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268" r:id="rId6"/>
    <p:sldId id="278" r:id="rId7"/>
    <p:sldId id="280" r:id="rId8"/>
    <p:sldId id="345" r:id="rId9"/>
    <p:sldId id="356" r:id="rId10"/>
    <p:sldId id="319" r:id="rId11"/>
    <p:sldId id="357" r:id="rId12"/>
    <p:sldId id="302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radley, Stephanie" initials="BS" lastIdx="1" clrIdx="0">
    <p:extLst>
      <p:ext uri="{19B8F6BF-5375-455C-9EA6-DF929625EA0E}">
        <p15:presenceInfo xmlns:p15="http://schemas.microsoft.com/office/powerpoint/2012/main" userId="S::s.bradley2@exeter.ac.uk::ca2ca656-e3fd-426a-89bc-218f0ebfefb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88"/>
    <p:restoredTop sz="86442"/>
  </p:normalViewPr>
  <p:slideViewPr>
    <p:cSldViewPr>
      <p:cViewPr varScale="1">
        <p:scale>
          <a:sx n="59" d="100"/>
          <a:sy n="59" d="100"/>
        </p:scale>
        <p:origin x="36" y="7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512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10830"/>
    </p:cViewPr>
  </p:sorterViewPr>
  <p:notesViewPr>
    <p:cSldViewPr>
      <p:cViewPr varScale="1">
        <p:scale>
          <a:sx n="69" d="100"/>
          <a:sy n="69" d="100"/>
        </p:scale>
        <p:origin x="1197" y="27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08/07/2021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FCE13B-0AC1-BF4E-AE78-6C47F85A992E}" type="datetimeFigureOut">
              <a:rPr lang="en-GB" smtClean="0"/>
              <a:t>08/07/2021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369AD6-FE78-FF43-93CF-C55F4AFE2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179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955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5434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This needs to be printed out,</a:t>
            </a:r>
            <a:r>
              <a:rPr lang="en-GB" baseline="0" dirty="0" smtClean="0"/>
              <a:t> one copy per student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5298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08/07/2021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08/07/2021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08/07/2021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08/07/2021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08/07/2021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yPEGL9Pcbc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fdslive.oup.com/www.oup.com/elt/teachers/insidewriting/sampleunits/IW_SB4_Sample.pdf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br.co.uk/" TargetMode="External"/><Relationship Id="rId2" Type="http://schemas.openxmlformats.org/officeDocument/2006/relationships/hyperlink" Target="http://fdslive.oup.com/www.oup.com/elt/teachers/insidewriting/sampleunits/IW_SB4_Sample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3861048"/>
            <a:ext cx="7992888" cy="605929"/>
          </a:xfrm>
        </p:spPr>
        <p:txBody>
          <a:bodyPr>
            <a:noAutofit/>
          </a:bodyPr>
          <a:lstStyle/>
          <a:p>
            <a:r>
              <a:rPr lang="en-GB" b="1" i="1" dirty="0">
                <a:solidFill>
                  <a:schemeClr val="bg1"/>
                </a:solidFill>
              </a:rPr>
              <a:t/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 smtClean="0">
                <a:solidFill>
                  <a:schemeClr val="bg1"/>
                </a:solidFill>
              </a:rPr>
              <a:t>International Pre-Masters Course 2021/22</a:t>
            </a:r>
            <a:br>
              <a:rPr lang="en-GB" b="1" i="1" dirty="0" smtClean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Academic Practice for International Postgraduate </a:t>
            </a:r>
            <a:r>
              <a:rPr lang="en-GB" sz="4000" dirty="0" smtClean="0">
                <a:solidFill>
                  <a:schemeClr val="bg1"/>
                </a:solidFill>
              </a:rPr>
              <a:t>Study</a:t>
            </a:r>
            <a:br>
              <a:rPr lang="en-GB" sz="4000" dirty="0" smtClean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WGPM6003</a:t>
            </a:r>
            <a:r>
              <a:rPr lang="en-GB" b="1" i="1" dirty="0">
                <a:solidFill>
                  <a:schemeClr val="bg1"/>
                </a:solidFill>
              </a:rPr>
              <a:t/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/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/>
            </a:r>
            <a:br>
              <a:rPr lang="en-GB" b="1" i="1" dirty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zh-CN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29EA7-7342-7A49-B755-8A5CD82366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Etiquette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F75B8-2B0C-A34A-833B-9A4DDE3EBC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Punctuality (arrive before the tutor)</a:t>
            </a:r>
          </a:p>
          <a:p>
            <a:r>
              <a:rPr lang="en-GB" dirty="0"/>
              <a:t>Check audio (is your mic working?)</a:t>
            </a:r>
          </a:p>
          <a:p>
            <a:r>
              <a:rPr lang="en-GB" dirty="0"/>
              <a:t>Background (set a neutral background)</a:t>
            </a:r>
          </a:p>
          <a:p>
            <a:r>
              <a:rPr lang="en-GB" dirty="0"/>
              <a:t>Camera On (can we see you?)</a:t>
            </a:r>
          </a:p>
          <a:p>
            <a:r>
              <a:rPr lang="en-GB" dirty="0"/>
              <a:t>Participate (ask and answer questions) </a:t>
            </a:r>
          </a:p>
          <a:p>
            <a:r>
              <a:rPr lang="en-GB" dirty="0"/>
              <a:t>Listen to others (we learn from one another)</a:t>
            </a:r>
          </a:p>
          <a:p>
            <a:r>
              <a:rPr lang="en-GB" dirty="0"/>
              <a:t>Have fun! </a:t>
            </a:r>
            <a:r>
              <a:rPr lang="en-GB" dirty="0" smtClean="0"/>
              <a:t>Relax and join in.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27439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dirty="0" smtClean="0"/>
              <a:t>Module Introduction – </a:t>
            </a:r>
            <a:br>
              <a:rPr lang="en-GB" sz="2800" dirty="0" smtClean="0"/>
            </a:br>
            <a:r>
              <a:rPr lang="en-GB" sz="2800" dirty="0" smtClean="0"/>
              <a:t>Academic </a:t>
            </a:r>
            <a:r>
              <a:rPr lang="en-GB" sz="2800" dirty="0"/>
              <a:t>Practice for International Postgraduate </a:t>
            </a:r>
            <a:r>
              <a:rPr lang="en-GB" sz="2800" dirty="0" smtClean="0"/>
              <a:t>Study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Aims</a:t>
            </a:r>
            <a:endParaRPr lang="en-GB" sz="2400" dirty="0"/>
          </a:p>
          <a:p>
            <a:r>
              <a:rPr lang="en-GB" sz="2400" dirty="0" smtClean="0"/>
              <a:t>To </a:t>
            </a:r>
            <a:r>
              <a:rPr lang="en-GB" sz="2400" dirty="0"/>
              <a:t>recognise good academic practice and apply skills necessary for Postgraduate study in the educational context of the UK. </a:t>
            </a:r>
            <a:endParaRPr lang="en-GB" sz="2400" dirty="0" smtClean="0"/>
          </a:p>
          <a:p>
            <a:r>
              <a:rPr lang="en-GB" sz="2400" dirty="0" smtClean="0"/>
              <a:t>The </a:t>
            </a:r>
            <a:r>
              <a:rPr lang="en-GB" sz="2400" dirty="0"/>
              <a:t>focus will be on areas related to identifying and following appropriate academic practices and conventions and developing reflective writing skills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80781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lvl="0" hangingPunct="0"/>
            <a:endParaRPr lang="en-GB" dirty="0" smtClean="0"/>
          </a:p>
          <a:p>
            <a:pPr marL="0" lvl="0" indent="0" hangingPunct="0">
              <a:buNone/>
            </a:pPr>
            <a:r>
              <a:rPr lang="en-GB" dirty="0" smtClean="0"/>
              <a:t>TIME MANAGEMENT, MOTIVATION, UNDERSTANDING TURNITIN</a:t>
            </a:r>
            <a:endParaRPr lang="en-GB" dirty="0"/>
          </a:p>
          <a:p>
            <a:pPr lvl="0" hangingPunct="0"/>
            <a:r>
              <a:rPr lang="en-GB" dirty="0"/>
              <a:t>Demonstrating an awareness of assessment deadlines and preparation using </a:t>
            </a:r>
            <a:r>
              <a:rPr lang="en-GB" dirty="0" err="1" smtClean="0"/>
              <a:t>Turnitin</a:t>
            </a:r>
            <a:endParaRPr lang="en-GB" dirty="0" smtClean="0"/>
          </a:p>
          <a:p>
            <a:pPr marL="0" lvl="0" indent="0" hangingPunct="0">
              <a:buNone/>
            </a:pPr>
            <a:endParaRPr lang="en-GB" dirty="0" smtClean="0"/>
          </a:p>
          <a:p>
            <a:pPr marL="0" indent="0" hangingPunct="0">
              <a:buNone/>
            </a:pPr>
            <a:r>
              <a:rPr lang="en-GB" dirty="0"/>
              <a:t>REFERENCING, PARAPHRASING , QUOTATIONS</a:t>
            </a:r>
          </a:p>
          <a:p>
            <a:pPr lvl="0" hangingPunct="0"/>
            <a:r>
              <a:rPr lang="en-GB" dirty="0"/>
              <a:t>Utilising citation and referencing appropriately</a:t>
            </a:r>
          </a:p>
          <a:p>
            <a:pPr marL="0" lvl="0" indent="0" hangingPunct="0">
              <a:buNone/>
            </a:pPr>
            <a:endParaRPr lang="en-GB" b="1" dirty="0"/>
          </a:p>
          <a:p>
            <a:pPr marL="0" lvl="0" indent="0" hangingPunct="0">
              <a:buNone/>
            </a:pPr>
            <a:r>
              <a:rPr lang="en-GB" dirty="0" smtClean="0"/>
              <a:t>PREPARATION FOR OUTPUT, READING AND NOTE TAKING</a:t>
            </a:r>
            <a:r>
              <a:rPr lang="en-GB" dirty="0"/>
              <a:t> </a:t>
            </a:r>
            <a:endParaRPr lang="en-GB" dirty="0" smtClean="0"/>
          </a:p>
          <a:p>
            <a:pPr hangingPunct="0"/>
            <a:r>
              <a:rPr lang="en-GB" dirty="0"/>
              <a:t>Accessing all library provision </a:t>
            </a:r>
            <a:r>
              <a:rPr lang="en-GB" dirty="0" smtClean="0"/>
              <a:t>effectively</a:t>
            </a:r>
            <a:endParaRPr lang="en-GB" dirty="0"/>
          </a:p>
          <a:p>
            <a:pPr lvl="0" hangingPunct="0"/>
            <a:r>
              <a:rPr lang="en-GB" dirty="0"/>
              <a:t>Developing reading comprehension strategies in conjunction with </a:t>
            </a:r>
            <a:r>
              <a:rPr lang="en-GB" dirty="0" smtClean="0"/>
              <a:t>note-taking</a:t>
            </a:r>
            <a:endParaRPr lang="en-GB" dirty="0"/>
          </a:p>
          <a:p>
            <a:pPr lvl="0" hangingPunct="0"/>
            <a:r>
              <a:rPr lang="en-GB" dirty="0"/>
              <a:t>Improving reading fluency and </a:t>
            </a:r>
            <a:r>
              <a:rPr lang="en-GB" dirty="0" smtClean="0"/>
              <a:t>speed</a:t>
            </a:r>
          </a:p>
          <a:p>
            <a:pPr marL="0" lvl="0" indent="0" hangingPunct="0">
              <a:buNone/>
            </a:pPr>
            <a:endParaRPr lang="en-GB" dirty="0" smtClean="0"/>
          </a:p>
          <a:p>
            <a:pPr marL="0" lvl="0" indent="0" hangingPunct="0">
              <a:buNone/>
            </a:pPr>
            <a:r>
              <a:rPr lang="en-GB" b="1" dirty="0" smtClean="0"/>
              <a:t>OUTPUT, ACADEMIC WRITING </a:t>
            </a:r>
            <a:endParaRPr lang="en-GB" b="1" dirty="0"/>
          </a:p>
          <a:p>
            <a:pPr hangingPunct="0"/>
            <a:r>
              <a:rPr lang="en-GB" b="1" dirty="0" smtClean="0"/>
              <a:t>Producing </a:t>
            </a:r>
            <a:r>
              <a:rPr lang="en-GB" b="1" dirty="0"/>
              <a:t>summaries of extended </a:t>
            </a:r>
            <a:r>
              <a:rPr lang="en-GB" b="1" dirty="0" smtClean="0"/>
              <a:t>texts</a:t>
            </a:r>
            <a:endParaRPr lang="en-GB" b="1" dirty="0"/>
          </a:p>
          <a:p>
            <a:pPr lvl="0" hangingPunct="0"/>
            <a:r>
              <a:rPr lang="en-GB" b="1" dirty="0"/>
              <a:t>Examine paragraph structure and cohesion between </a:t>
            </a:r>
            <a:r>
              <a:rPr lang="en-GB" b="1" dirty="0" smtClean="0"/>
              <a:t>paragraphs</a:t>
            </a:r>
            <a:endParaRPr lang="en-GB" b="1" dirty="0"/>
          </a:p>
          <a:p>
            <a:pPr lvl="0" hangingPunct="0"/>
            <a:r>
              <a:rPr lang="en-GB" b="1" dirty="0"/>
              <a:t>P</a:t>
            </a:r>
            <a:r>
              <a:rPr lang="en-GB" b="1" dirty="0" smtClean="0"/>
              <a:t>roofreading </a:t>
            </a:r>
            <a:r>
              <a:rPr lang="en-GB" b="1" dirty="0"/>
              <a:t>and editing skills</a:t>
            </a:r>
          </a:p>
          <a:p>
            <a:pPr marL="0" indent="0" hangingPunct="0">
              <a:buNone/>
            </a:pPr>
            <a:r>
              <a:rPr lang="en-GB" dirty="0"/>
              <a:t> </a:t>
            </a:r>
            <a:endParaRPr lang="en-GB" b="1" dirty="0"/>
          </a:p>
          <a:p>
            <a:pPr marL="0" indent="0" hangingPunct="0">
              <a:buNone/>
            </a:pPr>
            <a:r>
              <a:rPr lang="en-GB" b="1" dirty="0"/>
              <a:t> 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3789040"/>
            <a:ext cx="3315922" cy="1865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74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Warm Up Cell Phones in Schools</a:t>
            </a:r>
            <a:endParaRPr lang="en-GB" dirty="0"/>
          </a:p>
        </p:txBody>
      </p:sp>
      <p:pic>
        <p:nvPicPr>
          <p:cNvPr id="7" name="Content Placeholder 6" descr="Which Mobile Phones Work Best for Disaster Responders and ...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553571"/>
            <a:ext cx="4038600" cy="2113954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Watch the video</a:t>
            </a:r>
          </a:p>
          <a:p>
            <a:r>
              <a:rPr lang="en-GB" dirty="0" smtClean="0"/>
              <a:t>What do you think, should cell phones be used in schools</a:t>
            </a:r>
            <a:r>
              <a:rPr lang="en-GB" dirty="0"/>
              <a:t>?</a:t>
            </a:r>
            <a:r>
              <a:rPr lang="en-GB" dirty="0" smtClean="0"/>
              <a:t> Colleges? Universities?</a:t>
            </a:r>
          </a:p>
          <a:p>
            <a:r>
              <a:rPr lang="en-GB" dirty="0" smtClean="0"/>
              <a:t>What are the rules in </a:t>
            </a:r>
            <a:r>
              <a:rPr lang="en-GB" smtClean="0"/>
              <a:t>your country?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Action Button: Movie 2">
            <a:hlinkClick r:id="rId3" highlightClick="1"/>
          </p:cNvPr>
          <p:cNvSpPr/>
          <p:nvPr/>
        </p:nvSpPr>
        <p:spPr>
          <a:xfrm>
            <a:off x="755576" y="1417638"/>
            <a:ext cx="1224136" cy="1677889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368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Academic Vocabulary, Passive Voice and Paragraph </a:t>
            </a:r>
            <a:r>
              <a:rPr lang="en-GB" dirty="0"/>
              <a:t>C</a:t>
            </a:r>
            <a:r>
              <a:rPr lang="en-GB" dirty="0" smtClean="0"/>
              <a:t>ohesion</a:t>
            </a:r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5194" y="2653777"/>
            <a:ext cx="2209800" cy="2066925"/>
          </a:xfrm>
        </p:spPr>
      </p:pic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For the rest of the session we will work through this lesson</a:t>
            </a:r>
          </a:p>
          <a:p>
            <a:pPr marL="0" indent="0">
              <a:buNone/>
            </a:pPr>
            <a:r>
              <a:rPr lang="en-GB" dirty="0" smtClean="0"/>
              <a:t>Please ask the teacher to explain and give more examples, if you don’t understand.</a:t>
            </a:r>
            <a:endParaRPr lang="en-GB" dirty="0"/>
          </a:p>
        </p:txBody>
      </p:sp>
      <p:sp>
        <p:nvSpPr>
          <p:cNvPr id="6" name="Action Button: Document 5">
            <a:hlinkClick r:id="rId4" highlightClick="1"/>
          </p:cNvPr>
          <p:cNvSpPr/>
          <p:nvPr/>
        </p:nvSpPr>
        <p:spPr>
          <a:xfrm>
            <a:off x="899592" y="1916832"/>
            <a:ext cx="1152128" cy="1512168"/>
          </a:xfrm>
          <a:prstGeom prst="actionButton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0204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Free stock photo of break time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895" y="274638"/>
            <a:ext cx="7647864" cy="5098577"/>
          </a:xfrm>
        </p:spPr>
      </p:pic>
    </p:spTree>
    <p:extLst>
      <p:ext uri="{BB962C8B-B14F-4D97-AF65-F5344CB8AC3E}">
        <p14:creationId xmlns:p14="http://schemas.microsoft.com/office/powerpoint/2010/main" val="42850119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Directed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Finish this lesson in your </a:t>
            </a:r>
            <a:r>
              <a:rPr lang="en-GB" smtClean="0"/>
              <a:t>own time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8572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Oxford University Press (2021). R U texting in class? 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fdslive.oup.com/www.oup.com/elt/teachers/insidewriting/sampleunits/IW_SB4_Sample.pdf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Your Morning (2018). Should </a:t>
            </a:r>
            <a:r>
              <a:rPr lang="en-GB" dirty="0" err="1"/>
              <a:t>cellphones</a:t>
            </a:r>
            <a:r>
              <a:rPr lang="en-GB" dirty="0"/>
              <a:t> be allowed in classrooms? | Your </a:t>
            </a:r>
            <a:r>
              <a:rPr lang="en-GB" dirty="0" smtClean="0"/>
              <a:t>Morning</a:t>
            </a:r>
          </a:p>
          <a:p>
            <a:pPr marL="0" indent="0">
              <a:buNone/>
            </a:pPr>
            <a:r>
              <a:rPr lang="en-GB" dirty="0"/>
              <a:t>https://www.youtube.com/watch?v=wyPEGL9Pcbc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AutoShape 2" descr="Scribbr - Scriptie laten nakijken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134938" y="-273050"/>
            <a:ext cx="177165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543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211f9404-bca0-4bcf-9c1d-965ccb6f8d2d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18765</TotalTime>
  <Words>332</Words>
  <Application>Microsoft Office PowerPoint</Application>
  <PresentationFormat>On-screen Show (4:3)</PresentationFormat>
  <Paragraphs>52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Myriad Pro</vt:lpstr>
      <vt:lpstr>20140311PresentationUWTSDTemplate</vt:lpstr>
      <vt:lpstr> International Pre-Masters Course 2021/22 Academic Practice for International Postgraduate Study WGPM6003   </vt:lpstr>
      <vt:lpstr>Online Etiquette</vt:lpstr>
      <vt:lpstr>Module Introduction –  Academic Practice for International Postgraduate Study</vt:lpstr>
      <vt:lpstr>Module Content</vt:lpstr>
      <vt:lpstr>Warm Up Cell Phones in Schools</vt:lpstr>
      <vt:lpstr>Academic Vocabulary, Passive Voice and Paragraph Cohesion</vt:lpstr>
      <vt:lpstr>PowerPoint Presentation</vt:lpstr>
      <vt:lpstr>Directed study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Heike Griffiths</cp:lastModifiedBy>
  <cp:revision>134</cp:revision>
  <dcterms:created xsi:type="dcterms:W3CDTF">2015-04-14T15:21:28Z</dcterms:created>
  <dcterms:modified xsi:type="dcterms:W3CDTF">2021-07-08T10:33:38Z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