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04"/>
    <p:restoredTop sz="94610"/>
  </p:normalViewPr>
  <p:slideViewPr>
    <p:cSldViewPr snapToGrid="0" snapToObjects="1">
      <p:cViewPr varScale="1">
        <p:scale>
          <a:sx n="89" d="100"/>
          <a:sy n="89" d="100"/>
        </p:scale>
        <p:origin x="48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67322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UWTSD logo | Discover Dylan Thomas">
            <a:extLst>
              <a:ext uri="{FF2B5EF4-FFF2-40B4-BE49-F238E27FC236}">
                <a16:creationId xmlns:a16="http://schemas.microsoft.com/office/drawing/2014/main" id="{E1189D3D-F297-5465-FE7C-0EBAF1D52B25}"/>
              </a:ext>
            </a:extLst>
          </p:cNvPr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1733" y="180657"/>
            <a:ext cx="5038725" cy="14384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2AC0A0-01C7-DF34-0B1E-56DE8406C5D7}"/>
              </a:ext>
            </a:extLst>
          </p:cNvPr>
          <p:cNvSpPr txBox="1"/>
          <p:nvPr/>
        </p:nvSpPr>
        <p:spPr>
          <a:xfrm>
            <a:off x="2527540" y="1809641"/>
            <a:ext cx="771201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endParaRPr lang="en-GB" sz="1800" b="1" cap="all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b="1" cap="all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Program:  </a:t>
            </a:r>
            <a:r>
              <a:rPr lang="en-US" sz="1800" b="1" cap="all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MSC Data and Artificial Intelligence</a:t>
            </a:r>
            <a:r>
              <a:rPr lang="en-US" sz="1800" b="1" cap="all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​</a:t>
            </a:r>
          </a:p>
          <a:p>
            <a:pPr marL="0" indent="0"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b="1" cap="all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US" sz="1800" b="1" cap="all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2418784</a:t>
            </a:r>
          </a:p>
          <a:p>
            <a:pPr marL="0" indent="0"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b="1" cap="all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 </a:t>
            </a:r>
            <a:r>
              <a:rPr lang="en-US" sz="1800" b="1" cap="all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SADANAND TANNERU</a:t>
            </a:r>
          </a:p>
          <a:p>
            <a:pPr marL="0" indent="0"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b="1" cap="all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​</a:t>
            </a:r>
            <a:r>
              <a:rPr lang="en-US" sz="1800" b="1" cap="all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ACFA7003</a:t>
            </a:r>
          </a:p>
          <a:p>
            <a:pPr marL="0" indent="0"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b="1" cap="all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 </a:t>
            </a:r>
            <a:r>
              <a:rPr lang="en-US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MASTER’S PROJECT</a:t>
            </a:r>
          </a:p>
          <a:p>
            <a:endParaRPr lang="en-US" sz="18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SUPERVISOR</a:t>
            </a:r>
            <a:r>
              <a:rPr lang="en-US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Md Shantanu Islam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9337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9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640080"/>
            <a:ext cx="6949440" cy="11887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3400" b="1" dirty="0">
                <a:solidFill>
                  <a:srgbClr val="112033"/>
                </a:solidFill>
              </a:rPr>
              <a:t>Predictive Modeling for</a:t>
            </a:r>
            <a:endParaRPr lang="en-US" sz="3400" dirty="0"/>
          </a:p>
          <a:p>
            <a:pPr marL="0" indent="0">
              <a:buNone/>
            </a:pPr>
            <a:r>
              <a:rPr lang="en-US" sz="3400" b="1" dirty="0">
                <a:solidFill>
                  <a:srgbClr val="112033"/>
                </a:solidFill>
              </a:rPr>
              <a:t>Cardiovascular Disease Risk</a:t>
            </a:r>
            <a:endParaRPr lang="en-US" sz="3400" dirty="0"/>
          </a:p>
        </p:txBody>
      </p:sp>
      <p:sp>
        <p:nvSpPr>
          <p:cNvPr id="3" name="Text 1"/>
          <p:cNvSpPr/>
          <p:nvPr/>
        </p:nvSpPr>
        <p:spPr>
          <a:xfrm>
            <a:off x="658368" y="1920240"/>
            <a:ext cx="6858000" cy="34747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6A085"/>
                </a:solidFill>
              </a:rPr>
              <a:t>Using Machine Learning Techniques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658368" y="2395728"/>
            <a:ext cx="5212080" cy="0"/>
          </a:xfrm>
          <a:prstGeom prst="line">
            <a:avLst/>
          </a:prstGeom>
          <a:noFill/>
          <a:ln w="50800">
            <a:solidFill>
              <a:srgbClr val="F39C12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685800" y="5102352"/>
            <a:ext cx="5120640" cy="65836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607080"/>
                </a:solidFill>
              </a:rPr>
              <a:t>MSc Data &amp; Artificial Intelligence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607080"/>
                </a:solidFill>
              </a:rPr>
              <a:t>University of Wales Trinity Saint David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607080"/>
                </a:solidFill>
              </a:rPr>
              <a:t>Birmingham Campus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7955280" y="868680"/>
            <a:ext cx="1920240" cy="777240"/>
          </a:xfrm>
          <a:prstGeom prst="rect">
            <a:avLst/>
          </a:prstGeom>
          <a:solidFill>
            <a:srgbClr val="EAF4FF"/>
          </a:solidFill>
          <a:ln w="12700">
            <a:solidFill>
              <a:srgbClr val="2E86D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CDC BRFSS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Survey Data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9966960" y="2057400"/>
            <a:ext cx="1463040" cy="777240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5 ML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Models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955280" y="3383280"/>
            <a:ext cx="1828800" cy="777240"/>
          </a:xfrm>
          <a:prstGeom prst="rect">
            <a:avLst/>
          </a:prstGeom>
          <a:solidFill>
            <a:srgbClr val="FFF3DF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ROC-AUC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F1 • Recall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9509760" y="4617720"/>
            <a:ext cx="1828800" cy="777240"/>
          </a:xfrm>
          <a:prstGeom prst="rect">
            <a:avLst/>
          </a:prstGeom>
          <a:solidFill>
            <a:srgbClr val="F5ECFF"/>
          </a:solidFill>
          <a:ln w="12700">
            <a:solidFill>
              <a:srgbClr val="7D3C9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Explainable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Risk Signals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8961120" y="1691640"/>
            <a:ext cx="1097280" cy="365760"/>
          </a:xfrm>
          <a:prstGeom prst="line">
            <a:avLst/>
          </a:prstGeom>
          <a:noFill/>
          <a:ln w="19050">
            <a:solidFill>
              <a:srgbClr val="2E86D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11" name="Shape 9"/>
          <p:cNvSpPr/>
          <p:nvPr/>
        </p:nvSpPr>
        <p:spPr>
          <a:xfrm>
            <a:off x="10058400" y="2788920"/>
            <a:ext cx="0" cy="594360"/>
          </a:xfrm>
          <a:prstGeom prst="line">
            <a:avLst/>
          </a:prstGeom>
          <a:noFill/>
          <a:ln w="19050">
            <a:solidFill>
              <a:srgbClr val="16A08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12" name="Shape 10"/>
          <p:cNvSpPr/>
          <p:nvPr/>
        </p:nvSpPr>
        <p:spPr>
          <a:xfrm>
            <a:off x="8869680" y="4160520"/>
            <a:ext cx="914400" cy="457200"/>
          </a:xfrm>
          <a:prstGeom prst="line">
            <a:avLst/>
          </a:prstGeom>
          <a:noFill/>
          <a:ln w="19050">
            <a:solidFill>
              <a:srgbClr val="F39C12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13" name="Text 11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14" name="Text 12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01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Presentation roadmap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A clear story from problem to implemented artefact and results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685800" y="1325880"/>
            <a:ext cx="502920" cy="347472"/>
          </a:xfrm>
          <a:prstGeom prst="rect">
            <a:avLst/>
          </a:prstGeom>
          <a:solidFill>
            <a:srgbClr val="16A085"/>
          </a:solidFill>
          <a:ln>
            <a:solidFill>
              <a:srgbClr val="16A085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01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353312" y="1307592"/>
            <a:ext cx="228600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12033"/>
                </a:solidFill>
              </a:rPr>
              <a:t>Context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657600" y="1307592"/>
            <a:ext cx="66751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607080"/>
                </a:solidFill>
              </a:rPr>
              <a:t>CVD burden, data opportunity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685800" y="2011680"/>
            <a:ext cx="502920" cy="347472"/>
          </a:xfrm>
          <a:prstGeom prst="rect">
            <a:avLst/>
          </a:prstGeom>
          <a:solidFill>
            <a:srgbClr val="2E86DE"/>
          </a:solidFill>
          <a:ln>
            <a:solidFill>
              <a:srgbClr val="2E86DE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02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1353312" y="1993392"/>
            <a:ext cx="228600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12033"/>
                </a:solidFill>
              </a:rPr>
              <a:t>Research focus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3657600" y="1993392"/>
            <a:ext cx="66751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607080"/>
                </a:solidFill>
              </a:rPr>
              <a:t>Problem, aim, objectives and questions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685800" y="2697480"/>
            <a:ext cx="502920" cy="347472"/>
          </a:xfrm>
          <a:prstGeom prst="rect">
            <a:avLst/>
          </a:prstGeom>
          <a:solidFill>
            <a:srgbClr val="F39C12"/>
          </a:solidFill>
          <a:ln>
            <a:solidFill>
              <a:srgbClr val="F39C12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03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1353312" y="2679192"/>
            <a:ext cx="228600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12033"/>
                </a:solidFill>
              </a:rPr>
              <a:t>Evidence base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3657600" y="2679192"/>
            <a:ext cx="66751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607080"/>
                </a:solidFill>
              </a:rPr>
              <a:t>Literature, framework and gap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685800" y="3383280"/>
            <a:ext cx="502920" cy="347472"/>
          </a:xfrm>
          <a:prstGeom prst="rect">
            <a:avLst/>
          </a:prstGeom>
          <a:solidFill>
            <a:srgbClr val="7D3C98"/>
          </a:solidFill>
          <a:ln>
            <a:solidFill>
              <a:srgbClr val="7D3C98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04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1353312" y="3364992"/>
            <a:ext cx="228600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12033"/>
                </a:solidFill>
              </a:rPr>
              <a:t>Methodology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3657600" y="3364992"/>
            <a:ext cx="66751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607080"/>
                </a:solidFill>
              </a:rPr>
              <a:t>Dataset, preprocessing and model design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685800" y="4069080"/>
            <a:ext cx="502920" cy="347472"/>
          </a:xfrm>
          <a:prstGeom prst="rect">
            <a:avLst/>
          </a:prstGeom>
          <a:solidFill>
            <a:srgbClr val="2ECC71"/>
          </a:solidFill>
          <a:ln>
            <a:solidFill>
              <a:srgbClr val="2ECC71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05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1353312" y="4050792"/>
            <a:ext cx="228600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12033"/>
                </a:solidFill>
              </a:rPr>
              <a:t>Implementation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3657600" y="4050792"/>
            <a:ext cx="66751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607080"/>
                </a:solidFill>
              </a:rPr>
              <a:t>Notebook pipeline and technical artefact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685800" y="4754880"/>
            <a:ext cx="502920" cy="347472"/>
          </a:xfrm>
          <a:prstGeom prst="rect">
            <a:avLst/>
          </a:prstGeom>
          <a:solidFill>
            <a:srgbClr val="E74C3C"/>
          </a:solidFill>
          <a:ln>
            <a:solidFill>
              <a:srgbClr val="E74C3C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06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1353312" y="4736592"/>
            <a:ext cx="228600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12033"/>
                </a:solidFill>
              </a:rPr>
              <a:t>Evaluation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3657600" y="4736592"/>
            <a:ext cx="66751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607080"/>
                </a:solidFill>
              </a:rPr>
              <a:t>Metrics, testing, results and contribution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749808" y="5623560"/>
            <a:ext cx="10652760" cy="502920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Final message: the project develops a reproducible, imbalance-aware and interpretable ML workflow for survey-based cardiovascular risk prediction.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25" name="Text 23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02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Background: why cardiovascular risk prediction matters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Large health datasets make prevention-oriented predictive modelling feasible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594360" y="1325880"/>
            <a:ext cx="557784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112033"/>
                </a:solidFill>
              </a:rPr>
              <a:t>Cardiovascular disease risk is shaped by interacting behavioural, metabolic and demographic factors. The dissertation uses CDC BRFSS-style survey indicators such as BMI, smoking, physical activity, diabetes, sleep time and general health to predict a reported heart disease outcome.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594360" y="2788920"/>
            <a:ext cx="5577840" cy="10058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112033"/>
                </a:solidFill>
              </a:rPr>
              <a:t>Machine learning is suitable because risk relationships can be non-linear and model performance can be checked through repeatable metrics rather than subjective judgement. The project therefore treats prediction accuracy and interpretation as complementary goals.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6720840" y="1325880"/>
            <a:ext cx="1920240" cy="731520"/>
          </a:xfrm>
          <a:prstGeom prst="rect">
            <a:avLst/>
          </a:prstGeom>
          <a:solidFill>
            <a:srgbClr val="EAF4FF"/>
          </a:solidFill>
          <a:ln w="12700">
            <a:solidFill>
              <a:srgbClr val="2E86D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2033"/>
                </a:solidFill>
              </a:rPr>
              <a:t>Population health survey data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9006840" y="1325880"/>
            <a:ext cx="2057400" cy="731520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2033"/>
                </a:solidFill>
              </a:rPr>
              <a:t>Pattern learning from indicators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7818120" y="2788920"/>
            <a:ext cx="2240280" cy="731520"/>
          </a:xfrm>
          <a:prstGeom prst="rect">
            <a:avLst/>
          </a:prstGeom>
          <a:solidFill>
            <a:srgbClr val="FFF3DF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2033"/>
                </a:solidFill>
              </a:rPr>
              <a:t>Risk-focused evaluation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7772400" y="2057400"/>
            <a:ext cx="548640" cy="731520"/>
          </a:xfrm>
          <a:prstGeom prst="line">
            <a:avLst/>
          </a:prstGeom>
          <a:noFill/>
          <a:ln w="19050">
            <a:solidFill>
              <a:srgbClr val="2E86D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11" name="Shape 9"/>
          <p:cNvSpPr/>
          <p:nvPr/>
        </p:nvSpPr>
        <p:spPr>
          <a:xfrm>
            <a:off x="9509760" y="2057400"/>
            <a:ext cx="0" cy="731520"/>
          </a:xfrm>
          <a:prstGeom prst="line">
            <a:avLst/>
          </a:prstGeom>
          <a:noFill/>
          <a:ln w="19050">
            <a:solidFill>
              <a:srgbClr val="16A08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12" name="Text 10"/>
          <p:cNvSpPr/>
          <p:nvPr/>
        </p:nvSpPr>
        <p:spPr>
          <a:xfrm>
            <a:off x="6766560" y="4800600"/>
            <a:ext cx="4206240" cy="658368"/>
          </a:xfrm>
          <a:prstGeom prst="rect">
            <a:avLst/>
          </a:prstGeom>
          <a:solidFill>
            <a:srgbClr val="F5ECFF"/>
          </a:solidFill>
          <a:ln w="12700">
            <a:solidFill>
              <a:srgbClr val="7D3C9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12033"/>
                </a:solidFill>
              </a:rPr>
              <a:t>Main context: “Indicators of Heart Disease (2022 UPDATE)” derived from CDC BRFSS and distributed through Kaggle.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502920" y="6236208"/>
            <a:ext cx="1088136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550" dirty="0">
                <a:solidFill>
                  <a:srgbClr val="6B7280"/>
                </a:solidFill>
              </a:rPr>
              <a:t>Citations: [3], [6], [14], [21]</a:t>
            </a:r>
            <a:endParaRPr lang="en-US" sz="550" dirty="0"/>
          </a:p>
        </p:txBody>
      </p:sp>
      <p:sp>
        <p:nvSpPr>
          <p:cNvPr id="14" name="Text 12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15" name="Text 13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03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Problem statement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The key issue is not just prediction, but reliable prediction under imbalance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685800" y="1371600"/>
            <a:ext cx="2286000" cy="475488"/>
          </a:xfrm>
          <a:prstGeom prst="rect">
            <a:avLst/>
          </a:prstGeom>
          <a:solidFill>
            <a:srgbClr val="E74C3C"/>
          </a:solidFill>
          <a:ln w="12700">
            <a:solidFill>
              <a:srgbClr val="E74C3C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Known challenge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777240" y="1965960"/>
            <a:ext cx="4846320" cy="8229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CVD datasets often have fewer positive cases than negative cases. A model can therefore look accurate while missing many true heart disease cases.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685800" y="3154680"/>
            <a:ext cx="2468880" cy="475488"/>
          </a:xfrm>
          <a:prstGeom prst="rect">
            <a:avLst/>
          </a:prstGeom>
          <a:solidFill>
            <a:srgbClr val="F39C12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Methodological gap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77240" y="3749040"/>
            <a:ext cx="4937760" cy="868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Many studies report headline metrics but give limited attention to threshold behaviour, minority-class detection and interpretable feature signals in the same workflow.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6400800" y="1234440"/>
            <a:ext cx="2286000" cy="502920"/>
          </a:xfrm>
          <a:prstGeom prst="rect">
            <a:avLst/>
          </a:prstGeom>
          <a:solidFill>
            <a:srgbClr val="16A085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Project response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6492240" y="1874520"/>
            <a:ext cx="466344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A reproducible five-model pipeline with shared preprocessing, imbalance handling, ROC-AUC, F1, precision, recall, confusion matrices, threshold analysis and feature interpretation.</a:t>
            </a:r>
            <a:endParaRPr lang="en-US" sz="1400" dirty="0"/>
          </a:p>
        </p:txBody>
      </p:sp>
      <p:pic>
        <p:nvPicPr>
          <p:cNvPr id="11" name="Image 0" descr="/mnt/data/Screenshot 2026-03-30 at 2.28.13 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3912" y="3794760"/>
            <a:ext cx="3665815" cy="1508760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502920" y="6236208"/>
            <a:ext cx="1088136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550" dirty="0">
                <a:solidFill>
                  <a:srgbClr val="6B7280"/>
                </a:solidFill>
              </a:rPr>
              <a:t>Citations: [14], [15], [31], [40]</a:t>
            </a:r>
            <a:endParaRPr lang="en-US" sz="550" dirty="0"/>
          </a:p>
        </p:txBody>
      </p:sp>
      <p:sp>
        <p:nvSpPr>
          <p:cNvPr id="13" name="Text 10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14" name="Text 11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04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F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Aim and objectives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The dissertation translates the research problem into measurable modelling tasks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685800" y="1234440"/>
            <a:ext cx="960120" cy="438912"/>
          </a:xfrm>
          <a:prstGeom prst="rect">
            <a:avLst/>
          </a:prstGeom>
          <a:solidFill>
            <a:srgbClr val="7D3C98"/>
          </a:solidFill>
          <a:ln w="12700">
            <a:solidFill>
              <a:srgbClr val="7D3C9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Aim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783080" y="1216152"/>
            <a:ext cx="9692640" cy="7315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112033"/>
                </a:solidFill>
              </a:rPr>
              <a:t>To develop and evaluate machine learning models that predict cardiovascular disease risk using population-level health indicators from the CDC BRFSS-based Kaggle dataset, with emphasis on robust evaluation and interpretability.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868680" y="2560320"/>
            <a:ext cx="594360" cy="411480"/>
          </a:xfrm>
          <a:prstGeom prst="rect">
            <a:avLst/>
          </a:prstGeom>
          <a:solidFill>
            <a:srgbClr val="2E86DE"/>
          </a:solidFill>
          <a:ln>
            <a:solidFill>
              <a:srgbClr val="2E86DE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O1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1691640" y="2542032"/>
            <a:ext cx="9692640" cy="5029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Prepare a reproducible data-processing workflow with validation, missing-value handling, encoding, stratified splitting and cross-validation-ready preprocessing.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868680" y="3474720"/>
            <a:ext cx="594360" cy="411480"/>
          </a:xfrm>
          <a:prstGeom prst="rect">
            <a:avLst/>
          </a:prstGeom>
          <a:solidFill>
            <a:srgbClr val="16A085"/>
          </a:solidFill>
          <a:ln>
            <a:solidFill>
              <a:srgbClr val="16A085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O2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691640" y="3456432"/>
            <a:ext cx="9692640" cy="5029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Train and compare Logistic Regression, SVM, Random Forest, Gradient Boosting and MLP using AUC, F1, precision, recall and confusion matrices.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868680" y="4389120"/>
            <a:ext cx="594360" cy="411480"/>
          </a:xfrm>
          <a:prstGeom prst="rect">
            <a:avLst/>
          </a:prstGeom>
          <a:solidFill>
            <a:srgbClr val="F39C12"/>
          </a:solidFill>
          <a:ln>
            <a:solidFill>
              <a:srgbClr val="F39C12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O3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1691640" y="4370832"/>
            <a:ext cx="9692640" cy="5029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Interpret key prediction drivers using explainability, threshold analysis and calibration assessment for responsible survey-based risk modelling.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14" name="Text 12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05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questions and project scope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The project is framed as predictive modelling, not causal diagnosis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731520" y="1234440"/>
            <a:ext cx="685800" cy="402336"/>
          </a:xfrm>
          <a:prstGeom prst="rect">
            <a:avLst/>
          </a:prstGeom>
          <a:solidFill>
            <a:srgbClr val="2E86DE"/>
          </a:solidFill>
          <a:ln w="12700">
            <a:solidFill>
              <a:srgbClr val="2E86D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RQ1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1664208" y="1197864"/>
            <a:ext cx="9692640" cy="4114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How accurately can heart disease status be predicted from CDC BRFSS indicator variables using five ML models?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731520" y="2011680"/>
            <a:ext cx="685800" cy="402336"/>
          </a:xfrm>
          <a:prstGeom prst="rect">
            <a:avLst/>
          </a:prstGeom>
          <a:solidFill>
            <a:srgbClr val="16A085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RQ2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664208" y="1975104"/>
            <a:ext cx="9692640" cy="4114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How do imbalance handling and metrics affect comparative conclusions about model performance?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731520" y="2788920"/>
            <a:ext cx="685800" cy="402336"/>
          </a:xfrm>
          <a:prstGeom prst="rect">
            <a:avLst/>
          </a:prstGeom>
          <a:solidFill>
            <a:srgbClr val="F39C12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RQ3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1664208" y="2752344"/>
            <a:ext cx="9692640" cy="4114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Which indicators most strongly influence predictions, and how interpretable are these explanations?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685800" y="3977640"/>
            <a:ext cx="1051560" cy="438912"/>
          </a:xfrm>
          <a:prstGeom prst="rect">
            <a:avLst/>
          </a:prstGeom>
          <a:solidFill>
            <a:srgbClr val="7D3C98"/>
          </a:solidFill>
          <a:ln w="12700">
            <a:solidFill>
              <a:srgbClr val="7D3C9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Scope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1920240" y="3959352"/>
            <a:ext cx="9326880" cy="6400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Secondary dataset • Binary classification • Python/Google Colab • mixed-type survey indicators • 5 supervised algorithms • evaluation by discrimination, F1 balance and confusion matrices.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777240" y="5257800"/>
            <a:ext cx="10561320" cy="566928"/>
          </a:xfrm>
          <a:prstGeom prst="rect">
            <a:avLst/>
          </a:prstGeom>
          <a:solidFill>
            <a:srgbClr val="FFF3DF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2033"/>
                </a:solidFill>
              </a:rPr>
              <a:t>Limitations: self-reported data, cross-sectional design, no clinical diagnosis, no prospective event prediction, no causal inference.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15" name="Text 13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06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9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Literature review: major evidence streams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The review supports comparative, imbalance-aware and interpretable ML design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594360" y="1234440"/>
            <a:ext cx="2240280" cy="457200"/>
          </a:xfrm>
          <a:prstGeom prst="rect">
            <a:avLst/>
          </a:prstGeom>
          <a:solidFill>
            <a:srgbClr val="2E86DE"/>
          </a:solidFill>
          <a:ln w="12700">
            <a:solidFill>
              <a:srgbClr val="2E86D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Comparative ML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594360" y="1874520"/>
            <a:ext cx="5166360" cy="868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70" dirty="0">
                <a:solidFill>
                  <a:srgbClr val="112033"/>
                </a:solidFill>
              </a:rPr>
              <a:t>Studies compare logistic regression, tree ensembles, SVM and neural networks because no single model consistently dominates tabular health data.</a:t>
            </a:r>
            <a:endParaRPr lang="en-US" sz="1270" dirty="0"/>
          </a:p>
        </p:txBody>
      </p:sp>
      <p:sp>
        <p:nvSpPr>
          <p:cNvPr id="7" name="Text 5"/>
          <p:cNvSpPr/>
          <p:nvPr/>
        </p:nvSpPr>
        <p:spPr>
          <a:xfrm>
            <a:off x="594360" y="2898648"/>
            <a:ext cx="22860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80" i="1" dirty="0">
                <a:solidFill>
                  <a:srgbClr val="7B8794"/>
                </a:solidFill>
              </a:rPr>
              <a:t>[2], [10], [27]</a:t>
            </a:r>
            <a:endParaRPr lang="en-US" sz="580" dirty="0"/>
          </a:p>
        </p:txBody>
      </p:sp>
      <p:sp>
        <p:nvSpPr>
          <p:cNvPr id="8" name="Text 6"/>
          <p:cNvSpPr/>
          <p:nvPr/>
        </p:nvSpPr>
        <p:spPr>
          <a:xfrm>
            <a:off x="6309360" y="1234440"/>
            <a:ext cx="2240280" cy="457200"/>
          </a:xfrm>
          <a:prstGeom prst="rect">
            <a:avLst/>
          </a:prstGeom>
          <a:solidFill>
            <a:srgbClr val="16A085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Imbalance &amp; metrics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6309360" y="1874520"/>
            <a:ext cx="5166360" cy="868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70" dirty="0">
                <a:solidFill>
                  <a:srgbClr val="112033"/>
                </a:solidFill>
              </a:rPr>
              <a:t>Accuracy alone can be misleading when positive CVD cases are rare. AUC, F1, recall and precision are required.</a:t>
            </a:r>
            <a:endParaRPr lang="en-US" sz="1270" dirty="0"/>
          </a:p>
        </p:txBody>
      </p:sp>
      <p:sp>
        <p:nvSpPr>
          <p:cNvPr id="10" name="Text 8"/>
          <p:cNvSpPr/>
          <p:nvPr/>
        </p:nvSpPr>
        <p:spPr>
          <a:xfrm>
            <a:off x="6309360" y="2898648"/>
            <a:ext cx="22860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80" i="1" dirty="0">
                <a:solidFill>
                  <a:srgbClr val="7B8794"/>
                </a:solidFill>
              </a:rPr>
              <a:t>[14], [19], [31]</a:t>
            </a:r>
            <a:endParaRPr lang="en-US" sz="580" dirty="0"/>
          </a:p>
        </p:txBody>
      </p:sp>
      <p:sp>
        <p:nvSpPr>
          <p:cNvPr id="11" name="Text 9"/>
          <p:cNvSpPr/>
          <p:nvPr/>
        </p:nvSpPr>
        <p:spPr>
          <a:xfrm>
            <a:off x="594360" y="3429000"/>
            <a:ext cx="2240280" cy="457200"/>
          </a:xfrm>
          <a:prstGeom prst="rect">
            <a:avLst/>
          </a:prstGeom>
          <a:solidFill>
            <a:srgbClr val="F39C12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Explainability &amp; trust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594360" y="4069080"/>
            <a:ext cx="5166360" cy="868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70" dirty="0">
                <a:solidFill>
                  <a:srgbClr val="112033"/>
                </a:solidFill>
              </a:rPr>
              <a:t>Health ML outputs need interpretable risk signals so that models can be audited and responsibly discussed.</a:t>
            </a:r>
            <a:endParaRPr lang="en-US" sz="1270" dirty="0"/>
          </a:p>
        </p:txBody>
      </p:sp>
      <p:sp>
        <p:nvSpPr>
          <p:cNvPr id="13" name="Text 11"/>
          <p:cNvSpPr/>
          <p:nvPr/>
        </p:nvSpPr>
        <p:spPr>
          <a:xfrm>
            <a:off x="594360" y="5093208"/>
            <a:ext cx="22860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80" i="1" dirty="0">
                <a:solidFill>
                  <a:srgbClr val="7B8794"/>
                </a:solidFill>
              </a:rPr>
              <a:t>[15], [40]</a:t>
            </a:r>
            <a:endParaRPr lang="en-US" sz="580" dirty="0"/>
          </a:p>
        </p:txBody>
      </p:sp>
      <p:sp>
        <p:nvSpPr>
          <p:cNvPr id="14" name="Text 12"/>
          <p:cNvSpPr/>
          <p:nvPr/>
        </p:nvSpPr>
        <p:spPr>
          <a:xfrm>
            <a:off x="6309360" y="3429000"/>
            <a:ext cx="2240280" cy="457200"/>
          </a:xfrm>
          <a:prstGeom prst="rect">
            <a:avLst/>
          </a:prstGeom>
          <a:solidFill>
            <a:srgbClr val="7D3C98"/>
          </a:solidFill>
          <a:ln w="12700">
            <a:solidFill>
              <a:srgbClr val="7D3C9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Mental health &amp; proxies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6309360" y="4069080"/>
            <a:ext cx="5166360" cy="868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70" dirty="0">
                <a:solidFill>
                  <a:srgbClr val="112033"/>
                </a:solidFill>
              </a:rPr>
              <a:t>Mental health and general health variables may improve prediction but need careful interpretation due to proxy risk.</a:t>
            </a:r>
            <a:endParaRPr lang="en-US" sz="1270" dirty="0"/>
          </a:p>
        </p:txBody>
      </p:sp>
      <p:sp>
        <p:nvSpPr>
          <p:cNvPr id="16" name="Text 14"/>
          <p:cNvSpPr/>
          <p:nvPr/>
        </p:nvSpPr>
        <p:spPr>
          <a:xfrm>
            <a:off x="6309360" y="5093208"/>
            <a:ext cx="22860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80" i="1" dirty="0">
                <a:solidFill>
                  <a:srgbClr val="7B8794"/>
                </a:solidFill>
              </a:rPr>
              <a:t>[4], [11], [25]</a:t>
            </a:r>
            <a:endParaRPr lang="en-US" sz="580" dirty="0"/>
          </a:p>
        </p:txBody>
      </p:sp>
      <p:sp>
        <p:nvSpPr>
          <p:cNvPr id="17" name="Text 15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18" name="Text 16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07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Theoretical framework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Risk-factor epidemiology translated into supervised learning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Shape 3"/>
          <p:cNvSpPr/>
          <p:nvPr/>
        </p:nvSpPr>
        <p:spPr>
          <a:xfrm>
            <a:off x="2331720" y="1874520"/>
            <a:ext cx="1554480" cy="0"/>
          </a:xfrm>
          <a:prstGeom prst="line">
            <a:avLst/>
          </a:prstGeom>
          <a:noFill/>
          <a:ln w="19050">
            <a:solidFill>
              <a:srgbClr val="2E86D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6" name="Shape 4"/>
          <p:cNvSpPr/>
          <p:nvPr/>
        </p:nvSpPr>
        <p:spPr>
          <a:xfrm>
            <a:off x="5532120" y="1874520"/>
            <a:ext cx="1508760" cy="0"/>
          </a:xfrm>
          <a:prstGeom prst="line">
            <a:avLst/>
          </a:prstGeom>
          <a:noFill/>
          <a:ln w="19050">
            <a:solidFill>
              <a:srgbClr val="16A08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8613648" y="1874520"/>
            <a:ext cx="1444752" cy="0"/>
          </a:xfrm>
          <a:prstGeom prst="line">
            <a:avLst/>
          </a:prstGeom>
          <a:noFill/>
          <a:ln w="19050">
            <a:solidFill>
              <a:srgbClr val="F39C12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685800" y="1325880"/>
            <a:ext cx="1645920" cy="1097280"/>
          </a:xfrm>
          <a:prstGeom prst="rect">
            <a:avLst/>
          </a:prstGeom>
          <a:solidFill>
            <a:srgbClr val="EAF4FF"/>
          </a:solidFill>
          <a:ln w="12700">
            <a:solidFill>
              <a:srgbClr val="2E86D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2033"/>
                </a:solidFill>
              </a:rPr>
              <a:t>Risk-factor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112033"/>
                </a:solidFill>
              </a:rPr>
              <a:t>theory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3886200" y="1325880"/>
            <a:ext cx="1645920" cy="1097280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2033"/>
                </a:solidFill>
              </a:rPr>
              <a:t>Survey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112033"/>
                </a:solidFill>
              </a:rPr>
              <a:t>indicators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7040880" y="1325880"/>
            <a:ext cx="1572768" cy="1097280"/>
          </a:xfrm>
          <a:prstGeom prst="rect">
            <a:avLst/>
          </a:prstGeom>
          <a:solidFill>
            <a:srgbClr val="FFF3DF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2033"/>
                </a:solidFill>
              </a:rPr>
              <a:t>Supervised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112033"/>
                </a:solidFill>
              </a:rPr>
              <a:t>ML models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0058400" y="1325880"/>
            <a:ext cx="1554480" cy="1097280"/>
          </a:xfrm>
          <a:prstGeom prst="rect">
            <a:avLst/>
          </a:prstGeom>
          <a:solidFill>
            <a:srgbClr val="F5ECFF"/>
          </a:solidFill>
          <a:ln w="12700">
            <a:solidFill>
              <a:srgbClr val="7D3C9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2033"/>
                </a:solidFill>
              </a:rPr>
              <a:t>Prediction +</a:t>
            </a:r>
            <a:endParaRPr lang="en-US" sz="1600" dirty="0"/>
          </a:p>
          <a:p>
            <a:pPr marL="0" indent="0" algn="ctr">
              <a:buNone/>
            </a:pPr>
            <a:r>
              <a:rPr lang="en-US" sz="1600" b="1" dirty="0">
                <a:solidFill>
                  <a:srgbClr val="112033"/>
                </a:solidFill>
              </a:rPr>
              <a:t>interpretation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822960" y="3108960"/>
            <a:ext cx="10607040" cy="1051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112033"/>
                </a:solidFill>
              </a:rPr>
              <a:t>The framework assumes that behavioural, metabolic and demographic indicators jointly shape reported CVD risk. In ML terms, these indicators become predictors that are mapped to a binary heart disease label. The socio-technical layer requires that the model is evaluated for imbalance and explained through interpretable outputs.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1051560" y="4937760"/>
            <a:ext cx="9966960" cy="566928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2033"/>
                </a:solidFill>
              </a:rPr>
              <a:t>Key theoretical stance: predictive usefulness must be judged with discrimination, minority-class performance and explainability together.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502920" y="6236208"/>
            <a:ext cx="1088136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550" dirty="0">
                <a:solidFill>
                  <a:srgbClr val="6B7280"/>
                </a:solidFill>
              </a:rPr>
              <a:t>Citations: [30], [40]</a:t>
            </a:r>
            <a:endParaRPr lang="en-US" sz="550" dirty="0"/>
          </a:p>
        </p:txBody>
      </p:sp>
      <p:sp>
        <p:nvSpPr>
          <p:cNvPr id="15" name="Text 13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16" name="Text 14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08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A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Conceptual framework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How the study connects data, modelling choices and outcomes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Shape 3"/>
          <p:cNvSpPr/>
          <p:nvPr/>
        </p:nvSpPr>
        <p:spPr>
          <a:xfrm>
            <a:off x="2057400" y="1783080"/>
            <a:ext cx="1005840" cy="0"/>
          </a:xfrm>
          <a:prstGeom prst="line">
            <a:avLst/>
          </a:prstGeom>
          <a:noFill/>
          <a:ln w="19050">
            <a:solidFill>
              <a:srgbClr val="607080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6" name="Shape 4"/>
          <p:cNvSpPr/>
          <p:nvPr/>
        </p:nvSpPr>
        <p:spPr>
          <a:xfrm>
            <a:off x="5074920" y="1783080"/>
            <a:ext cx="1005840" cy="0"/>
          </a:xfrm>
          <a:prstGeom prst="line">
            <a:avLst/>
          </a:prstGeom>
          <a:noFill/>
          <a:ln w="19050">
            <a:solidFill>
              <a:srgbClr val="607080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8092440" y="1783080"/>
            <a:ext cx="1051560" cy="0"/>
          </a:xfrm>
          <a:prstGeom prst="line">
            <a:avLst/>
          </a:prstGeom>
          <a:noFill/>
          <a:ln w="19050">
            <a:solidFill>
              <a:srgbClr val="607080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594360" y="1234440"/>
            <a:ext cx="1508760" cy="1097280"/>
          </a:xfrm>
          <a:prstGeom prst="rect">
            <a:avLst/>
          </a:prstGeom>
          <a:solidFill>
            <a:srgbClr val="EAF4FF"/>
          </a:solidFill>
          <a:ln w="12700">
            <a:solidFill>
              <a:srgbClr val="2E86D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CDC BRFSS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Indicators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3063240" y="1234440"/>
            <a:ext cx="2057400" cy="1097280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Preprocessing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+ imbalance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6080760" y="1234440"/>
            <a:ext cx="2057400" cy="1097280"/>
          </a:xfrm>
          <a:prstGeom prst="rect">
            <a:avLst/>
          </a:prstGeom>
          <a:solidFill>
            <a:srgbClr val="FFF3DF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Five ML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classifiers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9144000" y="1234440"/>
            <a:ext cx="2057400" cy="1097280"/>
          </a:xfrm>
          <a:prstGeom prst="rect">
            <a:avLst/>
          </a:prstGeom>
          <a:solidFill>
            <a:srgbClr val="F5ECFF"/>
          </a:solidFill>
          <a:ln w="12700">
            <a:solidFill>
              <a:srgbClr val="7D3C9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Performance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+ explainability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7086600" y="2377440"/>
            <a:ext cx="0" cy="1280160"/>
          </a:xfrm>
          <a:prstGeom prst="line">
            <a:avLst/>
          </a:prstGeom>
          <a:noFill/>
          <a:ln w="19050">
            <a:solidFill>
              <a:srgbClr val="607080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13" name="Shape 11"/>
          <p:cNvSpPr/>
          <p:nvPr/>
        </p:nvSpPr>
        <p:spPr>
          <a:xfrm>
            <a:off x="7086600" y="2377440"/>
            <a:ext cx="731520" cy="1280160"/>
          </a:xfrm>
          <a:prstGeom prst="line">
            <a:avLst/>
          </a:prstGeom>
          <a:noFill/>
          <a:ln w="19050">
            <a:solidFill>
              <a:srgbClr val="607080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14" name="Shape 12"/>
          <p:cNvSpPr/>
          <p:nvPr/>
        </p:nvSpPr>
        <p:spPr>
          <a:xfrm>
            <a:off x="7086600" y="2377440"/>
            <a:ext cx="2971800" cy="1280160"/>
          </a:xfrm>
          <a:prstGeom prst="line">
            <a:avLst/>
          </a:prstGeom>
          <a:noFill/>
          <a:ln w="19050">
            <a:solidFill>
              <a:srgbClr val="607080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15" name="Text 13"/>
          <p:cNvSpPr/>
          <p:nvPr/>
        </p:nvSpPr>
        <p:spPr>
          <a:xfrm>
            <a:off x="3977640" y="3703320"/>
            <a:ext cx="1600200" cy="749808"/>
          </a:xfrm>
          <a:prstGeom prst="rect">
            <a:avLst/>
          </a:prstGeom>
          <a:solidFill>
            <a:srgbClr val="FFFFFF"/>
          </a:solidFill>
          <a:ln w="12700">
            <a:solidFill>
              <a:srgbClr val="2E86D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2033"/>
                </a:solidFill>
              </a:rPr>
              <a:t>Discrimination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112033"/>
                </a:solidFill>
              </a:rPr>
              <a:t>AUC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6903720" y="3703320"/>
            <a:ext cx="1600200" cy="749808"/>
          </a:xfrm>
          <a:prstGeom prst="rect">
            <a:avLst/>
          </a:prstGeom>
          <a:solidFill>
            <a:srgbClr val="FFFFFF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2033"/>
                </a:solidFill>
              </a:rPr>
              <a:t>Balance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112033"/>
                </a:solidFill>
              </a:rPr>
              <a:t>F1 / recall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9555480" y="3703320"/>
            <a:ext cx="1600200" cy="749808"/>
          </a:xfrm>
          <a:prstGeom prst="rect">
            <a:avLst/>
          </a:prstGeom>
          <a:solidFill>
            <a:srgbClr val="FFFFFF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2033"/>
                </a:solidFill>
              </a:rPr>
              <a:t>Interpretation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112033"/>
                </a:solidFill>
              </a:rPr>
              <a:t>feature signals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868680" y="5257800"/>
            <a:ext cx="10515600" cy="5486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12033"/>
                </a:solidFill>
              </a:rPr>
              <a:t>The final artefact is a reproducible Colab notebook that transforms survey data into model comparison evidence and interpretable outputs for risk-screening discussion.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20" name="Text 18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09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Research gap and novelty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The novelty is in the integrated workflow, not in claiming ML can predict heart disease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685800" y="1234440"/>
            <a:ext cx="1005840" cy="438912"/>
          </a:xfrm>
          <a:prstGeom prst="rect">
            <a:avLst/>
          </a:prstGeom>
          <a:solidFill>
            <a:srgbClr val="E74C3C"/>
          </a:solidFill>
          <a:ln w="12700">
            <a:solidFill>
              <a:srgbClr val="E74C3C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Gap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874520" y="1207008"/>
            <a:ext cx="9326880" cy="5029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Existing studies often use small or simplified datasets, report headline metrics, or separate model comparison from interpretability and threshold choice.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685800" y="2331720"/>
            <a:ext cx="2926080" cy="438912"/>
          </a:xfrm>
          <a:prstGeom prst="rect">
            <a:avLst/>
          </a:prstGeom>
          <a:solidFill>
            <a:srgbClr val="F39C12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Sharper gap for BRFSS-style data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3749040" y="2304288"/>
            <a:ext cx="7452360" cy="685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The dataset is large, mixed-type, self-reported and imbalanced. It needs consistent preprocessing, imbalance-aware evaluation, threshold analysis and explainable feature reporting.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685800" y="3703320"/>
            <a:ext cx="2194560" cy="438912"/>
          </a:xfrm>
          <a:prstGeom prst="rect">
            <a:avLst/>
          </a:prstGeom>
          <a:solidFill>
            <a:srgbClr val="16A085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Novel contribution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3063240" y="3639312"/>
            <a:ext cx="8138160" cy="8046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112033"/>
                </a:solidFill>
              </a:rPr>
              <a:t>A single reproducible workflow that combines: (1) five-model comparison, (2) imbalance-aware training, (3) ROC/F1/recall evaluation, (4) threshold analysis, and (5) interpretable feature outputs.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868680" y="5257800"/>
            <a:ext cx="10378440" cy="530352"/>
          </a:xfrm>
          <a:prstGeom prst="rect">
            <a:avLst/>
          </a:prstGeom>
          <a:solidFill>
            <a:srgbClr val="F5ECFF"/>
          </a:solidFill>
          <a:ln w="12700">
            <a:solidFill>
              <a:srgbClr val="7D3C9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12033"/>
                </a:solidFill>
              </a:rPr>
              <a:t>Practical significance: the workflow distinguishes model ranking ability from screening behaviour and makes results auditable for health analytics discussion.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502920" y="6236208"/>
            <a:ext cx="1088136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550" dirty="0">
                <a:solidFill>
                  <a:srgbClr val="6B7280"/>
                </a:solidFill>
              </a:rPr>
              <a:t>Citations: [2], [19], [33], [40]</a:t>
            </a:r>
            <a:endParaRPr lang="en-US" sz="550" dirty="0"/>
          </a:p>
        </p:txBody>
      </p:sp>
      <p:sp>
        <p:nvSpPr>
          <p:cNvPr id="13" name="Text 11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14" name="Text 12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9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Methodology overview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A positivist, deductive and predictive quantitative design using secondary data only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731520" y="1280160"/>
            <a:ext cx="1280160" cy="384048"/>
          </a:xfrm>
          <a:prstGeom prst="rect">
            <a:avLst/>
          </a:prstGeom>
          <a:solidFill>
            <a:srgbClr val="2E86DE"/>
          </a:solidFill>
          <a:ln w="12700">
            <a:solidFill>
              <a:srgbClr val="2E86D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Philosophy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2331720" y="1261872"/>
            <a:ext cx="1920240" cy="3200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12033"/>
                </a:solidFill>
              </a:rPr>
              <a:t>Positivism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4251960" y="1261872"/>
            <a:ext cx="667512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07080"/>
                </a:solidFill>
              </a:rPr>
              <a:t>Observable variables and measurable performance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731520" y="2103120"/>
            <a:ext cx="1280160" cy="384048"/>
          </a:xfrm>
          <a:prstGeom prst="rect">
            <a:avLst/>
          </a:prstGeom>
          <a:solidFill>
            <a:srgbClr val="16A085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Approach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2331720" y="2084832"/>
            <a:ext cx="1920240" cy="3200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12033"/>
                </a:solidFill>
              </a:rPr>
              <a:t>Deductive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4251960" y="2084832"/>
            <a:ext cx="667512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07080"/>
                </a:solidFill>
              </a:rPr>
              <a:t>Existing risk-factor knowledge tested through models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731520" y="2926080"/>
            <a:ext cx="1280160" cy="384048"/>
          </a:xfrm>
          <a:prstGeom prst="rect">
            <a:avLst/>
          </a:prstGeom>
          <a:solidFill>
            <a:srgbClr val="F39C12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Design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2331720" y="2907792"/>
            <a:ext cx="1920240" cy="3200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92500"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12033"/>
                </a:solidFill>
              </a:rPr>
              <a:t>Predictive quantitative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4251960" y="2907792"/>
            <a:ext cx="667512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07080"/>
                </a:solidFill>
              </a:rPr>
              <a:t>Classification, not causal explanation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731520" y="3749040"/>
            <a:ext cx="1280160" cy="384048"/>
          </a:xfrm>
          <a:prstGeom prst="rect">
            <a:avLst/>
          </a:prstGeom>
          <a:solidFill>
            <a:srgbClr val="7D3C98"/>
          </a:solidFill>
          <a:ln w="12700">
            <a:solidFill>
              <a:srgbClr val="7D3C9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Data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2331720" y="3730752"/>
            <a:ext cx="1920240" cy="3200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12033"/>
                </a:solidFill>
              </a:rPr>
              <a:t>Secondary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4251960" y="3730752"/>
            <a:ext cx="667512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607080"/>
                </a:solidFill>
              </a:rPr>
              <a:t>Public Kaggle/CDC BRFSS indicator dataset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914400" y="5120640"/>
            <a:ext cx="10058400" cy="566928"/>
          </a:xfrm>
          <a:prstGeom prst="rect">
            <a:avLst/>
          </a:prstGeom>
          <a:solidFill>
            <a:srgbClr val="FFF3DF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12033"/>
                </a:solidFill>
              </a:rPr>
              <a:t>No interviews • no primary data collection • no clinical intervention • no causal diagnosis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502920" y="6236208"/>
            <a:ext cx="1088136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550" dirty="0">
                <a:solidFill>
                  <a:srgbClr val="6B7280"/>
                </a:solidFill>
              </a:rPr>
              <a:t>Citations: [41]–[57]</a:t>
            </a:r>
            <a:endParaRPr lang="en-US" sz="550" dirty="0"/>
          </a:p>
        </p:txBody>
      </p:sp>
      <p:sp>
        <p:nvSpPr>
          <p:cNvPr id="19" name="Text 17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20" name="Text 18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Dataset and preprocessing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The data pipeline prepares mixed-type survey variables for fair model comparison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5" name="Image 0" descr="/mnt/data/Screenshot 2026-03-30 at 2.28.13 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551" y="1234440"/>
            <a:ext cx="4554498" cy="18745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77240" y="3337560"/>
            <a:ext cx="4526280" cy="685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300" dirty="0">
                <a:solidFill>
                  <a:srgbClr val="112033"/>
                </a:solidFill>
              </a:rPr>
              <a:t>Cleaned dataset: 301,717 rows and 18 columns. Target distribution remained highly imbalanced: 274,456 negative cases and 27,261 positive cases.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6035040" y="1234440"/>
            <a:ext cx="1920240" cy="384048"/>
          </a:xfrm>
          <a:prstGeom prst="rect">
            <a:avLst/>
          </a:prstGeom>
          <a:solidFill>
            <a:srgbClr val="2E86DE"/>
          </a:solidFill>
          <a:ln w="12700">
            <a:solidFill>
              <a:srgbClr val="2E86D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Numeric features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6172200" y="1755648"/>
            <a:ext cx="4892040" cy="4572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12033"/>
                </a:solidFill>
              </a:rPr>
              <a:t>BMI, PhysicalHealth, MentalHealth, SleepTime → median imputation + scaling.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6035040" y="2606040"/>
            <a:ext cx="2194560" cy="384048"/>
          </a:xfrm>
          <a:prstGeom prst="rect">
            <a:avLst/>
          </a:prstGeom>
          <a:solidFill>
            <a:srgbClr val="16A085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Categorical features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6172200" y="3127248"/>
            <a:ext cx="5074920" cy="685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12033"/>
                </a:solidFill>
              </a:rPr>
              <a:t>Smoking, AlcoholDrinking, Stroke, Sex, AgeCategory, Race, Diabetic, GenHealth and others → most frequent imputation + one-hot encoding.</a:t>
            </a:r>
            <a:endParaRPr lang="en-US" sz="1250" dirty="0"/>
          </a:p>
        </p:txBody>
      </p:sp>
      <p:sp>
        <p:nvSpPr>
          <p:cNvPr id="11" name="Text 8"/>
          <p:cNvSpPr/>
          <p:nvPr/>
        </p:nvSpPr>
        <p:spPr>
          <a:xfrm>
            <a:off x="6035040" y="4434840"/>
            <a:ext cx="2148840" cy="384048"/>
          </a:xfrm>
          <a:prstGeom prst="rect">
            <a:avLst/>
          </a:prstGeom>
          <a:solidFill>
            <a:srgbClr val="F39C12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Imbalance handling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6172200" y="4956048"/>
            <a:ext cx="5029200" cy="5943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12033"/>
                </a:solidFill>
              </a:rPr>
              <a:t>Class weighting and random under-sampling were applied inside training pipelines to avoid leakage into the held-out test set.</a:t>
            </a:r>
            <a:endParaRPr lang="en-US" sz="1250" dirty="0"/>
          </a:p>
        </p:txBody>
      </p:sp>
      <p:sp>
        <p:nvSpPr>
          <p:cNvPr id="13" name="Text 10"/>
          <p:cNvSpPr/>
          <p:nvPr/>
        </p:nvSpPr>
        <p:spPr>
          <a:xfrm>
            <a:off x="502920" y="6236208"/>
            <a:ext cx="1088136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550" dirty="0">
                <a:solidFill>
                  <a:srgbClr val="6B7280"/>
                </a:solidFill>
              </a:rPr>
              <a:t>Citations: [19], [31], [50]–[54]</a:t>
            </a:r>
            <a:endParaRPr lang="en-US" sz="550" dirty="0"/>
          </a:p>
        </p:txBody>
      </p:sp>
      <p:sp>
        <p:nvSpPr>
          <p:cNvPr id="14" name="Text 11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15" name="Text 12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System architecture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Modular machine learning pipeline implemented in Google Colab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Shape 3"/>
          <p:cNvSpPr/>
          <p:nvPr/>
        </p:nvSpPr>
        <p:spPr>
          <a:xfrm>
            <a:off x="6080760" y="1581912"/>
            <a:ext cx="0" cy="338328"/>
          </a:xfrm>
          <a:prstGeom prst="line">
            <a:avLst/>
          </a:prstGeom>
          <a:noFill/>
          <a:ln w="19050">
            <a:solidFill>
              <a:srgbClr val="2E86D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6" name="Shape 4"/>
          <p:cNvSpPr/>
          <p:nvPr/>
        </p:nvSpPr>
        <p:spPr>
          <a:xfrm>
            <a:off x="6080760" y="2404872"/>
            <a:ext cx="0" cy="338328"/>
          </a:xfrm>
          <a:prstGeom prst="line">
            <a:avLst/>
          </a:prstGeom>
          <a:noFill/>
          <a:ln w="19050">
            <a:solidFill>
              <a:srgbClr val="16A085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6080760" y="3227832"/>
            <a:ext cx="0" cy="338328"/>
          </a:xfrm>
          <a:prstGeom prst="line">
            <a:avLst/>
          </a:prstGeom>
          <a:noFill/>
          <a:ln w="19050">
            <a:solidFill>
              <a:srgbClr val="F39C12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8" name="Shape 6"/>
          <p:cNvSpPr/>
          <p:nvPr/>
        </p:nvSpPr>
        <p:spPr>
          <a:xfrm>
            <a:off x="6080760" y="4050792"/>
            <a:ext cx="0" cy="338328"/>
          </a:xfrm>
          <a:prstGeom prst="line">
            <a:avLst/>
          </a:prstGeom>
          <a:noFill/>
          <a:ln w="19050">
            <a:solidFill>
              <a:srgbClr val="7D3C98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9" name="Shape 7"/>
          <p:cNvSpPr/>
          <p:nvPr/>
        </p:nvSpPr>
        <p:spPr>
          <a:xfrm>
            <a:off x="6080760" y="4873752"/>
            <a:ext cx="0" cy="338328"/>
          </a:xfrm>
          <a:prstGeom prst="line">
            <a:avLst/>
          </a:prstGeom>
          <a:noFill/>
          <a:ln w="19050">
            <a:solidFill>
              <a:srgbClr val="E74C3C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PK"/>
          </a:p>
        </p:txBody>
      </p:sp>
      <p:sp>
        <p:nvSpPr>
          <p:cNvPr id="10" name="Text 8"/>
          <p:cNvSpPr/>
          <p:nvPr/>
        </p:nvSpPr>
        <p:spPr>
          <a:xfrm>
            <a:off x="1920240" y="1143000"/>
            <a:ext cx="8321040" cy="493776"/>
          </a:xfrm>
          <a:prstGeom prst="rect">
            <a:avLst/>
          </a:prstGeom>
          <a:solidFill>
            <a:srgbClr val="EAF4FF"/>
          </a:solidFill>
          <a:ln w="12700">
            <a:solidFill>
              <a:srgbClr val="2E86D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12033"/>
                </a:solidFill>
              </a:rPr>
              <a:t>Raw CSV: CDC BRFSS indicators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1920240" y="1965960"/>
            <a:ext cx="8321040" cy="493776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12033"/>
                </a:solidFill>
              </a:rPr>
              <a:t>Validation → missing/NaN handling → encoding → scaling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1920240" y="2788920"/>
            <a:ext cx="8321040" cy="493776"/>
          </a:xfrm>
          <a:prstGeom prst="rect">
            <a:avLst/>
          </a:prstGeom>
          <a:solidFill>
            <a:srgbClr val="FFF3DF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12033"/>
                </a:solidFill>
              </a:rPr>
              <a:t>Stratified split + class weights / undersampling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1920240" y="3611880"/>
            <a:ext cx="8321040" cy="493776"/>
          </a:xfrm>
          <a:prstGeom prst="rect">
            <a:avLst/>
          </a:prstGeom>
          <a:solidFill>
            <a:srgbClr val="F5ECFF"/>
          </a:solidFill>
          <a:ln w="12700">
            <a:solidFill>
              <a:srgbClr val="7D3C9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12033"/>
                </a:solidFill>
              </a:rPr>
              <a:t>Model training: LR • SVM • RF • GB • MLP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1920240" y="4434840"/>
            <a:ext cx="8321040" cy="493776"/>
          </a:xfrm>
          <a:prstGeom prst="rect">
            <a:avLst/>
          </a:prstGeom>
          <a:solidFill>
            <a:srgbClr val="FFE9E9"/>
          </a:solidFill>
          <a:ln w="12700">
            <a:solidFill>
              <a:srgbClr val="E74C3C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12033"/>
                </a:solidFill>
              </a:rPr>
              <a:t>Evaluation: AUC • F1 • precision • recall • confusion matrices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1920240" y="5257800"/>
            <a:ext cx="8321040" cy="493776"/>
          </a:xfrm>
          <a:prstGeom prst="rect">
            <a:avLst/>
          </a:prstGeom>
          <a:solidFill>
            <a:srgbClr val="EAF4FF"/>
          </a:solidFill>
          <a:ln w="12700">
            <a:solidFill>
              <a:srgbClr val="2E86D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12033"/>
                </a:solidFill>
              </a:rPr>
              <a:t>Interpretation → feature importance → report + notebook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17" name="Text 15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Model implementation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Five algorithms trained in separate notebook cells using shared evaluation logic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731520" y="1170432"/>
            <a:ext cx="384048" cy="384048"/>
          </a:xfrm>
          <a:prstGeom prst="rect">
            <a:avLst/>
          </a:prstGeom>
          <a:solidFill>
            <a:srgbClr val="2E86DE"/>
          </a:solidFill>
          <a:ln>
            <a:solidFill>
              <a:srgbClr val="2E86DE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1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1325880" y="1143000"/>
            <a:ext cx="2743200" cy="274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112033"/>
                </a:solidFill>
              </a:rPr>
              <a:t>Logistic Regression</a:t>
            </a:r>
            <a:endParaRPr lang="en-US" sz="1350" dirty="0"/>
          </a:p>
        </p:txBody>
      </p:sp>
      <p:sp>
        <p:nvSpPr>
          <p:cNvPr id="7" name="Text 5"/>
          <p:cNvSpPr/>
          <p:nvPr/>
        </p:nvSpPr>
        <p:spPr>
          <a:xfrm>
            <a:off x="4069080" y="1124712"/>
            <a:ext cx="7040880" cy="33832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607080"/>
                </a:solidFill>
              </a:rPr>
              <a:t>Transparent linear benchmark and coefficient-based interpretation.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731520" y="1901952"/>
            <a:ext cx="384048" cy="384048"/>
          </a:xfrm>
          <a:prstGeom prst="rect">
            <a:avLst/>
          </a:prstGeom>
          <a:solidFill>
            <a:srgbClr val="16A085"/>
          </a:solidFill>
          <a:ln>
            <a:solidFill>
              <a:srgbClr val="16A085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2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325880" y="1874520"/>
            <a:ext cx="2743200" cy="274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112033"/>
                </a:solidFill>
              </a:rPr>
              <a:t>Support Vector Machine</a:t>
            </a:r>
            <a:endParaRPr lang="en-US" sz="1350" dirty="0"/>
          </a:p>
        </p:txBody>
      </p:sp>
      <p:sp>
        <p:nvSpPr>
          <p:cNvPr id="10" name="Text 8"/>
          <p:cNvSpPr/>
          <p:nvPr/>
        </p:nvSpPr>
        <p:spPr>
          <a:xfrm>
            <a:off x="4069080" y="1856232"/>
            <a:ext cx="7040880" cy="33832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607080"/>
                </a:solidFill>
              </a:rPr>
              <a:t>Calibrated LinearSVC used for faster training and ROC-AUC-compatible scoring.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731520" y="2633472"/>
            <a:ext cx="384048" cy="384048"/>
          </a:xfrm>
          <a:prstGeom prst="rect">
            <a:avLst/>
          </a:prstGeom>
          <a:solidFill>
            <a:srgbClr val="F39C12"/>
          </a:solidFill>
          <a:ln>
            <a:solidFill>
              <a:srgbClr val="F39C12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3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1325880" y="2606040"/>
            <a:ext cx="2743200" cy="274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112033"/>
                </a:solidFill>
              </a:rPr>
              <a:t>Random Forest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4069080" y="2587752"/>
            <a:ext cx="7040880" cy="33832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607080"/>
                </a:solidFill>
              </a:rPr>
              <a:t>Tree ensemble to capture non-linear interactions and feature importance.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731520" y="3364992"/>
            <a:ext cx="384048" cy="384048"/>
          </a:xfrm>
          <a:prstGeom prst="rect">
            <a:avLst/>
          </a:prstGeom>
          <a:solidFill>
            <a:srgbClr val="7D3C98"/>
          </a:solidFill>
          <a:ln>
            <a:solidFill>
              <a:srgbClr val="7D3C98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4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325880" y="3337560"/>
            <a:ext cx="2743200" cy="274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112033"/>
                </a:solidFill>
              </a:rPr>
              <a:t>Gradient Boosting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4069080" y="3319272"/>
            <a:ext cx="7040880" cy="33832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607080"/>
                </a:solidFill>
              </a:rPr>
              <a:t>Boosted model for structured data and strong ranking performance.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731520" y="4096512"/>
            <a:ext cx="384048" cy="384048"/>
          </a:xfrm>
          <a:prstGeom prst="rect">
            <a:avLst/>
          </a:prstGeom>
          <a:solidFill>
            <a:srgbClr val="E74C3C"/>
          </a:solidFill>
          <a:ln>
            <a:solidFill>
              <a:srgbClr val="E74C3C"/>
            </a:solidFill>
          </a:ln>
        </p:spPr>
        <p:txBody>
          <a:bodyPr wrap="square" lIns="635" tIns="635" rIns="635" bIns="635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5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1325880" y="4069080"/>
            <a:ext cx="2743200" cy="274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350" b="1" dirty="0">
                <a:solidFill>
                  <a:srgbClr val="112033"/>
                </a:solidFill>
              </a:rPr>
              <a:t>Multi-Layer Perceptron</a:t>
            </a:r>
            <a:endParaRPr lang="en-US" sz="1350" dirty="0"/>
          </a:p>
        </p:txBody>
      </p:sp>
      <p:sp>
        <p:nvSpPr>
          <p:cNvPr id="19" name="Text 17"/>
          <p:cNvSpPr/>
          <p:nvPr/>
        </p:nvSpPr>
        <p:spPr>
          <a:xfrm>
            <a:off x="4069080" y="4050792"/>
            <a:ext cx="7040880" cy="33832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607080"/>
                </a:solidFill>
              </a:rPr>
              <a:t>Shallow neural network to capture non-linear patterns without deep-learning infrastructure.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868680" y="5394960"/>
            <a:ext cx="10424160" cy="502920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12033"/>
                </a:solidFill>
              </a:rPr>
              <a:t>All models used the same train-test split, preprocessing logic and metric set for defensible benchmarking.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502920" y="6236208"/>
            <a:ext cx="1088136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550" dirty="0">
                <a:solidFill>
                  <a:srgbClr val="6B7280"/>
                </a:solidFill>
              </a:rPr>
              <a:t>Citations: [2], [10], [14], [18], [28]</a:t>
            </a:r>
            <a:endParaRPr lang="en-US" sz="550" dirty="0"/>
          </a:p>
        </p:txBody>
      </p:sp>
      <p:sp>
        <p:nvSpPr>
          <p:cNvPr id="22" name="Text 20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23" name="Text 21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F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Testing strategy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Functional testing + analytical testing of the ML artefact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731520" y="1234440"/>
            <a:ext cx="1005840" cy="384048"/>
          </a:xfrm>
          <a:prstGeom prst="rect">
            <a:avLst/>
          </a:prstGeom>
          <a:solidFill>
            <a:srgbClr val="112033"/>
          </a:solidFill>
          <a:ln w="12700">
            <a:solidFill>
              <a:srgbClr val="112033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Test ID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1783080" y="1234440"/>
            <a:ext cx="6583680" cy="384048"/>
          </a:xfrm>
          <a:prstGeom prst="rect">
            <a:avLst/>
          </a:prstGeom>
          <a:solidFill>
            <a:srgbClr val="112033"/>
          </a:solidFill>
          <a:ln w="12700">
            <a:solidFill>
              <a:srgbClr val="112033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Test focus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8412480" y="1234440"/>
            <a:ext cx="1097280" cy="384048"/>
          </a:xfrm>
          <a:prstGeom prst="rect">
            <a:avLst/>
          </a:prstGeom>
          <a:solidFill>
            <a:srgbClr val="112033"/>
          </a:solidFill>
          <a:ln w="12700">
            <a:solidFill>
              <a:srgbClr val="112033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Result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731520" y="1700784"/>
            <a:ext cx="1005840" cy="40233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12033"/>
                </a:solidFill>
              </a:rPr>
              <a:t>TC001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1874520" y="1728216"/>
            <a:ext cx="630936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12033"/>
                </a:solidFill>
              </a:rPr>
              <a:t>Dataset ingestion and target mapping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8412480" y="1700784"/>
            <a:ext cx="1097280" cy="402336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12033"/>
                </a:solidFill>
              </a:rPr>
              <a:t>Pass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731520" y="2185416"/>
            <a:ext cx="1005840" cy="402336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12033"/>
                </a:solidFill>
              </a:rPr>
              <a:t>TC002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1874520" y="2212848"/>
            <a:ext cx="630936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12033"/>
                </a:solidFill>
              </a:rPr>
              <a:t>Logistic Regression training and evaluation</a:t>
            </a:r>
            <a:endParaRPr lang="en-US" sz="1150" dirty="0"/>
          </a:p>
        </p:txBody>
      </p:sp>
      <p:sp>
        <p:nvSpPr>
          <p:cNvPr id="13" name="Text 11"/>
          <p:cNvSpPr/>
          <p:nvPr/>
        </p:nvSpPr>
        <p:spPr>
          <a:xfrm>
            <a:off x="8412480" y="2185416"/>
            <a:ext cx="1097280" cy="402336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12033"/>
                </a:solidFill>
              </a:rPr>
              <a:t>Pass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731520" y="2670048"/>
            <a:ext cx="1005840" cy="40233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12033"/>
                </a:solidFill>
              </a:rPr>
              <a:t>TC003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1874520" y="2697480"/>
            <a:ext cx="630936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12033"/>
                </a:solidFill>
              </a:rPr>
              <a:t>Calibrated SVM scoring and runtime improvement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8412480" y="2670048"/>
            <a:ext cx="1097280" cy="402336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12033"/>
                </a:solidFill>
              </a:rPr>
              <a:t>Pass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731520" y="3154680"/>
            <a:ext cx="1005840" cy="402336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12033"/>
                </a:solidFill>
              </a:rPr>
              <a:t>TC004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1874520" y="3182112"/>
            <a:ext cx="630936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12033"/>
                </a:solidFill>
              </a:rPr>
              <a:t>Gradient Boosting threshold analysis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8412480" y="3154680"/>
            <a:ext cx="1097280" cy="402336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12033"/>
                </a:solidFill>
              </a:rPr>
              <a:t>Pass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731520" y="3639312"/>
            <a:ext cx="1005840" cy="402336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12033"/>
                </a:solidFill>
              </a:rPr>
              <a:t>TC005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1874520" y="3666744"/>
            <a:ext cx="6309360" cy="228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12033"/>
                </a:solidFill>
              </a:rPr>
              <a:t>Integrated model comparison and ROC chart</a:t>
            </a:r>
            <a:endParaRPr lang="en-US" sz="1150" dirty="0"/>
          </a:p>
        </p:txBody>
      </p:sp>
      <p:sp>
        <p:nvSpPr>
          <p:cNvPr id="22" name="Text 20"/>
          <p:cNvSpPr/>
          <p:nvPr/>
        </p:nvSpPr>
        <p:spPr>
          <a:xfrm>
            <a:off x="8412480" y="3639312"/>
            <a:ext cx="1097280" cy="402336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12033"/>
                </a:solidFill>
              </a:rPr>
              <a:t>Pass</a:t>
            </a:r>
            <a:endParaRPr lang="en-US" sz="1100" dirty="0"/>
          </a:p>
        </p:txBody>
      </p:sp>
      <p:pic>
        <p:nvPicPr>
          <p:cNvPr id="23" name="Image 0" descr="/mnt/data/Screenshot 2026-03-30 at 2.31.11 A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4114" y="4434840"/>
            <a:ext cx="4395651" cy="1371600"/>
          </a:xfrm>
          <a:prstGeom prst="rect">
            <a:avLst/>
          </a:prstGeom>
        </p:spPr>
      </p:pic>
      <p:pic>
        <p:nvPicPr>
          <p:cNvPr id="24" name="Image 1" descr="/mnt/data/roc comp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8622" y="4114800"/>
            <a:ext cx="2367995" cy="1874520"/>
          </a:xfrm>
          <a:prstGeom prst="rect">
            <a:avLst/>
          </a:prstGeom>
        </p:spPr>
      </p:pic>
      <p:sp>
        <p:nvSpPr>
          <p:cNvPr id="25" name="Text 21"/>
          <p:cNvSpPr/>
          <p:nvPr/>
        </p:nvSpPr>
        <p:spPr>
          <a:xfrm>
            <a:off x="502920" y="6236208"/>
            <a:ext cx="1088136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550" dirty="0">
                <a:solidFill>
                  <a:srgbClr val="6B7280"/>
                </a:solidFill>
              </a:rPr>
              <a:t>Citations: [10], [18], [53]</a:t>
            </a:r>
            <a:endParaRPr lang="en-US" sz="550" dirty="0"/>
          </a:p>
        </p:txBody>
      </p:sp>
      <p:sp>
        <p:nvSpPr>
          <p:cNvPr id="26" name="Text 22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27" name="Text 23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Performance results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All models achieved useful discrimination, but trade-offs differed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594360" y="1143000"/>
            <a:ext cx="2331720" cy="393192"/>
          </a:xfrm>
          <a:prstGeom prst="rect">
            <a:avLst/>
          </a:prstGeom>
          <a:solidFill>
            <a:srgbClr val="112033"/>
          </a:solidFill>
          <a:ln w="12700">
            <a:solidFill>
              <a:srgbClr val="112033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Model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2926080" y="1143000"/>
            <a:ext cx="777240" cy="393192"/>
          </a:xfrm>
          <a:prstGeom prst="rect">
            <a:avLst/>
          </a:prstGeom>
          <a:solidFill>
            <a:srgbClr val="112033"/>
          </a:solidFill>
          <a:ln w="12700">
            <a:solidFill>
              <a:srgbClr val="112033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Acc.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3703320" y="1143000"/>
            <a:ext cx="777240" cy="393192"/>
          </a:xfrm>
          <a:prstGeom prst="rect">
            <a:avLst/>
          </a:prstGeom>
          <a:solidFill>
            <a:srgbClr val="112033"/>
          </a:solidFill>
          <a:ln w="12700">
            <a:solidFill>
              <a:srgbClr val="112033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Prec.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480560" y="1143000"/>
            <a:ext cx="777240" cy="393192"/>
          </a:xfrm>
          <a:prstGeom prst="rect">
            <a:avLst/>
          </a:prstGeom>
          <a:solidFill>
            <a:srgbClr val="112033"/>
          </a:solidFill>
          <a:ln w="12700">
            <a:solidFill>
              <a:srgbClr val="112033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Recall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5257800" y="1143000"/>
            <a:ext cx="777240" cy="393192"/>
          </a:xfrm>
          <a:prstGeom prst="rect">
            <a:avLst/>
          </a:prstGeom>
          <a:solidFill>
            <a:srgbClr val="112033"/>
          </a:solidFill>
          <a:ln w="12700">
            <a:solidFill>
              <a:srgbClr val="112033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F1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6035040" y="1143000"/>
            <a:ext cx="777240" cy="393192"/>
          </a:xfrm>
          <a:prstGeom prst="rect">
            <a:avLst/>
          </a:prstGeom>
          <a:solidFill>
            <a:srgbClr val="112033"/>
          </a:solidFill>
          <a:ln w="12700">
            <a:solidFill>
              <a:srgbClr val="112033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AUC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594360" y="1536192"/>
            <a:ext cx="233172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12033"/>
                </a:solidFill>
              </a:rPr>
              <a:t>MLP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2926080" y="1536192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0.7075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3703320" y="1536192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0.2114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4480560" y="1536192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0.8191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5257800" y="1536192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0.3360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6035040" y="1536192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0.8347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594360" y="1929384"/>
            <a:ext cx="2331720" cy="393192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12033"/>
                </a:solidFill>
              </a:rPr>
              <a:t>Gradient Boosting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2926080" y="1929384"/>
            <a:ext cx="777240" cy="393192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0.7232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3703320" y="1929384"/>
            <a:ext cx="777240" cy="393192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0.2179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4480560" y="1929384"/>
            <a:ext cx="777240" cy="393192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0.7970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5257800" y="1929384"/>
            <a:ext cx="777240" cy="393192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0.3422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6035040" y="1929384"/>
            <a:ext cx="777240" cy="393192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0.8341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594360" y="2322576"/>
            <a:ext cx="233172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12033"/>
                </a:solidFill>
              </a:rPr>
              <a:t>Logistic Regression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2926080" y="2322576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0.7395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3703320" y="2322576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0.2262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4480560" y="2322576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0.7779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5257800" y="2322576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0.3505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6035040" y="2322576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0.8319</a:t>
            </a:r>
            <a:endParaRPr lang="en-US" sz="1050" dirty="0"/>
          </a:p>
        </p:txBody>
      </p:sp>
      <p:sp>
        <p:nvSpPr>
          <p:cNvPr id="29" name="Text 27"/>
          <p:cNvSpPr/>
          <p:nvPr/>
        </p:nvSpPr>
        <p:spPr>
          <a:xfrm>
            <a:off x="594360" y="2715768"/>
            <a:ext cx="2331720" cy="393192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12033"/>
                </a:solidFill>
              </a:rPr>
              <a:t>SVM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2926080" y="2715768"/>
            <a:ext cx="777240" cy="393192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0.7405</a:t>
            </a:r>
            <a:endParaRPr lang="en-US" sz="1050" dirty="0"/>
          </a:p>
        </p:txBody>
      </p:sp>
      <p:sp>
        <p:nvSpPr>
          <p:cNvPr id="31" name="Text 29"/>
          <p:cNvSpPr/>
          <p:nvPr/>
        </p:nvSpPr>
        <p:spPr>
          <a:xfrm>
            <a:off x="3703320" y="2715768"/>
            <a:ext cx="777240" cy="393192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0.2268</a:t>
            </a:r>
            <a:endParaRPr lang="en-US" sz="1050" dirty="0"/>
          </a:p>
        </p:txBody>
      </p:sp>
      <p:sp>
        <p:nvSpPr>
          <p:cNvPr id="32" name="Text 30"/>
          <p:cNvSpPr/>
          <p:nvPr/>
        </p:nvSpPr>
        <p:spPr>
          <a:xfrm>
            <a:off x="4480560" y="2715768"/>
            <a:ext cx="777240" cy="393192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0.7770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5257800" y="2715768"/>
            <a:ext cx="777240" cy="393192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0.3511</a:t>
            </a:r>
            <a:endParaRPr lang="en-US" sz="1050" dirty="0"/>
          </a:p>
        </p:txBody>
      </p:sp>
      <p:sp>
        <p:nvSpPr>
          <p:cNvPr id="34" name="Text 32"/>
          <p:cNvSpPr/>
          <p:nvPr/>
        </p:nvSpPr>
        <p:spPr>
          <a:xfrm>
            <a:off x="6035040" y="2715768"/>
            <a:ext cx="777240" cy="393192"/>
          </a:xfrm>
          <a:prstGeom prst="rect">
            <a:avLst/>
          </a:prstGeom>
          <a:solidFill>
            <a:srgbClr val="F0F7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0.8316</a:t>
            </a:r>
            <a:endParaRPr lang="en-US" sz="1050" dirty="0"/>
          </a:p>
        </p:txBody>
      </p:sp>
      <p:sp>
        <p:nvSpPr>
          <p:cNvPr id="35" name="Text 33"/>
          <p:cNvSpPr/>
          <p:nvPr/>
        </p:nvSpPr>
        <p:spPr>
          <a:xfrm>
            <a:off x="594360" y="3108960"/>
            <a:ext cx="233172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12033"/>
                </a:solidFill>
              </a:rPr>
              <a:t>Random Forest</a:t>
            </a:r>
            <a:endParaRPr lang="en-US" sz="1050" dirty="0"/>
          </a:p>
        </p:txBody>
      </p:sp>
      <p:sp>
        <p:nvSpPr>
          <p:cNvPr id="36" name="Text 34"/>
          <p:cNvSpPr/>
          <p:nvPr/>
        </p:nvSpPr>
        <p:spPr>
          <a:xfrm>
            <a:off x="2926080" y="3108960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0.7131</a:t>
            </a:r>
            <a:endParaRPr lang="en-US" sz="1050" dirty="0"/>
          </a:p>
        </p:txBody>
      </p:sp>
      <p:sp>
        <p:nvSpPr>
          <p:cNvPr id="37" name="Text 35"/>
          <p:cNvSpPr/>
          <p:nvPr/>
        </p:nvSpPr>
        <p:spPr>
          <a:xfrm>
            <a:off x="3703320" y="3108960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0.2111</a:t>
            </a:r>
            <a:endParaRPr lang="en-US" sz="1050" dirty="0"/>
          </a:p>
        </p:txBody>
      </p:sp>
      <p:sp>
        <p:nvSpPr>
          <p:cNvPr id="38" name="Text 36"/>
          <p:cNvSpPr/>
          <p:nvPr/>
        </p:nvSpPr>
        <p:spPr>
          <a:xfrm>
            <a:off x="4480560" y="3108960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0.7949</a:t>
            </a:r>
            <a:endParaRPr lang="en-US" sz="1050" dirty="0"/>
          </a:p>
        </p:txBody>
      </p:sp>
      <p:sp>
        <p:nvSpPr>
          <p:cNvPr id="39" name="Text 37"/>
          <p:cNvSpPr/>
          <p:nvPr/>
        </p:nvSpPr>
        <p:spPr>
          <a:xfrm>
            <a:off x="5257800" y="3108960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0.3336</a:t>
            </a:r>
            <a:endParaRPr lang="en-US" sz="1050" dirty="0"/>
          </a:p>
        </p:txBody>
      </p:sp>
      <p:sp>
        <p:nvSpPr>
          <p:cNvPr id="40" name="Text 38"/>
          <p:cNvSpPr/>
          <p:nvPr/>
        </p:nvSpPr>
        <p:spPr>
          <a:xfrm>
            <a:off x="6035040" y="3108960"/>
            <a:ext cx="777240" cy="39319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EE9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112033"/>
                </a:solidFill>
              </a:rPr>
              <a:t>0.8205</a:t>
            </a:r>
            <a:endParaRPr lang="en-US" sz="1050" dirty="0"/>
          </a:p>
        </p:txBody>
      </p:sp>
      <p:sp>
        <p:nvSpPr>
          <p:cNvPr id="41" name="Text 39"/>
          <p:cNvSpPr/>
          <p:nvPr/>
        </p:nvSpPr>
        <p:spPr>
          <a:xfrm>
            <a:off x="777240" y="3977640"/>
            <a:ext cx="5486400" cy="9144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112033"/>
                </a:solidFill>
              </a:rPr>
              <a:t>Key interpretation: MLP produced the highest AUC and recall, Gradient Boosting was nearly equal on AUC, while SVM and Logistic Regression gave stronger F1 balance and interpretability.</a:t>
            </a:r>
            <a:endParaRPr lang="en-US" sz="1350" dirty="0"/>
          </a:p>
        </p:txBody>
      </p:sp>
      <p:pic>
        <p:nvPicPr>
          <p:cNvPr id="42" name="Image 0" descr="/mnt/data/roc com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8559" y="1097280"/>
            <a:ext cx="3985162" cy="3154680"/>
          </a:xfrm>
          <a:prstGeom prst="rect">
            <a:avLst/>
          </a:prstGeom>
        </p:spPr>
      </p:pic>
      <p:sp>
        <p:nvSpPr>
          <p:cNvPr id="43" name="Text 40"/>
          <p:cNvSpPr/>
          <p:nvPr/>
        </p:nvSpPr>
        <p:spPr>
          <a:xfrm>
            <a:off x="7406640" y="4892040"/>
            <a:ext cx="3886200" cy="566928"/>
          </a:xfrm>
          <a:prstGeom prst="rect">
            <a:avLst/>
          </a:prstGeom>
          <a:solidFill>
            <a:srgbClr val="FFF3DF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12033"/>
                </a:solidFill>
              </a:rPr>
              <a:t>AUC values clustered above 0.82, so complexity improved ranking only incrementally.</a:t>
            </a:r>
            <a:endParaRPr lang="en-US" sz="1300" dirty="0"/>
          </a:p>
        </p:txBody>
      </p:sp>
      <p:sp>
        <p:nvSpPr>
          <p:cNvPr id="44" name="Text 41"/>
          <p:cNvSpPr/>
          <p:nvPr/>
        </p:nvSpPr>
        <p:spPr>
          <a:xfrm>
            <a:off x="502920" y="6236208"/>
            <a:ext cx="1088136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550" dirty="0">
                <a:solidFill>
                  <a:srgbClr val="6B7280"/>
                </a:solidFill>
              </a:rPr>
              <a:t>Citations: [58]–[60]</a:t>
            </a:r>
            <a:endParaRPr lang="en-US" sz="550" dirty="0"/>
          </a:p>
        </p:txBody>
      </p:sp>
      <p:sp>
        <p:nvSpPr>
          <p:cNvPr id="45" name="Text 42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46" name="Text 43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Evaluation evidence and discussion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Confusion matrices and thresholds show screening trade-offs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5" name="Image 0" descr="/mnt/data/mlp c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46" y="1143000"/>
            <a:ext cx="3106548" cy="2697480"/>
          </a:xfrm>
          <a:prstGeom prst="rect">
            <a:avLst/>
          </a:prstGeom>
        </p:spPr>
      </p:pic>
      <p:pic>
        <p:nvPicPr>
          <p:cNvPr id="6" name="Image 1" descr="/mnt/data/cm gb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8866" y="1143000"/>
            <a:ext cx="3106548" cy="2697480"/>
          </a:xfrm>
          <a:prstGeom prst="rect">
            <a:avLst/>
          </a:prstGeom>
        </p:spPr>
      </p:pic>
      <p:pic>
        <p:nvPicPr>
          <p:cNvPr id="7" name="Image 2" descr="/mnt/data/threshold mlp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99" y="1143000"/>
            <a:ext cx="3518203" cy="2697480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31520" y="4343400"/>
            <a:ext cx="5303520" cy="868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112033"/>
                </a:solidFill>
              </a:rPr>
              <a:t>MLP detected the most positive cases but increased false positives. Gradient Boosting achieved similar ranking performance. Threshold plots showed the expected trade-off: lower thresholds raise recall but reduce precision.</a:t>
            </a:r>
            <a:endParaRPr lang="en-US" sz="1350" dirty="0"/>
          </a:p>
        </p:txBody>
      </p:sp>
      <p:pic>
        <p:nvPicPr>
          <p:cNvPr id="9" name="Image 3" descr="/mnt/data/downloa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37453" y="4160520"/>
            <a:ext cx="3390134" cy="1828800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502920" y="6236208"/>
            <a:ext cx="1088136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550" dirty="0">
                <a:solidFill>
                  <a:srgbClr val="6B7280"/>
                </a:solidFill>
              </a:rPr>
              <a:t>Citations: [15], [19], [31], [40], [58]–[60]</a:t>
            </a:r>
            <a:endParaRPr lang="en-US" sz="550" dirty="0"/>
          </a:p>
        </p:txBody>
      </p:sp>
      <p:sp>
        <p:nvSpPr>
          <p:cNvPr id="11" name="Text 5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12" name="Text 6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9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13816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1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Conclusion, contributions and future work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713232"/>
            <a:ext cx="8412480" cy="21031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607080"/>
                </a:solidFill>
              </a:rPr>
              <a:t>The dissertation delivers a reproducible, interpretable ML artefact for CVD risk prediction</a:t>
            </a:r>
            <a:endParaRPr lang="en-US" sz="850" dirty="0"/>
          </a:p>
        </p:txBody>
      </p:sp>
      <p:sp>
        <p:nvSpPr>
          <p:cNvPr id="4" name="Shape 2"/>
          <p:cNvSpPr/>
          <p:nvPr/>
        </p:nvSpPr>
        <p:spPr>
          <a:xfrm>
            <a:off x="457200" y="987552"/>
            <a:ext cx="11155680" cy="0"/>
          </a:xfrm>
          <a:prstGeom prst="line">
            <a:avLst/>
          </a:prstGeom>
          <a:noFill/>
          <a:ln w="25400">
            <a:solidFill>
              <a:srgbClr val="48C9B0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640080" y="1143000"/>
            <a:ext cx="1828800" cy="411480"/>
          </a:xfrm>
          <a:prstGeom prst="rect">
            <a:avLst/>
          </a:prstGeom>
          <a:solidFill>
            <a:srgbClr val="2E86DE"/>
          </a:solidFill>
          <a:ln w="12700">
            <a:solidFill>
              <a:srgbClr val="2E86D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Main findings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777240" y="1719072"/>
            <a:ext cx="4983480" cy="7772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12033"/>
                </a:solidFill>
              </a:rPr>
              <a:t>All five models achieved ROC-AUC &gt; 0.82. MLP and Gradient Boosting led on ranking performance, while Logistic Regression and SVM remained competitive and interpretable.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640080" y="2788920"/>
            <a:ext cx="1737360" cy="411480"/>
          </a:xfrm>
          <a:prstGeom prst="rect">
            <a:avLst/>
          </a:prstGeom>
          <a:solidFill>
            <a:srgbClr val="16A085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Contributions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777240" y="3364992"/>
            <a:ext cx="4983480" cy="8229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12033"/>
                </a:solidFill>
              </a:rPr>
              <a:t>A unified workflow combining preprocessing, imbalance treatment, five-model comparison, threshold analysis and feature interpretation in large survey data.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640080" y="4526280"/>
            <a:ext cx="1554480" cy="411480"/>
          </a:xfrm>
          <a:prstGeom prst="rect">
            <a:avLst/>
          </a:prstGeom>
          <a:solidFill>
            <a:srgbClr val="F39C12"/>
          </a:solidFill>
          <a:ln w="12700">
            <a:solidFill>
              <a:srgbClr val="F39C12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Future work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777240" y="5102352"/>
            <a:ext cx="4983480" cy="8229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112033"/>
                </a:solidFill>
              </a:rPr>
              <a:t>External validation, probability calibration, subgroup fairness checks, SHAP explanations and a Streamlit/Flask interface for non-technical users.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6400800" y="1143000"/>
            <a:ext cx="2377440" cy="411480"/>
          </a:xfrm>
          <a:prstGeom prst="rect">
            <a:avLst/>
          </a:prstGeom>
          <a:solidFill>
            <a:srgbClr val="7D3C98"/>
          </a:solidFill>
          <a:ln w="12700">
            <a:solidFill>
              <a:srgbClr val="7D3C9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Selected IEEE references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6492240" y="1737360"/>
            <a:ext cx="4892040" cy="34747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112033"/>
                </a:solidFill>
              </a:rPr>
              <a:t>[10] S. Dalal et al., “Application of Machine Learning for Cardiovascular Disease Risk Prediction,” 2023.</a:t>
            </a:r>
            <a:endParaRPr lang="en-US" sz="850" dirty="0"/>
          </a:p>
          <a:p>
            <a:pPr marL="0" indent="0">
              <a:buNone/>
            </a:pPr>
            <a:r>
              <a:rPr lang="en-US" sz="850" dirty="0">
                <a:solidFill>
                  <a:srgbClr val="112033"/>
                </a:solidFill>
              </a:rPr>
              <a:t>[15] F. Ismath et al., “Predicting cardiovascular disease with machine learning: An explainable AI approach,” 2025.</a:t>
            </a:r>
            <a:endParaRPr lang="en-US" sz="850" dirty="0"/>
          </a:p>
          <a:p>
            <a:pPr marL="0" indent="0">
              <a:buNone/>
            </a:pPr>
            <a:r>
              <a:rPr lang="en-US" sz="850" dirty="0">
                <a:solidFill>
                  <a:srgbClr val="112033"/>
                </a:solidFill>
              </a:rPr>
              <a:t>[19] A. Kiran et al., “Enhancing CVD risk prediction using resampling and ML,” 2024.</a:t>
            </a:r>
            <a:endParaRPr lang="en-US" sz="850" dirty="0"/>
          </a:p>
          <a:p>
            <a:pPr marL="0" indent="0">
              <a:buNone/>
            </a:pPr>
            <a:r>
              <a:rPr lang="en-US" sz="850" dirty="0">
                <a:solidFill>
                  <a:srgbClr val="112033"/>
                </a:solidFill>
              </a:rPr>
              <a:t>[40] L. Yu et al., “Interpretable ML model for CVD risk prediction,” 2025.</a:t>
            </a:r>
            <a:endParaRPr lang="en-US" sz="850" dirty="0"/>
          </a:p>
          <a:p>
            <a:pPr marL="0" indent="0">
              <a:buNone/>
            </a:pPr>
            <a:r>
              <a:rPr lang="en-US" sz="850" dirty="0">
                <a:solidFill>
                  <a:srgbClr val="112033"/>
                </a:solidFill>
              </a:rPr>
              <a:t>[58]–[60] Recent 2026 ML-based CVD prediction studies used to support findings.</a:t>
            </a:r>
            <a:endParaRPr lang="en-US" sz="850" dirty="0"/>
          </a:p>
        </p:txBody>
      </p:sp>
      <p:sp>
        <p:nvSpPr>
          <p:cNvPr id="13" name="Text 11"/>
          <p:cNvSpPr/>
          <p:nvPr/>
        </p:nvSpPr>
        <p:spPr>
          <a:xfrm>
            <a:off x="6492240" y="5486400"/>
            <a:ext cx="4800600" cy="502920"/>
          </a:xfrm>
          <a:prstGeom prst="rect">
            <a:avLst/>
          </a:prstGeom>
          <a:solidFill>
            <a:srgbClr val="E8FFF8"/>
          </a:solidFill>
          <a:ln w="12700">
            <a:solidFill>
              <a:srgbClr val="16A08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12033"/>
                </a:solidFill>
              </a:rPr>
              <a:t>Closing point: useful health ML is not just the highest score; it is a transparent, reproducible and interpretable workflow.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457200" y="6537960"/>
            <a:ext cx="77724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50" dirty="0">
                <a:solidFill>
                  <a:srgbClr val="6C7A89"/>
                </a:solidFill>
              </a:rPr>
              <a:t>Predictive Modeling for Cardiovascular Disease Risk Using ML Techniques</a:t>
            </a:r>
            <a:endParaRPr lang="en-US" sz="650" dirty="0"/>
          </a:p>
        </p:txBody>
      </p:sp>
      <p:sp>
        <p:nvSpPr>
          <p:cNvPr id="15" name="Text 13"/>
          <p:cNvSpPr/>
          <p:nvPr/>
        </p:nvSpPr>
        <p:spPr>
          <a:xfrm>
            <a:off x="11384280" y="6473952"/>
            <a:ext cx="502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112033"/>
                </a:solidFill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2083</Words>
  <Application>Microsoft Office PowerPoint</Application>
  <PresentationFormat>Widescreen</PresentationFormat>
  <Paragraphs>328</Paragraphs>
  <Slides>19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Presentation</dc:title>
  <dc:subject>Predictive Modeling for Cardiovascular Disease Risk Using Machine Learning Techniques</dc:subject>
  <dc:creator/>
  <cp:keywords/>
  <dc:description/>
  <cp:lastModifiedBy>Sadanand Tanneru (2418784)</cp:lastModifiedBy>
  <cp:revision>4</cp:revision>
  <dcterms:created xsi:type="dcterms:W3CDTF">2026-05-04T07:31:17Z</dcterms:created>
  <dcterms:modified xsi:type="dcterms:W3CDTF">2026-05-05T21:56:03Z</dcterms:modified>
  <cp:category/>
</cp:coreProperties>
</file>