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1"/>
  </p:notesMasterIdLst>
  <p:sldIdLst>
    <p:sldId id="256" r:id="rId2"/>
    <p:sldId id="257" r:id="rId3"/>
    <p:sldId id="258" r:id="rId4"/>
    <p:sldId id="268" r:id="rId5"/>
    <p:sldId id="260" r:id="rId6"/>
    <p:sldId id="259" r:id="rId7"/>
    <p:sldId id="261" r:id="rId8"/>
    <p:sldId id="262" r:id="rId9"/>
    <p:sldId id="269" r:id="rId10"/>
    <p:sldId id="270" r:id="rId11"/>
    <p:sldId id="264" r:id="rId12"/>
    <p:sldId id="263" r:id="rId13"/>
    <p:sldId id="265" r:id="rId14"/>
    <p:sldId id="271" r:id="rId15"/>
    <p:sldId id="266" r:id="rId16"/>
    <p:sldId id="273" r:id="rId17"/>
    <p:sldId id="272" r:id="rId18"/>
    <p:sldId id="267" r:id="rId19"/>
    <p:sldId id="274" r:id="rId20"/>
  </p:sldIdLst>
  <p:sldSz cx="18288000" cy="10287000"/>
  <p:notesSz cx="6858000" cy="9144000"/>
  <p:embeddedFontLst>
    <p:embeddedFont>
      <p:font typeface="Noto Serif Display Italics" panose="020B0604020202020204"/>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256" autoAdjust="0"/>
  </p:normalViewPr>
  <p:slideViewPr>
    <p:cSldViewPr>
      <p:cViewPr varScale="1">
        <p:scale>
          <a:sx n="43" d="100"/>
          <a:sy n="43" d="100"/>
        </p:scale>
        <p:origin x="37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s>
</file>

<file path=ppt/diagrams/_rels/data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image" Target="../media/image5.jpg"/></Relationships>
</file>

<file path=ppt/diagrams/_rels/drawing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g"/><Relationship Id="rId1" Type="http://schemas.openxmlformats.org/officeDocument/2006/relationships/image" Target="../media/image5.jpg"/></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5959A1-34F0-4809-877D-76959C4F9C7F}" type="doc">
      <dgm:prSet loTypeId="urn:microsoft.com/office/officeart/2005/8/layout/hList7" loCatId="relationship" qsTypeId="urn:microsoft.com/office/officeart/2005/8/quickstyle/3d1" qsCatId="3D" csTypeId="urn:microsoft.com/office/officeart/2005/8/colors/accent5_1" csCatId="accent5" phldr="1"/>
      <dgm:spPr/>
      <dgm:t>
        <a:bodyPr/>
        <a:lstStyle/>
        <a:p>
          <a:endParaRPr lang="en-GB"/>
        </a:p>
      </dgm:t>
    </dgm:pt>
    <dgm:pt modelId="{4A216241-7E6D-4040-8619-22C5062D295A}">
      <dgm:prSet phldrT="[Text]" phldr="0" custT="1"/>
      <dgm:spPr/>
      <dgm:t>
        <a:bodyPr/>
        <a:lstStyle/>
        <a:p>
          <a:endParaRPr lang="en-US" altLang="en-US" sz="3200" dirty="0">
            <a:latin typeface="Times New Roman" panose="02020603050405020304" pitchFamily="18" charset="0"/>
            <a:cs typeface="Times New Roman" panose="02020603050405020304" pitchFamily="18" charset="0"/>
          </a:endParaRPr>
        </a:p>
        <a:p>
          <a:r>
            <a:rPr lang="en-US" altLang="en-US" sz="3200" dirty="0">
              <a:latin typeface="Times New Roman" panose="02020603050405020304" pitchFamily="18" charset="0"/>
              <a:cs typeface="Times New Roman" panose="02020603050405020304" pitchFamily="18" charset="0"/>
            </a:rPr>
            <a:t>Health is a state of whole physical, mental, and social well-being</a:t>
          </a:r>
        </a:p>
        <a:p>
          <a:r>
            <a:rPr lang="en-US" altLang="en-US" sz="3200" dirty="0">
              <a:latin typeface="Times New Roman" panose="02020603050405020304" pitchFamily="18" charset="0"/>
              <a:cs typeface="Times New Roman" panose="02020603050405020304" pitchFamily="18" charset="0"/>
            </a:rPr>
            <a:t>(WHO, 1948)</a:t>
          </a:r>
          <a:endParaRPr lang="en-US" sz="3200" dirty="0">
            <a:latin typeface="Times New Roman" panose="02020603050405020304" pitchFamily="18" charset="0"/>
            <a:cs typeface="Times New Roman" panose="02020603050405020304" pitchFamily="18" charset="0"/>
          </a:endParaRPr>
        </a:p>
        <a:p>
          <a:endParaRPr lang="en-GB" sz="3000" dirty="0"/>
        </a:p>
      </dgm:t>
    </dgm:pt>
    <dgm:pt modelId="{357B0DD8-2DD0-4ED2-BEDE-10216F3EB213}" type="parTrans" cxnId="{FBB7C6A2-6F19-4638-9E4D-752D2B177C0B}">
      <dgm:prSet/>
      <dgm:spPr/>
      <dgm:t>
        <a:bodyPr/>
        <a:lstStyle/>
        <a:p>
          <a:endParaRPr lang="en-GB"/>
        </a:p>
      </dgm:t>
    </dgm:pt>
    <dgm:pt modelId="{C1AC3984-DA6B-4764-9DD9-9AEC465A05AC}" type="sibTrans" cxnId="{FBB7C6A2-6F19-4638-9E4D-752D2B177C0B}">
      <dgm:prSet/>
      <dgm:spPr/>
      <dgm:t>
        <a:bodyPr/>
        <a:lstStyle/>
        <a:p>
          <a:endParaRPr lang="en-GB"/>
        </a:p>
      </dgm:t>
    </dgm:pt>
    <dgm:pt modelId="{5344BB41-5CC0-40A8-91BC-BA0A8A7D5572}">
      <dgm:prSet phldrT="[Text]" custT="1"/>
      <dgm:spPr/>
      <dgm:t>
        <a:bodyPr/>
        <a:lstStyle/>
        <a:p>
          <a:r>
            <a:rPr lang="en-US" altLang="en-US" sz="3200" dirty="0">
              <a:latin typeface="Times New Roman" panose="02020603050405020304" pitchFamily="18" charset="0"/>
              <a:cs typeface="Times New Roman" panose="02020603050405020304" pitchFamily="18" charset="0"/>
            </a:rPr>
            <a:t>Wellbeing is a favourable state that both individuals and societies experience </a:t>
          </a:r>
        </a:p>
        <a:p>
          <a:r>
            <a:rPr lang="en-GB" sz="3200" dirty="0">
              <a:latin typeface="Times New Roman" panose="02020603050405020304" pitchFamily="18" charset="0"/>
              <a:cs typeface="Times New Roman" panose="02020603050405020304" pitchFamily="18" charset="0"/>
            </a:rPr>
            <a:t>(WHO, 2026)</a:t>
          </a:r>
        </a:p>
      </dgm:t>
    </dgm:pt>
    <dgm:pt modelId="{3DE886BD-88F9-4232-9BFD-30CDE14AEBEE}" type="parTrans" cxnId="{20E0575A-A035-4432-A5C4-81FCFB3178E7}">
      <dgm:prSet/>
      <dgm:spPr/>
      <dgm:t>
        <a:bodyPr/>
        <a:lstStyle/>
        <a:p>
          <a:endParaRPr lang="en-GB"/>
        </a:p>
      </dgm:t>
    </dgm:pt>
    <dgm:pt modelId="{9F82626F-DB95-427D-BDBF-EDAD70A0E682}" type="sibTrans" cxnId="{20E0575A-A035-4432-A5C4-81FCFB3178E7}">
      <dgm:prSet/>
      <dgm:spPr/>
      <dgm:t>
        <a:bodyPr/>
        <a:lstStyle/>
        <a:p>
          <a:endParaRPr lang="en-GB"/>
        </a:p>
      </dgm:t>
    </dgm:pt>
    <dgm:pt modelId="{22E164F5-523F-43D3-8B1E-E10DFB4155FD}">
      <dgm:prSet phldrT="[Text]" custT="1"/>
      <dgm:spPr/>
      <dgm:t>
        <a:bodyPr/>
        <a:lstStyle/>
        <a:p>
          <a:pPr>
            <a:buClrTx/>
            <a:buSzTx/>
            <a:buFontTx/>
            <a:buNone/>
          </a:pPr>
          <a:r>
            <a:rPr kumimoji="0" lang="en-US" altLang="en-US" sz="3600" b="0" i="0" u="none" strike="noStrike" cap="none" normalizeH="0" baseline="0" dirty="0">
              <a:ln/>
              <a:effectLst/>
              <a:latin typeface="Times New Roman" panose="02020603050405020304" pitchFamily="18" charset="0"/>
              <a:cs typeface="Times New Roman" panose="02020603050405020304" pitchFamily="18" charset="0"/>
            </a:rPr>
            <a:t> </a:t>
          </a:r>
        </a:p>
        <a:p>
          <a:pPr>
            <a:buClrTx/>
            <a:buSzTx/>
            <a:buFontTx/>
            <a:buNone/>
          </a:pPr>
          <a:r>
            <a:rPr kumimoji="0" lang="en-US" altLang="en-US" sz="3200" b="0" i="0" u="none" strike="noStrike" cap="none" normalizeH="0" baseline="0" dirty="0">
              <a:ln/>
              <a:effectLst/>
              <a:latin typeface="Times New Roman" panose="02020603050405020304" pitchFamily="18" charset="0"/>
              <a:cs typeface="Times New Roman" panose="02020603050405020304" pitchFamily="18" charset="0"/>
            </a:rPr>
            <a:t>Sustainable Development  satisfies present demands without risking the future generations </a:t>
          </a:r>
        </a:p>
        <a:p>
          <a:pPr>
            <a:buClrTx/>
            <a:buSzTx/>
            <a:buFontTx/>
            <a:buNone/>
          </a:pPr>
          <a:r>
            <a:rPr lang="en-GB" sz="3200" dirty="0">
              <a:latin typeface="Times New Roman" panose="02020603050405020304" pitchFamily="18" charset="0"/>
              <a:cs typeface="Times New Roman" panose="02020603050405020304" pitchFamily="18" charset="0"/>
            </a:rPr>
            <a:t>(FISD, 2025)</a:t>
          </a:r>
        </a:p>
      </dgm:t>
    </dgm:pt>
    <dgm:pt modelId="{29A66A38-EA8F-454B-921D-542E353C6C21}" type="parTrans" cxnId="{3F9EDC00-65B7-4875-9870-70F5F4CB0369}">
      <dgm:prSet/>
      <dgm:spPr/>
      <dgm:t>
        <a:bodyPr/>
        <a:lstStyle/>
        <a:p>
          <a:endParaRPr lang="en-GB"/>
        </a:p>
      </dgm:t>
    </dgm:pt>
    <dgm:pt modelId="{1D76A8F3-0193-46C9-8E75-EC3027C58A29}" type="sibTrans" cxnId="{3F9EDC00-65B7-4875-9870-70F5F4CB0369}">
      <dgm:prSet/>
      <dgm:spPr/>
      <dgm:t>
        <a:bodyPr/>
        <a:lstStyle/>
        <a:p>
          <a:endParaRPr lang="en-GB"/>
        </a:p>
      </dgm:t>
    </dgm:pt>
    <dgm:pt modelId="{4385ED20-4BCC-4E06-AFB9-E9C4AE4C1CA4}" type="pres">
      <dgm:prSet presAssocID="{795959A1-34F0-4809-877D-76959C4F9C7F}" presName="Name0" presStyleCnt="0">
        <dgm:presLayoutVars>
          <dgm:dir/>
          <dgm:resizeHandles val="exact"/>
        </dgm:presLayoutVars>
      </dgm:prSet>
      <dgm:spPr/>
    </dgm:pt>
    <dgm:pt modelId="{5A885BD7-34E5-403B-919C-8AC49E34CCF6}" type="pres">
      <dgm:prSet presAssocID="{795959A1-34F0-4809-877D-76959C4F9C7F}" presName="fgShape" presStyleLbl="fgShp" presStyleIdx="0" presStyleCnt="1" custLinFactNeighborX="0" custLinFactNeighborY="30554"/>
      <dgm:spPr/>
    </dgm:pt>
    <dgm:pt modelId="{527AC15F-CC7A-4EAB-BE33-8182905F2441}" type="pres">
      <dgm:prSet presAssocID="{795959A1-34F0-4809-877D-76959C4F9C7F}" presName="linComp" presStyleCnt="0"/>
      <dgm:spPr/>
    </dgm:pt>
    <dgm:pt modelId="{4E805E19-AEDE-439B-A262-981332721526}" type="pres">
      <dgm:prSet presAssocID="{4A216241-7E6D-4040-8619-22C5062D295A}" presName="compNode" presStyleCnt="0"/>
      <dgm:spPr/>
    </dgm:pt>
    <dgm:pt modelId="{AD5FA5ED-3CDE-4191-AECA-1230D00D8F6D}" type="pres">
      <dgm:prSet presAssocID="{4A216241-7E6D-4040-8619-22C5062D295A}" presName="bkgdShape" presStyleLbl="node1" presStyleIdx="0" presStyleCnt="3"/>
      <dgm:spPr/>
    </dgm:pt>
    <dgm:pt modelId="{87C30CF8-A6CD-4B3E-9D7A-0F2490C36217}" type="pres">
      <dgm:prSet presAssocID="{4A216241-7E6D-4040-8619-22C5062D295A}" presName="nodeTx" presStyleLbl="node1" presStyleIdx="0" presStyleCnt="3">
        <dgm:presLayoutVars>
          <dgm:bulletEnabled val="1"/>
        </dgm:presLayoutVars>
      </dgm:prSet>
      <dgm:spPr/>
    </dgm:pt>
    <dgm:pt modelId="{8BE1AE4F-3D22-427D-BB05-A0F25FF86BB0}" type="pres">
      <dgm:prSet presAssocID="{4A216241-7E6D-4040-8619-22C5062D295A}" presName="invisiNode" presStyleLbl="node1" presStyleIdx="0" presStyleCnt="3"/>
      <dgm:spPr/>
    </dgm:pt>
    <dgm:pt modelId="{18F502B4-2F36-43F6-ACB9-1D712C93D64D}" type="pres">
      <dgm:prSet presAssocID="{4A216241-7E6D-4040-8619-22C5062D295A}" presName="imagNode" presStyleLbl="fgImgPlace1" presStyleIdx="0" presStyleCnt="3"/>
      <dgm:spPr>
        <a:blipFill>
          <a:blip xmlns:r="http://schemas.openxmlformats.org/officeDocument/2006/relationships" r:embed="rId1"/>
          <a:srcRect/>
          <a:stretch>
            <a:fillRect l="-45000" r="-45000"/>
          </a:stretch>
        </a:blipFill>
      </dgm:spPr>
    </dgm:pt>
    <dgm:pt modelId="{CAC5F682-BE48-4929-9DA4-30E64F9D604A}" type="pres">
      <dgm:prSet presAssocID="{C1AC3984-DA6B-4764-9DD9-9AEC465A05AC}" presName="sibTrans" presStyleLbl="sibTrans2D1" presStyleIdx="0" presStyleCnt="0"/>
      <dgm:spPr/>
    </dgm:pt>
    <dgm:pt modelId="{91B0C930-F138-49CB-B45A-40D12ED2CAA6}" type="pres">
      <dgm:prSet presAssocID="{5344BB41-5CC0-40A8-91BC-BA0A8A7D5572}" presName="compNode" presStyleCnt="0"/>
      <dgm:spPr/>
    </dgm:pt>
    <dgm:pt modelId="{CF1A21BF-DC1A-4EDD-93C2-FFF4802D07FE}" type="pres">
      <dgm:prSet presAssocID="{5344BB41-5CC0-40A8-91BC-BA0A8A7D5572}" presName="bkgdShape" presStyleLbl="node1" presStyleIdx="1" presStyleCnt="3"/>
      <dgm:spPr/>
    </dgm:pt>
    <dgm:pt modelId="{1DE191EA-98AB-4B24-8730-9437DE20E9D8}" type="pres">
      <dgm:prSet presAssocID="{5344BB41-5CC0-40A8-91BC-BA0A8A7D5572}" presName="nodeTx" presStyleLbl="node1" presStyleIdx="1" presStyleCnt="3">
        <dgm:presLayoutVars>
          <dgm:bulletEnabled val="1"/>
        </dgm:presLayoutVars>
      </dgm:prSet>
      <dgm:spPr/>
    </dgm:pt>
    <dgm:pt modelId="{07EE8F18-65E8-41F0-BE75-034E7F34DFDE}" type="pres">
      <dgm:prSet presAssocID="{5344BB41-5CC0-40A8-91BC-BA0A8A7D5572}" presName="invisiNode" presStyleLbl="node1" presStyleIdx="1" presStyleCnt="3"/>
      <dgm:spPr/>
    </dgm:pt>
    <dgm:pt modelId="{701D343D-8890-4383-BE11-7D7C27D3236D}" type="pres">
      <dgm:prSet presAssocID="{5344BB41-5CC0-40A8-91BC-BA0A8A7D5572}" presName="imagNode" presStyleLbl="fgImgPlace1" presStyleIdx="1" presStyleCnt="3"/>
      <dgm:spPr>
        <a:blipFill>
          <a:blip xmlns:r="http://schemas.openxmlformats.org/officeDocument/2006/relationships" r:embed="rId2"/>
          <a:srcRect/>
          <a:stretch>
            <a:fillRect/>
          </a:stretch>
        </a:blipFill>
      </dgm:spPr>
    </dgm:pt>
    <dgm:pt modelId="{78711833-1F60-4F9E-AE7A-BE7FA7592C20}" type="pres">
      <dgm:prSet presAssocID="{9F82626F-DB95-427D-BDBF-EDAD70A0E682}" presName="sibTrans" presStyleLbl="sibTrans2D1" presStyleIdx="0" presStyleCnt="0"/>
      <dgm:spPr/>
    </dgm:pt>
    <dgm:pt modelId="{3A8DC722-51F2-4AD0-B32A-6B14715D5C87}" type="pres">
      <dgm:prSet presAssocID="{22E164F5-523F-43D3-8B1E-E10DFB4155FD}" presName="compNode" presStyleCnt="0"/>
      <dgm:spPr/>
    </dgm:pt>
    <dgm:pt modelId="{4DFF406C-882C-4302-B020-641E9900FAA8}" type="pres">
      <dgm:prSet presAssocID="{22E164F5-523F-43D3-8B1E-E10DFB4155FD}" presName="bkgdShape" presStyleLbl="node1" presStyleIdx="2" presStyleCnt="3"/>
      <dgm:spPr/>
    </dgm:pt>
    <dgm:pt modelId="{6983E3F6-4859-44E4-90F9-6E32476EBC5B}" type="pres">
      <dgm:prSet presAssocID="{22E164F5-523F-43D3-8B1E-E10DFB4155FD}" presName="nodeTx" presStyleLbl="node1" presStyleIdx="2" presStyleCnt="3">
        <dgm:presLayoutVars>
          <dgm:bulletEnabled val="1"/>
        </dgm:presLayoutVars>
      </dgm:prSet>
      <dgm:spPr/>
    </dgm:pt>
    <dgm:pt modelId="{0D786DF1-E427-43EF-B14F-1F3CE094E4E8}" type="pres">
      <dgm:prSet presAssocID="{22E164F5-523F-43D3-8B1E-E10DFB4155FD}" presName="invisiNode" presStyleLbl="node1" presStyleIdx="2" presStyleCnt="3"/>
      <dgm:spPr/>
    </dgm:pt>
    <dgm:pt modelId="{27A30EA7-8776-4673-B8E4-337EB8F9F639}" type="pres">
      <dgm:prSet presAssocID="{22E164F5-523F-43D3-8B1E-E10DFB4155FD}" presName="imagNode" presStyleLbl="fgImgPlace1" presStyleIdx="2" presStyleCnt="3"/>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dgm:spPr>
    </dgm:pt>
  </dgm:ptLst>
  <dgm:cxnLst>
    <dgm:cxn modelId="{3F9EDC00-65B7-4875-9870-70F5F4CB0369}" srcId="{795959A1-34F0-4809-877D-76959C4F9C7F}" destId="{22E164F5-523F-43D3-8B1E-E10DFB4155FD}" srcOrd="2" destOrd="0" parTransId="{29A66A38-EA8F-454B-921D-542E353C6C21}" sibTransId="{1D76A8F3-0193-46C9-8E75-EC3027C58A29}"/>
    <dgm:cxn modelId="{6CA7FD00-7300-4B9E-B7CF-DD3D8FF67987}" type="presOf" srcId="{9F82626F-DB95-427D-BDBF-EDAD70A0E682}" destId="{78711833-1F60-4F9E-AE7A-BE7FA7592C20}" srcOrd="0" destOrd="0" presId="urn:microsoft.com/office/officeart/2005/8/layout/hList7"/>
    <dgm:cxn modelId="{E2CEFE13-99FB-4CBF-9D61-E83BD97D14D0}" type="presOf" srcId="{22E164F5-523F-43D3-8B1E-E10DFB4155FD}" destId="{6983E3F6-4859-44E4-90F9-6E32476EBC5B}" srcOrd="1" destOrd="0" presId="urn:microsoft.com/office/officeart/2005/8/layout/hList7"/>
    <dgm:cxn modelId="{A83BE616-DE66-450C-9367-119291878E83}" type="presOf" srcId="{C1AC3984-DA6B-4764-9DD9-9AEC465A05AC}" destId="{CAC5F682-BE48-4929-9DA4-30E64F9D604A}" srcOrd="0" destOrd="0" presId="urn:microsoft.com/office/officeart/2005/8/layout/hList7"/>
    <dgm:cxn modelId="{ACCD0E76-89FD-4CCA-9377-5AD4ED6FC167}" type="presOf" srcId="{4A216241-7E6D-4040-8619-22C5062D295A}" destId="{87C30CF8-A6CD-4B3E-9D7A-0F2490C36217}" srcOrd="1" destOrd="0" presId="urn:microsoft.com/office/officeart/2005/8/layout/hList7"/>
    <dgm:cxn modelId="{20E0575A-A035-4432-A5C4-81FCFB3178E7}" srcId="{795959A1-34F0-4809-877D-76959C4F9C7F}" destId="{5344BB41-5CC0-40A8-91BC-BA0A8A7D5572}" srcOrd="1" destOrd="0" parTransId="{3DE886BD-88F9-4232-9BFD-30CDE14AEBEE}" sibTransId="{9F82626F-DB95-427D-BDBF-EDAD70A0E682}"/>
    <dgm:cxn modelId="{FBB7C6A2-6F19-4638-9E4D-752D2B177C0B}" srcId="{795959A1-34F0-4809-877D-76959C4F9C7F}" destId="{4A216241-7E6D-4040-8619-22C5062D295A}" srcOrd="0" destOrd="0" parTransId="{357B0DD8-2DD0-4ED2-BEDE-10216F3EB213}" sibTransId="{C1AC3984-DA6B-4764-9DD9-9AEC465A05AC}"/>
    <dgm:cxn modelId="{298782AD-D89C-449C-B3BB-8ED2BC1FC619}" type="presOf" srcId="{4A216241-7E6D-4040-8619-22C5062D295A}" destId="{AD5FA5ED-3CDE-4191-AECA-1230D00D8F6D}" srcOrd="0" destOrd="0" presId="urn:microsoft.com/office/officeart/2005/8/layout/hList7"/>
    <dgm:cxn modelId="{55AD35BC-6812-45CD-A7C4-C79ACC7673FF}" type="presOf" srcId="{795959A1-34F0-4809-877D-76959C4F9C7F}" destId="{4385ED20-4BCC-4E06-AFB9-E9C4AE4C1CA4}" srcOrd="0" destOrd="0" presId="urn:microsoft.com/office/officeart/2005/8/layout/hList7"/>
    <dgm:cxn modelId="{B9A62CC0-F151-40FE-8431-109997960D35}" type="presOf" srcId="{22E164F5-523F-43D3-8B1E-E10DFB4155FD}" destId="{4DFF406C-882C-4302-B020-641E9900FAA8}" srcOrd="0" destOrd="0" presId="urn:microsoft.com/office/officeart/2005/8/layout/hList7"/>
    <dgm:cxn modelId="{69BE03CB-C311-42B6-ADEF-E894D820B5AF}" type="presOf" srcId="{5344BB41-5CC0-40A8-91BC-BA0A8A7D5572}" destId="{CF1A21BF-DC1A-4EDD-93C2-FFF4802D07FE}" srcOrd="0" destOrd="0" presId="urn:microsoft.com/office/officeart/2005/8/layout/hList7"/>
    <dgm:cxn modelId="{38F841F8-BB37-4B41-B27E-12F7307A3ADC}" type="presOf" srcId="{5344BB41-5CC0-40A8-91BC-BA0A8A7D5572}" destId="{1DE191EA-98AB-4B24-8730-9437DE20E9D8}" srcOrd="1" destOrd="0" presId="urn:microsoft.com/office/officeart/2005/8/layout/hList7"/>
    <dgm:cxn modelId="{F8477B7E-2687-4CC7-B30E-789A3F6FC4A8}" type="presParOf" srcId="{4385ED20-4BCC-4E06-AFB9-E9C4AE4C1CA4}" destId="{5A885BD7-34E5-403B-919C-8AC49E34CCF6}" srcOrd="0" destOrd="0" presId="urn:microsoft.com/office/officeart/2005/8/layout/hList7"/>
    <dgm:cxn modelId="{981F74CE-928D-48AA-8059-3EFF1C4C0351}" type="presParOf" srcId="{4385ED20-4BCC-4E06-AFB9-E9C4AE4C1CA4}" destId="{527AC15F-CC7A-4EAB-BE33-8182905F2441}" srcOrd="1" destOrd="0" presId="urn:microsoft.com/office/officeart/2005/8/layout/hList7"/>
    <dgm:cxn modelId="{6FAD40BD-33FB-4FAC-8F6B-7805BBEB65E5}" type="presParOf" srcId="{527AC15F-CC7A-4EAB-BE33-8182905F2441}" destId="{4E805E19-AEDE-439B-A262-981332721526}" srcOrd="0" destOrd="0" presId="urn:microsoft.com/office/officeart/2005/8/layout/hList7"/>
    <dgm:cxn modelId="{98022012-923D-490B-98EB-866FE1A80ACF}" type="presParOf" srcId="{4E805E19-AEDE-439B-A262-981332721526}" destId="{AD5FA5ED-3CDE-4191-AECA-1230D00D8F6D}" srcOrd="0" destOrd="0" presId="urn:microsoft.com/office/officeart/2005/8/layout/hList7"/>
    <dgm:cxn modelId="{6572B540-1D6E-4CAC-9119-F131777D1C93}" type="presParOf" srcId="{4E805E19-AEDE-439B-A262-981332721526}" destId="{87C30CF8-A6CD-4B3E-9D7A-0F2490C36217}" srcOrd="1" destOrd="0" presId="urn:microsoft.com/office/officeart/2005/8/layout/hList7"/>
    <dgm:cxn modelId="{32CED4CA-6429-4A55-ABC3-1F560AC17120}" type="presParOf" srcId="{4E805E19-AEDE-439B-A262-981332721526}" destId="{8BE1AE4F-3D22-427D-BB05-A0F25FF86BB0}" srcOrd="2" destOrd="0" presId="urn:microsoft.com/office/officeart/2005/8/layout/hList7"/>
    <dgm:cxn modelId="{7D896610-F72A-463D-907E-EBBC2D6D8DD3}" type="presParOf" srcId="{4E805E19-AEDE-439B-A262-981332721526}" destId="{18F502B4-2F36-43F6-ACB9-1D712C93D64D}" srcOrd="3" destOrd="0" presId="urn:microsoft.com/office/officeart/2005/8/layout/hList7"/>
    <dgm:cxn modelId="{D52A4EE6-1DA9-420E-AB98-D34F1ED0FA40}" type="presParOf" srcId="{527AC15F-CC7A-4EAB-BE33-8182905F2441}" destId="{CAC5F682-BE48-4929-9DA4-30E64F9D604A}" srcOrd="1" destOrd="0" presId="urn:microsoft.com/office/officeart/2005/8/layout/hList7"/>
    <dgm:cxn modelId="{658532C6-336E-444E-A313-F21AC3292420}" type="presParOf" srcId="{527AC15F-CC7A-4EAB-BE33-8182905F2441}" destId="{91B0C930-F138-49CB-B45A-40D12ED2CAA6}" srcOrd="2" destOrd="0" presId="urn:microsoft.com/office/officeart/2005/8/layout/hList7"/>
    <dgm:cxn modelId="{E8FBA521-D439-4C2E-A928-543B3DD5BF90}" type="presParOf" srcId="{91B0C930-F138-49CB-B45A-40D12ED2CAA6}" destId="{CF1A21BF-DC1A-4EDD-93C2-FFF4802D07FE}" srcOrd="0" destOrd="0" presId="urn:microsoft.com/office/officeart/2005/8/layout/hList7"/>
    <dgm:cxn modelId="{72045145-EB37-49E4-A433-2C8652435AFE}" type="presParOf" srcId="{91B0C930-F138-49CB-B45A-40D12ED2CAA6}" destId="{1DE191EA-98AB-4B24-8730-9437DE20E9D8}" srcOrd="1" destOrd="0" presId="urn:microsoft.com/office/officeart/2005/8/layout/hList7"/>
    <dgm:cxn modelId="{FA3ECAA4-AD5D-4FA7-8342-79841BCA5F92}" type="presParOf" srcId="{91B0C930-F138-49CB-B45A-40D12ED2CAA6}" destId="{07EE8F18-65E8-41F0-BE75-034E7F34DFDE}" srcOrd="2" destOrd="0" presId="urn:microsoft.com/office/officeart/2005/8/layout/hList7"/>
    <dgm:cxn modelId="{103CE3AD-4B90-47B4-B06C-8B3005093EB9}" type="presParOf" srcId="{91B0C930-F138-49CB-B45A-40D12ED2CAA6}" destId="{701D343D-8890-4383-BE11-7D7C27D3236D}" srcOrd="3" destOrd="0" presId="urn:microsoft.com/office/officeart/2005/8/layout/hList7"/>
    <dgm:cxn modelId="{381A5414-47AC-4C67-8C20-871E9EC99FAF}" type="presParOf" srcId="{527AC15F-CC7A-4EAB-BE33-8182905F2441}" destId="{78711833-1F60-4F9E-AE7A-BE7FA7592C20}" srcOrd="3" destOrd="0" presId="urn:microsoft.com/office/officeart/2005/8/layout/hList7"/>
    <dgm:cxn modelId="{2A155E0E-29F8-47C2-9526-1073A64012A4}" type="presParOf" srcId="{527AC15F-CC7A-4EAB-BE33-8182905F2441}" destId="{3A8DC722-51F2-4AD0-B32A-6B14715D5C87}" srcOrd="4" destOrd="0" presId="urn:microsoft.com/office/officeart/2005/8/layout/hList7"/>
    <dgm:cxn modelId="{98BBC02D-840A-4582-86CD-20EC0FD7C8C8}" type="presParOf" srcId="{3A8DC722-51F2-4AD0-B32A-6B14715D5C87}" destId="{4DFF406C-882C-4302-B020-641E9900FAA8}" srcOrd="0" destOrd="0" presId="urn:microsoft.com/office/officeart/2005/8/layout/hList7"/>
    <dgm:cxn modelId="{B94DD1AE-12C8-4A73-B758-02525D76D1BE}" type="presParOf" srcId="{3A8DC722-51F2-4AD0-B32A-6B14715D5C87}" destId="{6983E3F6-4859-44E4-90F9-6E32476EBC5B}" srcOrd="1" destOrd="0" presId="urn:microsoft.com/office/officeart/2005/8/layout/hList7"/>
    <dgm:cxn modelId="{FC1EC328-373E-4C92-BEDC-2F85B13942C8}" type="presParOf" srcId="{3A8DC722-51F2-4AD0-B32A-6B14715D5C87}" destId="{0D786DF1-E427-43EF-B14F-1F3CE094E4E8}" srcOrd="2" destOrd="0" presId="urn:microsoft.com/office/officeart/2005/8/layout/hList7"/>
    <dgm:cxn modelId="{5A4A30E3-ABED-4C40-AF43-F566A581DD68}" type="presParOf" srcId="{3A8DC722-51F2-4AD0-B32A-6B14715D5C87}" destId="{27A30EA7-8776-4673-B8E4-337EB8F9F639}"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BB6FBB-6B4C-4EAF-9042-C3356F7259D5}" type="doc">
      <dgm:prSet loTypeId="urn:microsoft.com/office/officeart/2008/layout/LinedList" loCatId="list" qsTypeId="urn:microsoft.com/office/officeart/2005/8/quickstyle/simple1" qsCatId="simple" csTypeId="urn:microsoft.com/office/officeart/2005/8/colors/accent2_1" csCatId="accent2" phldr="1"/>
      <dgm:spPr/>
      <dgm:t>
        <a:bodyPr/>
        <a:lstStyle/>
        <a:p>
          <a:endParaRPr lang="en-GB"/>
        </a:p>
      </dgm:t>
    </dgm:pt>
    <dgm:pt modelId="{A1D1AEB8-D337-48D1-A153-1A43F695FDFC}">
      <dgm:prSet phldrT="[Text]" phldr="0" custT="1"/>
      <dgm:spPr/>
      <dgm:t>
        <a:bodyPr/>
        <a:lstStyle/>
        <a:p>
          <a:pPr algn="ctr">
            <a:lnSpc>
              <a:spcPct val="100000"/>
            </a:lnSpc>
          </a:pPr>
          <a:endParaRPr lang="en-US" sz="2400" dirty="0">
            <a:latin typeface="Times New Roman" panose="02020603050405020304" pitchFamily="18" charset="0"/>
            <a:cs typeface="Times New Roman" panose="02020603050405020304" pitchFamily="18" charset="0"/>
          </a:endParaRPr>
        </a:p>
        <a:p>
          <a:pPr algn="ctr">
            <a:lnSpc>
              <a:spcPct val="100000"/>
            </a:lnSpc>
          </a:pPr>
          <a:endParaRPr lang="en-US" sz="2400" dirty="0">
            <a:latin typeface="Times New Roman" panose="02020603050405020304" pitchFamily="18" charset="0"/>
            <a:cs typeface="Times New Roman" panose="02020603050405020304" pitchFamily="18" charset="0"/>
          </a:endParaRPr>
        </a:p>
        <a:p>
          <a:pPr algn="ctr">
            <a:lnSpc>
              <a:spcPct val="100000"/>
            </a:lnSpc>
          </a:pPr>
          <a:r>
            <a:rPr lang="en-US" sz="2400" dirty="0">
              <a:latin typeface="Times New Roman" panose="02020603050405020304" pitchFamily="18" charset="0"/>
              <a:cs typeface="Times New Roman" panose="02020603050405020304" pitchFamily="18" charset="0"/>
            </a:rPr>
            <a:t>2.3 Million Newborn Deaths Globally in 2020.</a:t>
          </a:r>
          <a:endParaRPr lang="en-GB" sz="2400" dirty="0">
            <a:latin typeface="Times New Roman" panose="02020603050405020304" pitchFamily="18" charset="0"/>
            <a:cs typeface="Times New Roman" panose="02020603050405020304" pitchFamily="18" charset="0"/>
          </a:endParaRPr>
        </a:p>
      </dgm:t>
    </dgm:pt>
    <dgm:pt modelId="{67E31B68-B52F-491B-8AE3-592201852160}" type="parTrans" cxnId="{98DB09A4-E246-48F0-A5B0-AEDFEB7DE948}">
      <dgm:prSet/>
      <dgm:spPr/>
      <dgm:t>
        <a:bodyPr/>
        <a:lstStyle/>
        <a:p>
          <a:endParaRPr lang="en-GB"/>
        </a:p>
      </dgm:t>
    </dgm:pt>
    <dgm:pt modelId="{5CC1AF71-CF45-46DD-AD21-974635D4BCAD}" type="sibTrans" cxnId="{98DB09A4-E246-48F0-A5B0-AEDFEB7DE948}">
      <dgm:prSet/>
      <dgm:spPr/>
      <dgm:t>
        <a:bodyPr/>
        <a:lstStyle/>
        <a:p>
          <a:endParaRPr lang="en-GB"/>
        </a:p>
      </dgm:t>
    </dgm:pt>
    <dgm:pt modelId="{21D7BC8C-5478-4597-AA3C-28DAC977E910}">
      <dgm:prSet phldrT="[Text]" phldr="0" custT="1"/>
      <dgm:spPr/>
      <dgm:t>
        <a:bodyPr/>
        <a:lstStyle/>
        <a:p>
          <a:pPr algn="ctr">
            <a:lnSpc>
              <a:spcPct val="200000"/>
            </a:lnSpc>
          </a:pPr>
          <a:r>
            <a:rPr lang="en-US" sz="2400" dirty="0">
              <a:latin typeface="Times New Roman" panose="02020603050405020304" pitchFamily="18" charset="0"/>
              <a:cs typeface="Times New Roman" panose="02020603050405020304" pitchFamily="18" charset="0"/>
            </a:rPr>
            <a:t>Poor quality care  </a:t>
          </a:r>
        </a:p>
        <a:p>
          <a:pPr algn="ctr">
            <a:lnSpc>
              <a:spcPct val="200000"/>
            </a:lnSpc>
          </a:pPr>
          <a:r>
            <a:rPr lang="en-US" sz="2400" dirty="0">
              <a:latin typeface="Times New Roman" panose="02020603050405020304" pitchFamily="18" charset="0"/>
              <a:cs typeface="Times New Roman" panose="02020603050405020304" pitchFamily="18" charset="0"/>
            </a:rPr>
            <a:t>Lack of skilled care in first few days of life at birth</a:t>
          </a:r>
          <a:endParaRPr lang="en-GB" sz="2400" dirty="0">
            <a:latin typeface="Times New Roman" panose="02020603050405020304" pitchFamily="18" charset="0"/>
            <a:cs typeface="Times New Roman" panose="02020603050405020304" pitchFamily="18" charset="0"/>
          </a:endParaRPr>
        </a:p>
      </dgm:t>
    </dgm:pt>
    <dgm:pt modelId="{3ECC2152-121F-4AD0-BDD7-7C699239F728}" type="parTrans" cxnId="{05139D9E-AAE3-4FE5-BA8B-95DF0AB712B4}">
      <dgm:prSet/>
      <dgm:spPr/>
      <dgm:t>
        <a:bodyPr/>
        <a:lstStyle/>
        <a:p>
          <a:endParaRPr lang="en-GB"/>
        </a:p>
      </dgm:t>
    </dgm:pt>
    <dgm:pt modelId="{19F62644-3C19-4F0C-811A-A653698C58B4}" type="sibTrans" cxnId="{05139D9E-AAE3-4FE5-BA8B-95DF0AB712B4}">
      <dgm:prSet/>
      <dgm:spPr/>
      <dgm:t>
        <a:bodyPr/>
        <a:lstStyle/>
        <a:p>
          <a:endParaRPr lang="en-GB"/>
        </a:p>
      </dgm:t>
    </dgm:pt>
    <dgm:pt modelId="{D52E86AE-3D81-481B-8B6F-E09B0530AB55}">
      <dgm:prSet phldrT="[Text]" phldr="0" custT="1"/>
      <dgm:spPr/>
      <dgm:t>
        <a:bodyPr/>
        <a:lstStyle/>
        <a:p>
          <a:pPr algn="ctr">
            <a:lnSpc>
              <a:spcPct val="250000"/>
            </a:lnSpc>
          </a:pPr>
          <a:r>
            <a:rPr lang="en-US" sz="2400" dirty="0">
              <a:latin typeface="Times New Roman" panose="02020603050405020304" pitchFamily="18" charset="0"/>
              <a:cs typeface="Times New Roman" panose="02020603050405020304" pitchFamily="18" charset="0"/>
            </a:rPr>
            <a:t>ENAP( </a:t>
          </a:r>
          <a:r>
            <a:rPr lang="en-GB" sz="2400" dirty="0">
              <a:latin typeface="Times New Roman" panose="02020603050405020304" pitchFamily="18" charset="0"/>
              <a:cs typeface="Times New Roman" panose="02020603050405020304" pitchFamily="18" charset="0"/>
            </a:rPr>
            <a:t>Every Newborn Action Plan)</a:t>
          </a:r>
          <a:r>
            <a:rPr lang="en-US" sz="2400" dirty="0">
              <a:latin typeface="Times New Roman" panose="02020603050405020304" pitchFamily="18" charset="0"/>
              <a:cs typeface="Times New Roman" panose="02020603050405020304" pitchFamily="18" charset="0"/>
            </a:rPr>
            <a:t> and EPMM(</a:t>
          </a:r>
          <a:r>
            <a:rPr lang="en-GB" sz="2400" dirty="0">
              <a:latin typeface="Times New Roman" panose="02020603050405020304" pitchFamily="18" charset="0"/>
              <a:cs typeface="Times New Roman" panose="02020603050405020304" pitchFamily="18" charset="0"/>
            </a:rPr>
            <a:t>Ending Preventable Maternal Mortality)</a:t>
          </a:r>
          <a:r>
            <a:rPr lang="en-US" sz="2400" dirty="0">
              <a:latin typeface="Times New Roman" panose="02020603050405020304" pitchFamily="18" charset="0"/>
              <a:cs typeface="Times New Roman" panose="02020603050405020304" pitchFamily="18" charset="0"/>
            </a:rPr>
            <a:t> improve postnatal care and provide skilled emergency newborn care.</a:t>
          </a:r>
          <a:endParaRPr lang="en-GB" sz="2400" dirty="0">
            <a:latin typeface="Times New Roman" panose="02020603050405020304" pitchFamily="18" charset="0"/>
            <a:cs typeface="Times New Roman" panose="02020603050405020304" pitchFamily="18" charset="0"/>
          </a:endParaRPr>
        </a:p>
      </dgm:t>
    </dgm:pt>
    <dgm:pt modelId="{51648F0B-76F2-4B7E-A871-F7B62E0541B4}" type="parTrans" cxnId="{3329AB55-0B20-4D70-B8E3-65FE0AF806CF}">
      <dgm:prSet/>
      <dgm:spPr/>
      <dgm:t>
        <a:bodyPr/>
        <a:lstStyle/>
        <a:p>
          <a:endParaRPr lang="en-GB"/>
        </a:p>
      </dgm:t>
    </dgm:pt>
    <dgm:pt modelId="{881DE983-75B7-4420-9439-BFF322184C3C}" type="sibTrans" cxnId="{3329AB55-0B20-4D70-B8E3-65FE0AF806CF}">
      <dgm:prSet/>
      <dgm:spPr/>
      <dgm:t>
        <a:bodyPr/>
        <a:lstStyle/>
        <a:p>
          <a:endParaRPr lang="en-GB"/>
        </a:p>
      </dgm:t>
    </dgm:pt>
    <dgm:pt modelId="{11CF4CF0-821F-4936-ABB1-99AC3C928284}">
      <dgm:prSet custT="1"/>
      <dgm:spPr/>
      <dgm:t>
        <a:bodyPr/>
        <a:lstStyle/>
        <a:p>
          <a:pPr algn="ctr">
            <a:buNone/>
          </a:pPr>
          <a:r>
            <a:rPr lang="en-US" sz="2400" dirty="0">
              <a:latin typeface="Times New Roman" panose="02020603050405020304" pitchFamily="18" charset="0"/>
              <a:cs typeface="Times New Roman" panose="02020603050405020304" pitchFamily="18" charset="0"/>
            </a:rPr>
            <a:t>WHO Response:</a:t>
          </a:r>
        </a:p>
        <a:p>
          <a:pPr algn="ctr">
            <a:buNone/>
          </a:pPr>
          <a:r>
            <a:rPr lang="en-GB" sz="2400" dirty="0">
              <a:latin typeface="Times New Roman" panose="02020603050405020304" pitchFamily="18" charset="0"/>
              <a:cs typeface="Times New Roman" panose="02020603050405020304" pitchFamily="18" charset="0"/>
            </a:rPr>
            <a:t>Strong Primary Healthcare</a:t>
          </a:r>
        </a:p>
        <a:p>
          <a:pPr algn="ctr">
            <a:buNone/>
          </a:pPr>
          <a:r>
            <a:rPr lang="en-GB" sz="2400" dirty="0">
              <a:latin typeface="Times New Roman" panose="02020603050405020304" pitchFamily="18" charset="0"/>
              <a:cs typeface="Times New Roman" panose="02020603050405020304" pitchFamily="18" charset="0"/>
            </a:rPr>
            <a:t>Empowering mothers and communities</a:t>
          </a:r>
        </a:p>
        <a:p>
          <a:pPr algn="ctr">
            <a:buNone/>
          </a:pPr>
          <a:r>
            <a:rPr lang="en-GB" sz="2400" dirty="0">
              <a:latin typeface="Times New Roman" panose="02020603050405020304" pitchFamily="18" charset="0"/>
              <a:cs typeface="Times New Roman" panose="02020603050405020304" pitchFamily="18" charset="0"/>
            </a:rPr>
            <a:t>Reduce Health Inequalities</a:t>
          </a:r>
        </a:p>
        <a:p>
          <a:pPr algn="l">
            <a:buNone/>
          </a:pPr>
          <a:endParaRPr lang="en-GB" sz="3200" dirty="0"/>
        </a:p>
      </dgm:t>
    </dgm:pt>
    <dgm:pt modelId="{10A440EE-060C-43DC-8B52-BF7EBDE1187A}" type="parTrans" cxnId="{7C224B5F-BF76-4DDF-866B-22744803B1F5}">
      <dgm:prSet/>
      <dgm:spPr/>
      <dgm:t>
        <a:bodyPr/>
        <a:lstStyle/>
        <a:p>
          <a:endParaRPr lang="en-GB"/>
        </a:p>
      </dgm:t>
    </dgm:pt>
    <dgm:pt modelId="{C812FB9F-CA63-4EBC-B1DD-4CE986B56E36}" type="sibTrans" cxnId="{7C224B5F-BF76-4DDF-866B-22744803B1F5}">
      <dgm:prSet/>
      <dgm:spPr/>
      <dgm:t>
        <a:bodyPr/>
        <a:lstStyle/>
        <a:p>
          <a:endParaRPr lang="en-GB"/>
        </a:p>
      </dgm:t>
    </dgm:pt>
    <dgm:pt modelId="{6AB765A6-9B8F-4B35-9DA2-1E9E7CD06F3B}" type="pres">
      <dgm:prSet presAssocID="{26BB6FBB-6B4C-4EAF-9042-C3356F7259D5}" presName="vert0" presStyleCnt="0">
        <dgm:presLayoutVars>
          <dgm:dir/>
          <dgm:animOne val="branch"/>
          <dgm:animLvl val="lvl"/>
        </dgm:presLayoutVars>
      </dgm:prSet>
      <dgm:spPr/>
    </dgm:pt>
    <dgm:pt modelId="{0708F0F2-547C-4D5E-AA32-49AC395BC02C}" type="pres">
      <dgm:prSet presAssocID="{A1D1AEB8-D337-48D1-A153-1A43F695FDFC}" presName="thickLine" presStyleLbl="alignNode1" presStyleIdx="0" presStyleCnt="4"/>
      <dgm:spPr/>
    </dgm:pt>
    <dgm:pt modelId="{0A1FAC1D-60C1-4973-834D-C8DE18184408}" type="pres">
      <dgm:prSet presAssocID="{A1D1AEB8-D337-48D1-A153-1A43F695FDFC}" presName="horz1" presStyleCnt="0"/>
      <dgm:spPr/>
    </dgm:pt>
    <dgm:pt modelId="{19B92BBB-61EF-418F-9321-4BFA6C88345B}" type="pres">
      <dgm:prSet presAssocID="{A1D1AEB8-D337-48D1-A153-1A43F695FDFC}" presName="tx1" presStyleLbl="revTx" presStyleIdx="0" presStyleCnt="4"/>
      <dgm:spPr/>
    </dgm:pt>
    <dgm:pt modelId="{753D244E-881A-434B-844C-3EFE971C36CD}" type="pres">
      <dgm:prSet presAssocID="{A1D1AEB8-D337-48D1-A153-1A43F695FDFC}" presName="vert1" presStyleCnt="0"/>
      <dgm:spPr/>
    </dgm:pt>
    <dgm:pt modelId="{A42693BF-C487-4821-8E4E-51441CF1D413}" type="pres">
      <dgm:prSet presAssocID="{21D7BC8C-5478-4597-AA3C-28DAC977E910}" presName="thickLine" presStyleLbl="alignNode1" presStyleIdx="1" presStyleCnt="4"/>
      <dgm:spPr/>
    </dgm:pt>
    <dgm:pt modelId="{6484C96F-801F-4F09-99A0-C5AFFBDCE04B}" type="pres">
      <dgm:prSet presAssocID="{21D7BC8C-5478-4597-AA3C-28DAC977E910}" presName="horz1" presStyleCnt="0"/>
      <dgm:spPr/>
    </dgm:pt>
    <dgm:pt modelId="{7F136196-897C-4FA1-97E9-3CA555C66BE2}" type="pres">
      <dgm:prSet presAssocID="{21D7BC8C-5478-4597-AA3C-28DAC977E910}" presName="tx1" presStyleLbl="revTx" presStyleIdx="1" presStyleCnt="4"/>
      <dgm:spPr/>
    </dgm:pt>
    <dgm:pt modelId="{E9C63464-C1F6-41DD-A5A3-2FACCE13F925}" type="pres">
      <dgm:prSet presAssocID="{21D7BC8C-5478-4597-AA3C-28DAC977E910}" presName="vert1" presStyleCnt="0"/>
      <dgm:spPr/>
    </dgm:pt>
    <dgm:pt modelId="{5CCD77D6-DC57-4271-99BB-A2327364CE2C}" type="pres">
      <dgm:prSet presAssocID="{D52E86AE-3D81-481B-8B6F-E09B0530AB55}" presName="thickLine" presStyleLbl="alignNode1" presStyleIdx="2" presStyleCnt="4"/>
      <dgm:spPr/>
    </dgm:pt>
    <dgm:pt modelId="{BD3CA5B9-84F0-4533-A710-C5271EB9B788}" type="pres">
      <dgm:prSet presAssocID="{D52E86AE-3D81-481B-8B6F-E09B0530AB55}" presName="horz1" presStyleCnt="0"/>
      <dgm:spPr/>
    </dgm:pt>
    <dgm:pt modelId="{15C53ED1-DD90-4BE5-BAB9-A08335BFB859}" type="pres">
      <dgm:prSet presAssocID="{D52E86AE-3D81-481B-8B6F-E09B0530AB55}" presName="tx1" presStyleLbl="revTx" presStyleIdx="2" presStyleCnt="4"/>
      <dgm:spPr/>
    </dgm:pt>
    <dgm:pt modelId="{D021810D-BFB5-4365-8206-C5BC18A8A1C5}" type="pres">
      <dgm:prSet presAssocID="{D52E86AE-3D81-481B-8B6F-E09B0530AB55}" presName="vert1" presStyleCnt="0"/>
      <dgm:spPr/>
    </dgm:pt>
    <dgm:pt modelId="{1FDC7406-72F1-4B91-AB9A-1E649BB1BDE3}" type="pres">
      <dgm:prSet presAssocID="{11CF4CF0-821F-4936-ABB1-99AC3C928284}" presName="thickLine" presStyleLbl="alignNode1" presStyleIdx="3" presStyleCnt="4"/>
      <dgm:spPr/>
    </dgm:pt>
    <dgm:pt modelId="{09E8E434-1749-434C-8C23-DD8A8E87360A}" type="pres">
      <dgm:prSet presAssocID="{11CF4CF0-821F-4936-ABB1-99AC3C928284}" presName="horz1" presStyleCnt="0"/>
      <dgm:spPr/>
    </dgm:pt>
    <dgm:pt modelId="{527CAF0F-3DB9-430B-BEF6-B470C0F82482}" type="pres">
      <dgm:prSet presAssocID="{11CF4CF0-821F-4936-ABB1-99AC3C928284}" presName="tx1" presStyleLbl="revTx" presStyleIdx="3" presStyleCnt="4"/>
      <dgm:spPr/>
    </dgm:pt>
    <dgm:pt modelId="{DBF6FEB1-5826-4821-A743-6B83FAE8E444}" type="pres">
      <dgm:prSet presAssocID="{11CF4CF0-821F-4936-ABB1-99AC3C928284}" presName="vert1" presStyleCnt="0"/>
      <dgm:spPr/>
    </dgm:pt>
  </dgm:ptLst>
  <dgm:cxnLst>
    <dgm:cxn modelId="{7FE28511-C177-4574-8C7E-EB45C3AC2D24}" type="presOf" srcId="{A1D1AEB8-D337-48D1-A153-1A43F695FDFC}" destId="{19B92BBB-61EF-418F-9321-4BFA6C88345B}" srcOrd="0" destOrd="0" presId="urn:microsoft.com/office/officeart/2008/layout/LinedList"/>
    <dgm:cxn modelId="{4632E01F-4F9B-403F-938E-A99AC2DB752A}" type="presOf" srcId="{26BB6FBB-6B4C-4EAF-9042-C3356F7259D5}" destId="{6AB765A6-9B8F-4B35-9DA2-1E9E7CD06F3B}" srcOrd="0" destOrd="0" presId="urn:microsoft.com/office/officeart/2008/layout/LinedList"/>
    <dgm:cxn modelId="{7C224B5F-BF76-4DDF-866B-22744803B1F5}" srcId="{26BB6FBB-6B4C-4EAF-9042-C3356F7259D5}" destId="{11CF4CF0-821F-4936-ABB1-99AC3C928284}" srcOrd="3" destOrd="0" parTransId="{10A440EE-060C-43DC-8B52-BF7EBDE1187A}" sibTransId="{C812FB9F-CA63-4EBC-B1DD-4CE986B56E36}"/>
    <dgm:cxn modelId="{2C77C668-A292-4595-9ACD-9EF97EE3ED63}" type="presOf" srcId="{11CF4CF0-821F-4936-ABB1-99AC3C928284}" destId="{527CAF0F-3DB9-430B-BEF6-B470C0F82482}" srcOrd="0" destOrd="0" presId="urn:microsoft.com/office/officeart/2008/layout/LinedList"/>
    <dgm:cxn modelId="{BCB6FF70-7528-4D43-BC0A-F24B96C90F7A}" type="presOf" srcId="{21D7BC8C-5478-4597-AA3C-28DAC977E910}" destId="{7F136196-897C-4FA1-97E9-3CA555C66BE2}" srcOrd="0" destOrd="0" presId="urn:microsoft.com/office/officeart/2008/layout/LinedList"/>
    <dgm:cxn modelId="{3329AB55-0B20-4D70-B8E3-65FE0AF806CF}" srcId="{26BB6FBB-6B4C-4EAF-9042-C3356F7259D5}" destId="{D52E86AE-3D81-481B-8B6F-E09B0530AB55}" srcOrd="2" destOrd="0" parTransId="{51648F0B-76F2-4B7E-A871-F7B62E0541B4}" sibTransId="{881DE983-75B7-4420-9439-BFF322184C3C}"/>
    <dgm:cxn modelId="{4766BF82-C3D0-49FB-AEE7-999B3896D543}" type="presOf" srcId="{D52E86AE-3D81-481B-8B6F-E09B0530AB55}" destId="{15C53ED1-DD90-4BE5-BAB9-A08335BFB859}" srcOrd="0" destOrd="0" presId="urn:microsoft.com/office/officeart/2008/layout/LinedList"/>
    <dgm:cxn modelId="{05139D9E-AAE3-4FE5-BA8B-95DF0AB712B4}" srcId="{26BB6FBB-6B4C-4EAF-9042-C3356F7259D5}" destId="{21D7BC8C-5478-4597-AA3C-28DAC977E910}" srcOrd="1" destOrd="0" parTransId="{3ECC2152-121F-4AD0-BDD7-7C699239F728}" sibTransId="{19F62644-3C19-4F0C-811A-A653698C58B4}"/>
    <dgm:cxn modelId="{98DB09A4-E246-48F0-A5B0-AEDFEB7DE948}" srcId="{26BB6FBB-6B4C-4EAF-9042-C3356F7259D5}" destId="{A1D1AEB8-D337-48D1-A153-1A43F695FDFC}" srcOrd="0" destOrd="0" parTransId="{67E31B68-B52F-491B-8AE3-592201852160}" sibTransId="{5CC1AF71-CF45-46DD-AD21-974635D4BCAD}"/>
    <dgm:cxn modelId="{35FE41A8-CAFE-4981-A6F7-6756A9E830A3}" type="presParOf" srcId="{6AB765A6-9B8F-4B35-9DA2-1E9E7CD06F3B}" destId="{0708F0F2-547C-4D5E-AA32-49AC395BC02C}" srcOrd="0" destOrd="0" presId="urn:microsoft.com/office/officeart/2008/layout/LinedList"/>
    <dgm:cxn modelId="{D19C08FF-A814-4D6C-BF7C-75A27CB553C8}" type="presParOf" srcId="{6AB765A6-9B8F-4B35-9DA2-1E9E7CD06F3B}" destId="{0A1FAC1D-60C1-4973-834D-C8DE18184408}" srcOrd="1" destOrd="0" presId="urn:microsoft.com/office/officeart/2008/layout/LinedList"/>
    <dgm:cxn modelId="{6BABF3F0-F975-4228-BAD5-FA962085B6F0}" type="presParOf" srcId="{0A1FAC1D-60C1-4973-834D-C8DE18184408}" destId="{19B92BBB-61EF-418F-9321-4BFA6C88345B}" srcOrd="0" destOrd="0" presId="urn:microsoft.com/office/officeart/2008/layout/LinedList"/>
    <dgm:cxn modelId="{B4861023-97B4-4488-9C12-79A4FB62ECF3}" type="presParOf" srcId="{0A1FAC1D-60C1-4973-834D-C8DE18184408}" destId="{753D244E-881A-434B-844C-3EFE971C36CD}" srcOrd="1" destOrd="0" presId="urn:microsoft.com/office/officeart/2008/layout/LinedList"/>
    <dgm:cxn modelId="{3F32E0B7-6DA3-4B24-9989-6292177BC83E}" type="presParOf" srcId="{6AB765A6-9B8F-4B35-9DA2-1E9E7CD06F3B}" destId="{A42693BF-C487-4821-8E4E-51441CF1D413}" srcOrd="2" destOrd="0" presId="urn:microsoft.com/office/officeart/2008/layout/LinedList"/>
    <dgm:cxn modelId="{0DDC24A8-D09E-4A7F-97D9-B65CCB18D73E}" type="presParOf" srcId="{6AB765A6-9B8F-4B35-9DA2-1E9E7CD06F3B}" destId="{6484C96F-801F-4F09-99A0-C5AFFBDCE04B}" srcOrd="3" destOrd="0" presId="urn:microsoft.com/office/officeart/2008/layout/LinedList"/>
    <dgm:cxn modelId="{AB15527F-CA03-4829-9997-A4EBA0F6B9A3}" type="presParOf" srcId="{6484C96F-801F-4F09-99A0-C5AFFBDCE04B}" destId="{7F136196-897C-4FA1-97E9-3CA555C66BE2}" srcOrd="0" destOrd="0" presId="urn:microsoft.com/office/officeart/2008/layout/LinedList"/>
    <dgm:cxn modelId="{8D5CE6F3-024D-436C-B149-717C2259C205}" type="presParOf" srcId="{6484C96F-801F-4F09-99A0-C5AFFBDCE04B}" destId="{E9C63464-C1F6-41DD-A5A3-2FACCE13F925}" srcOrd="1" destOrd="0" presId="urn:microsoft.com/office/officeart/2008/layout/LinedList"/>
    <dgm:cxn modelId="{C4BDEE1C-F2C0-400F-8631-EB1891B1F59F}" type="presParOf" srcId="{6AB765A6-9B8F-4B35-9DA2-1E9E7CD06F3B}" destId="{5CCD77D6-DC57-4271-99BB-A2327364CE2C}" srcOrd="4" destOrd="0" presId="urn:microsoft.com/office/officeart/2008/layout/LinedList"/>
    <dgm:cxn modelId="{3E8401C2-E114-48F4-B779-AB8B2235267C}" type="presParOf" srcId="{6AB765A6-9B8F-4B35-9DA2-1E9E7CD06F3B}" destId="{BD3CA5B9-84F0-4533-A710-C5271EB9B788}" srcOrd="5" destOrd="0" presId="urn:microsoft.com/office/officeart/2008/layout/LinedList"/>
    <dgm:cxn modelId="{D359797B-09EE-4B94-AA3F-72EFB0F44E9F}" type="presParOf" srcId="{BD3CA5B9-84F0-4533-A710-C5271EB9B788}" destId="{15C53ED1-DD90-4BE5-BAB9-A08335BFB859}" srcOrd="0" destOrd="0" presId="urn:microsoft.com/office/officeart/2008/layout/LinedList"/>
    <dgm:cxn modelId="{A2841B02-2489-43F4-A77C-9E781528B79C}" type="presParOf" srcId="{BD3CA5B9-84F0-4533-A710-C5271EB9B788}" destId="{D021810D-BFB5-4365-8206-C5BC18A8A1C5}" srcOrd="1" destOrd="0" presId="urn:microsoft.com/office/officeart/2008/layout/LinedList"/>
    <dgm:cxn modelId="{B7CB0F86-5D46-41AC-9622-33BE72B90195}" type="presParOf" srcId="{6AB765A6-9B8F-4B35-9DA2-1E9E7CD06F3B}" destId="{1FDC7406-72F1-4B91-AB9A-1E649BB1BDE3}" srcOrd="6" destOrd="0" presId="urn:microsoft.com/office/officeart/2008/layout/LinedList"/>
    <dgm:cxn modelId="{F02614D9-F9BD-4B10-8502-217ACECB6F39}" type="presParOf" srcId="{6AB765A6-9B8F-4B35-9DA2-1E9E7CD06F3B}" destId="{09E8E434-1749-434C-8C23-DD8A8E87360A}" srcOrd="7" destOrd="0" presId="urn:microsoft.com/office/officeart/2008/layout/LinedList"/>
    <dgm:cxn modelId="{21AD8DA1-DE04-4025-A823-3D8D734A2E6C}" type="presParOf" srcId="{09E8E434-1749-434C-8C23-DD8A8E87360A}" destId="{527CAF0F-3DB9-430B-BEF6-B470C0F82482}" srcOrd="0" destOrd="0" presId="urn:microsoft.com/office/officeart/2008/layout/LinedList"/>
    <dgm:cxn modelId="{ED6C6398-9776-4AC0-9430-5EEDF88DC06C}" type="presParOf" srcId="{09E8E434-1749-434C-8C23-DD8A8E87360A}" destId="{DBF6FEB1-5826-4821-A743-6B83FAE8E44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86E7951-DC52-417A-92B8-6760770A26CD}" type="doc">
      <dgm:prSet loTypeId="urn:microsoft.com/office/officeart/2011/layout/CircleProcess" loCatId="process" qsTypeId="urn:microsoft.com/office/officeart/2005/8/quickstyle/simple1" qsCatId="simple" csTypeId="urn:microsoft.com/office/officeart/2005/8/colors/accent2_1" csCatId="accent2" phldr="1"/>
      <dgm:spPr/>
      <dgm:t>
        <a:bodyPr/>
        <a:lstStyle/>
        <a:p>
          <a:endParaRPr lang="en-GB"/>
        </a:p>
      </dgm:t>
    </dgm:pt>
    <dgm:pt modelId="{58EAC79E-43A4-4DE8-A459-BFEA7C4770E8}">
      <dgm:prSet phldrT="[Text]"/>
      <dgm:spPr/>
      <dgm:t>
        <a:bodyPr/>
        <a:lstStyle/>
        <a:p>
          <a:r>
            <a:rPr lang="en-US" dirty="0">
              <a:latin typeface="Times New Roman" panose="02020603050405020304" pitchFamily="18" charset="0"/>
              <a:cs typeface="Times New Roman" panose="02020603050405020304" pitchFamily="18" charset="0"/>
            </a:rPr>
            <a:t>Majority of child deaths</a:t>
          </a:r>
        </a:p>
        <a:p>
          <a:r>
            <a:rPr lang="en-US" dirty="0">
              <a:latin typeface="Times New Roman" panose="02020603050405020304" pitchFamily="18" charset="0"/>
              <a:cs typeface="Times New Roman" panose="02020603050405020304" pitchFamily="18" charset="0"/>
            </a:rPr>
            <a:t>(70-80%) occur in first year of life.</a:t>
          </a:r>
          <a:endParaRPr lang="en-GB" dirty="0"/>
        </a:p>
      </dgm:t>
    </dgm:pt>
    <dgm:pt modelId="{AF8B42B8-44C1-43EB-9108-AE7A11DA4256}" type="parTrans" cxnId="{245B8DA7-5195-4BD6-AA6E-CA34FE749BD2}">
      <dgm:prSet/>
      <dgm:spPr/>
      <dgm:t>
        <a:bodyPr/>
        <a:lstStyle/>
        <a:p>
          <a:endParaRPr lang="en-GB"/>
        </a:p>
      </dgm:t>
    </dgm:pt>
    <dgm:pt modelId="{10AB3EAD-44B1-4B4E-ACDB-09EBEF3F206B}" type="sibTrans" cxnId="{245B8DA7-5195-4BD6-AA6E-CA34FE749BD2}">
      <dgm:prSet/>
      <dgm:spPr/>
      <dgm:t>
        <a:bodyPr/>
        <a:lstStyle/>
        <a:p>
          <a:endParaRPr lang="en-GB"/>
        </a:p>
      </dgm:t>
    </dgm:pt>
    <dgm:pt modelId="{7CA98AB5-14AC-4E67-A709-46C3674691CE}">
      <dgm:prSet phldrT="[Text]"/>
      <dgm:spPr/>
      <dgm:t>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Strong link with maternal deprivation and social disadvantage.</a:t>
          </a:r>
          <a:endParaRPr lang="en-GB" dirty="0"/>
        </a:p>
      </dgm:t>
    </dgm:pt>
    <dgm:pt modelId="{18CE3981-6DC4-4DD3-997F-8DBFAD77B3E8}" type="parTrans" cxnId="{2E931BE1-4AC5-4D50-861A-62D1D482EA4C}">
      <dgm:prSet/>
      <dgm:spPr/>
      <dgm:t>
        <a:bodyPr/>
        <a:lstStyle/>
        <a:p>
          <a:endParaRPr lang="en-GB"/>
        </a:p>
      </dgm:t>
    </dgm:pt>
    <dgm:pt modelId="{06E9C3B9-55A4-4212-B84E-122F632D24C2}" type="sibTrans" cxnId="{2E931BE1-4AC5-4D50-861A-62D1D482EA4C}">
      <dgm:prSet/>
      <dgm:spPr/>
      <dgm:t>
        <a:bodyPr/>
        <a:lstStyle/>
        <a:p>
          <a:endParaRPr lang="en-GB"/>
        </a:p>
      </dgm:t>
    </dgm:pt>
    <dgm:pt modelId="{2641A6D8-C435-45A0-8907-3BA002C368AD}">
      <dgm:prSet phldrT="[Text]"/>
      <dgm:spPr/>
      <dgm:t>
        <a:bodyPr/>
        <a:lstStyle/>
        <a:p>
          <a:pPr>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Smoking, alcohol /substance misuse, poor nutrition.</a:t>
          </a:r>
          <a:endParaRPr lang="en-GB" dirty="0"/>
        </a:p>
      </dgm:t>
    </dgm:pt>
    <dgm:pt modelId="{C1E93794-EF22-484E-911B-3B5366F2F0F1}" type="parTrans" cxnId="{15C36FEE-3CD0-494D-ADB4-EFF9658E890B}">
      <dgm:prSet/>
      <dgm:spPr/>
      <dgm:t>
        <a:bodyPr/>
        <a:lstStyle/>
        <a:p>
          <a:endParaRPr lang="en-GB"/>
        </a:p>
      </dgm:t>
    </dgm:pt>
    <dgm:pt modelId="{F4D441E9-8725-4D98-947E-36C7EA37FDDB}" type="sibTrans" cxnId="{15C36FEE-3CD0-494D-ADB4-EFF9658E890B}">
      <dgm:prSet/>
      <dgm:spPr/>
      <dgm:t>
        <a:bodyPr/>
        <a:lstStyle/>
        <a:p>
          <a:endParaRPr lang="en-GB"/>
        </a:p>
      </dgm:t>
    </dgm:pt>
    <dgm:pt modelId="{485ED16C-AA77-40CE-A81B-EEF6DB87A43A}" type="pres">
      <dgm:prSet presAssocID="{686E7951-DC52-417A-92B8-6760770A26CD}" presName="Name0" presStyleCnt="0">
        <dgm:presLayoutVars>
          <dgm:chMax val="11"/>
          <dgm:chPref val="11"/>
          <dgm:dir/>
          <dgm:resizeHandles/>
        </dgm:presLayoutVars>
      </dgm:prSet>
      <dgm:spPr/>
    </dgm:pt>
    <dgm:pt modelId="{E3E3DBC0-CB2C-44AA-9EF4-03A711B2F749}" type="pres">
      <dgm:prSet presAssocID="{2641A6D8-C435-45A0-8907-3BA002C368AD}" presName="Accent3" presStyleCnt="0"/>
      <dgm:spPr/>
    </dgm:pt>
    <dgm:pt modelId="{1EEA5948-B85C-4ABA-A01A-04AFD6B6151F}" type="pres">
      <dgm:prSet presAssocID="{2641A6D8-C435-45A0-8907-3BA002C368AD}" presName="Accent" presStyleLbl="node1" presStyleIdx="0" presStyleCnt="3"/>
      <dgm:spPr/>
    </dgm:pt>
    <dgm:pt modelId="{5A87A17E-6D0E-4BB9-89C7-97CE68F46788}" type="pres">
      <dgm:prSet presAssocID="{2641A6D8-C435-45A0-8907-3BA002C368AD}" presName="ParentBackground3" presStyleCnt="0"/>
      <dgm:spPr/>
    </dgm:pt>
    <dgm:pt modelId="{AD04DBA6-A055-4A44-A477-BFC78716A0E2}" type="pres">
      <dgm:prSet presAssocID="{2641A6D8-C435-45A0-8907-3BA002C368AD}" presName="ParentBackground" presStyleLbl="fgAcc1" presStyleIdx="0" presStyleCnt="3"/>
      <dgm:spPr/>
    </dgm:pt>
    <dgm:pt modelId="{FEF4CE77-FCE8-473C-A485-D8493748CC84}" type="pres">
      <dgm:prSet presAssocID="{2641A6D8-C435-45A0-8907-3BA002C368AD}" presName="Parent3" presStyleLbl="revTx" presStyleIdx="0" presStyleCnt="0">
        <dgm:presLayoutVars>
          <dgm:chMax val="1"/>
          <dgm:chPref val="1"/>
          <dgm:bulletEnabled val="1"/>
        </dgm:presLayoutVars>
      </dgm:prSet>
      <dgm:spPr/>
    </dgm:pt>
    <dgm:pt modelId="{157BFFCE-81DD-4E10-99D6-F62E231EB71D}" type="pres">
      <dgm:prSet presAssocID="{7CA98AB5-14AC-4E67-A709-46C3674691CE}" presName="Accent2" presStyleCnt="0"/>
      <dgm:spPr/>
    </dgm:pt>
    <dgm:pt modelId="{8752786E-B16B-4161-8E5C-184EEACFEF98}" type="pres">
      <dgm:prSet presAssocID="{7CA98AB5-14AC-4E67-A709-46C3674691CE}" presName="Accent" presStyleLbl="node1" presStyleIdx="1" presStyleCnt="3"/>
      <dgm:spPr/>
    </dgm:pt>
    <dgm:pt modelId="{BBC8AA8E-C82A-4F93-ABA9-CAE8AE9AD3CF}" type="pres">
      <dgm:prSet presAssocID="{7CA98AB5-14AC-4E67-A709-46C3674691CE}" presName="ParentBackground2" presStyleCnt="0"/>
      <dgm:spPr/>
    </dgm:pt>
    <dgm:pt modelId="{2A563C96-4C9B-4CA9-994B-ADA006795CF4}" type="pres">
      <dgm:prSet presAssocID="{7CA98AB5-14AC-4E67-A709-46C3674691CE}" presName="ParentBackground" presStyleLbl="fgAcc1" presStyleIdx="1" presStyleCnt="3"/>
      <dgm:spPr/>
    </dgm:pt>
    <dgm:pt modelId="{2F1C5A6F-2BA4-481C-97F6-D8A43807B4B0}" type="pres">
      <dgm:prSet presAssocID="{7CA98AB5-14AC-4E67-A709-46C3674691CE}" presName="Parent2" presStyleLbl="revTx" presStyleIdx="0" presStyleCnt="0">
        <dgm:presLayoutVars>
          <dgm:chMax val="1"/>
          <dgm:chPref val="1"/>
          <dgm:bulletEnabled val="1"/>
        </dgm:presLayoutVars>
      </dgm:prSet>
      <dgm:spPr/>
    </dgm:pt>
    <dgm:pt modelId="{DE5A0637-D609-4BEE-8506-F82340ED2A52}" type="pres">
      <dgm:prSet presAssocID="{58EAC79E-43A4-4DE8-A459-BFEA7C4770E8}" presName="Accent1" presStyleCnt="0"/>
      <dgm:spPr/>
    </dgm:pt>
    <dgm:pt modelId="{AC8DBAC9-BCE9-49BD-8301-AB46DE1D1924}" type="pres">
      <dgm:prSet presAssocID="{58EAC79E-43A4-4DE8-A459-BFEA7C4770E8}" presName="Accent" presStyleLbl="node1" presStyleIdx="2" presStyleCnt="3"/>
      <dgm:spPr/>
    </dgm:pt>
    <dgm:pt modelId="{E12A2316-FA67-4E3F-8D8B-866913DE8ED5}" type="pres">
      <dgm:prSet presAssocID="{58EAC79E-43A4-4DE8-A459-BFEA7C4770E8}" presName="ParentBackground1" presStyleCnt="0"/>
      <dgm:spPr/>
    </dgm:pt>
    <dgm:pt modelId="{0ACE9D87-FECE-4AE8-8C2E-2D3046227969}" type="pres">
      <dgm:prSet presAssocID="{58EAC79E-43A4-4DE8-A459-BFEA7C4770E8}" presName="ParentBackground" presStyleLbl="fgAcc1" presStyleIdx="2" presStyleCnt="3"/>
      <dgm:spPr/>
    </dgm:pt>
    <dgm:pt modelId="{C8C2A3D2-6762-453E-BE79-DA3F2E33ED86}" type="pres">
      <dgm:prSet presAssocID="{58EAC79E-43A4-4DE8-A459-BFEA7C4770E8}" presName="Parent1" presStyleLbl="revTx" presStyleIdx="0" presStyleCnt="0">
        <dgm:presLayoutVars>
          <dgm:chMax val="1"/>
          <dgm:chPref val="1"/>
          <dgm:bulletEnabled val="1"/>
        </dgm:presLayoutVars>
      </dgm:prSet>
      <dgm:spPr/>
    </dgm:pt>
  </dgm:ptLst>
  <dgm:cxnLst>
    <dgm:cxn modelId="{2BEBAC23-A92E-4587-A47D-2F76746A4241}" type="presOf" srcId="{2641A6D8-C435-45A0-8907-3BA002C368AD}" destId="{AD04DBA6-A055-4A44-A477-BFC78716A0E2}" srcOrd="0" destOrd="0" presId="urn:microsoft.com/office/officeart/2011/layout/CircleProcess"/>
    <dgm:cxn modelId="{8A966742-A713-40FF-8A91-2BB4B6442650}" type="presOf" srcId="{58EAC79E-43A4-4DE8-A459-BFEA7C4770E8}" destId="{C8C2A3D2-6762-453E-BE79-DA3F2E33ED86}" srcOrd="1" destOrd="0" presId="urn:microsoft.com/office/officeart/2011/layout/CircleProcess"/>
    <dgm:cxn modelId="{9E0D5E91-E7FD-4308-956E-659489DA9D83}" type="presOf" srcId="{7CA98AB5-14AC-4E67-A709-46C3674691CE}" destId="{2A563C96-4C9B-4CA9-994B-ADA006795CF4}" srcOrd="0" destOrd="0" presId="urn:microsoft.com/office/officeart/2011/layout/CircleProcess"/>
    <dgm:cxn modelId="{245B8DA7-5195-4BD6-AA6E-CA34FE749BD2}" srcId="{686E7951-DC52-417A-92B8-6760770A26CD}" destId="{58EAC79E-43A4-4DE8-A459-BFEA7C4770E8}" srcOrd="0" destOrd="0" parTransId="{AF8B42B8-44C1-43EB-9108-AE7A11DA4256}" sibTransId="{10AB3EAD-44B1-4B4E-ACDB-09EBEF3F206B}"/>
    <dgm:cxn modelId="{E46915BB-EE70-4A91-9E49-CC9DA2B79647}" type="presOf" srcId="{2641A6D8-C435-45A0-8907-3BA002C368AD}" destId="{FEF4CE77-FCE8-473C-A485-D8493748CC84}" srcOrd="1" destOrd="0" presId="urn:microsoft.com/office/officeart/2011/layout/CircleProcess"/>
    <dgm:cxn modelId="{485632D5-3AFA-4556-9CBF-8F0D37A67CC1}" type="presOf" srcId="{686E7951-DC52-417A-92B8-6760770A26CD}" destId="{485ED16C-AA77-40CE-A81B-EEF6DB87A43A}" srcOrd="0" destOrd="0" presId="urn:microsoft.com/office/officeart/2011/layout/CircleProcess"/>
    <dgm:cxn modelId="{2E931BE1-4AC5-4D50-861A-62D1D482EA4C}" srcId="{686E7951-DC52-417A-92B8-6760770A26CD}" destId="{7CA98AB5-14AC-4E67-A709-46C3674691CE}" srcOrd="1" destOrd="0" parTransId="{18CE3981-6DC4-4DD3-997F-8DBFAD77B3E8}" sibTransId="{06E9C3B9-55A4-4212-B84E-122F632D24C2}"/>
    <dgm:cxn modelId="{076E11E7-D7BE-4898-B182-237601B65464}" type="presOf" srcId="{58EAC79E-43A4-4DE8-A459-BFEA7C4770E8}" destId="{0ACE9D87-FECE-4AE8-8C2E-2D3046227969}" srcOrd="0" destOrd="0" presId="urn:microsoft.com/office/officeart/2011/layout/CircleProcess"/>
    <dgm:cxn modelId="{15C36FEE-3CD0-494D-ADB4-EFF9658E890B}" srcId="{686E7951-DC52-417A-92B8-6760770A26CD}" destId="{2641A6D8-C435-45A0-8907-3BA002C368AD}" srcOrd="2" destOrd="0" parTransId="{C1E93794-EF22-484E-911B-3B5366F2F0F1}" sibTransId="{F4D441E9-8725-4D98-947E-36C7EA37FDDB}"/>
    <dgm:cxn modelId="{7DAE88FB-CB56-4282-A790-FE828105A51E}" type="presOf" srcId="{7CA98AB5-14AC-4E67-A709-46C3674691CE}" destId="{2F1C5A6F-2BA4-481C-97F6-D8A43807B4B0}" srcOrd="1" destOrd="0" presId="urn:microsoft.com/office/officeart/2011/layout/CircleProcess"/>
    <dgm:cxn modelId="{0D5EBB62-7306-4B86-BA91-07F285A76396}" type="presParOf" srcId="{485ED16C-AA77-40CE-A81B-EEF6DB87A43A}" destId="{E3E3DBC0-CB2C-44AA-9EF4-03A711B2F749}" srcOrd="0" destOrd="0" presId="urn:microsoft.com/office/officeart/2011/layout/CircleProcess"/>
    <dgm:cxn modelId="{456DE270-8D6F-4FC3-89E6-26D624A7A816}" type="presParOf" srcId="{E3E3DBC0-CB2C-44AA-9EF4-03A711B2F749}" destId="{1EEA5948-B85C-4ABA-A01A-04AFD6B6151F}" srcOrd="0" destOrd="0" presId="urn:microsoft.com/office/officeart/2011/layout/CircleProcess"/>
    <dgm:cxn modelId="{A647D432-8615-415C-912F-330FE98E35DA}" type="presParOf" srcId="{485ED16C-AA77-40CE-A81B-EEF6DB87A43A}" destId="{5A87A17E-6D0E-4BB9-89C7-97CE68F46788}" srcOrd="1" destOrd="0" presId="urn:microsoft.com/office/officeart/2011/layout/CircleProcess"/>
    <dgm:cxn modelId="{1AA5986D-588F-4824-BCD1-33EB82A7BAE7}" type="presParOf" srcId="{5A87A17E-6D0E-4BB9-89C7-97CE68F46788}" destId="{AD04DBA6-A055-4A44-A477-BFC78716A0E2}" srcOrd="0" destOrd="0" presId="urn:microsoft.com/office/officeart/2011/layout/CircleProcess"/>
    <dgm:cxn modelId="{8B6675FF-69C0-49C8-83BE-9C4EBDB88749}" type="presParOf" srcId="{485ED16C-AA77-40CE-A81B-EEF6DB87A43A}" destId="{FEF4CE77-FCE8-473C-A485-D8493748CC84}" srcOrd="2" destOrd="0" presId="urn:microsoft.com/office/officeart/2011/layout/CircleProcess"/>
    <dgm:cxn modelId="{4BC7E759-3251-4599-802B-1C5D5A347537}" type="presParOf" srcId="{485ED16C-AA77-40CE-A81B-EEF6DB87A43A}" destId="{157BFFCE-81DD-4E10-99D6-F62E231EB71D}" srcOrd="3" destOrd="0" presId="urn:microsoft.com/office/officeart/2011/layout/CircleProcess"/>
    <dgm:cxn modelId="{8B88B795-0293-4615-B237-F7928444008B}" type="presParOf" srcId="{157BFFCE-81DD-4E10-99D6-F62E231EB71D}" destId="{8752786E-B16B-4161-8E5C-184EEACFEF98}" srcOrd="0" destOrd="0" presId="urn:microsoft.com/office/officeart/2011/layout/CircleProcess"/>
    <dgm:cxn modelId="{11268CCB-03F4-4EB5-9DA7-25C6B6B9A391}" type="presParOf" srcId="{485ED16C-AA77-40CE-A81B-EEF6DB87A43A}" destId="{BBC8AA8E-C82A-4F93-ABA9-CAE8AE9AD3CF}" srcOrd="4" destOrd="0" presId="urn:microsoft.com/office/officeart/2011/layout/CircleProcess"/>
    <dgm:cxn modelId="{EB96364F-86BE-46F1-8CDF-474C10D979AE}" type="presParOf" srcId="{BBC8AA8E-C82A-4F93-ABA9-CAE8AE9AD3CF}" destId="{2A563C96-4C9B-4CA9-994B-ADA006795CF4}" srcOrd="0" destOrd="0" presId="urn:microsoft.com/office/officeart/2011/layout/CircleProcess"/>
    <dgm:cxn modelId="{E5A5C206-4496-4780-BB15-65E5AAFE3EC5}" type="presParOf" srcId="{485ED16C-AA77-40CE-A81B-EEF6DB87A43A}" destId="{2F1C5A6F-2BA4-481C-97F6-D8A43807B4B0}" srcOrd="5" destOrd="0" presId="urn:microsoft.com/office/officeart/2011/layout/CircleProcess"/>
    <dgm:cxn modelId="{CB00B0FA-007E-4B9F-A799-EB7CF1E1C29C}" type="presParOf" srcId="{485ED16C-AA77-40CE-A81B-EEF6DB87A43A}" destId="{DE5A0637-D609-4BEE-8506-F82340ED2A52}" srcOrd="6" destOrd="0" presId="urn:microsoft.com/office/officeart/2011/layout/CircleProcess"/>
    <dgm:cxn modelId="{EC66AF41-CEF3-4153-B830-7D09FF724026}" type="presParOf" srcId="{DE5A0637-D609-4BEE-8506-F82340ED2A52}" destId="{AC8DBAC9-BCE9-49BD-8301-AB46DE1D1924}" srcOrd="0" destOrd="0" presId="urn:microsoft.com/office/officeart/2011/layout/CircleProcess"/>
    <dgm:cxn modelId="{8C657186-9C52-461A-AA41-3440FFFBBB59}" type="presParOf" srcId="{485ED16C-AA77-40CE-A81B-EEF6DB87A43A}" destId="{E12A2316-FA67-4E3F-8D8B-866913DE8ED5}" srcOrd="7" destOrd="0" presId="urn:microsoft.com/office/officeart/2011/layout/CircleProcess"/>
    <dgm:cxn modelId="{98A80E2D-7F11-4587-9217-CE691B1567D7}" type="presParOf" srcId="{E12A2316-FA67-4E3F-8D8B-866913DE8ED5}" destId="{0ACE9D87-FECE-4AE8-8C2E-2D3046227969}" srcOrd="0" destOrd="0" presId="urn:microsoft.com/office/officeart/2011/layout/CircleProcess"/>
    <dgm:cxn modelId="{F1F2175A-FEB5-413F-8220-BEB0692E4D73}" type="presParOf" srcId="{485ED16C-AA77-40CE-A81B-EEF6DB87A43A}" destId="{C8C2A3D2-6762-453E-BE79-DA3F2E33ED86}" srcOrd="8"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21A9C1-A360-4D48-9427-7EE015D1D2F6}" type="doc">
      <dgm:prSet loTypeId="urn:microsoft.com/office/officeart/2005/8/layout/StepDownProcess" loCatId="process" qsTypeId="urn:microsoft.com/office/officeart/2005/8/quickstyle/simple1" qsCatId="simple" csTypeId="urn:microsoft.com/office/officeart/2005/8/colors/accent1_2" csCatId="accent1" phldr="1"/>
      <dgm:spPr/>
      <dgm:t>
        <a:bodyPr/>
        <a:lstStyle/>
        <a:p>
          <a:endParaRPr lang="en-GB"/>
        </a:p>
      </dgm:t>
    </dgm:pt>
    <dgm:pt modelId="{6F049449-75F0-4B71-8F50-32240EDD7ACB}">
      <dgm:prSet phldrT="[Text]" phldr="0"/>
      <dgm:spPr/>
      <dgm:t>
        <a:bodyPr/>
        <a:lstStyle/>
        <a:p>
          <a:r>
            <a:rPr lang="en-US" dirty="0">
              <a:latin typeface="Times New Roman" panose="02020603050405020304" pitchFamily="18" charset="0"/>
              <a:cs typeface="Times New Roman" panose="02020603050405020304" pitchFamily="18" charset="0"/>
            </a:rPr>
            <a:t>Definition</a:t>
          </a:r>
          <a:endParaRPr lang="en-GB" dirty="0">
            <a:latin typeface="Times New Roman" panose="02020603050405020304" pitchFamily="18" charset="0"/>
            <a:cs typeface="Times New Roman" panose="02020603050405020304" pitchFamily="18" charset="0"/>
          </a:endParaRPr>
        </a:p>
      </dgm:t>
    </dgm:pt>
    <dgm:pt modelId="{C65BAADC-7A61-4DC8-8CB1-AC44331FA2B4}" type="parTrans" cxnId="{7FE64543-9B52-40AA-83E8-C8307F1C1434}">
      <dgm:prSet/>
      <dgm:spPr/>
      <dgm:t>
        <a:bodyPr/>
        <a:lstStyle/>
        <a:p>
          <a:endParaRPr lang="en-GB"/>
        </a:p>
      </dgm:t>
    </dgm:pt>
    <dgm:pt modelId="{7BA123AC-47E6-457D-A076-5C9F566A316D}" type="sibTrans" cxnId="{7FE64543-9B52-40AA-83E8-C8307F1C1434}">
      <dgm:prSet/>
      <dgm:spPr/>
      <dgm:t>
        <a:bodyPr/>
        <a:lstStyle/>
        <a:p>
          <a:endParaRPr lang="en-GB"/>
        </a:p>
      </dgm:t>
    </dgm:pt>
    <dgm:pt modelId="{B88595B9-1C83-491C-B84F-9F4289EB580C}">
      <dgm:prSet phldrT="[Text]" custT="1"/>
      <dgm:spPr/>
      <dgm:t>
        <a:bodyPr/>
        <a:lstStyle/>
        <a:p>
          <a:r>
            <a:rPr lang="en-US" sz="2800" dirty="0">
              <a:latin typeface="Times New Roman" panose="02020603050405020304" pitchFamily="18" charset="0"/>
              <a:cs typeface="Times New Roman" panose="02020603050405020304" pitchFamily="18" charset="0"/>
            </a:rPr>
            <a:t>The Biopsychosocial model by George Engel explains health and disease as an interaction of biological psychological and social factors.</a:t>
          </a:r>
          <a:endParaRPr lang="en-GB" sz="2800" dirty="0"/>
        </a:p>
      </dgm:t>
    </dgm:pt>
    <dgm:pt modelId="{6753C195-89CA-45CB-9065-2841A16512DB}" type="parTrans" cxnId="{19BBA743-77B9-493B-ACCC-F04A294412A6}">
      <dgm:prSet/>
      <dgm:spPr/>
      <dgm:t>
        <a:bodyPr/>
        <a:lstStyle/>
        <a:p>
          <a:endParaRPr lang="en-GB"/>
        </a:p>
      </dgm:t>
    </dgm:pt>
    <dgm:pt modelId="{94F3D1E3-CC64-454E-9CCA-D4FD8125C232}" type="sibTrans" cxnId="{19BBA743-77B9-493B-ACCC-F04A294412A6}">
      <dgm:prSet/>
      <dgm:spPr/>
      <dgm:t>
        <a:bodyPr/>
        <a:lstStyle/>
        <a:p>
          <a:endParaRPr lang="en-GB"/>
        </a:p>
      </dgm:t>
    </dgm:pt>
    <dgm:pt modelId="{BA19BEB4-EEB6-488E-87D2-796103311395}">
      <dgm:prSet phldrT="[Text]" phldr="0"/>
      <dgm:spPr/>
      <dgm:t>
        <a:bodyPr/>
        <a:lstStyle/>
        <a:p>
          <a:r>
            <a:rPr lang="en-US" dirty="0">
              <a:latin typeface="Times New Roman" panose="02020603050405020304" pitchFamily="18" charset="0"/>
              <a:cs typeface="Times New Roman" panose="02020603050405020304" pitchFamily="18" charset="0"/>
            </a:rPr>
            <a:t>Implication</a:t>
          </a:r>
          <a:endParaRPr lang="en-GB" dirty="0">
            <a:latin typeface="Times New Roman" panose="02020603050405020304" pitchFamily="18" charset="0"/>
            <a:cs typeface="Times New Roman" panose="02020603050405020304" pitchFamily="18" charset="0"/>
          </a:endParaRPr>
        </a:p>
      </dgm:t>
    </dgm:pt>
    <dgm:pt modelId="{E64CF4C5-DF7E-461E-80FC-DD3AF8D28EBD}" type="parTrans" cxnId="{757463D1-6AF3-4039-A203-1F5C6FA8677D}">
      <dgm:prSet/>
      <dgm:spPr/>
      <dgm:t>
        <a:bodyPr/>
        <a:lstStyle/>
        <a:p>
          <a:endParaRPr lang="en-GB"/>
        </a:p>
      </dgm:t>
    </dgm:pt>
    <dgm:pt modelId="{A5DC8407-C8D3-44B6-9FF5-7B8FC43314CE}" type="sibTrans" cxnId="{757463D1-6AF3-4039-A203-1F5C6FA8677D}">
      <dgm:prSet/>
      <dgm:spPr/>
      <dgm:t>
        <a:bodyPr/>
        <a:lstStyle/>
        <a:p>
          <a:endParaRPr lang="en-GB"/>
        </a:p>
      </dgm:t>
    </dgm:pt>
    <dgm:pt modelId="{26DDF88C-AB3F-44AC-BF3E-065E3C8906C0}">
      <dgm:prSet phldrT="[Text]" custT="1"/>
      <dgm:spPr/>
      <dgm:t>
        <a:bodyPr/>
        <a:lstStyle/>
        <a:p>
          <a:pPr>
            <a:buClrTx/>
            <a:buSzTx/>
            <a:buFontTx/>
            <a:buNone/>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Treating an underlying social need or environmental stressor can enhance general wellbeing and health</a:t>
          </a:r>
          <a:endParaRPr lang="en-GB" sz="2800" dirty="0">
            <a:latin typeface="Times New Roman" panose="02020603050405020304" pitchFamily="18" charset="0"/>
            <a:cs typeface="Times New Roman" panose="02020603050405020304" pitchFamily="18" charset="0"/>
          </a:endParaRPr>
        </a:p>
      </dgm:t>
    </dgm:pt>
    <dgm:pt modelId="{BB752CA1-F9C0-465A-A064-22F00348EF30}" type="parTrans" cxnId="{D0860574-943D-414A-8A0D-2F68987D4C3D}">
      <dgm:prSet/>
      <dgm:spPr/>
      <dgm:t>
        <a:bodyPr/>
        <a:lstStyle/>
        <a:p>
          <a:endParaRPr lang="en-GB"/>
        </a:p>
      </dgm:t>
    </dgm:pt>
    <dgm:pt modelId="{5DC4FAF6-8F9E-4D96-849B-13A1C3AE9497}" type="sibTrans" cxnId="{D0860574-943D-414A-8A0D-2F68987D4C3D}">
      <dgm:prSet/>
      <dgm:spPr/>
      <dgm:t>
        <a:bodyPr/>
        <a:lstStyle/>
        <a:p>
          <a:endParaRPr lang="en-GB"/>
        </a:p>
      </dgm:t>
    </dgm:pt>
    <dgm:pt modelId="{2C6081EE-F6CC-4765-99CC-57F81B4D87BC}">
      <dgm:prSet phldrT="[Text]" phldr="0"/>
      <dgm:spPr/>
      <dgm:t>
        <a:bodyPr/>
        <a:lstStyle/>
        <a:p>
          <a:r>
            <a:rPr lang="en-US" dirty="0">
              <a:latin typeface="Times New Roman" panose="02020603050405020304" pitchFamily="18" charset="0"/>
              <a:cs typeface="Times New Roman" panose="02020603050405020304" pitchFamily="18" charset="0"/>
            </a:rPr>
            <a:t>Challenges</a:t>
          </a:r>
          <a:endParaRPr lang="en-GB" dirty="0">
            <a:latin typeface="Times New Roman" panose="02020603050405020304" pitchFamily="18" charset="0"/>
            <a:cs typeface="Times New Roman" panose="02020603050405020304" pitchFamily="18" charset="0"/>
          </a:endParaRPr>
        </a:p>
      </dgm:t>
    </dgm:pt>
    <dgm:pt modelId="{54BDB606-B93E-433D-BB2A-54569004FC75}" type="parTrans" cxnId="{164F85BC-FB94-42BF-A4F2-20FE8FE7CB8B}">
      <dgm:prSet/>
      <dgm:spPr/>
      <dgm:t>
        <a:bodyPr/>
        <a:lstStyle/>
        <a:p>
          <a:endParaRPr lang="en-GB"/>
        </a:p>
      </dgm:t>
    </dgm:pt>
    <dgm:pt modelId="{B94ECC93-70FA-4FC5-808F-554331FB0211}" type="sibTrans" cxnId="{164F85BC-FB94-42BF-A4F2-20FE8FE7CB8B}">
      <dgm:prSet/>
      <dgm:spPr/>
      <dgm:t>
        <a:bodyPr/>
        <a:lstStyle/>
        <a:p>
          <a:endParaRPr lang="en-GB"/>
        </a:p>
      </dgm:t>
    </dgm:pt>
    <dgm:pt modelId="{2AF57544-4C1D-4490-A24C-C0AD2DD0FD0D}">
      <dgm:prSet phldrT="[Text]" phldr="0" custT="1"/>
      <dgm:spPr/>
      <dgm:t>
        <a:bodyPr/>
        <a:lstStyle/>
        <a:p>
          <a:r>
            <a:rPr lang="en-US" sz="2800" dirty="0">
              <a:latin typeface="Times New Roman" panose="02020603050405020304" pitchFamily="18" charset="0"/>
              <a:cs typeface="Times New Roman" panose="02020603050405020304" pitchFamily="18" charset="0"/>
            </a:rPr>
            <a:t>Difficult to integrate</a:t>
          </a:r>
          <a:endParaRPr lang="en-GB" sz="2800" dirty="0">
            <a:latin typeface="Times New Roman" panose="02020603050405020304" pitchFamily="18" charset="0"/>
            <a:cs typeface="Times New Roman" panose="02020603050405020304" pitchFamily="18" charset="0"/>
          </a:endParaRPr>
        </a:p>
      </dgm:t>
    </dgm:pt>
    <dgm:pt modelId="{5CA0007E-2D5D-4A23-A4B0-44BF8C5BCBE5}" type="parTrans" cxnId="{B63EAFF8-8B7D-4552-8573-EB24C0E9760E}">
      <dgm:prSet/>
      <dgm:spPr/>
      <dgm:t>
        <a:bodyPr/>
        <a:lstStyle/>
        <a:p>
          <a:endParaRPr lang="en-GB"/>
        </a:p>
      </dgm:t>
    </dgm:pt>
    <dgm:pt modelId="{2D76CBF8-4A32-482F-BF30-F9578B5D4430}" type="sibTrans" cxnId="{B63EAFF8-8B7D-4552-8573-EB24C0E9760E}">
      <dgm:prSet/>
      <dgm:spPr/>
      <dgm:t>
        <a:bodyPr/>
        <a:lstStyle/>
        <a:p>
          <a:endParaRPr lang="en-GB"/>
        </a:p>
      </dgm:t>
    </dgm:pt>
    <dgm:pt modelId="{917B543B-E297-4B79-B563-D036DC069303}">
      <dgm:prSet phldrT="[Text]" phldr="0" custT="1"/>
      <dgm:spPr/>
      <dgm:t>
        <a:bodyPr/>
        <a:lstStyle/>
        <a:p>
          <a:r>
            <a:rPr lang="en-US" sz="2800" dirty="0">
              <a:latin typeface="Times New Roman" panose="02020603050405020304" pitchFamily="18" charset="0"/>
              <a:cs typeface="Times New Roman" panose="02020603050405020304" pitchFamily="18" charset="0"/>
            </a:rPr>
            <a:t>Time Constraint</a:t>
          </a:r>
          <a:endParaRPr lang="en-GB" sz="2800" dirty="0">
            <a:latin typeface="Times New Roman" panose="02020603050405020304" pitchFamily="18" charset="0"/>
            <a:cs typeface="Times New Roman" panose="02020603050405020304" pitchFamily="18" charset="0"/>
          </a:endParaRPr>
        </a:p>
      </dgm:t>
    </dgm:pt>
    <dgm:pt modelId="{8C4B5246-E6C9-40BE-95F4-5DFCE34FD467}" type="parTrans" cxnId="{995885EF-3631-449F-A091-351ED2945734}">
      <dgm:prSet/>
      <dgm:spPr/>
    </dgm:pt>
    <dgm:pt modelId="{6DB0CE7A-A42D-4C47-84FB-10E493547D2C}" type="sibTrans" cxnId="{995885EF-3631-449F-A091-351ED2945734}">
      <dgm:prSet/>
      <dgm:spPr/>
    </dgm:pt>
    <dgm:pt modelId="{1E385144-BCB8-4D8A-AC66-BC2192F06EF3}">
      <dgm:prSet phldrT="[Text]" phldr="0" custT="1"/>
      <dgm:spPr/>
      <dgm:t>
        <a:bodyPr/>
        <a:lstStyle/>
        <a:p>
          <a:r>
            <a:rPr lang="en-US" sz="2800" dirty="0">
              <a:latin typeface="Times New Roman" panose="02020603050405020304" pitchFamily="18" charset="0"/>
              <a:cs typeface="Times New Roman" panose="02020603050405020304" pitchFamily="18" charset="0"/>
            </a:rPr>
            <a:t>Limited Resources </a:t>
          </a:r>
          <a:endParaRPr lang="en-GB" sz="2800" dirty="0">
            <a:latin typeface="Times New Roman" panose="02020603050405020304" pitchFamily="18" charset="0"/>
            <a:cs typeface="Times New Roman" panose="02020603050405020304" pitchFamily="18" charset="0"/>
          </a:endParaRPr>
        </a:p>
      </dgm:t>
    </dgm:pt>
    <dgm:pt modelId="{E00C7A5A-958A-454E-8D3E-981EDC13325C}" type="parTrans" cxnId="{F5BB2E92-3E2B-418C-BEE8-C5DEC9195639}">
      <dgm:prSet/>
      <dgm:spPr/>
    </dgm:pt>
    <dgm:pt modelId="{46B6C80A-4E4B-457A-ACFF-668674837883}" type="sibTrans" cxnId="{F5BB2E92-3E2B-418C-BEE8-C5DEC9195639}">
      <dgm:prSet/>
      <dgm:spPr/>
    </dgm:pt>
    <dgm:pt modelId="{3C8C7A2D-DEBE-4FEF-BC58-4D0303BBCE3B}" type="pres">
      <dgm:prSet presAssocID="{1C21A9C1-A360-4D48-9427-7EE015D1D2F6}" presName="rootnode" presStyleCnt="0">
        <dgm:presLayoutVars>
          <dgm:chMax/>
          <dgm:chPref/>
          <dgm:dir/>
          <dgm:animLvl val="lvl"/>
        </dgm:presLayoutVars>
      </dgm:prSet>
      <dgm:spPr/>
    </dgm:pt>
    <dgm:pt modelId="{319894DE-C28E-4816-B20D-462EF8D51D27}" type="pres">
      <dgm:prSet presAssocID="{6F049449-75F0-4B71-8F50-32240EDD7ACB}" presName="composite" presStyleCnt="0"/>
      <dgm:spPr/>
    </dgm:pt>
    <dgm:pt modelId="{49D8409F-2EBC-4697-BF65-3372B2E7C09E}" type="pres">
      <dgm:prSet presAssocID="{6F049449-75F0-4B71-8F50-32240EDD7ACB}" presName="bentUpArrow1" presStyleLbl="alignImgPlace1" presStyleIdx="0" presStyleCnt="2"/>
      <dgm:spPr/>
    </dgm:pt>
    <dgm:pt modelId="{24E0AA55-2C98-48F9-BCDE-79AF96573575}" type="pres">
      <dgm:prSet presAssocID="{6F049449-75F0-4B71-8F50-32240EDD7ACB}" presName="ParentText" presStyleLbl="node1" presStyleIdx="0" presStyleCnt="3">
        <dgm:presLayoutVars>
          <dgm:chMax val="1"/>
          <dgm:chPref val="1"/>
          <dgm:bulletEnabled val="1"/>
        </dgm:presLayoutVars>
      </dgm:prSet>
      <dgm:spPr/>
    </dgm:pt>
    <dgm:pt modelId="{77E74B75-7C66-49D5-AFCA-E7FE20D9D062}" type="pres">
      <dgm:prSet presAssocID="{6F049449-75F0-4B71-8F50-32240EDD7ACB}" presName="ChildText" presStyleLbl="revTx" presStyleIdx="0" presStyleCnt="3" custScaleX="247360" custLinFactNeighborX="85202" custLinFactNeighborY="-723">
        <dgm:presLayoutVars>
          <dgm:chMax val="0"/>
          <dgm:chPref val="0"/>
          <dgm:bulletEnabled val="1"/>
        </dgm:presLayoutVars>
      </dgm:prSet>
      <dgm:spPr/>
    </dgm:pt>
    <dgm:pt modelId="{FFF5313B-B60B-4351-9ED2-D7E313A1241B}" type="pres">
      <dgm:prSet presAssocID="{7BA123AC-47E6-457D-A076-5C9F566A316D}" presName="sibTrans" presStyleCnt="0"/>
      <dgm:spPr/>
    </dgm:pt>
    <dgm:pt modelId="{B0CA5DA3-5EDE-46DF-9651-ECA9B09538EE}" type="pres">
      <dgm:prSet presAssocID="{BA19BEB4-EEB6-488E-87D2-796103311395}" presName="composite" presStyleCnt="0"/>
      <dgm:spPr/>
    </dgm:pt>
    <dgm:pt modelId="{AEE38286-072E-45EA-83F8-67BC0859C2B8}" type="pres">
      <dgm:prSet presAssocID="{BA19BEB4-EEB6-488E-87D2-796103311395}" presName="bentUpArrow1" presStyleLbl="alignImgPlace1" presStyleIdx="1" presStyleCnt="2"/>
      <dgm:spPr/>
    </dgm:pt>
    <dgm:pt modelId="{6950F3EA-88ED-4814-A39D-BDAD21CB642C}" type="pres">
      <dgm:prSet presAssocID="{BA19BEB4-EEB6-488E-87D2-796103311395}" presName="ParentText" presStyleLbl="node1" presStyleIdx="1" presStyleCnt="3">
        <dgm:presLayoutVars>
          <dgm:chMax val="1"/>
          <dgm:chPref val="1"/>
          <dgm:bulletEnabled val="1"/>
        </dgm:presLayoutVars>
      </dgm:prSet>
      <dgm:spPr/>
    </dgm:pt>
    <dgm:pt modelId="{FADC45FB-6D05-4122-A2E3-A474E3AEBA46}" type="pres">
      <dgm:prSet presAssocID="{BA19BEB4-EEB6-488E-87D2-796103311395}" presName="ChildText" presStyleLbl="revTx" presStyleIdx="1" presStyleCnt="3" custScaleX="179122" custLinFactNeighborX="47272" custLinFactNeighborY="-2542">
        <dgm:presLayoutVars>
          <dgm:chMax val="0"/>
          <dgm:chPref val="0"/>
          <dgm:bulletEnabled val="1"/>
        </dgm:presLayoutVars>
      </dgm:prSet>
      <dgm:spPr/>
    </dgm:pt>
    <dgm:pt modelId="{0C5CF8B7-47A3-4E93-8A32-8CF521606436}" type="pres">
      <dgm:prSet presAssocID="{A5DC8407-C8D3-44B6-9FF5-7B8FC43314CE}" presName="sibTrans" presStyleCnt="0"/>
      <dgm:spPr/>
    </dgm:pt>
    <dgm:pt modelId="{6B05D953-958E-4143-9A1C-98548ED8CB5D}" type="pres">
      <dgm:prSet presAssocID="{2C6081EE-F6CC-4765-99CC-57F81B4D87BC}" presName="composite" presStyleCnt="0"/>
      <dgm:spPr/>
    </dgm:pt>
    <dgm:pt modelId="{6F4B9606-B6BC-468E-9E96-428207ECAC5C}" type="pres">
      <dgm:prSet presAssocID="{2C6081EE-F6CC-4765-99CC-57F81B4D87BC}" presName="ParentText" presStyleLbl="node1" presStyleIdx="2" presStyleCnt="3" custLinFactNeighborX="-32496" custLinFactNeighborY="-272">
        <dgm:presLayoutVars>
          <dgm:chMax val="1"/>
          <dgm:chPref val="1"/>
          <dgm:bulletEnabled val="1"/>
        </dgm:presLayoutVars>
      </dgm:prSet>
      <dgm:spPr/>
    </dgm:pt>
    <dgm:pt modelId="{A2CFC7D6-D7D6-44A7-972B-A2241D063548}" type="pres">
      <dgm:prSet presAssocID="{2C6081EE-F6CC-4765-99CC-57F81B4D87BC}" presName="FinalChildText" presStyleLbl="revTx" presStyleIdx="2" presStyleCnt="3" custScaleX="170209" custLinFactNeighborX="62872" custLinFactNeighborY="3048">
        <dgm:presLayoutVars>
          <dgm:chMax val="0"/>
          <dgm:chPref val="0"/>
          <dgm:bulletEnabled val="1"/>
        </dgm:presLayoutVars>
      </dgm:prSet>
      <dgm:spPr/>
    </dgm:pt>
  </dgm:ptLst>
  <dgm:cxnLst>
    <dgm:cxn modelId="{9FE88D04-7AC8-4E37-A27A-01819ECDE8A3}" type="presOf" srcId="{1E385144-BCB8-4D8A-AC66-BC2192F06EF3}" destId="{A2CFC7D6-D7D6-44A7-972B-A2241D063548}" srcOrd="0" destOrd="2" presId="urn:microsoft.com/office/officeart/2005/8/layout/StepDownProcess"/>
    <dgm:cxn modelId="{F4BC430E-C112-4ECE-8274-926876A727D5}" type="presOf" srcId="{26DDF88C-AB3F-44AC-BF3E-065E3C8906C0}" destId="{FADC45FB-6D05-4122-A2E3-A474E3AEBA46}" srcOrd="0" destOrd="0" presId="urn:microsoft.com/office/officeart/2005/8/layout/StepDownProcess"/>
    <dgm:cxn modelId="{33049410-9913-40F2-8098-2F54202D5D9D}" type="presOf" srcId="{BA19BEB4-EEB6-488E-87D2-796103311395}" destId="{6950F3EA-88ED-4814-A39D-BDAD21CB642C}" srcOrd="0" destOrd="0" presId="urn:microsoft.com/office/officeart/2005/8/layout/StepDownProcess"/>
    <dgm:cxn modelId="{FFF03F35-DD96-4AE2-BE0B-1704278DD2D8}" type="presOf" srcId="{6F049449-75F0-4B71-8F50-32240EDD7ACB}" destId="{24E0AA55-2C98-48F9-BCDE-79AF96573575}" srcOrd="0" destOrd="0" presId="urn:microsoft.com/office/officeart/2005/8/layout/StepDownProcess"/>
    <dgm:cxn modelId="{7FE64543-9B52-40AA-83E8-C8307F1C1434}" srcId="{1C21A9C1-A360-4D48-9427-7EE015D1D2F6}" destId="{6F049449-75F0-4B71-8F50-32240EDD7ACB}" srcOrd="0" destOrd="0" parTransId="{C65BAADC-7A61-4DC8-8CB1-AC44331FA2B4}" sibTransId="{7BA123AC-47E6-457D-A076-5C9F566A316D}"/>
    <dgm:cxn modelId="{19BBA743-77B9-493B-ACCC-F04A294412A6}" srcId="{6F049449-75F0-4B71-8F50-32240EDD7ACB}" destId="{B88595B9-1C83-491C-B84F-9F4289EB580C}" srcOrd="0" destOrd="0" parTransId="{6753C195-89CA-45CB-9065-2841A16512DB}" sibTransId="{94F3D1E3-CC64-454E-9CCA-D4FD8125C232}"/>
    <dgm:cxn modelId="{D0860574-943D-414A-8A0D-2F68987D4C3D}" srcId="{BA19BEB4-EEB6-488E-87D2-796103311395}" destId="{26DDF88C-AB3F-44AC-BF3E-065E3C8906C0}" srcOrd="0" destOrd="0" parTransId="{BB752CA1-F9C0-465A-A064-22F00348EF30}" sibTransId="{5DC4FAF6-8F9E-4D96-849B-13A1C3AE9497}"/>
    <dgm:cxn modelId="{C377BF57-7171-452D-8092-78252654F049}" type="presOf" srcId="{1C21A9C1-A360-4D48-9427-7EE015D1D2F6}" destId="{3C8C7A2D-DEBE-4FEF-BC58-4D0303BBCE3B}" srcOrd="0" destOrd="0" presId="urn:microsoft.com/office/officeart/2005/8/layout/StepDownProcess"/>
    <dgm:cxn modelId="{F5BB2E92-3E2B-418C-BEE8-C5DEC9195639}" srcId="{2C6081EE-F6CC-4765-99CC-57F81B4D87BC}" destId="{1E385144-BCB8-4D8A-AC66-BC2192F06EF3}" srcOrd="2" destOrd="0" parTransId="{E00C7A5A-958A-454E-8D3E-981EDC13325C}" sibTransId="{46B6C80A-4E4B-457A-ACFF-668674837883}"/>
    <dgm:cxn modelId="{AADD4194-03C2-42DB-92F0-AC08FF479DE1}" type="presOf" srcId="{2C6081EE-F6CC-4765-99CC-57F81B4D87BC}" destId="{6F4B9606-B6BC-468E-9E96-428207ECAC5C}" srcOrd="0" destOrd="0" presId="urn:microsoft.com/office/officeart/2005/8/layout/StepDownProcess"/>
    <dgm:cxn modelId="{164F85BC-FB94-42BF-A4F2-20FE8FE7CB8B}" srcId="{1C21A9C1-A360-4D48-9427-7EE015D1D2F6}" destId="{2C6081EE-F6CC-4765-99CC-57F81B4D87BC}" srcOrd="2" destOrd="0" parTransId="{54BDB606-B93E-433D-BB2A-54569004FC75}" sibTransId="{B94ECC93-70FA-4FC5-808F-554331FB0211}"/>
    <dgm:cxn modelId="{757463D1-6AF3-4039-A203-1F5C6FA8677D}" srcId="{1C21A9C1-A360-4D48-9427-7EE015D1D2F6}" destId="{BA19BEB4-EEB6-488E-87D2-796103311395}" srcOrd="1" destOrd="0" parTransId="{E64CF4C5-DF7E-461E-80FC-DD3AF8D28EBD}" sibTransId="{A5DC8407-C8D3-44B6-9FF5-7B8FC43314CE}"/>
    <dgm:cxn modelId="{BF5952D9-9132-4331-96C0-A71C191A6B97}" type="presOf" srcId="{2AF57544-4C1D-4490-A24C-C0AD2DD0FD0D}" destId="{A2CFC7D6-D7D6-44A7-972B-A2241D063548}" srcOrd="0" destOrd="0" presId="urn:microsoft.com/office/officeart/2005/8/layout/StepDownProcess"/>
    <dgm:cxn modelId="{0847E4E3-5815-4FC2-B437-F5146949032A}" type="presOf" srcId="{917B543B-E297-4B79-B563-D036DC069303}" destId="{A2CFC7D6-D7D6-44A7-972B-A2241D063548}" srcOrd="0" destOrd="1" presId="urn:microsoft.com/office/officeart/2005/8/layout/StepDownProcess"/>
    <dgm:cxn modelId="{300B83EE-0080-491B-92A5-0CAAA177DB76}" type="presOf" srcId="{B88595B9-1C83-491C-B84F-9F4289EB580C}" destId="{77E74B75-7C66-49D5-AFCA-E7FE20D9D062}" srcOrd="0" destOrd="0" presId="urn:microsoft.com/office/officeart/2005/8/layout/StepDownProcess"/>
    <dgm:cxn modelId="{995885EF-3631-449F-A091-351ED2945734}" srcId="{2C6081EE-F6CC-4765-99CC-57F81B4D87BC}" destId="{917B543B-E297-4B79-B563-D036DC069303}" srcOrd="1" destOrd="0" parTransId="{8C4B5246-E6C9-40BE-95F4-5DFCE34FD467}" sibTransId="{6DB0CE7A-A42D-4C47-84FB-10E493547D2C}"/>
    <dgm:cxn modelId="{B63EAFF8-8B7D-4552-8573-EB24C0E9760E}" srcId="{2C6081EE-F6CC-4765-99CC-57F81B4D87BC}" destId="{2AF57544-4C1D-4490-A24C-C0AD2DD0FD0D}" srcOrd="0" destOrd="0" parTransId="{5CA0007E-2D5D-4A23-A4B0-44BF8C5BCBE5}" sibTransId="{2D76CBF8-4A32-482F-BF30-F9578B5D4430}"/>
    <dgm:cxn modelId="{2C57014A-0D66-4C07-A3C5-4BDE97883EA4}" type="presParOf" srcId="{3C8C7A2D-DEBE-4FEF-BC58-4D0303BBCE3B}" destId="{319894DE-C28E-4816-B20D-462EF8D51D27}" srcOrd="0" destOrd="0" presId="urn:microsoft.com/office/officeart/2005/8/layout/StepDownProcess"/>
    <dgm:cxn modelId="{4B28D689-DCC0-45A4-AE54-EA349AD7DAF9}" type="presParOf" srcId="{319894DE-C28E-4816-B20D-462EF8D51D27}" destId="{49D8409F-2EBC-4697-BF65-3372B2E7C09E}" srcOrd="0" destOrd="0" presId="urn:microsoft.com/office/officeart/2005/8/layout/StepDownProcess"/>
    <dgm:cxn modelId="{14B91DEF-945C-4389-A517-E308BA627C09}" type="presParOf" srcId="{319894DE-C28E-4816-B20D-462EF8D51D27}" destId="{24E0AA55-2C98-48F9-BCDE-79AF96573575}" srcOrd="1" destOrd="0" presId="urn:microsoft.com/office/officeart/2005/8/layout/StepDownProcess"/>
    <dgm:cxn modelId="{0642A73A-FAA4-4EE9-9CE6-762DBC8D9606}" type="presParOf" srcId="{319894DE-C28E-4816-B20D-462EF8D51D27}" destId="{77E74B75-7C66-49D5-AFCA-E7FE20D9D062}" srcOrd="2" destOrd="0" presId="urn:microsoft.com/office/officeart/2005/8/layout/StepDownProcess"/>
    <dgm:cxn modelId="{A6A61F24-6D3F-461F-BD5E-04DED4603660}" type="presParOf" srcId="{3C8C7A2D-DEBE-4FEF-BC58-4D0303BBCE3B}" destId="{FFF5313B-B60B-4351-9ED2-D7E313A1241B}" srcOrd="1" destOrd="0" presId="urn:microsoft.com/office/officeart/2005/8/layout/StepDownProcess"/>
    <dgm:cxn modelId="{64391B5C-5529-41C3-90E5-DF3E669C660E}" type="presParOf" srcId="{3C8C7A2D-DEBE-4FEF-BC58-4D0303BBCE3B}" destId="{B0CA5DA3-5EDE-46DF-9651-ECA9B09538EE}" srcOrd="2" destOrd="0" presId="urn:microsoft.com/office/officeart/2005/8/layout/StepDownProcess"/>
    <dgm:cxn modelId="{5C47FA4F-7BD5-4B2F-9B8E-FF2BD8CAF6CB}" type="presParOf" srcId="{B0CA5DA3-5EDE-46DF-9651-ECA9B09538EE}" destId="{AEE38286-072E-45EA-83F8-67BC0859C2B8}" srcOrd="0" destOrd="0" presId="urn:microsoft.com/office/officeart/2005/8/layout/StepDownProcess"/>
    <dgm:cxn modelId="{AD3DABC7-D9AD-4FB1-A41C-060EB4F448E9}" type="presParOf" srcId="{B0CA5DA3-5EDE-46DF-9651-ECA9B09538EE}" destId="{6950F3EA-88ED-4814-A39D-BDAD21CB642C}" srcOrd="1" destOrd="0" presId="urn:microsoft.com/office/officeart/2005/8/layout/StepDownProcess"/>
    <dgm:cxn modelId="{AE51B4B5-0B7C-44D3-8283-570F9A27AB35}" type="presParOf" srcId="{B0CA5DA3-5EDE-46DF-9651-ECA9B09538EE}" destId="{FADC45FB-6D05-4122-A2E3-A474E3AEBA46}" srcOrd="2" destOrd="0" presId="urn:microsoft.com/office/officeart/2005/8/layout/StepDownProcess"/>
    <dgm:cxn modelId="{DE416DEE-1330-4EFE-B7DD-176FBF53F69C}" type="presParOf" srcId="{3C8C7A2D-DEBE-4FEF-BC58-4D0303BBCE3B}" destId="{0C5CF8B7-47A3-4E93-8A32-8CF521606436}" srcOrd="3" destOrd="0" presId="urn:microsoft.com/office/officeart/2005/8/layout/StepDownProcess"/>
    <dgm:cxn modelId="{7AD12EFC-053F-4A8D-97CD-372084036BF2}" type="presParOf" srcId="{3C8C7A2D-DEBE-4FEF-BC58-4D0303BBCE3B}" destId="{6B05D953-958E-4143-9A1C-98548ED8CB5D}" srcOrd="4" destOrd="0" presId="urn:microsoft.com/office/officeart/2005/8/layout/StepDownProcess"/>
    <dgm:cxn modelId="{9E17B055-98D6-4C92-9024-F39A4B5E167D}" type="presParOf" srcId="{6B05D953-958E-4143-9A1C-98548ED8CB5D}" destId="{6F4B9606-B6BC-468E-9E96-428207ECAC5C}" srcOrd="0" destOrd="0" presId="urn:microsoft.com/office/officeart/2005/8/layout/StepDownProcess"/>
    <dgm:cxn modelId="{D0F678B9-5086-4CBC-86D9-CA9E3F5F5721}" type="presParOf" srcId="{6B05D953-958E-4143-9A1C-98548ED8CB5D}" destId="{A2CFC7D6-D7D6-44A7-972B-A2241D063548}" srcOrd="1"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B75808-16EB-47D3-A9C1-16CFEAF10342}" type="doc">
      <dgm:prSet loTypeId="urn:microsoft.com/office/officeart/2005/8/layout/hProcess9" loCatId="process" qsTypeId="urn:microsoft.com/office/officeart/2005/8/quickstyle/simple1" qsCatId="simple" csTypeId="urn:microsoft.com/office/officeart/2005/8/colors/accent2_1" csCatId="accent2" phldr="1"/>
      <dgm:spPr/>
      <dgm:t>
        <a:bodyPr/>
        <a:lstStyle/>
        <a:p>
          <a:endParaRPr lang="en-GB"/>
        </a:p>
      </dgm:t>
    </dgm:pt>
    <dgm:pt modelId="{ECD48B63-E344-4823-9C02-D2BC61B300D8}">
      <dgm:prSet phldrT="[Text]" phldr="0"/>
      <dgm:spPr/>
      <dgm:t>
        <a:bodyPr/>
        <a:lstStyle/>
        <a:p>
          <a:r>
            <a:rPr lang="en-US" dirty="0">
              <a:latin typeface="Times New Roman" panose="02020603050405020304" pitchFamily="18" charset="0"/>
              <a:cs typeface="Times New Roman" panose="02020603050405020304" pitchFamily="18" charset="0"/>
            </a:rPr>
            <a:t>Better Births Report 2016</a:t>
          </a:r>
          <a:endParaRPr lang="en-GB" dirty="0">
            <a:latin typeface="Times New Roman" panose="02020603050405020304" pitchFamily="18" charset="0"/>
            <a:cs typeface="Times New Roman" panose="02020603050405020304" pitchFamily="18" charset="0"/>
          </a:endParaRPr>
        </a:p>
      </dgm:t>
    </dgm:pt>
    <dgm:pt modelId="{325DD2F9-6563-48BD-872A-2683927F7792}" type="parTrans" cxnId="{72CFEDB8-A179-4B2B-A729-187ED4C5015C}">
      <dgm:prSet/>
      <dgm:spPr/>
      <dgm:t>
        <a:bodyPr/>
        <a:lstStyle/>
        <a:p>
          <a:endParaRPr lang="en-GB"/>
        </a:p>
      </dgm:t>
    </dgm:pt>
    <dgm:pt modelId="{E3D40927-71FC-401A-B372-314CE40426E9}" type="sibTrans" cxnId="{72CFEDB8-A179-4B2B-A729-187ED4C5015C}">
      <dgm:prSet/>
      <dgm:spPr/>
      <dgm:t>
        <a:bodyPr/>
        <a:lstStyle/>
        <a:p>
          <a:endParaRPr lang="en-GB"/>
        </a:p>
      </dgm:t>
    </dgm:pt>
    <dgm:pt modelId="{927D2828-DA82-4633-A58A-39285092AB7E}">
      <dgm:prSet phldrT="[Text]"/>
      <dgm:spPr/>
      <dgm:t>
        <a:bodyPr/>
        <a:lstStyle/>
        <a:p>
          <a:r>
            <a:rPr kumimoji="0" lang="en-US" altLang="en-US" b="0" i="0" u="none" strike="noStrike" cap="none" normalizeH="0" baseline="0" dirty="0">
              <a:ln/>
              <a:effectLst/>
              <a:latin typeface="Times New Roman" panose="02020603050405020304" pitchFamily="18" charset="0"/>
              <a:cs typeface="Times New Roman" panose="02020603050405020304" pitchFamily="18" charset="0"/>
            </a:rPr>
            <a:t>Safer, more individualised, kinder, professional, and family-friendly  maternity care for every woman in England </a:t>
          </a:r>
          <a:endParaRPr lang="en-GB" dirty="0">
            <a:latin typeface="Times New Roman" panose="02020603050405020304" pitchFamily="18" charset="0"/>
            <a:cs typeface="Times New Roman" panose="02020603050405020304" pitchFamily="18" charset="0"/>
          </a:endParaRPr>
        </a:p>
      </dgm:t>
    </dgm:pt>
    <dgm:pt modelId="{E56CDFA0-0702-4007-A27D-D5C523726FE7}" type="parTrans" cxnId="{E798BF11-35FA-4726-B129-F92E7A19F4B7}">
      <dgm:prSet/>
      <dgm:spPr/>
      <dgm:t>
        <a:bodyPr/>
        <a:lstStyle/>
        <a:p>
          <a:endParaRPr lang="en-GB"/>
        </a:p>
      </dgm:t>
    </dgm:pt>
    <dgm:pt modelId="{7779182E-9716-4A35-9939-162CA66D7A79}" type="sibTrans" cxnId="{E798BF11-35FA-4726-B129-F92E7A19F4B7}">
      <dgm:prSet/>
      <dgm:spPr/>
      <dgm:t>
        <a:bodyPr/>
        <a:lstStyle/>
        <a:p>
          <a:endParaRPr lang="en-GB"/>
        </a:p>
      </dgm:t>
    </dgm:pt>
    <dgm:pt modelId="{86A66BE5-AFF4-44E0-9957-38A55C379DA3}">
      <dgm:prSet phldrT="[Text]"/>
      <dgm:spPr/>
      <dgm:t>
        <a:bodyPr/>
        <a:lstStyle/>
        <a:p>
          <a:r>
            <a:rPr kumimoji="0" lang="en-US" altLang="en-US" b="0" i="0" u="none" strike="noStrike" cap="none" normalizeH="0" baseline="0" dirty="0">
              <a:ln/>
              <a:effectLst/>
              <a:latin typeface="Times New Roman" panose="02020603050405020304" pitchFamily="18" charset="0"/>
              <a:cs typeface="Times New Roman" panose="02020603050405020304" pitchFamily="18" charset="0"/>
            </a:rPr>
            <a:t>Access to information that empowers to make decisions about care; and for child that is tailored to their specific needs and circumstances.</a:t>
          </a:r>
          <a:endParaRPr lang="en-GB" dirty="0">
            <a:latin typeface="Times New Roman" panose="02020603050405020304" pitchFamily="18" charset="0"/>
            <a:cs typeface="Times New Roman" panose="02020603050405020304" pitchFamily="18" charset="0"/>
          </a:endParaRPr>
        </a:p>
      </dgm:t>
    </dgm:pt>
    <dgm:pt modelId="{075372B9-D8CF-4DA1-94A5-EACAFD189E57}" type="parTrans" cxnId="{BB7E801A-F41D-43D0-AA91-E921DEE9DD50}">
      <dgm:prSet/>
      <dgm:spPr/>
      <dgm:t>
        <a:bodyPr/>
        <a:lstStyle/>
        <a:p>
          <a:endParaRPr lang="en-GB"/>
        </a:p>
      </dgm:t>
    </dgm:pt>
    <dgm:pt modelId="{42E8B70A-F142-41D6-9B90-B484FB12E46E}" type="sibTrans" cxnId="{BB7E801A-F41D-43D0-AA91-E921DEE9DD50}">
      <dgm:prSet/>
      <dgm:spPr/>
      <dgm:t>
        <a:bodyPr/>
        <a:lstStyle/>
        <a:p>
          <a:endParaRPr lang="en-GB"/>
        </a:p>
      </dgm:t>
    </dgm:pt>
    <dgm:pt modelId="{3C887A86-CA67-4762-9072-742E86597AE7}" type="pres">
      <dgm:prSet presAssocID="{96B75808-16EB-47D3-A9C1-16CFEAF10342}" presName="CompostProcess" presStyleCnt="0">
        <dgm:presLayoutVars>
          <dgm:dir/>
          <dgm:resizeHandles val="exact"/>
        </dgm:presLayoutVars>
      </dgm:prSet>
      <dgm:spPr/>
    </dgm:pt>
    <dgm:pt modelId="{8DAAB526-48C2-4E36-A0A5-1C4E07589694}" type="pres">
      <dgm:prSet presAssocID="{96B75808-16EB-47D3-A9C1-16CFEAF10342}" presName="arrow" presStyleLbl="bgShp" presStyleIdx="0" presStyleCnt="1"/>
      <dgm:spPr/>
    </dgm:pt>
    <dgm:pt modelId="{49FDCB57-6D5B-44BB-B9F2-DBE713CD9138}" type="pres">
      <dgm:prSet presAssocID="{96B75808-16EB-47D3-A9C1-16CFEAF10342}" presName="linearProcess" presStyleCnt="0"/>
      <dgm:spPr/>
    </dgm:pt>
    <dgm:pt modelId="{9D0E4819-F126-4BBD-BE0E-89D122C7D031}" type="pres">
      <dgm:prSet presAssocID="{ECD48B63-E344-4823-9C02-D2BC61B300D8}" presName="textNode" presStyleLbl="node1" presStyleIdx="0" presStyleCnt="3">
        <dgm:presLayoutVars>
          <dgm:bulletEnabled val="1"/>
        </dgm:presLayoutVars>
      </dgm:prSet>
      <dgm:spPr/>
    </dgm:pt>
    <dgm:pt modelId="{E14131F1-806E-4118-BD1C-67B08040417A}" type="pres">
      <dgm:prSet presAssocID="{E3D40927-71FC-401A-B372-314CE40426E9}" presName="sibTrans" presStyleCnt="0"/>
      <dgm:spPr/>
    </dgm:pt>
    <dgm:pt modelId="{9589734F-1082-4F2F-A04E-0EFA1591D9AF}" type="pres">
      <dgm:prSet presAssocID="{927D2828-DA82-4633-A58A-39285092AB7E}" presName="textNode" presStyleLbl="node1" presStyleIdx="1" presStyleCnt="3">
        <dgm:presLayoutVars>
          <dgm:bulletEnabled val="1"/>
        </dgm:presLayoutVars>
      </dgm:prSet>
      <dgm:spPr/>
    </dgm:pt>
    <dgm:pt modelId="{A2D08AFB-47D8-49D2-8E12-B712C679BA38}" type="pres">
      <dgm:prSet presAssocID="{7779182E-9716-4A35-9939-162CA66D7A79}" presName="sibTrans" presStyleCnt="0"/>
      <dgm:spPr/>
    </dgm:pt>
    <dgm:pt modelId="{3D99010A-F8CD-4609-9349-9D24D4ED53F6}" type="pres">
      <dgm:prSet presAssocID="{86A66BE5-AFF4-44E0-9957-38A55C379DA3}" presName="textNode" presStyleLbl="node1" presStyleIdx="2" presStyleCnt="3">
        <dgm:presLayoutVars>
          <dgm:bulletEnabled val="1"/>
        </dgm:presLayoutVars>
      </dgm:prSet>
      <dgm:spPr/>
    </dgm:pt>
  </dgm:ptLst>
  <dgm:cxnLst>
    <dgm:cxn modelId="{E798BF11-35FA-4726-B129-F92E7A19F4B7}" srcId="{96B75808-16EB-47D3-A9C1-16CFEAF10342}" destId="{927D2828-DA82-4633-A58A-39285092AB7E}" srcOrd="1" destOrd="0" parTransId="{E56CDFA0-0702-4007-A27D-D5C523726FE7}" sibTransId="{7779182E-9716-4A35-9939-162CA66D7A79}"/>
    <dgm:cxn modelId="{BB7E801A-F41D-43D0-AA91-E921DEE9DD50}" srcId="{96B75808-16EB-47D3-A9C1-16CFEAF10342}" destId="{86A66BE5-AFF4-44E0-9957-38A55C379DA3}" srcOrd="2" destOrd="0" parTransId="{075372B9-D8CF-4DA1-94A5-EACAFD189E57}" sibTransId="{42E8B70A-F142-41D6-9B90-B484FB12E46E}"/>
    <dgm:cxn modelId="{4B982D21-1F9A-47A2-8F4A-4A6039B4D1CB}" type="presOf" srcId="{927D2828-DA82-4633-A58A-39285092AB7E}" destId="{9589734F-1082-4F2F-A04E-0EFA1591D9AF}" srcOrd="0" destOrd="0" presId="urn:microsoft.com/office/officeart/2005/8/layout/hProcess9"/>
    <dgm:cxn modelId="{CE86DD6C-24F4-4F7A-B07F-F1D5E02B3AE7}" type="presOf" srcId="{ECD48B63-E344-4823-9C02-D2BC61B300D8}" destId="{9D0E4819-F126-4BBD-BE0E-89D122C7D031}" srcOrd="0" destOrd="0" presId="urn:microsoft.com/office/officeart/2005/8/layout/hProcess9"/>
    <dgm:cxn modelId="{EFF94F7E-3695-4D7E-96D2-F0A523D2E561}" type="presOf" srcId="{96B75808-16EB-47D3-A9C1-16CFEAF10342}" destId="{3C887A86-CA67-4762-9072-742E86597AE7}" srcOrd="0" destOrd="0" presId="urn:microsoft.com/office/officeart/2005/8/layout/hProcess9"/>
    <dgm:cxn modelId="{72CFEDB8-A179-4B2B-A729-187ED4C5015C}" srcId="{96B75808-16EB-47D3-A9C1-16CFEAF10342}" destId="{ECD48B63-E344-4823-9C02-D2BC61B300D8}" srcOrd="0" destOrd="0" parTransId="{325DD2F9-6563-48BD-872A-2683927F7792}" sibTransId="{E3D40927-71FC-401A-B372-314CE40426E9}"/>
    <dgm:cxn modelId="{70CC85EA-5D48-4085-9455-AA0F508BC4D1}" type="presOf" srcId="{86A66BE5-AFF4-44E0-9957-38A55C379DA3}" destId="{3D99010A-F8CD-4609-9349-9D24D4ED53F6}" srcOrd="0" destOrd="0" presId="urn:microsoft.com/office/officeart/2005/8/layout/hProcess9"/>
    <dgm:cxn modelId="{806AD876-3029-4D84-916E-9DC29D7C2471}" type="presParOf" srcId="{3C887A86-CA67-4762-9072-742E86597AE7}" destId="{8DAAB526-48C2-4E36-A0A5-1C4E07589694}" srcOrd="0" destOrd="0" presId="urn:microsoft.com/office/officeart/2005/8/layout/hProcess9"/>
    <dgm:cxn modelId="{45414C23-BE94-4330-8DCC-98EACEAD65BF}" type="presParOf" srcId="{3C887A86-CA67-4762-9072-742E86597AE7}" destId="{49FDCB57-6D5B-44BB-B9F2-DBE713CD9138}" srcOrd="1" destOrd="0" presId="urn:microsoft.com/office/officeart/2005/8/layout/hProcess9"/>
    <dgm:cxn modelId="{C346EF64-7805-4DE3-AAB8-64C8143EDD35}" type="presParOf" srcId="{49FDCB57-6D5B-44BB-B9F2-DBE713CD9138}" destId="{9D0E4819-F126-4BBD-BE0E-89D122C7D031}" srcOrd="0" destOrd="0" presId="urn:microsoft.com/office/officeart/2005/8/layout/hProcess9"/>
    <dgm:cxn modelId="{DD417162-EA6C-4D9E-BFD6-16D48AD57629}" type="presParOf" srcId="{49FDCB57-6D5B-44BB-B9F2-DBE713CD9138}" destId="{E14131F1-806E-4118-BD1C-67B08040417A}" srcOrd="1" destOrd="0" presId="urn:microsoft.com/office/officeart/2005/8/layout/hProcess9"/>
    <dgm:cxn modelId="{D42FBDAA-CA82-4EE1-BAFE-6ACA0D3DE360}" type="presParOf" srcId="{49FDCB57-6D5B-44BB-B9F2-DBE713CD9138}" destId="{9589734F-1082-4F2F-A04E-0EFA1591D9AF}" srcOrd="2" destOrd="0" presId="urn:microsoft.com/office/officeart/2005/8/layout/hProcess9"/>
    <dgm:cxn modelId="{026EC781-DA6D-461A-844E-B1A737D18F4D}" type="presParOf" srcId="{49FDCB57-6D5B-44BB-B9F2-DBE713CD9138}" destId="{A2D08AFB-47D8-49D2-8E12-B712C679BA38}" srcOrd="3" destOrd="0" presId="urn:microsoft.com/office/officeart/2005/8/layout/hProcess9"/>
    <dgm:cxn modelId="{DBFAF455-1780-43FF-9199-770601AA3FD6}" type="presParOf" srcId="{49FDCB57-6D5B-44BB-B9F2-DBE713CD9138}" destId="{3D99010A-F8CD-4609-9349-9D24D4ED53F6}"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8710D7-DD69-4F16-89C2-59835E5BC062}" type="doc">
      <dgm:prSet loTypeId="urn:microsoft.com/office/officeart/2008/layout/VerticalCurvedList" loCatId="list" qsTypeId="urn:microsoft.com/office/officeart/2005/8/quickstyle/simple1" qsCatId="simple" csTypeId="urn:microsoft.com/office/officeart/2005/8/colors/accent2_1" csCatId="accent2" phldr="1"/>
      <dgm:spPr/>
      <dgm:t>
        <a:bodyPr/>
        <a:lstStyle/>
        <a:p>
          <a:endParaRPr lang="en-GB"/>
        </a:p>
      </dgm:t>
    </dgm:pt>
    <dgm:pt modelId="{289B2B09-AEC9-4A60-895B-926A11757550}">
      <dgm:prSet phldrT="[Text]" phldr="0"/>
      <dgm:spPr/>
      <dgm:t>
        <a:bodyPr/>
        <a:lstStyle/>
        <a:p>
          <a:r>
            <a:rPr lang="en-US" dirty="0">
              <a:latin typeface="Times New Roman" panose="02020603050405020304" pitchFamily="18" charset="0"/>
              <a:cs typeface="Times New Roman" panose="02020603050405020304" pitchFamily="18" charset="0"/>
            </a:rPr>
            <a:t>Healthy Child Programme (OHID,2023)</a:t>
          </a:r>
          <a:endParaRPr lang="en-GB" dirty="0">
            <a:latin typeface="Times New Roman" panose="02020603050405020304" pitchFamily="18" charset="0"/>
            <a:cs typeface="Times New Roman" panose="02020603050405020304" pitchFamily="18" charset="0"/>
          </a:endParaRPr>
        </a:p>
      </dgm:t>
    </dgm:pt>
    <dgm:pt modelId="{1364CDB1-C9E9-421C-967E-FB65AB42C16F}" type="parTrans" cxnId="{C1181448-AB25-484B-A688-18AB63F0BB8A}">
      <dgm:prSet/>
      <dgm:spPr/>
      <dgm:t>
        <a:bodyPr/>
        <a:lstStyle/>
        <a:p>
          <a:endParaRPr lang="en-GB"/>
        </a:p>
      </dgm:t>
    </dgm:pt>
    <dgm:pt modelId="{28C36E72-9CD5-4896-86B9-762EE13BF7D4}" type="sibTrans" cxnId="{C1181448-AB25-484B-A688-18AB63F0BB8A}">
      <dgm:prSet/>
      <dgm:spPr/>
      <dgm:t>
        <a:bodyPr/>
        <a:lstStyle/>
        <a:p>
          <a:endParaRPr lang="en-GB"/>
        </a:p>
      </dgm:t>
    </dgm:pt>
    <dgm:pt modelId="{4847D1EB-83BD-4912-BEDF-D1B3B563738C}">
      <dgm:prSet phldrT="[Text]" phldr="0"/>
      <dgm:spPr/>
      <dgm:t>
        <a:bodyPr/>
        <a:lstStyle/>
        <a:p>
          <a:r>
            <a:rPr lang="en-US" dirty="0">
              <a:latin typeface="Times New Roman" panose="02020603050405020304" pitchFamily="18" charset="0"/>
              <a:cs typeface="Times New Roman" panose="02020603050405020304" pitchFamily="18" charset="0"/>
            </a:rPr>
            <a:t>NICE Guidelines 1.1.2, 1.1.4, 1.1.5 (NICE 2021)</a:t>
          </a:r>
          <a:endParaRPr lang="en-GB" dirty="0">
            <a:latin typeface="Times New Roman" panose="02020603050405020304" pitchFamily="18" charset="0"/>
            <a:cs typeface="Times New Roman" panose="02020603050405020304" pitchFamily="18" charset="0"/>
          </a:endParaRPr>
        </a:p>
      </dgm:t>
    </dgm:pt>
    <dgm:pt modelId="{BADA4085-4EAE-4FE1-A81F-EA977A838240}" type="parTrans" cxnId="{8DABD5FF-6D2A-45AD-B3DD-208C6195F8D1}">
      <dgm:prSet/>
      <dgm:spPr/>
      <dgm:t>
        <a:bodyPr/>
        <a:lstStyle/>
        <a:p>
          <a:endParaRPr lang="en-GB"/>
        </a:p>
      </dgm:t>
    </dgm:pt>
    <dgm:pt modelId="{573CDB3A-1A6F-4258-A61A-D816750EB173}" type="sibTrans" cxnId="{8DABD5FF-6D2A-45AD-B3DD-208C6195F8D1}">
      <dgm:prSet/>
      <dgm:spPr/>
      <dgm:t>
        <a:bodyPr/>
        <a:lstStyle/>
        <a:p>
          <a:endParaRPr lang="en-GB"/>
        </a:p>
      </dgm:t>
    </dgm:pt>
    <dgm:pt modelId="{EA717110-F163-4554-BE10-3417D7A55C07}">
      <dgm:prSet phldrT="[Text]" phldr="0"/>
      <dgm:spPr/>
      <dgm:t>
        <a:bodyPr/>
        <a:lstStyle/>
        <a:p>
          <a:r>
            <a:rPr lang="en-US" dirty="0">
              <a:latin typeface="Times New Roman" panose="02020603050405020304" pitchFamily="18" charset="0"/>
              <a:cs typeface="Times New Roman" panose="02020603050405020304" pitchFamily="18" charset="0"/>
            </a:rPr>
            <a:t>Neonatal Care Act 2023 (NHS,2025)</a:t>
          </a:r>
          <a:endParaRPr lang="en-GB" dirty="0">
            <a:latin typeface="Times New Roman" panose="02020603050405020304" pitchFamily="18" charset="0"/>
            <a:cs typeface="Times New Roman" panose="02020603050405020304" pitchFamily="18" charset="0"/>
          </a:endParaRPr>
        </a:p>
      </dgm:t>
    </dgm:pt>
    <dgm:pt modelId="{F5702BB9-C136-4362-B5D1-81C174BFD150}" type="parTrans" cxnId="{8EB86B47-DC6D-4A8A-B786-CA10E8BC96E0}">
      <dgm:prSet/>
      <dgm:spPr/>
      <dgm:t>
        <a:bodyPr/>
        <a:lstStyle/>
        <a:p>
          <a:endParaRPr lang="en-GB"/>
        </a:p>
      </dgm:t>
    </dgm:pt>
    <dgm:pt modelId="{21B979EC-FD1A-49AF-A765-33381FCB7C07}" type="sibTrans" cxnId="{8EB86B47-DC6D-4A8A-B786-CA10E8BC96E0}">
      <dgm:prSet/>
      <dgm:spPr/>
      <dgm:t>
        <a:bodyPr/>
        <a:lstStyle/>
        <a:p>
          <a:endParaRPr lang="en-GB"/>
        </a:p>
      </dgm:t>
    </dgm:pt>
    <dgm:pt modelId="{2C2CE15E-E17F-431E-8C21-2F41EA57F4CB}">
      <dgm:prSet/>
      <dgm:spPr/>
      <dgm:t>
        <a:bodyPr/>
        <a:lstStyle/>
        <a:p>
          <a:pPr>
            <a:buNone/>
          </a:pPr>
          <a:r>
            <a:rPr lang="en-US" b="0" dirty="0">
              <a:latin typeface="Times New Roman" panose="02020603050405020304" pitchFamily="18" charset="0"/>
              <a:cs typeface="Times New Roman" panose="02020603050405020304" pitchFamily="18" charset="0"/>
            </a:rPr>
            <a:t>The Marmot Review (2010) and 'Health Equity in England: The Marmot Review 10 Years On' (2020)</a:t>
          </a:r>
          <a:endParaRPr lang="en-GB" b="0" dirty="0">
            <a:latin typeface="Times New Roman" panose="02020603050405020304" pitchFamily="18" charset="0"/>
            <a:cs typeface="Times New Roman" panose="02020603050405020304" pitchFamily="18" charset="0"/>
          </a:endParaRPr>
        </a:p>
      </dgm:t>
    </dgm:pt>
    <dgm:pt modelId="{43C0A082-4FD3-4C18-8BBF-90A7C274D516}" type="parTrans" cxnId="{32685084-2401-45DE-B217-F3E57305A456}">
      <dgm:prSet/>
      <dgm:spPr/>
      <dgm:t>
        <a:bodyPr/>
        <a:lstStyle/>
        <a:p>
          <a:endParaRPr lang="en-GB"/>
        </a:p>
      </dgm:t>
    </dgm:pt>
    <dgm:pt modelId="{02DFA5F8-8599-4814-B17E-DAFF334601A1}" type="sibTrans" cxnId="{32685084-2401-45DE-B217-F3E57305A456}">
      <dgm:prSet/>
      <dgm:spPr/>
      <dgm:t>
        <a:bodyPr/>
        <a:lstStyle/>
        <a:p>
          <a:endParaRPr lang="en-GB"/>
        </a:p>
      </dgm:t>
    </dgm:pt>
    <dgm:pt modelId="{A6FC00CF-174F-4C4E-B0A7-5A71D15AA281}" type="pres">
      <dgm:prSet presAssocID="{3A8710D7-DD69-4F16-89C2-59835E5BC062}" presName="Name0" presStyleCnt="0">
        <dgm:presLayoutVars>
          <dgm:chMax val="7"/>
          <dgm:chPref val="7"/>
          <dgm:dir/>
        </dgm:presLayoutVars>
      </dgm:prSet>
      <dgm:spPr/>
    </dgm:pt>
    <dgm:pt modelId="{54A920FE-FEE4-4C02-996F-02E6B78C3692}" type="pres">
      <dgm:prSet presAssocID="{3A8710D7-DD69-4F16-89C2-59835E5BC062}" presName="Name1" presStyleCnt="0"/>
      <dgm:spPr/>
    </dgm:pt>
    <dgm:pt modelId="{32FCD55D-4995-4B67-8F7D-6A7CD64283E0}" type="pres">
      <dgm:prSet presAssocID="{3A8710D7-DD69-4F16-89C2-59835E5BC062}" presName="cycle" presStyleCnt="0"/>
      <dgm:spPr/>
    </dgm:pt>
    <dgm:pt modelId="{9F58DD6B-CD70-47C8-B6E2-E30E1BFE415F}" type="pres">
      <dgm:prSet presAssocID="{3A8710D7-DD69-4F16-89C2-59835E5BC062}" presName="srcNode" presStyleLbl="node1" presStyleIdx="0" presStyleCnt="4"/>
      <dgm:spPr/>
    </dgm:pt>
    <dgm:pt modelId="{54B65536-B13D-49D8-96C4-3FAB8527A275}" type="pres">
      <dgm:prSet presAssocID="{3A8710D7-DD69-4F16-89C2-59835E5BC062}" presName="conn" presStyleLbl="parChTrans1D2" presStyleIdx="0" presStyleCnt="1"/>
      <dgm:spPr/>
    </dgm:pt>
    <dgm:pt modelId="{262F43F4-0082-4BB3-A8B8-B6F708DCE7D5}" type="pres">
      <dgm:prSet presAssocID="{3A8710D7-DD69-4F16-89C2-59835E5BC062}" presName="extraNode" presStyleLbl="node1" presStyleIdx="0" presStyleCnt="4"/>
      <dgm:spPr/>
    </dgm:pt>
    <dgm:pt modelId="{86DDA476-39C4-4F99-920E-DDB7028913FF}" type="pres">
      <dgm:prSet presAssocID="{3A8710D7-DD69-4F16-89C2-59835E5BC062}" presName="dstNode" presStyleLbl="node1" presStyleIdx="0" presStyleCnt="4"/>
      <dgm:spPr/>
    </dgm:pt>
    <dgm:pt modelId="{AE149949-9C2F-4DC7-9729-1B7CB2D2AC02}" type="pres">
      <dgm:prSet presAssocID="{289B2B09-AEC9-4A60-895B-926A11757550}" presName="text_1" presStyleLbl="node1" presStyleIdx="0" presStyleCnt="4">
        <dgm:presLayoutVars>
          <dgm:bulletEnabled val="1"/>
        </dgm:presLayoutVars>
      </dgm:prSet>
      <dgm:spPr/>
    </dgm:pt>
    <dgm:pt modelId="{E7C7728D-ECB2-4F92-9481-995E3F76481A}" type="pres">
      <dgm:prSet presAssocID="{289B2B09-AEC9-4A60-895B-926A11757550}" presName="accent_1" presStyleCnt="0"/>
      <dgm:spPr/>
    </dgm:pt>
    <dgm:pt modelId="{3B4794FD-50DB-4EBB-A434-B38EEC9530B3}" type="pres">
      <dgm:prSet presAssocID="{289B2B09-AEC9-4A60-895B-926A11757550}" presName="accentRepeatNode" presStyleLbl="solidFgAcc1" presStyleIdx="0" presStyleCnt="4"/>
      <dgm:spPr/>
    </dgm:pt>
    <dgm:pt modelId="{8D46808C-535F-4896-95E0-39F06E59F011}" type="pres">
      <dgm:prSet presAssocID="{4847D1EB-83BD-4912-BEDF-D1B3B563738C}" presName="text_2" presStyleLbl="node1" presStyleIdx="1" presStyleCnt="4">
        <dgm:presLayoutVars>
          <dgm:bulletEnabled val="1"/>
        </dgm:presLayoutVars>
      </dgm:prSet>
      <dgm:spPr/>
    </dgm:pt>
    <dgm:pt modelId="{B05676A3-7E10-4C8C-990E-680256C4C915}" type="pres">
      <dgm:prSet presAssocID="{4847D1EB-83BD-4912-BEDF-D1B3B563738C}" presName="accent_2" presStyleCnt="0"/>
      <dgm:spPr/>
    </dgm:pt>
    <dgm:pt modelId="{2652DA10-CD12-4C55-AFB0-37AAE4E98048}" type="pres">
      <dgm:prSet presAssocID="{4847D1EB-83BD-4912-BEDF-D1B3B563738C}" presName="accentRepeatNode" presStyleLbl="solidFgAcc1" presStyleIdx="1" presStyleCnt="4"/>
      <dgm:spPr/>
    </dgm:pt>
    <dgm:pt modelId="{DB262C36-548E-45F8-BBED-E0DA80348311}" type="pres">
      <dgm:prSet presAssocID="{EA717110-F163-4554-BE10-3417D7A55C07}" presName="text_3" presStyleLbl="node1" presStyleIdx="2" presStyleCnt="4">
        <dgm:presLayoutVars>
          <dgm:bulletEnabled val="1"/>
        </dgm:presLayoutVars>
      </dgm:prSet>
      <dgm:spPr/>
    </dgm:pt>
    <dgm:pt modelId="{0D520B7A-5BBA-4922-A9AF-11C1E03265ED}" type="pres">
      <dgm:prSet presAssocID="{EA717110-F163-4554-BE10-3417D7A55C07}" presName="accent_3" presStyleCnt="0"/>
      <dgm:spPr/>
    </dgm:pt>
    <dgm:pt modelId="{CBCB6BE7-30E3-40F4-9DC6-9525A44DC592}" type="pres">
      <dgm:prSet presAssocID="{EA717110-F163-4554-BE10-3417D7A55C07}" presName="accentRepeatNode" presStyleLbl="solidFgAcc1" presStyleIdx="2" presStyleCnt="4"/>
      <dgm:spPr/>
    </dgm:pt>
    <dgm:pt modelId="{31B9A3F1-A5C1-4D7C-8012-BBD45F1F7275}" type="pres">
      <dgm:prSet presAssocID="{2C2CE15E-E17F-431E-8C21-2F41EA57F4CB}" presName="text_4" presStyleLbl="node1" presStyleIdx="3" presStyleCnt="4">
        <dgm:presLayoutVars>
          <dgm:bulletEnabled val="1"/>
        </dgm:presLayoutVars>
      </dgm:prSet>
      <dgm:spPr/>
    </dgm:pt>
    <dgm:pt modelId="{7C520978-5A88-4DA2-BE23-E09C8B714ADF}" type="pres">
      <dgm:prSet presAssocID="{2C2CE15E-E17F-431E-8C21-2F41EA57F4CB}" presName="accent_4" presStyleCnt="0"/>
      <dgm:spPr/>
    </dgm:pt>
    <dgm:pt modelId="{26C3E37B-3272-4C49-A8AA-CA8F824170DA}" type="pres">
      <dgm:prSet presAssocID="{2C2CE15E-E17F-431E-8C21-2F41EA57F4CB}" presName="accentRepeatNode" presStyleLbl="solidFgAcc1" presStyleIdx="3" presStyleCnt="4"/>
      <dgm:spPr/>
    </dgm:pt>
  </dgm:ptLst>
  <dgm:cxnLst>
    <dgm:cxn modelId="{4D65D211-0881-46BE-A472-E5D34AFED253}" type="presOf" srcId="{EA717110-F163-4554-BE10-3417D7A55C07}" destId="{DB262C36-548E-45F8-BBED-E0DA80348311}" srcOrd="0" destOrd="0" presId="urn:microsoft.com/office/officeart/2008/layout/VerticalCurvedList"/>
    <dgm:cxn modelId="{1F2FDB63-7437-48F9-87B0-25AB2F715879}" type="presOf" srcId="{2C2CE15E-E17F-431E-8C21-2F41EA57F4CB}" destId="{31B9A3F1-A5C1-4D7C-8012-BBD45F1F7275}" srcOrd="0" destOrd="0" presId="urn:microsoft.com/office/officeart/2008/layout/VerticalCurvedList"/>
    <dgm:cxn modelId="{8EB86B47-DC6D-4A8A-B786-CA10E8BC96E0}" srcId="{3A8710D7-DD69-4F16-89C2-59835E5BC062}" destId="{EA717110-F163-4554-BE10-3417D7A55C07}" srcOrd="2" destOrd="0" parTransId="{F5702BB9-C136-4362-B5D1-81C174BFD150}" sibTransId="{21B979EC-FD1A-49AF-A765-33381FCB7C07}"/>
    <dgm:cxn modelId="{C1181448-AB25-484B-A688-18AB63F0BB8A}" srcId="{3A8710D7-DD69-4F16-89C2-59835E5BC062}" destId="{289B2B09-AEC9-4A60-895B-926A11757550}" srcOrd="0" destOrd="0" parTransId="{1364CDB1-C9E9-421C-967E-FB65AB42C16F}" sibTransId="{28C36E72-9CD5-4896-86B9-762EE13BF7D4}"/>
    <dgm:cxn modelId="{CCD9574D-0B5A-4163-AD7D-2BDE7A1FE7EB}" type="presOf" srcId="{3A8710D7-DD69-4F16-89C2-59835E5BC062}" destId="{A6FC00CF-174F-4C4E-B0A7-5A71D15AA281}" srcOrd="0" destOrd="0" presId="urn:microsoft.com/office/officeart/2008/layout/VerticalCurvedList"/>
    <dgm:cxn modelId="{2962897C-7A68-4B16-B0BB-5086C6A41FD2}" type="presOf" srcId="{289B2B09-AEC9-4A60-895B-926A11757550}" destId="{AE149949-9C2F-4DC7-9729-1B7CB2D2AC02}" srcOrd="0" destOrd="0" presId="urn:microsoft.com/office/officeart/2008/layout/VerticalCurvedList"/>
    <dgm:cxn modelId="{32685084-2401-45DE-B217-F3E57305A456}" srcId="{3A8710D7-DD69-4F16-89C2-59835E5BC062}" destId="{2C2CE15E-E17F-431E-8C21-2F41EA57F4CB}" srcOrd="3" destOrd="0" parTransId="{43C0A082-4FD3-4C18-8BBF-90A7C274D516}" sibTransId="{02DFA5F8-8599-4814-B17E-DAFF334601A1}"/>
    <dgm:cxn modelId="{743C7D87-4E42-49D4-8864-FB9D4F5668C6}" type="presOf" srcId="{4847D1EB-83BD-4912-BEDF-D1B3B563738C}" destId="{8D46808C-535F-4896-95E0-39F06E59F011}" srcOrd="0" destOrd="0" presId="urn:microsoft.com/office/officeart/2008/layout/VerticalCurvedList"/>
    <dgm:cxn modelId="{22D7D4D1-762C-4B24-96BC-14890100CAB9}" type="presOf" srcId="{28C36E72-9CD5-4896-86B9-762EE13BF7D4}" destId="{54B65536-B13D-49D8-96C4-3FAB8527A275}" srcOrd="0" destOrd="0" presId="urn:microsoft.com/office/officeart/2008/layout/VerticalCurvedList"/>
    <dgm:cxn modelId="{8DABD5FF-6D2A-45AD-B3DD-208C6195F8D1}" srcId="{3A8710D7-DD69-4F16-89C2-59835E5BC062}" destId="{4847D1EB-83BD-4912-BEDF-D1B3B563738C}" srcOrd="1" destOrd="0" parTransId="{BADA4085-4EAE-4FE1-A81F-EA977A838240}" sibTransId="{573CDB3A-1A6F-4258-A61A-D816750EB173}"/>
    <dgm:cxn modelId="{A04DE403-7DFB-48F7-9E26-76511FB26831}" type="presParOf" srcId="{A6FC00CF-174F-4C4E-B0A7-5A71D15AA281}" destId="{54A920FE-FEE4-4C02-996F-02E6B78C3692}" srcOrd="0" destOrd="0" presId="urn:microsoft.com/office/officeart/2008/layout/VerticalCurvedList"/>
    <dgm:cxn modelId="{FED99320-A5DF-47C2-BB8E-FF7FC2AA31C8}" type="presParOf" srcId="{54A920FE-FEE4-4C02-996F-02E6B78C3692}" destId="{32FCD55D-4995-4B67-8F7D-6A7CD64283E0}" srcOrd="0" destOrd="0" presId="urn:microsoft.com/office/officeart/2008/layout/VerticalCurvedList"/>
    <dgm:cxn modelId="{8D40888B-408E-455E-B72B-50D3BEBDC05B}" type="presParOf" srcId="{32FCD55D-4995-4B67-8F7D-6A7CD64283E0}" destId="{9F58DD6B-CD70-47C8-B6E2-E30E1BFE415F}" srcOrd="0" destOrd="0" presId="urn:microsoft.com/office/officeart/2008/layout/VerticalCurvedList"/>
    <dgm:cxn modelId="{30EA88E6-FE52-4472-BD68-832CD6FBD685}" type="presParOf" srcId="{32FCD55D-4995-4B67-8F7D-6A7CD64283E0}" destId="{54B65536-B13D-49D8-96C4-3FAB8527A275}" srcOrd="1" destOrd="0" presId="urn:microsoft.com/office/officeart/2008/layout/VerticalCurvedList"/>
    <dgm:cxn modelId="{7BA82FCB-649F-4D2F-8FD7-9A69AA56881B}" type="presParOf" srcId="{32FCD55D-4995-4B67-8F7D-6A7CD64283E0}" destId="{262F43F4-0082-4BB3-A8B8-B6F708DCE7D5}" srcOrd="2" destOrd="0" presId="urn:microsoft.com/office/officeart/2008/layout/VerticalCurvedList"/>
    <dgm:cxn modelId="{CE4B0CA2-266F-4467-9150-81E60D9FF948}" type="presParOf" srcId="{32FCD55D-4995-4B67-8F7D-6A7CD64283E0}" destId="{86DDA476-39C4-4F99-920E-DDB7028913FF}" srcOrd="3" destOrd="0" presId="urn:microsoft.com/office/officeart/2008/layout/VerticalCurvedList"/>
    <dgm:cxn modelId="{9A96DED2-ED40-42F9-BBA8-F469D8586A15}" type="presParOf" srcId="{54A920FE-FEE4-4C02-996F-02E6B78C3692}" destId="{AE149949-9C2F-4DC7-9729-1B7CB2D2AC02}" srcOrd="1" destOrd="0" presId="urn:microsoft.com/office/officeart/2008/layout/VerticalCurvedList"/>
    <dgm:cxn modelId="{9EF05652-3DCE-4E7A-8448-7B9FC5DAD25B}" type="presParOf" srcId="{54A920FE-FEE4-4C02-996F-02E6B78C3692}" destId="{E7C7728D-ECB2-4F92-9481-995E3F76481A}" srcOrd="2" destOrd="0" presId="urn:microsoft.com/office/officeart/2008/layout/VerticalCurvedList"/>
    <dgm:cxn modelId="{3AA053D2-7205-4A77-A972-41603C002F2F}" type="presParOf" srcId="{E7C7728D-ECB2-4F92-9481-995E3F76481A}" destId="{3B4794FD-50DB-4EBB-A434-B38EEC9530B3}" srcOrd="0" destOrd="0" presId="urn:microsoft.com/office/officeart/2008/layout/VerticalCurvedList"/>
    <dgm:cxn modelId="{897D57C6-A9A7-4B4F-B43F-6DD181B3EDC2}" type="presParOf" srcId="{54A920FE-FEE4-4C02-996F-02E6B78C3692}" destId="{8D46808C-535F-4896-95E0-39F06E59F011}" srcOrd="3" destOrd="0" presId="urn:microsoft.com/office/officeart/2008/layout/VerticalCurvedList"/>
    <dgm:cxn modelId="{CAF3E6B4-DD31-4767-910C-AE2B7145CFAC}" type="presParOf" srcId="{54A920FE-FEE4-4C02-996F-02E6B78C3692}" destId="{B05676A3-7E10-4C8C-990E-680256C4C915}" srcOrd="4" destOrd="0" presId="urn:microsoft.com/office/officeart/2008/layout/VerticalCurvedList"/>
    <dgm:cxn modelId="{299E0418-0315-4E5D-A293-BE0EC97DCB20}" type="presParOf" srcId="{B05676A3-7E10-4C8C-990E-680256C4C915}" destId="{2652DA10-CD12-4C55-AFB0-37AAE4E98048}" srcOrd="0" destOrd="0" presId="urn:microsoft.com/office/officeart/2008/layout/VerticalCurvedList"/>
    <dgm:cxn modelId="{1BF0D1F6-9B1E-4B44-AC42-ACF2040C8066}" type="presParOf" srcId="{54A920FE-FEE4-4C02-996F-02E6B78C3692}" destId="{DB262C36-548E-45F8-BBED-E0DA80348311}" srcOrd="5" destOrd="0" presId="urn:microsoft.com/office/officeart/2008/layout/VerticalCurvedList"/>
    <dgm:cxn modelId="{41918375-7F6A-4F8C-99E6-E8E502411875}" type="presParOf" srcId="{54A920FE-FEE4-4C02-996F-02E6B78C3692}" destId="{0D520B7A-5BBA-4922-A9AF-11C1E03265ED}" srcOrd="6" destOrd="0" presId="urn:microsoft.com/office/officeart/2008/layout/VerticalCurvedList"/>
    <dgm:cxn modelId="{900EC018-8B83-4C80-A788-55410EA4B171}" type="presParOf" srcId="{0D520B7A-5BBA-4922-A9AF-11C1E03265ED}" destId="{CBCB6BE7-30E3-40F4-9DC6-9525A44DC592}" srcOrd="0" destOrd="0" presId="urn:microsoft.com/office/officeart/2008/layout/VerticalCurvedList"/>
    <dgm:cxn modelId="{75D6C0A2-ADC4-4DE9-90BE-EC57566275FB}" type="presParOf" srcId="{54A920FE-FEE4-4C02-996F-02E6B78C3692}" destId="{31B9A3F1-A5C1-4D7C-8012-BBD45F1F7275}" srcOrd="7" destOrd="0" presId="urn:microsoft.com/office/officeart/2008/layout/VerticalCurvedList"/>
    <dgm:cxn modelId="{A07366A4-15C6-464D-944D-27BBAC505EF0}" type="presParOf" srcId="{54A920FE-FEE4-4C02-996F-02E6B78C3692}" destId="{7C520978-5A88-4DA2-BE23-E09C8B714ADF}" srcOrd="8" destOrd="0" presId="urn:microsoft.com/office/officeart/2008/layout/VerticalCurvedList"/>
    <dgm:cxn modelId="{D7D8F745-8B03-4ADC-9E37-E7EE1329F0A6}" type="presParOf" srcId="{7C520978-5A88-4DA2-BE23-E09C8B714ADF}" destId="{26C3E37B-3272-4C49-A8AA-CA8F824170DA}"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9BC729-D777-4603-80D6-10DD4B3A3C72}" type="doc">
      <dgm:prSet loTypeId="urn:microsoft.com/office/officeart/2005/8/layout/process1" loCatId="process" qsTypeId="urn:microsoft.com/office/officeart/2005/8/quickstyle/simple1" qsCatId="simple" csTypeId="urn:microsoft.com/office/officeart/2005/8/colors/accent2_1" csCatId="accent2" phldr="1"/>
      <dgm:spPr/>
      <dgm:t>
        <a:bodyPr/>
        <a:lstStyle/>
        <a:p>
          <a:endParaRPr lang="en-GB"/>
        </a:p>
      </dgm:t>
    </dgm:pt>
    <dgm:pt modelId="{EC267658-7E08-4995-8640-1D0876C8DD63}">
      <dgm:prSet phldrT="[Text]" phldr="0"/>
      <dgm:spPr/>
      <dgm:t>
        <a:bodyPr/>
        <a:lstStyle/>
        <a:p>
          <a:r>
            <a:rPr lang="en-US" dirty="0">
              <a:latin typeface="Times New Roman" panose="02020603050405020304" pitchFamily="18" charset="0"/>
              <a:cs typeface="Times New Roman" panose="02020603050405020304" pitchFamily="18" charset="0"/>
            </a:rPr>
            <a:t>NHS aims to improve equity for mothers and babies</a:t>
          </a:r>
          <a:endParaRPr lang="en-GB" dirty="0">
            <a:latin typeface="Times New Roman" panose="02020603050405020304" pitchFamily="18" charset="0"/>
            <a:cs typeface="Times New Roman" panose="02020603050405020304" pitchFamily="18" charset="0"/>
          </a:endParaRPr>
        </a:p>
      </dgm:t>
    </dgm:pt>
    <dgm:pt modelId="{C24F1C9A-211D-470C-8880-D2EBBF9E2A4A}" type="parTrans" cxnId="{544D0E97-A6CD-492F-B5D6-096F85D98228}">
      <dgm:prSet/>
      <dgm:spPr/>
      <dgm:t>
        <a:bodyPr/>
        <a:lstStyle/>
        <a:p>
          <a:endParaRPr lang="en-GB"/>
        </a:p>
      </dgm:t>
    </dgm:pt>
    <dgm:pt modelId="{6985AD05-3C82-44EB-9AE4-CEC02784DEAD}" type="sibTrans" cxnId="{544D0E97-A6CD-492F-B5D6-096F85D98228}">
      <dgm:prSet/>
      <dgm:spPr/>
      <dgm:t>
        <a:bodyPr/>
        <a:lstStyle/>
        <a:p>
          <a:endParaRPr lang="en-GB" dirty="0"/>
        </a:p>
      </dgm:t>
    </dgm:pt>
    <dgm:pt modelId="{ED9E48FD-E7A4-4CA0-A950-4DE85DF170C1}">
      <dgm:prSet phldrT="[Text]" phldr="0"/>
      <dgm:spPr/>
      <dgm:t>
        <a:bodyPr/>
        <a:lstStyle/>
        <a:p>
          <a:r>
            <a:rPr lang="en-US" dirty="0">
              <a:latin typeface="Times New Roman" panose="02020603050405020304" pitchFamily="18" charset="0"/>
              <a:cs typeface="Times New Roman" panose="02020603050405020304" pitchFamily="18" charset="0"/>
            </a:rPr>
            <a:t>Equity and Equality Guidance for  Local Maternity Systems supports ICS and health inequalities 2021/22</a:t>
          </a:r>
          <a:endParaRPr lang="en-GB" dirty="0">
            <a:latin typeface="Times New Roman" panose="02020603050405020304" pitchFamily="18" charset="0"/>
            <a:cs typeface="Times New Roman" panose="02020603050405020304" pitchFamily="18" charset="0"/>
          </a:endParaRPr>
        </a:p>
      </dgm:t>
    </dgm:pt>
    <dgm:pt modelId="{E9D25336-22A7-45CC-8741-B42981AACADE}" type="parTrans" cxnId="{A2C3531F-0D4C-4E23-B608-3F9600DC5815}">
      <dgm:prSet/>
      <dgm:spPr/>
      <dgm:t>
        <a:bodyPr/>
        <a:lstStyle/>
        <a:p>
          <a:endParaRPr lang="en-GB"/>
        </a:p>
      </dgm:t>
    </dgm:pt>
    <dgm:pt modelId="{8B7B649F-313D-4E35-BBD3-F6DF0CF931B5}" type="sibTrans" cxnId="{A2C3531F-0D4C-4E23-B608-3F9600DC5815}">
      <dgm:prSet/>
      <dgm:spPr/>
      <dgm:t>
        <a:bodyPr/>
        <a:lstStyle/>
        <a:p>
          <a:endParaRPr lang="en-GB" dirty="0"/>
        </a:p>
      </dgm:t>
    </dgm:pt>
    <dgm:pt modelId="{CA11E9E9-EC4B-489F-B252-6812574AF914}">
      <dgm:prSet phldrT="[Text]" phldr="0"/>
      <dgm:spPr/>
      <dgm:t>
        <a:bodyPr/>
        <a:lstStyle/>
        <a:p>
          <a:r>
            <a:rPr lang="en-US" dirty="0">
              <a:latin typeface="Times New Roman" panose="02020603050405020304" pitchFamily="18" charset="0"/>
              <a:cs typeface="Times New Roman" panose="02020603050405020304" pitchFamily="18" charset="0"/>
            </a:rPr>
            <a:t>MBRRACE-UK highlights reduced focus and investment in maternal health</a:t>
          </a:r>
          <a:endParaRPr lang="en-GB" dirty="0">
            <a:latin typeface="Times New Roman" panose="02020603050405020304" pitchFamily="18" charset="0"/>
            <a:cs typeface="Times New Roman" panose="02020603050405020304" pitchFamily="18" charset="0"/>
          </a:endParaRPr>
        </a:p>
      </dgm:t>
    </dgm:pt>
    <dgm:pt modelId="{90275316-3581-4046-A9DB-A7F345BA62CB}" type="parTrans" cxnId="{A58C9A31-25C9-4F55-BB09-604D28EF9ECF}">
      <dgm:prSet/>
      <dgm:spPr/>
      <dgm:t>
        <a:bodyPr/>
        <a:lstStyle/>
        <a:p>
          <a:endParaRPr lang="en-GB"/>
        </a:p>
      </dgm:t>
    </dgm:pt>
    <dgm:pt modelId="{937193F7-F817-477E-8528-A6C6DC2F1000}" type="sibTrans" cxnId="{A58C9A31-25C9-4F55-BB09-604D28EF9ECF}">
      <dgm:prSet/>
      <dgm:spPr/>
      <dgm:t>
        <a:bodyPr/>
        <a:lstStyle/>
        <a:p>
          <a:endParaRPr lang="en-GB"/>
        </a:p>
      </dgm:t>
    </dgm:pt>
    <dgm:pt modelId="{6EF85988-3D0E-4B59-BE6C-B76A86973E21}" type="pres">
      <dgm:prSet presAssocID="{E99BC729-D777-4603-80D6-10DD4B3A3C72}" presName="Name0" presStyleCnt="0">
        <dgm:presLayoutVars>
          <dgm:dir/>
          <dgm:resizeHandles val="exact"/>
        </dgm:presLayoutVars>
      </dgm:prSet>
      <dgm:spPr/>
    </dgm:pt>
    <dgm:pt modelId="{336B2777-50BB-432A-9CD2-48B2A6CC9F45}" type="pres">
      <dgm:prSet presAssocID="{EC267658-7E08-4995-8640-1D0876C8DD63}" presName="node" presStyleLbl="node1" presStyleIdx="0" presStyleCnt="3">
        <dgm:presLayoutVars>
          <dgm:bulletEnabled val="1"/>
        </dgm:presLayoutVars>
      </dgm:prSet>
      <dgm:spPr/>
    </dgm:pt>
    <dgm:pt modelId="{FF54DECE-EA03-4A76-896D-54F21CBEF3DA}" type="pres">
      <dgm:prSet presAssocID="{6985AD05-3C82-44EB-9AE4-CEC02784DEAD}" presName="sibTrans" presStyleLbl="sibTrans2D1" presStyleIdx="0" presStyleCnt="2"/>
      <dgm:spPr/>
    </dgm:pt>
    <dgm:pt modelId="{58F2489E-0BE0-4C58-80FB-556157A676F8}" type="pres">
      <dgm:prSet presAssocID="{6985AD05-3C82-44EB-9AE4-CEC02784DEAD}" presName="connectorText" presStyleLbl="sibTrans2D1" presStyleIdx="0" presStyleCnt="2"/>
      <dgm:spPr/>
    </dgm:pt>
    <dgm:pt modelId="{DBAED044-30ED-4F6F-805D-D22C4B7B0211}" type="pres">
      <dgm:prSet presAssocID="{ED9E48FD-E7A4-4CA0-A950-4DE85DF170C1}" presName="node" presStyleLbl="node1" presStyleIdx="1" presStyleCnt="3">
        <dgm:presLayoutVars>
          <dgm:bulletEnabled val="1"/>
        </dgm:presLayoutVars>
      </dgm:prSet>
      <dgm:spPr/>
    </dgm:pt>
    <dgm:pt modelId="{200757A3-6A3E-4ADF-B6C9-84CD915EC368}" type="pres">
      <dgm:prSet presAssocID="{8B7B649F-313D-4E35-BBD3-F6DF0CF931B5}" presName="sibTrans" presStyleLbl="sibTrans2D1" presStyleIdx="1" presStyleCnt="2"/>
      <dgm:spPr/>
    </dgm:pt>
    <dgm:pt modelId="{15386080-3C2B-4A15-81D2-7BB95A8B8D3C}" type="pres">
      <dgm:prSet presAssocID="{8B7B649F-313D-4E35-BBD3-F6DF0CF931B5}" presName="connectorText" presStyleLbl="sibTrans2D1" presStyleIdx="1" presStyleCnt="2"/>
      <dgm:spPr/>
    </dgm:pt>
    <dgm:pt modelId="{CD4E6474-02AF-4F19-BD75-BCDEE3BED2CE}" type="pres">
      <dgm:prSet presAssocID="{CA11E9E9-EC4B-489F-B252-6812574AF914}" presName="node" presStyleLbl="node1" presStyleIdx="2" presStyleCnt="3">
        <dgm:presLayoutVars>
          <dgm:bulletEnabled val="1"/>
        </dgm:presLayoutVars>
      </dgm:prSet>
      <dgm:spPr/>
    </dgm:pt>
  </dgm:ptLst>
  <dgm:cxnLst>
    <dgm:cxn modelId="{A2C3531F-0D4C-4E23-B608-3F9600DC5815}" srcId="{E99BC729-D777-4603-80D6-10DD4B3A3C72}" destId="{ED9E48FD-E7A4-4CA0-A950-4DE85DF170C1}" srcOrd="1" destOrd="0" parTransId="{E9D25336-22A7-45CC-8741-B42981AACADE}" sibTransId="{8B7B649F-313D-4E35-BBD3-F6DF0CF931B5}"/>
    <dgm:cxn modelId="{7D75822C-BD4F-4964-9784-02672DA36F1A}" type="presOf" srcId="{EC267658-7E08-4995-8640-1D0876C8DD63}" destId="{336B2777-50BB-432A-9CD2-48B2A6CC9F45}" srcOrd="0" destOrd="0" presId="urn:microsoft.com/office/officeart/2005/8/layout/process1"/>
    <dgm:cxn modelId="{43FC8E2C-71E8-415C-AAD9-F1E2266A5F28}" type="presOf" srcId="{8B7B649F-313D-4E35-BBD3-F6DF0CF931B5}" destId="{200757A3-6A3E-4ADF-B6C9-84CD915EC368}" srcOrd="0" destOrd="0" presId="urn:microsoft.com/office/officeart/2005/8/layout/process1"/>
    <dgm:cxn modelId="{C31E372D-AFE5-44A1-B3C8-E6EA1A5593D4}" type="presOf" srcId="{6985AD05-3C82-44EB-9AE4-CEC02784DEAD}" destId="{FF54DECE-EA03-4A76-896D-54F21CBEF3DA}" srcOrd="0" destOrd="0" presId="urn:microsoft.com/office/officeart/2005/8/layout/process1"/>
    <dgm:cxn modelId="{A58C9A31-25C9-4F55-BB09-604D28EF9ECF}" srcId="{E99BC729-D777-4603-80D6-10DD4B3A3C72}" destId="{CA11E9E9-EC4B-489F-B252-6812574AF914}" srcOrd="2" destOrd="0" parTransId="{90275316-3581-4046-A9DB-A7F345BA62CB}" sibTransId="{937193F7-F817-477E-8528-A6C6DC2F1000}"/>
    <dgm:cxn modelId="{B8B6D27D-0FB8-4F2C-9D17-B52918B675DE}" type="presOf" srcId="{6985AD05-3C82-44EB-9AE4-CEC02784DEAD}" destId="{58F2489E-0BE0-4C58-80FB-556157A676F8}" srcOrd="1" destOrd="0" presId="urn:microsoft.com/office/officeart/2005/8/layout/process1"/>
    <dgm:cxn modelId="{B8410283-585C-45C5-A61E-3137273C224A}" type="presOf" srcId="{8B7B649F-313D-4E35-BBD3-F6DF0CF931B5}" destId="{15386080-3C2B-4A15-81D2-7BB95A8B8D3C}" srcOrd="1" destOrd="0" presId="urn:microsoft.com/office/officeart/2005/8/layout/process1"/>
    <dgm:cxn modelId="{544D0E97-A6CD-492F-B5D6-096F85D98228}" srcId="{E99BC729-D777-4603-80D6-10DD4B3A3C72}" destId="{EC267658-7E08-4995-8640-1D0876C8DD63}" srcOrd="0" destOrd="0" parTransId="{C24F1C9A-211D-470C-8880-D2EBBF9E2A4A}" sibTransId="{6985AD05-3C82-44EB-9AE4-CEC02784DEAD}"/>
    <dgm:cxn modelId="{9EDB959C-8E8B-4BD5-9C4A-3C57DE29D2F7}" type="presOf" srcId="{ED9E48FD-E7A4-4CA0-A950-4DE85DF170C1}" destId="{DBAED044-30ED-4F6F-805D-D22C4B7B0211}" srcOrd="0" destOrd="0" presId="urn:microsoft.com/office/officeart/2005/8/layout/process1"/>
    <dgm:cxn modelId="{A5E93AF5-152A-49D2-8655-692CF8EFDF1B}" type="presOf" srcId="{CA11E9E9-EC4B-489F-B252-6812574AF914}" destId="{CD4E6474-02AF-4F19-BD75-BCDEE3BED2CE}" srcOrd="0" destOrd="0" presId="urn:microsoft.com/office/officeart/2005/8/layout/process1"/>
    <dgm:cxn modelId="{DEEDE6F9-F1EA-4F14-80C9-9BB2CBF48423}" type="presOf" srcId="{E99BC729-D777-4603-80D6-10DD4B3A3C72}" destId="{6EF85988-3D0E-4B59-BE6C-B76A86973E21}" srcOrd="0" destOrd="0" presId="urn:microsoft.com/office/officeart/2005/8/layout/process1"/>
    <dgm:cxn modelId="{1B31CC2C-0F95-48E0-940D-F5747594CC71}" type="presParOf" srcId="{6EF85988-3D0E-4B59-BE6C-B76A86973E21}" destId="{336B2777-50BB-432A-9CD2-48B2A6CC9F45}" srcOrd="0" destOrd="0" presId="urn:microsoft.com/office/officeart/2005/8/layout/process1"/>
    <dgm:cxn modelId="{6EE841EC-66AE-4804-8477-63041CF1F409}" type="presParOf" srcId="{6EF85988-3D0E-4B59-BE6C-B76A86973E21}" destId="{FF54DECE-EA03-4A76-896D-54F21CBEF3DA}" srcOrd="1" destOrd="0" presId="urn:microsoft.com/office/officeart/2005/8/layout/process1"/>
    <dgm:cxn modelId="{4C574D48-34C1-4F19-9C1F-EA682D4F5437}" type="presParOf" srcId="{FF54DECE-EA03-4A76-896D-54F21CBEF3DA}" destId="{58F2489E-0BE0-4C58-80FB-556157A676F8}" srcOrd="0" destOrd="0" presId="urn:microsoft.com/office/officeart/2005/8/layout/process1"/>
    <dgm:cxn modelId="{FB1380D3-E3F2-4DB9-A99E-1AC881D93CEE}" type="presParOf" srcId="{6EF85988-3D0E-4B59-BE6C-B76A86973E21}" destId="{DBAED044-30ED-4F6F-805D-D22C4B7B0211}" srcOrd="2" destOrd="0" presId="urn:microsoft.com/office/officeart/2005/8/layout/process1"/>
    <dgm:cxn modelId="{3C102F38-8219-4AB9-9B44-3A95A70A9DE9}" type="presParOf" srcId="{6EF85988-3D0E-4B59-BE6C-B76A86973E21}" destId="{200757A3-6A3E-4ADF-B6C9-84CD915EC368}" srcOrd="3" destOrd="0" presId="urn:microsoft.com/office/officeart/2005/8/layout/process1"/>
    <dgm:cxn modelId="{BA1E18C3-B8F7-4307-AB04-66ECEE3D0401}" type="presParOf" srcId="{200757A3-6A3E-4ADF-B6C9-84CD915EC368}" destId="{15386080-3C2B-4A15-81D2-7BB95A8B8D3C}" srcOrd="0" destOrd="0" presId="urn:microsoft.com/office/officeart/2005/8/layout/process1"/>
    <dgm:cxn modelId="{9EB27C31-B2F4-4119-BFA9-44320537CD89}" type="presParOf" srcId="{6EF85988-3D0E-4B59-BE6C-B76A86973E21}" destId="{CD4E6474-02AF-4F19-BD75-BCDEE3BED2C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FA5ED-3CDE-4191-AECA-1230D00D8F6D}">
      <dsp:nvSpPr>
        <dsp:cNvPr id="0" name=""/>
        <dsp:cNvSpPr/>
      </dsp:nvSpPr>
      <dsp:spPr>
        <a:xfrm>
          <a:off x="2483" y="0"/>
          <a:ext cx="3863463" cy="7239000"/>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endParaRPr lang="en-US" altLang="en-US" sz="3200" kern="1200" dirty="0">
            <a:latin typeface="Times New Roman" panose="02020603050405020304" pitchFamily="18" charset="0"/>
            <a:cs typeface="Times New Roman" panose="02020603050405020304" pitchFamily="18" charset="0"/>
          </a:endParaRPr>
        </a:p>
        <a:p>
          <a:pPr marL="0" lvl="0" indent="0" algn="ctr" defTabSz="1422400">
            <a:lnSpc>
              <a:spcPct val="90000"/>
            </a:lnSpc>
            <a:spcBef>
              <a:spcPct val="0"/>
            </a:spcBef>
            <a:spcAft>
              <a:spcPct val="35000"/>
            </a:spcAft>
            <a:buNone/>
          </a:pPr>
          <a:r>
            <a:rPr lang="en-US" altLang="en-US" sz="3200" kern="1200" dirty="0">
              <a:latin typeface="Times New Roman" panose="02020603050405020304" pitchFamily="18" charset="0"/>
              <a:cs typeface="Times New Roman" panose="02020603050405020304" pitchFamily="18" charset="0"/>
            </a:rPr>
            <a:t>Health is a state of whole physical, mental, and social well-being</a:t>
          </a:r>
        </a:p>
        <a:p>
          <a:pPr marL="0" lvl="0" indent="0" algn="ctr" defTabSz="1422400">
            <a:lnSpc>
              <a:spcPct val="90000"/>
            </a:lnSpc>
            <a:spcBef>
              <a:spcPct val="0"/>
            </a:spcBef>
            <a:spcAft>
              <a:spcPct val="35000"/>
            </a:spcAft>
            <a:buNone/>
          </a:pPr>
          <a:r>
            <a:rPr lang="en-US" altLang="en-US" sz="3200" kern="1200" dirty="0">
              <a:latin typeface="Times New Roman" panose="02020603050405020304" pitchFamily="18" charset="0"/>
              <a:cs typeface="Times New Roman" panose="02020603050405020304" pitchFamily="18" charset="0"/>
            </a:rPr>
            <a:t>(WHO, 1948)</a:t>
          </a:r>
          <a:endParaRPr lang="en-US" sz="3200" kern="1200" dirty="0">
            <a:latin typeface="Times New Roman" panose="02020603050405020304" pitchFamily="18" charset="0"/>
            <a:cs typeface="Times New Roman" panose="02020603050405020304" pitchFamily="18" charset="0"/>
          </a:endParaRPr>
        </a:p>
        <a:p>
          <a:pPr marL="0" lvl="0" indent="0" algn="ctr" defTabSz="1422400">
            <a:lnSpc>
              <a:spcPct val="90000"/>
            </a:lnSpc>
            <a:spcBef>
              <a:spcPct val="0"/>
            </a:spcBef>
            <a:spcAft>
              <a:spcPct val="35000"/>
            </a:spcAft>
            <a:buNone/>
          </a:pPr>
          <a:endParaRPr lang="en-GB" sz="3000" kern="1200" dirty="0"/>
        </a:p>
      </dsp:txBody>
      <dsp:txXfrm>
        <a:off x="2483" y="2895600"/>
        <a:ext cx="3863463" cy="2895600"/>
      </dsp:txXfrm>
    </dsp:sp>
    <dsp:sp modelId="{18F502B4-2F36-43F6-ACB9-1D712C93D64D}">
      <dsp:nvSpPr>
        <dsp:cNvPr id="0" name=""/>
        <dsp:cNvSpPr/>
      </dsp:nvSpPr>
      <dsp:spPr>
        <a:xfrm>
          <a:off x="728921" y="434339"/>
          <a:ext cx="2410587" cy="2410587"/>
        </a:xfrm>
        <a:prstGeom prst="ellipse">
          <a:avLst/>
        </a:prstGeom>
        <a:blipFill>
          <a:blip xmlns:r="http://schemas.openxmlformats.org/officeDocument/2006/relationships" r:embed="rId1"/>
          <a:srcRect/>
          <a:stretch>
            <a:fillRect l="-45000" r="-45000"/>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CF1A21BF-DC1A-4EDD-93C2-FFF4802D07FE}">
      <dsp:nvSpPr>
        <dsp:cNvPr id="0" name=""/>
        <dsp:cNvSpPr/>
      </dsp:nvSpPr>
      <dsp:spPr>
        <a:xfrm>
          <a:off x="3981851" y="0"/>
          <a:ext cx="3863463" cy="7239000"/>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altLang="en-US" sz="3200" kern="1200" dirty="0">
              <a:latin typeface="Times New Roman" panose="02020603050405020304" pitchFamily="18" charset="0"/>
              <a:cs typeface="Times New Roman" panose="02020603050405020304" pitchFamily="18" charset="0"/>
            </a:rPr>
            <a:t>Wellbeing is a favourable state that both individuals and societies experience </a:t>
          </a:r>
        </a:p>
        <a:p>
          <a:pPr marL="0" lvl="0" indent="0" algn="ctr" defTabSz="1422400">
            <a:lnSpc>
              <a:spcPct val="90000"/>
            </a:lnSpc>
            <a:spcBef>
              <a:spcPct val="0"/>
            </a:spcBef>
            <a:spcAft>
              <a:spcPct val="35000"/>
            </a:spcAft>
            <a:buNone/>
          </a:pPr>
          <a:r>
            <a:rPr lang="en-GB" sz="3200" kern="1200" dirty="0">
              <a:latin typeface="Times New Roman" panose="02020603050405020304" pitchFamily="18" charset="0"/>
              <a:cs typeface="Times New Roman" panose="02020603050405020304" pitchFamily="18" charset="0"/>
            </a:rPr>
            <a:t>(WHO, 2026)</a:t>
          </a:r>
        </a:p>
      </dsp:txBody>
      <dsp:txXfrm>
        <a:off x="3981851" y="2895600"/>
        <a:ext cx="3863463" cy="2895600"/>
      </dsp:txXfrm>
    </dsp:sp>
    <dsp:sp modelId="{701D343D-8890-4383-BE11-7D7C27D3236D}">
      <dsp:nvSpPr>
        <dsp:cNvPr id="0" name=""/>
        <dsp:cNvSpPr/>
      </dsp:nvSpPr>
      <dsp:spPr>
        <a:xfrm>
          <a:off x="4708289" y="434339"/>
          <a:ext cx="2410587" cy="2410587"/>
        </a:xfrm>
        <a:prstGeom prst="ellipse">
          <a:avLst/>
        </a:prstGeom>
        <a:blipFill>
          <a:blip xmlns:r="http://schemas.openxmlformats.org/officeDocument/2006/relationships" r:embed="rId2"/>
          <a:srcRect/>
          <a:stretch>
            <a:fillRect/>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DFF406C-882C-4302-B020-641E9900FAA8}">
      <dsp:nvSpPr>
        <dsp:cNvPr id="0" name=""/>
        <dsp:cNvSpPr/>
      </dsp:nvSpPr>
      <dsp:spPr>
        <a:xfrm>
          <a:off x="7961218" y="0"/>
          <a:ext cx="3863463" cy="7239000"/>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ClrTx/>
            <a:buSzTx/>
            <a:buFontTx/>
            <a:buNone/>
          </a:pPr>
          <a:r>
            <a:rPr kumimoji="0" lang="en-US" altLang="en-US" sz="3600" b="0" i="0" u="none" strike="noStrike" kern="1200" cap="none" normalizeH="0" baseline="0" dirty="0">
              <a:ln/>
              <a:effectLst/>
              <a:latin typeface="Times New Roman" panose="02020603050405020304" pitchFamily="18" charset="0"/>
              <a:cs typeface="Times New Roman" panose="02020603050405020304" pitchFamily="18" charset="0"/>
            </a:rPr>
            <a:t> </a:t>
          </a:r>
        </a:p>
        <a:p>
          <a:pPr marL="0" lvl="0" indent="0" algn="ctr" defTabSz="1600200">
            <a:lnSpc>
              <a:spcPct val="90000"/>
            </a:lnSpc>
            <a:spcBef>
              <a:spcPct val="0"/>
            </a:spcBef>
            <a:spcAft>
              <a:spcPct val="35000"/>
            </a:spcAft>
            <a:buClrTx/>
            <a:buSzTx/>
            <a:buFontTx/>
            <a:buNone/>
          </a:pPr>
          <a:r>
            <a:rPr kumimoji="0" lang="en-US" altLang="en-US" sz="3200" b="0" i="0" u="none" strike="noStrike" kern="1200" cap="none" normalizeH="0" baseline="0" dirty="0">
              <a:ln/>
              <a:effectLst/>
              <a:latin typeface="Times New Roman" panose="02020603050405020304" pitchFamily="18" charset="0"/>
              <a:cs typeface="Times New Roman" panose="02020603050405020304" pitchFamily="18" charset="0"/>
            </a:rPr>
            <a:t>Sustainable Development  satisfies present demands without risking the future generations </a:t>
          </a:r>
        </a:p>
        <a:p>
          <a:pPr marL="0" lvl="0" indent="0" algn="ctr" defTabSz="1600200">
            <a:lnSpc>
              <a:spcPct val="90000"/>
            </a:lnSpc>
            <a:spcBef>
              <a:spcPct val="0"/>
            </a:spcBef>
            <a:spcAft>
              <a:spcPct val="35000"/>
            </a:spcAft>
            <a:buClrTx/>
            <a:buSzTx/>
            <a:buFontTx/>
            <a:buNone/>
          </a:pPr>
          <a:r>
            <a:rPr lang="en-GB" sz="3200" kern="1200" dirty="0">
              <a:latin typeface="Times New Roman" panose="02020603050405020304" pitchFamily="18" charset="0"/>
              <a:cs typeface="Times New Roman" panose="02020603050405020304" pitchFamily="18" charset="0"/>
            </a:rPr>
            <a:t>(FISD, 2025)</a:t>
          </a:r>
        </a:p>
      </dsp:txBody>
      <dsp:txXfrm>
        <a:off x="7961218" y="2895600"/>
        <a:ext cx="3863463" cy="2895600"/>
      </dsp:txXfrm>
    </dsp:sp>
    <dsp:sp modelId="{27A30EA7-8776-4673-B8E4-337EB8F9F639}">
      <dsp:nvSpPr>
        <dsp:cNvPr id="0" name=""/>
        <dsp:cNvSpPr/>
      </dsp:nvSpPr>
      <dsp:spPr>
        <a:xfrm>
          <a:off x="8687657" y="434339"/>
          <a:ext cx="2410587" cy="2410587"/>
        </a:xfrm>
        <a:prstGeom prst="ellipse">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39000" r="-39000"/>
          </a:stretch>
        </a:blipFill>
        <a:ln>
          <a:noFill/>
        </a:ln>
        <a:effectLst>
          <a:outerShdw blurRad="40000" dist="23000" dir="5400000" rotWithShape="0">
            <a:srgbClr val="000000">
              <a:alpha val="35000"/>
            </a:srgbClr>
          </a:outerShdw>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5A885BD7-34E5-403B-919C-8AC49E34CCF6}">
      <dsp:nvSpPr>
        <dsp:cNvPr id="0" name=""/>
        <dsp:cNvSpPr/>
      </dsp:nvSpPr>
      <dsp:spPr>
        <a:xfrm>
          <a:off x="473086" y="6122970"/>
          <a:ext cx="10880992" cy="1085850"/>
        </a:xfrm>
        <a:prstGeom prst="leftRightArrow">
          <a:avLst/>
        </a:prstGeom>
        <a:solidFill>
          <a:schemeClr val="accent5">
            <a:tint val="60000"/>
            <a:hueOff val="0"/>
            <a:satOff val="0"/>
            <a:lumOff val="0"/>
            <a:alphaOff val="0"/>
          </a:schemeClr>
        </a:solidFill>
        <a:ln>
          <a:noFill/>
        </a:ln>
        <a:effectLst>
          <a:outerShdw blurRad="40000" dist="23000" dir="5400000" rotWithShape="0">
            <a:srgbClr val="000000">
              <a:alpha val="35000"/>
            </a:srgbClr>
          </a:outerShdw>
        </a:effectLst>
        <a:scene3d>
          <a:camera prst="orthographicFront"/>
          <a:lightRig rig="flat" dir="t"/>
        </a:scene3d>
        <a:sp3d z="190500" prstMaterial="plastic">
          <a:bevelT w="120900" h="88900"/>
          <a:bevelB w="88900" h="31750" prst="angle"/>
        </a:sp3d>
      </dsp:spPr>
      <dsp:style>
        <a:lnRef idx="0">
          <a:scrgbClr r="0" g="0" b="0"/>
        </a:lnRef>
        <a:fillRef idx="1">
          <a:scrgbClr r="0" g="0" b="0"/>
        </a:fillRef>
        <a:effectRef idx="3">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08F0F2-547C-4D5E-AA32-49AC395BC02C}">
      <dsp:nvSpPr>
        <dsp:cNvPr id="0" name=""/>
        <dsp:cNvSpPr/>
      </dsp:nvSpPr>
      <dsp:spPr>
        <a:xfrm>
          <a:off x="0" y="0"/>
          <a:ext cx="1066800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B92BBB-61EF-418F-9321-4BFA6C88345B}">
      <dsp:nvSpPr>
        <dsp:cNvPr id="0" name=""/>
        <dsp:cNvSpPr/>
      </dsp:nvSpPr>
      <dsp:spPr>
        <a:xfrm>
          <a:off x="0" y="0"/>
          <a:ext cx="106680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10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a:p>
          <a:pPr marL="0" lvl="0" indent="0" algn="ctr" defTabSz="1066800">
            <a:lnSpc>
              <a:spcPct val="100000"/>
            </a:lnSpc>
            <a:spcBef>
              <a:spcPct val="0"/>
            </a:spcBef>
            <a:spcAft>
              <a:spcPct val="35000"/>
            </a:spcAft>
            <a:buNone/>
          </a:pPr>
          <a:endParaRPr lang="en-US" sz="2400" kern="1200" dirty="0">
            <a:latin typeface="Times New Roman" panose="02020603050405020304" pitchFamily="18" charset="0"/>
            <a:cs typeface="Times New Roman" panose="02020603050405020304" pitchFamily="18" charset="0"/>
          </a:endParaRPr>
        </a:p>
        <a:p>
          <a:pPr marL="0" lvl="0" indent="0" algn="ctr" defTabSz="1066800">
            <a:lnSpc>
              <a:spcPct val="1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2.3 Million Newborn Deaths Globally in 2020.</a:t>
          </a:r>
          <a:endParaRPr lang="en-GB" sz="2400" kern="1200" dirty="0">
            <a:latin typeface="Times New Roman" panose="02020603050405020304" pitchFamily="18" charset="0"/>
            <a:cs typeface="Times New Roman" panose="02020603050405020304" pitchFamily="18" charset="0"/>
          </a:endParaRPr>
        </a:p>
      </dsp:txBody>
      <dsp:txXfrm>
        <a:off x="0" y="0"/>
        <a:ext cx="10668000" cy="2032000"/>
      </dsp:txXfrm>
    </dsp:sp>
    <dsp:sp modelId="{A42693BF-C487-4821-8E4E-51441CF1D413}">
      <dsp:nvSpPr>
        <dsp:cNvPr id="0" name=""/>
        <dsp:cNvSpPr/>
      </dsp:nvSpPr>
      <dsp:spPr>
        <a:xfrm>
          <a:off x="0" y="2032000"/>
          <a:ext cx="1066800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136196-897C-4FA1-97E9-3CA555C66BE2}">
      <dsp:nvSpPr>
        <dsp:cNvPr id="0" name=""/>
        <dsp:cNvSpPr/>
      </dsp:nvSpPr>
      <dsp:spPr>
        <a:xfrm>
          <a:off x="0" y="2032000"/>
          <a:ext cx="106680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2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Poor quality care  </a:t>
          </a:r>
        </a:p>
        <a:p>
          <a:pPr marL="0" lvl="0" indent="0" algn="ctr" defTabSz="1066800">
            <a:lnSpc>
              <a:spcPct val="20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Lack of skilled care in first few days of life at birth</a:t>
          </a:r>
          <a:endParaRPr lang="en-GB" sz="2400" kern="1200" dirty="0">
            <a:latin typeface="Times New Roman" panose="02020603050405020304" pitchFamily="18" charset="0"/>
            <a:cs typeface="Times New Roman" panose="02020603050405020304" pitchFamily="18" charset="0"/>
          </a:endParaRPr>
        </a:p>
      </dsp:txBody>
      <dsp:txXfrm>
        <a:off x="0" y="2032000"/>
        <a:ext cx="10668000" cy="2032000"/>
      </dsp:txXfrm>
    </dsp:sp>
    <dsp:sp modelId="{5CCD77D6-DC57-4271-99BB-A2327364CE2C}">
      <dsp:nvSpPr>
        <dsp:cNvPr id="0" name=""/>
        <dsp:cNvSpPr/>
      </dsp:nvSpPr>
      <dsp:spPr>
        <a:xfrm>
          <a:off x="0" y="4064000"/>
          <a:ext cx="1066800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C53ED1-DD90-4BE5-BAB9-A08335BFB859}">
      <dsp:nvSpPr>
        <dsp:cNvPr id="0" name=""/>
        <dsp:cNvSpPr/>
      </dsp:nvSpPr>
      <dsp:spPr>
        <a:xfrm>
          <a:off x="0" y="4064000"/>
          <a:ext cx="106680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25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ENAP( </a:t>
          </a:r>
          <a:r>
            <a:rPr lang="en-GB" sz="2400" kern="1200" dirty="0">
              <a:latin typeface="Times New Roman" panose="02020603050405020304" pitchFamily="18" charset="0"/>
              <a:cs typeface="Times New Roman" panose="02020603050405020304" pitchFamily="18" charset="0"/>
            </a:rPr>
            <a:t>Every Newborn Action Plan)</a:t>
          </a:r>
          <a:r>
            <a:rPr lang="en-US" sz="2400" kern="1200" dirty="0">
              <a:latin typeface="Times New Roman" panose="02020603050405020304" pitchFamily="18" charset="0"/>
              <a:cs typeface="Times New Roman" panose="02020603050405020304" pitchFamily="18" charset="0"/>
            </a:rPr>
            <a:t> and EPMM(</a:t>
          </a:r>
          <a:r>
            <a:rPr lang="en-GB" sz="2400" kern="1200" dirty="0">
              <a:latin typeface="Times New Roman" panose="02020603050405020304" pitchFamily="18" charset="0"/>
              <a:cs typeface="Times New Roman" panose="02020603050405020304" pitchFamily="18" charset="0"/>
            </a:rPr>
            <a:t>Ending Preventable Maternal Mortality)</a:t>
          </a:r>
          <a:r>
            <a:rPr lang="en-US" sz="2400" kern="1200" dirty="0">
              <a:latin typeface="Times New Roman" panose="02020603050405020304" pitchFamily="18" charset="0"/>
              <a:cs typeface="Times New Roman" panose="02020603050405020304" pitchFamily="18" charset="0"/>
            </a:rPr>
            <a:t> improve postnatal care and provide skilled emergency newborn care.</a:t>
          </a:r>
          <a:endParaRPr lang="en-GB" sz="2400" kern="1200" dirty="0">
            <a:latin typeface="Times New Roman" panose="02020603050405020304" pitchFamily="18" charset="0"/>
            <a:cs typeface="Times New Roman" panose="02020603050405020304" pitchFamily="18" charset="0"/>
          </a:endParaRPr>
        </a:p>
      </dsp:txBody>
      <dsp:txXfrm>
        <a:off x="0" y="4064000"/>
        <a:ext cx="10668000" cy="2032000"/>
      </dsp:txXfrm>
    </dsp:sp>
    <dsp:sp modelId="{1FDC7406-72F1-4B91-AB9A-1E649BB1BDE3}">
      <dsp:nvSpPr>
        <dsp:cNvPr id="0" name=""/>
        <dsp:cNvSpPr/>
      </dsp:nvSpPr>
      <dsp:spPr>
        <a:xfrm>
          <a:off x="0" y="6095999"/>
          <a:ext cx="10668000" cy="0"/>
        </a:xfrm>
        <a:prstGeom prst="lin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CAF0F-3DB9-430B-BEF6-B470C0F82482}">
      <dsp:nvSpPr>
        <dsp:cNvPr id="0" name=""/>
        <dsp:cNvSpPr/>
      </dsp:nvSpPr>
      <dsp:spPr>
        <a:xfrm>
          <a:off x="0" y="6095999"/>
          <a:ext cx="10668000" cy="2032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ctr" defTabSz="1066800">
            <a:lnSpc>
              <a:spcPct val="90000"/>
            </a:lnSpc>
            <a:spcBef>
              <a:spcPct val="0"/>
            </a:spcBef>
            <a:spcAft>
              <a:spcPct val="35000"/>
            </a:spcAft>
            <a:buNone/>
          </a:pPr>
          <a:r>
            <a:rPr lang="en-US" sz="2400" kern="1200" dirty="0">
              <a:latin typeface="Times New Roman" panose="02020603050405020304" pitchFamily="18" charset="0"/>
              <a:cs typeface="Times New Roman" panose="02020603050405020304" pitchFamily="18" charset="0"/>
            </a:rPr>
            <a:t>WHO Response:</a:t>
          </a:r>
        </a:p>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Strong Primary Healthcare</a:t>
          </a:r>
        </a:p>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Empowering mothers and communities</a:t>
          </a:r>
        </a:p>
        <a:p>
          <a:pPr marL="0" lvl="0" indent="0" algn="ctr"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Reduce Health Inequalities</a:t>
          </a:r>
        </a:p>
        <a:p>
          <a:pPr marL="0" lvl="0" indent="0" algn="l" defTabSz="1066800">
            <a:lnSpc>
              <a:spcPct val="90000"/>
            </a:lnSpc>
            <a:spcBef>
              <a:spcPct val="0"/>
            </a:spcBef>
            <a:spcAft>
              <a:spcPct val="35000"/>
            </a:spcAft>
            <a:buNone/>
          </a:pPr>
          <a:endParaRPr lang="en-GB" sz="3200" kern="1200" dirty="0"/>
        </a:p>
      </dsp:txBody>
      <dsp:txXfrm>
        <a:off x="0" y="6095999"/>
        <a:ext cx="10668000" cy="2032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EA5948-B85C-4ABA-A01A-04AFD6B6151F}">
      <dsp:nvSpPr>
        <dsp:cNvPr id="0" name=""/>
        <dsp:cNvSpPr/>
      </dsp:nvSpPr>
      <dsp:spPr>
        <a:xfrm>
          <a:off x="9387028" y="2016586"/>
          <a:ext cx="4094787" cy="4095544"/>
        </a:xfrm>
        <a:prstGeom prst="ellipse">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04DBA6-A055-4A44-A477-BFC78716A0E2}">
      <dsp:nvSpPr>
        <dsp:cNvPr id="0" name=""/>
        <dsp:cNvSpPr/>
      </dsp:nvSpPr>
      <dsp:spPr>
        <a:xfrm>
          <a:off x="9522988" y="2153128"/>
          <a:ext cx="3822867" cy="3822460"/>
        </a:xfrm>
        <a:prstGeom prst="ellipse">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US" sz="3600" kern="1200" dirty="0">
              <a:latin typeface="Times New Roman" panose="02020603050405020304" pitchFamily="18" charset="0"/>
              <a:cs typeface="Times New Roman" panose="02020603050405020304" pitchFamily="18" charset="0"/>
            </a:rPr>
            <a:t>Smoking, alcohol /substance misuse, poor nutrition.</a:t>
          </a:r>
          <a:endParaRPr lang="en-GB" sz="3600" kern="1200" dirty="0"/>
        </a:p>
      </dsp:txBody>
      <dsp:txXfrm>
        <a:off x="10069492" y="2699297"/>
        <a:ext cx="2729858" cy="2730123"/>
      </dsp:txXfrm>
    </dsp:sp>
    <dsp:sp modelId="{8752786E-B16B-4161-8E5C-184EEACFEF98}">
      <dsp:nvSpPr>
        <dsp:cNvPr id="0" name=""/>
        <dsp:cNvSpPr/>
      </dsp:nvSpPr>
      <dsp:spPr>
        <a:xfrm rot="2700000">
          <a:off x="5159879" y="2021537"/>
          <a:ext cx="4084924" cy="4084924"/>
        </a:xfrm>
        <a:prstGeom prst="teardrop">
          <a:avLst>
            <a:gd name="adj" fmla="val 10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563C96-4C9B-4CA9-994B-ADA006795CF4}">
      <dsp:nvSpPr>
        <dsp:cNvPr id="0" name=""/>
        <dsp:cNvSpPr/>
      </dsp:nvSpPr>
      <dsp:spPr>
        <a:xfrm>
          <a:off x="5290908" y="2153128"/>
          <a:ext cx="3822867" cy="3822460"/>
        </a:xfrm>
        <a:prstGeom prst="ellipse">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US" sz="3600" kern="1200" dirty="0">
              <a:latin typeface="Times New Roman" panose="02020603050405020304" pitchFamily="18" charset="0"/>
              <a:cs typeface="Times New Roman" panose="02020603050405020304" pitchFamily="18" charset="0"/>
            </a:rPr>
            <a:t>Strong link with maternal deprivation and social disadvantage.</a:t>
          </a:r>
          <a:endParaRPr lang="en-GB" sz="3600" kern="1200" dirty="0"/>
        </a:p>
      </dsp:txBody>
      <dsp:txXfrm>
        <a:off x="5837413" y="2699297"/>
        <a:ext cx="2729858" cy="2730123"/>
      </dsp:txXfrm>
    </dsp:sp>
    <dsp:sp modelId="{AC8DBAC9-BCE9-49BD-8301-AB46DE1D1924}">
      <dsp:nvSpPr>
        <dsp:cNvPr id="0" name=""/>
        <dsp:cNvSpPr/>
      </dsp:nvSpPr>
      <dsp:spPr>
        <a:xfrm rot="2700000">
          <a:off x="927799" y="2021537"/>
          <a:ext cx="4084924" cy="4084924"/>
        </a:xfrm>
        <a:prstGeom prst="teardrop">
          <a:avLst>
            <a:gd name="adj" fmla="val 10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CE9D87-FECE-4AE8-8C2E-2D3046227969}">
      <dsp:nvSpPr>
        <dsp:cNvPr id="0" name=""/>
        <dsp:cNvSpPr/>
      </dsp:nvSpPr>
      <dsp:spPr>
        <a:xfrm>
          <a:off x="1058828" y="2153128"/>
          <a:ext cx="3822867" cy="3822460"/>
        </a:xfrm>
        <a:prstGeom prst="ellipse">
          <a:avLst/>
        </a:prstGeom>
        <a:solidFill>
          <a:schemeClr val="accent2">
            <a:alpha val="90000"/>
            <a:tint val="4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Majority of child deaths</a:t>
          </a:r>
        </a:p>
        <a:p>
          <a:pPr marL="0" lvl="0" indent="0" algn="ctr" defTabSz="1600200">
            <a:lnSpc>
              <a:spcPct val="90000"/>
            </a:lnSpc>
            <a:spcBef>
              <a:spcPct val="0"/>
            </a:spcBef>
            <a:spcAft>
              <a:spcPct val="35000"/>
            </a:spcAft>
            <a:buNone/>
          </a:pPr>
          <a:r>
            <a:rPr lang="en-US" sz="3600" kern="1200" dirty="0">
              <a:latin typeface="Times New Roman" panose="02020603050405020304" pitchFamily="18" charset="0"/>
              <a:cs typeface="Times New Roman" panose="02020603050405020304" pitchFamily="18" charset="0"/>
            </a:rPr>
            <a:t>(70-80%) occur in first year of life.</a:t>
          </a:r>
          <a:endParaRPr lang="en-GB" sz="3600" kern="1200" dirty="0"/>
        </a:p>
      </dsp:txBody>
      <dsp:txXfrm>
        <a:off x="1605333" y="2699297"/>
        <a:ext cx="2729858" cy="273012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D8409F-2EBC-4697-BF65-3372B2E7C09E}">
      <dsp:nvSpPr>
        <dsp:cNvPr id="0" name=""/>
        <dsp:cNvSpPr/>
      </dsp:nvSpPr>
      <dsp:spPr>
        <a:xfrm rot="5400000">
          <a:off x="510293" y="2527587"/>
          <a:ext cx="1910238" cy="2174739"/>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4E0AA55-2C98-48F9-BCDE-79AF96573575}">
      <dsp:nvSpPr>
        <dsp:cNvPr id="0" name=""/>
        <dsp:cNvSpPr/>
      </dsp:nvSpPr>
      <dsp:spPr>
        <a:xfrm>
          <a:off x="4196" y="410049"/>
          <a:ext cx="3215717" cy="2250897"/>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latin typeface="Times New Roman" panose="02020603050405020304" pitchFamily="18" charset="0"/>
              <a:cs typeface="Times New Roman" panose="02020603050405020304" pitchFamily="18" charset="0"/>
            </a:rPr>
            <a:t>Definition</a:t>
          </a:r>
          <a:endParaRPr lang="en-GB" sz="4500" kern="1200" dirty="0">
            <a:latin typeface="Times New Roman" panose="02020603050405020304" pitchFamily="18" charset="0"/>
            <a:cs typeface="Times New Roman" panose="02020603050405020304" pitchFamily="18" charset="0"/>
          </a:endParaRPr>
        </a:p>
      </dsp:txBody>
      <dsp:txXfrm>
        <a:off x="114096" y="519949"/>
        <a:ext cx="2995917" cy="2031097"/>
      </dsp:txXfrm>
    </dsp:sp>
    <dsp:sp modelId="{77E74B75-7C66-49D5-AFCA-E7FE20D9D062}">
      <dsp:nvSpPr>
        <dsp:cNvPr id="0" name=""/>
        <dsp:cNvSpPr/>
      </dsp:nvSpPr>
      <dsp:spPr>
        <a:xfrm>
          <a:off x="3489391" y="611570"/>
          <a:ext cx="5785271" cy="181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latin typeface="Times New Roman" panose="02020603050405020304" pitchFamily="18" charset="0"/>
              <a:cs typeface="Times New Roman" panose="02020603050405020304" pitchFamily="18" charset="0"/>
            </a:rPr>
            <a:t>The Biopsychosocial model by George Engel explains health and disease as an interaction of biological psychological and social factors.</a:t>
          </a:r>
          <a:endParaRPr lang="en-GB" sz="2800" kern="1200" dirty="0"/>
        </a:p>
      </dsp:txBody>
      <dsp:txXfrm>
        <a:off x="3489391" y="611570"/>
        <a:ext cx="5785271" cy="1819275"/>
      </dsp:txXfrm>
    </dsp:sp>
    <dsp:sp modelId="{AEE38286-072E-45EA-83F8-67BC0859C2B8}">
      <dsp:nvSpPr>
        <dsp:cNvPr id="0" name=""/>
        <dsp:cNvSpPr/>
      </dsp:nvSpPr>
      <dsp:spPr>
        <a:xfrm rot="5400000">
          <a:off x="4003617" y="5056088"/>
          <a:ext cx="1910238" cy="2174739"/>
        </a:xfrm>
        <a:prstGeom prst="bentUpArrow">
          <a:avLst>
            <a:gd name="adj1" fmla="val 32840"/>
            <a:gd name="adj2" fmla="val 25000"/>
            <a:gd name="adj3" fmla="val 35780"/>
          </a:avLst>
        </a:prstGeom>
        <a:solidFill>
          <a:schemeClr val="accent1">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50F3EA-88ED-4814-A39D-BDAD21CB642C}">
      <dsp:nvSpPr>
        <dsp:cNvPr id="0" name=""/>
        <dsp:cNvSpPr/>
      </dsp:nvSpPr>
      <dsp:spPr>
        <a:xfrm>
          <a:off x="3497519" y="2938551"/>
          <a:ext cx="3215717" cy="2250897"/>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latin typeface="Times New Roman" panose="02020603050405020304" pitchFamily="18" charset="0"/>
              <a:cs typeface="Times New Roman" panose="02020603050405020304" pitchFamily="18" charset="0"/>
            </a:rPr>
            <a:t>Implication</a:t>
          </a:r>
          <a:endParaRPr lang="en-GB" sz="4500" kern="1200" dirty="0">
            <a:latin typeface="Times New Roman" panose="02020603050405020304" pitchFamily="18" charset="0"/>
            <a:cs typeface="Times New Roman" panose="02020603050405020304" pitchFamily="18" charset="0"/>
          </a:endParaRPr>
        </a:p>
      </dsp:txBody>
      <dsp:txXfrm>
        <a:off x="3607419" y="3048451"/>
        <a:ext cx="2995917" cy="2031097"/>
      </dsp:txXfrm>
    </dsp:sp>
    <dsp:sp modelId="{FADC45FB-6D05-4122-A2E3-A474E3AEBA46}">
      <dsp:nvSpPr>
        <dsp:cNvPr id="0" name=""/>
        <dsp:cNvSpPr/>
      </dsp:nvSpPr>
      <dsp:spPr>
        <a:xfrm>
          <a:off x="6893582" y="3106979"/>
          <a:ext cx="4189317" cy="181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lrTx/>
            <a:buSzTx/>
            <a:buFontTx/>
            <a:buNone/>
          </a:pPr>
          <a:r>
            <a:rPr kumimoji="0" lang="en-US" altLang="en-US" sz="2800" b="0" i="0" u="none" strike="noStrike" kern="1200" cap="none" normalizeH="0" baseline="0" dirty="0">
              <a:ln>
                <a:noFill/>
              </a:ln>
              <a:solidFill>
                <a:schemeClr val="tx1"/>
              </a:solidFill>
              <a:effectLst/>
              <a:latin typeface="Times New Roman" panose="02020603050405020304" pitchFamily="18" charset="0"/>
              <a:cs typeface="Times New Roman" panose="02020603050405020304" pitchFamily="18" charset="0"/>
            </a:rPr>
            <a:t>Treating an underlying social need or environmental stressor can enhance general wellbeing and health</a:t>
          </a:r>
          <a:endParaRPr lang="en-GB" sz="2800" kern="1200" dirty="0">
            <a:latin typeface="Times New Roman" panose="02020603050405020304" pitchFamily="18" charset="0"/>
            <a:cs typeface="Times New Roman" panose="02020603050405020304" pitchFamily="18" charset="0"/>
          </a:endParaRPr>
        </a:p>
      </dsp:txBody>
      <dsp:txXfrm>
        <a:off x="6893582" y="3106979"/>
        <a:ext cx="4189317" cy="1819275"/>
      </dsp:txXfrm>
    </dsp:sp>
    <dsp:sp modelId="{6F4B9606-B6BC-468E-9E96-428207ECAC5C}">
      <dsp:nvSpPr>
        <dsp:cNvPr id="0" name=""/>
        <dsp:cNvSpPr/>
      </dsp:nvSpPr>
      <dsp:spPr>
        <a:xfrm>
          <a:off x="5945863" y="5460929"/>
          <a:ext cx="3215717" cy="2250897"/>
        </a:xfrm>
        <a:prstGeom prst="roundRect">
          <a:avLst>
            <a:gd name="adj" fmla="val 1667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en-US" sz="4500" kern="1200" dirty="0">
              <a:latin typeface="Times New Roman" panose="02020603050405020304" pitchFamily="18" charset="0"/>
              <a:cs typeface="Times New Roman" panose="02020603050405020304" pitchFamily="18" charset="0"/>
            </a:rPr>
            <a:t>Challenges</a:t>
          </a:r>
          <a:endParaRPr lang="en-GB" sz="4500" kern="1200" dirty="0">
            <a:latin typeface="Times New Roman" panose="02020603050405020304" pitchFamily="18" charset="0"/>
            <a:cs typeface="Times New Roman" panose="02020603050405020304" pitchFamily="18" charset="0"/>
          </a:endParaRPr>
        </a:p>
      </dsp:txBody>
      <dsp:txXfrm>
        <a:off x="6055763" y="5570829"/>
        <a:ext cx="2995917" cy="2031097"/>
      </dsp:txXfrm>
    </dsp:sp>
    <dsp:sp modelId="{A2CFC7D6-D7D6-44A7-972B-A2241D063548}">
      <dsp:nvSpPr>
        <dsp:cNvPr id="0" name=""/>
        <dsp:cNvSpPr/>
      </dsp:nvSpPr>
      <dsp:spPr>
        <a:xfrm>
          <a:off x="9389730" y="5737178"/>
          <a:ext cx="3980859" cy="18192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285750" lvl="1" indent="-285750" algn="l" defTabSz="1244600">
            <a:lnSpc>
              <a:spcPct val="90000"/>
            </a:lnSpc>
            <a:spcBef>
              <a:spcPct val="0"/>
            </a:spcBef>
            <a:spcAft>
              <a:spcPct val="15000"/>
            </a:spcAft>
            <a:buChar char="•"/>
          </a:pPr>
          <a:r>
            <a:rPr lang="en-US" sz="2800" kern="1200" dirty="0">
              <a:latin typeface="Times New Roman" panose="02020603050405020304" pitchFamily="18" charset="0"/>
              <a:cs typeface="Times New Roman" panose="02020603050405020304" pitchFamily="18" charset="0"/>
            </a:rPr>
            <a:t>Difficult to integrate</a:t>
          </a:r>
          <a:endParaRPr lang="en-GB" sz="2800" kern="1200" dirty="0">
            <a:latin typeface="Times New Roman" panose="02020603050405020304" pitchFamily="18" charset="0"/>
            <a:cs typeface="Times New Roman" panose="02020603050405020304" pitchFamily="18" charset="0"/>
          </a:endParaRPr>
        </a:p>
        <a:p>
          <a:pPr marL="285750" lvl="1" indent="-285750" algn="l" defTabSz="1244600">
            <a:lnSpc>
              <a:spcPct val="90000"/>
            </a:lnSpc>
            <a:spcBef>
              <a:spcPct val="0"/>
            </a:spcBef>
            <a:spcAft>
              <a:spcPct val="15000"/>
            </a:spcAft>
            <a:buChar char="•"/>
          </a:pPr>
          <a:r>
            <a:rPr lang="en-US" sz="2800" kern="1200" dirty="0">
              <a:latin typeface="Times New Roman" panose="02020603050405020304" pitchFamily="18" charset="0"/>
              <a:cs typeface="Times New Roman" panose="02020603050405020304" pitchFamily="18" charset="0"/>
            </a:rPr>
            <a:t>Time Constraint</a:t>
          </a:r>
          <a:endParaRPr lang="en-GB" sz="2800" kern="1200" dirty="0">
            <a:latin typeface="Times New Roman" panose="02020603050405020304" pitchFamily="18" charset="0"/>
            <a:cs typeface="Times New Roman" panose="02020603050405020304" pitchFamily="18" charset="0"/>
          </a:endParaRPr>
        </a:p>
        <a:p>
          <a:pPr marL="285750" lvl="1" indent="-285750" algn="l" defTabSz="1244600">
            <a:lnSpc>
              <a:spcPct val="90000"/>
            </a:lnSpc>
            <a:spcBef>
              <a:spcPct val="0"/>
            </a:spcBef>
            <a:spcAft>
              <a:spcPct val="15000"/>
            </a:spcAft>
            <a:buChar char="•"/>
          </a:pPr>
          <a:r>
            <a:rPr lang="en-US" sz="2800" kern="1200" dirty="0">
              <a:latin typeface="Times New Roman" panose="02020603050405020304" pitchFamily="18" charset="0"/>
              <a:cs typeface="Times New Roman" panose="02020603050405020304" pitchFamily="18" charset="0"/>
            </a:rPr>
            <a:t>Limited Resources </a:t>
          </a:r>
          <a:endParaRPr lang="en-GB" sz="2800" kern="1200" dirty="0">
            <a:latin typeface="Times New Roman" panose="02020603050405020304" pitchFamily="18" charset="0"/>
            <a:cs typeface="Times New Roman" panose="02020603050405020304" pitchFamily="18" charset="0"/>
          </a:endParaRPr>
        </a:p>
      </dsp:txBody>
      <dsp:txXfrm>
        <a:off x="9389730" y="5737178"/>
        <a:ext cx="3980859" cy="18192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AB526-48C2-4E36-A0A5-1C4E07589694}">
      <dsp:nvSpPr>
        <dsp:cNvPr id="0" name=""/>
        <dsp:cNvSpPr/>
      </dsp:nvSpPr>
      <dsp:spPr>
        <a:xfrm>
          <a:off x="814479" y="0"/>
          <a:ext cx="9230769" cy="5585940"/>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0E4819-F126-4BBD-BE0E-89D122C7D031}">
      <dsp:nvSpPr>
        <dsp:cNvPr id="0" name=""/>
        <dsp:cNvSpPr/>
      </dsp:nvSpPr>
      <dsp:spPr>
        <a:xfrm>
          <a:off x="11665" y="1675781"/>
          <a:ext cx="3495475" cy="223437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Times New Roman" panose="02020603050405020304" pitchFamily="18" charset="0"/>
              <a:cs typeface="Times New Roman" panose="02020603050405020304" pitchFamily="18" charset="0"/>
            </a:rPr>
            <a:t>Better Births Report 2016</a:t>
          </a:r>
          <a:endParaRPr lang="en-GB" sz="2300" kern="1200" dirty="0">
            <a:latin typeface="Times New Roman" panose="02020603050405020304" pitchFamily="18" charset="0"/>
            <a:cs typeface="Times New Roman" panose="02020603050405020304" pitchFamily="18" charset="0"/>
          </a:endParaRPr>
        </a:p>
      </dsp:txBody>
      <dsp:txXfrm>
        <a:off x="120738" y="1784854"/>
        <a:ext cx="3277329" cy="2016230"/>
      </dsp:txXfrm>
    </dsp:sp>
    <dsp:sp modelId="{9589734F-1082-4F2F-A04E-0EFA1591D9AF}">
      <dsp:nvSpPr>
        <dsp:cNvPr id="0" name=""/>
        <dsp:cNvSpPr/>
      </dsp:nvSpPr>
      <dsp:spPr>
        <a:xfrm>
          <a:off x="3682126" y="1675781"/>
          <a:ext cx="3495475" cy="223437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US" altLang="en-US" sz="2300" b="0" i="0" u="none" strike="noStrike" kern="1200" cap="none" normalizeH="0" baseline="0" dirty="0">
              <a:ln/>
              <a:effectLst/>
              <a:latin typeface="Times New Roman" panose="02020603050405020304" pitchFamily="18" charset="0"/>
              <a:cs typeface="Times New Roman" panose="02020603050405020304" pitchFamily="18" charset="0"/>
            </a:rPr>
            <a:t>Safer, more individualised, kinder, professional, and family-friendly  maternity care for every woman in England </a:t>
          </a:r>
          <a:endParaRPr lang="en-GB" sz="2300" kern="1200" dirty="0">
            <a:latin typeface="Times New Roman" panose="02020603050405020304" pitchFamily="18" charset="0"/>
            <a:cs typeface="Times New Roman" panose="02020603050405020304" pitchFamily="18" charset="0"/>
          </a:endParaRPr>
        </a:p>
      </dsp:txBody>
      <dsp:txXfrm>
        <a:off x="3791199" y="1784854"/>
        <a:ext cx="3277329" cy="2016230"/>
      </dsp:txXfrm>
    </dsp:sp>
    <dsp:sp modelId="{3D99010A-F8CD-4609-9349-9D24D4ED53F6}">
      <dsp:nvSpPr>
        <dsp:cNvPr id="0" name=""/>
        <dsp:cNvSpPr/>
      </dsp:nvSpPr>
      <dsp:spPr>
        <a:xfrm>
          <a:off x="7352588" y="1675781"/>
          <a:ext cx="3495475" cy="2234376"/>
        </a:xfrm>
        <a:prstGeom prst="round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kumimoji="0" lang="en-US" altLang="en-US" sz="2300" b="0" i="0" u="none" strike="noStrike" kern="1200" cap="none" normalizeH="0" baseline="0" dirty="0">
              <a:ln/>
              <a:effectLst/>
              <a:latin typeface="Times New Roman" panose="02020603050405020304" pitchFamily="18" charset="0"/>
              <a:cs typeface="Times New Roman" panose="02020603050405020304" pitchFamily="18" charset="0"/>
            </a:rPr>
            <a:t>Access to information that empowers to make decisions about care; and for child that is tailored to their specific needs and circumstances.</a:t>
          </a:r>
          <a:endParaRPr lang="en-GB" sz="2300" kern="1200" dirty="0">
            <a:latin typeface="Times New Roman" panose="02020603050405020304" pitchFamily="18" charset="0"/>
            <a:cs typeface="Times New Roman" panose="02020603050405020304" pitchFamily="18" charset="0"/>
          </a:endParaRPr>
        </a:p>
      </dsp:txBody>
      <dsp:txXfrm>
        <a:off x="7461661" y="1784854"/>
        <a:ext cx="3277329" cy="20162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B65536-B13D-49D8-96C4-3FAB8527A275}">
      <dsp:nvSpPr>
        <dsp:cNvPr id="0" name=""/>
        <dsp:cNvSpPr/>
      </dsp:nvSpPr>
      <dsp:spPr>
        <a:xfrm>
          <a:off x="-9192271" y="-1403415"/>
          <a:ext cx="10934832" cy="10934832"/>
        </a:xfrm>
        <a:prstGeom prst="blockArc">
          <a:avLst>
            <a:gd name="adj1" fmla="val 18900000"/>
            <a:gd name="adj2" fmla="val 2700000"/>
            <a:gd name="adj3" fmla="val 198"/>
          </a:avLst>
        </a:prstGeom>
        <a:noFill/>
        <a:ln w="25400" cap="flat"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E149949-9C2F-4DC7-9729-1B7CB2D2AC02}">
      <dsp:nvSpPr>
        <dsp:cNvPr id="0" name=""/>
        <dsp:cNvSpPr/>
      </dsp:nvSpPr>
      <dsp:spPr>
        <a:xfrm>
          <a:off x="911257" y="624880"/>
          <a:ext cx="11161369" cy="1250411"/>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96520" rIns="96520" bIns="96520" numCol="1" spcCol="1270" anchor="ctr" anchorCtr="0">
          <a:noAutofit/>
        </a:bodyPr>
        <a:lstStyle/>
        <a:p>
          <a:pPr marL="0" lvl="0" indent="0" algn="l" defTabSz="1689100">
            <a:lnSpc>
              <a:spcPct val="90000"/>
            </a:lnSpc>
            <a:spcBef>
              <a:spcPct val="0"/>
            </a:spcBef>
            <a:spcAft>
              <a:spcPct val="35000"/>
            </a:spcAft>
            <a:buNone/>
          </a:pPr>
          <a:r>
            <a:rPr lang="en-US" sz="3800" kern="1200" dirty="0">
              <a:latin typeface="Times New Roman" panose="02020603050405020304" pitchFamily="18" charset="0"/>
              <a:cs typeface="Times New Roman" panose="02020603050405020304" pitchFamily="18" charset="0"/>
            </a:rPr>
            <a:t>Healthy Child Programme (OHID,2023)</a:t>
          </a:r>
          <a:endParaRPr lang="en-GB" sz="3800" kern="1200" dirty="0">
            <a:latin typeface="Times New Roman" panose="02020603050405020304" pitchFamily="18" charset="0"/>
            <a:cs typeface="Times New Roman" panose="02020603050405020304" pitchFamily="18" charset="0"/>
          </a:endParaRPr>
        </a:p>
      </dsp:txBody>
      <dsp:txXfrm>
        <a:off x="911257" y="624880"/>
        <a:ext cx="11161369" cy="1250411"/>
      </dsp:txXfrm>
    </dsp:sp>
    <dsp:sp modelId="{3B4794FD-50DB-4EBB-A434-B38EEC9530B3}">
      <dsp:nvSpPr>
        <dsp:cNvPr id="0" name=""/>
        <dsp:cNvSpPr/>
      </dsp:nvSpPr>
      <dsp:spPr>
        <a:xfrm>
          <a:off x="129750" y="468579"/>
          <a:ext cx="1563014" cy="156301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D46808C-535F-4896-95E0-39F06E59F011}">
      <dsp:nvSpPr>
        <dsp:cNvPr id="0" name=""/>
        <dsp:cNvSpPr/>
      </dsp:nvSpPr>
      <dsp:spPr>
        <a:xfrm>
          <a:off x="1628146" y="2500823"/>
          <a:ext cx="10444480" cy="1250411"/>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96520" rIns="96520" bIns="96520" numCol="1" spcCol="1270" anchor="ctr" anchorCtr="0">
          <a:noAutofit/>
        </a:bodyPr>
        <a:lstStyle/>
        <a:p>
          <a:pPr marL="0" lvl="0" indent="0" algn="l" defTabSz="1689100">
            <a:lnSpc>
              <a:spcPct val="90000"/>
            </a:lnSpc>
            <a:spcBef>
              <a:spcPct val="0"/>
            </a:spcBef>
            <a:spcAft>
              <a:spcPct val="35000"/>
            </a:spcAft>
            <a:buNone/>
          </a:pPr>
          <a:r>
            <a:rPr lang="en-US" sz="3800" kern="1200" dirty="0">
              <a:latin typeface="Times New Roman" panose="02020603050405020304" pitchFamily="18" charset="0"/>
              <a:cs typeface="Times New Roman" panose="02020603050405020304" pitchFamily="18" charset="0"/>
            </a:rPr>
            <a:t>NICE Guidelines 1.1.2, 1.1.4, 1.1.5 (NICE 2021)</a:t>
          </a:r>
          <a:endParaRPr lang="en-GB" sz="3800" kern="1200" dirty="0">
            <a:latin typeface="Times New Roman" panose="02020603050405020304" pitchFamily="18" charset="0"/>
            <a:cs typeface="Times New Roman" panose="02020603050405020304" pitchFamily="18" charset="0"/>
          </a:endParaRPr>
        </a:p>
      </dsp:txBody>
      <dsp:txXfrm>
        <a:off x="1628146" y="2500823"/>
        <a:ext cx="10444480" cy="1250411"/>
      </dsp:txXfrm>
    </dsp:sp>
    <dsp:sp modelId="{2652DA10-CD12-4C55-AFB0-37AAE4E98048}">
      <dsp:nvSpPr>
        <dsp:cNvPr id="0" name=""/>
        <dsp:cNvSpPr/>
      </dsp:nvSpPr>
      <dsp:spPr>
        <a:xfrm>
          <a:off x="846639" y="2344521"/>
          <a:ext cx="1563014" cy="156301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B262C36-548E-45F8-BBED-E0DA80348311}">
      <dsp:nvSpPr>
        <dsp:cNvPr id="0" name=""/>
        <dsp:cNvSpPr/>
      </dsp:nvSpPr>
      <dsp:spPr>
        <a:xfrm>
          <a:off x="1628146" y="4376765"/>
          <a:ext cx="10444480" cy="1250411"/>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96520" rIns="96520" bIns="96520" numCol="1" spcCol="1270" anchor="ctr" anchorCtr="0">
          <a:noAutofit/>
        </a:bodyPr>
        <a:lstStyle/>
        <a:p>
          <a:pPr marL="0" lvl="0" indent="0" algn="l" defTabSz="1689100">
            <a:lnSpc>
              <a:spcPct val="90000"/>
            </a:lnSpc>
            <a:spcBef>
              <a:spcPct val="0"/>
            </a:spcBef>
            <a:spcAft>
              <a:spcPct val="35000"/>
            </a:spcAft>
            <a:buNone/>
          </a:pPr>
          <a:r>
            <a:rPr lang="en-US" sz="3800" kern="1200" dirty="0">
              <a:latin typeface="Times New Roman" panose="02020603050405020304" pitchFamily="18" charset="0"/>
              <a:cs typeface="Times New Roman" panose="02020603050405020304" pitchFamily="18" charset="0"/>
            </a:rPr>
            <a:t>Neonatal Care Act 2023 (NHS,2025)</a:t>
          </a:r>
          <a:endParaRPr lang="en-GB" sz="3800" kern="1200" dirty="0">
            <a:latin typeface="Times New Roman" panose="02020603050405020304" pitchFamily="18" charset="0"/>
            <a:cs typeface="Times New Roman" panose="02020603050405020304" pitchFamily="18" charset="0"/>
          </a:endParaRPr>
        </a:p>
      </dsp:txBody>
      <dsp:txXfrm>
        <a:off x="1628146" y="4376765"/>
        <a:ext cx="10444480" cy="1250411"/>
      </dsp:txXfrm>
    </dsp:sp>
    <dsp:sp modelId="{CBCB6BE7-30E3-40F4-9DC6-9525A44DC592}">
      <dsp:nvSpPr>
        <dsp:cNvPr id="0" name=""/>
        <dsp:cNvSpPr/>
      </dsp:nvSpPr>
      <dsp:spPr>
        <a:xfrm>
          <a:off x="846639" y="4220464"/>
          <a:ext cx="1563014" cy="156301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1B9A3F1-A5C1-4D7C-8012-BBD45F1F7275}">
      <dsp:nvSpPr>
        <dsp:cNvPr id="0" name=""/>
        <dsp:cNvSpPr/>
      </dsp:nvSpPr>
      <dsp:spPr>
        <a:xfrm>
          <a:off x="911257" y="6252707"/>
          <a:ext cx="11161369" cy="1250411"/>
        </a:xfrm>
        <a:prstGeom prst="rect">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2514" tIns="96520" rIns="96520" bIns="96520" numCol="1" spcCol="1270" anchor="ctr" anchorCtr="0">
          <a:noAutofit/>
        </a:bodyPr>
        <a:lstStyle/>
        <a:p>
          <a:pPr marL="0" lvl="0" indent="0" algn="l" defTabSz="1689100">
            <a:lnSpc>
              <a:spcPct val="90000"/>
            </a:lnSpc>
            <a:spcBef>
              <a:spcPct val="0"/>
            </a:spcBef>
            <a:spcAft>
              <a:spcPct val="35000"/>
            </a:spcAft>
            <a:buNone/>
          </a:pPr>
          <a:r>
            <a:rPr lang="en-US" sz="3800" b="0" kern="1200" dirty="0">
              <a:latin typeface="Times New Roman" panose="02020603050405020304" pitchFamily="18" charset="0"/>
              <a:cs typeface="Times New Roman" panose="02020603050405020304" pitchFamily="18" charset="0"/>
            </a:rPr>
            <a:t>The Marmot Review (2010) and 'Health Equity in England: The Marmot Review 10 Years On' (2020)</a:t>
          </a:r>
          <a:endParaRPr lang="en-GB" sz="3800" b="0" kern="1200" dirty="0">
            <a:latin typeface="Times New Roman" panose="02020603050405020304" pitchFamily="18" charset="0"/>
            <a:cs typeface="Times New Roman" panose="02020603050405020304" pitchFamily="18" charset="0"/>
          </a:endParaRPr>
        </a:p>
      </dsp:txBody>
      <dsp:txXfrm>
        <a:off x="911257" y="6252707"/>
        <a:ext cx="11161369" cy="1250411"/>
      </dsp:txXfrm>
    </dsp:sp>
    <dsp:sp modelId="{26C3E37B-3272-4C49-A8AA-CA8F824170DA}">
      <dsp:nvSpPr>
        <dsp:cNvPr id="0" name=""/>
        <dsp:cNvSpPr/>
      </dsp:nvSpPr>
      <dsp:spPr>
        <a:xfrm>
          <a:off x="129750" y="6096406"/>
          <a:ext cx="1563014" cy="1563014"/>
        </a:xfrm>
        <a:prstGeom prst="ellipse">
          <a:avLst/>
        </a:prstGeom>
        <a:solidFill>
          <a:schemeClr val="lt1">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6B2777-50BB-432A-9CD2-48B2A6CC9F45}">
      <dsp:nvSpPr>
        <dsp:cNvPr id="0" name=""/>
        <dsp:cNvSpPr/>
      </dsp:nvSpPr>
      <dsp:spPr>
        <a:xfrm>
          <a:off x="11921" y="1191671"/>
          <a:ext cx="3563094" cy="2137856"/>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Times New Roman" panose="02020603050405020304" pitchFamily="18" charset="0"/>
              <a:cs typeface="Times New Roman" panose="02020603050405020304" pitchFamily="18" charset="0"/>
            </a:rPr>
            <a:t>NHS aims to improve equity for mothers and babies</a:t>
          </a:r>
          <a:endParaRPr lang="en-GB" sz="2600" kern="1200" dirty="0">
            <a:latin typeface="Times New Roman" panose="02020603050405020304" pitchFamily="18" charset="0"/>
            <a:cs typeface="Times New Roman" panose="02020603050405020304" pitchFamily="18" charset="0"/>
          </a:endParaRPr>
        </a:p>
      </dsp:txBody>
      <dsp:txXfrm>
        <a:off x="74537" y="1254287"/>
        <a:ext cx="3437862" cy="2012624"/>
      </dsp:txXfrm>
    </dsp:sp>
    <dsp:sp modelId="{FF54DECE-EA03-4A76-896D-54F21CBEF3DA}">
      <dsp:nvSpPr>
        <dsp:cNvPr id="0" name=""/>
        <dsp:cNvSpPr/>
      </dsp:nvSpPr>
      <dsp:spPr>
        <a:xfrm>
          <a:off x="3931324" y="1818776"/>
          <a:ext cx="755375" cy="88364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a:off x="3931324" y="1995505"/>
        <a:ext cx="528763" cy="530189"/>
      </dsp:txXfrm>
    </dsp:sp>
    <dsp:sp modelId="{DBAED044-30ED-4F6F-805D-D22C4B7B0211}">
      <dsp:nvSpPr>
        <dsp:cNvPr id="0" name=""/>
        <dsp:cNvSpPr/>
      </dsp:nvSpPr>
      <dsp:spPr>
        <a:xfrm>
          <a:off x="5000252" y="1191671"/>
          <a:ext cx="3563094" cy="2137856"/>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Times New Roman" panose="02020603050405020304" pitchFamily="18" charset="0"/>
              <a:cs typeface="Times New Roman" panose="02020603050405020304" pitchFamily="18" charset="0"/>
            </a:rPr>
            <a:t>Equity and Equality Guidance for  Local Maternity Systems supports ICS and health inequalities 2021/22</a:t>
          </a:r>
          <a:endParaRPr lang="en-GB" sz="2600" kern="1200" dirty="0">
            <a:latin typeface="Times New Roman" panose="02020603050405020304" pitchFamily="18" charset="0"/>
            <a:cs typeface="Times New Roman" panose="02020603050405020304" pitchFamily="18" charset="0"/>
          </a:endParaRPr>
        </a:p>
      </dsp:txBody>
      <dsp:txXfrm>
        <a:off x="5062868" y="1254287"/>
        <a:ext cx="3437862" cy="2012624"/>
      </dsp:txXfrm>
    </dsp:sp>
    <dsp:sp modelId="{200757A3-6A3E-4ADF-B6C9-84CD915EC368}">
      <dsp:nvSpPr>
        <dsp:cNvPr id="0" name=""/>
        <dsp:cNvSpPr/>
      </dsp:nvSpPr>
      <dsp:spPr>
        <a:xfrm>
          <a:off x="8919656" y="1818776"/>
          <a:ext cx="755375" cy="883647"/>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GB" sz="2100" kern="1200" dirty="0"/>
        </a:p>
      </dsp:txBody>
      <dsp:txXfrm>
        <a:off x="8919656" y="1995505"/>
        <a:ext cx="528763" cy="530189"/>
      </dsp:txXfrm>
    </dsp:sp>
    <dsp:sp modelId="{CD4E6474-02AF-4F19-BD75-BCDEE3BED2CE}">
      <dsp:nvSpPr>
        <dsp:cNvPr id="0" name=""/>
        <dsp:cNvSpPr/>
      </dsp:nvSpPr>
      <dsp:spPr>
        <a:xfrm>
          <a:off x="9988584" y="1191671"/>
          <a:ext cx="3563094" cy="2137856"/>
        </a:xfrm>
        <a:prstGeom prst="roundRect">
          <a:avLst>
            <a:gd name="adj" fmla="val 10000"/>
          </a:avLst>
        </a:prstGeom>
        <a:solidFill>
          <a:schemeClr val="lt1">
            <a:hueOff val="0"/>
            <a:satOff val="0"/>
            <a:lumOff val="0"/>
            <a:alphaOff val="0"/>
          </a:schemeClr>
        </a:solidFill>
        <a:ln w="25400" cap="flat" cmpd="sng" algn="ctr">
          <a:solidFill>
            <a:schemeClr val="accent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Times New Roman" panose="02020603050405020304" pitchFamily="18" charset="0"/>
              <a:cs typeface="Times New Roman" panose="02020603050405020304" pitchFamily="18" charset="0"/>
            </a:rPr>
            <a:t>MBRRACE-UK highlights reduced focus and investment in maternal health</a:t>
          </a:r>
          <a:endParaRPr lang="en-GB" sz="2600" kern="1200" dirty="0">
            <a:latin typeface="Times New Roman" panose="02020603050405020304" pitchFamily="18" charset="0"/>
            <a:cs typeface="Times New Roman" panose="02020603050405020304" pitchFamily="18" charset="0"/>
          </a:endParaRPr>
        </a:p>
      </dsp:txBody>
      <dsp:txXfrm>
        <a:off x="10051200" y="1254287"/>
        <a:ext cx="3437862" cy="2012624"/>
      </dsp:txXfrm>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04CB07-AD7A-4C1F-91A7-3F1D96A91FE5}" type="datetimeFigureOut">
              <a:rPr lang="en-GB" smtClean="0"/>
              <a:t>20/06/2026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5D123-78C9-4F9B-A17A-1F0FF7E74D6D}" type="slidenum">
              <a:rPr lang="en-GB" smtClean="0"/>
              <a:t>‹#›</a:t>
            </a:fld>
            <a:endParaRPr lang="en-GB" dirty="0"/>
          </a:p>
        </p:txBody>
      </p:sp>
    </p:spTree>
    <p:extLst>
      <p:ext uri="{BB962C8B-B14F-4D97-AF65-F5344CB8AC3E}">
        <p14:creationId xmlns:p14="http://schemas.microsoft.com/office/powerpoint/2010/main" val="42471984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dirty="0">
                <a:latin typeface="Times New Roman" panose="02020603050405020304" pitchFamily="18" charset="0"/>
                <a:cs typeface="Times New Roman" panose="02020603050405020304" pitchFamily="18" charset="0"/>
              </a:rPr>
              <a:t>A favourable state that both individuals and societies experience is called well-being. Quality of life and the capacity of individuals and communities to make meaningful and purposeful contributions to the world are all components of well-being. Monitoring the fair allocation of resources, general prosperity, and sustainability are all aided by concentrating on well-being. </a:t>
            </a:r>
            <a:r>
              <a:rPr lang="en-US" dirty="0"/>
              <a:t>The World Health Organisation (WHO) states that “wellbeing exists in two dimensions, subjective and objective. It comprises an individual’s experience of their life as well as a comparison of life circumstances with social norms and values”. Examples of life circumstance include health, education, work, social relationships, built and natural environments, security, civic engagement and governance, housing and work-life balance. Subjective experiences include a person’s overall sense of wellbeing, psychological functioning and affective states </a:t>
            </a:r>
            <a:r>
              <a:rPr lang="en-GB" sz="1200" kern="1200" dirty="0">
                <a:solidFill>
                  <a:schemeClr val="tx1"/>
                </a:solidFill>
                <a:effectLst/>
                <a:latin typeface="+mn-lt"/>
                <a:ea typeface="+mn-ea"/>
                <a:cs typeface="+mn-cs"/>
              </a:rPr>
              <a:t>(Department of health, 2014)</a:t>
            </a:r>
            <a:endParaRPr lang="en-US" altLang="en-US"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3</a:t>
            </a:fld>
            <a:endParaRPr lang="en-GB" dirty="0"/>
          </a:p>
        </p:txBody>
      </p:sp>
    </p:spTree>
    <p:extLst>
      <p:ext uri="{BB962C8B-B14F-4D97-AF65-F5344CB8AC3E}">
        <p14:creationId xmlns:p14="http://schemas.microsoft.com/office/powerpoint/2010/main" val="543791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BAE9E-7941-A316-D791-3CE93F5B3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76B585-9C25-2CCB-2663-5C9EB5E474EC}"/>
              </a:ext>
            </a:extLst>
          </p:cNvPr>
          <p:cNvSpPr>
            <a:spLocks noGrp="1" noRot="1" noChangeAspect="1"/>
          </p:cNvSpPr>
          <p:nvPr>
            <p:ph type="sldImg"/>
          </p:nvPr>
        </p:nvSpPr>
        <p:spPr/>
        <p:txBody>
          <a:bodyPr/>
          <a:lstStyle/>
          <a:p>
            <a:endParaRPr lang="en-GB" dirty="0"/>
          </a:p>
        </p:txBody>
      </p:sp>
      <p:sp>
        <p:nvSpPr>
          <p:cNvPr id="3" name="Notes Placeholder 2">
            <a:extLst>
              <a:ext uri="{FF2B5EF4-FFF2-40B4-BE49-F238E27FC236}">
                <a16:creationId xmlns:a16="http://schemas.microsoft.com/office/drawing/2014/main" id="{B520400A-9259-107B-0CC8-AA7A645C3C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1BCAF28-E98F-B8D5-4DB9-422931CDB9BE}"/>
              </a:ext>
            </a:extLst>
          </p:cNvPr>
          <p:cNvSpPr>
            <a:spLocks noGrp="1"/>
          </p:cNvSpPr>
          <p:nvPr>
            <p:ph type="sldNum" sz="quarter" idx="5"/>
          </p:nvPr>
        </p:nvSpPr>
        <p:spPr/>
        <p:txBody>
          <a:bodyPr/>
          <a:lstStyle/>
          <a:p>
            <a:fld id="{4255D123-78C9-4F9B-A17A-1F0FF7E74D6D}" type="slidenum">
              <a:rPr lang="en-GB" smtClean="0"/>
              <a:t>4</a:t>
            </a:fld>
            <a:endParaRPr lang="en-GB" dirty="0"/>
          </a:p>
        </p:txBody>
      </p:sp>
    </p:spTree>
    <p:extLst>
      <p:ext uri="{BB962C8B-B14F-4D97-AF65-F5344CB8AC3E}">
        <p14:creationId xmlns:p14="http://schemas.microsoft.com/office/powerpoint/2010/main" val="920051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NHS </a:t>
            </a:r>
            <a:r>
              <a:rPr kumimoji="0" lang="en-US" altLang="en-US" sz="1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Saving Babies Lives Care Bundle</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reduce </a:t>
            </a:r>
            <a:r>
              <a:rPr kumimoji="0" lang="en-US" altLang="en-US" sz="1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stillbirth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maternal mortality</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2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newborn death</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brain injury by 50% by 2025 is targeted in the Long-Term Plan 2019 (NHS England, 2019).</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The </a:t>
            </a:r>
            <a:r>
              <a:rPr lang="en-US" altLang="en-US" sz="1200" b="1" dirty="0">
                <a:latin typeface="Times New Roman" panose="02020603050405020304" pitchFamily="18" charset="0"/>
                <a:cs typeface="Times New Roman" panose="02020603050405020304" pitchFamily="18" charset="0"/>
              </a:rPr>
              <a:t>MBRRACE-UK</a:t>
            </a:r>
            <a:r>
              <a:rPr lang="en-US" altLang="en-US" sz="1200" dirty="0">
                <a:latin typeface="Times New Roman" panose="02020603050405020304" pitchFamily="18" charset="0"/>
                <a:cs typeface="Times New Roman" panose="02020603050405020304" pitchFamily="18" charset="0"/>
              </a:rPr>
              <a:t> reports on maternal and perinatal mortality shoeing the most deprived areas and members of Black, Asian, and mixed ethnic groups have worse outcomes.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NHS support to Local Maternity Systems with Equality and Equality Action Plans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1200" dirty="0">
                <a:latin typeface="Times New Roman" panose="02020603050405020304" pitchFamily="18" charset="0"/>
                <a:cs typeface="Times New Roman" panose="02020603050405020304" pitchFamily="18" charset="0"/>
              </a:rPr>
              <a:t>Integrated Care Systems targets five health inequalities priorities in the 2021/22 Planning Guidance (NHS, 2020).</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defRPr/>
            </a:pPr>
            <a:r>
              <a:rPr lang="en-US" sz="1800" dirty="0"/>
              <a:t> 2020, on average in the UK, 13 babies died before, during or shortly after birth. It means that sadly 4,533 babies were stillborn or died shortly after birth in the UK during 2020 (Sands)</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defRPr/>
            </a:pPr>
            <a:r>
              <a:rPr lang="en-US" sz="1800" dirty="0"/>
              <a:t>In March 2023, NHS England published a Three year delivery plan for maternity and neonatal services to make “care safer, more personalised, and more equitable for women, babies and families.” Maternity and neonatal services have been asked to focus on four themes: • Listening to women and families with compassion • Supporting our workforce • Developing and sustaining a culture of safety • Meeting and improving standards and structures </a:t>
            </a:r>
            <a:r>
              <a:rPr lang="en-US" sz="1200" kern="1200" dirty="0">
                <a:solidFill>
                  <a:schemeClr val="tx1"/>
                </a:solidFill>
                <a:effectLst/>
                <a:latin typeface="+mn-lt"/>
                <a:ea typeface="+mn-ea"/>
                <a:cs typeface="+mn-cs"/>
              </a:rPr>
              <a:t>(Gheera, Kirk-Wade and Wilson, 2024).</a:t>
            </a:r>
            <a:endParaRPr lang="en-US" sz="1800" dirty="0"/>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defRPr/>
            </a:pPr>
            <a:endParaRPr lang="en-US" sz="1800" dirty="0"/>
          </a:p>
          <a:p>
            <a:pPr marL="342900" indent="-342900" eaLnBrk="0" fontAlgn="base" hangingPunct="0">
              <a:lnSpc>
                <a:spcPct val="150000"/>
              </a:lnSpc>
              <a:spcBef>
                <a:spcPct val="0"/>
              </a:spcBef>
              <a:spcAft>
                <a:spcPct val="0"/>
              </a:spcAft>
              <a:buFont typeface="Arial" panose="020B0604020202020204" pitchFamily="34" charset="0"/>
              <a:buChar char="•"/>
            </a:pPr>
            <a:endParaRPr lang="en-US" altLang="en-US" sz="1800"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6</a:t>
            </a:fld>
            <a:endParaRPr lang="en-GB" dirty="0"/>
          </a:p>
        </p:txBody>
      </p:sp>
    </p:spTree>
    <p:extLst>
      <p:ext uri="{BB962C8B-B14F-4D97-AF65-F5344CB8AC3E}">
        <p14:creationId xmlns:p14="http://schemas.microsoft.com/office/powerpoint/2010/main" val="13904921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Infant mortality rate is an important marker of the overall health of a society,1 which is used as a key international indicator used in the United Nation’s Sustainable Development Goals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Most deaths during childhood occur during the first year of life, particularly the first month of life (the neonatal period). Neonatal mortality accounts for between 70% and 80% of infant deaths.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risk of infant death increases with greater levels of maternal deprivation. moking, alcohol and substance misuse, poor nutrition and obesity –both before and during pregnancy – are all associated with adverse child health outcomes.Government efforts to reduce child poverty remain crucial to improving infant survival. requires further investment in Operational Delivery Networks for maternity and neonatal care, to ensure that all babies are born in the right place and when unexpected problems arise post birth, services are set up to ensure timely transfer to appropriate neonatal units. Professionals must recognise that families living in difficult circumstances are at higher risk of infant deaths, as well as other poor outcomes. They can support and act as advocates for vulnerable families, and signpost referrals if appropriate to other agencies for help with poverty and adversity </a:t>
            </a:r>
            <a:r>
              <a:rPr lang="en-GB" sz="1200" kern="1200" dirty="0">
                <a:solidFill>
                  <a:schemeClr val="tx1"/>
                </a:solidFill>
                <a:effectLst/>
                <a:latin typeface="+mn-lt"/>
                <a:ea typeface="+mn-ea"/>
                <a:cs typeface="+mn-cs"/>
              </a:rPr>
              <a:t>(RCPCH, 2020).</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7</a:t>
            </a:fld>
            <a:endParaRPr lang="en-GB" dirty="0"/>
          </a:p>
        </p:txBody>
      </p:sp>
    </p:spTree>
    <p:extLst>
      <p:ext uri="{BB962C8B-B14F-4D97-AF65-F5344CB8AC3E}">
        <p14:creationId xmlns:p14="http://schemas.microsoft.com/office/powerpoint/2010/main" val="7137058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8</a:t>
            </a:fld>
            <a:endParaRPr lang="en-GB" dirty="0"/>
          </a:p>
        </p:txBody>
      </p:sp>
    </p:spTree>
    <p:extLst>
      <p:ext uri="{BB962C8B-B14F-4D97-AF65-F5344CB8AC3E}">
        <p14:creationId xmlns:p14="http://schemas.microsoft.com/office/powerpoint/2010/main" val="304464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703B03-5D8A-0973-D5F0-FD264AC5F7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2EC96D-DADD-D1CC-4A1E-6B1D703FCA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E89638-29B9-6E68-878E-02788993EC5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Insufficient care in the perinatal period is associated with poorer maternal health, poorer perinatal outcomes, infant mortality, and health inequalities.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Social factors also determine the health and life chances of the unborn and newborn child and impact on early child development. There is an implicit recognition of the importance of social determinants to the well-being of children in national policy. For example, a stated aim of 'Healthy Lives, Brighter Futures' is to get the right services, advice and support to all parents with more intensive support for the most vulnerable. Applications of the biopsychosocial model's focus on psychosocial and cultural contexts may provide clues to improving perinatal health care and particularly health inequalities, which are pronounced and persisting for maternal morbidity and mortality. The application of a biopsychosocial model to perinatal health may also benefit both maternal and child health given two decades of reliable evidence from large-scale studies linking prenatal maternal psychological well-being with child's behavioral and physical health. a biopsychosocial model may provide plausible intervention targets to improve perinatal care utilization, i.e., to the extent that identified psychological or social factors are more modifiable than sociodemographic characteristics </a:t>
            </a:r>
            <a:r>
              <a:rPr lang="de-DE" sz="1200" kern="1200" dirty="0">
                <a:solidFill>
                  <a:schemeClr val="tx1"/>
                </a:solidFill>
                <a:effectLst/>
                <a:latin typeface="+mn-lt"/>
                <a:ea typeface="+mn-ea"/>
                <a:cs typeface="+mn-cs"/>
              </a:rPr>
              <a:t>(Qiu, Chirico and Duberstein, 2021).</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a:extLst>
              <a:ext uri="{FF2B5EF4-FFF2-40B4-BE49-F238E27FC236}">
                <a16:creationId xmlns:a16="http://schemas.microsoft.com/office/drawing/2014/main" id="{3B220195-5186-12AF-310B-12D0DFE0A30B}"/>
              </a:ext>
            </a:extLst>
          </p:cNvPr>
          <p:cNvSpPr>
            <a:spLocks noGrp="1"/>
          </p:cNvSpPr>
          <p:nvPr>
            <p:ph type="sldNum" sz="quarter" idx="5"/>
          </p:nvPr>
        </p:nvSpPr>
        <p:spPr/>
        <p:txBody>
          <a:bodyPr/>
          <a:lstStyle/>
          <a:p>
            <a:fld id="{4255D123-78C9-4F9B-A17A-1F0FF7E74D6D}" type="slidenum">
              <a:rPr lang="en-GB" smtClean="0"/>
              <a:t>9</a:t>
            </a:fld>
            <a:endParaRPr lang="en-GB" dirty="0"/>
          </a:p>
        </p:txBody>
      </p:sp>
    </p:spTree>
    <p:extLst>
      <p:ext uri="{BB962C8B-B14F-4D97-AF65-F5344CB8AC3E}">
        <p14:creationId xmlns:p14="http://schemas.microsoft.com/office/powerpoint/2010/main" val="2978551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70A3DF-6244-6006-FC4D-2EA298CEAA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401788-2121-219D-B4F8-E2495AD1DC7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27811C-CF24-D6D2-C0C0-C99DB43D2F0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a:extLst>
              <a:ext uri="{FF2B5EF4-FFF2-40B4-BE49-F238E27FC236}">
                <a16:creationId xmlns:a16="http://schemas.microsoft.com/office/drawing/2014/main" id="{22F13F8C-4655-DECE-2495-B9A888835EBD}"/>
              </a:ext>
            </a:extLst>
          </p:cNvPr>
          <p:cNvSpPr>
            <a:spLocks noGrp="1"/>
          </p:cNvSpPr>
          <p:nvPr>
            <p:ph type="sldNum" sz="quarter" idx="5"/>
          </p:nvPr>
        </p:nvSpPr>
        <p:spPr/>
        <p:txBody>
          <a:bodyPr/>
          <a:lstStyle/>
          <a:p>
            <a:fld id="{4255D123-78C9-4F9B-A17A-1F0FF7E74D6D}" type="slidenum">
              <a:rPr lang="en-GB" smtClean="0"/>
              <a:t>10</a:t>
            </a:fld>
            <a:endParaRPr lang="en-GB" dirty="0"/>
          </a:p>
        </p:txBody>
      </p:sp>
    </p:spTree>
    <p:extLst>
      <p:ext uri="{BB962C8B-B14F-4D97-AF65-F5344CB8AC3E}">
        <p14:creationId xmlns:p14="http://schemas.microsoft.com/office/powerpoint/2010/main" val="304295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healthy child programme is our national framework for improving the health and wellbeing of children and young people aged 0 to 19 (age 25 for care leavers or those living with special educational needs and disabilities) in England. It sets out evidence-based approaches to prevention, early intervention and family support, supporting the government’s ambition of raising the healthiest ever generation of children Office for Health Improvement and Disparities, 2023).</a:t>
            </a:r>
          </a:p>
          <a:p>
            <a:r>
              <a:rPr lang="en-GB" dirty="0"/>
              <a:t>NICE guideline 1.1.2 Be aware that the 2020 MBRRACE-UK reports on maternal and perinatal mortality showed that women and babies from some minority ethnic backgrounds and those who live in deprived areas have an increased risk of death and may need closer monitoring.</a:t>
            </a:r>
          </a:p>
          <a:p>
            <a:r>
              <a:rPr lang="en-GB" dirty="0"/>
              <a:t>1.1.4 When caring for a baby, remember that those with parental responsibility have the right be involved in the baby's care, if they choose.</a:t>
            </a:r>
          </a:p>
          <a:p>
            <a:r>
              <a:rPr lang="en-GB" dirty="0"/>
              <a:t>1.1.5 When giving information about postnatal care, use clear language and tailor the timing, content and delivery of information to the woman's needs and preferences National Institute for Health and Care Excellence,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Neonatal Care (Leave and Pay) Act 2023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Act will provide additional leave and pay for parents of babies who require neonatal care, with a right to up to 12 weeks’ leave and pay.</a:t>
            </a:r>
          </a:p>
          <a:p>
            <a:r>
              <a:rPr lang="en-GB" sz="1200" kern="1200" dirty="0">
                <a:solidFill>
                  <a:schemeClr val="tx1"/>
                </a:solidFill>
                <a:effectLst/>
                <a:latin typeface="+mn-lt"/>
                <a:ea typeface="+mn-ea"/>
                <a:cs typeface="+mn-cs"/>
              </a:rPr>
              <a:t>(NHS, 2025)</a:t>
            </a:r>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11</a:t>
            </a:fld>
            <a:endParaRPr lang="en-GB" dirty="0"/>
          </a:p>
        </p:txBody>
      </p:sp>
    </p:spTree>
    <p:extLst>
      <p:ext uri="{BB962C8B-B14F-4D97-AF65-F5344CB8AC3E}">
        <p14:creationId xmlns:p14="http://schemas.microsoft.com/office/powerpoint/2010/main" val="4131680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You will be offered regular health and development reviews (health visitor checks) for your baby until they are around 2. These are to support you and your baby, and make sure their development is on track.</a:t>
            </a:r>
          </a:p>
          <a:p>
            <a:r>
              <a:rPr lang="en-US" dirty="0"/>
              <a:t>The reviews are usually done by a health visitor or a member of their team. They may be done in your home or at a GP surgery, baby clinic or children's centre </a:t>
            </a:r>
            <a:r>
              <a:rPr lang="en-GB" sz="1200" kern="1200" dirty="0">
                <a:solidFill>
                  <a:schemeClr val="tx1"/>
                </a:solidFill>
                <a:effectLst/>
                <a:latin typeface="+mn-lt"/>
                <a:ea typeface="+mn-ea"/>
                <a:cs typeface="+mn-cs"/>
              </a:rPr>
              <a:t>(NHS, 2020b).</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Sure Start centres give help and advice on child and family health, parenting, money, training and employment. Three year deliver plan NHS This plan sets out how the NHS will make maternity and neonatal care safer, more personalised, and more equitable for women, babies, and families. Each ICB will be a partner in an integrated care system (ICS). ICSs are a partnership of organisations that plan and deliver joined up health and care services. NHS England has statutory responsibility for commissioning neonatal services, through regional specialised commissioning teams and operational delivery networks (ODNs). All women are offered personalised care and support plans which take account of their physical health, mental health, social complexities, and choices. Plans consider inequalities in the broadest sense, including protected characteristics and Core20PLUS5. The care plan includes a risk assessment updated at every contact, including when the woman is in early or established labour. Women receive care that has a life course approach and preventative perspective, to ensure holistic care for women and the best start in life for babies. This includes NHS-led smoke-free pregnancy pathways to provide practical support for pregnant women who are smokers, and evidence-based information about screening and vaccination </a:t>
            </a:r>
            <a:r>
              <a:rPr lang="en-GB" sz="1200" kern="1200" dirty="0">
                <a:solidFill>
                  <a:schemeClr val="tx1"/>
                </a:solidFill>
                <a:effectLst/>
                <a:latin typeface="+mn-lt"/>
                <a:ea typeface="+mn-ea"/>
                <a:cs typeface="+mn-cs"/>
              </a:rPr>
              <a:t>(NHS England, 2023).</a:t>
            </a:r>
            <a:endParaRPr lang="en-US" dirty="0"/>
          </a:p>
          <a:p>
            <a:r>
              <a:rPr lang="en-GB" sz="1200" kern="1200" dirty="0">
                <a:solidFill>
                  <a:schemeClr val="tx1"/>
                </a:solidFill>
                <a:effectLst/>
                <a:latin typeface="+mn-lt"/>
                <a:ea typeface="+mn-ea"/>
                <a:cs typeface="+mn-cs"/>
              </a:rPr>
              <a:t>(GOV.UK, 2012)</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12</a:t>
            </a:fld>
            <a:endParaRPr lang="en-GB" dirty="0"/>
          </a:p>
        </p:txBody>
      </p:sp>
    </p:spTree>
    <p:extLst>
      <p:ext uri="{BB962C8B-B14F-4D97-AF65-F5344CB8AC3E}">
        <p14:creationId xmlns:p14="http://schemas.microsoft.com/office/powerpoint/2010/main" val="9572495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6B517C-107C-13CC-66DD-5C3EDE8BD4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D484BED-0CAE-2021-D443-2386AC28581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59FECE-3BEC-5C40-69A8-2424F8B10D1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Department of Health and Social Care (DHSC) campaign - ‘Stay Strong. Get Vaccinated’ - show how vaccination passes life-saving antibodies to protect newborns.</a:t>
            </a:r>
          </a:p>
          <a:p>
            <a:r>
              <a:rPr lang="en-US" dirty="0"/>
              <a:t>The Healthy Child Programme The Healthy Child Programme is the heart of public health services for children and families. It brings together the evidence on delivering good health, wellbeing and resilience for every child.</a:t>
            </a:r>
          </a:p>
          <a:p>
            <a:r>
              <a:rPr lang="en-US" dirty="0"/>
              <a:t>The programme comprises health promotion, child health surveillance and screening, providing a range of services to families. These include:</a:t>
            </a:r>
          </a:p>
          <a:p>
            <a:r>
              <a:rPr lang="en-US" dirty="0"/>
              <a:t>screening immunisation during pregnancy and childhood immunisations health and development reviews advice and support to help children’s physical and emotional development </a:t>
            </a:r>
            <a:r>
              <a:rPr lang="en-GB" sz="1200" kern="1200" dirty="0">
                <a:solidFill>
                  <a:schemeClr val="tx1"/>
                </a:solidFill>
                <a:effectLst/>
                <a:latin typeface="+mn-lt"/>
                <a:ea typeface="+mn-ea"/>
                <a:cs typeface="+mn-cs"/>
              </a:rPr>
              <a:t>(Public Health England, 2016).</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A16E106-3614-C8EF-B6A9-C2457B805AE5}"/>
              </a:ext>
            </a:extLst>
          </p:cNvPr>
          <p:cNvSpPr>
            <a:spLocks noGrp="1"/>
          </p:cNvSpPr>
          <p:nvPr>
            <p:ph type="sldNum" sz="quarter" idx="5"/>
          </p:nvPr>
        </p:nvSpPr>
        <p:spPr/>
        <p:txBody>
          <a:bodyPr/>
          <a:lstStyle/>
          <a:p>
            <a:fld id="{4255D123-78C9-4F9B-A17A-1F0FF7E74D6D}" type="slidenum">
              <a:rPr lang="en-GB" smtClean="0"/>
              <a:t>13</a:t>
            </a:fld>
            <a:endParaRPr lang="en-GB" dirty="0"/>
          </a:p>
        </p:txBody>
      </p:sp>
    </p:spTree>
    <p:extLst>
      <p:ext uri="{BB962C8B-B14F-4D97-AF65-F5344CB8AC3E}">
        <p14:creationId xmlns:p14="http://schemas.microsoft.com/office/powerpoint/2010/main" val="2307581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4ECAC-5DF7-74C4-EBF4-0384469E32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EE967C-E924-B7EA-C273-39ADB17B67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5348F3-9CCE-57B1-77DE-E42D9D7AD896}"/>
              </a:ext>
            </a:extLst>
          </p:cNvPr>
          <p:cNvSpPr>
            <a:spLocks noGrp="1"/>
          </p:cNvSpPr>
          <p:nvPr>
            <p:ph type="body" idx="1"/>
          </p:nvPr>
        </p:nvSpPr>
        <p:spPr/>
        <p:txBody>
          <a:bodyPr/>
          <a:lstStyle/>
          <a:p>
            <a:r>
              <a:rPr kumimoji="0" lang="en-US" altLang="en-US" sz="1200" b="0" i="0" u="none" strike="noStrike" cap="none" normalizeH="0" baseline="0" dirty="0">
                <a:ln>
                  <a:noFill/>
                </a:ln>
                <a:solidFill>
                  <a:schemeClr val="tx1"/>
                </a:solidFill>
                <a:effectLst/>
                <a:latin typeface="Arial" panose="020B0604020202020204" pitchFamily="34" charset="0"/>
              </a:rPr>
              <a:t>The NHS is working to improve equity for mothers and babies and equality in experience for staff. </a:t>
            </a:r>
            <a:endParaRPr lang="en-US" dirty="0"/>
          </a:p>
          <a:p>
            <a:r>
              <a:rPr lang="en-US" dirty="0"/>
              <a:t>Guidance for Local Maternity Systems: Equity and Equality: Guidance for Local Maternity Systems. Based on the five health inequalities priorities in the 2021/22 Planning Guidance​, this will help Local Maternity Systems align their Equality and Equality Action Plans with Integrated Care Systems health inequalities work​. The guidance includes an analysis of the evidence, interventions to improve equity and equality, resources, indicators and metrics.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the COVID-19 pandemic, maternal mortality rates have worsened, as highlighted by the MBRRACE-UK study. This trend reflects a broader lack of attention and investment in maternal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Digital exclusion: SMS communication posed barriers for some patients. Solution: Direct phone calls and collaboration with health visitors ensured inclusive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9C5AE2D-6A75-0DB7-94CB-D1A215E433D2}"/>
              </a:ext>
            </a:extLst>
          </p:cNvPr>
          <p:cNvSpPr>
            <a:spLocks noGrp="1"/>
          </p:cNvSpPr>
          <p:nvPr>
            <p:ph type="sldNum" sz="quarter" idx="5"/>
          </p:nvPr>
        </p:nvSpPr>
        <p:spPr/>
        <p:txBody>
          <a:bodyPr/>
          <a:lstStyle/>
          <a:p>
            <a:fld id="{4255D123-78C9-4F9B-A17A-1F0FF7E74D6D}" type="slidenum">
              <a:rPr lang="en-GB" smtClean="0"/>
              <a:t>14</a:t>
            </a:fld>
            <a:endParaRPr lang="en-GB" dirty="0"/>
          </a:p>
        </p:txBody>
      </p:sp>
    </p:spTree>
    <p:extLst>
      <p:ext uri="{BB962C8B-B14F-4D97-AF65-F5344CB8AC3E}">
        <p14:creationId xmlns:p14="http://schemas.microsoft.com/office/powerpoint/2010/main" val="2367835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80E79B-EA8D-5E3B-7DEE-9803A6798E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DA440A-DB6E-A404-6372-140705D665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53DF7C-1654-97D0-C9CC-D4FE3DB8B21E}"/>
              </a:ext>
            </a:extLst>
          </p:cNvPr>
          <p:cNvSpPr>
            <a:spLocks noGrp="1"/>
          </p:cNvSpPr>
          <p:nvPr>
            <p:ph type="body" idx="1"/>
          </p:nvPr>
        </p:nvSpPr>
        <p:spPr/>
        <p:txBody>
          <a:bodyPr/>
          <a:lstStyle/>
          <a:p>
            <a:r>
              <a:rPr kumimoji="0" lang="en-US" altLang="en-US" sz="1200" b="0" i="0" u="none" strike="noStrike" cap="none" normalizeH="0" baseline="0" dirty="0">
                <a:ln>
                  <a:noFill/>
                </a:ln>
                <a:solidFill>
                  <a:schemeClr val="tx1"/>
                </a:solidFill>
                <a:effectLst/>
                <a:latin typeface="Arial" panose="020B0604020202020204" pitchFamily="34" charset="0"/>
              </a:rPr>
              <a:t>The NHS is working to improve equity for mothers and babies and equality in experience for staff. </a:t>
            </a:r>
            <a:endParaRPr lang="en-US" dirty="0"/>
          </a:p>
          <a:p>
            <a:r>
              <a:rPr lang="en-US" dirty="0"/>
              <a:t>Guidance for Local Maternity Systems: Equity and Equality: Guidance for Local Maternity Systems. Based on the five health inequalities priorities in the 2021/22 Planning Guidance​, this will help Local Maternity Systems align their Equality and Equality Action Plans with Integrated Care Systems health inequalities work​. The guidance includes an analysis of the evidence, interventions to improve equity and equality, resources, indicators and metrics.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the COVID-19 pandemic, maternal mortality rates have worsened, as highlighted by the MBRRACE-UK study. This trend reflects a broader lack of attention and investment in maternal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Digital exclusion: SMS communication posed barriers for some patients. Solution: Direct phone calls and collaboration with health visitors ensured inclusive communication.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SBRI Healthcare awards are another step forward in helping the NHS deliver its Long Term Plan commitments for maternity care. All the projects we assessed were of a very high standard and this next phase of funding will be used to develop and evaluate prototypes, and build evidence for future uptake and scale. Crucially these innovations help tackle health inequalities in maternity care and support the national NHS England Core20PLUS5 approach.</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D27319FA-711F-B55E-D046-AB754C050322}"/>
              </a:ext>
            </a:extLst>
          </p:cNvPr>
          <p:cNvSpPr>
            <a:spLocks noGrp="1"/>
          </p:cNvSpPr>
          <p:nvPr>
            <p:ph type="sldNum" sz="quarter" idx="5"/>
          </p:nvPr>
        </p:nvSpPr>
        <p:spPr/>
        <p:txBody>
          <a:bodyPr/>
          <a:lstStyle/>
          <a:p>
            <a:fld id="{4255D123-78C9-4F9B-A17A-1F0FF7E74D6D}" type="slidenum">
              <a:rPr lang="en-GB" smtClean="0"/>
              <a:t>15</a:t>
            </a:fld>
            <a:endParaRPr lang="en-GB" dirty="0"/>
          </a:p>
        </p:txBody>
      </p:sp>
    </p:spTree>
    <p:extLst>
      <p:ext uri="{BB962C8B-B14F-4D97-AF65-F5344CB8AC3E}">
        <p14:creationId xmlns:p14="http://schemas.microsoft.com/office/powerpoint/2010/main" val="3295639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17A3BB-6C96-BDDE-1EFE-C472653C2B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4DAD78-81E1-57A5-E042-8C64CD0B87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FAAF06-B3BD-856D-462C-14655AE95D72}"/>
              </a:ext>
            </a:extLst>
          </p:cNvPr>
          <p:cNvSpPr>
            <a:spLocks noGrp="1"/>
          </p:cNvSpPr>
          <p:nvPr>
            <p:ph type="body" idx="1"/>
          </p:nvPr>
        </p:nvSpPr>
        <p:spPr/>
        <p:txBody>
          <a:bodyPr/>
          <a:lstStyle/>
          <a:p>
            <a:r>
              <a:rPr kumimoji="0" lang="en-US" altLang="en-US" sz="1200" b="0" i="0" u="none" strike="noStrike" cap="none" normalizeH="0" baseline="0" dirty="0">
                <a:ln>
                  <a:noFill/>
                </a:ln>
                <a:solidFill>
                  <a:schemeClr val="tx1"/>
                </a:solidFill>
                <a:effectLst/>
                <a:latin typeface="Arial" panose="020B0604020202020204" pitchFamily="34" charset="0"/>
              </a:rPr>
              <a:t>The NHS is working to improve equity for mothers and babies and equality in experience for staff. </a:t>
            </a:r>
            <a:endParaRPr lang="en-US" dirty="0"/>
          </a:p>
          <a:p>
            <a:r>
              <a:rPr lang="en-US" dirty="0"/>
              <a:t>Guidance for Local Maternity Systems: Equity and Equality: Guidance for Local Maternity Systems. Based on the five health inequalities priorities in the 2021/22 Planning Guidance​, this will help Local Maternity Systems align their Equality and Equality Action Plans with Integrated Care Systems health inequalities work​. The guidance includes an analysis of the evidence, interventions to improve equity and equality, resources, indicators and metrics.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the COVID-19 pandemic, maternal mortality rates have worsened, as highlighted by the MBRRACE-UK study. This trend reflects a broader lack of attention and investment in maternal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Digital exclusion: SMS communication posed barriers for some patients. Solution: Direct phone calls and collaboration with health visitors ensured inclusive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98E602E-5474-AD36-A511-22368DA2DE10}"/>
              </a:ext>
            </a:extLst>
          </p:cNvPr>
          <p:cNvSpPr>
            <a:spLocks noGrp="1"/>
          </p:cNvSpPr>
          <p:nvPr>
            <p:ph type="sldNum" sz="quarter" idx="5"/>
          </p:nvPr>
        </p:nvSpPr>
        <p:spPr/>
        <p:txBody>
          <a:bodyPr/>
          <a:lstStyle/>
          <a:p>
            <a:fld id="{4255D123-78C9-4F9B-A17A-1F0FF7E74D6D}" type="slidenum">
              <a:rPr lang="en-GB" smtClean="0"/>
              <a:t>16</a:t>
            </a:fld>
            <a:endParaRPr lang="en-GB" dirty="0"/>
          </a:p>
        </p:txBody>
      </p:sp>
    </p:spTree>
    <p:extLst>
      <p:ext uri="{BB962C8B-B14F-4D97-AF65-F5344CB8AC3E}">
        <p14:creationId xmlns:p14="http://schemas.microsoft.com/office/powerpoint/2010/main" val="38659749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ADD3FA-EB31-C1D2-DD00-3AFA65C946C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74D277-A8BC-9AA9-F883-B038C97287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0AFC1E-EAE5-5EBB-E9A6-165F4DF42295}"/>
              </a:ext>
            </a:extLst>
          </p:cNvPr>
          <p:cNvSpPr>
            <a:spLocks noGrp="1"/>
          </p:cNvSpPr>
          <p:nvPr>
            <p:ph type="body" idx="1"/>
          </p:nvPr>
        </p:nvSpPr>
        <p:spPr/>
        <p:txBody>
          <a:bodyPr/>
          <a:lstStyle/>
          <a:p>
            <a:r>
              <a:rPr kumimoji="0" lang="en-US" altLang="en-US" sz="1200" b="0" i="0" u="none" strike="noStrike" cap="none" normalizeH="0" baseline="0" dirty="0">
                <a:ln>
                  <a:noFill/>
                </a:ln>
                <a:solidFill>
                  <a:schemeClr val="tx1"/>
                </a:solidFill>
                <a:effectLst/>
                <a:latin typeface="Arial" panose="020B0604020202020204" pitchFamily="34" charset="0"/>
              </a:rPr>
              <a:t>The NHS is working to improve equity for mothers and babies and equality in experience for staff. </a:t>
            </a:r>
            <a:endParaRPr lang="en-US" dirty="0"/>
          </a:p>
          <a:p>
            <a:r>
              <a:rPr lang="en-US" dirty="0"/>
              <a:t>Guidance for Local Maternity Systems: Equity and Equality: Guidance for Local Maternity Systems. Based on the five health inequalities priorities in the 2021/22 Planning Guidance​, this will help Local Maternity Systems align their Equality and Equality Action Plans with Integrated Care Systems health inequalities work​. The guidance includes an analysis of the evidence, interventions to improve equity and equality, resources, indicators and metrics.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Since the COVID-19 pandemic, maternal mortality rates have worsened, as highlighted by the MBRRACE-UK study. This trend reflects a broader lack of attention and investment in maternal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Digital exclusion: SMS communication posed barriers for some patients. Solution: Direct phone calls and collaboration with health visitors ensured inclusive communication.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2E54120D-2145-117E-27AE-A4CEA34CB831}"/>
              </a:ext>
            </a:extLst>
          </p:cNvPr>
          <p:cNvSpPr>
            <a:spLocks noGrp="1"/>
          </p:cNvSpPr>
          <p:nvPr>
            <p:ph type="sldNum" sz="quarter" idx="5"/>
          </p:nvPr>
        </p:nvSpPr>
        <p:spPr/>
        <p:txBody>
          <a:bodyPr/>
          <a:lstStyle/>
          <a:p>
            <a:fld id="{4255D123-78C9-4F9B-A17A-1F0FF7E74D6D}" type="slidenum">
              <a:rPr lang="en-GB" smtClean="0"/>
              <a:t>17</a:t>
            </a:fld>
            <a:endParaRPr lang="en-GB" dirty="0"/>
          </a:p>
        </p:txBody>
      </p:sp>
    </p:spTree>
    <p:extLst>
      <p:ext uri="{BB962C8B-B14F-4D97-AF65-F5344CB8AC3E}">
        <p14:creationId xmlns:p14="http://schemas.microsoft.com/office/powerpoint/2010/main" val="26695211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Early risk detection and continuity could be improved with integrated digital records and remote monitoring systems. Sustainable gains in maternal outcomes require upstream prevention measures such early screenings, health education, and nutritional support. Integrated Care Systems (ICSs) seek to provide person-centred and coordinated care across contexts, including home and community settings, with the implementation of the Health and Care Act 2022. Maternal health outcomes are nevertheless uneven, with vulnerable groups—such as those from ethnic minority origins and those residing in England's most impoverished areas—having much greater risks (Mathews and Mutebi, 2025).</a:t>
            </a:r>
            <a:endParaRPr lang="en-GB" dirty="0"/>
          </a:p>
        </p:txBody>
      </p:sp>
      <p:sp>
        <p:nvSpPr>
          <p:cNvPr id="4" name="Slide Number Placeholder 3"/>
          <p:cNvSpPr>
            <a:spLocks noGrp="1"/>
          </p:cNvSpPr>
          <p:nvPr>
            <p:ph type="sldNum" sz="quarter" idx="5"/>
          </p:nvPr>
        </p:nvSpPr>
        <p:spPr/>
        <p:txBody>
          <a:bodyPr/>
          <a:lstStyle/>
          <a:p>
            <a:fld id="{4255D123-78C9-4F9B-A17A-1F0FF7E74D6D}" type="slidenum">
              <a:rPr lang="en-GB" smtClean="0"/>
              <a:t>18</a:t>
            </a:fld>
            <a:endParaRPr lang="en-GB" dirty="0"/>
          </a:p>
        </p:txBody>
      </p:sp>
    </p:spTree>
    <p:extLst>
      <p:ext uri="{BB962C8B-B14F-4D97-AF65-F5344CB8AC3E}">
        <p14:creationId xmlns:p14="http://schemas.microsoft.com/office/powerpoint/2010/main" val="285937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6/20/2026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5.pn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24.jpeg"/><Relationship Id="rId4" Type="http://schemas.openxmlformats.org/officeDocument/2006/relationships/image" Target="../media/image23.jpeg"/></Relationships>
</file>

<file path=ppt/slides/_rels/slide1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28.png"/><Relationship Id="rId4" Type="http://schemas.openxmlformats.org/officeDocument/2006/relationships/image" Target="../media/image27.jpe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5502/ijw.v2i3.4" TargetMode="External"/><Relationship Id="rId13" Type="http://schemas.openxmlformats.org/officeDocument/2006/relationships/hyperlink" Target="https://www.gov.uk/government/news/national-vaccination-campaign-to-protect-newborns-this-winter" TargetMode="External"/><Relationship Id="rId18" Type="http://schemas.openxmlformats.org/officeDocument/2006/relationships/hyperlink" Target="https://doi.org/10.3390/tropicalmed5010022" TargetMode="External"/><Relationship Id="rId26" Type="http://schemas.openxmlformats.org/officeDocument/2006/relationships/hyperlink" Target="https://www.nhsemployers.org/articles/neonatal-care-legislation" TargetMode="External"/><Relationship Id="rId3" Type="http://schemas.openxmlformats.org/officeDocument/2006/relationships/hyperlink" Target="https://www.cvhnc.org/biopsychosocial-model-of-healthcare/" TargetMode="External"/><Relationship Id="rId21" Type="http://schemas.openxmlformats.org/officeDocument/2006/relationships/hyperlink" Target="https://post.parliament.uk/maternal-newborn-and-infant-health-priorities-for-improved-outcomes/" TargetMode="External"/><Relationship Id="rId7" Type="http://schemas.openxmlformats.org/officeDocument/2006/relationships/hyperlink" Target="https://assets.publishing.service.gov.uk/media/5a7baa00ed915d4147621d62/The_relationship_between_wellbeing_and_health.pdf" TargetMode="External"/><Relationship Id="rId12" Type="http://schemas.openxmlformats.org/officeDocument/2006/relationships/hyperlink" Target="https://www.gov.uk/government/speeches/the-uk-is-committed-to-promoting-the-health-and-well-being-of-all-to-advance-the-sustainable-development-goals-uk-statement-at-the-un-general-assembl" TargetMode="External"/><Relationship Id="rId17" Type="http://schemas.openxmlformats.org/officeDocument/2006/relationships/hyperlink" Target="https://doi.org/10.4103/jfmpc.jfmpc_145_17" TargetMode="External"/><Relationship Id="rId25" Type="http://schemas.openxmlformats.org/officeDocument/2006/relationships/hyperlink" Target="https://www.nhs.uk/baby/babys-development/height-weight-and-reviews/baby-reviews/" TargetMode="External"/><Relationship Id="rId2" Type="http://schemas.openxmlformats.org/officeDocument/2006/relationships/notesSlide" Target="../notesSlides/notesSlide15.xml"/><Relationship Id="rId16" Type="http://schemas.openxmlformats.org/officeDocument/2006/relationships/hyperlink" Target="https://www.kingsfund.org.uk/insight-and-analysis/projects/safer-births" TargetMode="External"/><Relationship Id="rId20" Type="http://schemas.openxmlformats.org/officeDocument/2006/relationships/hyperlink" Target="https://www.verywellmind.com/understanding-the-biopsychosocial-model-7549226" TargetMode="External"/><Relationship Id="rId1" Type="http://schemas.openxmlformats.org/officeDocument/2006/relationships/slideLayout" Target="../slideLayouts/slideLayout7.xml"/><Relationship Id="rId6" Type="http://schemas.openxmlformats.org/officeDocument/2006/relationships/hyperlink" Target="http://medbox.iiab.me/modules/en-cdc/www.cdc.gov/policy/hiap/index.html" TargetMode="External"/><Relationship Id="rId11" Type="http://schemas.openxmlformats.org/officeDocument/2006/relationships/hyperlink" Target="https://www.gov.uk/find-sure-start-childrens-centre" TargetMode="External"/><Relationship Id="rId24" Type="http://schemas.openxmlformats.org/officeDocument/2006/relationships/hyperlink" Target="https://www.england.nhs.uk/mat-transformation/improving-equity-and-equality-in-maternity-and-neonatal-care/" TargetMode="External"/><Relationship Id="rId5" Type="http://schemas.openxmlformats.org/officeDocument/2006/relationships/hyperlink" Target="https://www.iisd.org/articles/insight/healthy-lives-and-well-being-everyone-why-sdg-3-matters-and-how-we-can-achieve-it" TargetMode="External"/><Relationship Id="rId15" Type="http://schemas.openxmlformats.org/officeDocument/2006/relationships/hyperlink" Target="https://pmc.ncbi.nlm.nih.gov/articles/PMC10240167/" TargetMode="External"/><Relationship Id="rId23" Type="http://schemas.openxmlformats.org/officeDocument/2006/relationships/hyperlink" Target="https://www.nice.org.uk/guidance/ng194/chapter/Recommendations" TargetMode="External"/><Relationship Id="rId10" Type="http://schemas.openxmlformats.org/officeDocument/2006/relationships/hyperlink" Target="https://researchbriefings.files.parliament.uk/documents/CDP-2024-0112/CDP-2024-0112.pdf" TargetMode="External"/><Relationship Id="rId19" Type="http://schemas.openxmlformats.org/officeDocument/2006/relationships/hyperlink" Target="https://www.instituteofhealthequity.org/resources-reports/fair-society-healthy-lives-the-marmot-review" TargetMode="External"/><Relationship Id="rId4" Type="http://schemas.openxmlformats.org/officeDocument/2006/relationships/hyperlink" Target="https://doi.org/10.2471/blt.18.221432" TargetMode="External"/><Relationship Id="rId9" Type="http://schemas.openxmlformats.org/officeDocument/2006/relationships/hyperlink" Target="https://sustainabledevelopment.be/sd-belgium/what-sustainable-development" TargetMode="External"/><Relationship Id="rId14" Type="http://schemas.openxmlformats.org/officeDocument/2006/relationships/hyperlink" Target="https://doi.org/10.1136/bmj.d4163" TargetMode="External"/><Relationship Id="rId22" Type="http://schemas.openxmlformats.org/officeDocument/2006/relationships/hyperlink" Target="https://www.nhs.uk/pregnancy/keeping-well/stop-smoking/"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ons.gov.uk/peoplepopulationandcommunity/populationandmigration/populationestimates/datasets/vitalstatisticspopulationandhealthreferencetables" TargetMode="External"/><Relationship Id="rId13" Type="http://schemas.openxmlformats.org/officeDocument/2006/relationships/hyperlink" Target="https://stateofchildhealth.rcpch.ac.uk/evidence/mortality/infant-mortality/" TargetMode="External"/><Relationship Id="rId18" Type="http://schemas.openxmlformats.org/officeDocument/2006/relationships/hyperlink" Target="https://www.unwomen.org/en/news/in-focus/women-and-the-sdgs/sdg-3-good-health-well-being" TargetMode="External"/><Relationship Id="rId3" Type="http://schemas.openxmlformats.org/officeDocument/2006/relationships/hyperlink" Target="https://www.england.nhs.uk/mat-transformation/" TargetMode="External"/><Relationship Id="rId21" Type="http://schemas.openxmlformats.org/officeDocument/2006/relationships/hyperlink" Target="https://www.who.int/news-room/fact-sheets/detail/newborn-mortality" TargetMode="External"/><Relationship Id="rId7" Type="http://schemas.openxmlformats.org/officeDocument/2006/relationships/hyperlink" Target="https://www.gov.uk/government/collections/healthy-child-programme" TargetMode="External"/><Relationship Id="rId12" Type="http://schemas.openxmlformats.org/officeDocument/2006/relationships/hyperlink" Target="https://doi.org/10.3389/fpsyt.2021.746803" TargetMode="External"/><Relationship Id="rId17" Type="http://schemas.openxmlformats.org/officeDocument/2006/relationships/hyperlink" Target="https://trellis.net/article/sustainable-development-goal-3-ensure-healthy-lives/" TargetMode="External"/><Relationship Id="rId2" Type="http://schemas.openxmlformats.org/officeDocument/2006/relationships/hyperlink" Target="https://www.england.nhs.uk/wp-content/uploads/2019/03/Saving-Babies-Lives-Care-Bundle-Version-Two-Updated-Final-Version.pdf" TargetMode="External"/><Relationship Id="rId16" Type="http://schemas.openxmlformats.org/officeDocument/2006/relationships/hyperlink" Target="https://sbrihealthcare.co.uk/news/sbri-healthcare-awards-2-5-million-to-accelerate-innovations-that-narrow-health-inequalities-in-maternity-care" TargetMode="External"/><Relationship Id="rId20" Type="http://schemas.openxmlformats.org/officeDocument/2006/relationships/hyperlink" Target="https://www.who.int/activities/promoting-health-in-all-policies-and-intersectoral-action-capacities" TargetMode="External"/><Relationship Id="rId1" Type="http://schemas.openxmlformats.org/officeDocument/2006/relationships/slideLayout" Target="../slideLayouts/slideLayout7.xml"/><Relationship Id="rId6" Type="http://schemas.openxmlformats.org/officeDocument/2006/relationships/hyperlink" Target="https://www.nmc.org.uk/standards/guidance/holistic-care/" TargetMode="External"/><Relationship Id="rId11" Type="http://schemas.openxmlformats.org/officeDocument/2006/relationships/hyperlink" Target="https://www.gov.uk/government/publications/health-profile-for-england/chapter-6-social-determinants-of-health" TargetMode="External"/><Relationship Id="rId24" Type="http://schemas.openxmlformats.org/officeDocument/2006/relationships/hyperlink" Target="https://www.who.int/activities/promoting-well-being" TargetMode="External"/><Relationship Id="rId5" Type="http://schemas.openxmlformats.org/officeDocument/2006/relationships/hyperlink" Target="https://www.nuffieldtrust.org.uk/resource/infant-and-neonatal-mortality" TargetMode="External"/><Relationship Id="rId15" Type="http://schemas.openxmlformats.org/officeDocument/2006/relationships/hyperlink" Target="https://www.sands.org.uk/13-babies-a-day" TargetMode="External"/><Relationship Id="rId23" Type="http://schemas.openxmlformats.org/officeDocument/2006/relationships/hyperlink" Target="https://www.who.int/about/governance/constitution" TargetMode="External"/><Relationship Id="rId10" Type="http://schemas.openxmlformats.org/officeDocument/2006/relationships/hyperlink" Target="https://www.gov.uk/government/publications/health-matters-giving-every-child-the-best-start-in-life/health-matters-giving-every-child-the-best-start-in-life" TargetMode="External"/><Relationship Id="rId19" Type="http://schemas.openxmlformats.org/officeDocument/2006/relationships/hyperlink" Target="https://sdgs.un.org/goals/goal3" TargetMode="External"/><Relationship Id="rId4" Type="http://schemas.openxmlformats.org/officeDocument/2006/relationships/hyperlink" Target="https://www.england.nhs.uk/long-read/three-year-delivery-plan-for-maternity-and-neonatal-services/" TargetMode="External"/><Relationship Id="rId9" Type="http://schemas.openxmlformats.org/officeDocument/2006/relationships/hyperlink" Target="https://www.linkedin.com/pulse/our-commitment-un-sustainable-development-goal-3-building-productive-qjfde" TargetMode="External"/><Relationship Id="rId14" Type="http://schemas.openxmlformats.org/officeDocument/2006/relationships/hyperlink" Target="https://doi.org/10.1016/s2352-4642(25)00243-3" TargetMode="External"/><Relationship Id="rId22" Type="http://schemas.openxmlformats.org/officeDocument/2006/relationships/hyperlink" Target="https://resourcecentre.savethechildren.net/document/survive-and-thrive-transforming-care-every-small-and-sick-newbor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pic>
        <p:nvPicPr>
          <p:cNvPr id="1026" name="Picture 2" descr="file-uploads/sites/54852/video/1c5ef41-df2e-7a8b-21ea-3446388c7ace_SDG_Template_for_blog_image.mp4">
            <a:extLst>
              <a:ext uri="{FF2B5EF4-FFF2-40B4-BE49-F238E27FC236}">
                <a16:creationId xmlns:a16="http://schemas.microsoft.com/office/drawing/2014/main" id="{E8768E7F-4F3B-6567-4F23-0C47D2CEA1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61" r="6618"/>
          <a:stretch>
            <a:fillRect/>
          </a:stretch>
        </p:blipFill>
        <p:spPr bwMode="auto">
          <a:xfrm>
            <a:off x="8948368" y="106996"/>
            <a:ext cx="9214175" cy="663761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6"/>
          <p:cNvSpPr txBox="1"/>
          <p:nvPr/>
        </p:nvSpPr>
        <p:spPr>
          <a:xfrm>
            <a:off x="8300224" y="4100481"/>
            <a:ext cx="10203350" cy="6084232"/>
          </a:xfrm>
          <a:prstGeom prst="rect">
            <a:avLst/>
          </a:prstGeom>
        </p:spPr>
        <p:txBody>
          <a:bodyPr lIns="50800" tIns="50800" rIns="50800" bIns="50800" rtlCol="0" anchor="ctr"/>
          <a:lstStyle/>
          <a:p>
            <a:pPr algn="ctr">
              <a:lnSpc>
                <a:spcPts val="2659"/>
              </a:lnSpc>
              <a:spcBef>
                <a:spcPct val="0"/>
              </a:spcBef>
            </a:pPr>
            <a:endParaRPr dirty="0"/>
          </a:p>
        </p:txBody>
      </p:sp>
      <p:sp>
        <p:nvSpPr>
          <p:cNvPr id="12" name="TextBox 12"/>
          <p:cNvSpPr txBox="1"/>
          <p:nvPr/>
        </p:nvSpPr>
        <p:spPr>
          <a:xfrm>
            <a:off x="9144000" y="7260682"/>
            <a:ext cx="8710289" cy="2769989"/>
          </a:xfrm>
          <a:prstGeom prst="rect">
            <a:avLst/>
          </a:prstGeom>
        </p:spPr>
        <p:txBody>
          <a:bodyPr lIns="0" tIns="0" rIns="0" bIns="0" rtlCol="0" anchor="t">
            <a:spAutoFit/>
          </a:bodyPr>
          <a:lstStyle/>
          <a:p>
            <a:pPr algn="ctr"/>
            <a:r>
              <a:rPr lang="en-US" sz="3600" b="1" dirty="0">
                <a:latin typeface="Aptos" panose="020B0004020202020204" pitchFamily="34" charset="0"/>
                <a:ea typeface="Arial Bold"/>
                <a:cs typeface="Arial Bold"/>
                <a:sym typeface="Arial Bold"/>
              </a:rPr>
              <a:t>BMHP6030 </a:t>
            </a:r>
            <a:br>
              <a:rPr lang="en-US" sz="3600" b="1" dirty="0">
                <a:latin typeface="Aptos" panose="020B0004020202020204" pitchFamily="34" charset="0"/>
                <a:ea typeface="Arial Bold"/>
                <a:cs typeface="Arial Bold"/>
                <a:sym typeface="Arial Bold"/>
              </a:rPr>
            </a:br>
            <a:r>
              <a:rPr lang="en-US" sz="3600" b="1" dirty="0">
                <a:latin typeface="Aptos" panose="020B0004020202020204" pitchFamily="34" charset="0"/>
                <a:ea typeface="Arial Bold"/>
                <a:cs typeface="Arial Bold"/>
                <a:sym typeface="Arial Bold"/>
              </a:rPr>
              <a:t>Health, Wellbeing and Sustainable Development</a:t>
            </a:r>
            <a:br>
              <a:rPr lang="en-US" sz="3600" b="1" dirty="0">
                <a:latin typeface="Aptos" panose="020B0004020202020204" pitchFamily="34" charset="0"/>
                <a:ea typeface="Arial Bold"/>
                <a:cs typeface="Arial Bold"/>
                <a:sym typeface="Arial Bold"/>
              </a:rPr>
            </a:br>
            <a:r>
              <a:rPr lang="en-US" sz="3600" b="1" dirty="0">
                <a:latin typeface="Aptos" panose="020B0004020202020204" pitchFamily="34" charset="0"/>
                <a:ea typeface="Arial Bold"/>
                <a:cs typeface="Arial Bold"/>
                <a:sym typeface="Arial Bold"/>
              </a:rPr>
              <a:t>Component 1: Presentation </a:t>
            </a:r>
            <a:br>
              <a:rPr lang="en-US" sz="3600" b="1" dirty="0">
                <a:latin typeface="Aptos" panose="020B0004020202020204" pitchFamily="34" charset="0"/>
                <a:ea typeface="Arial Bold"/>
                <a:cs typeface="Arial Bold"/>
                <a:sym typeface="Arial Bold"/>
              </a:rPr>
            </a:br>
            <a:endParaRPr lang="en-US" sz="3600" b="1" i="1" spc="-1223" dirty="0">
              <a:latin typeface="Noto Serif Display Italics"/>
              <a:ea typeface="Noto Serif Display Italics"/>
              <a:cs typeface="Noto Serif Display Italics"/>
              <a:sym typeface="Noto Serif Display Italics"/>
            </a:endParaRPr>
          </a:p>
        </p:txBody>
      </p:sp>
      <p:pic>
        <p:nvPicPr>
          <p:cNvPr id="1028" name="Picture 4" descr="SDGs | KnowSDGs">
            <a:extLst>
              <a:ext uri="{FF2B5EF4-FFF2-40B4-BE49-F238E27FC236}">
                <a16:creationId xmlns:a16="http://schemas.microsoft.com/office/drawing/2014/main" id="{A05BC831-0690-DBE3-7D3C-C7C4B3B53A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582" y="118056"/>
            <a:ext cx="3872818" cy="5334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DGs | KnowSDGs">
            <a:extLst>
              <a:ext uri="{FF2B5EF4-FFF2-40B4-BE49-F238E27FC236}">
                <a16:creationId xmlns:a16="http://schemas.microsoft.com/office/drawing/2014/main" id="{1BCFB229-9C6D-5A43-7159-8F1BD3DF64F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028122" y="1808597"/>
            <a:ext cx="3579215" cy="5334000"/>
          </a:xfrm>
          <a:prstGeom prst="rect">
            <a:avLst/>
          </a:prstGeom>
          <a:noFill/>
          <a:extLst>
            <a:ext uri="{909E8E84-426E-40DD-AFC4-6F175D3DCCD1}">
              <a14:hiddenFill xmlns:a14="http://schemas.microsoft.com/office/drawing/2010/main">
                <a:solidFill>
                  <a:srgbClr val="FFFFFF"/>
                </a:solidFill>
              </a14:hiddenFill>
            </a:ext>
          </a:extLst>
        </p:spPr>
      </p:pic>
      <p:sp>
        <p:nvSpPr>
          <p:cNvPr id="24" name="Subtitle 6">
            <a:extLst>
              <a:ext uri="{FF2B5EF4-FFF2-40B4-BE49-F238E27FC236}">
                <a16:creationId xmlns:a16="http://schemas.microsoft.com/office/drawing/2014/main" id="{F5CC0869-D28B-B6D5-7205-5FFC41C42B6D}"/>
              </a:ext>
            </a:extLst>
          </p:cNvPr>
          <p:cNvSpPr txBox="1">
            <a:spLocks/>
          </p:cNvSpPr>
          <p:nvPr/>
        </p:nvSpPr>
        <p:spPr>
          <a:xfrm>
            <a:off x="450916" y="7581900"/>
            <a:ext cx="6788083" cy="2420503"/>
          </a:xfrm>
          <a:prstGeom prst="rect">
            <a:avLst/>
          </a:prstGeom>
        </p:spPr>
        <p:txBody>
          <a:bodyPr>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120000"/>
              </a:lnSpc>
            </a:pPr>
            <a:r>
              <a:rPr lang="en-US" sz="12800" dirty="0">
                <a:solidFill>
                  <a:srgbClr val="000000"/>
                </a:solidFill>
                <a:latin typeface="Aptos" panose="020B0004020202020204" pitchFamily="34" charset="0"/>
                <a:ea typeface="Gotham"/>
                <a:cs typeface="Gotham"/>
                <a:sym typeface="Gotham"/>
              </a:rPr>
              <a:t>Student Name: Patrisha </a:t>
            </a:r>
            <a:r>
              <a:rPr lang="en-US" sz="12800" dirty="0" err="1">
                <a:solidFill>
                  <a:srgbClr val="000000"/>
                </a:solidFill>
                <a:latin typeface="Aptos" panose="020B0004020202020204" pitchFamily="34" charset="0"/>
                <a:ea typeface="Gotham"/>
                <a:cs typeface="Gotham"/>
                <a:sym typeface="Gotham"/>
              </a:rPr>
              <a:t>Devollaj</a:t>
            </a:r>
            <a:endParaRPr lang="en-US" sz="12800" dirty="0">
              <a:solidFill>
                <a:srgbClr val="000000"/>
              </a:solidFill>
              <a:latin typeface="Aptos" panose="020B0004020202020204" pitchFamily="34" charset="0"/>
              <a:ea typeface="Gotham"/>
              <a:cs typeface="Gotham"/>
              <a:sym typeface="Gotham"/>
            </a:endParaRPr>
          </a:p>
          <a:p>
            <a:pPr>
              <a:lnSpc>
                <a:spcPct val="120000"/>
              </a:lnSpc>
            </a:pPr>
            <a:r>
              <a:rPr lang="en-US" sz="12800" dirty="0">
                <a:solidFill>
                  <a:srgbClr val="000000"/>
                </a:solidFill>
                <a:latin typeface="Aptos" panose="020B0004020202020204" pitchFamily="34" charset="0"/>
                <a:ea typeface="Gotham"/>
                <a:cs typeface="Gotham"/>
                <a:sym typeface="Gotham"/>
              </a:rPr>
              <a:t>Student ID: 2223485</a:t>
            </a:r>
          </a:p>
          <a:p>
            <a:pPr>
              <a:lnSpc>
                <a:spcPct val="120000"/>
              </a:lnSpc>
            </a:pPr>
            <a:r>
              <a:rPr lang="en-US" sz="12800" dirty="0">
                <a:solidFill>
                  <a:srgbClr val="000000"/>
                </a:solidFill>
                <a:latin typeface="Aptos" panose="020B0004020202020204" pitchFamily="34" charset="0"/>
                <a:ea typeface="Gotham"/>
                <a:cs typeface="Gotham"/>
                <a:sym typeface="Gotham"/>
              </a:rPr>
              <a:t>Submission Date: 21</a:t>
            </a:r>
            <a:r>
              <a:rPr lang="en-US" sz="12800" baseline="30000" dirty="0">
                <a:solidFill>
                  <a:srgbClr val="000000"/>
                </a:solidFill>
                <a:latin typeface="Aptos" panose="020B0004020202020204" pitchFamily="34" charset="0"/>
                <a:ea typeface="Gotham"/>
                <a:cs typeface="Gotham"/>
                <a:sym typeface="Gotham"/>
              </a:rPr>
              <a:t>st</a:t>
            </a:r>
            <a:r>
              <a:rPr lang="en-US" sz="12800" dirty="0">
                <a:solidFill>
                  <a:srgbClr val="000000"/>
                </a:solidFill>
                <a:latin typeface="Aptos" panose="020B0004020202020204" pitchFamily="34" charset="0"/>
                <a:ea typeface="Gotham"/>
                <a:cs typeface="Gotham"/>
                <a:sym typeface="Gotham"/>
              </a:rPr>
              <a:t> June 2026</a:t>
            </a:r>
          </a:p>
          <a:p>
            <a:endParaRPr lang="en-US" sz="1400" dirty="0">
              <a:solidFill>
                <a:srgbClr val="FFFFFF"/>
              </a:solidFill>
            </a:endParaRPr>
          </a:p>
        </p:txBody>
      </p:sp>
      <p:sp>
        <p:nvSpPr>
          <p:cNvPr id="27" name="TextBox 26">
            <a:extLst>
              <a:ext uri="{FF2B5EF4-FFF2-40B4-BE49-F238E27FC236}">
                <a16:creationId xmlns:a16="http://schemas.microsoft.com/office/drawing/2014/main" id="{9FA29656-95CE-601F-3FD9-F33679904CDC}"/>
              </a:ext>
            </a:extLst>
          </p:cNvPr>
          <p:cNvSpPr txBox="1"/>
          <p:nvPr/>
        </p:nvSpPr>
        <p:spPr>
          <a:xfrm>
            <a:off x="13950978" y="9707736"/>
            <a:ext cx="3940182" cy="369332"/>
          </a:xfrm>
          <a:prstGeom prst="rect">
            <a:avLst/>
          </a:prstGeom>
          <a:noFill/>
        </p:spPr>
        <p:txBody>
          <a:bodyPr wrap="square">
            <a:spAutoFit/>
          </a:bodyPr>
          <a:lstStyle/>
          <a:p>
            <a:pPr lvl="0" eaLnBrk="0" fontAlgn="base" hangingPunct="0">
              <a:spcBef>
                <a:spcPct val="0"/>
              </a:spcBef>
              <a:spcAft>
                <a:spcPct val="0"/>
              </a:spcAft>
            </a:pPr>
            <a:r>
              <a:rPr lang="en-US" altLang="en-US" dirty="0">
                <a:latin typeface="Times New Roman" panose="02020603050405020304" pitchFamily="18" charset="0"/>
                <a:cs typeface="Times New Roman" panose="02020603050405020304" pitchFamily="18" charset="0"/>
              </a:rPr>
              <a:t>(United Nations,2025;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Össur, 2025)</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F3CD8D1A-6908-87E6-ED30-A50041E8DC99}"/>
              </a:ext>
            </a:extLst>
          </p:cNvPr>
          <p:cNvSpPr txBox="1"/>
          <p:nvPr/>
        </p:nvSpPr>
        <p:spPr>
          <a:xfrm>
            <a:off x="5181600" y="4796971"/>
            <a:ext cx="7365734" cy="830997"/>
          </a:xfrm>
          <a:prstGeom prst="rect">
            <a:avLst/>
          </a:prstGeom>
          <a:noFill/>
        </p:spPr>
        <p:txBody>
          <a:bodyPr wrap="square" rtlCol="0">
            <a:spAutoFit/>
          </a:bodyPr>
          <a:lstStyle/>
          <a:p>
            <a:pPr algn="ctr"/>
            <a:r>
              <a:rPr lang="en-US" sz="4800" b="1" dirty="0">
                <a:latin typeface="Times New Roman" panose="02020603050405020304" pitchFamily="18" charset="0"/>
                <a:cs typeface="Times New Roman" panose="02020603050405020304" pitchFamily="18" charset="0"/>
              </a:rPr>
              <a:t>Introduction</a:t>
            </a:r>
            <a:endParaRPr lang="en-GB" sz="4800" b="1" dirty="0">
              <a:latin typeface="Times New Roman" panose="02020603050405020304" pitchFamily="18" charset="0"/>
              <a:cs typeface="Times New Roman" panose="02020603050405020304" pitchFamily="18" charset="0"/>
            </a:endParaRPr>
          </a:p>
        </p:txBody>
      </p:sp>
      <p:pic>
        <p:nvPicPr>
          <p:cNvPr id="2054" name="Picture 6" descr="Sustainable Development Goal 3: Ensure healthy lives | Trellis">
            <a:extLst>
              <a:ext uri="{FF2B5EF4-FFF2-40B4-BE49-F238E27FC236}">
                <a16:creationId xmlns:a16="http://schemas.microsoft.com/office/drawing/2014/main" id="{30457982-8580-B048-A52F-02FD479C4B8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14300"/>
            <a:ext cx="17754600" cy="46482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FA8E1EFD-8568-92DD-4253-36AD38504A9B}"/>
              </a:ext>
            </a:extLst>
          </p:cNvPr>
          <p:cNvSpPr txBox="1"/>
          <p:nvPr/>
        </p:nvSpPr>
        <p:spPr>
          <a:xfrm>
            <a:off x="16205200" y="4843137"/>
            <a:ext cx="1600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(Toth, 2015)</a:t>
            </a:r>
            <a:endParaRPr lang="en-GB" dirty="0"/>
          </a:p>
        </p:txBody>
      </p:sp>
      <p:sp>
        <p:nvSpPr>
          <p:cNvPr id="20" name="TextBox 19">
            <a:extLst>
              <a:ext uri="{FF2B5EF4-FFF2-40B4-BE49-F238E27FC236}">
                <a16:creationId xmlns:a16="http://schemas.microsoft.com/office/drawing/2014/main" id="{D2E58620-DAF0-CA7B-F4DB-0B9BCBB4D342}"/>
              </a:ext>
            </a:extLst>
          </p:cNvPr>
          <p:cNvSpPr txBox="1"/>
          <p:nvPr/>
        </p:nvSpPr>
        <p:spPr>
          <a:xfrm>
            <a:off x="444500" y="5653882"/>
            <a:ext cx="17399000" cy="4457567"/>
          </a:xfrm>
          <a:prstGeom prst="rect">
            <a:avLst/>
          </a:prstGeom>
          <a:noFill/>
        </p:spPr>
        <p:txBody>
          <a:bodyPr wrap="square">
            <a:spAutoFit/>
          </a:bodyPr>
          <a:lstStyle/>
          <a:p>
            <a:pPr marL="342900" lvl="0" indent="-342900" eaLnBrk="0" fontAlgn="base" hangingPunct="0">
              <a:lnSpc>
                <a:spcPct val="150000"/>
              </a:lnSpc>
              <a:spcBef>
                <a:spcPct val="0"/>
              </a:spcBef>
              <a:spcAft>
                <a:spcPct val="0"/>
              </a:spcAft>
              <a:buFont typeface="Arial" panose="020B0604020202020204" pitchFamily="34" charset="0"/>
              <a:buChar char="•"/>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SDG 3</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Health is linked to economic, environmental, social and sustainable growth </a:t>
            </a:r>
            <a:r>
              <a:rPr lang="en-US" altLang="en-US" sz="2400" dirty="0">
                <a:latin typeface="Times New Roman" panose="02020603050405020304" pitchFamily="18" charset="0"/>
                <a:cs typeface="Times New Roman" panose="02020603050405020304" pitchFamily="18" charset="0"/>
              </a:rPr>
              <a:t>(Bath, 2018).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 should be equitable, Global SDG Goals (Acharya, Lin, and Dhingra, 2018).</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400" dirty="0">
                <a:latin typeface="Times New Roman" panose="02020603050405020304" pitchFamily="18" charset="0"/>
                <a:cs typeface="Times New Roman" panose="02020603050405020304" pitchFamily="18" charset="0"/>
              </a:rPr>
              <a:t>UK health and social care  committed to </a:t>
            </a:r>
            <a:r>
              <a:rPr lang="en-US" altLang="en-US" sz="2400" b="1" dirty="0">
                <a:latin typeface="Times New Roman" panose="02020603050405020304" pitchFamily="18" charset="0"/>
                <a:cs typeface="Times New Roman" panose="02020603050405020304" pitchFamily="18" charset="0"/>
              </a:rPr>
              <a:t>equity, access and sustainability </a:t>
            </a:r>
            <a:r>
              <a:rPr lang="en-US" altLang="en-US" sz="2400" dirty="0">
                <a:latin typeface="Times New Roman" panose="02020603050405020304" pitchFamily="18" charset="0"/>
                <a:cs typeface="Times New Roman" panose="02020603050405020304" pitchFamily="18" charset="0"/>
              </a:rPr>
              <a:t>of services to achieve 2030 SDG targets.</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 government policies and Long-Term Plan 2019, </a:t>
            </a: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prescribing, integrated and holistic care and a personalised care </a:t>
            </a: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are strongly focused </a:t>
            </a:r>
            <a:r>
              <a:rPr lang="en-US" altLang="en-US" sz="2400" dirty="0">
                <a:latin typeface="Times New Roman" panose="02020603050405020304" pitchFamily="18" charset="0"/>
                <a:cs typeface="Times New Roman" panose="02020603050405020304" pitchFamily="18" charset="0"/>
              </a:rPr>
              <a:t>(GOV.UK, 2023).</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Challenges are funding, health disparities, ageing population, pandemics and staff retention (Khan, 2023).</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The presentation targets SDG 3. 2, an overview of UK, HSC through theoretical models, health initiatives and promotion campaigns.</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It evaluates disparities and gaps in health system, providing recommendations for a more sustainable healthcare system for all.</a:t>
            </a:r>
            <a:endParaRPr lang="en-US" altLang="en-US" sz="2400" dirty="0">
              <a:latin typeface="Arial" panose="020B0604020202020204" pitchFamily="34" charset="0"/>
            </a:endParaRPr>
          </a:p>
        </p:txBody>
      </p:sp>
      <p:sp>
        <p:nvSpPr>
          <p:cNvPr id="21" name="Rectangle 10">
            <a:extLst>
              <a:ext uri="{FF2B5EF4-FFF2-40B4-BE49-F238E27FC236}">
                <a16:creationId xmlns:a16="http://schemas.microsoft.com/office/drawing/2014/main" id="{AC9FF2B3-302A-8464-80E0-C4722C1A659D}"/>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6" name="TextBox 6"/>
          <p:cNvSpPr txBox="1"/>
          <p:nvPr/>
        </p:nvSpPr>
        <p:spPr>
          <a:xfrm rot="16200000">
            <a:off x="1232373" y="4136971"/>
            <a:ext cx="9282394" cy="3675453"/>
          </a:xfrm>
          <a:prstGeom prst="rect">
            <a:avLst/>
          </a:prstGeom>
        </p:spPr>
        <p:txBody>
          <a:bodyPr lIns="50800" tIns="50800" rIns="50800" bIns="50800" rtlCol="0" anchor="ctr"/>
          <a:lstStyle/>
          <a:p>
            <a:pPr algn="ctr">
              <a:lnSpc>
                <a:spcPts val="2659"/>
              </a:lnSpc>
              <a:spcBef>
                <a:spcPct val="0"/>
              </a:spcBef>
            </a:pPr>
            <a:endParaRPr dirty="0"/>
          </a:p>
        </p:txBody>
      </p:sp>
      <p:sp>
        <p:nvSpPr>
          <p:cNvPr id="31" name="Rectangle 5">
            <a:extLst>
              <a:ext uri="{FF2B5EF4-FFF2-40B4-BE49-F238E27FC236}">
                <a16:creationId xmlns:a16="http://schemas.microsoft.com/office/drawing/2014/main" id="{383769B8-CC4E-A12D-6683-891A7650AF5D}"/>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33" name="Diagram 32">
            <a:extLst>
              <a:ext uri="{FF2B5EF4-FFF2-40B4-BE49-F238E27FC236}">
                <a16:creationId xmlns:a16="http://schemas.microsoft.com/office/drawing/2014/main" id="{619650A5-F125-CEC4-B3C2-9AF060763BEE}"/>
              </a:ext>
            </a:extLst>
          </p:cNvPr>
          <p:cNvGraphicFramePr/>
          <p:nvPr>
            <p:extLst>
              <p:ext uri="{D42A27DB-BD31-4B8C-83A1-F6EECF244321}">
                <p14:modId xmlns:p14="http://schemas.microsoft.com/office/powerpoint/2010/main" val="1781309861"/>
              </p:ext>
            </p:extLst>
          </p:nvPr>
        </p:nvGraphicFramePr>
        <p:xfrm>
          <a:off x="3230416" y="2760125"/>
          <a:ext cx="11827166" cy="7239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7" name="TextBox 36">
            <a:extLst>
              <a:ext uri="{FF2B5EF4-FFF2-40B4-BE49-F238E27FC236}">
                <a16:creationId xmlns:a16="http://schemas.microsoft.com/office/drawing/2014/main" id="{AC9A43CB-6633-E834-77DA-46E5B9F8EA6C}"/>
              </a:ext>
            </a:extLst>
          </p:cNvPr>
          <p:cNvSpPr txBox="1"/>
          <p:nvPr/>
        </p:nvSpPr>
        <p:spPr>
          <a:xfrm>
            <a:off x="320964" y="1429135"/>
            <a:ext cx="17646069" cy="954107"/>
          </a:xfrm>
          <a:prstGeom prst="rect">
            <a:avLst/>
          </a:prstGeom>
          <a:noFill/>
        </p:spPr>
        <p:txBody>
          <a:bodyPr wrap="square">
            <a:spAutoFit/>
          </a:bodyPr>
          <a:lstStyle/>
          <a:p>
            <a:pPr lvl="0" algn="ctr" eaLnBrk="0" fontAlgn="base" hangingPunct="0">
              <a:spcBef>
                <a:spcPct val="0"/>
              </a:spcBef>
              <a:spcAft>
                <a:spcPct val="0"/>
              </a:spcAf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and wellbeing have a reciprocal relationship in which well-being influences health and health influences well-being</a:t>
            </a:r>
            <a:r>
              <a:rPr lang="en-US" altLang="en-US" sz="2800" dirty="0">
                <a:latin typeface="Times New Roman" panose="02020603050405020304" pitchFamily="18" charset="0"/>
                <a:cs typeface="Times New Roman" panose="02020603050405020304" pitchFamily="18" charset="0"/>
              </a:rPr>
              <a:t> (Department of health, 2014). </a:t>
            </a:r>
            <a:endPar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38" name="Rectangle 11">
            <a:extLst>
              <a:ext uri="{FF2B5EF4-FFF2-40B4-BE49-F238E27FC236}">
                <a16:creationId xmlns:a16="http://schemas.microsoft.com/office/drawing/2014/main" id="{EA4FC518-D5ED-F33C-6D3E-9CF054B69379}"/>
              </a:ext>
            </a:extLst>
          </p:cNvPr>
          <p:cNvSpPr>
            <a:spLocks noChangeArrowheads="1"/>
          </p:cNvSpPr>
          <p:nvPr/>
        </p:nvSpPr>
        <p:spPr bwMode="auto">
          <a:xfrm>
            <a:off x="0" y="-138499"/>
            <a:ext cx="23596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9" name="TextBox 38">
            <a:extLst>
              <a:ext uri="{FF2B5EF4-FFF2-40B4-BE49-F238E27FC236}">
                <a16:creationId xmlns:a16="http://schemas.microsoft.com/office/drawing/2014/main" id="{1847A103-C2FE-056A-165F-12CDF6FCC156}"/>
              </a:ext>
            </a:extLst>
          </p:cNvPr>
          <p:cNvSpPr txBox="1"/>
          <p:nvPr/>
        </p:nvSpPr>
        <p:spPr>
          <a:xfrm>
            <a:off x="3809999" y="405921"/>
            <a:ext cx="10668000" cy="646331"/>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3600" dirty="0">
                <a:latin typeface="Times New Roman" panose="02020603050405020304" pitchFamily="18" charset="0"/>
                <a:cs typeface="Times New Roman" panose="02020603050405020304" pitchFamily="18" charset="0"/>
              </a:rPr>
              <a:t>Defining Key Terms To Highlight Significance</a:t>
            </a:r>
            <a:endParaRPr lang="en-GB" sz="3600" dirty="0">
              <a:latin typeface="Times New Roman" panose="02020603050405020304" pitchFamily="18" charset="0"/>
              <a:cs typeface="Times New Roman" panose="02020603050405020304" pitchFamily="18" charset="0"/>
            </a:endParaRPr>
          </a:p>
        </p:txBody>
      </p:sp>
      <p:pic>
        <p:nvPicPr>
          <p:cNvPr id="3085" name="Picture 13" descr="Life satisfaction as a component of personal well-being | Download  Scientific Diagram">
            <a:extLst>
              <a:ext uri="{FF2B5EF4-FFF2-40B4-BE49-F238E27FC236}">
                <a16:creationId xmlns:a16="http://schemas.microsoft.com/office/drawing/2014/main" id="{9FB3E088-5816-FBCF-3B60-CD646111A42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828" b="25914"/>
          <a:stretch>
            <a:fillRect/>
          </a:stretch>
        </p:blipFill>
        <p:spPr bwMode="auto">
          <a:xfrm>
            <a:off x="7885639" y="8311061"/>
            <a:ext cx="2516718" cy="16880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DEFC5719-CA4D-EDC9-EAFF-14FAC1AAD4FE}"/>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B2CF1700-EB9D-4B37-7FB9-6B98061224AA}"/>
              </a:ext>
            </a:extLst>
          </p:cNvPr>
          <p:cNvSpPr txBox="1"/>
          <p:nvPr/>
        </p:nvSpPr>
        <p:spPr>
          <a:xfrm rot="16200000">
            <a:off x="1232373" y="4136971"/>
            <a:ext cx="9282394" cy="3675453"/>
          </a:xfrm>
          <a:prstGeom prst="rect">
            <a:avLst/>
          </a:prstGeom>
        </p:spPr>
        <p:txBody>
          <a:bodyPr lIns="50800" tIns="50800" rIns="50800" bIns="50800" rtlCol="0" anchor="ctr"/>
          <a:lstStyle/>
          <a:p>
            <a:pPr algn="ctr">
              <a:lnSpc>
                <a:spcPts val="2659"/>
              </a:lnSpc>
              <a:spcBef>
                <a:spcPct val="0"/>
              </a:spcBef>
            </a:pPr>
            <a:endParaRPr dirty="0"/>
          </a:p>
        </p:txBody>
      </p:sp>
      <p:sp>
        <p:nvSpPr>
          <p:cNvPr id="31" name="Rectangle 5">
            <a:extLst>
              <a:ext uri="{FF2B5EF4-FFF2-40B4-BE49-F238E27FC236}">
                <a16:creationId xmlns:a16="http://schemas.microsoft.com/office/drawing/2014/main" id="{DC2E649A-F109-C139-A22A-D4C5566DC6F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9" name="TextBox 38">
            <a:extLst>
              <a:ext uri="{FF2B5EF4-FFF2-40B4-BE49-F238E27FC236}">
                <a16:creationId xmlns:a16="http://schemas.microsoft.com/office/drawing/2014/main" id="{83A7A57C-635B-054D-32EE-B8BEA6C83C7D}"/>
              </a:ext>
            </a:extLst>
          </p:cNvPr>
          <p:cNvSpPr txBox="1"/>
          <p:nvPr/>
        </p:nvSpPr>
        <p:spPr>
          <a:xfrm>
            <a:off x="4953000" y="503590"/>
            <a:ext cx="7178722"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3600" dirty="0">
                <a:latin typeface="Times New Roman" panose="02020603050405020304" pitchFamily="18" charset="0"/>
                <a:cs typeface="Times New Roman" panose="02020603050405020304" pitchFamily="18" charset="0"/>
              </a:rPr>
              <a:t>Reduce Preventable Deaths Under 5</a:t>
            </a:r>
            <a:endParaRPr lang="en-GB" sz="36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3A445AE3-E645-C0B4-696B-1B4CA58F85D3}"/>
              </a:ext>
            </a:extLst>
          </p:cNvPr>
          <p:cNvSpPr txBox="1"/>
          <p:nvPr/>
        </p:nvSpPr>
        <p:spPr>
          <a:xfrm>
            <a:off x="4762500" y="9514849"/>
            <a:ext cx="2209800" cy="52322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(WHO,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graphicFrame>
        <p:nvGraphicFramePr>
          <p:cNvPr id="5" name="Diagram 4">
            <a:extLst>
              <a:ext uri="{FF2B5EF4-FFF2-40B4-BE49-F238E27FC236}">
                <a16:creationId xmlns:a16="http://schemas.microsoft.com/office/drawing/2014/main" id="{A44CAB42-1C56-4D1B-0A21-17FAFDFED08C}"/>
              </a:ext>
            </a:extLst>
          </p:cNvPr>
          <p:cNvGraphicFramePr/>
          <p:nvPr>
            <p:extLst>
              <p:ext uri="{D42A27DB-BD31-4B8C-83A1-F6EECF244321}">
                <p14:modId xmlns:p14="http://schemas.microsoft.com/office/powerpoint/2010/main" val="1545478049"/>
              </p:ext>
            </p:extLst>
          </p:nvPr>
        </p:nvGraphicFramePr>
        <p:xfrm>
          <a:off x="533400" y="1332244"/>
          <a:ext cx="10668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C91CE0D6-31EE-5BF6-CB46-6BA6D1C79C31}"/>
              </a:ext>
            </a:extLst>
          </p:cNvPr>
          <p:cNvGrpSpPr/>
          <p:nvPr/>
        </p:nvGrpSpPr>
        <p:grpSpPr>
          <a:xfrm>
            <a:off x="11604766" y="2414511"/>
            <a:ext cx="3852581" cy="2748127"/>
            <a:chOff x="6386214" y="4354214"/>
            <a:chExt cx="5804296" cy="3482578"/>
          </a:xfrm>
        </p:grpSpPr>
        <p:sp>
          <p:nvSpPr>
            <p:cNvPr id="8" name="Rectangle 7">
              <a:extLst>
                <a:ext uri="{FF2B5EF4-FFF2-40B4-BE49-F238E27FC236}">
                  <a16:creationId xmlns:a16="http://schemas.microsoft.com/office/drawing/2014/main" id="{4ACDC291-9D67-CC87-C537-9C9A62A58F01}"/>
                </a:ext>
              </a:extLst>
            </p:cNvPr>
            <p:cNvSpPr/>
            <p:nvPr/>
          </p:nvSpPr>
          <p:spPr>
            <a:xfrm>
              <a:off x="6386214" y="4354214"/>
              <a:ext cx="5804296" cy="3482578"/>
            </a:xfrm>
            <a:prstGeom prst="roundRect">
              <a:avLst/>
            </a:prstGeom>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9" name="TextBox 8">
              <a:extLst>
                <a:ext uri="{FF2B5EF4-FFF2-40B4-BE49-F238E27FC236}">
                  <a16:creationId xmlns:a16="http://schemas.microsoft.com/office/drawing/2014/main" id="{6618B2D6-4F1C-841D-7CE8-F920C9666E70}"/>
                </a:ext>
              </a:extLst>
            </p:cNvPr>
            <p:cNvSpPr txBox="1"/>
            <p:nvPr/>
          </p:nvSpPr>
          <p:spPr>
            <a:xfrm>
              <a:off x="6386214" y="4354214"/>
              <a:ext cx="5804296" cy="3482578"/>
            </a:xfrm>
            <a:prstGeom prst="round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Challenges:</a:t>
              </a:r>
            </a:p>
            <a:p>
              <a:pPr marL="0" lvl="0" indent="0" algn="ctr" defTabSz="1333500">
                <a:lnSpc>
                  <a:spcPct val="90000"/>
                </a:lnSpc>
                <a:spcBef>
                  <a:spcPct val="0"/>
                </a:spcBef>
                <a:spcAft>
                  <a:spcPct val="35000"/>
                </a:spcAft>
                <a:buNone/>
              </a:pPr>
              <a:r>
                <a:rPr lang="en-US" sz="2800" dirty="0">
                  <a:latin typeface="Times New Roman" panose="02020603050405020304" pitchFamily="18" charset="0"/>
                  <a:cs typeface="Times New Roman" panose="02020603050405020304" pitchFamily="18" charset="0"/>
                </a:rPr>
                <a:t>Low Funding, inadequate knowledge, health disparities and high cost of neonatal care</a:t>
              </a:r>
              <a:endParaRPr lang="en-GB" sz="2800" kern="1200" dirty="0">
                <a:latin typeface="Times New Roman" panose="02020603050405020304" pitchFamily="18" charset="0"/>
                <a:cs typeface="Times New Roman" panose="02020603050405020304" pitchFamily="18" charset="0"/>
              </a:endParaRPr>
            </a:p>
          </p:txBody>
        </p:sp>
      </p:grpSp>
      <p:grpSp>
        <p:nvGrpSpPr>
          <p:cNvPr id="10" name="Group 9">
            <a:extLst>
              <a:ext uri="{FF2B5EF4-FFF2-40B4-BE49-F238E27FC236}">
                <a16:creationId xmlns:a16="http://schemas.microsoft.com/office/drawing/2014/main" id="{96F408E3-4F25-C409-C5D6-CA883BBFB3A5}"/>
              </a:ext>
            </a:extLst>
          </p:cNvPr>
          <p:cNvGrpSpPr/>
          <p:nvPr/>
        </p:nvGrpSpPr>
        <p:grpSpPr>
          <a:xfrm>
            <a:off x="11734801" y="5829300"/>
            <a:ext cx="3962400" cy="3061041"/>
            <a:chOff x="6386214" y="4354214"/>
            <a:chExt cx="5804296" cy="3482578"/>
          </a:xfrm>
        </p:grpSpPr>
        <p:sp>
          <p:nvSpPr>
            <p:cNvPr id="11" name="Rectangle 10">
              <a:extLst>
                <a:ext uri="{FF2B5EF4-FFF2-40B4-BE49-F238E27FC236}">
                  <a16:creationId xmlns:a16="http://schemas.microsoft.com/office/drawing/2014/main" id="{01439B43-4189-E657-DC88-DD2FA8660345}"/>
                </a:ext>
              </a:extLst>
            </p:cNvPr>
            <p:cNvSpPr/>
            <p:nvPr/>
          </p:nvSpPr>
          <p:spPr>
            <a:xfrm>
              <a:off x="6386214" y="4354214"/>
              <a:ext cx="5804296" cy="3482578"/>
            </a:xfrm>
            <a:prstGeom prst="roundRect">
              <a:avLst/>
            </a:prstGeom>
          </p:spPr>
          <p:style>
            <a:lnRef idx="2">
              <a:schemeClr val="accent2">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2" name="TextBox 11">
              <a:extLst>
                <a:ext uri="{FF2B5EF4-FFF2-40B4-BE49-F238E27FC236}">
                  <a16:creationId xmlns:a16="http://schemas.microsoft.com/office/drawing/2014/main" id="{37B5ACA7-8C41-E823-D653-053A2197E27F}"/>
                </a:ext>
              </a:extLst>
            </p:cNvPr>
            <p:cNvSpPr txBox="1"/>
            <p:nvPr/>
          </p:nvSpPr>
          <p:spPr>
            <a:xfrm>
              <a:off x="6386214" y="4354214"/>
              <a:ext cx="5804296" cy="3482578"/>
            </a:xfrm>
            <a:prstGeom prst="round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Gain:</a:t>
              </a:r>
            </a:p>
            <a:p>
              <a:pPr marL="0" lvl="0" indent="0" algn="ctr" defTabSz="1333500">
                <a:lnSpc>
                  <a:spcPct val="90000"/>
                </a:lnSpc>
                <a:spcBef>
                  <a:spcPct val="0"/>
                </a:spcBef>
                <a:spcAft>
                  <a:spcPct val="35000"/>
                </a:spcAft>
                <a:buNone/>
              </a:pPr>
              <a:r>
                <a:rPr lang="en-US" sz="2800" dirty="0">
                  <a:latin typeface="Times New Roman" panose="02020603050405020304" pitchFamily="18" charset="0"/>
                  <a:cs typeface="Times New Roman" panose="02020603050405020304" pitchFamily="18" charset="0"/>
                </a:rPr>
                <a:t>Neonatal Deaths Reduced by 44% since 2020</a:t>
              </a:r>
              <a:endParaRPr lang="en-GB" sz="2800" kern="1200" dirty="0">
                <a:latin typeface="Times New Roman" panose="02020603050405020304" pitchFamily="18" charset="0"/>
                <a:cs typeface="Times New Roman" panose="02020603050405020304" pitchFamily="18" charset="0"/>
              </a:endParaRPr>
            </a:p>
          </p:txBody>
        </p:sp>
      </p:grpSp>
      <p:pic>
        <p:nvPicPr>
          <p:cNvPr id="13" name="Picture 6" descr="SDGs | KnowSDGs">
            <a:extLst>
              <a:ext uri="{FF2B5EF4-FFF2-40B4-BE49-F238E27FC236}">
                <a16:creationId xmlns:a16="http://schemas.microsoft.com/office/drawing/2014/main" id="{1C5EE0D4-8A60-23C8-3DB2-0602DD042C7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15713123" y="184666"/>
            <a:ext cx="2374815" cy="3061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209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1495C0B-C21D-DB54-E11A-31A1BCC949C4}"/>
              </a:ext>
            </a:extLst>
          </p:cNvPr>
          <p:cNvSpPr txBox="1"/>
          <p:nvPr/>
        </p:nvSpPr>
        <p:spPr>
          <a:xfrm>
            <a:off x="708321" y="6501478"/>
            <a:ext cx="6388554" cy="1569660"/>
          </a:xfrm>
          <a:prstGeom prst="rect">
            <a:avLst/>
          </a:prstGeom>
          <a:noFill/>
        </p:spPr>
        <p:txBody>
          <a:bodyPr wrap="square" rtlCol="0">
            <a:spAutoFit/>
          </a:bodyPr>
          <a:lstStyle/>
          <a:p>
            <a:pPr algn="ctr"/>
            <a:r>
              <a:rPr lang="en-US" sz="4800" dirty="0">
                <a:latin typeface="Times New Roman" panose="02020603050405020304" pitchFamily="18" charset="0"/>
                <a:cs typeface="Times New Roman" panose="02020603050405020304" pitchFamily="18" charset="0"/>
              </a:rPr>
              <a:t>Integration of Health and Wellbeing Approaches</a:t>
            </a:r>
            <a:endParaRPr lang="en-GB" sz="4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7B040E75-50C3-E0EA-8D22-3672C65E4D29}"/>
              </a:ext>
            </a:extLst>
          </p:cNvPr>
          <p:cNvSpPr txBox="1"/>
          <p:nvPr/>
        </p:nvSpPr>
        <p:spPr>
          <a:xfrm>
            <a:off x="7696200" y="378568"/>
            <a:ext cx="9677400" cy="4457952"/>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400" dirty="0">
                <a:latin typeface="Times New Roman" panose="02020603050405020304" pitchFamily="18" charset="0"/>
                <a:cs typeface="Times New Roman" panose="02020603050405020304" pitchFamily="18" charset="0"/>
              </a:rPr>
              <a:t>Health and wellbeing are connected with every sphere of life.</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HiA policies mean g</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overnment policies have an impact on health and health disparities</a:t>
            </a:r>
            <a:r>
              <a:rPr lang="en-US" altLang="en-US" sz="2400" dirty="0">
                <a:latin typeface="Times New Roman" panose="02020603050405020304" pitchFamily="18" charset="0"/>
                <a:cs typeface="Times New Roman" panose="02020603050405020304" pitchFamily="18" charset="0"/>
              </a:rPr>
              <a:t>(WHO, 2018).</a:t>
            </a: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 SDG Target 3.2 shows policies can  reduce poverty and its negative on women’s health.</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 Maternal Policies like Smoking Services and early intervention services like midwifery and health visits can reduce child mortality  (Nuffield Trust, 2018).</a:t>
            </a:r>
          </a:p>
        </p:txBody>
      </p:sp>
      <p:sp>
        <p:nvSpPr>
          <p:cNvPr id="13" name="Rectangle 2">
            <a:extLst>
              <a:ext uri="{FF2B5EF4-FFF2-40B4-BE49-F238E27FC236}">
                <a16:creationId xmlns:a16="http://schemas.microsoft.com/office/drawing/2014/main" id="{5ED0593D-65C8-10B7-037C-583088A9039A}"/>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5125" name="Picture 5">
            <a:extLst>
              <a:ext uri="{FF2B5EF4-FFF2-40B4-BE49-F238E27FC236}">
                <a16:creationId xmlns:a16="http://schemas.microsoft.com/office/drawing/2014/main" id="{68E69AA1-BA60-D696-40CC-2BF2BDC8C6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492460"/>
            <a:ext cx="6553200" cy="4501511"/>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7956C891-6E78-3254-4ACB-461BC0C41055}"/>
              </a:ext>
            </a:extLst>
          </p:cNvPr>
          <p:cNvSpPr txBox="1"/>
          <p:nvPr/>
        </p:nvSpPr>
        <p:spPr>
          <a:xfrm>
            <a:off x="791029" y="5021185"/>
            <a:ext cx="19812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(CDC,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2053" name="Picture 5" descr="London's first Smokefree Pregnancy Week - Love LambethLove Lambeth">
            <a:extLst>
              <a:ext uri="{FF2B5EF4-FFF2-40B4-BE49-F238E27FC236}">
                <a16:creationId xmlns:a16="http://schemas.microsoft.com/office/drawing/2014/main" id="{52D01853-2ACA-9CD5-AD81-F6EBEE0BF2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4348"/>
          <a:stretch>
            <a:fillRect/>
          </a:stretch>
        </p:blipFill>
        <p:spPr bwMode="auto">
          <a:xfrm>
            <a:off x="11905190" y="5390517"/>
            <a:ext cx="6048440" cy="3791583"/>
          </a:xfrm>
          <a:prstGeom prst="rect">
            <a:avLst/>
          </a:prstGeom>
          <a:noFill/>
          <a:extLst>
            <a:ext uri="{909E8E84-426E-40DD-AFC4-6F175D3DCCD1}">
              <a14:hiddenFill xmlns:a14="http://schemas.microsoft.com/office/drawing/2010/main">
                <a:solidFill>
                  <a:srgbClr val="FFFFFF"/>
                </a:solidFill>
              </a14:hiddenFill>
            </a:ext>
          </a:extLst>
        </p:spPr>
      </p:pic>
      <p:pic>
        <p:nvPicPr>
          <p:cNvPr id="2055" name="Picture 7" descr="Today is 'No Smoking Day' and we have exciting news 📣 We've listened to  your feedback, especially around the challenges many women face when trying  to attend s | Liverpool Women's University">
            <a:extLst>
              <a:ext uri="{FF2B5EF4-FFF2-40B4-BE49-F238E27FC236}">
                <a16:creationId xmlns:a16="http://schemas.microsoft.com/office/drawing/2014/main" id="{3EAB6E48-9173-9F70-20D6-98E35A54F0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3801" y="5143499"/>
            <a:ext cx="3815742" cy="476493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673CA5E-2BCC-A660-FAF7-075DD3BCCD2E}"/>
              </a:ext>
            </a:extLst>
          </p:cNvPr>
          <p:cNvSpPr txBox="1"/>
          <p:nvPr/>
        </p:nvSpPr>
        <p:spPr>
          <a:xfrm>
            <a:off x="11806469" y="9539100"/>
            <a:ext cx="32766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Health Service, 2020)</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pic>
        <p:nvPicPr>
          <p:cNvPr id="4098" name="Picture 2" descr="Goal 3 infographic ">
            <a:extLst>
              <a:ext uri="{FF2B5EF4-FFF2-40B4-BE49-F238E27FC236}">
                <a16:creationId xmlns:a16="http://schemas.microsoft.com/office/drawing/2014/main" id="{06EB84CF-E924-287F-4B19-7423CA12F3F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38200" y="977074"/>
            <a:ext cx="4724400" cy="5463498"/>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468826E7-6A6F-CC92-13D7-5E168B834C1A}"/>
              </a:ext>
            </a:extLst>
          </p:cNvPr>
          <p:cNvSpPr txBox="1"/>
          <p:nvPr/>
        </p:nvSpPr>
        <p:spPr>
          <a:xfrm>
            <a:off x="1752600" y="6523843"/>
            <a:ext cx="23622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(United Nations, 2025)</a:t>
            </a:r>
            <a:endParaRPr lang="en-GB" dirty="0"/>
          </a:p>
        </p:txBody>
      </p:sp>
      <p:sp>
        <p:nvSpPr>
          <p:cNvPr id="23" name="Rectangle 5">
            <a:extLst>
              <a:ext uri="{FF2B5EF4-FFF2-40B4-BE49-F238E27FC236}">
                <a16:creationId xmlns:a16="http://schemas.microsoft.com/office/drawing/2014/main" id="{4BBA4EF0-53DA-B618-0A8C-E249A17EEA16}"/>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7" name="Picture 8" descr="PUSH Resources for Stillbirth Prevention | Essential Tools for Parents and  Providers">
            <a:extLst>
              <a:ext uri="{FF2B5EF4-FFF2-40B4-BE49-F238E27FC236}">
                <a16:creationId xmlns:a16="http://schemas.microsoft.com/office/drawing/2014/main" id="{FF583C90-D874-69AE-2C19-93C016FC951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010083" y="7178174"/>
            <a:ext cx="6096000" cy="284986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14 to 13 babies a day - what's behind the change? | Sands">
            <a:extLst>
              <a:ext uri="{FF2B5EF4-FFF2-40B4-BE49-F238E27FC236}">
                <a16:creationId xmlns:a16="http://schemas.microsoft.com/office/drawing/2014/main" id="{B5D08EEA-6CE2-5575-0834-ED02CA51245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139867" y="943000"/>
            <a:ext cx="5479499" cy="561016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75C292BF-E81A-0CA1-902F-DB60C13E68E1}"/>
              </a:ext>
            </a:extLst>
          </p:cNvPr>
          <p:cNvSpPr txBox="1"/>
          <p:nvPr/>
        </p:nvSpPr>
        <p:spPr>
          <a:xfrm>
            <a:off x="12139867" y="7295745"/>
            <a:ext cx="2543628"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2019).</a:t>
            </a:r>
            <a:endParaRPr lang="en-GB" dirty="0"/>
          </a:p>
        </p:txBody>
      </p:sp>
      <p:sp>
        <p:nvSpPr>
          <p:cNvPr id="11" name="TextBox 10">
            <a:extLst>
              <a:ext uri="{FF2B5EF4-FFF2-40B4-BE49-F238E27FC236}">
                <a16:creationId xmlns:a16="http://schemas.microsoft.com/office/drawing/2014/main" id="{DFEFC6A2-F4E8-9716-19FD-872416886681}"/>
              </a:ext>
            </a:extLst>
          </p:cNvPr>
          <p:cNvSpPr txBox="1"/>
          <p:nvPr/>
        </p:nvSpPr>
        <p:spPr>
          <a:xfrm>
            <a:off x="5809658" y="1310061"/>
            <a:ext cx="6077542" cy="4893647"/>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0" marR="0" lvl="0" indent="0" algn="ctr" defTabSz="914400" rtl="0" eaLnBrk="0" fontAlgn="base" latinLnBrk="0" hangingPunct="0">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Target</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457200" marR="0" lvl="0" indent="-4572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End avoidable infant and child mortality by 2030. </a:t>
            </a:r>
          </a:p>
          <a:p>
            <a:pPr marR="0" lvl="0" algn="ctr" defTabSz="914400" rtl="0" eaLnBrk="0" fontAlgn="base" latinLnBrk="0" hangingPunct="0">
              <a:spcBef>
                <a:spcPct val="0"/>
              </a:spcBef>
              <a:spcAft>
                <a:spcPct val="0"/>
              </a:spcAft>
              <a:buClrTx/>
              <a:buSzTx/>
              <a:tabLst/>
            </a:pPr>
            <a:r>
              <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Global Aim: </a:t>
            </a:r>
          </a:p>
          <a:p>
            <a:pPr marL="457200" marR="0" lvl="0" indent="-4572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Less than 12 per 1,000 live births </a:t>
            </a:r>
          </a:p>
          <a:p>
            <a:pPr marL="457200" marR="0" lvl="0" indent="-457200" algn="l" defTabSz="914400" rtl="0" eaLnBrk="0" fontAlgn="base" latinLnBrk="0" hangingPunct="0">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Under 5 mortality less than 25 per 1,000 live births </a:t>
            </a:r>
          </a:p>
          <a:p>
            <a:pPr marR="0" lvl="0" algn="ctr" defTabSz="914400" rtl="0" eaLnBrk="0" fontAlgn="base" latinLnBrk="0" hangingPunct="0">
              <a:spcBef>
                <a:spcPct val="0"/>
              </a:spcBef>
              <a:spcAft>
                <a:spcPct val="0"/>
              </a:spcAft>
              <a:buClrTx/>
              <a:buSzTx/>
              <a:tabLs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 Women, 2023).</a:t>
            </a:r>
          </a:p>
          <a:p>
            <a:pPr marR="0" lvl="0" algn="l" defTabSz="914400" rtl="0" eaLnBrk="0" fontAlgn="base" latinLnBrk="0" hangingPunct="0">
              <a:spcBef>
                <a:spcPct val="0"/>
              </a:spcBef>
              <a:spcAft>
                <a:spcPct val="0"/>
              </a:spcAft>
              <a:buClrTx/>
              <a:buSzTx/>
              <a:tabLst/>
            </a:pPr>
            <a:endPar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R="0" lvl="0" algn="ctr" defTabSz="914400" rtl="0" eaLnBrk="0" fontAlgn="base" latinLnBrk="0" hangingPunct="0">
              <a:spcBef>
                <a:spcPct val="0"/>
              </a:spcBef>
              <a:spcAft>
                <a:spcPct val="0"/>
              </a:spcAft>
              <a:buClrTx/>
              <a:buSzTx/>
              <a:tabLst/>
            </a:pPr>
            <a:r>
              <a:rPr lang="en-US" altLang="en-US" sz="2400" b="1" dirty="0">
                <a:solidFill>
                  <a:schemeClr val="tx1"/>
                </a:solidFill>
                <a:latin typeface="Times New Roman" panose="02020603050405020304" pitchFamily="18" charset="0"/>
                <a:cs typeface="Times New Roman" panose="02020603050405020304" pitchFamily="18" charset="0"/>
              </a:rPr>
              <a:t>UK Context:</a:t>
            </a:r>
          </a:p>
          <a:p>
            <a:pPr marR="0" lvl="0" algn="ctr" defTabSz="914400" rtl="0" eaLnBrk="0" fontAlgn="base" latinLnBrk="0" hangingPunct="0">
              <a:spcBef>
                <a:spcPct val="0"/>
              </a:spcBef>
              <a:spcAft>
                <a:spcPct val="0"/>
              </a:spcAft>
              <a:buClrTx/>
              <a:buSzTx/>
              <a:tabLst/>
            </a:pPr>
            <a:r>
              <a:rPr kumimoji="0" lang="en-US" altLang="en-US" sz="240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15 Newborns die shortly after birth</a:t>
            </a:r>
          </a:p>
          <a:p>
            <a:pPr lvl="0" algn="ctr" eaLnBrk="0" fontAlgn="base" hangingPunct="0">
              <a:spcBef>
                <a:spcPct val="0"/>
              </a:spcBef>
              <a:spcAft>
                <a:spcPct val="0"/>
              </a:spcAft>
            </a:pPr>
            <a:r>
              <a:rPr lang="en-US" altLang="en-US" sz="2400" dirty="0">
                <a:solidFill>
                  <a:schemeClr val="tx1"/>
                </a:solidFill>
                <a:latin typeface="Times New Roman" panose="02020603050405020304" pitchFamily="18" charset="0"/>
                <a:cs typeface="Times New Roman" panose="02020603050405020304" pitchFamily="18" charset="0"/>
              </a:rPr>
              <a:t>UK Mortality Rate: 4  baby deaths for every 1000 live births in 2021</a:t>
            </a:r>
            <a:r>
              <a:rPr lang="en-US" altLang="en-US" sz="2400" dirty="0">
                <a:latin typeface="Times New Roman" panose="02020603050405020304" pitchFamily="18" charset="0"/>
                <a:cs typeface="Times New Roman" panose="02020603050405020304" pitchFamily="18" charset="0"/>
              </a:rPr>
              <a:t> (Sands, 2021). </a:t>
            </a:r>
            <a:endParaRPr kumimoji="0" lang="en-US" altLang="en-US" sz="24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31B0A5D7-0A10-7CF1-8360-FA2BC93B3167}"/>
              </a:ext>
            </a:extLst>
          </p:cNvPr>
          <p:cNvSpPr txBox="1"/>
          <p:nvPr/>
        </p:nvSpPr>
        <p:spPr>
          <a:xfrm>
            <a:off x="4343400" y="235114"/>
            <a:ext cx="8001000" cy="707886"/>
          </a:xfrm>
          <a:prstGeom prst="rect">
            <a:avLst/>
          </a:prstGeom>
          <a:noFill/>
        </p:spPr>
        <p:txBody>
          <a:bodyPr wrap="square" rtlCol="0">
            <a:spAutoFit/>
          </a:bodyPr>
          <a:lstStyle/>
          <a:p>
            <a:r>
              <a:rPr lang="en-US" sz="4000" dirty="0">
                <a:latin typeface="Times New Roman" panose="02020603050405020304" pitchFamily="18" charset="0"/>
                <a:cs typeface="Times New Roman" panose="02020603050405020304" pitchFamily="18" charset="0"/>
              </a:rPr>
              <a:t>SDG 3.2: What Needs To Be Done </a:t>
            </a:r>
            <a:endParaRPr lang="en-GB" sz="40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B3B3D29A-05EE-110D-879E-3E29AAE706FE}"/>
              </a:ext>
            </a:extLst>
          </p:cNvPr>
          <p:cNvSpPr txBox="1"/>
          <p:nvPr/>
        </p:nvSpPr>
        <p:spPr>
          <a:xfrm>
            <a:off x="304799" y="6953720"/>
            <a:ext cx="11705283" cy="310373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Initiatives</a:t>
            </a:r>
          </a:p>
          <a:p>
            <a:pPr marL="342900" indent="-342900" algn="ctr">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The NHS </a:t>
            </a:r>
            <a:r>
              <a:rPr lang="en-US" altLang="en-US" sz="2400" b="1" dirty="0">
                <a:latin typeface="Times New Roman" panose="02020603050405020304" pitchFamily="18" charset="0"/>
                <a:cs typeface="Times New Roman" panose="02020603050405020304" pitchFamily="18" charset="0"/>
              </a:rPr>
              <a:t>Saving Babies Lives Care Bundle </a:t>
            </a:r>
            <a:r>
              <a:rPr lang="en-US" altLang="en-US" sz="2400" dirty="0">
                <a:latin typeface="Times New Roman" panose="02020603050405020304" pitchFamily="18" charset="0"/>
                <a:cs typeface="Times New Roman" panose="02020603050405020304" pitchFamily="18" charset="0"/>
              </a:rPr>
              <a:t>(NHS England, 2019).</a:t>
            </a:r>
            <a:endParaRPr lang="en-US" sz="2400" dirty="0">
              <a:latin typeface="Times New Roman" panose="02020603050405020304" pitchFamily="18" charset="0"/>
              <a:cs typeface="Times New Roman" panose="02020603050405020304" pitchFamily="18" charset="0"/>
            </a:endParaRPr>
          </a:p>
          <a:p>
            <a:pPr marL="342900" indent="-342900" algn="ctr"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The </a:t>
            </a:r>
            <a:r>
              <a:rPr lang="en-US" altLang="en-US" sz="2400" b="1" dirty="0">
                <a:latin typeface="Times New Roman" panose="02020603050405020304" pitchFamily="18" charset="0"/>
                <a:cs typeface="Times New Roman" panose="02020603050405020304" pitchFamily="18" charset="0"/>
              </a:rPr>
              <a:t>MBRRACE-UK</a:t>
            </a:r>
            <a:r>
              <a:rPr lang="en-US" altLang="en-US" sz="2400" dirty="0">
                <a:latin typeface="Times New Roman" panose="02020603050405020304" pitchFamily="18" charset="0"/>
                <a:cs typeface="Times New Roman" panose="02020603050405020304" pitchFamily="18" charset="0"/>
              </a:rPr>
              <a:t> reports on maternal and perinatal mortality : </a:t>
            </a:r>
          </a:p>
          <a:p>
            <a:pPr marL="342900" indent="-342900" algn="ctr"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NHS Equality and Equality Action Plans </a:t>
            </a:r>
          </a:p>
          <a:p>
            <a:pPr marL="342900" indent="-342900" algn="ctr" eaLnBrk="0" fontAlgn="base" hangingPunct="0">
              <a:lnSpc>
                <a:spcPct val="150000"/>
              </a:lnSpc>
              <a:spcBef>
                <a:spcPct val="0"/>
              </a:spcBef>
              <a:spcAft>
                <a:spcPct val="0"/>
              </a:spcAft>
              <a:buFont typeface="Arial" panose="020B0604020202020204" pitchFamily="34" charset="0"/>
              <a:buChar char="•"/>
            </a:pPr>
            <a:r>
              <a:rPr lang="en-US" altLang="en-US" sz="2400" dirty="0">
                <a:latin typeface="Times New Roman" panose="02020603050405020304" pitchFamily="18" charset="0"/>
                <a:cs typeface="Times New Roman" panose="02020603050405020304" pitchFamily="18" charset="0"/>
              </a:rPr>
              <a:t>Integrated Care Systems in the 2021/22 Planning Guidance </a:t>
            </a:r>
          </a:p>
          <a:p>
            <a:pPr algn="ctr" eaLnBrk="0" fontAlgn="base" hangingPunct="0">
              <a:lnSpc>
                <a:spcPct val="150000"/>
              </a:lnSpc>
              <a:spcBef>
                <a:spcPct val="0"/>
              </a:spcBef>
              <a:spcAft>
                <a:spcPct val="0"/>
              </a:spcAft>
            </a:pPr>
            <a:r>
              <a:rPr lang="en-US" altLang="en-US" sz="2400" dirty="0">
                <a:latin typeface="Times New Roman" panose="02020603050405020304" pitchFamily="18" charset="0"/>
                <a:cs typeface="Times New Roman" panose="02020603050405020304" pitchFamily="18" charset="0"/>
              </a:rPr>
              <a:t>(NHS, 2020).</a:t>
            </a:r>
          </a:p>
        </p:txBody>
      </p:sp>
      <p:sp>
        <p:nvSpPr>
          <p:cNvPr id="6" name="TextBox 5">
            <a:extLst>
              <a:ext uri="{FF2B5EF4-FFF2-40B4-BE49-F238E27FC236}">
                <a16:creationId xmlns:a16="http://schemas.microsoft.com/office/drawing/2014/main" id="{4875DDE4-EEA9-532F-D171-2FB5007FED33}"/>
              </a:ext>
            </a:extLst>
          </p:cNvPr>
          <p:cNvSpPr txBox="1"/>
          <p:nvPr/>
        </p:nvSpPr>
        <p:spPr>
          <a:xfrm>
            <a:off x="13229283" y="6670735"/>
            <a:ext cx="36576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effectLst/>
                <a:latin typeface="Times New Roman" panose="02020603050405020304" pitchFamily="18" charset="0"/>
                <a:cs typeface="Times New Roman" panose="02020603050405020304" pitchFamily="18" charset="0"/>
              </a:rPr>
              <a:t>(Office for National Statistics, 2021)</a:t>
            </a:r>
            <a:endParaRPr kumimoji="0" lang="en-US" altLang="en-US" sz="2800" b="0" i="0" u="none" strike="noStrike" cap="none" normalizeH="0" baseline="0" dirty="0">
              <a:ln>
                <a:noFill/>
              </a:ln>
              <a:effectLst/>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69BDAD5-1CF9-13B5-CA1A-61CC5FEFCE60}"/>
              </a:ext>
            </a:extLst>
          </p:cNvPr>
          <p:cNvPicPr>
            <a:picLocks noChangeAspect="1"/>
          </p:cNvPicPr>
          <p:nvPr/>
        </p:nvPicPr>
        <p:blipFill>
          <a:blip r:embed="rId3"/>
          <a:srcRect l="25000" t="15926" r="26250" b="28519"/>
          <a:stretch>
            <a:fillRect/>
          </a:stretch>
        </p:blipFill>
        <p:spPr>
          <a:xfrm>
            <a:off x="10591800" y="647700"/>
            <a:ext cx="7330440" cy="5172690"/>
          </a:xfrm>
          <a:prstGeom prst="rect">
            <a:avLst/>
          </a:prstGeom>
        </p:spPr>
      </p:pic>
      <p:sp>
        <p:nvSpPr>
          <p:cNvPr id="2" name="TextBox 1">
            <a:extLst>
              <a:ext uri="{FF2B5EF4-FFF2-40B4-BE49-F238E27FC236}">
                <a16:creationId xmlns:a16="http://schemas.microsoft.com/office/drawing/2014/main" id="{C3DE1CC5-4ED1-9146-AA6A-00DF828318BD}"/>
              </a:ext>
            </a:extLst>
          </p:cNvPr>
          <p:cNvSpPr txBox="1"/>
          <p:nvPr/>
        </p:nvSpPr>
        <p:spPr>
          <a:xfrm>
            <a:off x="3810000" y="495300"/>
            <a:ext cx="4343400" cy="707886"/>
          </a:xfrm>
          <a:prstGeom prst="rect">
            <a:avLst/>
          </a:prstGeom>
          <a:noFill/>
        </p:spPr>
        <p:txBody>
          <a:bodyPr wrap="square" rtlCol="0">
            <a:spAutoFit/>
          </a:bodyPr>
          <a:lstStyle/>
          <a:p>
            <a:pPr algn="ctr"/>
            <a:r>
              <a:rPr lang="en-US" sz="4000" dirty="0">
                <a:latin typeface="Times New Roman" panose="02020603050405020304" pitchFamily="18" charset="0"/>
                <a:cs typeface="Times New Roman" panose="02020603050405020304" pitchFamily="18" charset="0"/>
              </a:rPr>
              <a:t>Risk Factors</a:t>
            </a:r>
            <a:endParaRPr lang="en-GB" sz="40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090A0B0-085A-51A6-4037-05BFB2EC8B2F}"/>
              </a:ext>
            </a:extLst>
          </p:cNvPr>
          <p:cNvSpPr txBox="1"/>
          <p:nvPr/>
        </p:nvSpPr>
        <p:spPr>
          <a:xfrm>
            <a:off x="15142029" y="9639300"/>
            <a:ext cx="3124200" cy="461665"/>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kern="1200" dirty="0">
                <a:solidFill>
                  <a:schemeClr val="tx1"/>
                </a:solidFill>
                <a:effectLst/>
                <a:latin typeface="Times New Roman" panose="02020603050405020304" pitchFamily="18" charset="0"/>
                <a:cs typeface="Times New Roman" panose="02020603050405020304" pitchFamily="18" charset="0"/>
              </a:rPr>
              <a:t>(RCPCH, 2020).</a:t>
            </a:r>
            <a:endParaRPr lang="en-US" sz="24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71CBC9D8-B45D-BB21-4068-802731849E21}"/>
              </a:ext>
            </a:extLst>
          </p:cNvPr>
          <p:cNvSpPr txBox="1"/>
          <p:nvPr/>
        </p:nvSpPr>
        <p:spPr>
          <a:xfrm>
            <a:off x="533400" y="1898603"/>
            <a:ext cx="9662160" cy="2546338"/>
          </a:xfrm>
          <a:prstGeom prst="rect">
            <a:avLst/>
          </a:prstGeom>
          <a:noFill/>
        </p:spPr>
        <p:txBody>
          <a:bodyPr wrap="square" rtlCol="0">
            <a:spAutoFit/>
          </a:bodyPr>
          <a:lstStyle/>
          <a:p>
            <a:pPr algn="ctr">
              <a:lnSpc>
                <a:spcPct val="200000"/>
              </a:lnSpc>
            </a:pPr>
            <a:r>
              <a:rPr lang="en-US" sz="2400" dirty="0">
                <a:latin typeface="Times New Roman" panose="02020603050405020304" pitchFamily="18" charset="0"/>
                <a:cs typeface="Times New Roman" panose="02020603050405020304" pitchFamily="18" charset="0"/>
              </a:rPr>
              <a:t> </a:t>
            </a:r>
            <a:r>
              <a:rPr lang="en-US" sz="2800" dirty="0">
                <a:latin typeface="Times New Roman" panose="02020603050405020304" pitchFamily="18" charset="0"/>
                <a:cs typeface="Times New Roman" panose="02020603050405020304" pitchFamily="18" charset="0"/>
              </a:rPr>
              <a:t>Infant Mortality: Key indicator of society’s overall health and core SDG measures.</a:t>
            </a:r>
          </a:p>
          <a:p>
            <a:pPr algn="ctr">
              <a:lnSpc>
                <a:spcPct val="200000"/>
              </a:lnSpc>
            </a:pPr>
            <a:r>
              <a:rPr lang="en-US" sz="2800" dirty="0">
                <a:latin typeface="Times New Roman" panose="02020603050405020304" pitchFamily="18" charset="0"/>
                <a:cs typeface="Times New Roman" panose="02020603050405020304" pitchFamily="18" charset="0"/>
              </a:rPr>
              <a:t>Families in most deprived circumstances face higher risk.</a:t>
            </a:r>
            <a:endParaRPr lang="en-GB" sz="2800" dirty="0">
              <a:latin typeface="Times New Roman" panose="02020603050405020304" pitchFamily="18" charset="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774B5A8B-B585-D056-5D17-2F535CE5A863}"/>
              </a:ext>
            </a:extLst>
          </p:cNvPr>
          <p:cNvGraphicFramePr/>
          <p:nvPr>
            <p:extLst>
              <p:ext uri="{D42A27DB-BD31-4B8C-83A1-F6EECF244321}">
                <p14:modId xmlns:p14="http://schemas.microsoft.com/office/powerpoint/2010/main" val="483100169"/>
              </p:ext>
            </p:extLst>
          </p:nvPr>
        </p:nvGraphicFramePr>
        <p:xfrm>
          <a:off x="1560286" y="4000500"/>
          <a:ext cx="135636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1A3F6092-1C6B-FD5F-2C70-45922613AA70}"/>
              </a:ext>
            </a:extLst>
          </p:cNvPr>
          <p:cNvSpPr txBox="1"/>
          <p:nvPr/>
        </p:nvSpPr>
        <p:spPr>
          <a:xfrm>
            <a:off x="4668950" y="342945"/>
            <a:ext cx="9027999" cy="1323439"/>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Theoretical Perspective: Biopsychosocial Model</a:t>
            </a:r>
            <a:endParaRPr lang="en-GB" sz="4000" b="1" dirty="0">
              <a:latin typeface="Times New Roman" panose="02020603050405020304" pitchFamily="18" charset="0"/>
              <a:cs typeface="Times New Roman" panose="02020603050405020304" pitchFamily="18" charset="0"/>
            </a:endParaRPr>
          </a:p>
        </p:txBody>
      </p:sp>
      <p:pic>
        <p:nvPicPr>
          <p:cNvPr id="6146" name="Picture 2" descr="Biopsychosocial Model of Healthcare | CVH | Hickory, NC">
            <a:extLst>
              <a:ext uri="{FF2B5EF4-FFF2-40B4-BE49-F238E27FC236}">
                <a16:creationId xmlns:a16="http://schemas.microsoft.com/office/drawing/2014/main" id="{9B459DD0-296C-AADE-6271-1A5F76B37D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3434" y="1458122"/>
            <a:ext cx="6282790" cy="48006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6" name="TextBox 15">
            <a:extLst>
              <a:ext uri="{FF2B5EF4-FFF2-40B4-BE49-F238E27FC236}">
                <a16:creationId xmlns:a16="http://schemas.microsoft.com/office/drawing/2014/main" id="{5B25BA9F-828C-5F35-C93A-ED87E9A2BA19}"/>
              </a:ext>
            </a:extLst>
          </p:cNvPr>
          <p:cNvSpPr txBox="1"/>
          <p:nvPr/>
        </p:nvSpPr>
        <p:spPr>
          <a:xfrm>
            <a:off x="15427990" y="6258722"/>
            <a:ext cx="2362200" cy="400110"/>
          </a:xfrm>
          <a:prstGeom prst="rect">
            <a:avLst/>
          </a:prstGeom>
          <a:noFill/>
        </p:spPr>
        <p:txBody>
          <a:bodyPr wrap="square">
            <a:spAutoFit/>
          </a:bodyPr>
          <a:lstStyle/>
          <a:p>
            <a:r>
              <a:rPr kumimoji="0" lang="en-US" altLang="en-US" sz="2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 2022)</a:t>
            </a:r>
            <a:endParaRPr lang="en-GB" sz="2000" dirty="0"/>
          </a:p>
        </p:txBody>
      </p:sp>
      <p:graphicFrame>
        <p:nvGraphicFramePr>
          <p:cNvPr id="20" name="Diagram 19">
            <a:extLst>
              <a:ext uri="{FF2B5EF4-FFF2-40B4-BE49-F238E27FC236}">
                <a16:creationId xmlns:a16="http://schemas.microsoft.com/office/drawing/2014/main" id="{FCDCFD65-CC04-68B4-4710-6B399DBD0E56}"/>
              </a:ext>
            </a:extLst>
          </p:cNvPr>
          <p:cNvGraphicFramePr/>
          <p:nvPr>
            <p:extLst>
              <p:ext uri="{D42A27DB-BD31-4B8C-83A1-F6EECF244321}">
                <p14:modId xmlns:p14="http://schemas.microsoft.com/office/powerpoint/2010/main" val="3321899904"/>
              </p:ext>
            </p:extLst>
          </p:nvPr>
        </p:nvGraphicFramePr>
        <p:xfrm>
          <a:off x="497810" y="1539922"/>
          <a:ext cx="1337059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3" name="TextBox 22">
            <a:extLst>
              <a:ext uri="{FF2B5EF4-FFF2-40B4-BE49-F238E27FC236}">
                <a16:creationId xmlns:a16="http://schemas.microsoft.com/office/drawing/2014/main" id="{F0BC1346-0418-B95E-DA6E-EA45B9008463}"/>
              </a:ext>
            </a:extLst>
          </p:cNvPr>
          <p:cNvSpPr txBox="1"/>
          <p:nvPr/>
        </p:nvSpPr>
        <p:spPr>
          <a:xfrm rot="10800000" flipV="1">
            <a:off x="685800" y="9725270"/>
            <a:ext cx="5695950" cy="369332"/>
          </a:xfrm>
          <a:prstGeom prst="rect">
            <a:avLst/>
          </a:prstGeom>
          <a:noFill/>
        </p:spPr>
        <p:txBody>
          <a:bodyPr wrap="square">
            <a:spAutoFit/>
          </a:bodyPr>
          <a:lstStyle/>
          <a:p>
            <a:pPr algn="ctr" eaLnBrk="0" fontAlgn="base" hangingPunct="0">
              <a:spcBef>
                <a:spcPct val="0"/>
              </a:spcBef>
              <a:spcAft>
                <a:spcPct val="0"/>
              </a:spcAft>
            </a:pPr>
            <a:r>
              <a:rPr lang="en-US" altLang="en-US" dirty="0">
                <a:latin typeface="Times New Roman" panose="02020603050405020304" pitchFamily="18" charset="0"/>
                <a:cs typeface="Times New Roman" panose="02020603050405020304" pitchFamily="18" charset="0"/>
              </a:rPr>
              <a:t> (Marschall, 2023; </a:t>
            </a: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Kusnanto, Agustian and Hilmanto, 2018)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4" name="Rectangle 6">
            <a:extLst>
              <a:ext uri="{FF2B5EF4-FFF2-40B4-BE49-F238E27FC236}">
                <a16:creationId xmlns:a16="http://schemas.microsoft.com/office/drawing/2014/main" id="{B7DE6CD9-95EF-9AFA-79DD-00C146D0654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6796D348-2D44-40FB-D1D6-C03000321C41}"/>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9A7B1C49-6588-411A-1553-01E291966BAF}"/>
              </a:ext>
            </a:extLst>
          </p:cNvPr>
          <p:cNvSpPr txBox="1"/>
          <p:nvPr/>
        </p:nvSpPr>
        <p:spPr>
          <a:xfrm>
            <a:off x="4668950" y="342945"/>
            <a:ext cx="9027999"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Theoretical Perspective:</a:t>
            </a:r>
            <a:endParaRPr lang="en-GB" sz="4000" b="1" dirty="0">
              <a:latin typeface="Times New Roman" panose="02020603050405020304" pitchFamily="18" charset="0"/>
              <a:cs typeface="Times New Roman" panose="02020603050405020304" pitchFamily="18" charset="0"/>
            </a:endParaRPr>
          </a:p>
        </p:txBody>
      </p:sp>
      <p:sp>
        <p:nvSpPr>
          <p:cNvPr id="2" name="AutoShape 2" descr="Healthy beginnings, hopeful futures – the power of brave change">
            <a:extLst>
              <a:ext uri="{FF2B5EF4-FFF2-40B4-BE49-F238E27FC236}">
                <a16:creationId xmlns:a16="http://schemas.microsoft.com/office/drawing/2014/main" id="{063E6E5A-9611-ACB4-C8D4-9D4C48B6EF5A}"/>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2" descr="Ten national programme work streams are supporting the implementation of Better Births locally">
            <a:extLst>
              <a:ext uri="{FF2B5EF4-FFF2-40B4-BE49-F238E27FC236}">
                <a16:creationId xmlns:a16="http://schemas.microsoft.com/office/drawing/2014/main" id="{4E222E86-2FD0-6BDE-A9ED-9FD36034D1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67394" y="4305300"/>
            <a:ext cx="5433541" cy="543354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6" name="Diagram 5">
            <a:extLst>
              <a:ext uri="{FF2B5EF4-FFF2-40B4-BE49-F238E27FC236}">
                <a16:creationId xmlns:a16="http://schemas.microsoft.com/office/drawing/2014/main" id="{1FE0E41E-54D9-E444-5D73-BFE55FCD17CC}"/>
              </a:ext>
            </a:extLst>
          </p:cNvPr>
          <p:cNvGraphicFramePr/>
          <p:nvPr>
            <p:extLst>
              <p:ext uri="{D42A27DB-BD31-4B8C-83A1-F6EECF244321}">
                <p14:modId xmlns:p14="http://schemas.microsoft.com/office/powerpoint/2010/main" val="3645696309"/>
              </p:ext>
            </p:extLst>
          </p:nvPr>
        </p:nvGraphicFramePr>
        <p:xfrm>
          <a:off x="566593" y="3989962"/>
          <a:ext cx="10859729" cy="55859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1" name="TextBox 10">
            <a:extLst>
              <a:ext uri="{FF2B5EF4-FFF2-40B4-BE49-F238E27FC236}">
                <a16:creationId xmlns:a16="http://schemas.microsoft.com/office/drawing/2014/main" id="{953627E6-F3B2-94FA-6DEB-32D3B27A1482}"/>
              </a:ext>
            </a:extLst>
          </p:cNvPr>
          <p:cNvSpPr txBox="1"/>
          <p:nvPr/>
        </p:nvSpPr>
        <p:spPr>
          <a:xfrm>
            <a:off x="685800" y="1257300"/>
            <a:ext cx="16002000" cy="2677656"/>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lvl="0" algn="ctr"/>
            <a:r>
              <a:rPr lang="en-US" sz="2800" dirty="0">
                <a:latin typeface="Times New Roman" panose="02020603050405020304" pitchFamily="18" charset="0"/>
                <a:cs typeface="Times New Roman" panose="02020603050405020304" pitchFamily="18" charset="0"/>
              </a:rPr>
              <a:t>Biopsychosocial Model For Newborn Care </a:t>
            </a:r>
            <a:endParaRPr lang="en-GB" sz="2800" dirty="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Integration of biological, social and psychological health of child in routine screening.</a:t>
            </a:r>
            <a:endParaRPr lang="en-GB" sz="2800" dirty="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Adress social determinants like housing, poverty, education to reduce inequalities in care.</a:t>
            </a:r>
            <a:endParaRPr lang="en-GB" sz="2800" dirty="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Mental health screening and support of mother in pre and post natal phase.</a:t>
            </a:r>
            <a:endParaRPr lang="en-GB" sz="2800" dirty="0">
              <a:latin typeface="Times New Roman" panose="02020603050405020304" pitchFamily="18" charset="0"/>
              <a:cs typeface="Times New Roman" panose="02020603050405020304" pitchFamily="18" charset="0"/>
            </a:endParaRPr>
          </a:p>
          <a:p>
            <a:pPr marL="914400" lvl="1" indent="-457200">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Culturally sensitive person-centered care to improve service uptake </a:t>
            </a:r>
          </a:p>
          <a:p>
            <a:pPr lvl="1" algn="ctr"/>
            <a:r>
              <a:rPr lang="de-DE" sz="2800" dirty="0">
                <a:solidFill>
                  <a:schemeClr val="tx1"/>
                </a:solidFill>
                <a:effectLst/>
                <a:latin typeface="Times New Roman" panose="02020603050405020304" pitchFamily="18" charset="0"/>
                <a:cs typeface="Times New Roman" panose="02020603050405020304" pitchFamily="18" charset="0"/>
              </a:rPr>
              <a:t>(Qiu, Chirico and Duberstein, 2021).</a:t>
            </a:r>
            <a:endParaRPr lang="en-GB" sz="2800" dirty="0">
              <a:latin typeface="Times New Roman" panose="02020603050405020304" pitchFamily="18" charset="0"/>
              <a:cs typeface="Times New Roman" panose="02020603050405020304" pitchFamily="18" charset="0"/>
            </a:endParaRPr>
          </a:p>
        </p:txBody>
      </p:sp>
      <p:sp>
        <p:nvSpPr>
          <p:cNvPr id="15" name="TextBox 14">
            <a:extLst>
              <a:ext uri="{FF2B5EF4-FFF2-40B4-BE49-F238E27FC236}">
                <a16:creationId xmlns:a16="http://schemas.microsoft.com/office/drawing/2014/main" id="{86F8C48B-0F9B-47AC-21C6-B65398C1E639}"/>
              </a:ext>
            </a:extLst>
          </p:cNvPr>
          <p:cNvSpPr txBox="1"/>
          <p:nvPr/>
        </p:nvSpPr>
        <p:spPr>
          <a:xfrm>
            <a:off x="3962400" y="8191500"/>
            <a:ext cx="3048000" cy="369332"/>
          </a:xfrm>
          <a:prstGeom prst="rect">
            <a:avLst/>
          </a:prstGeom>
          <a:noFill/>
        </p:spPr>
        <p:txBody>
          <a:bodyPr wrap="square">
            <a:spAutoFit/>
          </a:bodyPr>
          <a:lstStyle/>
          <a:p>
            <a:r>
              <a:rPr lang="en-GB" sz="1800" kern="1200" dirty="0">
                <a:solidFill>
                  <a:schemeClr val="tx1"/>
                </a:solidFill>
                <a:effectLst/>
                <a:latin typeface="Times New Roman" panose="02020603050405020304" pitchFamily="18" charset="0"/>
                <a:cs typeface="Times New Roman" panose="02020603050405020304" pitchFamily="18" charset="0"/>
              </a:rPr>
              <a:t>(NHS England, 2021). </a:t>
            </a:r>
            <a:endParaRPr lang="en-GB" dirty="0">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0A8B5561-35C7-5FEF-89AF-B3A90DE386B3}"/>
              </a:ext>
            </a:extLst>
          </p:cNvPr>
          <p:cNvSpPr txBox="1"/>
          <p:nvPr/>
        </p:nvSpPr>
        <p:spPr>
          <a:xfrm>
            <a:off x="14000328" y="9738841"/>
            <a:ext cx="2667000" cy="369332"/>
          </a:xfrm>
          <a:prstGeom prst="rect">
            <a:avLst/>
          </a:prstGeom>
          <a:noFill/>
        </p:spPr>
        <p:txBody>
          <a:bodyPr wrap="square">
            <a:spAutoFit/>
          </a:bodyPr>
          <a:lstStyle/>
          <a:p>
            <a:r>
              <a:rPr lang="en-GB" sz="1800" kern="1200" dirty="0">
                <a:solidFill>
                  <a:schemeClr val="tx1"/>
                </a:solidFill>
                <a:effectLst/>
                <a:latin typeface="Times New Roman" panose="02020603050405020304" pitchFamily="18" charset="0"/>
                <a:cs typeface="Times New Roman" panose="02020603050405020304" pitchFamily="18" charset="0"/>
              </a:rPr>
              <a:t>(NHS England, 2021).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0781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090330AC-997E-0340-EA21-6974740DC9AF}"/>
            </a:ext>
          </a:extLst>
        </p:cNvPr>
        <p:cNvGrpSpPr/>
        <p:nvPr/>
      </p:nvGrpSpPr>
      <p:grpSpPr>
        <a:xfrm>
          <a:off x="0" y="0"/>
          <a:ext cx="0" cy="0"/>
          <a:chOff x="0" y="0"/>
          <a:chExt cx="0" cy="0"/>
        </a:xfrm>
      </p:grpSpPr>
      <p:sp>
        <p:nvSpPr>
          <p:cNvPr id="13" name="TextBox 12">
            <a:extLst>
              <a:ext uri="{FF2B5EF4-FFF2-40B4-BE49-F238E27FC236}">
                <a16:creationId xmlns:a16="http://schemas.microsoft.com/office/drawing/2014/main" id="{114304F3-6954-533C-40FB-7D97939F0CF3}"/>
              </a:ext>
            </a:extLst>
          </p:cNvPr>
          <p:cNvSpPr txBox="1"/>
          <p:nvPr/>
        </p:nvSpPr>
        <p:spPr>
          <a:xfrm>
            <a:off x="3363175" y="647700"/>
            <a:ext cx="1156165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Theoretical Perspective: Holistic Model Of Health</a:t>
            </a:r>
            <a:endParaRPr lang="en-GB" sz="4000" b="1" dirty="0">
              <a:latin typeface="Times New Roman" panose="02020603050405020304" pitchFamily="18" charset="0"/>
              <a:cs typeface="Times New Roman" panose="02020603050405020304" pitchFamily="18" charset="0"/>
            </a:endParaRPr>
          </a:p>
        </p:txBody>
      </p:sp>
      <p:sp>
        <p:nvSpPr>
          <p:cNvPr id="2" name="AutoShape 2" descr="Healthy beginnings, hopeful futures – the power of brave change">
            <a:extLst>
              <a:ext uri="{FF2B5EF4-FFF2-40B4-BE49-F238E27FC236}">
                <a16:creationId xmlns:a16="http://schemas.microsoft.com/office/drawing/2014/main" id="{C206E44D-4839-E2B3-4619-A9032AAD72A9}"/>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3" name="Picture 5" descr="Health Care Model | Healthcare Essay Example">
            <a:extLst>
              <a:ext uri="{FF2B5EF4-FFF2-40B4-BE49-F238E27FC236}">
                <a16:creationId xmlns:a16="http://schemas.microsoft.com/office/drawing/2014/main" id="{3E6424C1-5A87-DC57-2FC9-6FD375B74AB4}"/>
              </a:ext>
            </a:extLst>
          </p:cNvPr>
          <p:cNvPicPr>
            <a:picLocks noChangeAspect="1" noChangeArrowheads="1"/>
          </p:cNvPicPr>
          <p:nvPr/>
        </p:nvPicPr>
        <p:blipFill>
          <a:blip r:embed="rId3">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533400" y="1609231"/>
            <a:ext cx="3581400" cy="352873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528D360-6145-5D69-D480-D62C04EDC1D8}"/>
              </a:ext>
            </a:extLst>
          </p:cNvPr>
          <p:cNvSpPr txBox="1"/>
          <p:nvPr/>
        </p:nvSpPr>
        <p:spPr>
          <a:xfrm>
            <a:off x="7924800" y="4418412"/>
            <a:ext cx="3429000" cy="369332"/>
          </a:xfrm>
          <a:prstGeom prst="rect">
            <a:avLst/>
          </a:prstGeom>
          <a:noFill/>
        </p:spPr>
        <p:txBody>
          <a:bodyPr wrap="square">
            <a:spAutoFit/>
          </a:bodyPr>
          <a:lstStyle/>
          <a:p>
            <a:pPr lvl="0"/>
            <a:r>
              <a:rPr lang="en-US" altLang="en-US" dirty="0">
                <a:latin typeface="Times New Roman" panose="02020603050405020304" pitchFamily="18" charset="0"/>
                <a:cs typeface="Times New Roman" panose="02020603050405020304" pitchFamily="18" charset="0"/>
              </a:rPr>
              <a:t>(</a:t>
            </a:r>
            <a:r>
              <a:rPr lang="en-US" altLang="en-US" dirty="0">
                <a:solidFill>
                  <a:schemeClr val="tx1"/>
                </a:solidFill>
                <a:latin typeface="Times New Roman" panose="02020603050405020304" pitchFamily="18" charset="0"/>
                <a:cs typeface="Times New Roman" panose="02020603050405020304" pitchFamily="18" charset="0"/>
              </a:rPr>
              <a:t>Dodge </a:t>
            </a:r>
            <a:r>
              <a:rPr lang="en-US" altLang="en-US" i="1" dirty="0">
                <a:solidFill>
                  <a:schemeClr val="tx1"/>
                </a:solidFill>
                <a:latin typeface="Times New Roman" panose="02020603050405020304" pitchFamily="18" charset="0"/>
                <a:cs typeface="Times New Roman" panose="02020603050405020304" pitchFamily="18" charset="0"/>
              </a:rPr>
              <a:t>et al.</a:t>
            </a:r>
            <a:r>
              <a:rPr lang="en-US" altLang="en-US" dirty="0">
                <a:solidFill>
                  <a:schemeClr val="tx1"/>
                </a:solidFill>
                <a:latin typeface="Times New Roman" panose="02020603050405020304" pitchFamily="18" charset="0"/>
                <a:cs typeface="Times New Roman" panose="02020603050405020304" pitchFamily="18" charset="0"/>
              </a:rPr>
              <a:t>, 2012; Huber, 2011)</a:t>
            </a:r>
            <a:endParaRPr lang="en-GB" dirty="0"/>
          </a:p>
        </p:txBody>
      </p:sp>
      <p:pic>
        <p:nvPicPr>
          <p:cNvPr id="12" name="Picture 11">
            <a:extLst>
              <a:ext uri="{FF2B5EF4-FFF2-40B4-BE49-F238E27FC236}">
                <a16:creationId xmlns:a16="http://schemas.microsoft.com/office/drawing/2014/main" id="{BC141E43-7DE2-78A7-7F22-980AFAEC70AD}"/>
              </a:ext>
            </a:extLst>
          </p:cNvPr>
          <p:cNvPicPr>
            <a:picLocks noChangeAspect="1"/>
          </p:cNvPicPr>
          <p:nvPr/>
        </p:nvPicPr>
        <p:blipFill>
          <a:blip r:embed="rId4"/>
          <a:srcRect l="37083" t="13704" r="37083" b="21852"/>
          <a:stretch>
            <a:fillRect/>
          </a:stretch>
        </p:blipFill>
        <p:spPr>
          <a:xfrm>
            <a:off x="11811000" y="4627530"/>
            <a:ext cx="4953000" cy="5408039"/>
          </a:xfrm>
          <a:prstGeom prst="rect">
            <a:avLst/>
          </a:prstGeom>
          <a:ln>
            <a:noFill/>
          </a:ln>
          <a:effectLst>
            <a:outerShdw blurRad="190500" algn="tl" rotWithShape="0">
              <a:srgbClr val="000000">
                <a:alpha val="70000"/>
              </a:srgbClr>
            </a:outerShdw>
          </a:effectLst>
        </p:spPr>
      </p:pic>
      <p:pic>
        <p:nvPicPr>
          <p:cNvPr id="16" name="Picture 15">
            <a:extLst>
              <a:ext uri="{FF2B5EF4-FFF2-40B4-BE49-F238E27FC236}">
                <a16:creationId xmlns:a16="http://schemas.microsoft.com/office/drawing/2014/main" id="{426B079E-CF30-0B0B-F1F9-1CD2B0635D65}"/>
              </a:ext>
            </a:extLst>
          </p:cNvPr>
          <p:cNvPicPr>
            <a:picLocks noChangeAspect="1"/>
          </p:cNvPicPr>
          <p:nvPr/>
        </p:nvPicPr>
        <p:blipFill>
          <a:blip r:embed="rId5"/>
          <a:srcRect l="44166" t="46542" r="8750" b="39630"/>
          <a:stretch>
            <a:fillRect/>
          </a:stretch>
        </p:blipFill>
        <p:spPr>
          <a:xfrm>
            <a:off x="4138684" y="2279768"/>
            <a:ext cx="12310010" cy="2033735"/>
          </a:xfrm>
          <a:prstGeom prst="rect">
            <a:avLst/>
          </a:prstGeom>
        </p:spPr>
      </p:pic>
      <p:pic>
        <p:nvPicPr>
          <p:cNvPr id="18" name="Picture 17">
            <a:extLst>
              <a:ext uri="{FF2B5EF4-FFF2-40B4-BE49-F238E27FC236}">
                <a16:creationId xmlns:a16="http://schemas.microsoft.com/office/drawing/2014/main" id="{56D32275-762B-5F53-07C4-CB7DDF82408E}"/>
              </a:ext>
            </a:extLst>
          </p:cNvPr>
          <p:cNvPicPr>
            <a:picLocks noChangeAspect="1"/>
          </p:cNvPicPr>
          <p:nvPr/>
        </p:nvPicPr>
        <p:blipFill>
          <a:blip r:embed="rId6"/>
          <a:srcRect l="26250" t="62592" r="30000" b="10000"/>
          <a:stretch>
            <a:fillRect/>
          </a:stretch>
        </p:blipFill>
        <p:spPr>
          <a:xfrm>
            <a:off x="1676400" y="6147530"/>
            <a:ext cx="9448800" cy="3644169"/>
          </a:xfrm>
          <a:prstGeom prst="rect">
            <a:avLst/>
          </a:prstGeom>
          <a:ln>
            <a:solidFill>
              <a:schemeClr val="tx1"/>
            </a:solidFill>
          </a:ln>
        </p:spPr>
      </p:pic>
      <p:sp>
        <p:nvSpPr>
          <p:cNvPr id="19" name="TextBox 18">
            <a:extLst>
              <a:ext uri="{FF2B5EF4-FFF2-40B4-BE49-F238E27FC236}">
                <a16:creationId xmlns:a16="http://schemas.microsoft.com/office/drawing/2014/main" id="{1F671523-9E78-ED23-FA60-45D6B1E2FC9D}"/>
              </a:ext>
            </a:extLst>
          </p:cNvPr>
          <p:cNvSpPr txBox="1"/>
          <p:nvPr/>
        </p:nvSpPr>
        <p:spPr>
          <a:xfrm>
            <a:off x="8001000" y="9886346"/>
            <a:ext cx="4014552" cy="369332"/>
          </a:xfrm>
          <a:prstGeom prst="rect">
            <a:avLst/>
          </a:prstGeom>
          <a:noFill/>
        </p:spPr>
        <p:txBody>
          <a:bodyPr wrap="square">
            <a:spAutoFit/>
          </a:bodyPr>
          <a:lstStyle/>
          <a:p>
            <a:r>
              <a:rPr lang="en-US" altLang="en-US" sz="1800" dirty="0">
                <a:latin typeface="Times New Roman" panose="02020603050405020304" pitchFamily="18" charset="0"/>
                <a:cs typeface="Times New Roman" panose="02020603050405020304" pitchFamily="18" charset="0"/>
              </a:rPr>
              <a:t>(Nursing and Midwifery Council, 2024). </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76188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C90779FC-72FE-7DD1-6C9D-C11E2FB6D8FB}"/>
              </a:ext>
            </a:extLst>
          </p:cNvPr>
          <p:cNvSpPr txBox="1"/>
          <p:nvPr/>
        </p:nvSpPr>
        <p:spPr>
          <a:xfrm>
            <a:off x="5334000" y="723900"/>
            <a:ext cx="7259028"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Policy and Governance</a:t>
            </a:r>
            <a:endParaRPr lang="en-GB" sz="4800" dirty="0">
              <a:latin typeface="Times New Roman" panose="02020603050405020304" pitchFamily="18" charset="0"/>
              <a:cs typeface="Times New Roman" panose="02020603050405020304" pitchFamily="18" charset="0"/>
            </a:endParaRPr>
          </a:p>
        </p:txBody>
      </p:sp>
      <p:sp>
        <p:nvSpPr>
          <p:cNvPr id="26" name="Rectangle 2">
            <a:extLst>
              <a:ext uri="{FF2B5EF4-FFF2-40B4-BE49-F238E27FC236}">
                <a16:creationId xmlns:a16="http://schemas.microsoft.com/office/drawing/2014/main" id="{188FD22B-2F62-0B9A-289D-E575CBED74DF}"/>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B399DFEE-46A3-19D0-56A2-CE303BB6431B}"/>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5817F5CE-A230-C13C-C01D-5F7D738783B4}"/>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8486563F-413B-82C4-FE8F-DEAA9342382F}"/>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7" name="Diagram 6">
            <a:extLst>
              <a:ext uri="{FF2B5EF4-FFF2-40B4-BE49-F238E27FC236}">
                <a16:creationId xmlns:a16="http://schemas.microsoft.com/office/drawing/2014/main" id="{777E883F-1C2D-D62E-A57E-21021D801244}"/>
              </a:ext>
            </a:extLst>
          </p:cNvPr>
          <p:cNvGraphicFramePr/>
          <p:nvPr>
            <p:extLst>
              <p:ext uri="{D42A27DB-BD31-4B8C-83A1-F6EECF244321}">
                <p14:modId xmlns:p14="http://schemas.microsoft.com/office/powerpoint/2010/main" val="814661103"/>
              </p:ext>
            </p:extLst>
          </p:nvPr>
        </p:nvGraphicFramePr>
        <p:xfrm>
          <a:off x="2667000" y="1577075"/>
          <a:ext cx="12192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F13354C-FAC3-D697-908F-EF7A44379022}"/>
              </a:ext>
            </a:extLst>
          </p:cNvPr>
          <p:cNvSpPr txBox="1"/>
          <p:nvPr/>
        </p:nvSpPr>
        <p:spPr>
          <a:xfrm>
            <a:off x="6896100" y="419100"/>
            <a:ext cx="4495800" cy="769441"/>
          </a:xfrm>
          <a:prstGeom prst="rect">
            <a:avLst/>
          </a:prstGeom>
          <a:noFill/>
        </p:spPr>
        <p:txBody>
          <a:bodyPr wrap="square" rtlCol="0">
            <a:spAutoFit/>
          </a:bodyPr>
          <a:lstStyle/>
          <a:p>
            <a:r>
              <a:rPr lang="en-US" sz="4400" b="1" dirty="0">
                <a:latin typeface="Times New Roman" panose="02020603050405020304" pitchFamily="18" charset="0"/>
                <a:cs typeface="Times New Roman" panose="02020603050405020304" pitchFamily="18" charset="0"/>
              </a:rPr>
              <a:t>Service Delivery</a:t>
            </a:r>
            <a:endParaRPr lang="en-GB" sz="4400" b="1" dirty="0">
              <a:latin typeface="Times New Roman" panose="02020603050405020304" pitchFamily="18" charset="0"/>
              <a:cs typeface="Times New Roman" panose="02020603050405020304" pitchFamily="18" charset="0"/>
            </a:endParaRPr>
          </a:p>
        </p:txBody>
      </p:sp>
      <p:pic>
        <p:nvPicPr>
          <p:cNvPr id="8198" name="Picture 6" descr="A personal child health record, or red book">
            <a:extLst>
              <a:ext uri="{FF2B5EF4-FFF2-40B4-BE49-F238E27FC236}">
                <a16:creationId xmlns:a16="http://schemas.microsoft.com/office/drawing/2014/main" id="{EA4D649A-1BE7-4682-69A9-43D3ED048E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247665"/>
            <a:ext cx="6067380" cy="4038600"/>
          </a:xfrm>
          <a:prstGeom prst="rect">
            <a:avLst/>
          </a:prstGeom>
          <a:noFill/>
          <a:extLst>
            <a:ext uri="{909E8E84-426E-40DD-AFC4-6F175D3DCCD1}">
              <a14:hiddenFill xmlns:a14="http://schemas.microsoft.com/office/drawing/2010/main">
                <a:solidFill>
                  <a:srgbClr val="FFFFFF"/>
                </a:solidFill>
              </a14:hiddenFill>
            </a:ext>
          </a:extLst>
        </p:spPr>
      </p:pic>
      <p:pic>
        <p:nvPicPr>
          <p:cNvPr id="8201" name="Picture 9" descr="Sure Start children's centres: logos - GOV.UK">
            <a:extLst>
              <a:ext uri="{FF2B5EF4-FFF2-40B4-BE49-F238E27FC236}">
                <a16:creationId xmlns:a16="http://schemas.microsoft.com/office/drawing/2014/main" id="{6C06ADAA-6986-0812-B780-6E1AF993B9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15329" y="1506948"/>
            <a:ext cx="8448671" cy="2800131"/>
          </a:xfrm>
          <a:prstGeom prst="rect">
            <a:avLst/>
          </a:prstGeom>
          <a:noFill/>
          <a:extLst>
            <a:ext uri="{909E8E84-426E-40DD-AFC4-6F175D3DCCD1}">
              <a14:hiddenFill xmlns:a14="http://schemas.microsoft.com/office/drawing/2010/main">
                <a:solidFill>
                  <a:srgbClr val="FFFFFF"/>
                </a:solidFill>
              </a14:hiddenFill>
            </a:ext>
          </a:extLst>
        </p:spPr>
      </p:pic>
      <p:pic>
        <p:nvPicPr>
          <p:cNvPr id="8203" name="Picture 11" descr="The Real - As outlined in the NHS's three-year delivery plan for maternity  and neonatal services, the second objective aims to improve equity for  mothers and babies. The NHS states it will '">
            <a:extLst>
              <a:ext uri="{FF2B5EF4-FFF2-40B4-BE49-F238E27FC236}">
                <a16:creationId xmlns:a16="http://schemas.microsoft.com/office/drawing/2014/main" id="{60152513-6312-DA29-8EAD-54B80DEF26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91900" y="4630929"/>
            <a:ext cx="5186362" cy="5186362"/>
          </a:xfrm>
          <a:prstGeom prst="rect">
            <a:avLst/>
          </a:prstGeom>
          <a:noFill/>
          <a:extLst>
            <a:ext uri="{909E8E84-426E-40DD-AFC4-6F175D3DCCD1}">
              <a14:hiddenFill xmlns:a14="http://schemas.microsoft.com/office/drawing/2010/main">
                <a:solidFill>
                  <a:srgbClr val="FFFFFF"/>
                </a:solidFill>
              </a14:hiddenFill>
            </a:ext>
          </a:extLst>
        </p:spPr>
      </p:pic>
      <p:pic>
        <p:nvPicPr>
          <p:cNvPr id="8205" name="Picture 13" descr="Your Local LMNS — LMNS">
            <a:extLst>
              <a:ext uri="{FF2B5EF4-FFF2-40B4-BE49-F238E27FC236}">
                <a16:creationId xmlns:a16="http://schemas.microsoft.com/office/drawing/2014/main" id="{3642B626-425E-F28A-A236-5431F8ED40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810000" y="5372603"/>
            <a:ext cx="7260535" cy="413385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BBDE6F3-26ED-E217-F159-46B75A143A64}"/>
              </a:ext>
            </a:extLst>
          </p:cNvPr>
          <p:cNvSpPr txBox="1"/>
          <p:nvPr/>
        </p:nvSpPr>
        <p:spPr>
          <a:xfrm>
            <a:off x="1066800" y="9779191"/>
            <a:ext cx="7723740" cy="461665"/>
          </a:xfrm>
          <a:prstGeom prst="rect">
            <a:avLst/>
          </a:prstGeom>
          <a:noFill/>
        </p:spPr>
        <p:txBody>
          <a:bodyPr wrap="square">
            <a:spAutoFit/>
          </a:bodyPr>
          <a:lstStyle/>
          <a:p>
            <a:r>
              <a:rPr lang="en-GB" dirty="0"/>
              <a:t>(</a:t>
            </a:r>
            <a:r>
              <a:rPr lang="en-GB" sz="2400" dirty="0">
                <a:latin typeface="Times New Roman" panose="02020603050405020304" pitchFamily="18" charset="0"/>
                <a:cs typeface="Times New Roman" panose="02020603050405020304" pitchFamily="18" charset="0"/>
              </a:rPr>
              <a:t>NHS England, 2023; GOV.UK, 2012; </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2020b)</a:t>
            </a:r>
            <a:endParaRPr lang="en-GB" sz="2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819A2604-B1A9-246C-4DEB-671F82FBF859}"/>
            </a:ext>
          </a:extLst>
        </p:cNvPr>
        <p:cNvGrpSpPr/>
        <p:nvPr/>
      </p:nvGrpSpPr>
      <p:grpSpPr>
        <a:xfrm>
          <a:off x="0" y="0"/>
          <a:ext cx="0" cy="0"/>
          <a:chOff x="0" y="0"/>
          <a:chExt cx="0" cy="0"/>
        </a:xfrm>
      </p:grpSpPr>
      <p:sp>
        <p:nvSpPr>
          <p:cNvPr id="26" name="Rectangle 2">
            <a:extLst>
              <a:ext uri="{FF2B5EF4-FFF2-40B4-BE49-F238E27FC236}">
                <a16:creationId xmlns:a16="http://schemas.microsoft.com/office/drawing/2014/main" id="{735B02B6-5DB3-71D6-68E3-B6F26B647F8C}"/>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82C22BAB-6F54-E1B9-2CA3-F400C867503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47712D83-9B80-CB11-25AE-21C907DE67D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C7E6F7F0-7E8A-1C18-7249-BC8639490878}"/>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4" name="Picture 6" descr="An image of a child wrapped in cotton wool, playing in a colourful ball pit.&#10;The text reads: “Wrap your children up with the best protection – vaccinations.&#10;Stay strong. Get vaccinated.”">
            <a:extLst>
              <a:ext uri="{FF2B5EF4-FFF2-40B4-BE49-F238E27FC236}">
                <a16:creationId xmlns:a16="http://schemas.microsoft.com/office/drawing/2014/main" id="{A5B3E122-5AD5-0A66-DFEF-08931E2CEF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03702" y="2364592"/>
            <a:ext cx="7225784" cy="722578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92734E-D709-FCD9-E217-CECF0B9401F0}"/>
              </a:ext>
            </a:extLst>
          </p:cNvPr>
          <p:cNvSpPr txBox="1"/>
          <p:nvPr/>
        </p:nvSpPr>
        <p:spPr>
          <a:xfrm>
            <a:off x="4419600" y="9650469"/>
            <a:ext cx="2438400" cy="461665"/>
          </a:xfrm>
          <a:prstGeom prst="rect">
            <a:avLst/>
          </a:prstGeom>
          <a:noFill/>
        </p:spPr>
        <p:txBody>
          <a:bodyPr wrap="square">
            <a:spAutoFit/>
          </a:bodyPr>
          <a:lstStyle/>
          <a:p>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 2025)</a:t>
            </a:r>
            <a:endParaRPr lang="en-GB" sz="2400" dirty="0"/>
          </a:p>
        </p:txBody>
      </p:sp>
      <p:pic>
        <p:nvPicPr>
          <p:cNvPr id="2057" name="Picture 9" descr="Healthy Child Programme (HCP) For Nurses">
            <a:extLst>
              <a:ext uri="{FF2B5EF4-FFF2-40B4-BE49-F238E27FC236}">
                <a16:creationId xmlns:a16="http://schemas.microsoft.com/office/drawing/2014/main" id="{F6F1F8A4-3B34-7669-96F4-F2FD5784CC94}"/>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683364" y="2244148"/>
            <a:ext cx="5199798" cy="7353707"/>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8424F0EA-083A-E4BE-883B-9DE151D7457A}"/>
              </a:ext>
            </a:extLst>
          </p:cNvPr>
          <p:cNvSpPr txBox="1"/>
          <p:nvPr/>
        </p:nvSpPr>
        <p:spPr>
          <a:xfrm>
            <a:off x="5308600" y="413266"/>
            <a:ext cx="708660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Public Health Initiatives</a:t>
            </a:r>
            <a:endParaRPr lang="en-GB" sz="4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1A21C5C0-D4C6-7C6B-C4C7-6D1C2342CE64}"/>
              </a:ext>
            </a:extLst>
          </p:cNvPr>
          <p:cNvSpPr txBox="1"/>
          <p:nvPr/>
        </p:nvSpPr>
        <p:spPr>
          <a:xfrm>
            <a:off x="12420600" y="9590376"/>
            <a:ext cx="4498848" cy="461665"/>
          </a:xfrm>
          <a:prstGeom prst="rect">
            <a:avLst/>
          </a:prstGeom>
          <a:noFill/>
        </p:spPr>
        <p:txBody>
          <a:bodyPr wrap="square">
            <a:spAutoFit/>
          </a:bodyPr>
          <a:lstStyle/>
          <a:p>
            <a:r>
              <a:rPr lang="en-GB" sz="2400" kern="1200" dirty="0">
                <a:solidFill>
                  <a:schemeClr val="tx1"/>
                </a:solidFill>
                <a:effectLst/>
                <a:latin typeface="Times New Roman" panose="02020603050405020304" pitchFamily="18" charset="0"/>
                <a:cs typeface="Times New Roman" panose="02020603050405020304" pitchFamily="18" charset="0"/>
              </a:rPr>
              <a:t>(Public Health England, 2016).</a:t>
            </a:r>
            <a:endParaRPr lang="en-US" sz="2400" dirty="0">
              <a:latin typeface="Times New Roman" panose="02020603050405020304" pitchFamily="18" charset="0"/>
              <a:cs typeface="Times New Roman" panose="02020603050405020304" pitchFamily="18" charset="0"/>
            </a:endParaRPr>
          </a:p>
        </p:txBody>
      </p:sp>
      <p:pic>
        <p:nvPicPr>
          <p:cNvPr id="17" name="Picture 16">
            <a:extLst>
              <a:ext uri="{FF2B5EF4-FFF2-40B4-BE49-F238E27FC236}">
                <a16:creationId xmlns:a16="http://schemas.microsoft.com/office/drawing/2014/main" id="{E947A923-C7A4-66FB-3529-080C4F189A2A}"/>
              </a:ext>
            </a:extLst>
          </p:cNvPr>
          <p:cNvPicPr>
            <a:picLocks noChangeAspect="1"/>
          </p:cNvPicPr>
          <p:nvPr/>
        </p:nvPicPr>
        <p:blipFill>
          <a:blip r:embed="rId5"/>
          <a:srcRect l="27916" t="29758" r="40834" b="64075"/>
          <a:stretch>
            <a:fillRect/>
          </a:stretch>
        </p:blipFill>
        <p:spPr>
          <a:xfrm>
            <a:off x="1066800" y="1280600"/>
            <a:ext cx="8678985" cy="963548"/>
          </a:xfrm>
          <a:prstGeom prst="rect">
            <a:avLst/>
          </a:prstGeom>
        </p:spPr>
      </p:pic>
    </p:spTree>
    <p:extLst>
      <p:ext uri="{BB962C8B-B14F-4D97-AF65-F5344CB8AC3E}">
        <p14:creationId xmlns:p14="http://schemas.microsoft.com/office/powerpoint/2010/main" val="10619571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21575DB2-DF45-A13C-CB64-F59F2CA52EE6}"/>
            </a:ext>
          </a:extLst>
        </p:cNvPr>
        <p:cNvGrpSpPr/>
        <p:nvPr/>
      </p:nvGrpSpPr>
      <p:grpSpPr>
        <a:xfrm>
          <a:off x="0" y="0"/>
          <a:ext cx="0" cy="0"/>
          <a:chOff x="0" y="0"/>
          <a:chExt cx="0" cy="0"/>
        </a:xfrm>
      </p:grpSpPr>
      <p:sp>
        <p:nvSpPr>
          <p:cNvPr id="26" name="Rectangle 2">
            <a:extLst>
              <a:ext uri="{FF2B5EF4-FFF2-40B4-BE49-F238E27FC236}">
                <a16:creationId xmlns:a16="http://schemas.microsoft.com/office/drawing/2014/main" id="{D1B63A4A-E816-9260-5E92-664848016E74}"/>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ECFBC8E4-65ED-7BC9-1637-232CB19B4BDA}"/>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0AE81B85-6E62-8326-D39E-F36BB432D848}"/>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C4F7D5F2-24FE-4BB2-2871-BEEE13DCB8E2}"/>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EA201F2E-E9C6-99F6-6A12-84163FEC248A}"/>
              </a:ext>
            </a:extLst>
          </p:cNvPr>
          <p:cNvSpPr>
            <a:spLocks noChangeArrowheads="1"/>
          </p:cNvSpPr>
          <p:nvPr/>
        </p:nvSpPr>
        <p:spPr bwMode="auto">
          <a:xfrm>
            <a:off x="2209800" y="3206234"/>
            <a:ext cx="1028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10" name="Picture 9">
            <a:extLst>
              <a:ext uri="{FF2B5EF4-FFF2-40B4-BE49-F238E27FC236}">
                <a16:creationId xmlns:a16="http://schemas.microsoft.com/office/drawing/2014/main" id="{1AFFCCE4-5E61-C77F-1D59-97D91D160EFE}"/>
              </a:ext>
            </a:extLst>
          </p:cNvPr>
          <p:cNvPicPr>
            <a:picLocks noChangeAspect="1"/>
          </p:cNvPicPr>
          <p:nvPr/>
        </p:nvPicPr>
        <p:blipFill>
          <a:blip r:embed="rId3"/>
          <a:srcRect l="5825" r="3883" b="3356"/>
          <a:stretch>
            <a:fillRect/>
          </a:stretch>
        </p:blipFill>
        <p:spPr>
          <a:xfrm>
            <a:off x="10668000" y="2247900"/>
            <a:ext cx="7086600" cy="5486400"/>
          </a:xfrm>
          <a:prstGeom prst="rect">
            <a:avLst/>
          </a:prstGeom>
        </p:spPr>
      </p:pic>
      <p:sp>
        <p:nvSpPr>
          <p:cNvPr id="12" name="TextBox 11">
            <a:extLst>
              <a:ext uri="{FF2B5EF4-FFF2-40B4-BE49-F238E27FC236}">
                <a16:creationId xmlns:a16="http://schemas.microsoft.com/office/drawing/2014/main" id="{6D9F3977-69A3-7FF1-D5FD-7264729243AA}"/>
              </a:ext>
            </a:extLst>
          </p:cNvPr>
          <p:cNvSpPr txBox="1"/>
          <p:nvPr/>
        </p:nvSpPr>
        <p:spPr>
          <a:xfrm>
            <a:off x="733567" y="1562100"/>
            <a:ext cx="9601200" cy="778193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The Dahlgren &amp; Whitehead (1991) Rainbow model highlights that neonatal outcomes are shaped by wider social, environmental and structural determinants rather than healthcare alone.</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Health Inequalities are explained in policy but sustainability remain inconsistent in action.</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Child mortality are higher in socially deprived communities reflecting inequality.</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Social Exclusion on margenalised groups limit access to timely  neonatal care.</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NHS Long Term Plan identifies risk factors but progress remain uneven in reducing neonatal deaths.</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Black mothers consistently experience highest neonatal deaths.</a:t>
            </a:r>
          </a:p>
          <a:p>
            <a:pPr marL="285750" indent="-285750">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Reducing neonatal mortality requires stronger upstream action on social determinants alongside equitable care. </a:t>
            </a:r>
            <a:endParaRPr lang="en-GB" sz="2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3DD46AE0-21D3-070E-5049-6B3A3341A0BC}"/>
              </a:ext>
            </a:extLst>
          </p:cNvPr>
          <p:cNvSpPr txBox="1"/>
          <p:nvPr/>
        </p:nvSpPr>
        <p:spPr>
          <a:xfrm>
            <a:off x="5257800" y="413266"/>
            <a:ext cx="708660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Equity and Access</a:t>
            </a:r>
            <a:endParaRPr lang="en-GB" sz="4000" b="1" dirty="0">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D9A4C6DA-4900-1917-51EE-BC14B68F0634}"/>
              </a:ext>
            </a:extLst>
          </p:cNvPr>
          <p:cNvSpPr txBox="1"/>
          <p:nvPr/>
        </p:nvSpPr>
        <p:spPr>
          <a:xfrm>
            <a:off x="1524000" y="9621239"/>
            <a:ext cx="15468600" cy="461665"/>
          </a:xfrm>
          <a:prstGeom prst="rect">
            <a:avLst/>
          </a:prstGeom>
          <a:noFill/>
        </p:spPr>
        <p:txBody>
          <a:bodyPr wrap="square">
            <a:spAutoFit/>
          </a:bodyPr>
          <a:lstStyle/>
          <a:p>
            <a:pPr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(Saberian </a:t>
            </a:r>
            <a:r>
              <a:rPr kumimoji="0" lang="en-US" altLang="en-US" sz="2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et al.</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a:t>
            </a:r>
            <a:r>
              <a:rPr lang="en-US" altLang="en-US" sz="2400" dirty="0">
                <a:latin typeface="Times New Roman" panose="02020603050405020304" pitchFamily="18" charset="0"/>
                <a:cs typeface="Times New Roman" panose="02020603050405020304" pitchFamily="18" charset="0"/>
              </a:rPr>
              <a:t>; RCPCH, 2020; Public Health England, 2017; Office for Health Improvement and Disparities, 2023)</a:t>
            </a:r>
            <a:endParaRPr lang="en-US" altLang="en-US" sz="2400" dirty="0">
              <a:latin typeface="Arial" panose="020B0604020202020204" pitchFamily="34" charset="0"/>
            </a:endParaRPr>
          </a:p>
        </p:txBody>
      </p:sp>
    </p:spTree>
    <p:extLst>
      <p:ext uri="{BB962C8B-B14F-4D97-AF65-F5344CB8AC3E}">
        <p14:creationId xmlns:p14="http://schemas.microsoft.com/office/powerpoint/2010/main" val="30786495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B4955E92-1B7D-9403-FD14-37BDC653AE1F}"/>
            </a:ext>
          </a:extLst>
        </p:cNvPr>
        <p:cNvGrpSpPr/>
        <p:nvPr/>
      </p:nvGrpSpPr>
      <p:grpSpPr>
        <a:xfrm>
          <a:off x="0" y="0"/>
          <a:ext cx="0" cy="0"/>
          <a:chOff x="0" y="0"/>
          <a:chExt cx="0" cy="0"/>
        </a:xfrm>
      </p:grpSpPr>
      <p:sp>
        <p:nvSpPr>
          <p:cNvPr id="26" name="Rectangle 2">
            <a:extLst>
              <a:ext uri="{FF2B5EF4-FFF2-40B4-BE49-F238E27FC236}">
                <a16:creationId xmlns:a16="http://schemas.microsoft.com/office/drawing/2014/main" id="{58FD127B-EFCF-DC3E-3970-3E03E7DA210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C05C0EE4-636B-D3FF-F449-EABB9C26206E}"/>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6D364E91-8CEA-A2A1-8B3C-E3700D4BC93A}"/>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5D841A17-A604-82DA-FC8B-7ABDC31DDB4D}"/>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8342213B-09B0-A596-33E5-F5EE67A711A1}"/>
              </a:ext>
            </a:extLst>
          </p:cNvPr>
          <p:cNvSpPr>
            <a:spLocks noChangeArrowheads="1"/>
          </p:cNvSpPr>
          <p:nvPr/>
        </p:nvSpPr>
        <p:spPr bwMode="auto">
          <a:xfrm>
            <a:off x="2209800" y="3206234"/>
            <a:ext cx="1028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6" name="TextBox 5">
            <a:extLst>
              <a:ext uri="{FF2B5EF4-FFF2-40B4-BE49-F238E27FC236}">
                <a16:creationId xmlns:a16="http://schemas.microsoft.com/office/drawing/2014/main" id="{BF7E6DFB-D239-FEFC-A3C6-DF4BC7070CB2}"/>
              </a:ext>
            </a:extLst>
          </p:cNvPr>
          <p:cNvSpPr txBox="1"/>
          <p:nvPr/>
        </p:nvSpPr>
        <p:spPr>
          <a:xfrm>
            <a:off x="5029200" y="413266"/>
            <a:ext cx="708660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Equity and Access</a:t>
            </a:r>
            <a:endParaRPr lang="en-GB" sz="4000" b="1" dirty="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FB2AB5F-F9D4-882B-AFF9-AD9F80738BA5}"/>
              </a:ext>
            </a:extLst>
          </p:cNvPr>
          <p:cNvSpPr txBox="1"/>
          <p:nvPr/>
        </p:nvSpPr>
        <p:spPr>
          <a:xfrm>
            <a:off x="1295400" y="1485900"/>
            <a:ext cx="15925800" cy="954107"/>
          </a:xfrm>
          <a:prstGeom prst="rect">
            <a:avLst/>
          </a:prstGeom>
          <a:noFill/>
        </p:spPr>
        <p:txBody>
          <a:bodyPr wrap="square">
            <a:spAutoFit/>
          </a:bodyPr>
          <a:lstStyle/>
          <a:p>
            <a:pPr eaLnBrk="0" fontAlgn="base" hangingPunct="0">
              <a:spcBef>
                <a:spcPct val="0"/>
              </a:spcBef>
              <a:spcAft>
                <a:spcPct val="0"/>
              </a:spcAft>
            </a:pPr>
            <a:r>
              <a:rPr lang="en-US" altLang="en-US" sz="2800" dirty="0">
                <a:latin typeface="Times New Roman" panose="02020603050405020304" pitchFamily="18" charset="0"/>
                <a:cs typeface="Times New Roman" panose="02020603050405020304" pitchFamily="18" charset="0"/>
              </a:rPr>
              <a:t>Numerous Factors influence an individual's health. Socioeconomic position has a significant impact on health since it enables people to pay for healthcare, healthy meals, and suitable housing (Latif, 2020).</a:t>
            </a:r>
          </a:p>
        </p:txBody>
      </p:sp>
      <p:graphicFrame>
        <p:nvGraphicFramePr>
          <p:cNvPr id="12" name="Diagram 11">
            <a:extLst>
              <a:ext uri="{FF2B5EF4-FFF2-40B4-BE49-F238E27FC236}">
                <a16:creationId xmlns:a16="http://schemas.microsoft.com/office/drawing/2014/main" id="{369C6046-CEAF-23EA-B734-34498AED5DF5}"/>
              </a:ext>
            </a:extLst>
          </p:cNvPr>
          <p:cNvGraphicFramePr/>
          <p:nvPr>
            <p:extLst>
              <p:ext uri="{D42A27DB-BD31-4B8C-83A1-F6EECF244321}">
                <p14:modId xmlns:p14="http://schemas.microsoft.com/office/powerpoint/2010/main" val="2560805491"/>
              </p:ext>
            </p:extLst>
          </p:nvPr>
        </p:nvGraphicFramePr>
        <p:xfrm>
          <a:off x="2057400" y="1929402"/>
          <a:ext cx="13563600" cy="4521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259903DD-C4DB-BAF1-A849-EB9BFC3AD47A}"/>
              </a:ext>
            </a:extLst>
          </p:cNvPr>
          <p:cNvSpPr txBox="1"/>
          <p:nvPr/>
        </p:nvSpPr>
        <p:spPr>
          <a:xfrm>
            <a:off x="1487714" y="5949251"/>
            <a:ext cx="15541172"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Challenges</a:t>
            </a:r>
            <a:r>
              <a:rPr lang="en-US" sz="2800" dirty="0">
                <a:latin typeface="Times New Roman" panose="02020603050405020304" pitchFamily="18" charset="0"/>
                <a:cs typeface="Times New Roman" panose="02020603050405020304" pitchFamily="18" charset="0"/>
              </a:rPr>
              <a:t>: Digital Exclusion, Social Determinants, Maternal is  factors like smoking, substance misuse and poor nutrition. Post Covid conditions worsen maternal outcomes.</a:t>
            </a:r>
            <a:endParaRPr lang="en-GB" sz="2800" dirty="0">
              <a:latin typeface="Times New Roman" panose="02020603050405020304" pitchFamily="18" charset="0"/>
              <a:cs typeface="Times New Roman" panose="02020603050405020304" pitchFamily="18" charset="0"/>
            </a:endParaRPr>
          </a:p>
        </p:txBody>
      </p:sp>
      <p:pic>
        <p:nvPicPr>
          <p:cNvPr id="16" name="Picture 15">
            <a:extLst>
              <a:ext uri="{FF2B5EF4-FFF2-40B4-BE49-F238E27FC236}">
                <a16:creationId xmlns:a16="http://schemas.microsoft.com/office/drawing/2014/main" id="{9451F438-DB79-32AC-AF79-5669FDEF4F18}"/>
              </a:ext>
            </a:extLst>
          </p:cNvPr>
          <p:cNvPicPr>
            <a:picLocks noChangeAspect="1"/>
          </p:cNvPicPr>
          <p:nvPr/>
        </p:nvPicPr>
        <p:blipFill>
          <a:blip r:embed="rId8"/>
          <a:srcRect l="26667" t="71482" r="46667" b="13983"/>
          <a:stretch>
            <a:fillRect/>
          </a:stretch>
        </p:blipFill>
        <p:spPr>
          <a:xfrm>
            <a:off x="990600" y="7432174"/>
            <a:ext cx="7383208" cy="2263778"/>
          </a:xfrm>
          <a:prstGeom prst="rect">
            <a:avLst/>
          </a:prstGeom>
        </p:spPr>
      </p:pic>
      <p:sp>
        <p:nvSpPr>
          <p:cNvPr id="19" name="TextBox 18">
            <a:extLst>
              <a:ext uri="{FF2B5EF4-FFF2-40B4-BE49-F238E27FC236}">
                <a16:creationId xmlns:a16="http://schemas.microsoft.com/office/drawing/2014/main" id="{5347DAE6-9CF0-9BFC-4839-DCC433537F95}"/>
              </a:ext>
            </a:extLst>
          </p:cNvPr>
          <p:cNvSpPr txBox="1"/>
          <p:nvPr/>
        </p:nvSpPr>
        <p:spPr>
          <a:xfrm>
            <a:off x="1143000" y="9799477"/>
            <a:ext cx="18288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(WHO, 2024b)</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3081" name="Picture 9" descr="SBRI Healthcare, an Accelerated Access Collaborative initiative, in partnership with the Health Innovation Network, has awarded £2.5m for the progression of five innovations that help narrow inequalities in maternity care.">
            <a:extLst>
              <a:ext uri="{FF2B5EF4-FFF2-40B4-BE49-F238E27FC236}">
                <a16:creationId xmlns:a16="http://schemas.microsoft.com/office/drawing/2014/main" id="{D0C28087-D61F-B3BE-F774-AA2869333AE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1734800" y="6859361"/>
            <a:ext cx="6019800" cy="3145346"/>
          </a:xfrm>
          <a:prstGeom prst="rect">
            <a:avLst/>
          </a:prstGeom>
          <a:noFill/>
          <a:extLst>
            <a:ext uri="{909E8E84-426E-40DD-AFC4-6F175D3DCCD1}">
              <a14:hiddenFill xmlns:a14="http://schemas.microsoft.com/office/drawing/2010/main">
                <a:solidFill>
                  <a:srgbClr val="FFFFFF"/>
                </a:solidFill>
              </a14:hiddenFill>
            </a:ext>
          </a:extLst>
        </p:spPr>
      </p:pic>
      <p:sp>
        <p:nvSpPr>
          <p:cNvPr id="22" name="TextBox 21">
            <a:extLst>
              <a:ext uri="{FF2B5EF4-FFF2-40B4-BE49-F238E27FC236}">
                <a16:creationId xmlns:a16="http://schemas.microsoft.com/office/drawing/2014/main" id="{B2DA90C1-0846-6BB2-DEC9-5B0DC0B6EFCD}"/>
              </a:ext>
            </a:extLst>
          </p:cNvPr>
          <p:cNvSpPr txBox="1"/>
          <p:nvPr/>
        </p:nvSpPr>
        <p:spPr>
          <a:xfrm>
            <a:off x="10210800" y="9621535"/>
            <a:ext cx="1905000"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(SBRI, 2024)</a:t>
            </a:r>
            <a:endParaRPr lang="en-GB" dirty="0"/>
          </a:p>
        </p:txBody>
      </p:sp>
    </p:spTree>
    <p:extLst>
      <p:ext uri="{BB962C8B-B14F-4D97-AF65-F5344CB8AC3E}">
        <p14:creationId xmlns:p14="http://schemas.microsoft.com/office/powerpoint/2010/main" val="1966330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232A7D19-165A-E212-50F0-7D8D4846777D}"/>
            </a:ext>
          </a:extLst>
        </p:cNvPr>
        <p:cNvGrpSpPr/>
        <p:nvPr/>
      </p:nvGrpSpPr>
      <p:grpSpPr>
        <a:xfrm>
          <a:off x="0" y="0"/>
          <a:ext cx="0" cy="0"/>
          <a:chOff x="0" y="0"/>
          <a:chExt cx="0" cy="0"/>
        </a:xfrm>
      </p:grpSpPr>
      <p:sp>
        <p:nvSpPr>
          <p:cNvPr id="26" name="Rectangle 2">
            <a:extLst>
              <a:ext uri="{FF2B5EF4-FFF2-40B4-BE49-F238E27FC236}">
                <a16:creationId xmlns:a16="http://schemas.microsoft.com/office/drawing/2014/main" id="{0E9F1AB9-322C-CE9E-3D46-1585A8A3760B}"/>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6C04D01C-9FC0-9642-AE84-CD7682D71FE7}"/>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2B67F56B-BC88-6201-FE02-BF2DA48A6D76}"/>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B4E873B8-2EAD-0A68-AD5E-DA8F47714CD8}"/>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A35B8945-8A6C-66B5-50EA-6677E40EF715}"/>
              </a:ext>
            </a:extLst>
          </p:cNvPr>
          <p:cNvSpPr>
            <a:spLocks noChangeArrowheads="1"/>
          </p:cNvSpPr>
          <p:nvPr/>
        </p:nvSpPr>
        <p:spPr bwMode="auto">
          <a:xfrm>
            <a:off x="2209800" y="3206234"/>
            <a:ext cx="1028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6" name="TextBox 5">
            <a:extLst>
              <a:ext uri="{FF2B5EF4-FFF2-40B4-BE49-F238E27FC236}">
                <a16:creationId xmlns:a16="http://schemas.microsoft.com/office/drawing/2014/main" id="{BE1DD681-D0A9-5F1E-879F-D4D7BC985A28}"/>
              </a:ext>
            </a:extLst>
          </p:cNvPr>
          <p:cNvSpPr txBox="1"/>
          <p:nvPr/>
        </p:nvSpPr>
        <p:spPr>
          <a:xfrm>
            <a:off x="5257800" y="723900"/>
            <a:ext cx="708660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Recommendations </a:t>
            </a:r>
            <a:endParaRPr lang="en-GB" sz="40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47C1C9E5-8012-7B16-E4C3-E5FAAF1399D2}"/>
              </a:ext>
            </a:extLst>
          </p:cNvPr>
          <p:cNvSpPr txBox="1"/>
          <p:nvPr/>
        </p:nvSpPr>
        <p:spPr>
          <a:xfrm>
            <a:off x="1143000" y="1867156"/>
            <a:ext cx="15773400" cy="7716984"/>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Reduce Health Inequalities through targeted support</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Strengthen Maternal Health and early intervention</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Increase funding</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Improve Access to Integrated Care</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Enhance Equity through data driven monitoring</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Expand Evidence based initiatives like Saving Babies’ Lives Care Bundle.</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Strengthen workforce</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Build on Better Birth recommendations by improving skills, communication, cultural understanding and multidisciplinary training.</a:t>
            </a:r>
          </a:p>
        </p:txBody>
      </p:sp>
      <p:sp>
        <p:nvSpPr>
          <p:cNvPr id="8" name="Rectangle 1">
            <a:extLst>
              <a:ext uri="{FF2B5EF4-FFF2-40B4-BE49-F238E27FC236}">
                <a16:creationId xmlns:a16="http://schemas.microsoft.com/office/drawing/2014/main" id="{856B25CA-861D-BC0D-1ADE-E15B48B094A7}"/>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1" name="TextBox 10">
            <a:extLst>
              <a:ext uri="{FF2B5EF4-FFF2-40B4-BE49-F238E27FC236}">
                <a16:creationId xmlns:a16="http://schemas.microsoft.com/office/drawing/2014/main" id="{577A5633-1A4C-865F-1576-67BCBBCAC9EC}"/>
              </a:ext>
            </a:extLst>
          </p:cNvPr>
          <p:cNvSpPr txBox="1"/>
          <p:nvPr/>
        </p:nvSpPr>
        <p:spPr>
          <a:xfrm>
            <a:off x="4229100" y="9584140"/>
            <a:ext cx="9144000" cy="461665"/>
          </a:xfrm>
          <a:prstGeom prst="rect">
            <a:avLst/>
          </a:prstGeom>
          <a:noFill/>
        </p:spPr>
        <p:txBody>
          <a:bodyPr wrap="square">
            <a:spAutoFit/>
          </a:bodyPr>
          <a:lstStyle/>
          <a:p>
            <a:pPr algn="ctr" eaLnBrk="0" fontAlgn="base" hangingPunct="0">
              <a:spcBef>
                <a:spcPct val="0"/>
              </a:spcBef>
              <a:spcAft>
                <a:spcPct val="0"/>
              </a:spcAft>
            </a:pP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(King's Fund, 2026</a:t>
            </a:r>
            <a:r>
              <a:rPr lang="en-US" altLang="en-US" sz="2400" dirty="0">
                <a:latin typeface="Times New Roman" panose="02020603050405020304" pitchFamily="18" charset="0"/>
                <a:cs typeface="Times New Roman" panose="02020603050405020304" pitchFamily="18" charset="0"/>
              </a:rPr>
              <a:t>; NHS, 2020a; NHS England, 2019</a:t>
            </a:r>
            <a:r>
              <a:rPr kumimoji="0" lang="en-US" altLang="en-US" sz="2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15452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1E8DF"/>
        </a:solidFill>
        <a:effectLst/>
      </p:bgPr>
    </p:bg>
    <p:spTree>
      <p:nvGrpSpPr>
        <p:cNvPr id="1" name="">
          <a:extLst>
            <a:ext uri="{FF2B5EF4-FFF2-40B4-BE49-F238E27FC236}">
              <a16:creationId xmlns:a16="http://schemas.microsoft.com/office/drawing/2014/main" id="{48F09AF5-3F36-B815-C0A8-D2B3EC2A7E50}"/>
            </a:ext>
          </a:extLst>
        </p:cNvPr>
        <p:cNvGrpSpPr/>
        <p:nvPr/>
      </p:nvGrpSpPr>
      <p:grpSpPr>
        <a:xfrm>
          <a:off x="0" y="0"/>
          <a:ext cx="0" cy="0"/>
          <a:chOff x="0" y="0"/>
          <a:chExt cx="0" cy="0"/>
        </a:xfrm>
      </p:grpSpPr>
      <p:sp>
        <p:nvSpPr>
          <p:cNvPr id="26" name="Rectangle 2">
            <a:extLst>
              <a:ext uri="{FF2B5EF4-FFF2-40B4-BE49-F238E27FC236}">
                <a16:creationId xmlns:a16="http://schemas.microsoft.com/office/drawing/2014/main" id="{4C4A1B34-1B59-A259-7EB2-A3E60D838553}"/>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3" name="Rectangle 2">
            <a:extLst>
              <a:ext uri="{FF2B5EF4-FFF2-40B4-BE49-F238E27FC236}">
                <a16:creationId xmlns:a16="http://schemas.microsoft.com/office/drawing/2014/main" id="{53F09EDF-86E7-DA71-8E31-81AA4188C489}"/>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3">
            <a:extLst>
              <a:ext uri="{FF2B5EF4-FFF2-40B4-BE49-F238E27FC236}">
                <a16:creationId xmlns:a16="http://schemas.microsoft.com/office/drawing/2014/main" id="{5D807E2F-E173-3B6E-509D-430164B6FED7}"/>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4">
            <a:extLst>
              <a:ext uri="{FF2B5EF4-FFF2-40B4-BE49-F238E27FC236}">
                <a16:creationId xmlns:a16="http://schemas.microsoft.com/office/drawing/2014/main" id="{8861F8BB-72E7-D94F-C054-382CD941B8A3}"/>
              </a:ext>
            </a:extLst>
          </p:cNvPr>
          <p:cNvSpPr>
            <a:spLocks noChangeArrowheads="1"/>
          </p:cNvSpPr>
          <p:nvPr/>
        </p:nvSpPr>
        <p:spPr bwMode="auto">
          <a:xfrm>
            <a:off x="0" y="43934"/>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FA31B058-9961-520A-44A2-5FE84D106119}"/>
              </a:ext>
            </a:extLst>
          </p:cNvPr>
          <p:cNvSpPr>
            <a:spLocks noChangeArrowheads="1"/>
          </p:cNvSpPr>
          <p:nvPr/>
        </p:nvSpPr>
        <p:spPr bwMode="auto">
          <a:xfrm>
            <a:off x="2209800" y="3206234"/>
            <a:ext cx="102870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a:t>
            </a:r>
          </a:p>
        </p:txBody>
      </p:sp>
      <p:sp>
        <p:nvSpPr>
          <p:cNvPr id="6" name="TextBox 5">
            <a:extLst>
              <a:ext uri="{FF2B5EF4-FFF2-40B4-BE49-F238E27FC236}">
                <a16:creationId xmlns:a16="http://schemas.microsoft.com/office/drawing/2014/main" id="{F625301D-8151-AC77-9DE7-3577AEE2B36E}"/>
              </a:ext>
            </a:extLst>
          </p:cNvPr>
          <p:cNvSpPr txBox="1"/>
          <p:nvPr/>
        </p:nvSpPr>
        <p:spPr>
          <a:xfrm>
            <a:off x="5029200" y="413266"/>
            <a:ext cx="7086600" cy="707886"/>
          </a:xfrm>
          <a:prstGeom prst="rect">
            <a:avLst/>
          </a:prstGeom>
          <a:noFill/>
        </p:spPr>
        <p:txBody>
          <a:bodyPr wrap="square" rtlCol="0">
            <a:spAutoFit/>
          </a:bodyPr>
          <a:lstStyle/>
          <a:p>
            <a:pPr algn="ctr"/>
            <a:r>
              <a:rPr lang="en-US" sz="4000" b="1" dirty="0">
                <a:latin typeface="Times New Roman" panose="02020603050405020304" pitchFamily="18" charset="0"/>
                <a:cs typeface="Times New Roman" panose="02020603050405020304" pitchFamily="18" charset="0"/>
              </a:rPr>
              <a:t>Conclusion</a:t>
            </a:r>
            <a:endParaRPr lang="en-GB" sz="4000"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1C27F63-2C76-C288-689B-EDD52B0A04E3}"/>
              </a:ext>
            </a:extLst>
          </p:cNvPr>
          <p:cNvSpPr txBox="1"/>
          <p:nvPr/>
        </p:nvSpPr>
        <p:spPr>
          <a:xfrm>
            <a:off x="838200" y="1485900"/>
            <a:ext cx="16611600" cy="7716984"/>
          </a:xfrm>
          <a:prstGeom prst="rect">
            <a:avLst/>
          </a:prstGeom>
          <a:noFill/>
        </p:spPr>
        <p:txBody>
          <a:bodyPr wrap="square" rtlCol="0">
            <a:spAutoFit/>
          </a:bodyPr>
          <a:lstStyle/>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The presentation evaluates SDG 3 health and wellbeing for all</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SDG3.2 aims to end preventable newborn deaths  by 20230.</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UK policies like Better Births, Maternity Transformation Programme, Healthy Child Programme and Saving Babie’s Lives Care Bundle support safer care for babies under 5.</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Equity and Access remain key Challenges dur to deprivation and ethnicity and social exclusion</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Health initiative including vaccination programmes smoking cessation, maternal education and post natal support improve outcomes.</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Health and Wellbeing for mother and child need and holistic approach to target disparities.</a:t>
            </a:r>
          </a:p>
          <a:p>
            <a:pPr marL="285750" indent="-285750">
              <a:lnSpc>
                <a:spcPct val="200000"/>
              </a:lnSpc>
              <a:buFont typeface="Arial" panose="020B0604020202020204" pitchFamily="34" charset="0"/>
              <a:buChar char="•"/>
            </a:pPr>
            <a:r>
              <a:rPr lang="en-US" sz="2800" dirty="0">
                <a:latin typeface="Times New Roman" panose="02020603050405020304" pitchFamily="18" charset="0"/>
                <a:cs typeface="Times New Roman" panose="02020603050405020304" pitchFamily="18" charset="0"/>
              </a:rPr>
              <a:t>Investing in high quality care are crucial to achieve SDG3 targets. </a:t>
            </a: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247675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9E71F3-23A2-D71B-8AF2-95D243A12B65}"/>
              </a:ext>
            </a:extLst>
          </p:cNvPr>
          <p:cNvSpPr txBox="1"/>
          <p:nvPr/>
        </p:nvSpPr>
        <p:spPr>
          <a:xfrm>
            <a:off x="600075" y="419130"/>
            <a:ext cx="17087850" cy="944874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Healthcare (2022)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Biopsychosocial Model of Healthcare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Catawba Valley Healthcare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https://www.cvhnc.org/biopsychosocial-model-of-healthcare/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Acharya, S., Lin, V. and Dhingra, N. (2018) ‘The Role of Health in Achieving the Sustainable Development Goals’,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Bulletin of the World Health Organization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96(9), pp. 591–591A.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https://doi.org/10.2471/blt.18.221432</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Bath, sumeep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Healthy Lives and Well-being for Everyone: Why SDG 3 matters and how we can achieve it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Institute for Sustainable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https://www.iisd.org/articles/insight/healthy-lives-and-well-being-everyone-why-sdg-3-matters-and-how-we-can-achieve-it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CDC (2020)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in All Policies | AD for Policy | CDC</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Iiab.me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CDC.gov.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http://medbox.iiab.me/modules/en-cdc/www.cdc.gov/policy/hiap/index.html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Department of health (2014)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Relationship between Wellbeing and 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https://assets.publishing.service.gov.uk/media/5a7baa00ed915d4147621d62/The_relationship_between_wellbeing_and_health.pdf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Dodge, R.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et al.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(2012) ‘The Challenge of Defining Wellbeing’,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Wellbeing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2(3), pp. 222–235.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https://doi.org/10.5502/ijw.v2i3.4</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FISD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Sustainable 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FIDO</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9"/>
              </a:rPr>
              <a:t>https://sustainabledevelopment.be/sd-belgium/what-sustainable-development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Gheera, M., Kirk-Wade, E.K.-W. and Wilson, S.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Preventable baby deaths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parliament.uk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pp. 1–15.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0"/>
              </a:rPr>
              <a:t>https://researchbriefings.files.parliament.uk/documents/CDP-2024-0112/CDP-2024-0112.pdf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13 June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 (2012)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Find a Sure Start Children’s Centre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1"/>
              </a:rPr>
              <a:t>https://www.gov.uk/find-sure-start-childrens-centre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UK is committed to promoting the health and well-being of all to advance the Sustainable Development Goals: UK statement at the UN General Assembly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2"/>
              </a:rPr>
              <a:t>https://www.gov.uk/government/speeches/the-uk-is-committed-to-promoting-the-health-and-well-being-of-all-to-advance-the-sustainable-development-goals-uk-statement-at-the-un-general-assembl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vaccination campaign to protect newborns this winter</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3"/>
              </a:rPr>
              <a:t>https://www.gov.uk/government/news/national-vaccination-campaign-to-protect-newborns-this-winter</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Huber, M. (2011) ‘How should we define health?’,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BMJ</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343(343).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4"/>
              </a:rPr>
              <a:t>https://doi.org/10.1136/bmj.d4163</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Khan, Z. (2023) ‘The Emerging Challenges and Strengths of the National Health Services: A Physician Perspective’,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Cureus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15(5).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5"/>
              </a:rPr>
              <a:t>https://pmc.ncbi.nlm.nih.gov/articles/PMC10240167/</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King's Fund (2026)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Safer Births Project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King’s Fund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6"/>
              </a:rPr>
              <a:t>https://www.kingsfund.org.uk/insight-and-analysis/projects/safer-births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Kusnanto, H., Agustian, D. and Hilmanto, D. (2018) ‘Biopsychosocial Model of Illnesses in Primary care: a Hermeneutic Literature Review’,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Family Medicine and Primary 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7(3), pp. 497–500.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7"/>
              </a:rPr>
              <a:t>https://doi.org/10.4103/jfmpc.jfmpc_145_17</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Latif, A. (2020) ‘The Importance of Understanding Social and Cultural Norms in Delivering Quality Health Care—a Personal Experience Commentary’,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Tropical Medicine and Infectious Disease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5(1), p. 22.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8"/>
              </a:rPr>
              <a:t>https://doi.org/10.3390/tropicalmed5010022</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lvl="0" eaLnBrk="0" fontAlgn="base" hangingPunct="0">
              <a:spcBef>
                <a:spcPct val="0"/>
              </a:spcBef>
              <a:spcAft>
                <a:spcPct val="0"/>
              </a:spcAf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t>
            </a:r>
            <a:r>
              <a:rPr lang="en-US" altLang="en-US" sz="1600" dirty="0">
                <a:latin typeface="Times New Roman" panose="02020603050405020304" pitchFamily="18" charset="0"/>
                <a:cs typeface="Times New Roman" panose="02020603050405020304" pitchFamily="18" charset="0"/>
              </a:rPr>
              <a:t>armot, M. (2010) </a:t>
            </a:r>
            <a:r>
              <a:rPr lang="en-US" altLang="en-US" sz="1600" i="1" dirty="0">
                <a:latin typeface="Times New Roman" panose="02020603050405020304" pitchFamily="18" charset="0"/>
                <a:cs typeface="Times New Roman" panose="02020603050405020304" pitchFamily="18" charset="0"/>
              </a:rPr>
              <a:t>Fair Society Healthy Lives (The Marmot Review)</a:t>
            </a:r>
            <a:r>
              <a:rPr lang="en-US" altLang="en-US" sz="1600" dirty="0">
                <a:latin typeface="Times New Roman" panose="02020603050405020304" pitchFamily="18" charset="0"/>
                <a:cs typeface="Times New Roman" panose="02020603050405020304" pitchFamily="18" charset="0"/>
              </a:rPr>
              <a:t>, </a:t>
            </a:r>
            <a:r>
              <a:rPr lang="en-US" altLang="en-US" sz="1600" i="1" dirty="0">
                <a:latin typeface="Times New Roman" panose="02020603050405020304" pitchFamily="18" charset="0"/>
                <a:cs typeface="Times New Roman" panose="02020603050405020304" pitchFamily="18" charset="0"/>
              </a:rPr>
              <a:t>Institute of Health Equity</a:t>
            </a:r>
            <a:r>
              <a:rPr lang="en-US" altLang="en-US" sz="1600" dirty="0">
                <a:latin typeface="Times New Roman" panose="02020603050405020304" pitchFamily="18" charset="0"/>
                <a:cs typeface="Times New Roman" panose="02020603050405020304" pitchFamily="18" charset="0"/>
              </a:rPr>
              <a:t>. Available at: </a:t>
            </a:r>
            <a:r>
              <a:rPr lang="en-US" altLang="en-US" sz="1600" dirty="0">
                <a:latin typeface="Times New Roman" panose="02020603050405020304" pitchFamily="18" charset="0"/>
                <a:cs typeface="Times New Roman" panose="02020603050405020304" pitchFamily="18" charset="0"/>
                <a:hlinkClick r:id="rId19"/>
              </a:rPr>
              <a:t>https://www.instituteofhealthequity.org/resources-reports/fair-society-healthy-lives-the-marmot-review</a:t>
            </a:r>
            <a:r>
              <a:rPr lang="en-US" altLang="en-US" sz="1600" dirty="0">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Marschall, A.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Understanding the Biopsychosocial Model of Health and Wellness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Verywell Mind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0"/>
              </a:rPr>
              <a:t>https://www.verywellmind.com/understanding-the-biopsychosocial-model-7549226</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Mathews, G. and Mutebi, N.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Maternal, newborn and infant health: priorities for improved outcomes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POST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1"/>
              </a:rPr>
              <a:t>https://post.parliament.uk/maternal-newborn-and-infant-health-priorities-for-improved-outcomes/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Health Service (2020)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Stop smoking in pregnancy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2"/>
              </a:rPr>
              <a:t>https://www.nhs.uk/pregnancy/keeping-well/stop-smoking/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for Health and Care Excellence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Recommendations | Postnatal care | Guidance | NICE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www.nice.org.uk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3"/>
              </a:rPr>
              <a:t>https://www.nice.org.uk/guidance/ng194/chapter/Recommendations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(2020a)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Improving equity and equality in maternity and neonatal 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4"/>
              </a:rPr>
              <a:t>https://www.england.nhs.uk/mat-transformation/improving-equity-and-equality-in-maternity-and-neonatal-care/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(2020b)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Your baby’s health and development reviews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5"/>
              </a:rPr>
              <a:t>https://www.nhs.uk/baby/babys-development/height-weight-and-reviews/baby-reviews/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Neonatal care legislation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Employers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6"/>
              </a:rPr>
              <a:t>https://www.nhsemployers.org/articles/neonatal-care-legislation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sz="1200" dirty="0"/>
          </a:p>
        </p:txBody>
      </p:sp>
    </p:spTree>
    <p:extLst>
      <p:ext uri="{BB962C8B-B14F-4D97-AF65-F5344CB8AC3E}">
        <p14:creationId xmlns:p14="http://schemas.microsoft.com/office/powerpoint/2010/main" val="496965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7B92C56-D6AA-6E2D-8BC4-1BCD94825F24}"/>
              </a:ext>
            </a:extLst>
          </p:cNvPr>
          <p:cNvSpPr txBox="1"/>
          <p:nvPr/>
        </p:nvSpPr>
        <p:spPr>
          <a:xfrm>
            <a:off x="381000" y="788461"/>
            <a:ext cx="17297400" cy="87100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(2019)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Saving Babies’ Lives Version Two a Care Bundle for Reducing Perinatal 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England, p. 3.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
              </a:rPr>
              <a:t>https://www.england.nhs.uk/wp-content/uploads/2019/03/Saving-Babies-Lives-Care-Bundle-Version-Two-Updated-Final-Version.pdf</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Maternity Transformation Programme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England.nhs.uk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England.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3"/>
              </a:rPr>
              <a:t>https://www.england.nhs.uk/mat-transformation/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Three Year Delivery Plan for Maternity and Neonatal Services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www.england.nhs.uk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NHS England.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4"/>
              </a:rPr>
              <a:t>https://www.england.nhs.uk/long-read/three-year-delivery-plan-for-maternity-and-neonatal-services/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Nuffield Trust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Infant and neonatal 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Nuffield Trust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5"/>
              </a:rPr>
              <a:t>https://www.nuffieldtrust.org.uk/resource/infant-and-neonatal-mortality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Nursing and Midwifery Council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Holistic Care - the Nursing and Midwifery Council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Nursing and Midwifery Council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NMC.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6"/>
              </a:rPr>
              <a:t>https://www.nmc.org.uk/standards/guidance/holistic-care/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Office for Health Improvement and Disparities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Healthy Child Programme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7"/>
              </a:rPr>
              <a:t>https://www.gov.uk/government/collections/healthy-child-programme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Office for National Statistics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Vital statistics in the UK: births, deaths and marriages - 2018 update - Office for National Statistics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Ons.gov.uk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8"/>
              </a:rPr>
              <a:t>https://www.ons.gov.uk/peoplepopulationandcommunity/populationandmigration/populationestimates/datasets/vitalstatisticspopulationandhealthreferencetables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Össur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As a responsible and sustainable business, we have signed up to the UN Sustainable Development (SDGs) Goal 3 – Good Health and Wellbeing. Ensuring the well-being of our colleagues, partners, customers, and users is integral to our success.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Linkedin.com</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9"/>
              </a:rPr>
              <a:t>https://www.linkedin.com/pulse/our-commitment-un-sustainable-development-goal-3-building-productive-qjfde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12 June 2026).</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Public Health England (2016)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matters: Giving Every Child the Best Start in Life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0"/>
              </a:rPr>
              <a:t>https://www.gov.uk/government/publications/health-matters-giving-every-child-the-best-start-in-life/health-matters-giving-every-child-the-best-start-in-life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Public Health England (2017)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Social Determinants of 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gov.uk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Public Health England.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1"/>
              </a:rPr>
              <a:t>https://www.gov.uk/government/publications/health-profile-for-england/chapter-6-social-determinants-of-health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Qiu, P., Chirico, F. and Duberstein, Z. (2021) ‘The Biopsychosocial Model and Perinatal Health Care: Determinants of Perinatal Care in a Community Sample’,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Frontiers in Psychiatry | www.frontiersin.org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1(12), p. 746803.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2"/>
              </a:rPr>
              <a:t>https://doi.org/10.3389/fpsyt.2021.746803</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RCPCH (2020)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Infant mortality – RCPCH – State of Child 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stateofchildhealth.rcpch.ac.uk</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3"/>
              </a:rPr>
              <a:t>https://stateofchildhealth.rcpch.ac.uk/evidence/mortality/infant-mortality/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Saberian, S.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et al.</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‘Inequalities in neonatal unit mortality in England and Wales between 2012 and 2022: a retrospective cohort study’,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 Lancet Child &amp; Adolescent Health</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9(12), pp. 857–867.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4"/>
              </a:rPr>
              <a:t>https://doi.org/10.1016/s2352-4642(25)00243-3</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Sands (2021)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14 to 13 babies a day - what’s behind the change?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Sands - Stillbirth and neonatal death charity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5"/>
              </a:rPr>
              <a:t>https://www.sands.org.uk/13-babies-a-day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SBRI (2024)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SBRI Healthcare - SBRI Healthcare awards £2.5 million to accelerate innovations that narrow health inequalities in maternity 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SBRI Healthcare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6"/>
              </a:rPr>
              <a:t>https://sbrihealthcare.co.uk/news/sbri-healthcare-awards-2-5-million-to-accelerate-innovations-that-narrow-health-inequalities-in-maternity-care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13 June 2026).</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Toth, E. (2015)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Sustainable Development Goal 3: Ensure healthy lives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Trellis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7"/>
              </a:rPr>
              <a:t>https://trellis.net/article/sustainable-development-goal-3-ensure-healthy-lives/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 Women (2023)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Sustainable Development Goal 3: Good health and well-being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 Women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8"/>
              </a:rPr>
              <a:t>https://www.unwomen.org/en/news/in-focus/women-and-the-sdgs/sdg-3-good-health-well-being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United Nations (2025)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Goal 3: Ensure healthy lives and promote well-being for all at all ages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United Nations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19"/>
              </a:rPr>
              <a:t>https://sdgs.un.org/goals/goal3</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WHO (2018)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Promoting Health in All Policies and intersectoral action capacities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0"/>
              </a:rPr>
              <a:t>https://www.who.int/activities/promoting-health-in-all-policies-and-intersectoral-action-capacities</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WHO (2024a)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Newborn 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www.who.int</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1"/>
              </a:rPr>
              <a:t>https://www.who.int/news-room/fact-sheets/detail/newborn-mortality</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WHO (2024b)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Survive and Thrive: Transforming care for every small and sick newborn - Save the Children’s Resource Centre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Save the Children’s Resource Centre</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2"/>
              </a:rPr>
              <a:t>https://resourcecentre.savethechildren.net/document/survive-and-thrive-transforming-care-every-small-and-sick-newborn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(Accessed: 13 June 2026).</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(1948)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Constitution of the world health organization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3"/>
              </a:rPr>
              <a:t>https://www.who.int/about/governance/constitution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 (2026)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Promoting well-being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6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Health Organization</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hlinkClick r:id="rId24"/>
              </a:rPr>
              <a:t>https://www.who.int/activities/promoting-well-being</a:t>
            </a:r>
            <a:r>
              <a:rPr kumimoji="0" lang="en-US"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endParaRPr lang="en-GB" sz="1600" dirty="0"/>
          </a:p>
        </p:txBody>
      </p:sp>
    </p:spTree>
    <p:extLst>
      <p:ext uri="{BB962C8B-B14F-4D97-AF65-F5344CB8AC3E}">
        <p14:creationId xmlns:p14="http://schemas.microsoft.com/office/powerpoint/2010/main" val="29438647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5631</Words>
  <Application>Microsoft Office PowerPoint</Application>
  <PresentationFormat>Custom</PresentationFormat>
  <Paragraphs>267</Paragraphs>
  <Slides>19</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Noto Serif Display Italics</vt: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Patrisha Devollaj</dc:creator>
  <cp:lastModifiedBy>Alex Ddevollajj</cp:lastModifiedBy>
  <cp:revision>13</cp:revision>
  <dcterms:created xsi:type="dcterms:W3CDTF">2006-08-16T00:00:00Z</dcterms:created>
  <dcterms:modified xsi:type="dcterms:W3CDTF">2026-06-20T12:31:32Z</dcterms:modified>
  <dc:identifier>DAHMWcUhRuM</dc:identifier>
</cp:coreProperties>
</file>