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Arial Bold" panose="020B0704020202020204" pitchFamily="34" charset="0"/>
      <p:regular r:id="rId14"/>
      <p:bold r:id="rId15"/>
    </p:embeddedFont>
    <p:embeddedFont>
      <p:font typeface="Arial Bold Italics" panose="020B0604020202020204" charset="0"/>
      <p:regular r:id="rId16"/>
    </p:embeddedFont>
    <p:embeddedFont>
      <p:font typeface="Playfair Display Bold" panose="020B0604020202020204" charset="0"/>
      <p:regular r:id="rId17"/>
    </p:embeddedFont>
    <p:embeddedFont>
      <p:font typeface="Playfair Display SC Bold"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3" d="100"/>
          <a:sy n="63" d="100"/>
        </p:scale>
        <p:origin x="14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3/30/2026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5.svg"/><Relationship Id="rId7" Type="http://schemas.openxmlformats.org/officeDocument/2006/relationships/image" Target="../media/image11.png"/><Relationship Id="rId2" Type="http://schemas.openxmlformats.org/officeDocument/2006/relationships/image" Target="../media/image7.sv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svg"/><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14.png"/><Relationship Id="rId2" Type="http://schemas.openxmlformats.org/officeDocument/2006/relationships/image" Target="../media/image7.sv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7.sv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5.svg"/><Relationship Id="rId7"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0.jpeg"/><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8.sv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20.pn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8.svg"/><Relationship Id="rId7" Type="http://schemas.openxmlformats.org/officeDocument/2006/relationships/image" Target="../media/image24.png"/><Relationship Id="rId2" Type="http://schemas.openxmlformats.org/officeDocument/2006/relationships/image" Target="../media/image7.sv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7.svg"/><Relationship Id="rId7" Type="http://schemas.openxmlformats.org/officeDocument/2006/relationships/image" Target="../media/image27.jpeg"/><Relationship Id="rId2" Type="http://schemas.openxmlformats.org/officeDocument/2006/relationships/image" Target="../media/image8.svg"/><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9.svg"/><Relationship Id="rId9" Type="http://schemas.openxmlformats.org/officeDocument/2006/relationships/image" Target="../media/image29.png"/></Relationships>
</file>

<file path=ppt/slides/_rels/slide10.xml.rels><?xml version="1.0" encoding="UTF-8" standalone="yes"?>
<Relationships xmlns="http://schemas.openxmlformats.org/package/2006/relationships"><Relationship Id="rId8" Type="http://schemas.openxmlformats.org/officeDocument/2006/relationships/hyperlink" Target="https://www.bbc.com/news/articles/c6233x9k4dlo" TargetMode="External"/><Relationship Id="rId3" Type="http://schemas.openxmlformats.org/officeDocument/2006/relationships/image" Target="../media/image7.svg"/><Relationship Id="rId7" Type="http://schemas.openxmlformats.org/officeDocument/2006/relationships/hyperlink" Target="https://www.bbc.com/news/articles/c9q7zqy1xlpo" TargetMode="External"/><Relationship Id="rId2" Type="http://schemas.openxmlformats.org/officeDocument/2006/relationships/image" Target="../media/image5.svg"/><Relationship Id="rId1" Type="http://schemas.openxmlformats.org/officeDocument/2006/relationships/slideLayout" Target="../slideLayouts/slideLayout7.xml"/><Relationship Id="rId6" Type="http://schemas.openxmlformats.org/officeDocument/2006/relationships/hyperlink" Target="https://www.theguardian.com/books/2025/aug/31/the-big-idea-why-we-should-embrace-ai-doctors" TargetMode="External"/><Relationship Id="rId5" Type="http://schemas.openxmlformats.org/officeDocument/2006/relationships/hyperlink" Target="https://www.bbc.com/news/articles/c4nn0vl2e78o" TargetMode="External"/><Relationship Id="rId4" Type="http://schemas.openxmlformats.org/officeDocument/2006/relationships/image" Target="../media/image19.png"/><Relationship Id="rId9" Type="http://schemas.openxmlformats.org/officeDocument/2006/relationships/hyperlink" Target="https://www.bbc.com/news/articles/c3093gjy2ero"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bbc.com/news/articles/c1507npqgpeo" TargetMode="External"/><Relationship Id="rId3" Type="http://schemas.openxmlformats.org/officeDocument/2006/relationships/image" Target="../media/image7.svg"/><Relationship Id="rId7" Type="http://schemas.openxmlformats.org/officeDocument/2006/relationships/hyperlink" Target="https://www.bbc.com/news/articles/cpd8l088x2xo" TargetMode="External"/><Relationship Id="rId2" Type="http://schemas.openxmlformats.org/officeDocument/2006/relationships/image" Target="../media/image5.svg"/><Relationship Id="rId1" Type="http://schemas.openxmlformats.org/officeDocument/2006/relationships/slideLayout" Target="../slideLayouts/slideLayout7.xml"/><Relationship Id="rId6" Type="http://schemas.openxmlformats.org/officeDocument/2006/relationships/hyperlink" Target="https://www.theguardian.com/technology/2023/apr/28/ai-has-better-bedside-manner-than-some-doctors-study-finds" TargetMode="External"/><Relationship Id="rId5" Type="http://schemas.openxmlformats.org/officeDocument/2006/relationships/hyperlink" Target="https://www.bbc.com/news/articles/cn04ke4g33po" TargetMode="Externa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29.png"/><Relationship Id="rId2" Type="http://schemas.openxmlformats.org/officeDocument/2006/relationships/image" Target="../media/image5.sv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4.svg"/><Relationship Id="rId4" Type="http://schemas.openxmlformats.org/officeDocument/2006/relationships/image" Target="../media/image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FF1F3"/>
        </a:solidFill>
        <a:effectLst/>
      </p:bgPr>
    </p:bg>
    <p:spTree>
      <p:nvGrpSpPr>
        <p:cNvPr id="1" name=""/>
        <p:cNvGrpSpPr/>
        <p:nvPr/>
      </p:nvGrpSpPr>
      <p:grpSpPr>
        <a:xfrm>
          <a:off x="0" y="0"/>
          <a:ext cx="0" cy="0"/>
          <a:chOff x="0" y="0"/>
          <a:chExt cx="0" cy="0"/>
        </a:xfrm>
      </p:grpSpPr>
      <p:sp>
        <p:nvSpPr>
          <p:cNvPr id="2" name="Freeform 2"/>
          <p:cNvSpPr/>
          <p:nvPr/>
        </p:nvSpPr>
        <p:spPr>
          <a:xfrm>
            <a:off x="1981200" y="1315720"/>
            <a:ext cx="14478000" cy="7279018"/>
          </a:xfrm>
          <a:custGeom>
            <a:avLst/>
            <a:gdLst/>
            <a:ahLst/>
            <a:cxnLst/>
            <a:rect l="l" t="t" r="r" b="b"/>
            <a:pathLst>
              <a:path w="12394612" h="7279018">
                <a:moveTo>
                  <a:pt x="0" y="0"/>
                </a:moveTo>
                <a:lnTo>
                  <a:pt x="12394612" y="0"/>
                </a:lnTo>
                <a:lnTo>
                  <a:pt x="12394612" y="7279017"/>
                </a:lnTo>
                <a:lnTo>
                  <a:pt x="0" y="72790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a:off x="-1750971" y="2800045"/>
            <a:ext cx="5559342" cy="4072218"/>
          </a:xfrm>
          <a:custGeom>
            <a:avLst/>
            <a:gdLst/>
            <a:ahLst/>
            <a:cxnLst/>
            <a:rect l="l" t="t" r="r" b="b"/>
            <a:pathLst>
              <a:path w="5559342" h="4072218">
                <a:moveTo>
                  <a:pt x="0" y="0"/>
                </a:moveTo>
                <a:lnTo>
                  <a:pt x="5559342" y="0"/>
                </a:lnTo>
                <a:lnTo>
                  <a:pt x="5559342" y="4072219"/>
                </a:lnTo>
                <a:lnTo>
                  <a:pt x="0" y="4072219"/>
                </a:lnTo>
                <a:lnTo>
                  <a:pt x="0" y="0"/>
                </a:lnTo>
                <a:close/>
              </a:path>
            </a:pathLst>
          </a:custGeom>
          <a:blipFill>
            <a:blip r:embed="rId3"/>
            <a:stretch>
              <a:fillRect/>
            </a:stretch>
          </a:blipFill>
        </p:spPr>
        <p:txBody>
          <a:bodyPr/>
          <a:lstStyle/>
          <a:p>
            <a:endParaRPr lang="ro-RO"/>
          </a:p>
        </p:txBody>
      </p:sp>
      <p:sp>
        <p:nvSpPr>
          <p:cNvPr id="4" name="Freeform 4"/>
          <p:cNvSpPr/>
          <p:nvPr/>
        </p:nvSpPr>
        <p:spPr>
          <a:xfrm>
            <a:off x="14231365" y="3107391"/>
            <a:ext cx="5634087" cy="4072218"/>
          </a:xfrm>
          <a:custGeom>
            <a:avLst/>
            <a:gdLst/>
            <a:ahLst/>
            <a:cxnLst/>
            <a:rect l="l" t="t" r="r" b="b"/>
            <a:pathLst>
              <a:path w="5634087" h="4072218">
                <a:moveTo>
                  <a:pt x="0" y="0"/>
                </a:moveTo>
                <a:lnTo>
                  <a:pt x="5634087" y="0"/>
                </a:lnTo>
                <a:lnTo>
                  <a:pt x="5634087" y="4072218"/>
                </a:lnTo>
                <a:lnTo>
                  <a:pt x="0" y="4072218"/>
                </a:lnTo>
                <a:lnTo>
                  <a:pt x="0" y="0"/>
                </a:lnTo>
                <a:close/>
              </a:path>
            </a:pathLst>
          </a:custGeom>
          <a:blipFill>
            <a:blip r:embed="rId4"/>
            <a:stretch>
              <a:fillRect/>
            </a:stretch>
          </a:blipFill>
        </p:spPr>
        <p:txBody>
          <a:bodyPr/>
          <a:lstStyle/>
          <a:p>
            <a:endParaRPr lang="ro-RO"/>
          </a:p>
        </p:txBody>
      </p:sp>
      <p:sp>
        <p:nvSpPr>
          <p:cNvPr id="5" name="Freeform 5"/>
          <p:cNvSpPr/>
          <p:nvPr/>
        </p:nvSpPr>
        <p:spPr>
          <a:xfrm>
            <a:off x="12683626" y="1028700"/>
            <a:ext cx="5604374" cy="574039"/>
          </a:xfrm>
          <a:custGeom>
            <a:avLst/>
            <a:gdLst/>
            <a:ahLst/>
            <a:cxnLst/>
            <a:rect l="l" t="t" r="r" b="b"/>
            <a:pathLst>
              <a:path w="4575674" h="574039">
                <a:moveTo>
                  <a:pt x="0" y="0"/>
                </a:moveTo>
                <a:lnTo>
                  <a:pt x="4575674" y="0"/>
                </a:lnTo>
                <a:lnTo>
                  <a:pt x="4575674" y="574039"/>
                </a:lnTo>
                <a:lnTo>
                  <a:pt x="0" y="57403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ro-RO"/>
          </a:p>
        </p:txBody>
      </p:sp>
      <p:sp>
        <p:nvSpPr>
          <p:cNvPr id="6" name="Freeform 6"/>
          <p:cNvSpPr/>
          <p:nvPr/>
        </p:nvSpPr>
        <p:spPr>
          <a:xfrm flipH="1">
            <a:off x="45032" y="8684261"/>
            <a:ext cx="5559342" cy="574039"/>
          </a:xfrm>
          <a:custGeom>
            <a:avLst/>
            <a:gdLst/>
            <a:ahLst/>
            <a:cxnLst/>
            <a:rect l="l" t="t" r="r" b="b"/>
            <a:pathLst>
              <a:path w="4575674" h="574039">
                <a:moveTo>
                  <a:pt x="4575674" y="0"/>
                </a:moveTo>
                <a:lnTo>
                  <a:pt x="0" y="0"/>
                </a:lnTo>
                <a:lnTo>
                  <a:pt x="0" y="574039"/>
                </a:lnTo>
                <a:lnTo>
                  <a:pt x="4575674" y="574039"/>
                </a:lnTo>
                <a:lnTo>
                  <a:pt x="4575674"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ro-RO"/>
          </a:p>
        </p:txBody>
      </p:sp>
      <p:sp>
        <p:nvSpPr>
          <p:cNvPr id="7" name="TextBox 7"/>
          <p:cNvSpPr txBox="1"/>
          <p:nvPr/>
        </p:nvSpPr>
        <p:spPr>
          <a:xfrm>
            <a:off x="3464768" y="3992245"/>
            <a:ext cx="11009654" cy="3187364"/>
          </a:xfrm>
          <a:prstGeom prst="rect">
            <a:avLst/>
          </a:prstGeom>
        </p:spPr>
        <p:txBody>
          <a:bodyPr lIns="0" tIns="0" rIns="0" bIns="0" rtlCol="0" anchor="t">
            <a:spAutoFit/>
          </a:bodyPr>
          <a:lstStyle/>
          <a:p>
            <a:pPr algn="ctr">
              <a:lnSpc>
                <a:spcPts val="8107"/>
              </a:lnSpc>
            </a:pPr>
            <a:r>
              <a:rPr lang="en-US" sz="8358" b="1" dirty="0">
                <a:solidFill>
                  <a:srgbClr val="000000"/>
                </a:solidFill>
                <a:latin typeface="Arial Bold"/>
                <a:ea typeface="Arial Bold"/>
                <a:cs typeface="Arial Bold"/>
                <a:sym typeface="Arial Bold"/>
              </a:rPr>
              <a:t>Artificial Intelligence in Clinical Decision Support</a:t>
            </a:r>
          </a:p>
        </p:txBody>
      </p:sp>
      <p:sp>
        <p:nvSpPr>
          <p:cNvPr id="8" name="Freeform 8"/>
          <p:cNvSpPr/>
          <p:nvPr/>
        </p:nvSpPr>
        <p:spPr>
          <a:xfrm flipH="1">
            <a:off x="14971463" y="8924456"/>
            <a:ext cx="3316537" cy="1362544"/>
          </a:xfrm>
          <a:custGeom>
            <a:avLst/>
            <a:gdLst/>
            <a:ahLst/>
            <a:cxnLst/>
            <a:rect l="l" t="t" r="r" b="b"/>
            <a:pathLst>
              <a:path w="3316537" h="1362544">
                <a:moveTo>
                  <a:pt x="3316537" y="0"/>
                </a:moveTo>
                <a:lnTo>
                  <a:pt x="0" y="0"/>
                </a:lnTo>
                <a:lnTo>
                  <a:pt x="0" y="1362544"/>
                </a:lnTo>
                <a:lnTo>
                  <a:pt x="3316537" y="1362544"/>
                </a:lnTo>
                <a:lnTo>
                  <a:pt x="3316537"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ro-RO"/>
          </a:p>
        </p:txBody>
      </p:sp>
      <p:sp>
        <p:nvSpPr>
          <p:cNvPr id="9" name="Freeform 9"/>
          <p:cNvSpPr/>
          <p:nvPr/>
        </p:nvSpPr>
        <p:spPr>
          <a:xfrm>
            <a:off x="0" y="0"/>
            <a:ext cx="4994991" cy="2005288"/>
          </a:xfrm>
          <a:custGeom>
            <a:avLst/>
            <a:gdLst/>
            <a:ahLst/>
            <a:cxnLst/>
            <a:rect l="l" t="t" r="r" b="b"/>
            <a:pathLst>
              <a:path w="4994991" h="2005288">
                <a:moveTo>
                  <a:pt x="0" y="0"/>
                </a:moveTo>
                <a:lnTo>
                  <a:pt x="4994991" y="0"/>
                </a:lnTo>
                <a:lnTo>
                  <a:pt x="4994991" y="2005288"/>
                </a:lnTo>
                <a:lnTo>
                  <a:pt x="0" y="2005288"/>
                </a:lnTo>
                <a:lnTo>
                  <a:pt x="0" y="0"/>
                </a:lnTo>
                <a:close/>
              </a:path>
            </a:pathLst>
          </a:custGeom>
          <a:blipFill>
            <a:blip r:embed="rId7"/>
            <a:stretch>
              <a:fillRect/>
            </a:stretch>
          </a:blipFill>
        </p:spPr>
        <p:txBody>
          <a:bodyPr/>
          <a:lstStyle/>
          <a:p>
            <a:endParaRPr lang="ro-RO"/>
          </a:p>
        </p:txBody>
      </p:sp>
      <p:sp>
        <p:nvSpPr>
          <p:cNvPr id="10" name="TextBox 10"/>
          <p:cNvSpPr txBox="1"/>
          <p:nvPr/>
        </p:nvSpPr>
        <p:spPr>
          <a:xfrm>
            <a:off x="10938044" y="8895080"/>
            <a:ext cx="6586642" cy="1172059"/>
          </a:xfrm>
          <a:prstGeom prst="rect">
            <a:avLst/>
          </a:prstGeom>
        </p:spPr>
        <p:txBody>
          <a:bodyPr lIns="0" tIns="0" rIns="0" bIns="0" rtlCol="0" anchor="t">
            <a:spAutoFit/>
          </a:bodyPr>
          <a:lstStyle/>
          <a:p>
            <a:pPr algn="l">
              <a:lnSpc>
                <a:spcPts val="4698"/>
              </a:lnSpc>
            </a:pPr>
            <a:r>
              <a:rPr lang="en-US" sz="3355" b="1">
                <a:solidFill>
                  <a:srgbClr val="000000"/>
                </a:solidFill>
                <a:latin typeface="Arial Bold"/>
                <a:ea typeface="Arial Bold"/>
                <a:cs typeface="Arial Bold"/>
                <a:sym typeface="Arial Bold"/>
              </a:rPr>
              <a:t>Student name: Nadejda Canter</a:t>
            </a:r>
          </a:p>
          <a:p>
            <a:pPr algn="l">
              <a:lnSpc>
                <a:spcPts val="4698"/>
              </a:lnSpc>
              <a:spcBef>
                <a:spcPct val="0"/>
              </a:spcBef>
            </a:pPr>
            <a:r>
              <a:rPr lang="en-US" sz="3355" b="1">
                <a:solidFill>
                  <a:srgbClr val="000000"/>
                </a:solidFill>
                <a:latin typeface="Arial Bold"/>
                <a:ea typeface="Arial Bold"/>
                <a:cs typeface="Arial Bold"/>
                <a:sym typeface="Arial Bold"/>
              </a:rPr>
              <a:t>Student ID: 2324209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FF1F3"/>
        </a:solidFill>
        <a:effectLst/>
      </p:bgPr>
    </p:bg>
    <p:spTree>
      <p:nvGrpSpPr>
        <p:cNvPr id="1" name=""/>
        <p:cNvGrpSpPr/>
        <p:nvPr/>
      </p:nvGrpSpPr>
      <p:grpSpPr>
        <a:xfrm>
          <a:off x="0" y="0"/>
          <a:ext cx="0" cy="0"/>
          <a:chOff x="0" y="0"/>
          <a:chExt cx="0" cy="0"/>
        </a:xfrm>
      </p:grpSpPr>
      <p:sp>
        <p:nvSpPr>
          <p:cNvPr id="2" name="Freeform 2"/>
          <p:cNvSpPr/>
          <p:nvPr/>
        </p:nvSpPr>
        <p:spPr>
          <a:xfrm>
            <a:off x="1237656" y="-2762844"/>
            <a:ext cx="15812687" cy="15812687"/>
          </a:xfrm>
          <a:custGeom>
            <a:avLst/>
            <a:gdLst/>
            <a:ahLst/>
            <a:cxnLst/>
            <a:rect l="l" t="t" r="r" b="b"/>
            <a:pathLst>
              <a:path w="15812687" h="15812687">
                <a:moveTo>
                  <a:pt x="0" y="0"/>
                </a:moveTo>
                <a:lnTo>
                  <a:pt x="15812688" y="0"/>
                </a:lnTo>
                <a:lnTo>
                  <a:pt x="15812688" y="15812688"/>
                </a:lnTo>
                <a:lnTo>
                  <a:pt x="0" y="15812688"/>
                </a:lnTo>
                <a:lnTo>
                  <a:pt x="0" y="0"/>
                </a:lnTo>
                <a:close/>
              </a:path>
            </a:pathLst>
          </a:custGeom>
          <a:blipFill>
            <a:blip>
              <a:alphaModFix amt="46000"/>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flipH="1">
            <a:off x="9625273" y="6577613"/>
            <a:ext cx="9483971" cy="3896332"/>
          </a:xfrm>
          <a:custGeom>
            <a:avLst/>
            <a:gdLst/>
            <a:ahLst/>
            <a:cxnLst/>
            <a:rect l="l" t="t" r="r" b="b"/>
            <a:pathLst>
              <a:path w="9483971" h="3896332">
                <a:moveTo>
                  <a:pt x="9483971" y="0"/>
                </a:moveTo>
                <a:lnTo>
                  <a:pt x="0" y="0"/>
                </a:lnTo>
                <a:lnTo>
                  <a:pt x="0" y="3896331"/>
                </a:lnTo>
                <a:lnTo>
                  <a:pt x="9483971" y="3896331"/>
                </a:lnTo>
                <a:lnTo>
                  <a:pt x="9483971"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flipV="1">
            <a:off x="-89544" y="-253597"/>
            <a:ext cx="6887451" cy="2829594"/>
          </a:xfrm>
          <a:custGeom>
            <a:avLst/>
            <a:gdLst/>
            <a:ahLst/>
            <a:cxnLst/>
            <a:rect l="l" t="t" r="r" b="b"/>
            <a:pathLst>
              <a:path w="6887451" h="2829594">
                <a:moveTo>
                  <a:pt x="0" y="2829595"/>
                </a:moveTo>
                <a:lnTo>
                  <a:pt x="6887451" y="2829595"/>
                </a:lnTo>
                <a:lnTo>
                  <a:pt x="6887451" y="0"/>
                </a:lnTo>
                <a:lnTo>
                  <a:pt x="0" y="0"/>
                </a:lnTo>
                <a:lnTo>
                  <a:pt x="0" y="2829595"/>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RO"/>
          </a:p>
        </p:txBody>
      </p:sp>
      <p:sp>
        <p:nvSpPr>
          <p:cNvPr id="5" name="Freeform 5"/>
          <p:cNvSpPr/>
          <p:nvPr/>
        </p:nvSpPr>
        <p:spPr>
          <a:xfrm>
            <a:off x="411943" y="1028700"/>
            <a:ext cx="15800832" cy="8229600"/>
          </a:xfrm>
          <a:custGeom>
            <a:avLst/>
            <a:gdLst/>
            <a:ahLst/>
            <a:cxnLst/>
            <a:rect l="l" t="t" r="r" b="b"/>
            <a:pathLst>
              <a:path w="15800832" h="8229600">
                <a:moveTo>
                  <a:pt x="0" y="0"/>
                </a:moveTo>
                <a:lnTo>
                  <a:pt x="15800832" y="0"/>
                </a:lnTo>
                <a:lnTo>
                  <a:pt x="15800832" y="8229600"/>
                </a:lnTo>
                <a:lnTo>
                  <a:pt x="0" y="82296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ro-RO"/>
          </a:p>
        </p:txBody>
      </p:sp>
      <p:grpSp>
        <p:nvGrpSpPr>
          <p:cNvPr id="6" name="Group 6"/>
          <p:cNvGrpSpPr/>
          <p:nvPr/>
        </p:nvGrpSpPr>
        <p:grpSpPr>
          <a:xfrm>
            <a:off x="13270678" y="-131491"/>
            <a:ext cx="5017322" cy="5017322"/>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16666" r="-16666"/>
              </a:stretch>
            </a:blipFill>
            <a:ln w="209550" cap="sq">
              <a:gradFill>
                <a:gsLst>
                  <a:gs pos="0">
                    <a:srgbClr val="0C116D">
                      <a:alpha val="100000"/>
                    </a:srgbClr>
                  </a:gs>
                  <a:gs pos="100000">
                    <a:srgbClr val="C250DF">
                      <a:alpha val="100000"/>
                    </a:srgbClr>
                  </a:gs>
                </a:gsLst>
                <a:lin ang="0"/>
              </a:gradFill>
              <a:prstDash val="solid"/>
              <a:miter/>
            </a:ln>
          </p:spPr>
          <p:txBody>
            <a:bodyPr/>
            <a:lstStyle/>
            <a:p>
              <a:endParaRPr lang="ro-RO"/>
            </a:p>
          </p:txBody>
        </p:sp>
      </p:grpSp>
      <p:sp>
        <p:nvSpPr>
          <p:cNvPr id="8" name="Freeform 8"/>
          <p:cNvSpPr/>
          <p:nvPr/>
        </p:nvSpPr>
        <p:spPr>
          <a:xfrm>
            <a:off x="13841782" y="6621797"/>
            <a:ext cx="4741986" cy="3665203"/>
          </a:xfrm>
          <a:custGeom>
            <a:avLst/>
            <a:gdLst/>
            <a:ahLst/>
            <a:cxnLst/>
            <a:rect l="l" t="t" r="r" b="b"/>
            <a:pathLst>
              <a:path w="4741986" h="3665203">
                <a:moveTo>
                  <a:pt x="0" y="0"/>
                </a:moveTo>
                <a:lnTo>
                  <a:pt x="4741986" y="0"/>
                </a:lnTo>
                <a:lnTo>
                  <a:pt x="4741986" y="3665203"/>
                </a:lnTo>
                <a:lnTo>
                  <a:pt x="0" y="3665203"/>
                </a:lnTo>
                <a:lnTo>
                  <a:pt x="0" y="0"/>
                </a:lnTo>
                <a:close/>
              </a:path>
            </a:pathLst>
          </a:custGeom>
          <a:blipFill>
            <a:blip r:embed="rId7"/>
            <a:stretch>
              <a:fillRect/>
            </a:stretch>
          </a:blipFill>
        </p:spPr>
        <p:txBody>
          <a:bodyPr/>
          <a:lstStyle/>
          <a:p>
            <a:endParaRPr lang="ro-RO"/>
          </a:p>
        </p:txBody>
      </p:sp>
      <p:sp>
        <p:nvSpPr>
          <p:cNvPr id="9" name="Freeform 9"/>
          <p:cNvSpPr/>
          <p:nvPr/>
        </p:nvSpPr>
        <p:spPr>
          <a:xfrm flipH="1">
            <a:off x="2222233" y="9029333"/>
            <a:ext cx="4575674" cy="574039"/>
          </a:xfrm>
          <a:custGeom>
            <a:avLst/>
            <a:gdLst/>
            <a:ahLst/>
            <a:cxnLst/>
            <a:rect l="l" t="t" r="r" b="b"/>
            <a:pathLst>
              <a:path w="4575674" h="574039">
                <a:moveTo>
                  <a:pt x="4575674" y="0"/>
                </a:moveTo>
                <a:lnTo>
                  <a:pt x="0" y="0"/>
                </a:lnTo>
                <a:lnTo>
                  <a:pt x="0" y="574039"/>
                </a:lnTo>
                <a:lnTo>
                  <a:pt x="4575674" y="574039"/>
                </a:lnTo>
                <a:lnTo>
                  <a:pt x="4575674"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ro-RO"/>
          </a:p>
        </p:txBody>
      </p:sp>
      <p:sp>
        <p:nvSpPr>
          <p:cNvPr id="10" name="TextBox 10"/>
          <p:cNvSpPr txBox="1"/>
          <p:nvPr/>
        </p:nvSpPr>
        <p:spPr>
          <a:xfrm>
            <a:off x="3986042" y="1778953"/>
            <a:ext cx="13545684" cy="1071881"/>
          </a:xfrm>
          <a:prstGeom prst="rect">
            <a:avLst/>
          </a:prstGeom>
        </p:spPr>
        <p:txBody>
          <a:bodyPr lIns="0" tIns="0" rIns="0" bIns="0" rtlCol="0" anchor="t">
            <a:spAutoFit/>
          </a:bodyPr>
          <a:lstStyle/>
          <a:p>
            <a:pPr algn="l">
              <a:lnSpc>
                <a:spcPts val="7760"/>
              </a:lnSpc>
            </a:pPr>
            <a:r>
              <a:rPr lang="en-US" sz="8000" b="1">
                <a:solidFill>
                  <a:srgbClr val="000000"/>
                </a:solidFill>
                <a:latin typeface="Arial Bold"/>
                <a:ea typeface="Arial Bold"/>
                <a:cs typeface="Arial Bold"/>
                <a:sym typeface="Arial Bold"/>
              </a:rPr>
              <a:t>Introduction</a:t>
            </a:r>
          </a:p>
        </p:txBody>
      </p:sp>
      <p:sp>
        <p:nvSpPr>
          <p:cNvPr id="11" name="TextBox 11"/>
          <p:cNvSpPr txBox="1"/>
          <p:nvPr/>
        </p:nvSpPr>
        <p:spPr>
          <a:xfrm>
            <a:off x="893918" y="3367592"/>
            <a:ext cx="12675066" cy="1228355"/>
          </a:xfrm>
          <a:prstGeom prst="rect">
            <a:avLst/>
          </a:prstGeom>
        </p:spPr>
        <p:txBody>
          <a:bodyPr lIns="0" tIns="0" rIns="0" bIns="0" rtlCol="0" anchor="t">
            <a:spAutoFit/>
          </a:bodyPr>
          <a:lstStyle/>
          <a:p>
            <a:pPr algn="l">
              <a:lnSpc>
                <a:spcPts val="3076"/>
              </a:lnSpc>
            </a:pPr>
            <a:r>
              <a:rPr lang="en-US" sz="3238" spc="-210">
                <a:solidFill>
                  <a:srgbClr val="000000"/>
                </a:solidFill>
                <a:latin typeface="Arial"/>
                <a:ea typeface="Arial"/>
                <a:cs typeface="Arial"/>
                <a:sym typeface="Arial"/>
              </a:rPr>
              <a:t>Artificial intelligence is transforming the pattern of decision-making of doctors with the patient healthcare segment (van der Meijden et al., 2023).</a:t>
            </a:r>
          </a:p>
          <a:p>
            <a:pPr marL="0" lvl="0" indent="0" algn="l">
              <a:lnSpc>
                <a:spcPts val="3171"/>
              </a:lnSpc>
              <a:spcBef>
                <a:spcPct val="0"/>
              </a:spcBef>
            </a:pPr>
            <a:endParaRPr lang="en-US" sz="3238" spc="-210">
              <a:solidFill>
                <a:srgbClr val="000000"/>
              </a:solidFill>
              <a:latin typeface="Arial"/>
              <a:ea typeface="Arial"/>
              <a:cs typeface="Arial"/>
              <a:sym typeface="Arial"/>
            </a:endParaRPr>
          </a:p>
        </p:txBody>
      </p:sp>
      <p:sp>
        <p:nvSpPr>
          <p:cNvPr id="12" name="TextBox 12"/>
          <p:cNvSpPr txBox="1"/>
          <p:nvPr/>
        </p:nvSpPr>
        <p:spPr>
          <a:xfrm>
            <a:off x="1237656" y="4653097"/>
            <a:ext cx="13759580" cy="1134088"/>
          </a:xfrm>
          <a:prstGeom prst="rect">
            <a:avLst/>
          </a:prstGeom>
        </p:spPr>
        <p:txBody>
          <a:bodyPr lIns="0" tIns="0" rIns="0" bIns="0" rtlCol="0" anchor="t">
            <a:spAutoFit/>
          </a:bodyPr>
          <a:lstStyle/>
          <a:p>
            <a:pPr algn="l">
              <a:lnSpc>
                <a:spcPts val="3058"/>
              </a:lnSpc>
            </a:pPr>
            <a:r>
              <a:rPr lang="en-US" sz="3219" spc="-209">
                <a:solidFill>
                  <a:srgbClr val="000000"/>
                </a:solidFill>
                <a:latin typeface="Arial"/>
                <a:ea typeface="Arial"/>
                <a:cs typeface="Arial"/>
                <a:sym typeface="Arial"/>
              </a:rPr>
              <a:t>This advanced technology offers recommended treatments, diagnoses, and even estimates the health outcome of patients (Costa, 2024).</a:t>
            </a:r>
          </a:p>
          <a:p>
            <a:pPr marL="0" lvl="0" indent="0" algn="l">
              <a:lnSpc>
                <a:spcPts val="2678"/>
              </a:lnSpc>
              <a:spcBef>
                <a:spcPct val="0"/>
              </a:spcBef>
            </a:pPr>
            <a:endParaRPr lang="en-US" sz="3219" spc="-209">
              <a:solidFill>
                <a:srgbClr val="000000"/>
              </a:solidFill>
              <a:latin typeface="Arial"/>
              <a:ea typeface="Arial"/>
              <a:cs typeface="Arial"/>
              <a:sym typeface="Arial"/>
            </a:endParaRPr>
          </a:p>
        </p:txBody>
      </p:sp>
      <p:sp>
        <p:nvSpPr>
          <p:cNvPr id="13" name="TextBox 13"/>
          <p:cNvSpPr txBox="1"/>
          <p:nvPr/>
        </p:nvSpPr>
        <p:spPr>
          <a:xfrm>
            <a:off x="893918" y="6301535"/>
            <a:ext cx="14430671" cy="1145198"/>
          </a:xfrm>
          <a:prstGeom prst="rect">
            <a:avLst/>
          </a:prstGeom>
        </p:spPr>
        <p:txBody>
          <a:bodyPr lIns="0" tIns="0" rIns="0" bIns="0" rtlCol="0" anchor="t">
            <a:spAutoFit/>
          </a:bodyPr>
          <a:lstStyle/>
          <a:p>
            <a:pPr algn="l">
              <a:lnSpc>
                <a:spcPts val="3058"/>
              </a:lnSpc>
            </a:pPr>
            <a:r>
              <a:rPr lang="en-US" sz="3219" spc="-209">
                <a:solidFill>
                  <a:srgbClr val="000000"/>
                </a:solidFill>
                <a:latin typeface="Arial"/>
                <a:ea typeface="Arial"/>
                <a:cs typeface="Arial"/>
                <a:sym typeface="Arial"/>
              </a:rPr>
              <a:t>This demonstration will cover the impact of artificial intelligence utilisation in the healthcare workplace (Ackerhans et al., 2024).</a:t>
            </a:r>
          </a:p>
          <a:p>
            <a:pPr marL="0" lvl="0" indent="0" algn="l">
              <a:lnSpc>
                <a:spcPts val="2773"/>
              </a:lnSpc>
              <a:spcBef>
                <a:spcPct val="0"/>
              </a:spcBef>
            </a:pPr>
            <a:endParaRPr lang="en-US" sz="3219" spc="-209">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FF1F3"/>
        </a:solidFill>
        <a:effectLst/>
      </p:bgPr>
    </p:bg>
    <p:spTree>
      <p:nvGrpSpPr>
        <p:cNvPr id="1" name=""/>
        <p:cNvGrpSpPr/>
        <p:nvPr/>
      </p:nvGrpSpPr>
      <p:grpSpPr>
        <a:xfrm>
          <a:off x="0" y="0"/>
          <a:ext cx="0" cy="0"/>
          <a:chOff x="0" y="0"/>
          <a:chExt cx="0" cy="0"/>
        </a:xfrm>
      </p:grpSpPr>
      <p:sp>
        <p:nvSpPr>
          <p:cNvPr id="2" name="Freeform 2"/>
          <p:cNvSpPr/>
          <p:nvPr/>
        </p:nvSpPr>
        <p:spPr>
          <a:xfrm>
            <a:off x="1237656" y="-2762844"/>
            <a:ext cx="15812687" cy="15812687"/>
          </a:xfrm>
          <a:custGeom>
            <a:avLst/>
            <a:gdLst/>
            <a:ahLst/>
            <a:cxnLst/>
            <a:rect l="l" t="t" r="r" b="b"/>
            <a:pathLst>
              <a:path w="15812687" h="15812687">
                <a:moveTo>
                  <a:pt x="0" y="0"/>
                </a:moveTo>
                <a:lnTo>
                  <a:pt x="15812688" y="0"/>
                </a:lnTo>
                <a:lnTo>
                  <a:pt x="15812688" y="15812688"/>
                </a:lnTo>
                <a:lnTo>
                  <a:pt x="0" y="15812688"/>
                </a:lnTo>
                <a:lnTo>
                  <a:pt x="0" y="0"/>
                </a:lnTo>
                <a:close/>
              </a:path>
            </a:pathLst>
          </a:custGeom>
          <a:blipFill>
            <a:blip>
              <a:alphaModFix amt="46000"/>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flipH="1">
            <a:off x="13545085" y="8476827"/>
            <a:ext cx="4742915" cy="1948547"/>
          </a:xfrm>
          <a:custGeom>
            <a:avLst/>
            <a:gdLst/>
            <a:ahLst/>
            <a:cxnLst/>
            <a:rect l="l" t="t" r="r" b="b"/>
            <a:pathLst>
              <a:path w="4742915" h="1948547">
                <a:moveTo>
                  <a:pt x="4742915" y="0"/>
                </a:moveTo>
                <a:lnTo>
                  <a:pt x="0" y="0"/>
                </a:lnTo>
                <a:lnTo>
                  <a:pt x="0" y="1948547"/>
                </a:lnTo>
                <a:lnTo>
                  <a:pt x="4742915" y="1948547"/>
                </a:lnTo>
                <a:lnTo>
                  <a:pt x="474291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flipV="1">
            <a:off x="104233" y="-70851"/>
            <a:ext cx="7918859" cy="3376236"/>
          </a:xfrm>
          <a:custGeom>
            <a:avLst/>
            <a:gdLst/>
            <a:ahLst/>
            <a:cxnLst/>
            <a:rect l="l" t="t" r="r" b="b"/>
            <a:pathLst>
              <a:path w="8218019" h="3376236">
                <a:moveTo>
                  <a:pt x="0" y="3376236"/>
                </a:moveTo>
                <a:lnTo>
                  <a:pt x="8218020" y="3376236"/>
                </a:lnTo>
                <a:lnTo>
                  <a:pt x="8218020" y="0"/>
                </a:lnTo>
                <a:lnTo>
                  <a:pt x="0" y="0"/>
                </a:lnTo>
                <a:lnTo>
                  <a:pt x="0" y="3376236"/>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RO" dirty="0"/>
          </a:p>
        </p:txBody>
      </p:sp>
      <p:grpSp>
        <p:nvGrpSpPr>
          <p:cNvPr id="5" name="Group 5"/>
          <p:cNvGrpSpPr/>
          <p:nvPr/>
        </p:nvGrpSpPr>
        <p:grpSpPr>
          <a:xfrm>
            <a:off x="1910780" y="2480614"/>
            <a:ext cx="8715586" cy="7231958"/>
            <a:chOff x="0" y="0"/>
            <a:chExt cx="2295463" cy="1904713"/>
          </a:xfrm>
        </p:grpSpPr>
        <p:sp>
          <p:nvSpPr>
            <p:cNvPr id="6" name="Freeform 6"/>
            <p:cNvSpPr/>
            <p:nvPr/>
          </p:nvSpPr>
          <p:spPr>
            <a:xfrm>
              <a:off x="0" y="0"/>
              <a:ext cx="2295463" cy="1904713"/>
            </a:xfrm>
            <a:custGeom>
              <a:avLst/>
              <a:gdLst/>
              <a:ahLst/>
              <a:cxnLst/>
              <a:rect l="l" t="t" r="r" b="b"/>
              <a:pathLst>
                <a:path w="2295463" h="1904713">
                  <a:moveTo>
                    <a:pt x="45303" y="0"/>
                  </a:moveTo>
                  <a:lnTo>
                    <a:pt x="2250161" y="0"/>
                  </a:lnTo>
                  <a:cubicBezTo>
                    <a:pt x="2262175" y="0"/>
                    <a:pt x="2273698" y="4773"/>
                    <a:pt x="2282194" y="13269"/>
                  </a:cubicBezTo>
                  <a:cubicBezTo>
                    <a:pt x="2290690" y="21765"/>
                    <a:pt x="2295463" y="33288"/>
                    <a:pt x="2295463" y="45303"/>
                  </a:cubicBezTo>
                  <a:lnTo>
                    <a:pt x="2295463" y="1859411"/>
                  </a:lnTo>
                  <a:cubicBezTo>
                    <a:pt x="2295463" y="1871426"/>
                    <a:pt x="2290690" y="1882949"/>
                    <a:pt x="2282194" y="1891445"/>
                  </a:cubicBezTo>
                  <a:cubicBezTo>
                    <a:pt x="2273698" y="1899940"/>
                    <a:pt x="2262175" y="1904713"/>
                    <a:pt x="2250161" y="1904713"/>
                  </a:cubicBezTo>
                  <a:lnTo>
                    <a:pt x="45303" y="1904713"/>
                  </a:lnTo>
                  <a:cubicBezTo>
                    <a:pt x="33288" y="1904713"/>
                    <a:pt x="21765" y="1899940"/>
                    <a:pt x="13269" y="1891445"/>
                  </a:cubicBezTo>
                  <a:cubicBezTo>
                    <a:pt x="4773" y="1882949"/>
                    <a:pt x="0" y="1871426"/>
                    <a:pt x="0" y="1859411"/>
                  </a:cubicBezTo>
                  <a:lnTo>
                    <a:pt x="0" y="45303"/>
                  </a:lnTo>
                  <a:cubicBezTo>
                    <a:pt x="0" y="33288"/>
                    <a:pt x="4773" y="21765"/>
                    <a:pt x="13269" y="13269"/>
                  </a:cubicBezTo>
                  <a:cubicBezTo>
                    <a:pt x="21765" y="4773"/>
                    <a:pt x="33288" y="0"/>
                    <a:pt x="45303" y="0"/>
                  </a:cubicBezTo>
                  <a:close/>
                </a:path>
              </a:pathLst>
            </a:custGeom>
            <a:solidFill>
              <a:srgbClr val="FFFFFF"/>
            </a:solidFill>
          </p:spPr>
          <p:txBody>
            <a:bodyPr/>
            <a:lstStyle/>
            <a:p>
              <a:endParaRPr lang="ro-RO"/>
            </a:p>
          </p:txBody>
        </p:sp>
        <p:sp>
          <p:nvSpPr>
            <p:cNvPr id="7" name="TextBox 7"/>
            <p:cNvSpPr txBox="1"/>
            <p:nvPr/>
          </p:nvSpPr>
          <p:spPr>
            <a:xfrm>
              <a:off x="0" y="47625"/>
              <a:ext cx="2295463" cy="1857088"/>
            </a:xfrm>
            <a:prstGeom prst="rect">
              <a:avLst/>
            </a:prstGeom>
          </p:spPr>
          <p:txBody>
            <a:bodyPr lIns="50800" tIns="50800" rIns="50800" bIns="50800" rtlCol="0" anchor="ctr"/>
            <a:lstStyle/>
            <a:p>
              <a:pPr algn="ctr">
                <a:lnSpc>
                  <a:spcPts val="2247"/>
                </a:lnSpc>
              </a:pPr>
              <a:endParaRPr/>
            </a:p>
          </p:txBody>
        </p:sp>
      </p:grpSp>
      <p:grpSp>
        <p:nvGrpSpPr>
          <p:cNvPr id="8" name="Group 8"/>
          <p:cNvGrpSpPr/>
          <p:nvPr/>
        </p:nvGrpSpPr>
        <p:grpSpPr>
          <a:xfrm>
            <a:off x="10921395" y="2837530"/>
            <a:ext cx="7186496" cy="7188059"/>
            <a:chOff x="0" y="0"/>
            <a:chExt cx="1892740" cy="1893151"/>
          </a:xfrm>
        </p:grpSpPr>
        <p:sp>
          <p:nvSpPr>
            <p:cNvPr id="9" name="Freeform 9"/>
            <p:cNvSpPr/>
            <p:nvPr/>
          </p:nvSpPr>
          <p:spPr>
            <a:xfrm>
              <a:off x="0" y="0"/>
              <a:ext cx="1892740" cy="1893151"/>
            </a:xfrm>
            <a:custGeom>
              <a:avLst/>
              <a:gdLst/>
              <a:ahLst/>
              <a:cxnLst/>
              <a:rect l="l" t="t" r="r" b="b"/>
              <a:pathLst>
                <a:path w="1892740" h="1893151">
                  <a:moveTo>
                    <a:pt x="54942" y="0"/>
                  </a:moveTo>
                  <a:lnTo>
                    <a:pt x="1837798" y="0"/>
                  </a:lnTo>
                  <a:cubicBezTo>
                    <a:pt x="1868141" y="0"/>
                    <a:pt x="1892740" y="24598"/>
                    <a:pt x="1892740" y="54942"/>
                  </a:cubicBezTo>
                  <a:lnTo>
                    <a:pt x="1892740" y="1838210"/>
                  </a:lnTo>
                  <a:cubicBezTo>
                    <a:pt x="1892740" y="1852781"/>
                    <a:pt x="1886951" y="1866756"/>
                    <a:pt x="1876647" y="1877059"/>
                  </a:cubicBezTo>
                  <a:cubicBezTo>
                    <a:pt x="1866344" y="1887363"/>
                    <a:pt x="1852369" y="1893151"/>
                    <a:pt x="1837798" y="1893151"/>
                  </a:cubicBezTo>
                  <a:lnTo>
                    <a:pt x="54942" y="1893151"/>
                  </a:lnTo>
                  <a:cubicBezTo>
                    <a:pt x="40370" y="1893151"/>
                    <a:pt x="26396" y="1887363"/>
                    <a:pt x="16092" y="1877059"/>
                  </a:cubicBezTo>
                  <a:cubicBezTo>
                    <a:pt x="5788" y="1866756"/>
                    <a:pt x="0" y="1852781"/>
                    <a:pt x="0" y="1838210"/>
                  </a:cubicBezTo>
                  <a:lnTo>
                    <a:pt x="0" y="54942"/>
                  </a:lnTo>
                  <a:cubicBezTo>
                    <a:pt x="0" y="40370"/>
                    <a:pt x="5788" y="26396"/>
                    <a:pt x="16092" y="16092"/>
                  </a:cubicBezTo>
                  <a:cubicBezTo>
                    <a:pt x="26396" y="5788"/>
                    <a:pt x="40370" y="0"/>
                    <a:pt x="54942" y="0"/>
                  </a:cubicBezTo>
                  <a:close/>
                </a:path>
              </a:pathLst>
            </a:custGeom>
            <a:solidFill>
              <a:srgbClr val="FCFEFF"/>
            </a:solidFill>
            <a:ln cap="rnd">
              <a:noFill/>
              <a:prstDash val="solid"/>
              <a:round/>
            </a:ln>
          </p:spPr>
          <p:txBody>
            <a:bodyPr/>
            <a:lstStyle/>
            <a:p>
              <a:endParaRPr lang="ro-RO"/>
            </a:p>
          </p:txBody>
        </p:sp>
        <p:sp>
          <p:nvSpPr>
            <p:cNvPr id="10" name="TextBox 10"/>
            <p:cNvSpPr txBox="1"/>
            <p:nvPr/>
          </p:nvSpPr>
          <p:spPr>
            <a:xfrm>
              <a:off x="0" y="47625"/>
              <a:ext cx="1892740" cy="1845526"/>
            </a:xfrm>
            <a:prstGeom prst="rect">
              <a:avLst/>
            </a:prstGeom>
          </p:spPr>
          <p:txBody>
            <a:bodyPr lIns="50800" tIns="50800" rIns="50800" bIns="50800" rtlCol="0" anchor="ctr"/>
            <a:lstStyle/>
            <a:p>
              <a:pPr marL="0" lvl="0" indent="0" algn="ctr">
                <a:lnSpc>
                  <a:spcPts val="2247"/>
                </a:lnSpc>
                <a:spcBef>
                  <a:spcPct val="0"/>
                </a:spcBef>
              </a:pPr>
              <a:endParaRPr/>
            </a:p>
          </p:txBody>
        </p:sp>
      </p:grpSp>
      <p:sp>
        <p:nvSpPr>
          <p:cNvPr id="11" name="Freeform 11"/>
          <p:cNvSpPr/>
          <p:nvPr/>
        </p:nvSpPr>
        <p:spPr>
          <a:xfrm>
            <a:off x="-598585" y="7460406"/>
            <a:ext cx="2706483" cy="2964968"/>
          </a:xfrm>
          <a:custGeom>
            <a:avLst/>
            <a:gdLst/>
            <a:ahLst/>
            <a:cxnLst/>
            <a:rect l="l" t="t" r="r" b="b"/>
            <a:pathLst>
              <a:path w="2706483" h="2964968">
                <a:moveTo>
                  <a:pt x="0" y="0"/>
                </a:moveTo>
                <a:lnTo>
                  <a:pt x="2706484" y="0"/>
                </a:lnTo>
                <a:lnTo>
                  <a:pt x="2706484" y="2964968"/>
                </a:lnTo>
                <a:lnTo>
                  <a:pt x="0" y="2964968"/>
                </a:lnTo>
                <a:lnTo>
                  <a:pt x="0" y="0"/>
                </a:lnTo>
                <a:close/>
              </a:path>
            </a:pathLst>
          </a:custGeom>
          <a:blipFill>
            <a:blip r:embed="rId5"/>
            <a:stretch>
              <a:fillRect/>
            </a:stretch>
          </a:blipFill>
        </p:spPr>
        <p:txBody>
          <a:bodyPr/>
          <a:lstStyle/>
          <a:p>
            <a:endParaRPr lang="ro-RO"/>
          </a:p>
        </p:txBody>
      </p:sp>
      <p:sp>
        <p:nvSpPr>
          <p:cNvPr id="12" name="Freeform 12"/>
          <p:cNvSpPr/>
          <p:nvPr/>
        </p:nvSpPr>
        <p:spPr>
          <a:xfrm>
            <a:off x="14776574" y="-410208"/>
            <a:ext cx="3795263" cy="3247738"/>
          </a:xfrm>
          <a:custGeom>
            <a:avLst/>
            <a:gdLst/>
            <a:ahLst/>
            <a:cxnLst/>
            <a:rect l="l" t="t" r="r" b="b"/>
            <a:pathLst>
              <a:path w="3795263" h="3247738">
                <a:moveTo>
                  <a:pt x="0" y="0"/>
                </a:moveTo>
                <a:lnTo>
                  <a:pt x="3795262" y="0"/>
                </a:lnTo>
                <a:lnTo>
                  <a:pt x="3795262" y="3247738"/>
                </a:lnTo>
                <a:lnTo>
                  <a:pt x="0" y="3247738"/>
                </a:lnTo>
                <a:lnTo>
                  <a:pt x="0" y="0"/>
                </a:lnTo>
                <a:close/>
              </a:path>
            </a:pathLst>
          </a:custGeom>
          <a:blipFill>
            <a:blip r:embed="rId6"/>
            <a:stretch>
              <a:fillRect/>
            </a:stretch>
          </a:blipFill>
        </p:spPr>
        <p:txBody>
          <a:bodyPr/>
          <a:lstStyle/>
          <a:p>
            <a:endParaRPr lang="ro-RO"/>
          </a:p>
        </p:txBody>
      </p:sp>
      <p:sp>
        <p:nvSpPr>
          <p:cNvPr id="13" name="TextBox 13"/>
          <p:cNvSpPr txBox="1"/>
          <p:nvPr/>
        </p:nvSpPr>
        <p:spPr>
          <a:xfrm>
            <a:off x="3122671" y="1133050"/>
            <a:ext cx="12042659" cy="1124586"/>
          </a:xfrm>
          <a:prstGeom prst="rect">
            <a:avLst/>
          </a:prstGeom>
        </p:spPr>
        <p:txBody>
          <a:bodyPr lIns="0" tIns="0" rIns="0" bIns="0" rtlCol="0" anchor="t">
            <a:spAutoFit/>
          </a:bodyPr>
          <a:lstStyle/>
          <a:p>
            <a:pPr algn="ctr">
              <a:lnSpc>
                <a:spcPts val="8320"/>
              </a:lnSpc>
            </a:pPr>
            <a:r>
              <a:rPr lang="en-US" sz="8000" b="1">
                <a:solidFill>
                  <a:srgbClr val="000000"/>
                </a:solidFill>
                <a:latin typeface="Arial Bold"/>
                <a:ea typeface="Arial Bold"/>
                <a:cs typeface="Arial Bold"/>
                <a:sym typeface="Arial Bold"/>
              </a:rPr>
              <a:t>Impact on Workforce</a:t>
            </a:r>
          </a:p>
        </p:txBody>
      </p:sp>
      <p:sp>
        <p:nvSpPr>
          <p:cNvPr id="14" name="TextBox 14"/>
          <p:cNvSpPr txBox="1"/>
          <p:nvPr/>
        </p:nvSpPr>
        <p:spPr>
          <a:xfrm>
            <a:off x="4495800" y="2781300"/>
            <a:ext cx="3527293" cy="846386"/>
          </a:xfrm>
          <a:prstGeom prst="rect">
            <a:avLst/>
          </a:prstGeom>
        </p:spPr>
        <p:txBody>
          <a:bodyPr wrap="square" lIns="0" tIns="0" rIns="0" bIns="0" rtlCol="0" anchor="t">
            <a:spAutoFit/>
          </a:bodyPr>
          <a:lstStyle/>
          <a:p>
            <a:pPr algn="ctr">
              <a:lnSpc>
                <a:spcPts val="3313"/>
              </a:lnSpc>
            </a:pPr>
            <a:r>
              <a:rPr lang="en-US" sz="3487" b="1" i="1" spc="-226" dirty="0">
                <a:solidFill>
                  <a:srgbClr val="000000"/>
                </a:solidFill>
                <a:latin typeface="Arial Bold Italics"/>
                <a:ea typeface="Arial Bold Italics"/>
                <a:cs typeface="Arial Bold Italics"/>
                <a:sym typeface="Arial Bold Italics"/>
              </a:rPr>
              <a:t>Positive impacts</a:t>
            </a:r>
          </a:p>
          <a:p>
            <a:pPr marL="0" lvl="0" indent="0" algn="ctr">
              <a:lnSpc>
                <a:spcPts val="3313"/>
              </a:lnSpc>
              <a:spcBef>
                <a:spcPct val="0"/>
              </a:spcBef>
            </a:pPr>
            <a:endParaRPr lang="en-US" sz="3487" b="1" i="1" spc="-226" dirty="0">
              <a:solidFill>
                <a:srgbClr val="000000"/>
              </a:solidFill>
              <a:latin typeface="Arial Bold Italics"/>
              <a:ea typeface="Arial Bold Italics"/>
              <a:cs typeface="Arial Bold Italics"/>
              <a:sym typeface="Arial Bold Italics"/>
            </a:endParaRPr>
          </a:p>
        </p:txBody>
      </p:sp>
      <p:sp>
        <p:nvSpPr>
          <p:cNvPr id="15" name="TextBox 15"/>
          <p:cNvSpPr txBox="1"/>
          <p:nvPr/>
        </p:nvSpPr>
        <p:spPr>
          <a:xfrm>
            <a:off x="1989246" y="2923255"/>
            <a:ext cx="8359193" cy="7145716"/>
          </a:xfrm>
          <a:prstGeom prst="rect">
            <a:avLst/>
          </a:prstGeom>
        </p:spPr>
        <p:txBody>
          <a:bodyPr lIns="0" tIns="0" rIns="0" bIns="0" rtlCol="0" anchor="t">
            <a:spAutoFit/>
          </a:bodyPr>
          <a:lstStyle/>
          <a:p>
            <a:pPr algn="l">
              <a:lnSpc>
                <a:spcPts val="4509"/>
              </a:lnSpc>
            </a:pPr>
            <a:endParaRPr dirty="0"/>
          </a:p>
          <a:p>
            <a:pPr marL="636097" lvl="1" indent="-318049" algn="just">
              <a:lnSpc>
                <a:spcPts val="2798"/>
              </a:lnSpc>
              <a:buFont typeface="Arial"/>
              <a:buChar char="•"/>
            </a:pPr>
            <a:r>
              <a:rPr lang="en-US" sz="2946" spc="-191" dirty="0">
                <a:solidFill>
                  <a:srgbClr val="000000"/>
                </a:solidFill>
                <a:latin typeface="Arial"/>
                <a:ea typeface="Arial"/>
                <a:cs typeface="Arial"/>
                <a:sym typeface="Arial"/>
              </a:rPr>
              <a:t>AI helps healthcare professionals spend more time with patients by reducing administrative tasks like documentation (</a:t>
            </a:r>
            <a:r>
              <a:rPr lang="en-US" sz="2946" spc="-191" dirty="0" err="1">
                <a:solidFill>
                  <a:srgbClr val="000000"/>
                </a:solidFill>
                <a:latin typeface="Arial"/>
                <a:ea typeface="Arial"/>
                <a:cs typeface="Arial"/>
                <a:sym typeface="Arial"/>
              </a:rPr>
              <a:t>Ackerhans</a:t>
            </a:r>
            <a:r>
              <a:rPr lang="en-US" sz="2946" spc="-191" dirty="0">
                <a:solidFill>
                  <a:srgbClr val="000000"/>
                </a:solidFill>
                <a:latin typeface="Arial"/>
                <a:ea typeface="Arial"/>
                <a:cs typeface="Arial"/>
                <a:sym typeface="Arial"/>
              </a:rPr>
              <a:t> et al., 2024).</a:t>
            </a:r>
          </a:p>
          <a:p>
            <a:pPr marL="636097" lvl="1" indent="-318049" algn="just">
              <a:lnSpc>
                <a:spcPts val="2798"/>
              </a:lnSpc>
              <a:buFont typeface="Arial"/>
              <a:buChar char="•"/>
            </a:pPr>
            <a:r>
              <a:rPr lang="en-US" sz="2946" spc="-191" dirty="0">
                <a:solidFill>
                  <a:srgbClr val="000000"/>
                </a:solidFill>
                <a:latin typeface="Arial"/>
                <a:ea typeface="Arial"/>
                <a:cs typeface="Arial"/>
                <a:sym typeface="Arial"/>
              </a:rPr>
              <a:t>It improves workflow and communication between departments, especially in urgent situations such as ICU care (</a:t>
            </a:r>
            <a:r>
              <a:rPr lang="en-US" sz="2946" spc="-191" dirty="0" err="1">
                <a:solidFill>
                  <a:srgbClr val="000000"/>
                </a:solidFill>
                <a:latin typeface="Arial"/>
                <a:ea typeface="Arial"/>
                <a:cs typeface="Arial"/>
                <a:sym typeface="Arial"/>
              </a:rPr>
              <a:t>Ackerhans</a:t>
            </a:r>
            <a:r>
              <a:rPr lang="en-US" sz="2946" spc="-191" dirty="0">
                <a:solidFill>
                  <a:srgbClr val="000000"/>
                </a:solidFill>
                <a:latin typeface="Arial"/>
                <a:ea typeface="Arial"/>
                <a:cs typeface="Arial"/>
                <a:sym typeface="Arial"/>
              </a:rPr>
              <a:t> et al., 2024).</a:t>
            </a:r>
          </a:p>
          <a:p>
            <a:pPr algn="just">
              <a:lnSpc>
                <a:spcPts val="2798"/>
              </a:lnSpc>
            </a:pPr>
            <a:endParaRPr lang="en-US" sz="2946" spc="-191" dirty="0">
              <a:solidFill>
                <a:srgbClr val="000000"/>
              </a:solidFill>
              <a:latin typeface="Arial"/>
              <a:ea typeface="Arial"/>
              <a:cs typeface="Arial"/>
              <a:sym typeface="Arial"/>
            </a:endParaRPr>
          </a:p>
          <a:p>
            <a:pPr marL="636097" lvl="1" indent="-318049" algn="just">
              <a:lnSpc>
                <a:spcPts val="2798"/>
              </a:lnSpc>
              <a:buFont typeface="Arial"/>
              <a:buChar char="•"/>
            </a:pPr>
            <a:r>
              <a:rPr lang="en-US" sz="2946" spc="-191" dirty="0">
                <a:solidFill>
                  <a:srgbClr val="000000"/>
                </a:solidFill>
                <a:latin typeface="Arial"/>
                <a:ea typeface="Arial"/>
                <a:cs typeface="Arial"/>
                <a:sym typeface="Arial"/>
              </a:rPr>
              <a:t>AI supports doctors by providing quick, evidence-based suggestions, which can improve diagnosis and treatment decisions (Costa, 2024).</a:t>
            </a:r>
          </a:p>
          <a:p>
            <a:pPr algn="just">
              <a:lnSpc>
                <a:spcPts val="2798"/>
              </a:lnSpc>
            </a:pPr>
            <a:endParaRPr lang="en-US" sz="2946" spc="-191" dirty="0">
              <a:solidFill>
                <a:srgbClr val="000000"/>
              </a:solidFill>
              <a:latin typeface="Arial"/>
              <a:ea typeface="Arial"/>
              <a:cs typeface="Arial"/>
              <a:sym typeface="Arial"/>
            </a:endParaRPr>
          </a:p>
          <a:p>
            <a:pPr marL="636097" lvl="1" indent="-318049" algn="just">
              <a:lnSpc>
                <a:spcPts val="2798"/>
              </a:lnSpc>
              <a:buFont typeface="Arial"/>
              <a:buChar char="•"/>
            </a:pPr>
            <a:r>
              <a:rPr lang="en-US" sz="2946" spc="-191" dirty="0">
                <a:solidFill>
                  <a:srgbClr val="000000"/>
                </a:solidFill>
                <a:latin typeface="Arial"/>
                <a:ea typeface="Arial"/>
                <a:cs typeface="Arial"/>
                <a:sym typeface="Arial"/>
              </a:rPr>
              <a:t>It also helps create a more </a:t>
            </a:r>
            <a:r>
              <a:rPr lang="en-US" sz="2946" spc="-191" dirty="0" err="1">
                <a:solidFill>
                  <a:srgbClr val="000000"/>
                </a:solidFill>
                <a:latin typeface="Arial"/>
                <a:ea typeface="Arial"/>
                <a:cs typeface="Arial"/>
                <a:sym typeface="Arial"/>
              </a:rPr>
              <a:t>organised</a:t>
            </a:r>
            <a:r>
              <a:rPr lang="en-US" sz="2946" spc="-191" dirty="0">
                <a:solidFill>
                  <a:srgbClr val="000000"/>
                </a:solidFill>
                <a:latin typeface="Arial"/>
                <a:ea typeface="Arial"/>
                <a:cs typeface="Arial"/>
                <a:sym typeface="Arial"/>
              </a:rPr>
              <a:t> and less stressful working environment, which can increase job satisfaction (</a:t>
            </a:r>
            <a:r>
              <a:rPr lang="en-US" sz="2946" spc="-191" dirty="0" err="1">
                <a:solidFill>
                  <a:srgbClr val="000000"/>
                </a:solidFill>
                <a:latin typeface="Arial"/>
                <a:ea typeface="Arial"/>
                <a:cs typeface="Arial"/>
                <a:sym typeface="Arial"/>
              </a:rPr>
              <a:t>Ackerhans</a:t>
            </a:r>
            <a:r>
              <a:rPr lang="en-US" sz="2946" spc="-191" dirty="0">
                <a:solidFill>
                  <a:srgbClr val="000000"/>
                </a:solidFill>
                <a:latin typeface="Arial"/>
                <a:ea typeface="Arial"/>
                <a:cs typeface="Arial"/>
                <a:sym typeface="Arial"/>
              </a:rPr>
              <a:t> et al., 2024).</a:t>
            </a:r>
          </a:p>
          <a:p>
            <a:pPr algn="l">
              <a:lnSpc>
                <a:spcPts val="2884"/>
              </a:lnSpc>
            </a:pPr>
            <a:endParaRPr lang="en-US" sz="2946" spc="-191" dirty="0">
              <a:solidFill>
                <a:srgbClr val="000000"/>
              </a:solidFill>
              <a:latin typeface="Arial"/>
              <a:ea typeface="Arial"/>
              <a:cs typeface="Arial"/>
              <a:sym typeface="Arial"/>
            </a:endParaRPr>
          </a:p>
          <a:p>
            <a:pPr algn="l">
              <a:lnSpc>
                <a:spcPts val="2588"/>
              </a:lnSpc>
            </a:pPr>
            <a:endParaRPr lang="en-US" sz="2946" spc="-191" dirty="0">
              <a:solidFill>
                <a:srgbClr val="000000"/>
              </a:solidFill>
              <a:latin typeface="Arial"/>
              <a:ea typeface="Arial"/>
              <a:cs typeface="Arial"/>
              <a:sym typeface="Arial"/>
            </a:endParaRPr>
          </a:p>
          <a:p>
            <a:pPr algn="l">
              <a:lnSpc>
                <a:spcPts val="2588"/>
              </a:lnSpc>
            </a:pPr>
            <a:endParaRPr lang="en-US" sz="2946" spc="-191" dirty="0">
              <a:solidFill>
                <a:srgbClr val="000000"/>
              </a:solidFill>
              <a:latin typeface="Arial"/>
              <a:ea typeface="Arial"/>
              <a:cs typeface="Arial"/>
              <a:sym typeface="Arial"/>
            </a:endParaRPr>
          </a:p>
          <a:p>
            <a:pPr algn="l">
              <a:lnSpc>
                <a:spcPts val="2588"/>
              </a:lnSpc>
            </a:pPr>
            <a:endParaRPr lang="en-US" sz="2946" spc="-191" dirty="0">
              <a:solidFill>
                <a:srgbClr val="000000"/>
              </a:solidFill>
              <a:latin typeface="Arial"/>
              <a:ea typeface="Arial"/>
              <a:cs typeface="Arial"/>
              <a:sym typeface="Arial"/>
            </a:endParaRPr>
          </a:p>
          <a:p>
            <a:pPr algn="l">
              <a:lnSpc>
                <a:spcPts val="2509"/>
              </a:lnSpc>
            </a:pPr>
            <a:endParaRPr lang="en-US" sz="2946" spc="-191" dirty="0">
              <a:solidFill>
                <a:srgbClr val="000000"/>
              </a:solidFill>
              <a:latin typeface="Arial"/>
              <a:ea typeface="Arial"/>
              <a:cs typeface="Arial"/>
              <a:sym typeface="Arial"/>
            </a:endParaRPr>
          </a:p>
        </p:txBody>
      </p:sp>
      <p:sp>
        <p:nvSpPr>
          <p:cNvPr id="16" name="TextBox 16"/>
          <p:cNvSpPr txBox="1"/>
          <p:nvPr/>
        </p:nvSpPr>
        <p:spPr>
          <a:xfrm>
            <a:off x="12100060" y="2894680"/>
            <a:ext cx="4534397" cy="891373"/>
          </a:xfrm>
          <a:prstGeom prst="rect">
            <a:avLst/>
          </a:prstGeom>
        </p:spPr>
        <p:txBody>
          <a:bodyPr lIns="0" tIns="0" rIns="0" bIns="0" rtlCol="0" anchor="t">
            <a:spAutoFit/>
          </a:bodyPr>
          <a:lstStyle/>
          <a:p>
            <a:pPr algn="ctr">
              <a:lnSpc>
                <a:spcPts val="3300"/>
              </a:lnSpc>
            </a:pPr>
            <a:r>
              <a:rPr lang="en-US" sz="3474" b="1" i="1" spc="-225">
                <a:solidFill>
                  <a:srgbClr val="000000"/>
                </a:solidFill>
                <a:latin typeface="Arial Bold Italics"/>
                <a:ea typeface="Arial Bold Italics"/>
                <a:cs typeface="Arial Bold Italics"/>
                <a:sym typeface="Arial Bold Italics"/>
              </a:rPr>
              <a:t>Negative impacts</a:t>
            </a:r>
          </a:p>
          <a:p>
            <a:pPr marL="0" lvl="0" indent="0" algn="ctr">
              <a:lnSpc>
                <a:spcPts val="3300"/>
              </a:lnSpc>
              <a:spcBef>
                <a:spcPct val="0"/>
              </a:spcBef>
            </a:pPr>
            <a:endParaRPr lang="en-US" sz="3474" b="1" i="1" spc="-225">
              <a:solidFill>
                <a:srgbClr val="000000"/>
              </a:solidFill>
              <a:latin typeface="Arial Bold Italics"/>
              <a:ea typeface="Arial Bold Italics"/>
              <a:cs typeface="Arial Bold Italics"/>
              <a:sym typeface="Arial Bold Italics"/>
            </a:endParaRPr>
          </a:p>
        </p:txBody>
      </p:sp>
      <p:sp>
        <p:nvSpPr>
          <p:cNvPr id="17" name="TextBox 17"/>
          <p:cNvSpPr txBox="1"/>
          <p:nvPr/>
        </p:nvSpPr>
        <p:spPr>
          <a:xfrm>
            <a:off x="10801475" y="3618291"/>
            <a:ext cx="7306415" cy="7741380"/>
          </a:xfrm>
          <a:prstGeom prst="rect">
            <a:avLst/>
          </a:prstGeom>
        </p:spPr>
        <p:txBody>
          <a:bodyPr lIns="0" tIns="0" rIns="0" bIns="0" rtlCol="0" anchor="t">
            <a:spAutoFit/>
          </a:bodyPr>
          <a:lstStyle/>
          <a:p>
            <a:pPr marL="701674" lvl="1" indent="-350837" algn="l">
              <a:lnSpc>
                <a:spcPts val="3087"/>
              </a:lnSpc>
              <a:buFont typeface="Arial"/>
              <a:buChar char="•"/>
            </a:pPr>
            <a:r>
              <a:rPr lang="en-US" sz="3249" spc="-211">
                <a:solidFill>
                  <a:srgbClr val="000000"/>
                </a:solidFill>
                <a:latin typeface="Arial"/>
                <a:ea typeface="Arial"/>
                <a:cs typeface="Arial"/>
                <a:sym typeface="Arial"/>
              </a:rPr>
              <a:t>Artificial intelligence in Clinical Decision Support is significantly transforming workforce practices in healthcare (Ackerhans et al., 2024).</a:t>
            </a:r>
          </a:p>
          <a:p>
            <a:pPr algn="l">
              <a:lnSpc>
                <a:spcPts val="3087"/>
              </a:lnSpc>
            </a:pPr>
            <a:endParaRPr lang="en-US" sz="3249" spc="-211">
              <a:solidFill>
                <a:srgbClr val="000000"/>
              </a:solidFill>
              <a:latin typeface="Arial"/>
              <a:ea typeface="Arial"/>
              <a:cs typeface="Arial"/>
              <a:sym typeface="Arial"/>
            </a:endParaRPr>
          </a:p>
          <a:p>
            <a:pPr marL="701674" lvl="1" indent="-350837" algn="l">
              <a:lnSpc>
                <a:spcPts val="3087"/>
              </a:lnSpc>
              <a:buFont typeface="Arial"/>
              <a:buChar char="•"/>
            </a:pPr>
            <a:r>
              <a:rPr lang="en-US" sz="3249" spc="-211">
                <a:solidFill>
                  <a:srgbClr val="000000"/>
                </a:solidFill>
                <a:latin typeface="Arial"/>
                <a:ea typeface="Arial"/>
                <a:cs typeface="Arial"/>
                <a:sym typeface="Arial"/>
              </a:rPr>
              <a:t>Healthcare professionals may shift from direct decision-making towards greater reliance on AI systems (Sheliemina, 2024).</a:t>
            </a:r>
          </a:p>
          <a:p>
            <a:pPr algn="l">
              <a:lnSpc>
                <a:spcPts val="3087"/>
              </a:lnSpc>
            </a:pPr>
            <a:endParaRPr lang="en-US" sz="3249" spc="-211">
              <a:solidFill>
                <a:srgbClr val="000000"/>
              </a:solidFill>
              <a:latin typeface="Arial"/>
              <a:ea typeface="Arial"/>
              <a:cs typeface="Arial"/>
              <a:sym typeface="Arial"/>
            </a:endParaRPr>
          </a:p>
          <a:p>
            <a:pPr marL="701674" lvl="1" indent="-350837" algn="l">
              <a:lnSpc>
                <a:spcPts val="3087"/>
              </a:lnSpc>
              <a:buFont typeface="Arial"/>
              <a:buChar char="•"/>
            </a:pPr>
            <a:r>
              <a:rPr lang="en-US" sz="3249" spc="-211">
                <a:solidFill>
                  <a:srgbClr val="000000"/>
                </a:solidFill>
                <a:latin typeface="Arial"/>
                <a:ea typeface="Arial"/>
                <a:cs typeface="Arial"/>
                <a:sym typeface="Arial"/>
              </a:rPr>
              <a:t>Managing constant alerts, entering data, and checking the system can sometimes increase workload, leaving less time for direct patient care (Ackerhans et al., 2024).</a:t>
            </a:r>
          </a:p>
          <a:p>
            <a:pPr algn="l">
              <a:lnSpc>
                <a:spcPts val="3606"/>
              </a:lnSpc>
            </a:pPr>
            <a:endParaRPr lang="en-US" sz="3249" spc="-211">
              <a:solidFill>
                <a:srgbClr val="000000"/>
              </a:solidFill>
              <a:latin typeface="Arial"/>
              <a:ea typeface="Arial"/>
              <a:cs typeface="Arial"/>
              <a:sym typeface="Arial"/>
            </a:endParaRPr>
          </a:p>
          <a:p>
            <a:pPr algn="l">
              <a:lnSpc>
                <a:spcPts val="3606"/>
              </a:lnSpc>
            </a:pPr>
            <a:endParaRPr lang="en-US" sz="3249" spc="-211">
              <a:solidFill>
                <a:srgbClr val="000000"/>
              </a:solidFill>
              <a:latin typeface="Arial"/>
              <a:ea typeface="Arial"/>
              <a:cs typeface="Arial"/>
              <a:sym typeface="Arial"/>
            </a:endParaRPr>
          </a:p>
          <a:p>
            <a:pPr algn="l">
              <a:lnSpc>
                <a:spcPts val="3606"/>
              </a:lnSpc>
            </a:pPr>
            <a:endParaRPr lang="en-US" sz="3249" spc="-211">
              <a:solidFill>
                <a:srgbClr val="000000"/>
              </a:solidFill>
              <a:latin typeface="Arial"/>
              <a:ea typeface="Arial"/>
              <a:cs typeface="Arial"/>
              <a:sym typeface="Arial"/>
            </a:endParaRPr>
          </a:p>
          <a:p>
            <a:pPr marL="0" lvl="0" indent="0" algn="l">
              <a:lnSpc>
                <a:spcPts val="3606"/>
              </a:lnSpc>
              <a:spcBef>
                <a:spcPct val="0"/>
              </a:spcBef>
            </a:pPr>
            <a:endParaRPr lang="en-US" sz="3249" spc="-211">
              <a:solidFill>
                <a:srgbClr val="000000"/>
              </a:solidFill>
              <a:latin typeface="Arial"/>
              <a:ea typeface="Arial"/>
              <a:cs typeface="Arial"/>
              <a:sym typeface="Arial"/>
            </a:endParaRPr>
          </a:p>
        </p:txBody>
      </p:sp>
      <p:sp>
        <p:nvSpPr>
          <p:cNvPr id="18" name="Freeform 18"/>
          <p:cNvSpPr/>
          <p:nvPr/>
        </p:nvSpPr>
        <p:spPr>
          <a:xfrm>
            <a:off x="-615893" y="-841536"/>
            <a:ext cx="4146921" cy="4146921"/>
          </a:xfrm>
          <a:custGeom>
            <a:avLst/>
            <a:gdLst/>
            <a:ahLst/>
            <a:cxnLst/>
            <a:rect l="l" t="t" r="r" b="b"/>
            <a:pathLst>
              <a:path w="4146921" h="4146921">
                <a:moveTo>
                  <a:pt x="0" y="0"/>
                </a:moveTo>
                <a:lnTo>
                  <a:pt x="4146921" y="0"/>
                </a:lnTo>
                <a:lnTo>
                  <a:pt x="4146921" y="4146921"/>
                </a:lnTo>
                <a:lnTo>
                  <a:pt x="0" y="4146921"/>
                </a:lnTo>
                <a:lnTo>
                  <a:pt x="0" y="0"/>
                </a:lnTo>
                <a:close/>
              </a:path>
            </a:pathLst>
          </a:custGeom>
          <a:blipFill>
            <a:blip r:embed="rId7"/>
            <a:stretch>
              <a:fillRect/>
            </a:stretch>
          </a:blipFill>
        </p:spPr>
        <p:txBody>
          <a:bodyPr/>
          <a:lstStyle/>
          <a:p>
            <a:endParaRPr lang="ro-RO"/>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FF1F3"/>
        </a:solidFill>
        <a:effectLst/>
      </p:bgPr>
    </p:bg>
    <p:spTree>
      <p:nvGrpSpPr>
        <p:cNvPr id="1" name=""/>
        <p:cNvGrpSpPr/>
        <p:nvPr/>
      </p:nvGrpSpPr>
      <p:grpSpPr>
        <a:xfrm>
          <a:off x="0" y="0"/>
          <a:ext cx="0" cy="0"/>
          <a:chOff x="0" y="0"/>
          <a:chExt cx="0" cy="0"/>
        </a:xfrm>
      </p:grpSpPr>
      <p:sp>
        <p:nvSpPr>
          <p:cNvPr id="2" name="Freeform 2"/>
          <p:cNvSpPr/>
          <p:nvPr/>
        </p:nvSpPr>
        <p:spPr>
          <a:xfrm>
            <a:off x="1446613" y="-2844566"/>
            <a:ext cx="15812687" cy="15812687"/>
          </a:xfrm>
          <a:custGeom>
            <a:avLst/>
            <a:gdLst/>
            <a:ahLst/>
            <a:cxnLst/>
            <a:rect l="l" t="t" r="r" b="b"/>
            <a:pathLst>
              <a:path w="15812687" h="15812687">
                <a:moveTo>
                  <a:pt x="0" y="0"/>
                </a:moveTo>
                <a:lnTo>
                  <a:pt x="15812687" y="0"/>
                </a:lnTo>
                <a:lnTo>
                  <a:pt x="15812687" y="15812687"/>
                </a:lnTo>
                <a:lnTo>
                  <a:pt x="0" y="15812687"/>
                </a:lnTo>
                <a:lnTo>
                  <a:pt x="0" y="0"/>
                </a:lnTo>
                <a:close/>
              </a:path>
            </a:pathLst>
          </a:custGeom>
          <a:blipFill>
            <a:blip>
              <a:alphaModFix amt="46000"/>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flipH="1">
            <a:off x="12497919" y="8033954"/>
            <a:ext cx="5790081" cy="2378758"/>
          </a:xfrm>
          <a:custGeom>
            <a:avLst/>
            <a:gdLst/>
            <a:ahLst/>
            <a:cxnLst/>
            <a:rect l="l" t="t" r="r" b="b"/>
            <a:pathLst>
              <a:path w="5790081" h="2378758">
                <a:moveTo>
                  <a:pt x="5790081" y="0"/>
                </a:moveTo>
                <a:lnTo>
                  <a:pt x="0" y="0"/>
                </a:lnTo>
                <a:lnTo>
                  <a:pt x="0" y="2378758"/>
                </a:lnTo>
                <a:lnTo>
                  <a:pt x="5790081" y="2378758"/>
                </a:lnTo>
                <a:lnTo>
                  <a:pt x="5790081"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flipV="1">
            <a:off x="0" y="51889"/>
            <a:ext cx="4882585" cy="2005929"/>
          </a:xfrm>
          <a:custGeom>
            <a:avLst/>
            <a:gdLst/>
            <a:ahLst/>
            <a:cxnLst/>
            <a:rect l="l" t="t" r="r" b="b"/>
            <a:pathLst>
              <a:path w="4882585" h="2005929">
                <a:moveTo>
                  <a:pt x="0" y="2005929"/>
                </a:moveTo>
                <a:lnTo>
                  <a:pt x="4882585" y="2005929"/>
                </a:lnTo>
                <a:lnTo>
                  <a:pt x="4882585" y="0"/>
                </a:lnTo>
                <a:lnTo>
                  <a:pt x="0" y="0"/>
                </a:lnTo>
                <a:lnTo>
                  <a:pt x="0" y="2005929"/>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RO"/>
          </a:p>
        </p:txBody>
      </p:sp>
      <p:grpSp>
        <p:nvGrpSpPr>
          <p:cNvPr id="5" name="Group 5"/>
          <p:cNvGrpSpPr/>
          <p:nvPr/>
        </p:nvGrpSpPr>
        <p:grpSpPr>
          <a:xfrm>
            <a:off x="199937" y="2256795"/>
            <a:ext cx="8227854" cy="7147491"/>
            <a:chOff x="0" y="0"/>
            <a:chExt cx="2167007" cy="1882467"/>
          </a:xfrm>
        </p:grpSpPr>
        <p:sp>
          <p:nvSpPr>
            <p:cNvPr id="6" name="Freeform 6"/>
            <p:cNvSpPr/>
            <p:nvPr/>
          </p:nvSpPr>
          <p:spPr>
            <a:xfrm>
              <a:off x="0" y="0"/>
              <a:ext cx="2167007" cy="1882467"/>
            </a:xfrm>
            <a:custGeom>
              <a:avLst/>
              <a:gdLst/>
              <a:ahLst/>
              <a:cxnLst/>
              <a:rect l="l" t="t" r="r" b="b"/>
              <a:pathLst>
                <a:path w="2167007" h="1882467">
                  <a:moveTo>
                    <a:pt x="47988" y="0"/>
                  </a:moveTo>
                  <a:lnTo>
                    <a:pt x="2119019" y="0"/>
                  </a:lnTo>
                  <a:cubicBezTo>
                    <a:pt x="2131746" y="0"/>
                    <a:pt x="2143952" y="5056"/>
                    <a:pt x="2152952" y="14055"/>
                  </a:cubicBezTo>
                  <a:cubicBezTo>
                    <a:pt x="2161951" y="23055"/>
                    <a:pt x="2167007" y="35261"/>
                    <a:pt x="2167007" y="47988"/>
                  </a:cubicBezTo>
                  <a:lnTo>
                    <a:pt x="2167007" y="1834479"/>
                  </a:lnTo>
                  <a:cubicBezTo>
                    <a:pt x="2167007" y="1847206"/>
                    <a:pt x="2161951" y="1859412"/>
                    <a:pt x="2152952" y="1868412"/>
                  </a:cubicBezTo>
                  <a:cubicBezTo>
                    <a:pt x="2143952" y="1877411"/>
                    <a:pt x="2131746" y="1882467"/>
                    <a:pt x="2119019" y="1882467"/>
                  </a:cubicBezTo>
                  <a:lnTo>
                    <a:pt x="47988" y="1882467"/>
                  </a:lnTo>
                  <a:cubicBezTo>
                    <a:pt x="35261" y="1882467"/>
                    <a:pt x="23055" y="1877411"/>
                    <a:pt x="14055" y="1868412"/>
                  </a:cubicBezTo>
                  <a:cubicBezTo>
                    <a:pt x="5056" y="1859412"/>
                    <a:pt x="0" y="1847206"/>
                    <a:pt x="0" y="1834479"/>
                  </a:cubicBezTo>
                  <a:lnTo>
                    <a:pt x="0" y="47988"/>
                  </a:lnTo>
                  <a:cubicBezTo>
                    <a:pt x="0" y="35261"/>
                    <a:pt x="5056" y="23055"/>
                    <a:pt x="14055" y="14055"/>
                  </a:cubicBezTo>
                  <a:cubicBezTo>
                    <a:pt x="23055" y="5056"/>
                    <a:pt x="35261" y="0"/>
                    <a:pt x="47988" y="0"/>
                  </a:cubicBezTo>
                  <a:close/>
                </a:path>
              </a:pathLst>
            </a:custGeom>
            <a:solidFill>
              <a:srgbClr val="FCFEFF"/>
            </a:solidFill>
            <a:ln cap="rnd">
              <a:noFill/>
              <a:prstDash val="solid"/>
              <a:round/>
            </a:ln>
          </p:spPr>
          <p:txBody>
            <a:bodyPr/>
            <a:lstStyle/>
            <a:p>
              <a:endParaRPr lang="ro-RO"/>
            </a:p>
          </p:txBody>
        </p:sp>
        <p:sp>
          <p:nvSpPr>
            <p:cNvPr id="7" name="TextBox 7"/>
            <p:cNvSpPr txBox="1"/>
            <p:nvPr/>
          </p:nvSpPr>
          <p:spPr>
            <a:xfrm>
              <a:off x="0" y="47625"/>
              <a:ext cx="2167007" cy="1834842"/>
            </a:xfrm>
            <a:prstGeom prst="rect">
              <a:avLst/>
            </a:prstGeom>
          </p:spPr>
          <p:txBody>
            <a:bodyPr lIns="50800" tIns="50800" rIns="50800" bIns="50800" rtlCol="0" anchor="ctr"/>
            <a:lstStyle/>
            <a:p>
              <a:pPr marL="0" lvl="0" indent="0" algn="ctr">
                <a:lnSpc>
                  <a:spcPts val="2247"/>
                </a:lnSpc>
                <a:spcBef>
                  <a:spcPct val="0"/>
                </a:spcBef>
              </a:pPr>
              <a:endParaRPr/>
            </a:p>
          </p:txBody>
        </p:sp>
      </p:grpSp>
      <p:grpSp>
        <p:nvGrpSpPr>
          <p:cNvPr id="8" name="Group 8"/>
          <p:cNvGrpSpPr/>
          <p:nvPr/>
        </p:nvGrpSpPr>
        <p:grpSpPr>
          <a:xfrm>
            <a:off x="9084284" y="2735586"/>
            <a:ext cx="8469758" cy="6522714"/>
            <a:chOff x="0" y="0"/>
            <a:chExt cx="2230718" cy="1717916"/>
          </a:xfrm>
        </p:grpSpPr>
        <p:sp>
          <p:nvSpPr>
            <p:cNvPr id="9" name="Freeform 9"/>
            <p:cNvSpPr/>
            <p:nvPr/>
          </p:nvSpPr>
          <p:spPr>
            <a:xfrm>
              <a:off x="0" y="0"/>
              <a:ext cx="2230718" cy="1717916"/>
            </a:xfrm>
            <a:custGeom>
              <a:avLst/>
              <a:gdLst/>
              <a:ahLst/>
              <a:cxnLst/>
              <a:rect l="l" t="t" r="r" b="b"/>
              <a:pathLst>
                <a:path w="2230718" h="1717916">
                  <a:moveTo>
                    <a:pt x="46617" y="0"/>
                  </a:moveTo>
                  <a:lnTo>
                    <a:pt x="2184101" y="0"/>
                  </a:lnTo>
                  <a:cubicBezTo>
                    <a:pt x="2196465" y="0"/>
                    <a:pt x="2208322" y="4911"/>
                    <a:pt x="2217064" y="13654"/>
                  </a:cubicBezTo>
                  <a:cubicBezTo>
                    <a:pt x="2225807" y="22396"/>
                    <a:pt x="2230718" y="34254"/>
                    <a:pt x="2230718" y="46617"/>
                  </a:cubicBezTo>
                  <a:lnTo>
                    <a:pt x="2230718" y="1671299"/>
                  </a:lnTo>
                  <a:cubicBezTo>
                    <a:pt x="2230718" y="1697045"/>
                    <a:pt x="2209847" y="1717916"/>
                    <a:pt x="2184101" y="1717916"/>
                  </a:cubicBezTo>
                  <a:lnTo>
                    <a:pt x="46617" y="1717916"/>
                  </a:lnTo>
                  <a:cubicBezTo>
                    <a:pt x="20871" y="1717916"/>
                    <a:pt x="0" y="1697045"/>
                    <a:pt x="0" y="1671299"/>
                  </a:cubicBezTo>
                  <a:lnTo>
                    <a:pt x="0" y="46617"/>
                  </a:lnTo>
                  <a:cubicBezTo>
                    <a:pt x="0" y="20871"/>
                    <a:pt x="20871" y="0"/>
                    <a:pt x="46617" y="0"/>
                  </a:cubicBezTo>
                  <a:close/>
                </a:path>
              </a:pathLst>
            </a:custGeom>
            <a:solidFill>
              <a:srgbClr val="FCFEFF"/>
            </a:solidFill>
            <a:ln cap="rnd">
              <a:noFill/>
              <a:prstDash val="solid"/>
              <a:round/>
            </a:ln>
          </p:spPr>
          <p:txBody>
            <a:bodyPr/>
            <a:lstStyle/>
            <a:p>
              <a:endParaRPr lang="ro-RO"/>
            </a:p>
          </p:txBody>
        </p:sp>
        <p:sp>
          <p:nvSpPr>
            <p:cNvPr id="10" name="TextBox 10"/>
            <p:cNvSpPr txBox="1"/>
            <p:nvPr/>
          </p:nvSpPr>
          <p:spPr>
            <a:xfrm>
              <a:off x="0" y="47625"/>
              <a:ext cx="2230718" cy="1670291"/>
            </a:xfrm>
            <a:prstGeom prst="rect">
              <a:avLst/>
            </a:prstGeom>
          </p:spPr>
          <p:txBody>
            <a:bodyPr lIns="50800" tIns="50800" rIns="50800" bIns="50800" rtlCol="0" anchor="ctr"/>
            <a:lstStyle/>
            <a:p>
              <a:pPr marL="0" lvl="0" indent="0" algn="ctr">
                <a:lnSpc>
                  <a:spcPts val="2247"/>
                </a:lnSpc>
                <a:spcBef>
                  <a:spcPct val="0"/>
                </a:spcBef>
              </a:pPr>
              <a:endParaRPr/>
            </a:p>
          </p:txBody>
        </p:sp>
      </p:grpSp>
      <p:sp>
        <p:nvSpPr>
          <p:cNvPr id="11" name="Freeform 11"/>
          <p:cNvSpPr/>
          <p:nvPr/>
        </p:nvSpPr>
        <p:spPr>
          <a:xfrm rot="-987599" flipV="1">
            <a:off x="108831" y="8875320"/>
            <a:ext cx="2828898" cy="1177347"/>
          </a:xfrm>
          <a:custGeom>
            <a:avLst/>
            <a:gdLst/>
            <a:ahLst/>
            <a:cxnLst/>
            <a:rect l="l" t="t" r="r" b="b"/>
            <a:pathLst>
              <a:path w="2828898" h="1177347">
                <a:moveTo>
                  <a:pt x="0" y="1177347"/>
                </a:moveTo>
                <a:lnTo>
                  <a:pt x="2828898" y="1177347"/>
                </a:lnTo>
                <a:lnTo>
                  <a:pt x="2828898" y="0"/>
                </a:lnTo>
                <a:lnTo>
                  <a:pt x="0" y="0"/>
                </a:lnTo>
                <a:lnTo>
                  <a:pt x="0" y="1177347"/>
                </a:lnTo>
                <a:close/>
              </a:path>
            </a:pathLst>
          </a:custGeom>
          <a:blipFill>
            <a:blip r:embed="rId5"/>
            <a:stretch>
              <a:fillRect l="-30171" t="-18301" b="-18301"/>
            </a:stretch>
          </a:blipFill>
        </p:spPr>
        <p:txBody>
          <a:bodyPr/>
          <a:lstStyle/>
          <a:p>
            <a:endParaRPr lang="ro-RO"/>
          </a:p>
        </p:txBody>
      </p:sp>
      <p:sp>
        <p:nvSpPr>
          <p:cNvPr id="12" name="TextBox 12"/>
          <p:cNvSpPr txBox="1"/>
          <p:nvPr/>
        </p:nvSpPr>
        <p:spPr>
          <a:xfrm>
            <a:off x="1446613" y="801452"/>
            <a:ext cx="14072488" cy="949523"/>
          </a:xfrm>
          <a:prstGeom prst="rect">
            <a:avLst/>
          </a:prstGeom>
        </p:spPr>
        <p:txBody>
          <a:bodyPr lIns="0" tIns="0" rIns="0" bIns="0" rtlCol="0" anchor="t">
            <a:spAutoFit/>
          </a:bodyPr>
          <a:lstStyle/>
          <a:p>
            <a:pPr algn="ctr">
              <a:lnSpc>
                <a:spcPts val="6859"/>
              </a:lnSpc>
            </a:pPr>
            <a:r>
              <a:rPr lang="en-US" sz="7072" b="1">
                <a:solidFill>
                  <a:srgbClr val="000000"/>
                </a:solidFill>
                <a:latin typeface="Arial Bold"/>
                <a:ea typeface="Arial Bold"/>
                <a:cs typeface="Arial Bold"/>
                <a:sym typeface="Arial Bold"/>
              </a:rPr>
              <a:t>Impact on service delivery </a:t>
            </a:r>
          </a:p>
        </p:txBody>
      </p:sp>
      <p:sp>
        <p:nvSpPr>
          <p:cNvPr id="13" name="TextBox 13"/>
          <p:cNvSpPr txBox="1"/>
          <p:nvPr/>
        </p:nvSpPr>
        <p:spPr>
          <a:xfrm>
            <a:off x="609600" y="2256795"/>
            <a:ext cx="6276716" cy="1154162"/>
          </a:xfrm>
          <a:prstGeom prst="rect">
            <a:avLst/>
          </a:prstGeom>
        </p:spPr>
        <p:txBody>
          <a:bodyPr wrap="square" lIns="0" tIns="0" rIns="0" bIns="0" rtlCol="0" anchor="t">
            <a:spAutoFit/>
          </a:bodyPr>
          <a:lstStyle/>
          <a:p>
            <a:pPr algn="ctr">
              <a:lnSpc>
                <a:spcPts val="3037"/>
              </a:lnSpc>
            </a:pPr>
            <a:endParaRPr dirty="0"/>
          </a:p>
          <a:p>
            <a:pPr algn="ctr">
              <a:lnSpc>
                <a:spcPts val="3037"/>
              </a:lnSpc>
            </a:pPr>
            <a:r>
              <a:rPr lang="en-US" sz="3197" b="1" i="1" spc="-207" dirty="0">
                <a:solidFill>
                  <a:srgbClr val="000000"/>
                </a:solidFill>
                <a:latin typeface="Arial Bold Italics"/>
                <a:ea typeface="Arial Bold Italics"/>
                <a:cs typeface="Arial Bold Italics"/>
                <a:sym typeface="Arial Bold Italics"/>
              </a:rPr>
              <a:t>Positive impacts</a:t>
            </a:r>
          </a:p>
          <a:p>
            <a:pPr marL="0" lvl="0" indent="0" algn="ctr">
              <a:lnSpc>
                <a:spcPts val="3037"/>
              </a:lnSpc>
              <a:spcBef>
                <a:spcPct val="0"/>
              </a:spcBef>
            </a:pPr>
            <a:endParaRPr lang="en-US" sz="3197" b="1" i="1" spc="-207" dirty="0">
              <a:solidFill>
                <a:srgbClr val="000000"/>
              </a:solidFill>
              <a:latin typeface="Arial Bold Italics"/>
              <a:ea typeface="Arial Bold Italics"/>
              <a:cs typeface="Arial Bold Italics"/>
              <a:sym typeface="Arial Bold Italics"/>
            </a:endParaRPr>
          </a:p>
        </p:txBody>
      </p:sp>
      <p:sp>
        <p:nvSpPr>
          <p:cNvPr id="14" name="TextBox 14"/>
          <p:cNvSpPr txBox="1"/>
          <p:nvPr/>
        </p:nvSpPr>
        <p:spPr>
          <a:xfrm>
            <a:off x="199937" y="2614793"/>
            <a:ext cx="7960411" cy="6621749"/>
          </a:xfrm>
          <a:prstGeom prst="rect">
            <a:avLst/>
          </a:prstGeom>
        </p:spPr>
        <p:txBody>
          <a:bodyPr lIns="0" tIns="0" rIns="0" bIns="0" rtlCol="0" anchor="t">
            <a:spAutoFit/>
          </a:bodyPr>
          <a:lstStyle/>
          <a:p>
            <a:pPr algn="l">
              <a:lnSpc>
                <a:spcPts val="4652"/>
              </a:lnSpc>
            </a:pPr>
            <a:endParaRPr dirty="0"/>
          </a:p>
          <a:p>
            <a:pPr marL="626362" lvl="1" indent="-313181" algn="l">
              <a:lnSpc>
                <a:spcPts val="2756"/>
              </a:lnSpc>
              <a:buFont typeface="Arial"/>
              <a:buChar char="•"/>
            </a:pPr>
            <a:r>
              <a:rPr lang="en-US" sz="2901" spc="-188" dirty="0">
                <a:solidFill>
                  <a:srgbClr val="000000"/>
                </a:solidFill>
                <a:latin typeface="Arial"/>
                <a:ea typeface="Arial"/>
                <a:cs typeface="Arial"/>
                <a:sym typeface="Arial"/>
              </a:rPr>
              <a:t>AI helps create treatment plans that are more </a:t>
            </a:r>
            <a:r>
              <a:rPr lang="en-US" sz="2901" spc="-188" dirty="0" err="1">
                <a:solidFill>
                  <a:srgbClr val="000000"/>
                </a:solidFill>
                <a:latin typeface="Arial"/>
                <a:ea typeface="Arial"/>
                <a:cs typeface="Arial"/>
                <a:sym typeface="Arial"/>
              </a:rPr>
              <a:t>personalised</a:t>
            </a:r>
            <a:r>
              <a:rPr lang="en-US" sz="2901" spc="-188" dirty="0">
                <a:solidFill>
                  <a:srgbClr val="000000"/>
                </a:solidFill>
                <a:latin typeface="Arial"/>
                <a:ea typeface="Arial"/>
                <a:cs typeface="Arial"/>
                <a:sym typeface="Arial"/>
              </a:rPr>
              <a:t>, based on each patient’s need (Costa, 2024).</a:t>
            </a:r>
          </a:p>
          <a:p>
            <a:pPr algn="l">
              <a:lnSpc>
                <a:spcPts val="2756"/>
              </a:lnSpc>
            </a:pPr>
            <a:endParaRPr lang="en-US" sz="2901" spc="-188" dirty="0">
              <a:solidFill>
                <a:srgbClr val="000000"/>
              </a:solidFill>
              <a:latin typeface="Arial"/>
              <a:ea typeface="Arial"/>
              <a:cs typeface="Arial"/>
              <a:sym typeface="Arial"/>
            </a:endParaRPr>
          </a:p>
          <a:p>
            <a:pPr marL="626362" lvl="1" indent="-313181" algn="l">
              <a:lnSpc>
                <a:spcPts val="2756"/>
              </a:lnSpc>
              <a:buFont typeface="Arial"/>
              <a:buChar char="•"/>
            </a:pPr>
            <a:r>
              <a:rPr lang="en-US" sz="2901" spc="-188" dirty="0">
                <a:solidFill>
                  <a:srgbClr val="000000"/>
                </a:solidFill>
                <a:latin typeface="Arial"/>
                <a:ea typeface="Arial"/>
                <a:cs typeface="Arial"/>
                <a:sym typeface="Arial"/>
              </a:rPr>
              <a:t>It supports doctors in making faster and better decisions, which can improve recovery (Costa,2024).</a:t>
            </a:r>
          </a:p>
          <a:p>
            <a:pPr algn="l">
              <a:lnSpc>
                <a:spcPts val="2756"/>
              </a:lnSpc>
            </a:pPr>
            <a:endParaRPr lang="en-US" sz="2901" spc="-188" dirty="0">
              <a:solidFill>
                <a:srgbClr val="000000"/>
              </a:solidFill>
              <a:latin typeface="Arial"/>
              <a:ea typeface="Arial"/>
              <a:cs typeface="Arial"/>
              <a:sym typeface="Arial"/>
            </a:endParaRPr>
          </a:p>
          <a:p>
            <a:pPr marL="626362" lvl="1" indent="-313181" algn="l">
              <a:lnSpc>
                <a:spcPts val="2756"/>
              </a:lnSpc>
              <a:buFont typeface="Arial"/>
              <a:buChar char="•"/>
            </a:pPr>
            <a:r>
              <a:rPr lang="en-US" sz="2901" spc="-188" dirty="0">
                <a:solidFill>
                  <a:srgbClr val="000000"/>
                </a:solidFill>
                <a:latin typeface="Arial"/>
                <a:ea typeface="Arial"/>
                <a:cs typeface="Arial"/>
                <a:sym typeface="Arial"/>
              </a:rPr>
              <a:t>AI can reduce some human mistakes by </a:t>
            </a:r>
            <a:r>
              <a:rPr lang="en-US" sz="2901" spc="-188" dirty="0" err="1">
                <a:solidFill>
                  <a:srgbClr val="000000"/>
                </a:solidFill>
                <a:latin typeface="Arial"/>
                <a:ea typeface="Arial"/>
                <a:cs typeface="Arial"/>
                <a:sym typeface="Arial"/>
              </a:rPr>
              <a:t>analysing</a:t>
            </a:r>
            <a:r>
              <a:rPr lang="en-US" sz="2901" spc="-188" dirty="0">
                <a:solidFill>
                  <a:srgbClr val="000000"/>
                </a:solidFill>
                <a:latin typeface="Arial"/>
                <a:ea typeface="Arial"/>
                <a:cs typeface="Arial"/>
                <a:sym typeface="Arial"/>
              </a:rPr>
              <a:t> large amount of medical information quickly (Blease,2025).</a:t>
            </a:r>
          </a:p>
          <a:p>
            <a:pPr algn="l">
              <a:lnSpc>
                <a:spcPts val="2756"/>
              </a:lnSpc>
            </a:pPr>
            <a:endParaRPr lang="en-US" sz="2901" spc="-188" dirty="0">
              <a:solidFill>
                <a:srgbClr val="000000"/>
              </a:solidFill>
              <a:latin typeface="Arial"/>
              <a:ea typeface="Arial"/>
              <a:cs typeface="Arial"/>
              <a:sym typeface="Arial"/>
            </a:endParaRPr>
          </a:p>
          <a:p>
            <a:pPr marL="626362" lvl="1" indent="-313181" algn="l">
              <a:lnSpc>
                <a:spcPts val="2756"/>
              </a:lnSpc>
              <a:buFont typeface="Arial"/>
              <a:buChar char="•"/>
            </a:pPr>
            <a:r>
              <a:rPr lang="en-US" sz="2901" spc="-188" dirty="0">
                <a:solidFill>
                  <a:srgbClr val="000000"/>
                </a:solidFill>
                <a:latin typeface="Arial"/>
                <a:ea typeface="Arial"/>
                <a:cs typeface="Arial"/>
                <a:sym typeface="Arial"/>
              </a:rPr>
              <a:t>Makes work easier by handing tasks like scheduling, so staff can spend more time with </a:t>
            </a:r>
            <a:r>
              <a:rPr lang="en-US" sz="2901" spc="-188" dirty="0" err="1">
                <a:solidFill>
                  <a:srgbClr val="000000"/>
                </a:solidFill>
                <a:latin typeface="Arial"/>
                <a:ea typeface="Arial"/>
                <a:cs typeface="Arial"/>
                <a:sym typeface="Arial"/>
              </a:rPr>
              <a:t>pattients</a:t>
            </a:r>
            <a:r>
              <a:rPr lang="en-US" sz="2901" spc="-188" dirty="0">
                <a:solidFill>
                  <a:srgbClr val="000000"/>
                </a:solidFill>
                <a:latin typeface="Arial"/>
                <a:ea typeface="Arial"/>
                <a:cs typeface="Arial"/>
                <a:sym typeface="Arial"/>
              </a:rPr>
              <a:t> (Woodward &amp; Knight,2026).</a:t>
            </a:r>
          </a:p>
          <a:p>
            <a:pPr marL="0" lvl="0" indent="0" algn="ctr">
              <a:lnSpc>
                <a:spcPts val="5696"/>
              </a:lnSpc>
              <a:spcBef>
                <a:spcPct val="0"/>
              </a:spcBef>
            </a:pPr>
            <a:endParaRPr lang="en-US" sz="2901" spc="-188" dirty="0">
              <a:solidFill>
                <a:srgbClr val="000000"/>
              </a:solidFill>
              <a:latin typeface="Arial"/>
              <a:ea typeface="Arial"/>
              <a:cs typeface="Arial"/>
              <a:sym typeface="Arial"/>
            </a:endParaRPr>
          </a:p>
        </p:txBody>
      </p:sp>
      <p:sp>
        <p:nvSpPr>
          <p:cNvPr id="15" name="TextBox 15"/>
          <p:cNvSpPr txBox="1"/>
          <p:nvPr/>
        </p:nvSpPr>
        <p:spPr>
          <a:xfrm>
            <a:off x="9860211" y="2686926"/>
            <a:ext cx="6288162" cy="1121269"/>
          </a:xfrm>
          <a:prstGeom prst="rect">
            <a:avLst/>
          </a:prstGeom>
        </p:spPr>
        <p:txBody>
          <a:bodyPr wrap="square" lIns="0" tIns="0" rIns="0" bIns="0" rtlCol="0" anchor="t">
            <a:spAutoFit/>
          </a:bodyPr>
          <a:lstStyle/>
          <a:p>
            <a:pPr algn="ctr">
              <a:lnSpc>
                <a:spcPts val="3102"/>
              </a:lnSpc>
            </a:pPr>
            <a:endParaRPr dirty="0"/>
          </a:p>
          <a:p>
            <a:pPr algn="ctr">
              <a:lnSpc>
                <a:spcPts val="3102"/>
              </a:lnSpc>
            </a:pPr>
            <a:r>
              <a:rPr lang="en-US" sz="3266" b="1" i="1" spc="-212" dirty="0">
                <a:solidFill>
                  <a:srgbClr val="000000"/>
                </a:solidFill>
                <a:latin typeface="Arial Bold Italics"/>
                <a:ea typeface="Arial Bold Italics"/>
                <a:cs typeface="Arial Bold Italics"/>
                <a:sym typeface="Arial Bold Italics"/>
              </a:rPr>
              <a:t>Negative impacts</a:t>
            </a:r>
          </a:p>
          <a:p>
            <a:pPr marL="0" lvl="0" indent="0" algn="ctr">
              <a:lnSpc>
                <a:spcPts val="2437"/>
              </a:lnSpc>
              <a:spcBef>
                <a:spcPct val="0"/>
              </a:spcBef>
            </a:pPr>
            <a:endParaRPr lang="en-US" sz="3266" b="1" i="1" spc="-212" dirty="0">
              <a:solidFill>
                <a:srgbClr val="000000"/>
              </a:solidFill>
              <a:latin typeface="Arial Bold Italics"/>
              <a:ea typeface="Arial Bold Italics"/>
              <a:cs typeface="Arial Bold Italics"/>
              <a:sym typeface="Arial Bold Italics"/>
            </a:endParaRPr>
          </a:p>
        </p:txBody>
      </p:sp>
      <p:sp>
        <p:nvSpPr>
          <p:cNvPr id="16" name="TextBox 16"/>
          <p:cNvSpPr txBox="1"/>
          <p:nvPr/>
        </p:nvSpPr>
        <p:spPr>
          <a:xfrm>
            <a:off x="9084284" y="3852363"/>
            <a:ext cx="8256100" cy="4770537"/>
          </a:xfrm>
          <a:prstGeom prst="rect">
            <a:avLst/>
          </a:prstGeom>
        </p:spPr>
        <p:txBody>
          <a:bodyPr lIns="0" tIns="0" rIns="0" bIns="0" rtlCol="0" anchor="t">
            <a:spAutoFit/>
          </a:bodyPr>
          <a:lstStyle/>
          <a:p>
            <a:pPr marL="715874" lvl="1" indent="-357937" algn="l">
              <a:lnSpc>
                <a:spcPts val="3149"/>
              </a:lnSpc>
              <a:buFont typeface="Arial"/>
              <a:buChar char="•"/>
            </a:pPr>
            <a:r>
              <a:rPr lang="en-US" sz="2900" spc="-215" dirty="0">
                <a:solidFill>
                  <a:srgbClr val="000000"/>
                </a:solidFill>
                <a:latin typeface="Arial"/>
                <a:ea typeface="Arial"/>
                <a:cs typeface="Arial"/>
                <a:sym typeface="Arial"/>
              </a:rPr>
              <a:t>Concerns about privacy, because AI uses a lot of personal health data (Cress,2026).</a:t>
            </a:r>
          </a:p>
          <a:p>
            <a:pPr algn="l">
              <a:lnSpc>
                <a:spcPts val="3149"/>
              </a:lnSpc>
            </a:pPr>
            <a:endParaRPr lang="en-US" sz="2900" spc="-215" dirty="0">
              <a:solidFill>
                <a:srgbClr val="000000"/>
              </a:solidFill>
              <a:latin typeface="Arial"/>
              <a:ea typeface="Arial"/>
              <a:cs typeface="Arial"/>
              <a:sym typeface="Arial"/>
            </a:endParaRPr>
          </a:p>
          <a:p>
            <a:pPr marL="715874" lvl="1" indent="-357937" algn="l">
              <a:lnSpc>
                <a:spcPts val="3149"/>
              </a:lnSpc>
              <a:buFont typeface="Arial"/>
              <a:buChar char="•"/>
            </a:pPr>
            <a:r>
              <a:rPr lang="en-US" sz="2900" spc="-215" dirty="0">
                <a:solidFill>
                  <a:srgbClr val="000000"/>
                </a:solidFill>
                <a:latin typeface="Arial"/>
                <a:ea typeface="Arial"/>
                <a:cs typeface="Arial"/>
                <a:sym typeface="Arial"/>
              </a:rPr>
              <a:t>AI systems are not perfect and can sometimes make errors or biased decisions (Blease,2025).</a:t>
            </a:r>
          </a:p>
          <a:p>
            <a:pPr algn="l">
              <a:lnSpc>
                <a:spcPts val="3149"/>
              </a:lnSpc>
            </a:pPr>
            <a:endParaRPr lang="en-US" sz="2900" spc="-215" dirty="0">
              <a:solidFill>
                <a:srgbClr val="000000"/>
              </a:solidFill>
              <a:latin typeface="Arial"/>
              <a:ea typeface="Arial"/>
              <a:cs typeface="Arial"/>
              <a:sym typeface="Arial"/>
            </a:endParaRPr>
          </a:p>
          <a:p>
            <a:pPr marL="715874" lvl="1" indent="-357937" algn="l">
              <a:lnSpc>
                <a:spcPts val="3149"/>
              </a:lnSpc>
              <a:buFont typeface="Arial"/>
              <a:buChar char="•"/>
            </a:pPr>
            <a:r>
              <a:rPr lang="en-US" sz="2900" spc="-215" dirty="0">
                <a:solidFill>
                  <a:srgbClr val="000000"/>
                </a:solidFill>
                <a:latin typeface="Arial"/>
                <a:ea typeface="Arial"/>
                <a:cs typeface="Arial"/>
                <a:sym typeface="Arial"/>
              </a:rPr>
              <a:t>Doctors may rely too much on AI and use less of their own judgement (Gudge,2026).</a:t>
            </a:r>
          </a:p>
          <a:p>
            <a:pPr algn="l">
              <a:lnSpc>
                <a:spcPts val="3149"/>
              </a:lnSpc>
            </a:pPr>
            <a:endParaRPr lang="en-US" sz="2900" spc="-215" dirty="0">
              <a:solidFill>
                <a:srgbClr val="000000"/>
              </a:solidFill>
              <a:latin typeface="Arial"/>
              <a:ea typeface="Arial"/>
              <a:cs typeface="Arial"/>
              <a:sym typeface="Arial"/>
            </a:endParaRPr>
          </a:p>
          <a:p>
            <a:pPr marL="715874" lvl="1" indent="-357937" algn="l">
              <a:lnSpc>
                <a:spcPts val="3149"/>
              </a:lnSpc>
              <a:buFont typeface="Arial"/>
              <a:buChar char="•"/>
            </a:pPr>
            <a:r>
              <a:rPr lang="en-US" sz="2900" spc="-215" dirty="0">
                <a:solidFill>
                  <a:srgbClr val="000000"/>
                </a:solidFill>
                <a:latin typeface="Arial"/>
                <a:ea typeface="Arial"/>
                <a:cs typeface="Arial"/>
                <a:sym typeface="Arial"/>
              </a:rPr>
              <a:t>If AI gives wrong information, it can lead to wrong diagnosis or treatment (Gudge,2026).</a:t>
            </a:r>
          </a:p>
          <a:p>
            <a:pPr marL="0" lvl="0" indent="0" algn="ctr">
              <a:lnSpc>
                <a:spcPts val="3149"/>
              </a:lnSpc>
              <a:spcBef>
                <a:spcPct val="0"/>
              </a:spcBef>
            </a:pPr>
            <a:endParaRPr lang="en-US" sz="3315" spc="-215" dirty="0">
              <a:solidFill>
                <a:srgbClr val="000000"/>
              </a:solidFill>
              <a:latin typeface="Arial"/>
              <a:ea typeface="Arial"/>
              <a:cs typeface="Arial"/>
              <a:sym typeface="Arial"/>
            </a:endParaRPr>
          </a:p>
        </p:txBody>
      </p:sp>
      <p:sp>
        <p:nvSpPr>
          <p:cNvPr id="17" name="Freeform 17"/>
          <p:cNvSpPr/>
          <p:nvPr/>
        </p:nvSpPr>
        <p:spPr>
          <a:xfrm rot="-987599" flipH="1">
            <a:off x="14671082" y="295931"/>
            <a:ext cx="3373052" cy="1782263"/>
          </a:xfrm>
          <a:custGeom>
            <a:avLst/>
            <a:gdLst/>
            <a:ahLst/>
            <a:cxnLst/>
            <a:rect l="l" t="t" r="r" b="b"/>
            <a:pathLst>
              <a:path w="3373052" h="1782263">
                <a:moveTo>
                  <a:pt x="3373052" y="0"/>
                </a:moveTo>
                <a:lnTo>
                  <a:pt x="0" y="0"/>
                </a:lnTo>
                <a:lnTo>
                  <a:pt x="0" y="1782262"/>
                </a:lnTo>
                <a:lnTo>
                  <a:pt x="3373052" y="1782262"/>
                </a:lnTo>
                <a:lnTo>
                  <a:pt x="3373052" y="0"/>
                </a:lnTo>
                <a:close/>
              </a:path>
            </a:pathLst>
          </a:custGeom>
          <a:blipFill>
            <a:blip r:embed="rId5"/>
            <a:stretch>
              <a:fillRect l="-20981"/>
            </a:stretch>
          </a:blipFill>
        </p:spPr>
        <p:txBody>
          <a:bodyPr/>
          <a:lstStyle/>
          <a:p>
            <a:endParaRPr lang="ro-RO"/>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FF1F3"/>
        </a:solidFill>
        <a:effectLst/>
      </p:bgPr>
    </p:bg>
    <p:spTree>
      <p:nvGrpSpPr>
        <p:cNvPr id="1" name=""/>
        <p:cNvGrpSpPr/>
        <p:nvPr/>
      </p:nvGrpSpPr>
      <p:grpSpPr>
        <a:xfrm>
          <a:off x="0" y="0"/>
          <a:ext cx="0" cy="0"/>
          <a:chOff x="0" y="0"/>
          <a:chExt cx="0" cy="0"/>
        </a:xfrm>
      </p:grpSpPr>
      <p:sp>
        <p:nvSpPr>
          <p:cNvPr id="2" name="Freeform 2"/>
          <p:cNvSpPr/>
          <p:nvPr/>
        </p:nvSpPr>
        <p:spPr>
          <a:xfrm>
            <a:off x="1237656" y="-2987928"/>
            <a:ext cx="15812687" cy="15812687"/>
          </a:xfrm>
          <a:custGeom>
            <a:avLst/>
            <a:gdLst/>
            <a:ahLst/>
            <a:cxnLst/>
            <a:rect l="l" t="t" r="r" b="b"/>
            <a:pathLst>
              <a:path w="15812687" h="15812687">
                <a:moveTo>
                  <a:pt x="0" y="0"/>
                </a:moveTo>
                <a:lnTo>
                  <a:pt x="15812688" y="0"/>
                </a:lnTo>
                <a:lnTo>
                  <a:pt x="15812688" y="15812687"/>
                </a:lnTo>
                <a:lnTo>
                  <a:pt x="0" y="15812687"/>
                </a:lnTo>
                <a:lnTo>
                  <a:pt x="0" y="0"/>
                </a:lnTo>
                <a:close/>
              </a:path>
            </a:pathLst>
          </a:custGeom>
          <a:blipFill>
            <a:blip>
              <a:alphaModFix amt="46000"/>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flipH="1">
            <a:off x="11123196" y="7343460"/>
            <a:ext cx="7164804" cy="2943540"/>
          </a:xfrm>
          <a:custGeom>
            <a:avLst/>
            <a:gdLst/>
            <a:ahLst/>
            <a:cxnLst/>
            <a:rect l="l" t="t" r="r" b="b"/>
            <a:pathLst>
              <a:path w="7164804" h="2943540">
                <a:moveTo>
                  <a:pt x="7164804" y="0"/>
                </a:moveTo>
                <a:lnTo>
                  <a:pt x="0" y="0"/>
                </a:lnTo>
                <a:lnTo>
                  <a:pt x="0" y="2943540"/>
                </a:lnTo>
                <a:lnTo>
                  <a:pt x="7164804" y="2943540"/>
                </a:lnTo>
                <a:lnTo>
                  <a:pt x="7164804"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flipV="1">
            <a:off x="-9719" y="82236"/>
            <a:ext cx="7782120" cy="2412041"/>
          </a:xfrm>
          <a:custGeom>
            <a:avLst/>
            <a:gdLst/>
            <a:ahLst/>
            <a:cxnLst/>
            <a:rect l="l" t="t" r="r" b="b"/>
            <a:pathLst>
              <a:path w="9199228" h="3779349">
                <a:moveTo>
                  <a:pt x="0" y="3779349"/>
                </a:moveTo>
                <a:lnTo>
                  <a:pt x="9199228" y="3779349"/>
                </a:lnTo>
                <a:lnTo>
                  <a:pt x="9199228" y="0"/>
                </a:lnTo>
                <a:lnTo>
                  <a:pt x="0" y="0"/>
                </a:lnTo>
                <a:lnTo>
                  <a:pt x="0" y="3779349"/>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RO"/>
          </a:p>
        </p:txBody>
      </p:sp>
      <p:grpSp>
        <p:nvGrpSpPr>
          <p:cNvPr id="5" name="Group 5"/>
          <p:cNvGrpSpPr/>
          <p:nvPr/>
        </p:nvGrpSpPr>
        <p:grpSpPr>
          <a:xfrm>
            <a:off x="13256866" y="1028700"/>
            <a:ext cx="3793477" cy="3793477"/>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16666" r="-16666"/>
              </a:stretch>
            </a:blipFill>
            <a:ln w="123825" cap="sq">
              <a:gradFill>
                <a:gsLst>
                  <a:gs pos="0">
                    <a:srgbClr val="0C116D">
                      <a:alpha val="100000"/>
                    </a:srgbClr>
                  </a:gs>
                  <a:gs pos="100000">
                    <a:srgbClr val="C250DF">
                      <a:alpha val="100000"/>
                    </a:srgbClr>
                  </a:gs>
                </a:gsLst>
                <a:lin ang="0"/>
              </a:gradFill>
              <a:prstDash val="solid"/>
              <a:miter/>
            </a:ln>
          </p:spPr>
          <p:txBody>
            <a:bodyPr/>
            <a:lstStyle/>
            <a:p>
              <a:endParaRPr lang="ro-RO"/>
            </a:p>
          </p:txBody>
        </p:sp>
      </p:grpSp>
      <p:grpSp>
        <p:nvGrpSpPr>
          <p:cNvPr id="7" name="Group 7"/>
          <p:cNvGrpSpPr/>
          <p:nvPr/>
        </p:nvGrpSpPr>
        <p:grpSpPr>
          <a:xfrm>
            <a:off x="12428975" y="4918416"/>
            <a:ext cx="4152063" cy="4152063"/>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25046" r="-25046"/>
              </a:stretch>
            </a:blipFill>
            <a:ln w="123825" cap="sq">
              <a:gradFill>
                <a:gsLst>
                  <a:gs pos="0">
                    <a:srgbClr val="0C116D">
                      <a:alpha val="100000"/>
                    </a:srgbClr>
                  </a:gs>
                  <a:gs pos="100000">
                    <a:srgbClr val="C250DF">
                      <a:alpha val="100000"/>
                    </a:srgbClr>
                  </a:gs>
                </a:gsLst>
                <a:lin ang="0"/>
              </a:gradFill>
              <a:prstDash val="solid"/>
              <a:miter/>
            </a:ln>
          </p:spPr>
          <p:txBody>
            <a:bodyPr/>
            <a:lstStyle/>
            <a:p>
              <a:endParaRPr lang="ro-RO"/>
            </a:p>
          </p:txBody>
        </p:sp>
      </p:grpSp>
      <p:sp>
        <p:nvSpPr>
          <p:cNvPr id="9" name="Freeform 9"/>
          <p:cNvSpPr/>
          <p:nvPr/>
        </p:nvSpPr>
        <p:spPr>
          <a:xfrm>
            <a:off x="16817806" y="854442"/>
            <a:ext cx="591123" cy="8127947"/>
          </a:xfrm>
          <a:custGeom>
            <a:avLst/>
            <a:gdLst/>
            <a:ahLst/>
            <a:cxnLst/>
            <a:rect l="l" t="t" r="r" b="b"/>
            <a:pathLst>
              <a:path w="591123" h="8127947">
                <a:moveTo>
                  <a:pt x="0" y="0"/>
                </a:moveTo>
                <a:lnTo>
                  <a:pt x="591123" y="0"/>
                </a:lnTo>
                <a:lnTo>
                  <a:pt x="591123" y="8127947"/>
                </a:lnTo>
                <a:lnTo>
                  <a:pt x="0" y="8127947"/>
                </a:lnTo>
                <a:lnTo>
                  <a:pt x="0" y="0"/>
                </a:lnTo>
                <a:close/>
              </a:path>
            </a:pathLst>
          </a:custGeom>
          <a:blipFill>
            <a:blip>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ro-RO"/>
          </a:p>
        </p:txBody>
      </p:sp>
      <p:sp>
        <p:nvSpPr>
          <p:cNvPr id="10" name="Freeform 10"/>
          <p:cNvSpPr/>
          <p:nvPr/>
        </p:nvSpPr>
        <p:spPr>
          <a:xfrm>
            <a:off x="17408929" y="1796583"/>
            <a:ext cx="591123" cy="8127947"/>
          </a:xfrm>
          <a:custGeom>
            <a:avLst/>
            <a:gdLst/>
            <a:ahLst/>
            <a:cxnLst/>
            <a:rect l="l" t="t" r="r" b="b"/>
            <a:pathLst>
              <a:path w="591123" h="8127947">
                <a:moveTo>
                  <a:pt x="0" y="0"/>
                </a:moveTo>
                <a:lnTo>
                  <a:pt x="591123" y="0"/>
                </a:lnTo>
                <a:lnTo>
                  <a:pt x="591123" y="8127947"/>
                </a:lnTo>
                <a:lnTo>
                  <a:pt x="0" y="812794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ro-RO"/>
          </a:p>
        </p:txBody>
      </p:sp>
      <p:sp>
        <p:nvSpPr>
          <p:cNvPr id="11" name="Freeform 11"/>
          <p:cNvSpPr/>
          <p:nvPr/>
        </p:nvSpPr>
        <p:spPr>
          <a:xfrm>
            <a:off x="16226682" y="3115497"/>
            <a:ext cx="591123" cy="8127947"/>
          </a:xfrm>
          <a:custGeom>
            <a:avLst/>
            <a:gdLst/>
            <a:ahLst/>
            <a:cxnLst/>
            <a:rect l="l" t="t" r="r" b="b"/>
            <a:pathLst>
              <a:path w="591123" h="8127947">
                <a:moveTo>
                  <a:pt x="0" y="0"/>
                </a:moveTo>
                <a:lnTo>
                  <a:pt x="591124" y="0"/>
                </a:lnTo>
                <a:lnTo>
                  <a:pt x="591124" y="8127947"/>
                </a:lnTo>
                <a:lnTo>
                  <a:pt x="0" y="812794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ro-RO"/>
          </a:p>
        </p:txBody>
      </p:sp>
      <p:grpSp>
        <p:nvGrpSpPr>
          <p:cNvPr id="12" name="Group 12"/>
          <p:cNvGrpSpPr/>
          <p:nvPr/>
        </p:nvGrpSpPr>
        <p:grpSpPr>
          <a:xfrm>
            <a:off x="10609735" y="89857"/>
            <a:ext cx="2669410" cy="2669410"/>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8"/>
              <a:stretch>
                <a:fillRect t="-25046" b="-25046"/>
              </a:stretch>
            </a:blipFill>
            <a:ln w="123825" cap="sq">
              <a:gradFill>
                <a:gsLst>
                  <a:gs pos="0">
                    <a:srgbClr val="0C116D">
                      <a:alpha val="100000"/>
                    </a:srgbClr>
                  </a:gs>
                  <a:gs pos="100000">
                    <a:srgbClr val="C250DF">
                      <a:alpha val="100000"/>
                    </a:srgbClr>
                  </a:gs>
                </a:gsLst>
                <a:lin ang="0"/>
              </a:gradFill>
              <a:prstDash val="solid"/>
              <a:miter/>
            </a:ln>
          </p:spPr>
          <p:txBody>
            <a:bodyPr/>
            <a:lstStyle/>
            <a:p>
              <a:endParaRPr lang="ro-RO"/>
            </a:p>
          </p:txBody>
        </p:sp>
      </p:grpSp>
      <p:sp>
        <p:nvSpPr>
          <p:cNvPr id="14" name="TextBox 14"/>
          <p:cNvSpPr txBox="1"/>
          <p:nvPr/>
        </p:nvSpPr>
        <p:spPr>
          <a:xfrm>
            <a:off x="1028700" y="801065"/>
            <a:ext cx="11183325" cy="1071881"/>
          </a:xfrm>
          <a:prstGeom prst="rect">
            <a:avLst/>
          </a:prstGeom>
        </p:spPr>
        <p:txBody>
          <a:bodyPr lIns="0" tIns="0" rIns="0" bIns="0" rtlCol="0" anchor="t">
            <a:spAutoFit/>
          </a:bodyPr>
          <a:lstStyle/>
          <a:p>
            <a:pPr algn="l">
              <a:lnSpc>
                <a:spcPts val="7760"/>
              </a:lnSpc>
            </a:pPr>
            <a:r>
              <a:rPr lang="en-US" sz="8000" b="1">
                <a:solidFill>
                  <a:srgbClr val="000000"/>
                </a:solidFill>
                <a:latin typeface="Arial Bold"/>
                <a:ea typeface="Arial Bold"/>
                <a:cs typeface="Arial Bold"/>
                <a:sym typeface="Arial Bold"/>
              </a:rPr>
              <a:t>Impact on patients</a:t>
            </a:r>
            <a:r>
              <a:rPr lang="en-US" sz="8000" b="1">
                <a:solidFill>
                  <a:srgbClr val="FFFFFF"/>
                </a:solidFill>
                <a:latin typeface="Arial Bold"/>
                <a:ea typeface="Arial Bold"/>
                <a:cs typeface="Arial Bold"/>
                <a:sym typeface="Arial Bold"/>
              </a:rPr>
              <a:t> </a:t>
            </a:r>
          </a:p>
        </p:txBody>
      </p:sp>
      <p:sp>
        <p:nvSpPr>
          <p:cNvPr id="15" name="TextBox 15"/>
          <p:cNvSpPr txBox="1"/>
          <p:nvPr/>
        </p:nvSpPr>
        <p:spPr>
          <a:xfrm>
            <a:off x="373336" y="2494278"/>
            <a:ext cx="12292980" cy="3720247"/>
          </a:xfrm>
          <a:prstGeom prst="rect">
            <a:avLst/>
          </a:prstGeom>
        </p:spPr>
        <p:txBody>
          <a:bodyPr lIns="0" tIns="0" rIns="0" bIns="0" rtlCol="0" anchor="t">
            <a:spAutoFit/>
          </a:bodyPr>
          <a:lstStyle/>
          <a:p>
            <a:pPr algn="l">
              <a:lnSpc>
                <a:spcPts val="3299"/>
              </a:lnSpc>
            </a:pPr>
            <a:endParaRPr dirty="0"/>
          </a:p>
          <a:p>
            <a:pPr algn="l">
              <a:lnSpc>
                <a:spcPts val="4122"/>
              </a:lnSpc>
            </a:pPr>
            <a:r>
              <a:rPr lang="en-US" sz="4339" b="1" spc="-282" dirty="0">
                <a:solidFill>
                  <a:srgbClr val="000000"/>
                </a:solidFill>
                <a:latin typeface="Playfair Display Bold"/>
                <a:ea typeface="Playfair Display Bold"/>
                <a:cs typeface="Playfair Display Bold"/>
                <a:sym typeface="Playfair Display Bold"/>
              </a:rPr>
              <a:t>POSITIVE</a:t>
            </a:r>
          </a:p>
          <a:p>
            <a:pPr algn="l">
              <a:lnSpc>
                <a:spcPts val="3109"/>
              </a:lnSpc>
            </a:pPr>
            <a:endParaRPr lang="en-US" sz="4339" b="1" spc="-282" dirty="0">
              <a:solidFill>
                <a:srgbClr val="000000"/>
              </a:solidFill>
              <a:latin typeface="Playfair Display Bold"/>
              <a:ea typeface="Playfair Display Bold"/>
              <a:cs typeface="Playfair Display Bold"/>
              <a:sym typeface="Playfair Display Bold"/>
            </a:endParaRPr>
          </a:p>
          <a:p>
            <a:pPr algn="l">
              <a:lnSpc>
                <a:spcPts val="3109"/>
              </a:lnSpc>
            </a:pPr>
            <a:r>
              <a:rPr lang="en-US" sz="3273" spc="-212" dirty="0">
                <a:solidFill>
                  <a:srgbClr val="000000"/>
                </a:solidFill>
                <a:latin typeface="Arial"/>
                <a:ea typeface="Arial"/>
                <a:cs typeface="Arial"/>
                <a:sym typeface="Arial"/>
              </a:rPr>
              <a:t>•The involvement of artificial intelligence in clinical decision-making has been one of the crucial segments for future progression in the healthcare sector. </a:t>
            </a:r>
          </a:p>
          <a:p>
            <a:pPr algn="l">
              <a:lnSpc>
                <a:spcPts val="3109"/>
              </a:lnSpc>
            </a:pPr>
            <a:endParaRPr lang="en-US" sz="3273" spc="-212" dirty="0">
              <a:solidFill>
                <a:srgbClr val="000000"/>
              </a:solidFill>
              <a:latin typeface="Arial"/>
              <a:ea typeface="Arial"/>
              <a:cs typeface="Arial"/>
              <a:sym typeface="Arial"/>
            </a:endParaRPr>
          </a:p>
          <a:p>
            <a:pPr algn="l">
              <a:lnSpc>
                <a:spcPts val="3109"/>
              </a:lnSpc>
            </a:pPr>
            <a:r>
              <a:rPr lang="en-US" sz="3273" spc="-212" dirty="0">
                <a:solidFill>
                  <a:srgbClr val="000000"/>
                </a:solidFill>
                <a:latin typeface="Arial"/>
                <a:ea typeface="Arial"/>
                <a:cs typeface="Arial"/>
                <a:sym typeface="Arial"/>
              </a:rPr>
              <a:t>• For example, within the NHS, this technological advancement is used for CT report analysis to detect Lung and Breast cancer (GOV.UK, 2023).</a:t>
            </a:r>
            <a:r>
              <a:rPr lang="en-US" sz="3273" spc="-212" dirty="0">
                <a:solidFill>
                  <a:srgbClr val="FCFEFF"/>
                </a:solidFill>
                <a:latin typeface="Arial"/>
                <a:ea typeface="Arial"/>
                <a:cs typeface="Arial"/>
                <a:sym typeface="Arial"/>
              </a:rPr>
              <a:t> </a:t>
            </a:r>
          </a:p>
          <a:p>
            <a:pPr marL="0" lvl="0" indent="0" algn="l">
              <a:lnSpc>
                <a:spcPts val="3299"/>
              </a:lnSpc>
              <a:spcBef>
                <a:spcPct val="0"/>
              </a:spcBef>
            </a:pPr>
            <a:endParaRPr lang="en-US" sz="3273" spc="-212" dirty="0">
              <a:solidFill>
                <a:srgbClr val="FCFEFF"/>
              </a:solidFill>
              <a:latin typeface="Arial"/>
              <a:ea typeface="Arial"/>
              <a:cs typeface="Arial"/>
              <a:sym typeface="Arial"/>
            </a:endParaRPr>
          </a:p>
        </p:txBody>
      </p:sp>
      <p:sp>
        <p:nvSpPr>
          <p:cNvPr id="16" name="TextBox 16"/>
          <p:cNvSpPr txBox="1"/>
          <p:nvPr/>
        </p:nvSpPr>
        <p:spPr>
          <a:xfrm>
            <a:off x="246782" y="6300250"/>
            <a:ext cx="12182193" cy="3750941"/>
          </a:xfrm>
          <a:prstGeom prst="rect">
            <a:avLst/>
          </a:prstGeom>
        </p:spPr>
        <p:txBody>
          <a:bodyPr lIns="0" tIns="0" rIns="0" bIns="0" rtlCol="0" anchor="t">
            <a:spAutoFit/>
          </a:bodyPr>
          <a:lstStyle/>
          <a:p>
            <a:pPr algn="l">
              <a:lnSpc>
                <a:spcPts val="3647"/>
              </a:lnSpc>
            </a:pPr>
            <a:r>
              <a:rPr lang="en-US" sz="3839" b="1" spc="-249" dirty="0">
                <a:solidFill>
                  <a:srgbClr val="000000"/>
                </a:solidFill>
                <a:latin typeface="Playfair Display SC Bold"/>
                <a:ea typeface="Playfair Display SC Bold"/>
                <a:cs typeface="Playfair Display SC Bold"/>
                <a:sym typeface="Playfair Display SC Bold"/>
              </a:rPr>
              <a:t>NEGATIVE </a:t>
            </a:r>
          </a:p>
          <a:p>
            <a:pPr algn="l">
              <a:lnSpc>
                <a:spcPts val="3647"/>
              </a:lnSpc>
            </a:pPr>
            <a:endParaRPr lang="en-US" sz="3839" b="1" spc="-249" dirty="0">
              <a:solidFill>
                <a:srgbClr val="000000"/>
              </a:solidFill>
              <a:latin typeface="Playfair Display SC Bold"/>
              <a:ea typeface="Playfair Display SC Bold"/>
              <a:cs typeface="Playfair Display SC Bold"/>
              <a:sym typeface="Playfair Display SC Bold"/>
            </a:endParaRPr>
          </a:p>
          <a:p>
            <a:pPr algn="l">
              <a:lnSpc>
                <a:spcPts val="3077"/>
              </a:lnSpc>
            </a:pPr>
            <a:r>
              <a:rPr lang="en-US" sz="3239" spc="-210" dirty="0">
                <a:solidFill>
                  <a:srgbClr val="000000"/>
                </a:solidFill>
                <a:latin typeface="Arial"/>
                <a:ea typeface="Arial"/>
                <a:cs typeface="Arial"/>
                <a:sym typeface="Arial"/>
              </a:rPr>
              <a:t>•The consideration of misdiagnosis due to AI has been a negative area within the healthcare sector. </a:t>
            </a:r>
          </a:p>
          <a:p>
            <a:pPr algn="l">
              <a:lnSpc>
                <a:spcPts val="3077"/>
              </a:lnSpc>
            </a:pPr>
            <a:endParaRPr lang="en-US" sz="3239" spc="-210" dirty="0">
              <a:solidFill>
                <a:srgbClr val="000000"/>
              </a:solidFill>
              <a:latin typeface="Arial"/>
              <a:ea typeface="Arial"/>
              <a:cs typeface="Arial"/>
              <a:sym typeface="Arial"/>
            </a:endParaRPr>
          </a:p>
          <a:p>
            <a:pPr algn="l">
              <a:lnSpc>
                <a:spcPts val="3077"/>
              </a:lnSpc>
            </a:pPr>
            <a:r>
              <a:rPr lang="en-US" sz="3239" spc="-210" dirty="0">
                <a:solidFill>
                  <a:srgbClr val="000000"/>
                </a:solidFill>
                <a:latin typeface="Arial"/>
                <a:ea typeface="Arial"/>
                <a:cs typeface="Arial"/>
                <a:sym typeface="Arial"/>
              </a:rPr>
              <a:t>•For example, a UK healthcare service AI tool has generated various false reports which have directed him towards the diabetes screening appointment (Nolan, 2025). </a:t>
            </a:r>
          </a:p>
          <a:p>
            <a:pPr marL="0" lvl="0" indent="0" algn="l">
              <a:lnSpc>
                <a:spcPts val="3647"/>
              </a:lnSpc>
              <a:spcBef>
                <a:spcPct val="0"/>
              </a:spcBef>
            </a:pPr>
            <a:endParaRPr lang="en-US" sz="3239" spc="-210" dirty="0">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FF1F3"/>
        </a:solidFill>
        <a:effectLst/>
      </p:bgPr>
    </p:bg>
    <p:spTree>
      <p:nvGrpSpPr>
        <p:cNvPr id="1" name=""/>
        <p:cNvGrpSpPr/>
        <p:nvPr/>
      </p:nvGrpSpPr>
      <p:grpSpPr>
        <a:xfrm>
          <a:off x="0" y="0"/>
          <a:ext cx="0" cy="0"/>
          <a:chOff x="0" y="0"/>
          <a:chExt cx="0" cy="0"/>
        </a:xfrm>
      </p:grpSpPr>
      <p:sp>
        <p:nvSpPr>
          <p:cNvPr id="2" name="Freeform 2"/>
          <p:cNvSpPr/>
          <p:nvPr/>
        </p:nvSpPr>
        <p:spPr>
          <a:xfrm flipV="1">
            <a:off x="-220445" y="0"/>
            <a:ext cx="5353159" cy="2199256"/>
          </a:xfrm>
          <a:custGeom>
            <a:avLst/>
            <a:gdLst/>
            <a:ahLst/>
            <a:cxnLst/>
            <a:rect l="l" t="t" r="r" b="b"/>
            <a:pathLst>
              <a:path w="5353159" h="2199256">
                <a:moveTo>
                  <a:pt x="0" y="2199256"/>
                </a:moveTo>
                <a:lnTo>
                  <a:pt x="5353159" y="2199256"/>
                </a:lnTo>
                <a:lnTo>
                  <a:pt x="5353159" y="0"/>
                </a:lnTo>
                <a:lnTo>
                  <a:pt x="0" y="0"/>
                </a:lnTo>
                <a:lnTo>
                  <a:pt x="0" y="2199256"/>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flipH="1">
            <a:off x="9892085" y="6837678"/>
            <a:ext cx="8395915" cy="3449322"/>
          </a:xfrm>
          <a:custGeom>
            <a:avLst/>
            <a:gdLst/>
            <a:ahLst/>
            <a:cxnLst/>
            <a:rect l="l" t="t" r="r" b="b"/>
            <a:pathLst>
              <a:path w="8395915" h="3449322">
                <a:moveTo>
                  <a:pt x="8395915" y="0"/>
                </a:moveTo>
                <a:lnTo>
                  <a:pt x="0" y="0"/>
                </a:lnTo>
                <a:lnTo>
                  <a:pt x="0" y="3449322"/>
                </a:lnTo>
                <a:lnTo>
                  <a:pt x="8395915" y="3449322"/>
                </a:lnTo>
                <a:lnTo>
                  <a:pt x="8395915"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a:off x="1237656" y="-2762844"/>
            <a:ext cx="15812687" cy="15812687"/>
          </a:xfrm>
          <a:custGeom>
            <a:avLst/>
            <a:gdLst/>
            <a:ahLst/>
            <a:cxnLst/>
            <a:rect l="l" t="t" r="r" b="b"/>
            <a:pathLst>
              <a:path w="15812687" h="15812687">
                <a:moveTo>
                  <a:pt x="0" y="0"/>
                </a:moveTo>
                <a:lnTo>
                  <a:pt x="15812688" y="0"/>
                </a:lnTo>
                <a:lnTo>
                  <a:pt x="15812688" y="15812688"/>
                </a:lnTo>
                <a:lnTo>
                  <a:pt x="0" y="15812688"/>
                </a:lnTo>
                <a:lnTo>
                  <a:pt x="0" y="0"/>
                </a:lnTo>
                <a:close/>
              </a:path>
            </a:pathLst>
          </a:custGeom>
          <a:blipFill>
            <a:blip>
              <a:alphaModFix amt="46000"/>
              <a:extLst>
                <a:ext uri="{96DAC541-7B7A-43D3-8B79-37D633B846F1}">
                  <asvg:svgBlip xmlns:asvg="http://schemas.microsoft.com/office/drawing/2016/SVG/main" r:embed="rId4"/>
                </a:ext>
              </a:extLst>
            </a:blip>
            <a:stretch>
              <a:fillRect/>
            </a:stretch>
          </a:blipFill>
        </p:spPr>
        <p:txBody>
          <a:bodyPr/>
          <a:lstStyle/>
          <a:p>
            <a:endParaRPr lang="ro-RO"/>
          </a:p>
        </p:txBody>
      </p:sp>
      <p:sp>
        <p:nvSpPr>
          <p:cNvPr id="5" name="Freeform 5"/>
          <p:cNvSpPr/>
          <p:nvPr/>
        </p:nvSpPr>
        <p:spPr>
          <a:xfrm rot="-676184">
            <a:off x="15596297" y="7318952"/>
            <a:ext cx="2908093" cy="3148139"/>
          </a:xfrm>
          <a:custGeom>
            <a:avLst/>
            <a:gdLst/>
            <a:ahLst/>
            <a:cxnLst/>
            <a:rect l="l" t="t" r="r" b="b"/>
            <a:pathLst>
              <a:path w="2908093" h="3148139">
                <a:moveTo>
                  <a:pt x="0" y="0"/>
                </a:moveTo>
                <a:lnTo>
                  <a:pt x="2908093" y="0"/>
                </a:lnTo>
                <a:lnTo>
                  <a:pt x="2908093" y="3148139"/>
                </a:lnTo>
                <a:lnTo>
                  <a:pt x="0" y="3148139"/>
                </a:lnTo>
                <a:lnTo>
                  <a:pt x="0" y="0"/>
                </a:lnTo>
                <a:close/>
              </a:path>
            </a:pathLst>
          </a:custGeom>
          <a:blipFill>
            <a:blip r:embed="rId5"/>
            <a:stretch>
              <a:fillRect/>
            </a:stretch>
          </a:blipFill>
        </p:spPr>
        <p:txBody>
          <a:bodyPr/>
          <a:lstStyle/>
          <a:p>
            <a:endParaRPr lang="ro-RO"/>
          </a:p>
        </p:txBody>
      </p:sp>
      <p:sp>
        <p:nvSpPr>
          <p:cNvPr id="6" name="TextBox 6"/>
          <p:cNvSpPr txBox="1"/>
          <p:nvPr/>
        </p:nvSpPr>
        <p:spPr>
          <a:xfrm>
            <a:off x="2135547" y="564197"/>
            <a:ext cx="13524252" cy="1071881"/>
          </a:xfrm>
          <a:prstGeom prst="rect">
            <a:avLst/>
          </a:prstGeom>
        </p:spPr>
        <p:txBody>
          <a:bodyPr lIns="0" tIns="0" rIns="0" bIns="0" rtlCol="0" anchor="t">
            <a:spAutoFit/>
          </a:bodyPr>
          <a:lstStyle/>
          <a:p>
            <a:pPr algn="ctr">
              <a:lnSpc>
                <a:spcPts val="7760"/>
              </a:lnSpc>
            </a:pPr>
            <a:r>
              <a:rPr lang="en-US" sz="8000" b="1">
                <a:solidFill>
                  <a:srgbClr val="000000"/>
                </a:solidFill>
                <a:latin typeface="Arial Bold"/>
                <a:ea typeface="Arial Bold"/>
                <a:cs typeface="Arial Bold"/>
                <a:sym typeface="Arial Bold"/>
              </a:rPr>
              <a:t>Impact on community</a:t>
            </a:r>
            <a:r>
              <a:rPr lang="en-US" sz="8000" b="1">
                <a:solidFill>
                  <a:srgbClr val="77E8FF"/>
                </a:solidFill>
                <a:latin typeface="Arial Bold"/>
                <a:ea typeface="Arial Bold"/>
                <a:cs typeface="Arial Bold"/>
                <a:sym typeface="Arial Bold"/>
              </a:rPr>
              <a:t> </a:t>
            </a:r>
          </a:p>
        </p:txBody>
      </p:sp>
      <p:sp>
        <p:nvSpPr>
          <p:cNvPr id="7" name="TextBox 7"/>
          <p:cNvSpPr txBox="1"/>
          <p:nvPr/>
        </p:nvSpPr>
        <p:spPr>
          <a:xfrm>
            <a:off x="703275" y="1880930"/>
            <a:ext cx="16142465" cy="3734833"/>
          </a:xfrm>
          <a:prstGeom prst="rect">
            <a:avLst/>
          </a:prstGeom>
        </p:spPr>
        <p:txBody>
          <a:bodyPr lIns="0" tIns="0" rIns="0" bIns="0" rtlCol="0" anchor="t">
            <a:spAutoFit/>
          </a:bodyPr>
          <a:lstStyle/>
          <a:p>
            <a:pPr algn="l">
              <a:lnSpc>
                <a:spcPts val="3639"/>
              </a:lnSpc>
            </a:pPr>
            <a:r>
              <a:rPr lang="en-US" sz="3830" b="1" i="1" spc="-249">
                <a:solidFill>
                  <a:srgbClr val="000000"/>
                </a:solidFill>
                <a:latin typeface="Arial Bold Italics"/>
                <a:ea typeface="Arial Bold Italics"/>
                <a:cs typeface="Arial Bold Italics"/>
                <a:sym typeface="Arial Bold Italics"/>
              </a:rPr>
              <a:t>Positive </a:t>
            </a:r>
          </a:p>
          <a:p>
            <a:pPr algn="l">
              <a:lnSpc>
                <a:spcPts val="3087"/>
              </a:lnSpc>
            </a:pPr>
            <a:endParaRPr lang="en-US" sz="3830" b="1" i="1" spc="-249">
              <a:solidFill>
                <a:srgbClr val="000000"/>
              </a:solidFill>
              <a:latin typeface="Arial Bold Italics"/>
              <a:ea typeface="Arial Bold Italics"/>
              <a:cs typeface="Arial Bold Italics"/>
              <a:sym typeface="Arial Bold Italics"/>
            </a:endParaRPr>
          </a:p>
          <a:p>
            <a:pPr algn="l">
              <a:lnSpc>
                <a:spcPts val="3087"/>
              </a:lnSpc>
            </a:pPr>
            <a:r>
              <a:rPr lang="en-US" sz="3249" spc="-211">
                <a:solidFill>
                  <a:srgbClr val="000000"/>
                </a:solidFill>
                <a:latin typeface="Arial"/>
                <a:ea typeface="Arial"/>
                <a:cs typeface="Arial"/>
                <a:sym typeface="Arial"/>
              </a:rPr>
              <a:t>•The inclusion of AI-CDSS helps to integrate vast amounts of patient data with medical knowledge to improve overall outcomes, efficiency and safety  (Costa, 2024; Blease, 2025).</a:t>
            </a:r>
          </a:p>
          <a:p>
            <a:pPr algn="l">
              <a:lnSpc>
                <a:spcPts val="3087"/>
              </a:lnSpc>
            </a:pPr>
            <a:endParaRPr lang="en-US" sz="3249" spc="-211">
              <a:solidFill>
                <a:srgbClr val="000000"/>
              </a:solidFill>
              <a:latin typeface="Arial"/>
              <a:ea typeface="Arial"/>
              <a:cs typeface="Arial"/>
              <a:sym typeface="Arial"/>
            </a:endParaRPr>
          </a:p>
          <a:p>
            <a:pPr algn="l">
              <a:lnSpc>
                <a:spcPts val="3087"/>
              </a:lnSpc>
            </a:pPr>
            <a:r>
              <a:rPr lang="en-US" sz="3249" spc="-211">
                <a:solidFill>
                  <a:srgbClr val="000000"/>
                </a:solidFill>
                <a:latin typeface="Arial"/>
                <a:ea typeface="Arial"/>
                <a:cs typeface="Arial"/>
                <a:sym typeface="Arial"/>
              </a:rPr>
              <a:t>•Various secondary articles have indicated that technological implementation has been essential for identifying the underserved population and mitigating bias to ensure more equitable access to high-quality care (Dankwa, 2024; Oluyede et al., 2022).</a:t>
            </a:r>
          </a:p>
          <a:p>
            <a:pPr marL="0" lvl="0" indent="0" algn="ctr">
              <a:lnSpc>
                <a:spcPts val="3832"/>
              </a:lnSpc>
              <a:spcBef>
                <a:spcPct val="0"/>
              </a:spcBef>
            </a:pPr>
            <a:endParaRPr lang="en-US" sz="3249" spc="-211">
              <a:solidFill>
                <a:srgbClr val="000000"/>
              </a:solidFill>
              <a:latin typeface="Arial"/>
              <a:ea typeface="Arial"/>
              <a:cs typeface="Arial"/>
              <a:sym typeface="Arial"/>
            </a:endParaRPr>
          </a:p>
        </p:txBody>
      </p:sp>
      <p:sp>
        <p:nvSpPr>
          <p:cNvPr id="8" name="TextBox 8"/>
          <p:cNvSpPr txBox="1"/>
          <p:nvPr/>
        </p:nvSpPr>
        <p:spPr>
          <a:xfrm>
            <a:off x="504590" y="5686222"/>
            <a:ext cx="14069846" cy="3690407"/>
          </a:xfrm>
          <a:prstGeom prst="rect">
            <a:avLst/>
          </a:prstGeom>
        </p:spPr>
        <p:txBody>
          <a:bodyPr lIns="0" tIns="0" rIns="0" bIns="0" rtlCol="0" anchor="t">
            <a:spAutoFit/>
          </a:bodyPr>
          <a:lstStyle/>
          <a:p>
            <a:pPr algn="l">
              <a:lnSpc>
                <a:spcPts val="3435"/>
              </a:lnSpc>
            </a:pPr>
            <a:r>
              <a:rPr lang="en-US" sz="3616" b="1" i="1" spc="-235">
                <a:solidFill>
                  <a:srgbClr val="000000"/>
                </a:solidFill>
                <a:latin typeface="Arial Bold Italics"/>
                <a:ea typeface="Arial Bold Italics"/>
                <a:cs typeface="Arial Bold Italics"/>
                <a:sym typeface="Arial Bold Italics"/>
              </a:rPr>
              <a:t>Negative </a:t>
            </a:r>
          </a:p>
          <a:p>
            <a:pPr algn="l">
              <a:lnSpc>
                <a:spcPts val="3799"/>
              </a:lnSpc>
            </a:pPr>
            <a:endParaRPr lang="en-US" sz="3616" b="1" i="1" spc="-235">
              <a:solidFill>
                <a:srgbClr val="000000"/>
              </a:solidFill>
              <a:latin typeface="Arial Bold Italics"/>
              <a:ea typeface="Arial Bold Italics"/>
              <a:cs typeface="Arial Bold Italics"/>
              <a:sym typeface="Arial Bold Italics"/>
            </a:endParaRPr>
          </a:p>
          <a:p>
            <a:pPr algn="l">
              <a:lnSpc>
                <a:spcPts val="3087"/>
              </a:lnSpc>
            </a:pPr>
            <a:r>
              <a:rPr lang="en-US" sz="3249" spc="-211">
                <a:solidFill>
                  <a:srgbClr val="000000"/>
                </a:solidFill>
                <a:latin typeface="Arial"/>
                <a:ea typeface="Arial"/>
                <a:cs typeface="Arial"/>
                <a:sym typeface="Arial"/>
              </a:rPr>
              <a:t>•AI models trained on historical data might extend and amplify existing bias which can lead to unequal treatment, misdiagnosis and underdiagnosis of marginalised groups (Ivanovic, 2023; Blease, 2025).</a:t>
            </a:r>
          </a:p>
          <a:p>
            <a:pPr algn="l">
              <a:lnSpc>
                <a:spcPts val="3087"/>
              </a:lnSpc>
            </a:pPr>
            <a:endParaRPr lang="en-US" sz="3249" spc="-211">
              <a:solidFill>
                <a:srgbClr val="000000"/>
              </a:solidFill>
              <a:latin typeface="Arial"/>
              <a:ea typeface="Arial"/>
              <a:cs typeface="Arial"/>
              <a:sym typeface="Arial"/>
            </a:endParaRPr>
          </a:p>
          <a:p>
            <a:pPr algn="l">
              <a:lnSpc>
                <a:spcPts val="3087"/>
              </a:lnSpc>
            </a:pPr>
            <a:r>
              <a:rPr lang="en-US" sz="3249" spc="-211">
                <a:solidFill>
                  <a:srgbClr val="000000"/>
                </a:solidFill>
                <a:latin typeface="Arial"/>
                <a:ea typeface="Arial"/>
                <a:cs typeface="Arial"/>
                <a:sym typeface="Arial"/>
              </a:rPr>
              <a:t>•Mind UK indicated that the utilisation of Google AI for mental health considerations has been very dangerous as medical advice (Gregory, 2026; Cress, 2026).</a:t>
            </a:r>
          </a:p>
          <a:p>
            <a:pPr marL="0" lvl="0" indent="0" algn="ctr">
              <a:lnSpc>
                <a:spcPts val="3087"/>
              </a:lnSpc>
              <a:spcBef>
                <a:spcPct val="0"/>
              </a:spcBef>
            </a:pPr>
            <a:endParaRPr lang="en-US" sz="3249" spc="-211">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FF1F3"/>
        </a:solidFill>
        <a:effectLst/>
      </p:bgPr>
    </p:bg>
    <p:spTree>
      <p:nvGrpSpPr>
        <p:cNvPr id="1" name=""/>
        <p:cNvGrpSpPr/>
        <p:nvPr/>
      </p:nvGrpSpPr>
      <p:grpSpPr>
        <a:xfrm>
          <a:off x="0" y="0"/>
          <a:ext cx="0" cy="0"/>
          <a:chOff x="0" y="0"/>
          <a:chExt cx="0" cy="0"/>
        </a:xfrm>
      </p:grpSpPr>
      <p:sp>
        <p:nvSpPr>
          <p:cNvPr id="2" name="Freeform 2"/>
          <p:cNvSpPr/>
          <p:nvPr/>
        </p:nvSpPr>
        <p:spPr>
          <a:xfrm>
            <a:off x="1237656" y="-2762844"/>
            <a:ext cx="15812687" cy="15812687"/>
          </a:xfrm>
          <a:custGeom>
            <a:avLst/>
            <a:gdLst/>
            <a:ahLst/>
            <a:cxnLst/>
            <a:rect l="l" t="t" r="r" b="b"/>
            <a:pathLst>
              <a:path w="15812687" h="15812687">
                <a:moveTo>
                  <a:pt x="0" y="0"/>
                </a:moveTo>
                <a:lnTo>
                  <a:pt x="15812688" y="0"/>
                </a:lnTo>
                <a:lnTo>
                  <a:pt x="15812688" y="15812688"/>
                </a:lnTo>
                <a:lnTo>
                  <a:pt x="0" y="15812688"/>
                </a:lnTo>
                <a:lnTo>
                  <a:pt x="0" y="0"/>
                </a:lnTo>
                <a:close/>
              </a:path>
            </a:pathLst>
          </a:custGeom>
          <a:blipFill>
            <a:blip>
              <a:alphaModFix amt="46000"/>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flipH="1">
            <a:off x="13056937" y="7987455"/>
            <a:ext cx="5231063" cy="2149095"/>
          </a:xfrm>
          <a:custGeom>
            <a:avLst/>
            <a:gdLst/>
            <a:ahLst/>
            <a:cxnLst/>
            <a:rect l="l" t="t" r="r" b="b"/>
            <a:pathLst>
              <a:path w="5231063" h="2149095">
                <a:moveTo>
                  <a:pt x="5231063" y="0"/>
                </a:moveTo>
                <a:lnTo>
                  <a:pt x="0" y="0"/>
                </a:lnTo>
                <a:lnTo>
                  <a:pt x="0" y="2149095"/>
                </a:lnTo>
                <a:lnTo>
                  <a:pt x="5231063" y="2149095"/>
                </a:lnTo>
                <a:lnTo>
                  <a:pt x="5231063"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flipV="1">
            <a:off x="0" y="-1"/>
            <a:ext cx="7924800" cy="3939171"/>
          </a:xfrm>
          <a:custGeom>
            <a:avLst/>
            <a:gdLst/>
            <a:ahLst/>
            <a:cxnLst/>
            <a:rect l="l" t="t" r="r" b="b"/>
            <a:pathLst>
              <a:path w="5675796" h="2331806">
                <a:moveTo>
                  <a:pt x="0" y="2331806"/>
                </a:moveTo>
                <a:lnTo>
                  <a:pt x="5675796" y="2331806"/>
                </a:lnTo>
                <a:lnTo>
                  <a:pt x="5675796" y="0"/>
                </a:lnTo>
                <a:lnTo>
                  <a:pt x="0" y="0"/>
                </a:lnTo>
                <a:lnTo>
                  <a:pt x="0" y="2331806"/>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RO"/>
          </a:p>
        </p:txBody>
      </p:sp>
      <p:sp>
        <p:nvSpPr>
          <p:cNvPr id="5" name="Freeform 5"/>
          <p:cNvSpPr/>
          <p:nvPr/>
        </p:nvSpPr>
        <p:spPr>
          <a:xfrm>
            <a:off x="0" y="3284842"/>
            <a:ext cx="7071963" cy="7135674"/>
          </a:xfrm>
          <a:custGeom>
            <a:avLst/>
            <a:gdLst/>
            <a:ahLst/>
            <a:cxnLst/>
            <a:rect l="l" t="t" r="r" b="b"/>
            <a:pathLst>
              <a:path w="7071963" h="7135674">
                <a:moveTo>
                  <a:pt x="0" y="0"/>
                </a:moveTo>
                <a:lnTo>
                  <a:pt x="7071963" y="0"/>
                </a:lnTo>
                <a:lnTo>
                  <a:pt x="7071963" y="7135674"/>
                </a:lnTo>
                <a:lnTo>
                  <a:pt x="0" y="7135674"/>
                </a:lnTo>
                <a:lnTo>
                  <a:pt x="0" y="0"/>
                </a:lnTo>
                <a:close/>
              </a:path>
            </a:pathLst>
          </a:custGeom>
          <a:blipFill>
            <a:blip r:embed="rId5"/>
            <a:stretch>
              <a:fillRect/>
            </a:stretch>
          </a:blipFill>
        </p:spPr>
        <p:txBody>
          <a:bodyPr/>
          <a:lstStyle/>
          <a:p>
            <a:endParaRPr lang="ro-RO"/>
          </a:p>
        </p:txBody>
      </p:sp>
      <p:sp>
        <p:nvSpPr>
          <p:cNvPr id="6" name="Freeform 6"/>
          <p:cNvSpPr/>
          <p:nvPr/>
        </p:nvSpPr>
        <p:spPr>
          <a:xfrm>
            <a:off x="15018789" y="-52842"/>
            <a:ext cx="3166734" cy="3166734"/>
          </a:xfrm>
          <a:custGeom>
            <a:avLst/>
            <a:gdLst/>
            <a:ahLst/>
            <a:cxnLst/>
            <a:rect l="l" t="t" r="r" b="b"/>
            <a:pathLst>
              <a:path w="3166734" h="3166734">
                <a:moveTo>
                  <a:pt x="0" y="0"/>
                </a:moveTo>
                <a:lnTo>
                  <a:pt x="3166735" y="0"/>
                </a:lnTo>
                <a:lnTo>
                  <a:pt x="3166735" y="3166735"/>
                </a:lnTo>
                <a:lnTo>
                  <a:pt x="0" y="3166735"/>
                </a:lnTo>
                <a:lnTo>
                  <a:pt x="0" y="0"/>
                </a:lnTo>
                <a:close/>
              </a:path>
            </a:pathLst>
          </a:custGeom>
          <a:blipFill>
            <a:blip r:embed="rId6"/>
            <a:stretch>
              <a:fillRect/>
            </a:stretch>
          </a:blipFill>
        </p:spPr>
        <p:txBody>
          <a:bodyPr/>
          <a:lstStyle/>
          <a:p>
            <a:endParaRPr lang="ro-RO"/>
          </a:p>
        </p:txBody>
      </p:sp>
      <p:sp>
        <p:nvSpPr>
          <p:cNvPr id="7" name="Freeform 7"/>
          <p:cNvSpPr/>
          <p:nvPr/>
        </p:nvSpPr>
        <p:spPr>
          <a:xfrm rot="-5400000">
            <a:off x="12690808" y="4745218"/>
            <a:ext cx="591123" cy="8127947"/>
          </a:xfrm>
          <a:custGeom>
            <a:avLst/>
            <a:gdLst/>
            <a:ahLst/>
            <a:cxnLst/>
            <a:rect l="l" t="t" r="r" b="b"/>
            <a:pathLst>
              <a:path w="591123" h="8127947">
                <a:moveTo>
                  <a:pt x="0" y="0"/>
                </a:moveTo>
                <a:lnTo>
                  <a:pt x="591124" y="0"/>
                </a:lnTo>
                <a:lnTo>
                  <a:pt x="591124" y="8127947"/>
                </a:lnTo>
                <a:lnTo>
                  <a:pt x="0" y="8127947"/>
                </a:lnTo>
                <a:lnTo>
                  <a:pt x="0" y="0"/>
                </a:lnTo>
                <a:close/>
              </a:path>
            </a:pathLst>
          </a:custGeom>
          <a:blipFill>
            <a:blip>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ro-RO"/>
          </a:p>
        </p:txBody>
      </p:sp>
      <p:sp>
        <p:nvSpPr>
          <p:cNvPr id="8" name="Freeform 8"/>
          <p:cNvSpPr/>
          <p:nvPr/>
        </p:nvSpPr>
        <p:spPr>
          <a:xfrm rot="-5400000">
            <a:off x="13140165" y="5336341"/>
            <a:ext cx="591123" cy="8127947"/>
          </a:xfrm>
          <a:custGeom>
            <a:avLst/>
            <a:gdLst/>
            <a:ahLst/>
            <a:cxnLst/>
            <a:rect l="l" t="t" r="r" b="b"/>
            <a:pathLst>
              <a:path w="591123" h="8127947">
                <a:moveTo>
                  <a:pt x="0" y="0"/>
                </a:moveTo>
                <a:lnTo>
                  <a:pt x="591123" y="0"/>
                </a:lnTo>
                <a:lnTo>
                  <a:pt x="591123" y="8127947"/>
                </a:lnTo>
                <a:lnTo>
                  <a:pt x="0" y="8127947"/>
                </a:lnTo>
                <a:lnTo>
                  <a:pt x="0" y="0"/>
                </a:lnTo>
                <a:close/>
              </a:path>
            </a:pathLst>
          </a:custGeom>
          <a:blipFill>
            <a:blip>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ro-RO"/>
          </a:p>
        </p:txBody>
      </p:sp>
      <p:sp>
        <p:nvSpPr>
          <p:cNvPr id="9" name="Freeform 9"/>
          <p:cNvSpPr/>
          <p:nvPr/>
        </p:nvSpPr>
        <p:spPr>
          <a:xfrm rot="-5400000">
            <a:off x="13702946" y="5927465"/>
            <a:ext cx="591123" cy="8127947"/>
          </a:xfrm>
          <a:custGeom>
            <a:avLst/>
            <a:gdLst/>
            <a:ahLst/>
            <a:cxnLst/>
            <a:rect l="l" t="t" r="r" b="b"/>
            <a:pathLst>
              <a:path w="591123" h="8127947">
                <a:moveTo>
                  <a:pt x="0" y="0"/>
                </a:moveTo>
                <a:lnTo>
                  <a:pt x="591124" y="0"/>
                </a:lnTo>
                <a:lnTo>
                  <a:pt x="591124" y="8127947"/>
                </a:lnTo>
                <a:lnTo>
                  <a:pt x="0" y="8127947"/>
                </a:lnTo>
                <a:lnTo>
                  <a:pt x="0" y="0"/>
                </a:lnTo>
                <a:close/>
              </a:path>
            </a:pathLst>
          </a:custGeom>
          <a:blipFill>
            <a:blip>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ro-RO"/>
          </a:p>
        </p:txBody>
      </p:sp>
      <p:sp>
        <p:nvSpPr>
          <p:cNvPr id="10" name="TextBox 10"/>
          <p:cNvSpPr txBox="1"/>
          <p:nvPr/>
        </p:nvSpPr>
        <p:spPr>
          <a:xfrm>
            <a:off x="598505" y="511586"/>
            <a:ext cx="16003651" cy="1095779"/>
          </a:xfrm>
          <a:prstGeom prst="rect">
            <a:avLst/>
          </a:prstGeom>
        </p:spPr>
        <p:txBody>
          <a:bodyPr lIns="0" tIns="0" rIns="0" bIns="0" rtlCol="0" anchor="t">
            <a:spAutoFit/>
          </a:bodyPr>
          <a:lstStyle/>
          <a:p>
            <a:pPr algn="l">
              <a:lnSpc>
                <a:spcPts val="7921"/>
              </a:lnSpc>
            </a:pPr>
            <a:r>
              <a:rPr lang="en-US" sz="8166" b="1">
                <a:solidFill>
                  <a:srgbClr val="000000"/>
                </a:solidFill>
                <a:latin typeface="Arial Bold"/>
                <a:ea typeface="Arial Bold"/>
                <a:cs typeface="Arial Bold"/>
                <a:sym typeface="Arial Bold"/>
              </a:rPr>
              <a:t>Challenges of the innovation</a:t>
            </a:r>
          </a:p>
        </p:txBody>
      </p:sp>
      <p:sp>
        <p:nvSpPr>
          <p:cNvPr id="11" name="TextBox 11"/>
          <p:cNvSpPr txBox="1"/>
          <p:nvPr/>
        </p:nvSpPr>
        <p:spPr>
          <a:xfrm>
            <a:off x="7246875" y="2483468"/>
            <a:ext cx="10627116" cy="1650373"/>
          </a:xfrm>
          <a:prstGeom prst="rect">
            <a:avLst/>
          </a:prstGeom>
        </p:spPr>
        <p:txBody>
          <a:bodyPr lIns="0" tIns="0" rIns="0" bIns="0" rtlCol="0" anchor="t">
            <a:spAutoFit/>
          </a:bodyPr>
          <a:lstStyle/>
          <a:p>
            <a:pPr algn="l">
              <a:lnSpc>
                <a:spcPts val="3116"/>
              </a:lnSpc>
            </a:pPr>
            <a:r>
              <a:rPr lang="en-US" sz="3280" b="1" i="1" spc="-213">
                <a:solidFill>
                  <a:srgbClr val="000000"/>
                </a:solidFill>
                <a:latin typeface="Arial Bold Italics"/>
                <a:ea typeface="Arial Bold Italics"/>
                <a:cs typeface="Arial Bold Italics"/>
                <a:sym typeface="Arial Bold Italics"/>
              </a:rPr>
              <a:t>Algorithmic bias</a:t>
            </a:r>
          </a:p>
          <a:p>
            <a:pPr algn="l">
              <a:lnSpc>
                <a:spcPts val="3116"/>
              </a:lnSpc>
            </a:pPr>
            <a:r>
              <a:rPr lang="en-US" sz="3280" spc="-213">
                <a:solidFill>
                  <a:srgbClr val="000000"/>
                </a:solidFill>
                <a:latin typeface="Arial"/>
                <a:ea typeface="Arial"/>
                <a:cs typeface="Arial"/>
                <a:sym typeface="Arial"/>
              </a:rPr>
              <a:t>The use of artificial intelligence in clinical decision-making has been an innovative approach (Ivanovic, 2023; Blease, 2025).</a:t>
            </a:r>
          </a:p>
          <a:p>
            <a:pPr marL="0" lvl="0" indent="0" algn="l">
              <a:lnSpc>
                <a:spcPts val="3306"/>
              </a:lnSpc>
              <a:spcBef>
                <a:spcPct val="0"/>
              </a:spcBef>
            </a:pPr>
            <a:endParaRPr lang="en-US" sz="3280" spc="-213">
              <a:solidFill>
                <a:srgbClr val="000000"/>
              </a:solidFill>
              <a:latin typeface="Arial"/>
              <a:ea typeface="Arial"/>
              <a:cs typeface="Arial"/>
              <a:sym typeface="Arial"/>
            </a:endParaRPr>
          </a:p>
        </p:txBody>
      </p:sp>
      <p:sp>
        <p:nvSpPr>
          <p:cNvPr id="12" name="TextBox 12"/>
          <p:cNvSpPr txBox="1"/>
          <p:nvPr/>
        </p:nvSpPr>
        <p:spPr>
          <a:xfrm>
            <a:off x="7670467" y="4256893"/>
            <a:ext cx="10392014" cy="2450454"/>
          </a:xfrm>
          <a:prstGeom prst="rect">
            <a:avLst/>
          </a:prstGeom>
        </p:spPr>
        <p:txBody>
          <a:bodyPr lIns="0" tIns="0" rIns="0" bIns="0" rtlCol="0" anchor="t">
            <a:spAutoFit/>
          </a:bodyPr>
          <a:lstStyle/>
          <a:p>
            <a:pPr marL="0" lvl="0" indent="0" algn="l">
              <a:lnSpc>
                <a:spcPts val="3305"/>
              </a:lnSpc>
              <a:spcBef>
                <a:spcPct val="0"/>
              </a:spcBef>
            </a:pPr>
            <a:r>
              <a:rPr lang="en-US" sz="3479" b="1" i="1" u="none" strike="noStrike" spc="-226">
                <a:solidFill>
                  <a:srgbClr val="000000"/>
                </a:solidFill>
                <a:latin typeface="Arial Bold Italics"/>
                <a:ea typeface="Arial Bold Italics"/>
                <a:cs typeface="Arial Bold Italics"/>
                <a:sym typeface="Arial Bold Italics"/>
              </a:rPr>
              <a:t>Low transparency</a:t>
            </a:r>
          </a:p>
          <a:p>
            <a:pPr algn="l">
              <a:lnSpc>
                <a:spcPts val="3115"/>
              </a:lnSpc>
              <a:spcBef>
                <a:spcPct val="0"/>
              </a:spcBef>
            </a:pPr>
            <a:r>
              <a:rPr lang="en-US" sz="3279" u="none" strike="noStrike" spc="-213">
                <a:solidFill>
                  <a:srgbClr val="000000"/>
                </a:solidFill>
                <a:latin typeface="Arial"/>
                <a:ea typeface="Arial"/>
                <a:cs typeface="Arial"/>
                <a:sym typeface="Arial"/>
              </a:rPr>
              <a:t>The above-mentioned aspect can be referred to as one of the significant challenges related to the AI which is also known as the black box issue (Sheliemina, 2024; Ackerhans et al., 2024).</a:t>
            </a:r>
          </a:p>
          <a:p>
            <a:pPr marL="0" lvl="0" indent="0" algn="l">
              <a:lnSpc>
                <a:spcPts val="3305"/>
              </a:lnSpc>
              <a:spcBef>
                <a:spcPct val="0"/>
              </a:spcBef>
            </a:pPr>
            <a:endParaRPr lang="en-US" sz="3279" u="none" strike="noStrike" spc="-213">
              <a:solidFill>
                <a:srgbClr val="000000"/>
              </a:solidFill>
              <a:latin typeface="Arial"/>
              <a:ea typeface="Arial"/>
              <a:cs typeface="Arial"/>
              <a:sym typeface="Arial"/>
            </a:endParaRPr>
          </a:p>
          <a:p>
            <a:pPr marL="0" lvl="0" indent="0" algn="l">
              <a:lnSpc>
                <a:spcPts val="3115"/>
              </a:lnSpc>
              <a:spcBef>
                <a:spcPct val="0"/>
              </a:spcBef>
            </a:pPr>
            <a:endParaRPr lang="en-US" sz="3279" u="none" strike="noStrike" spc="-213">
              <a:solidFill>
                <a:srgbClr val="000000"/>
              </a:solidFill>
              <a:latin typeface="Arial"/>
              <a:ea typeface="Arial"/>
              <a:cs typeface="Arial"/>
              <a:sym typeface="Arial"/>
            </a:endParaRPr>
          </a:p>
        </p:txBody>
      </p:sp>
      <p:sp>
        <p:nvSpPr>
          <p:cNvPr id="13" name="TextBox 13"/>
          <p:cNvSpPr txBox="1"/>
          <p:nvPr/>
        </p:nvSpPr>
        <p:spPr>
          <a:xfrm>
            <a:off x="6810507" y="6578790"/>
            <a:ext cx="11063484" cy="2031359"/>
          </a:xfrm>
          <a:prstGeom prst="rect">
            <a:avLst/>
          </a:prstGeom>
        </p:spPr>
        <p:txBody>
          <a:bodyPr lIns="0" tIns="0" rIns="0" bIns="0" rtlCol="0" anchor="t">
            <a:spAutoFit/>
          </a:bodyPr>
          <a:lstStyle/>
          <a:p>
            <a:pPr algn="l">
              <a:lnSpc>
                <a:spcPts val="3305"/>
              </a:lnSpc>
            </a:pPr>
            <a:r>
              <a:rPr lang="en-US" sz="3479" b="1" i="1" spc="-226">
                <a:solidFill>
                  <a:srgbClr val="000000"/>
                </a:solidFill>
                <a:latin typeface="Arial Bold Italics"/>
                <a:ea typeface="Arial Bold Italics"/>
                <a:cs typeface="Arial Bold Italics"/>
                <a:sym typeface="Arial Bold Italics"/>
              </a:rPr>
              <a:t>Reduction of clinical judgment</a:t>
            </a:r>
          </a:p>
          <a:p>
            <a:pPr algn="l">
              <a:lnSpc>
                <a:spcPts val="3115"/>
              </a:lnSpc>
            </a:pPr>
            <a:r>
              <a:rPr lang="en-US" sz="3279" spc="-213">
                <a:solidFill>
                  <a:srgbClr val="000000"/>
                </a:solidFill>
                <a:latin typeface="Arial"/>
                <a:ea typeface="Arial"/>
                <a:cs typeface="Arial"/>
                <a:sym typeface="Arial"/>
              </a:rPr>
              <a:t>The excessive overreliance on the AI-based clinical decision support creates a risk towards reducing critical thinking and professional expertise (Saban and Dubovi, 2025). </a:t>
            </a:r>
          </a:p>
          <a:p>
            <a:pPr marL="0" lvl="0" indent="0" algn="l">
              <a:lnSpc>
                <a:spcPts val="3115"/>
              </a:lnSpc>
              <a:spcBef>
                <a:spcPct val="0"/>
              </a:spcBef>
            </a:pPr>
            <a:endParaRPr lang="en-US" sz="3279" spc="-213">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FF3F2"/>
        </a:solidFill>
        <a:effectLst/>
      </p:bgPr>
    </p:bg>
    <p:spTree>
      <p:nvGrpSpPr>
        <p:cNvPr id="1" name=""/>
        <p:cNvGrpSpPr/>
        <p:nvPr/>
      </p:nvGrpSpPr>
      <p:grpSpPr>
        <a:xfrm>
          <a:off x="0" y="0"/>
          <a:ext cx="0" cy="0"/>
          <a:chOff x="0" y="0"/>
          <a:chExt cx="0" cy="0"/>
        </a:xfrm>
      </p:grpSpPr>
      <p:sp>
        <p:nvSpPr>
          <p:cNvPr id="2" name="Freeform 2"/>
          <p:cNvSpPr/>
          <p:nvPr/>
        </p:nvSpPr>
        <p:spPr>
          <a:xfrm>
            <a:off x="1237656" y="-2762844"/>
            <a:ext cx="15812687" cy="15812687"/>
          </a:xfrm>
          <a:custGeom>
            <a:avLst/>
            <a:gdLst/>
            <a:ahLst/>
            <a:cxnLst/>
            <a:rect l="l" t="t" r="r" b="b"/>
            <a:pathLst>
              <a:path w="15812687" h="15812687">
                <a:moveTo>
                  <a:pt x="0" y="0"/>
                </a:moveTo>
                <a:lnTo>
                  <a:pt x="15812688" y="0"/>
                </a:lnTo>
                <a:lnTo>
                  <a:pt x="15812688" y="15812688"/>
                </a:lnTo>
                <a:lnTo>
                  <a:pt x="0" y="15812688"/>
                </a:lnTo>
                <a:lnTo>
                  <a:pt x="0" y="0"/>
                </a:lnTo>
                <a:close/>
              </a:path>
            </a:pathLst>
          </a:custGeom>
          <a:blipFill>
            <a:blip>
              <a:alphaModFix amt="46000"/>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flipV="1">
            <a:off x="49547" y="145127"/>
            <a:ext cx="9199228" cy="3779349"/>
          </a:xfrm>
          <a:custGeom>
            <a:avLst/>
            <a:gdLst/>
            <a:ahLst/>
            <a:cxnLst/>
            <a:rect l="l" t="t" r="r" b="b"/>
            <a:pathLst>
              <a:path w="9199228" h="3779349">
                <a:moveTo>
                  <a:pt x="0" y="3779349"/>
                </a:moveTo>
                <a:lnTo>
                  <a:pt x="9199228" y="3779349"/>
                </a:lnTo>
                <a:lnTo>
                  <a:pt x="9199228" y="0"/>
                </a:lnTo>
                <a:lnTo>
                  <a:pt x="0" y="0"/>
                </a:lnTo>
                <a:lnTo>
                  <a:pt x="0" y="3779349"/>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rot="-5400000">
            <a:off x="3224142" y="-3308703"/>
            <a:ext cx="11650548" cy="18327272"/>
          </a:xfrm>
          <a:custGeom>
            <a:avLst/>
            <a:gdLst/>
            <a:ahLst/>
            <a:cxnLst/>
            <a:rect l="l" t="t" r="r" b="b"/>
            <a:pathLst>
              <a:path w="11650548" h="18327272">
                <a:moveTo>
                  <a:pt x="0" y="0"/>
                </a:moveTo>
                <a:lnTo>
                  <a:pt x="11650548" y="0"/>
                </a:lnTo>
                <a:lnTo>
                  <a:pt x="11650548" y="18327271"/>
                </a:lnTo>
                <a:lnTo>
                  <a:pt x="0" y="18327271"/>
                </a:lnTo>
                <a:lnTo>
                  <a:pt x="0" y="0"/>
                </a:lnTo>
                <a:close/>
              </a:path>
            </a:pathLst>
          </a:custGeom>
          <a:blipFill>
            <a:blip r:embed="rId4"/>
            <a:stretch>
              <a:fillRect l="-1753" t="-810" r="-1753" b="-810"/>
            </a:stretch>
          </a:blipFill>
        </p:spPr>
        <p:txBody>
          <a:bodyPr/>
          <a:lstStyle/>
          <a:p>
            <a:endParaRPr lang="ro-RO"/>
          </a:p>
        </p:txBody>
      </p:sp>
      <p:sp>
        <p:nvSpPr>
          <p:cNvPr id="5" name="Freeform 5"/>
          <p:cNvSpPr/>
          <p:nvPr/>
        </p:nvSpPr>
        <p:spPr>
          <a:xfrm>
            <a:off x="14638102" y="333797"/>
            <a:ext cx="3574950" cy="4359910"/>
          </a:xfrm>
          <a:custGeom>
            <a:avLst/>
            <a:gdLst/>
            <a:ahLst/>
            <a:cxnLst/>
            <a:rect l="l" t="t" r="r" b="b"/>
            <a:pathLst>
              <a:path w="3574950" h="4359910">
                <a:moveTo>
                  <a:pt x="0" y="0"/>
                </a:moveTo>
                <a:lnTo>
                  <a:pt x="3574950" y="0"/>
                </a:lnTo>
                <a:lnTo>
                  <a:pt x="3574950" y="4359911"/>
                </a:lnTo>
                <a:lnTo>
                  <a:pt x="0" y="4359911"/>
                </a:lnTo>
                <a:lnTo>
                  <a:pt x="0" y="0"/>
                </a:lnTo>
                <a:close/>
              </a:path>
            </a:pathLst>
          </a:custGeom>
          <a:blipFill>
            <a:blip r:embed="rId5"/>
            <a:stretch>
              <a:fillRect r="-14884"/>
            </a:stretch>
          </a:blipFill>
        </p:spPr>
        <p:txBody>
          <a:bodyPr/>
          <a:lstStyle/>
          <a:p>
            <a:endParaRPr lang="ro-RO"/>
          </a:p>
        </p:txBody>
      </p:sp>
      <p:sp>
        <p:nvSpPr>
          <p:cNvPr id="6" name="Freeform 6"/>
          <p:cNvSpPr/>
          <p:nvPr/>
        </p:nvSpPr>
        <p:spPr>
          <a:xfrm>
            <a:off x="9675611" y="-195964"/>
            <a:ext cx="9383295" cy="3908074"/>
          </a:xfrm>
          <a:custGeom>
            <a:avLst/>
            <a:gdLst/>
            <a:ahLst/>
            <a:cxnLst/>
            <a:rect l="l" t="t" r="r" b="b"/>
            <a:pathLst>
              <a:path w="9383295" h="3908074">
                <a:moveTo>
                  <a:pt x="0" y="0"/>
                </a:moveTo>
                <a:lnTo>
                  <a:pt x="9383295" y="0"/>
                </a:lnTo>
                <a:lnTo>
                  <a:pt x="9383295" y="3908074"/>
                </a:lnTo>
                <a:lnTo>
                  <a:pt x="0" y="3908074"/>
                </a:lnTo>
                <a:lnTo>
                  <a:pt x="0" y="0"/>
                </a:lnTo>
                <a:close/>
              </a:path>
            </a:pathLst>
          </a:custGeom>
          <a:blipFill>
            <a:blip r:embed="rId6"/>
            <a:stretch>
              <a:fillRect/>
            </a:stretch>
          </a:blipFill>
        </p:spPr>
        <p:txBody>
          <a:bodyPr/>
          <a:lstStyle/>
          <a:p>
            <a:endParaRPr lang="ro-RO"/>
          </a:p>
        </p:txBody>
      </p:sp>
      <p:sp>
        <p:nvSpPr>
          <p:cNvPr id="7" name="Freeform 7"/>
          <p:cNvSpPr/>
          <p:nvPr/>
        </p:nvSpPr>
        <p:spPr>
          <a:xfrm rot="-675252">
            <a:off x="-480634" y="6801933"/>
            <a:ext cx="2962331" cy="3549254"/>
          </a:xfrm>
          <a:custGeom>
            <a:avLst/>
            <a:gdLst/>
            <a:ahLst/>
            <a:cxnLst/>
            <a:rect l="l" t="t" r="r" b="b"/>
            <a:pathLst>
              <a:path w="2962331" h="3549254">
                <a:moveTo>
                  <a:pt x="0" y="0"/>
                </a:moveTo>
                <a:lnTo>
                  <a:pt x="2962331" y="0"/>
                </a:lnTo>
                <a:lnTo>
                  <a:pt x="2962331" y="3549255"/>
                </a:lnTo>
                <a:lnTo>
                  <a:pt x="0" y="3549255"/>
                </a:lnTo>
                <a:lnTo>
                  <a:pt x="0" y="0"/>
                </a:lnTo>
                <a:close/>
              </a:path>
            </a:pathLst>
          </a:custGeom>
          <a:blipFill>
            <a:blip r:embed="rId7"/>
            <a:stretch>
              <a:fillRect l="-61741"/>
            </a:stretch>
          </a:blipFill>
        </p:spPr>
        <p:txBody>
          <a:bodyPr/>
          <a:lstStyle/>
          <a:p>
            <a:endParaRPr lang="ro-RO"/>
          </a:p>
        </p:txBody>
      </p:sp>
      <p:sp>
        <p:nvSpPr>
          <p:cNvPr id="8" name="Freeform 8"/>
          <p:cNvSpPr/>
          <p:nvPr/>
        </p:nvSpPr>
        <p:spPr>
          <a:xfrm>
            <a:off x="54627" y="-56372"/>
            <a:ext cx="11403065" cy="4182349"/>
          </a:xfrm>
          <a:custGeom>
            <a:avLst/>
            <a:gdLst/>
            <a:ahLst/>
            <a:cxnLst/>
            <a:rect l="l" t="t" r="r" b="b"/>
            <a:pathLst>
              <a:path w="11403065" h="4182349">
                <a:moveTo>
                  <a:pt x="0" y="0"/>
                </a:moveTo>
                <a:lnTo>
                  <a:pt x="11403066" y="0"/>
                </a:lnTo>
                <a:lnTo>
                  <a:pt x="11403066" y="4182349"/>
                </a:lnTo>
                <a:lnTo>
                  <a:pt x="0" y="4182349"/>
                </a:lnTo>
                <a:lnTo>
                  <a:pt x="0" y="0"/>
                </a:lnTo>
                <a:close/>
              </a:path>
            </a:pathLst>
          </a:custGeom>
          <a:blipFill>
            <a:blip r:embed="rId8"/>
            <a:stretch>
              <a:fillRect r="-23585" b="-139327"/>
            </a:stretch>
          </a:blipFill>
        </p:spPr>
        <p:txBody>
          <a:bodyPr/>
          <a:lstStyle/>
          <a:p>
            <a:endParaRPr lang="ro-RO"/>
          </a:p>
        </p:txBody>
      </p:sp>
      <p:sp>
        <p:nvSpPr>
          <p:cNvPr id="9" name="TextBox 9"/>
          <p:cNvSpPr txBox="1"/>
          <p:nvPr/>
        </p:nvSpPr>
        <p:spPr>
          <a:xfrm>
            <a:off x="2799556" y="172534"/>
            <a:ext cx="11224477" cy="1071881"/>
          </a:xfrm>
          <a:prstGeom prst="rect">
            <a:avLst/>
          </a:prstGeom>
        </p:spPr>
        <p:txBody>
          <a:bodyPr lIns="0" tIns="0" rIns="0" bIns="0" rtlCol="0" anchor="t">
            <a:spAutoFit/>
          </a:bodyPr>
          <a:lstStyle/>
          <a:p>
            <a:pPr marL="0" lvl="0" indent="0" algn="ctr">
              <a:lnSpc>
                <a:spcPts val="7760"/>
              </a:lnSpc>
              <a:spcBef>
                <a:spcPct val="0"/>
              </a:spcBef>
            </a:pPr>
            <a:r>
              <a:rPr lang="en-US" sz="8000" b="1">
                <a:solidFill>
                  <a:srgbClr val="000000"/>
                </a:solidFill>
                <a:latin typeface="Arial Bold"/>
                <a:ea typeface="Arial Bold"/>
                <a:cs typeface="Arial Bold"/>
                <a:sym typeface="Arial Bold"/>
              </a:rPr>
              <a:t>Recommendations</a:t>
            </a:r>
          </a:p>
        </p:txBody>
      </p:sp>
      <p:sp>
        <p:nvSpPr>
          <p:cNvPr id="10" name="TextBox 10"/>
          <p:cNvSpPr txBox="1"/>
          <p:nvPr/>
        </p:nvSpPr>
        <p:spPr>
          <a:xfrm>
            <a:off x="2362200" y="3009900"/>
            <a:ext cx="13813790" cy="6176627"/>
          </a:xfrm>
          <a:prstGeom prst="rect">
            <a:avLst/>
          </a:prstGeom>
        </p:spPr>
        <p:txBody>
          <a:bodyPr wrap="square" lIns="0" tIns="0" rIns="0" bIns="0" rtlCol="0" anchor="t">
            <a:spAutoFit/>
          </a:bodyPr>
          <a:lstStyle/>
          <a:p>
            <a:pPr marL="701674" lvl="1" indent="-350837" algn="l">
              <a:lnSpc>
                <a:spcPts val="3087"/>
              </a:lnSpc>
              <a:buFont typeface="Arial"/>
              <a:buChar char="•"/>
            </a:pPr>
            <a:r>
              <a:rPr lang="en-US" sz="3249" spc="-211" dirty="0">
                <a:solidFill>
                  <a:srgbClr val="000000"/>
                </a:solidFill>
                <a:latin typeface="Arial"/>
                <a:ea typeface="Arial"/>
                <a:cs typeface="Arial"/>
                <a:sym typeface="Arial"/>
              </a:rPr>
              <a:t> Provide</a:t>
            </a:r>
            <a:r>
              <a:rPr lang="en-US" sz="3249" b="1" spc="-211" dirty="0">
                <a:solidFill>
                  <a:srgbClr val="000000"/>
                </a:solidFill>
                <a:latin typeface="Arial Bold"/>
                <a:ea typeface="Arial Bold"/>
                <a:cs typeface="Arial Bold"/>
                <a:sym typeface="Arial Bold"/>
              </a:rPr>
              <a:t> training for healthcare staff </a:t>
            </a:r>
            <a:r>
              <a:rPr lang="en-US" sz="3249" spc="-211" dirty="0">
                <a:solidFill>
                  <a:srgbClr val="000000"/>
                </a:solidFill>
                <a:latin typeface="Arial"/>
                <a:ea typeface="Arial"/>
                <a:cs typeface="Arial"/>
                <a:sym typeface="Arial"/>
              </a:rPr>
              <a:t>to understand AI and use clinical judgement  (</a:t>
            </a:r>
            <a:r>
              <a:rPr lang="en-US" sz="3249" spc="-211" dirty="0" err="1">
                <a:solidFill>
                  <a:srgbClr val="000000"/>
                </a:solidFill>
                <a:latin typeface="Arial"/>
                <a:ea typeface="Arial"/>
                <a:cs typeface="Arial"/>
                <a:sym typeface="Arial"/>
              </a:rPr>
              <a:t>Sheliemina</a:t>
            </a:r>
            <a:r>
              <a:rPr lang="en-US" sz="3249" spc="-211" dirty="0">
                <a:solidFill>
                  <a:srgbClr val="000000"/>
                </a:solidFill>
                <a:latin typeface="Arial"/>
                <a:ea typeface="Arial"/>
                <a:cs typeface="Arial"/>
                <a:sym typeface="Arial"/>
              </a:rPr>
              <a:t>,  2024; Skills for Health, 2026).</a:t>
            </a:r>
          </a:p>
          <a:p>
            <a:pPr algn="l">
              <a:lnSpc>
                <a:spcPts val="3087"/>
              </a:lnSpc>
            </a:pPr>
            <a:endParaRPr lang="en-US" sz="3249" spc="-211" dirty="0">
              <a:solidFill>
                <a:srgbClr val="000000"/>
              </a:solidFill>
              <a:latin typeface="Arial"/>
              <a:ea typeface="Arial"/>
              <a:cs typeface="Arial"/>
              <a:sym typeface="Arial"/>
            </a:endParaRPr>
          </a:p>
          <a:p>
            <a:pPr marL="701674" lvl="1" indent="-350837" algn="l">
              <a:lnSpc>
                <a:spcPts val="3087"/>
              </a:lnSpc>
              <a:buFont typeface="Arial"/>
              <a:buChar char="•"/>
            </a:pPr>
            <a:r>
              <a:rPr lang="en-US" sz="3249" spc="-211" dirty="0">
                <a:solidFill>
                  <a:srgbClr val="000000"/>
                </a:solidFill>
                <a:latin typeface="Arial"/>
                <a:ea typeface="Arial"/>
                <a:cs typeface="Arial"/>
                <a:sym typeface="Arial"/>
              </a:rPr>
              <a:t>Ensure </a:t>
            </a:r>
            <a:r>
              <a:rPr lang="en-US" sz="3249" b="1" spc="-211" dirty="0">
                <a:solidFill>
                  <a:srgbClr val="000000"/>
                </a:solidFill>
                <a:latin typeface="Arial Bold"/>
                <a:ea typeface="Arial Bold"/>
                <a:cs typeface="Arial Bold"/>
                <a:sym typeface="Arial Bold"/>
              </a:rPr>
              <a:t>data security and high - quality,</a:t>
            </a:r>
            <a:r>
              <a:rPr lang="en-US" sz="3249" spc="-211" dirty="0">
                <a:solidFill>
                  <a:srgbClr val="000000"/>
                </a:solidFill>
                <a:latin typeface="Arial"/>
                <a:ea typeface="Arial"/>
                <a:cs typeface="Arial"/>
                <a:sym typeface="Arial"/>
              </a:rPr>
              <a:t> diverse data for safe and fair outcomes (Cress, 2026; Ivanovic, 2023).</a:t>
            </a:r>
          </a:p>
          <a:p>
            <a:pPr algn="l">
              <a:lnSpc>
                <a:spcPts val="3087"/>
              </a:lnSpc>
            </a:pPr>
            <a:endParaRPr lang="en-US" sz="3249" spc="-211" dirty="0">
              <a:solidFill>
                <a:srgbClr val="000000"/>
              </a:solidFill>
              <a:latin typeface="Arial"/>
              <a:ea typeface="Arial"/>
              <a:cs typeface="Arial"/>
              <a:sym typeface="Arial"/>
            </a:endParaRPr>
          </a:p>
          <a:p>
            <a:pPr marL="701674" lvl="1" indent="-350837" algn="l">
              <a:lnSpc>
                <a:spcPts val="3087"/>
              </a:lnSpc>
              <a:buFont typeface="Arial"/>
              <a:buChar char="•"/>
            </a:pPr>
            <a:r>
              <a:rPr lang="en-US" sz="3249" spc="-211" dirty="0">
                <a:solidFill>
                  <a:srgbClr val="000000"/>
                </a:solidFill>
                <a:latin typeface="Arial"/>
                <a:ea typeface="Arial"/>
                <a:cs typeface="Arial"/>
                <a:sym typeface="Arial"/>
              </a:rPr>
              <a:t>Use AI as a </a:t>
            </a:r>
            <a:r>
              <a:rPr lang="en-US" sz="3249" b="1" spc="-211" dirty="0">
                <a:solidFill>
                  <a:srgbClr val="000000"/>
                </a:solidFill>
                <a:latin typeface="Arial Bold"/>
                <a:ea typeface="Arial Bold"/>
                <a:cs typeface="Arial Bold"/>
                <a:sym typeface="Arial Bold"/>
              </a:rPr>
              <a:t>support tool, not a replacement, </a:t>
            </a:r>
            <a:r>
              <a:rPr lang="en-US" sz="3249" spc="-211" dirty="0">
                <a:solidFill>
                  <a:srgbClr val="000000"/>
                </a:solidFill>
                <a:latin typeface="Arial"/>
                <a:ea typeface="Arial"/>
                <a:cs typeface="Arial"/>
                <a:sym typeface="Arial"/>
              </a:rPr>
              <a:t>with clinical oversight (</a:t>
            </a:r>
            <a:r>
              <a:rPr lang="en-US" sz="3249" spc="-211" dirty="0" err="1">
                <a:solidFill>
                  <a:srgbClr val="000000"/>
                </a:solidFill>
                <a:latin typeface="Arial"/>
                <a:ea typeface="Arial"/>
                <a:cs typeface="Arial"/>
                <a:sym typeface="Arial"/>
              </a:rPr>
              <a:t>Ackerhans</a:t>
            </a:r>
            <a:r>
              <a:rPr lang="en-US" sz="3249" spc="-211" dirty="0">
                <a:solidFill>
                  <a:srgbClr val="000000"/>
                </a:solidFill>
                <a:latin typeface="Arial"/>
                <a:ea typeface="Arial"/>
                <a:cs typeface="Arial"/>
                <a:sym typeface="Arial"/>
              </a:rPr>
              <a:t> et al., 2024).</a:t>
            </a:r>
          </a:p>
          <a:p>
            <a:pPr algn="l">
              <a:lnSpc>
                <a:spcPts val="3087"/>
              </a:lnSpc>
            </a:pPr>
            <a:endParaRPr lang="en-US" sz="3249" spc="-211" dirty="0">
              <a:solidFill>
                <a:srgbClr val="000000"/>
              </a:solidFill>
              <a:latin typeface="Arial"/>
              <a:ea typeface="Arial"/>
              <a:cs typeface="Arial"/>
              <a:sym typeface="Arial"/>
            </a:endParaRPr>
          </a:p>
          <a:p>
            <a:pPr marL="701674" lvl="1" indent="-350837" algn="l">
              <a:lnSpc>
                <a:spcPts val="3087"/>
              </a:lnSpc>
              <a:buFont typeface="Arial"/>
              <a:buChar char="•"/>
            </a:pPr>
            <a:r>
              <a:rPr lang="en-US" sz="3249" b="1" spc="-211" dirty="0">
                <a:solidFill>
                  <a:srgbClr val="000000"/>
                </a:solidFill>
                <a:latin typeface="Arial Bold"/>
                <a:ea typeface="Arial Bold"/>
                <a:cs typeface="Arial Bold"/>
                <a:sym typeface="Arial Bold"/>
              </a:rPr>
              <a:t>Regularly monitor and update AI systems</a:t>
            </a:r>
            <a:r>
              <a:rPr lang="en-US" sz="3249" spc="-211" dirty="0">
                <a:solidFill>
                  <a:srgbClr val="000000"/>
                </a:solidFill>
                <a:latin typeface="Arial"/>
                <a:ea typeface="Arial"/>
                <a:cs typeface="Arial"/>
                <a:sym typeface="Arial"/>
              </a:rPr>
              <a:t> to reduce errors and bias (Blease, 2025).</a:t>
            </a:r>
          </a:p>
          <a:p>
            <a:pPr algn="l">
              <a:lnSpc>
                <a:spcPts val="3087"/>
              </a:lnSpc>
            </a:pPr>
            <a:endParaRPr lang="en-US" sz="3249" spc="-211" dirty="0">
              <a:solidFill>
                <a:srgbClr val="000000"/>
              </a:solidFill>
              <a:latin typeface="Arial"/>
              <a:ea typeface="Arial"/>
              <a:cs typeface="Arial"/>
              <a:sym typeface="Arial"/>
            </a:endParaRPr>
          </a:p>
          <a:p>
            <a:pPr marL="457200" indent="-457200" algn="l">
              <a:lnSpc>
                <a:spcPts val="3087"/>
              </a:lnSpc>
              <a:buFont typeface="Arial" panose="020B0604020202020204" pitchFamily="34" charset="0"/>
              <a:buChar char="•"/>
            </a:pPr>
            <a:r>
              <a:rPr lang="en-US" sz="3249" spc="-211" dirty="0">
                <a:solidFill>
                  <a:srgbClr val="000000"/>
                </a:solidFill>
                <a:latin typeface="Arial"/>
                <a:ea typeface="Arial"/>
                <a:cs typeface="Arial"/>
                <a:sym typeface="Arial"/>
              </a:rPr>
              <a:t>  Improve </a:t>
            </a:r>
            <a:r>
              <a:rPr lang="en-US" sz="3249" b="1" spc="-211" dirty="0">
                <a:solidFill>
                  <a:srgbClr val="000000"/>
                </a:solidFill>
                <a:latin typeface="Arial Bold"/>
                <a:ea typeface="Arial Bold"/>
                <a:cs typeface="Arial Bold"/>
                <a:sym typeface="Arial Bold"/>
              </a:rPr>
              <a:t>access to AI in all communities</a:t>
            </a:r>
            <a:r>
              <a:rPr lang="en-US" sz="3249" spc="-211" dirty="0">
                <a:solidFill>
                  <a:srgbClr val="000000"/>
                </a:solidFill>
                <a:latin typeface="Arial"/>
                <a:ea typeface="Arial"/>
                <a:cs typeface="Arial"/>
                <a:sym typeface="Arial"/>
              </a:rPr>
              <a:t>, including rural areas (</a:t>
            </a:r>
            <a:r>
              <a:rPr lang="en-US" sz="3249" spc="-211" dirty="0" err="1">
                <a:solidFill>
                  <a:srgbClr val="000000"/>
                </a:solidFill>
                <a:latin typeface="Arial"/>
                <a:ea typeface="Arial"/>
                <a:cs typeface="Arial"/>
                <a:sym typeface="Arial"/>
              </a:rPr>
              <a:t>Oluyede</a:t>
            </a:r>
            <a:r>
              <a:rPr lang="en-US" sz="3249" spc="-211" dirty="0">
                <a:solidFill>
                  <a:srgbClr val="000000"/>
                </a:solidFill>
                <a:latin typeface="Arial"/>
                <a:ea typeface="Arial"/>
                <a:cs typeface="Arial"/>
                <a:sym typeface="Arial"/>
              </a:rPr>
              <a:t> et al., 2022).</a:t>
            </a:r>
          </a:p>
          <a:p>
            <a:pPr algn="l">
              <a:lnSpc>
                <a:spcPts val="2305"/>
              </a:lnSpc>
            </a:pPr>
            <a:endParaRPr lang="en-US" sz="3249" spc="-211" dirty="0">
              <a:solidFill>
                <a:srgbClr val="000000"/>
              </a:solidFill>
              <a:latin typeface="Arial"/>
              <a:ea typeface="Arial"/>
              <a:cs typeface="Arial"/>
              <a:sym typeface="Arial"/>
            </a:endParaRPr>
          </a:p>
          <a:p>
            <a:pPr marL="0" lvl="0" indent="0" algn="l">
              <a:lnSpc>
                <a:spcPts val="2305"/>
              </a:lnSpc>
              <a:spcBef>
                <a:spcPct val="0"/>
              </a:spcBef>
            </a:pPr>
            <a:endParaRPr lang="en-US" sz="3249" spc="-211" dirty="0">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FF3F2"/>
        </a:solidFill>
        <a:effectLst/>
      </p:bgPr>
    </p:bg>
    <p:spTree>
      <p:nvGrpSpPr>
        <p:cNvPr id="1" name=""/>
        <p:cNvGrpSpPr/>
        <p:nvPr/>
      </p:nvGrpSpPr>
      <p:grpSpPr>
        <a:xfrm>
          <a:off x="0" y="0"/>
          <a:ext cx="0" cy="0"/>
          <a:chOff x="0" y="0"/>
          <a:chExt cx="0" cy="0"/>
        </a:xfrm>
      </p:grpSpPr>
      <p:sp>
        <p:nvSpPr>
          <p:cNvPr id="2" name="Freeform 2"/>
          <p:cNvSpPr/>
          <p:nvPr/>
        </p:nvSpPr>
        <p:spPr>
          <a:xfrm flipV="1">
            <a:off x="-473069" y="-473964"/>
            <a:ext cx="9199228" cy="3779349"/>
          </a:xfrm>
          <a:custGeom>
            <a:avLst/>
            <a:gdLst/>
            <a:ahLst/>
            <a:cxnLst/>
            <a:rect l="l" t="t" r="r" b="b"/>
            <a:pathLst>
              <a:path w="9199228" h="3779349">
                <a:moveTo>
                  <a:pt x="0" y="3779349"/>
                </a:moveTo>
                <a:lnTo>
                  <a:pt x="9199228" y="3779349"/>
                </a:lnTo>
                <a:lnTo>
                  <a:pt x="9199228" y="0"/>
                </a:lnTo>
                <a:lnTo>
                  <a:pt x="0" y="0"/>
                </a:lnTo>
                <a:lnTo>
                  <a:pt x="0" y="3779349"/>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a:off x="1237656" y="-2762844"/>
            <a:ext cx="15812687" cy="15812687"/>
          </a:xfrm>
          <a:custGeom>
            <a:avLst/>
            <a:gdLst/>
            <a:ahLst/>
            <a:cxnLst/>
            <a:rect l="l" t="t" r="r" b="b"/>
            <a:pathLst>
              <a:path w="15812687" h="15812687">
                <a:moveTo>
                  <a:pt x="0" y="0"/>
                </a:moveTo>
                <a:lnTo>
                  <a:pt x="15812688" y="0"/>
                </a:lnTo>
                <a:lnTo>
                  <a:pt x="15812688" y="15812688"/>
                </a:lnTo>
                <a:lnTo>
                  <a:pt x="0" y="15812688"/>
                </a:lnTo>
                <a:lnTo>
                  <a:pt x="0" y="0"/>
                </a:lnTo>
                <a:close/>
              </a:path>
            </a:pathLst>
          </a:custGeom>
          <a:blipFill>
            <a:blip>
              <a:alphaModFix amt="46000"/>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a:off x="2916862" y="1256090"/>
            <a:ext cx="14342438" cy="7470020"/>
          </a:xfrm>
          <a:custGeom>
            <a:avLst/>
            <a:gdLst/>
            <a:ahLst/>
            <a:cxnLst/>
            <a:rect l="l" t="t" r="r" b="b"/>
            <a:pathLst>
              <a:path w="14342438" h="7470020">
                <a:moveTo>
                  <a:pt x="0" y="0"/>
                </a:moveTo>
                <a:lnTo>
                  <a:pt x="14342438" y="0"/>
                </a:lnTo>
                <a:lnTo>
                  <a:pt x="14342438" y="7470020"/>
                </a:lnTo>
                <a:lnTo>
                  <a:pt x="0" y="747002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RO"/>
          </a:p>
        </p:txBody>
      </p:sp>
      <p:sp>
        <p:nvSpPr>
          <p:cNvPr id="5" name="Freeform 5"/>
          <p:cNvSpPr/>
          <p:nvPr/>
        </p:nvSpPr>
        <p:spPr>
          <a:xfrm flipH="1">
            <a:off x="9625273" y="6577613"/>
            <a:ext cx="9483971" cy="3896332"/>
          </a:xfrm>
          <a:custGeom>
            <a:avLst/>
            <a:gdLst/>
            <a:ahLst/>
            <a:cxnLst/>
            <a:rect l="l" t="t" r="r" b="b"/>
            <a:pathLst>
              <a:path w="9483971" h="3896332">
                <a:moveTo>
                  <a:pt x="9483971" y="0"/>
                </a:moveTo>
                <a:lnTo>
                  <a:pt x="0" y="0"/>
                </a:lnTo>
                <a:lnTo>
                  <a:pt x="0" y="3896331"/>
                </a:lnTo>
                <a:lnTo>
                  <a:pt x="9483971" y="3896331"/>
                </a:lnTo>
                <a:lnTo>
                  <a:pt x="9483971"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ro-RO"/>
          </a:p>
        </p:txBody>
      </p:sp>
      <p:grpSp>
        <p:nvGrpSpPr>
          <p:cNvPr id="6" name="Group 6"/>
          <p:cNvGrpSpPr/>
          <p:nvPr/>
        </p:nvGrpSpPr>
        <p:grpSpPr>
          <a:xfrm>
            <a:off x="-473069" y="0"/>
            <a:ext cx="4075139" cy="4075139"/>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39219" r="-39219"/>
              </a:stretch>
            </a:blipFill>
            <a:ln w="123825" cap="sq">
              <a:gradFill>
                <a:gsLst>
                  <a:gs pos="0">
                    <a:srgbClr val="0C116D">
                      <a:alpha val="100000"/>
                    </a:srgbClr>
                  </a:gs>
                  <a:gs pos="100000">
                    <a:srgbClr val="C250DF">
                      <a:alpha val="100000"/>
                    </a:srgbClr>
                  </a:gs>
                </a:gsLst>
                <a:lin ang="0"/>
              </a:gradFill>
              <a:prstDash val="solid"/>
              <a:miter/>
            </a:ln>
          </p:spPr>
          <p:txBody>
            <a:bodyPr/>
            <a:lstStyle/>
            <a:p>
              <a:endParaRPr lang="ro-RO"/>
            </a:p>
          </p:txBody>
        </p:sp>
      </p:grpSp>
      <p:grpSp>
        <p:nvGrpSpPr>
          <p:cNvPr id="8" name="Group 8"/>
          <p:cNvGrpSpPr/>
          <p:nvPr/>
        </p:nvGrpSpPr>
        <p:grpSpPr>
          <a:xfrm>
            <a:off x="-473069" y="4607938"/>
            <a:ext cx="3917840" cy="391784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a:stretch>
                <a:fillRect r="-100000"/>
              </a:stretch>
            </a:blipFill>
            <a:ln w="123825" cap="sq">
              <a:gradFill>
                <a:gsLst>
                  <a:gs pos="0">
                    <a:srgbClr val="0C116D">
                      <a:alpha val="100000"/>
                    </a:srgbClr>
                  </a:gs>
                  <a:gs pos="100000">
                    <a:srgbClr val="C250DF">
                      <a:alpha val="100000"/>
                    </a:srgbClr>
                  </a:gs>
                </a:gsLst>
                <a:lin ang="0"/>
              </a:gradFill>
              <a:prstDash val="solid"/>
              <a:miter/>
            </a:ln>
          </p:spPr>
          <p:txBody>
            <a:bodyPr/>
            <a:lstStyle/>
            <a:p>
              <a:endParaRPr lang="ro-RO"/>
            </a:p>
          </p:txBody>
        </p:sp>
      </p:grpSp>
      <p:sp>
        <p:nvSpPr>
          <p:cNvPr id="10" name="Freeform 10"/>
          <p:cNvSpPr/>
          <p:nvPr/>
        </p:nvSpPr>
        <p:spPr>
          <a:xfrm flipH="1">
            <a:off x="15021276" y="6463766"/>
            <a:ext cx="3266724" cy="3823234"/>
          </a:xfrm>
          <a:custGeom>
            <a:avLst/>
            <a:gdLst/>
            <a:ahLst/>
            <a:cxnLst/>
            <a:rect l="l" t="t" r="r" b="b"/>
            <a:pathLst>
              <a:path w="3266724" h="3823234">
                <a:moveTo>
                  <a:pt x="3266724" y="0"/>
                </a:moveTo>
                <a:lnTo>
                  <a:pt x="0" y="0"/>
                </a:lnTo>
                <a:lnTo>
                  <a:pt x="0" y="3823234"/>
                </a:lnTo>
                <a:lnTo>
                  <a:pt x="3266724" y="3823234"/>
                </a:lnTo>
                <a:lnTo>
                  <a:pt x="3266724" y="0"/>
                </a:lnTo>
                <a:close/>
              </a:path>
            </a:pathLst>
          </a:custGeom>
          <a:blipFill>
            <a:blip r:embed="rId8"/>
            <a:stretch>
              <a:fillRect l="-10827" b="-8430"/>
            </a:stretch>
          </a:blipFill>
        </p:spPr>
        <p:txBody>
          <a:bodyPr/>
          <a:lstStyle/>
          <a:p>
            <a:endParaRPr lang="ro-RO"/>
          </a:p>
        </p:txBody>
      </p:sp>
      <p:sp>
        <p:nvSpPr>
          <p:cNvPr id="11" name="TextBox 11"/>
          <p:cNvSpPr txBox="1"/>
          <p:nvPr/>
        </p:nvSpPr>
        <p:spPr>
          <a:xfrm>
            <a:off x="6381799" y="564197"/>
            <a:ext cx="6486948" cy="1071881"/>
          </a:xfrm>
          <a:prstGeom prst="rect">
            <a:avLst/>
          </a:prstGeom>
        </p:spPr>
        <p:txBody>
          <a:bodyPr lIns="0" tIns="0" rIns="0" bIns="0" rtlCol="0" anchor="t">
            <a:spAutoFit/>
          </a:bodyPr>
          <a:lstStyle/>
          <a:p>
            <a:pPr algn="l">
              <a:lnSpc>
                <a:spcPts val="7760"/>
              </a:lnSpc>
            </a:pPr>
            <a:r>
              <a:rPr lang="en-US" sz="8000" b="1">
                <a:solidFill>
                  <a:srgbClr val="000000"/>
                </a:solidFill>
                <a:latin typeface="Arial Bold"/>
                <a:ea typeface="Arial Bold"/>
                <a:cs typeface="Arial Bold"/>
                <a:sym typeface="Arial Bold"/>
              </a:rPr>
              <a:t>Conclusion</a:t>
            </a:r>
          </a:p>
        </p:txBody>
      </p:sp>
      <p:sp>
        <p:nvSpPr>
          <p:cNvPr id="12" name="Freeform 12"/>
          <p:cNvSpPr/>
          <p:nvPr/>
        </p:nvSpPr>
        <p:spPr>
          <a:xfrm rot="7889588">
            <a:off x="14548414" y="-849822"/>
            <a:ext cx="3352619" cy="3488169"/>
          </a:xfrm>
          <a:custGeom>
            <a:avLst/>
            <a:gdLst/>
            <a:ahLst/>
            <a:cxnLst/>
            <a:rect l="l" t="t" r="r" b="b"/>
            <a:pathLst>
              <a:path w="3352619" h="3488169">
                <a:moveTo>
                  <a:pt x="0" y="0"/>
                </a:moveTo>
                <a:lnTo>
                  <a:pt x="3352618" y="0"/>
                </a:lnTo>
                <a:lnTo>
                  <a:pt x="3352618" y="3488169"/>
                </a:lnTo>
                <a:lnTo>
                  <a:pt x="0" y="3488169"/>
                </a:lnTo>
                <a:lnTo>
                  <a:pt x="0" y="0"/>
                </a:lnTo>
                <a:close/>
              </a:path>
            </a:pathLst>
          </a:custGeom>
          <a:blipFill>
            <a:blip r:embed="rId9"/>
            <a:stretch>
              <a:fillRect l="-18966"/>
            </a:stretch>
          </a:blipFill>
        </p:spPr>
        <p:txBody>
          <a:bodyPr/>
          <a:lstStyle/>
          <a:p>
            <a:endParaRPr lang="ro-RO"/>
          </a:p>
        </p:txBody>
      </p:sp>
      <p:sp>
        <p:nvSpPr>
          <p:cNvPr id="13" name="Freeform 13"/>
          <p:cNvSpPr/>
          <p:nvPr/>
        </p:nvSpPr>
        <p:spPr>
          <a:xfrm>
            <a:off x="-46912" y="8115863"/>
            <a:ext cx="2963774" cy="2171137"/>
          </a:xfrm>
          <a:custGeom>
            <a:avLst/>
            <a:gdLst/>
            <a:ahLst/>
            <a:cxnLst/>
            <a:rect l="l" t="t" r="r" b="b"/>
            <a:pathLst>
              <a:path w="2963774" h="2171137">
                <a:moveTo>
                  <a:pt x="0" y="0"/>
                </a:moveTo>
                <a:lnTo>
                  <a:pt x="2963774" y="0"/>
                </a:lnTo>
                <a:lnTo>
                  <a:pt x="2963774" y="2171137"/>
                </a:lnTo>
                <a:lnTo>
                  <a:pt x="0" y="2171137"/>
                </a:lnTo>
                <a:lnTo>
                  <a:pt x="0" y="0"/>
                </a:lnTo>
                <a:close/>
              </a:path>
            </a:pathLst>
          </a:custGeom>
          <a:blipFill>
            <a:blip r:embed="rId10"/>
            <a:stretch>
              <a:fillRect/>
            </a:stretch>
          </a:blipFill>
        </p:spPr>
        <p:txBody>
          <a:bodyPr/>
          <a:lstStyle/>
          <a:p>
            <a:endParaRPr lang="ro-RO"/>
          </a:p>
        </p:txBody>
      </p:sp>
      <p:sp>
        <p:nvSpPr>
          <p:cNvPr id="14" name="TextBox 14"/>
          <p:cNvSpPr txBox="1"/>
          <p:nvPr/>
        </p:nvSpPr>
        <p:spPr>
          <a:xfrm>
            <a:off x="3870928" y="2202736"/>
            <a:ext cx="12414942" cy="6284695"/>
          </a:xfrm>
          <a:prstGeom prst="rect">
            <a:avLst/>
          </a:prstGeom>
        </p:spPr>
        <p:txBody>
          <a:bodyPr lIns="0" tIns="0" rIns="0" bIns="0" rtlCol="0" anchor="t">
            <a:spAutoFit/>
          </a:bodyPr>
          <a:lstStyle/>
          <a:p>
            <a:pPr algn="l">
              <a:lnSpc>
                <a:spcPts val="3128"/>
              </a:lnSpc>
            </a:pPr>
            <a:r>
              <a:rPr lang="en-US" sz="3293" spc="-214">
                <a:solidFill>
                  <a:srgbClr val="000000"/>
                </a:solidFill>
                <a:latin typeface="Arial"/>
                <a:ea typeface="Arial"/>
                <a:cs typeface="Arial"/>
                <a:sym typeface="Arial"/>
              </a:rPr>
              <a:t>•The consideration towards the digital transformation within the healthcare environment has provided a wider opportunity to improve the outcomes(van der Meijden et al., 2023) </a:t>
            </a:r>
          </a:p>
          <a:p>
            <a:pPr algn="l">
              <a:lnSpc>
                <a:spcPts val="3128"/>
              </a:lnSpc>
            </a:pPr>
            <a:endParaRPr lang="en-US" sz="3293" spc="-214">
              <a:solidFill>
                <a:srgbClr val="000000"/>
              </a:solidFill>
              <a:latin typeface="Arial"/>
              <a:ea typeface="Arial"/>
              <a:cs typeface="Arial"/>
              <a:sym typeface="Arial"/>
            </a:endParaRPr>
          </a:p>
          <a:p>
            <a:pPr algn="l">
              <a:lnSpc>
                <a:spcPts val="3128"/>
              </a:lnSpc>
            </a:pPr>
            <a:r>
              <a:rPr lang="en-US" sz="3293" spc="-214">
                <a:solidFill>
                  <a:srgbClr val="000000"/>
                </a:solidFill>
                <a:latin typeface="Arial"/>
                <a:ea typeface="Arial"/>
                <a:cs typeface="Arial"/>
                <a:sym typeface="Arial"/>
              </a:rPr>
              <a:t>•The use of AI in the clinical decision-making has brought forward positive and negative impact (Costa, 2024; Blease, 2025).</a:t>
            </a:r>
          </a:p>
          <a:p>
            <a:pPr algn="l">
              <a:lnSpc>
                <a:spcPts val="3128"/>
              </a:lnSpc>
            </a:pPr>
            <a:endParaRPr lang="en-US" sz="3293" spc="-214">
              <a:solidFill>
                <a:srgbClr val="000000"/>
              </a:solidFill>
              <a:latin typeface="Arial"/>
              <a:ea typeface="Arial"/>
              <a:cs typeface="Arial"/>
              <a:sym typeface="Arial"/>
            </a:endParaRPr>
          </a:p>
          <a:p>
            <a:pPr algn="l">
              <a:lnSpc>
                <a:spcPts val="3128"/>
              </a:lnSpc>
            </a:pPr>
            <a:r>
              <a:rPr lang="en-US" sz="3293" spc="-214">
                <a:solidFill>
                  <a:srgbClr val="000000"/>
                </a:solidFill>
                <a:latin typeface="Arial"/>
                <a:ea typeface="Arial"/>
                <a:cs typeface="Arial"/>
                <a:sym typeface="Arial"/>
              </a:rPr>
              <a:t>•The discussion has shed light on its both perspective on patient, community and others where many cases has been highlighted related to contribution and error (Cunningham, 2025; Oluyede et al., 2022).</a:t>
            </a:r>
          </a:p>
          <a:p>
            <a:pPr algn="l">
              <a:lnSpc>
                <a:spcPts val="3128"/>
              </a:lnSpc>
            </a:pPr>
            <a:endParaRPr lang="en-US" sz="3293" spc="-214">
              <a:solidFill>
                <a:srgbClr val="000000"/>
              </a:solidFill>
              <a:latin typeface="Arial"/>
              <a:ea typeface="Arial"/>
              <a:cs typeface="Arial"/>
              <a:sym typeface="Arial"/>
            </a:endParaRPr>
          </a:p>
          <a:p>
            <a:pPr algn="l">
              <a:lnSpc>
                <a:spcPts val="3128"/>
              </a:lnSpc>
            </a:pPr>
            <a:r>
              <a:rPr lang="en-US" sz="3293" spc="-214">
                <a:solidFill>
                  <a:srgbClr val="000000"/>
                </a:solidFill>
                <a:latin typeface="Arial"/>
                <a:ea typeface="Arial"/>
                <a:cs typeface="Arial"/>
                <a:sym typeface="Arial"/>
              </a:rPr>
              <a:t>•However, the challenges related to algorithmic bias, transparency beads to be taken into consideration by providing training and proper government policies development (Ivanovic, 2023; Skills for Health, 2026).</a:t>
            </a:r>
          </a:p>
          <a:p>
            <a:pPr algn="l">
              <a:lnSpc>
                <a:spcPts val="3033"/>
              </a:lnSpc>
            </a:pPr>
            <a:endParaRPr lang="en-US" sz="3293" spc="-214">
              <a:solidFill>
                <a:srgbClr val="000000"/>
              </a:solidFill>
              <a:latin typeface="Arial"/>
              <a:ea typeface="Arial"/>
              <a:cs typeface="Arial"/>
              <a:sym typeface="Arial"/>
            </a:endParaRPr>
          </a:p>
          <a:p>
            <a:pPr marL="0" lvl="0" indent="0" algn="l">
              <a:lnSpc>
                <a:spcPts val="3033"/>
              </a:lnSpc>
              <a:spcBef>
                <a:spcPct val="0"/>
              </a:spcBef>
            </a:pPr>
            <a:endParaRPr lang="en-US" sz="3293" spc="-214">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FF3F2"/>
        </a:solidFill>
        <a:effectLst/>
      </p:bgPr>
    </p:bg>
    <p:spTree>
      <p:nvGrpSpPr>
        <p:cNvPr id="1" name=""/>
        <p:cNvGrpSpPr/>
        <p:nvPr/>
      </p:nvGrpSpPr>
      <p:grpSpPr>
        <a:xfrm>
          <a:off x="0" y="0"/>
          <a:ext cx="0" cy="0"/>
          <a:chOff x="0" y="0"/>
          <a:chExt cx="0" cy="0"/>
        </a:xfrm>
      </p:grpSpPr>
      <p:sp>
        <p:nvSpPr>
          <p:cNvPr id="2" name="Freeform 2"/>
          <p:cNvSpPr/>
          <p:nvPr/>
        </p:nvSpPr>
        <p:spPr>
          <a:xfrm flipH="1">
            <a:off x="13332119" y="8100509"/>
            <a:ext cx="4955881" cy="2036041"/>
          </a:xfrm>
          <a:custGeom>
            <a:avLst/>
            <a:gdLst/>
            <a:ahLst/>
            <a:cxnLst/>
            <a:rect l="l" t="t" r="r" b="b"/>
            <a:pathLst>
              <a:path w="4955881" h="2036041">
                <a:moveTo>
                  <a:pt x="4955881" y="0"/>
                </a:moveTo>
                <a:lnTo>
                  <a:pt x="0" y="0"/>
                </a:lnTo>
                <a:lnTo>
                  <a:pt x="0" y="2036041"/>
                </a:lnTo>
                <a:lnTo>
                  <a:pt x="4955881" y="2036041"/>
                </a:lnTo>
                <a:lnTo>
                  <a:pt x="4955881"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a:off x="1237656" y="-2762844"/>
            <a:ext cx="15812687" cy="15812687"/>
          </a:xfrm>
          <a:custGeom>
            <a:avLst/>
            <a:gdLst/>
            <a:ahLst/>
            <a:cxnLst/>
            <a:rect l="l" t="t" r="r" b="b"/>
            <a:pathLst>
              <a:path w="15812687" h="15812687">
                <a:moveTo>
                  <a:pt x="0" y="0"/>
                </a:moveTo>
                <a:lnTo>
                  <a:pt x="15812688" y="0"/>
                </a:lnTo>
                <a:lnTo>
                  <a:pt x="15812688" y="15812688"/>
                </a:lnTo>
                <a:lnTo>
                  <a:pt x="0" y="15812688"/>
                </a:lnTo>
                <a:lnTo>
                  <a:pt x="0" y="0"/>
                </a:lnTo>
                <a:close/>
              </a:path>
            </a:pathLst>
          </a:custGeom>
          <a:blipFill>
            <a:blip>
              <a:alphaModFix amt="46000"/>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rot="-676184">
            <a:off x="15602977" y="7522441"/>
            <a:ext cx="2894733" cy="3133676"/>
          </a:xfrm>
          <a:custGeom>
            <a:avLst/>
            <a:gdLst/>
            <a:ahLst/>
            <a:cxnLst/>
            <a:rect l="l" t="t" r="r" b="b"/>
            <a:pathLst>
              <a:path w="2894733" h="3133676">
                <a:moveTo>
                  <a:pt x="0" y="0"/>
                </a:moveTo>
                <a:lnTo>
                  <a:pt x="2894733" y="0"/>
                </a:lnTo>
                <a:lnTo>
                  <a:pt x="2894733" y="3133676"/>
                </a:lnTo>
                <a:lnTo>
                  <a:pt x="0" y="3133676"/>
                </a:lnTo>
                <a:lnTo>
                  <a:pt x="0" y="0"/>
                </a:lnTo>
                <a:close/>
              </a:path>
            </a:pathLst>
          </a:custGeom>
          <a:blipFill>
            <a:blip r:embed="rId4"/>
            <a:stretch>
              <a:fillRect/>
            </a:stretch>
          </a:blipFill>
        </p:spPr>
        <p:txBody>
          <a:bodyPr/>
          <a:lstStyle/>
          <a:p>
            <a:endParaRPr lang="ro-RO"/>
          </a:p>
        </p:txBody>
      </p:sp>
      <p:sp>
        <p:nvSpPr>
          <p:cNvPr id="5" name="TextBox 5"/>
          <p:cNvSpPr txBox="1"/>
          <p:nvPr/>
        </p:nvSpPr>
        <p:spPr>
          <a:xfrm>
            <a:off x="2135547" y="343830"/>
            <a:ext cx="13524252" cy="1071881"/>
          </a:xfrm>
          <a:prstGeom prst="rect">
            <a:avLst/>
          </a:prstGeom>
        </p:spPr>
        <p:txBody>
          <a:bodyPr lIns="0" tIns="0" rIns="0" bIns="0" rtlCol="0" anchor="t">
            <a:spAutoFit/>
          </a:bodyPr>
          <a:lstStyle/>
          <a:p>
            <a:pPr algn="ctr">
              <a:lnSpc>
                <a:spcPts val="7760"/>
              </a:lnSpc>
            </a:pPr>
            <a:r>
              <a:rPr lang="en-US" sz="8000" b="1">
                <a:solidFill>
                  <a:srgbClr val="000000"/>
                </a:solidFill>
                <a:latin typeface="Arial Bold"/>
                <a:ea typeface="Arial Bold"/>
                <a:cs typeface="Arial Bold"/>
                <a:sym typeface="Arial Bold"/>
              </a:rPr>
              <a:t>References</a:t>
            </a:r>
            <a:r>
              <a:rPr lang="en-US" sz="8000" b="1">
                <a:solidFill>
                  <a:srgbClr val="77E8FF"/>
                </a:solidFill>
                <a:latin typeface="Arial Bold"/>
                <a:ea typeface="Arial Bold"/>
                <a:cs typeface="Arial Bold"/>
                <a:sym typeface="Arial Bold"/>
              </a:rPr>
              <a:t> </a:t>
            </a:r>
          </a:p>
        </p:txBody>
      </p:sp>
      <p:sp>
        <p:nvSpPr>
          <p:cNvPr id="6" name="TextBox 6"/>
          <p:cNvSpPr txBox="1"/>
          <p:nvPr/>
        </p:nvSpPr>
        <p:spPr>
          <a:xfrm>
            <a:off x="529049" y="1683703"/>
            <a:ext cx="17625673" cy="8081113"/>
          </a:xfrm>
          <a:prstGeom prst="rect">
            <a:avLst/>
          </a:prstGeom>
        </p:spPr>
        <p:txBody>
          <a:bodyPr lIns="0" tIns="0" rIns="0" bIns="0" rtlCol="0" anchor="t">
            <a:spAutoFit/>
          </a:bodyPr>
          <a:lstStyle/>
          <a:p>
            <a:pPr algn="l">
              <a:lnSpc>
                <a:spcPts val="2729"/>
              </a:lnSpc>
            </a:pPr>
            <a:r>
              <a:rPr lang="en-US" sz="2873" spc="-186">
                <a:solidFill>
                  <a:srgbClr val="000000"/>
                </a:solidFill>
                <a:latin typeface="Arial"/>
                <a:ea typeface="Arial"/>
                <a:cs typeface="Arial"/>
                <a:sym typeface="Arial"/>
              </a:rPr>
              <a:t>Ackerhans, S., Huynh, T., Kaiser, C. and Schultz, C. (2024) ‘Exploring the role of professional identity in the implementation of clinical decision support systems—a narrative review.’ Implementation Science, 19(1), p.11.</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Barbour, S., Wright, N. &amp; McNamee, A. (2024) NHS computer issues linked to patient harm.  Available at: </a:t>
            </a:r>
            <a:r>
              <a:rPr lang="en-US" sz="2873" u="sng" spc="-186">
                <a:solidFill>
                  <a:srgbClr val="000000"/>
                </a:solidFill>
                <a:latin typeface="Arial"/>
                <a:ea typeface="Arial"/>
                <a:cs typeface="Arial"/>
                <a:sym typeface="Arial"/>
                <a:hlinkClick r:id="rId5" tooltip="https://www.bbc.com/news/articles/c4nn0vl2e78o"/>
              </a:rPr>
              <a:t>https://www.bbc.com/news/articles/c4nn0vl2e78o</a:t>
            </a:r>
            <a:r>
              <a:rPr lang="en-US" sz="2873" spc="-186">
                <a:solidFill>
                  <a:srgbClr val="000000"/>
                </a:solidFill>
                <a:latin typeface="Arial"/>
                <a:ea typeface="Arial"/>
                <a:cs typeface="Arial"/>
                <a:sym typeface="Arial"/>
              </a:rPr>
              <a:t> (Accessed 23 February 2026).</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Beaney, P. (2025) ‘AI in Care (Good, Bad, Ugly).’ In The Design of Care (pp. 202-207). Routledge.</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Blease, C. (2025) The big idea: why we should embrace AI doctors. Available at: </a:t>
            </a:r>
            <a:r>
              <a:rPr lang="en-US" sz="2873" u="sng" spc="-186">
                <a:solidFill>
                  <a:srgbClr val="000000"/>
                </a:solidFill>
                <a:latin typeface="Arial"/>
                <a:ea typeface="Arial"/>
                <a:cs typeface="Arial"/>
                <a:sym typeface="Arial"/>
                <a:hlinkClick r:id="rId6" tooltip="https://www.theguardian.com/books/2025/aug/31/the-big-idea-why-we-should-embrace-ai-doctors"/>
              </a:rPr>
              <a:t>https://www.theguardian.com/books/2025/aug/31/the-big-idea-why-we-should-embrace-ai-doctors</a:t>
            </a:r>
            <a:r>
              <a:rPr lang="en-US" sz="2873" spc="-186">
                <a:solidFill>
                  <a:srgbClr val="000000"/>
                </a:solidFill>
                <a:latin typeface="Arial"/>
                <a:ea typeface="Arial"/>
                <a:cs typeface="Arial"/>
                <a:sym typeface="Arial"/>
              </a:rPr>
              <a:t> (Accessed 22 February 2026).</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Bowie, K. (2025) ‘AI tools risk overdiagnosis, UK’s top radiologist warns.’ BMJ: British Medical Journal (Online), 390, p.r1840. </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Corbyn, Z. (2025) How AI can spot diseases that doctors aren't looking for. Available at: </a:t>
            </a:r>
            <a:r>
              <a:rPr lang="en-US" sz="2873" u="sng" spc="-186">
                <a:solidFill>
                  <a:srgbClr val="000000"/>
                </a:solidFill>
                <a:latin typeface="Arial"/>
                <a:ea typeface="Arial"/>
                <a:cs typeface="Arial"/>
                <a:sym typeface="Arial"/>
                <a:hlinkClick r:id="rId7" tooltip="https://www.bbc.com/news/articles/c9q7zqy1xlpo"/>
              </a:rPr>
              <a:t>https://www.bbc.com/news/articles/c9q7zqy1xlpo</a:t>
            </a:r>
            <a:r>
              <a:rPr lang="en-US" sz="2873" spc="-186">
                <a:solidFill>
                  <a:srgbClr val="000000"/>
                </a:solidFill>
                <a:latin typeface="Arial"/>
                <a:ea typeface="Arial"/>
                <a:cs typeface="Arial"/>
                <a:sym typeface="Arial"/>
              </a:rPr>
              <a:t> (Accessed 23 February 2026).</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Costa, K. D. (2024) AI in healthcare: what are the risks for the NHS?. Available at: </a:t>
            </a:r>
            <a:r>
              <a:rPr lang="en-US" sz="2873" u="sng" spc="-186">
                <a:solidFill>
                  <a:srgbClr val="000000"/>
                </a:solidFill>
                <a:latin typeface="Arial"/>
                <a:ea typeface="Arial"/>
                <a:cs typeface="Arial"/>
                <a:sym typeface="Arial"/>
                <a:hlinkClick r:id="rId8" tooltip="https://www.bbc.com/news/articles/c6233x9k4dlo"/>
              </a:rPr>
              <a:t>https://www.bbc.com/news/articles/c6233x9k4dlo</a:t>
            </a:r>
            <a:r>
              <a:rPr lang="en-US" sz="2873" spc="-186">
                <a:solidFill>
                  <a:srgbClr val="000000"/>
                </a:solidFill>
                <a:latin typeface="Arial"/>
                <a:ea typeface="Arial"/>
                <a:cs typeface="Arial"/>
                <a:sym typeface="Arial"/>
              </a:rPr>
              <a:t> (Accessed 22 February 2026).</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Cress, L. (2026) AI chatbots pose 'dangerous' risk when giving medical advice, study suggests.Available at: </a:t>
            </a:r>
            <a:r>
              <a:rPr lang="en-US" sz="2873" u="sng" spc="-186">
                <a:solidFill>
                  <a:srgbClr val="000000"/>
                </a:solidFill>
                <a:latin typeface="Arial"/>
                <a:ea typeface="Arial"/>
                <a:cs typeface="Arial"/>
                <a:sym typeface="Arial"/>
                <a:hlinkClick r:id="rId9" tooltip="https://www.bbc.com/news/articles/c3093gjy2ero"/>
              </a:rPr>
              <a:t>https://www.bbc.com/news/articles/c3093gjy2ero</a:t>
            </a:r>
            <a:r>
              <a:rPr lang="en-US" sz="2873" spc="-186">
                <a:solidFill>
                  <a:srgbClr val="000000"/>
                </a:solidFill>
                <a:latin typeface="Arial"/>
                <a:ea typeface="Arial"/>
                <a:cs typeface="Arial"/>
                <a:sym typeface="Arial"/>
              </a:rPr>
              <a:t> (Accessed 23 February 2026).</a:t>
            </a:r>
          </a:p>
          <a:p>
            <a:pPr marL="0" lvl="0" indent="0" algn="ctr">
              <a:lnSpc>
                <a:spcPts val="3774"/>
              </a:lnSpc>
              <a:spcBef>
                <a:spcPct val="0"/>
              </a:spcBef>
            </a:pPr>
            <a:endParaRPr lang="en-US" sz="2873" spc="-186">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FF3F2"/>
        </a:solidFill>
        <a:effectLst/>
      </p:bgPr>
    </p:bg>
    <p:spTree>
      <p:nvGrpSpPr>
        <p:cNvPr id="1" name=""/>
        <p:cNvGrpSpPr/>
        <p:nvPr/>
      </p:nvGrpSpPr>
      <p:grpSpPr>
        <a:xfrm>
          <a:off x="0" y="0"/>
          <a:ext cx="0" cy="0"/>
          <a:chOff x="0" y="0"/>
          <a:chExt cx="0" cy="0"/>
        </a:xfrm>
      </p:grpSpPr>
      <p:sp>
        <p:nvSpPr>
          <p:cNvPr id="2" name="Freeform 2"/>
          <p:cNvSpPr/>
          <p:nvPr/>
        </p:nvSpPr>
        <p:spPr>
          <a:xfrm flipH="1">
            <a:off x="11704497" y="7582277"/>
            <a:ext cx="6583503" cy="2704723"/>
          </a:xfrm>
          <a:custGeom>
            <a:avLst/>
            <a:gdLst/>
            <a:ahLst/>
            <a:cxnLst/>
            <a:rect l="l" t="t" r="r" b="b"/>
            <a:pathLst>
              <a:path w="6583503" h="2704723">
                <a:moveTo>
                  <a:pt x="6583503" y="0"/>
                </a:moveTo>
                <a:lnTo>
                  <a:pt x="0" y="0"/>
                </a:lnTo>
                <a:lnTo>
                  <a:pt x="0" y="2704723"/>
                </a:lnTo>
                <a:lnTo>
                  <a:pt x="6583503" y="2704723"/>
                </a:lnTo>
                <a:lnTo>
                  <a:pt x="6583503"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a:off x="1237656" y="-2762844"/>
            <a:ext cx="15812687" cy="15812687"/>
          </a:xfrm>
          <a:custGeom>
            <a:avLst/>
            <a:gdLst/>
            <a:ahLst/>
            <a:cxnLst/>
            <a:rect l="l" t="t" r="r" b="b"/>
            <a:pathLst>
              <a:path w="15812687" h="15812687">
                <a:moveTo>
                  <a:pt x="0" y="0"/>
                </a:moveTo>
                <a:lnTo>
                  <a:pt x="15812688" y="0"/>
                </a:lnTo>
                <a:lnTo>
                  <a:pt x="15812688" y="15812688"/>
                </a:lnTo>
                <a:lnTo>
                  <a:pt x="0" y="15812688"/>
                </a:lnTo>
                <a:lnTo>
                  <a:pt x="0" y="0"/>
                </a:lnTo>
                <a:close/>
              </a:path>
            </a:pathLst>
          </a:custGeom>
          <a:blipFill>
            <a:blip>
              <a:alphaModFix amt="46000"/>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rot="-676184">
            <a:off x="16347785" y="7997101"/>
            <a:ext cx="2237242" cy="2421912"/>
          </a:xfrm>
          <a:custGeom>
            <a:avLst/>
            <a:gdLst/>
            <a:ahLst/>
            <a:cxnLst/>
            <a:rect l="l" t="t" r="r" b="b"/>
            <a:pathLst>
              <a:path w="2237242" h="2421912">
                <a:moveTo>
                  <a:pt x="0" y="0"/>
                </a:moveTo>
                <a:lnTo>
                  <a:pt x="2237242" y="0"/>
                </a:lnTo>
                <a:lnTo>
                  <a:pt x="2237242" y="2421912"/>
                </a:lnTo>
                <a:lnTo>
                  <a:pt x="0" y="2421912"/>
                </a:lnTo>
                <a:lnTo>
                  <a:pt x="0" y="0"/>
                </a:lnTo>
                <a:close/>
              </a:path>
            </a:pathLst>
          </a:custGeom>
          <a:blipFill>
            <a:blip r:embed="rId4"/>
            <a:stretch>
              <a:fillRect/>
            </a:stretch>
          </a:blipFill>
        </p:spPr>
        <p:txBody>
          <a:bodyPr/>
          <a:lstStyle/>
          <a:p>
            <a:endParaRPr lang="ro-RO"/>
          </a:p>
        </p:txBody>
      </p:sp>
      <p:sp>
        <p:nvSpPr>
          <p:cNvPr id="5" name="TextBox 5"/>
          <p:cNvSpPr txBox="1"/>
          <p:nvPr/>
        </p:nvSpPr>
        <p:spPr>
          <a:xfrm>
            <a:off x="727919" y="1076325"/>
            <a:ext cx="17300248" cy="9376513"/>
          </a:xfrm>
          <a:prstGeom prst="rect">
            <a:avLst/>
          </a:prstGeom>
        </p:spPr>
        <p:txBody>
          <a:bodyPr lIns="0" tIns="0" rIns="0" bIns="0" rtlCol="0" anchor="t">
            <a:spAutoFit/>
          </a:bodyPr>
          <a:lstStyle/>
          <a:p>
            <a:pPr algn="l">
              <a:lnSpc>
                <a:spcPts val="2729"/>
              </a:lnSpc>
            </a:pPr>
            <a:r>
              <a:rPr lang="en-US" sz="2873" spc="-186">
                <a:solidFill>
                  <a:srgbClr val="000000"/>
                </a:solidFill>
                <a:latin typeface="Arial"/>
                <a:ea typeface="Arial"/>
                <a:cs typeface="Arial"/>
                <a:sym typeface="Arial"/>
              </a:rPr>
              <a:t>Cunningham, A. (2025) Hospitals using AI to predict patient outcomes. Available at: </a:t>
            </a:r>
            <a:r>
              <a:rPr lang="en-US" sz="2873" u="sng" spc="-186">
                <a:solidFill>
                  <a:srgbClr val="000000"/>
                </a:solidFill>
                <a:latin typeface="Arial"/>
                <a:ea typeface="Arial"/>
                <a:cs typeface="Arial"/>
                <a:sym typeface="Arial"/>
                <a:hlinkClick r:id="rId5" tooltip="https://www.bbc.com/news/articles/cn04ke4g33po"/>
              </a:rPr>
              <a:t>https://www.bbc.com/news/articles/cn04ke4g33po</a:t>
            </a:r>
            <a:r>
              <a:rPr lang="en-US" sz="2873" spc="-186">
                <a:solidFill>
                  <a:srgbClr val="000000"/>
                </a:solidFill>
                <a:latin typeface="Arial"/>
                <a:ea typeface="Arial"/>
                <a:cs typeface="Arial"/>
                <a:sym typeface="Arial"/>
              </a:rPr>
              <a:t> (Accessed 23 February 2026).</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Devlin, H. (2023) AI has better ‘bedside manner’ than some doctors, study finds. Available at: </a:t>
            </a:r>
            <a:r>
              <a:rPr lang="en-US" sz="2873" u="sng" spc="-186">
                <a:solidFill>
                  <a:srgbClr val="000000"/>
                </a:solidFill>
                <a:latin typeface="Arial"/>
                <a:ea typeface="Arial"/>
                <a:cs typeface="Arial"/>
                <a:sym typeface="Arial"/>
                <a:hlinkClick r:id="rId6" tooltip="https://www.theguardian.com/technology/2023/apr/28/ai-has-better-bedside-manner-than-some-doctors-study-finds"/>
              </a:rPr>
              <a:t>https://www.theguardian.com/technology/2023/apr/28/ai-has-better-bedside-manner-than-some-doctors-study-finds</a:t>
            </a:r>
            <a:r>
              <a:rPr lang="en-US" sz="2873" spc="-186">
                <a:solidFill>
                  <a:srgbClr val="000000"/>
                </a:solidFill>
                <a:latin typeface="Arial"/>
                <a:ea typeface="Arial"/>
                <a:cs typeface="Arial"/>
                <a:sym typeface="Arial"/>
              </a:rPr>
              <a:t> (Accessed 23 February 2026).</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Gudge, E. (2026) Using AI for medical advice 'dangerous', study finds. Available at: </a:t>
            </a:r>
            <a:r>
              <a:rPr lang="en-US" sz="2873" u="sng" spc="-186">
                <a:solidFill>
                  <a:srgbClr val="000000"/>
                </a:solidFill>
                <a:latin typeface="Arial"/>
                <a:ea typeface="Arial"/>
                <a:cs typeface="Arial"/>
                <a:sym typeface="Arial"/>
                <a:hlinkClick r:id="rId7" tooltip="https://www.bbc.com/news/articles/cpd8l088x2xo"/>
              </a:rPr>
              <a:t>https://www.bbc.com/news/articles/cpd8l088x2xo</a:t>
            </a:r>
            <a:r>
              <a:rPr lang="en-US" sz="2873" spc="-186">
                <a:solidFill>
                  <a:srgbClr val="000000"/>
                </a:solidFill>
                <a:latin typeface="Arial"/>
                <a:ea typeface="Arial"/>
                <a:cs typeface="Arial"/>
                <a:sym typeface="Arial"/>
              </a:rPr>
              <a:t> (Accessed 22 February 2026).</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Oluyede, L., Cochran, A.L., Wolfe, M., Prunkl, L. and McDonald, N. (2022) ‘Addressing transportation barriers to health care during the COVID-19 pandemic: Perspectives of care coordinators.’ Transportation Research Part A: Policy and Practice, 159, pp.157-168.</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Sheliemina, N. (2024) ‘The use of artificial intelligence in medical diagnostics: Opportunities, prospects and risks.’ Health Economics and Management Review, 5(2), pp.104-124.</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van der Meijden, S.L., de Hond, A.A., Thoral, P.J., Steyerberg, E.W., Kant, I.M., Cinà, G. and Arbous, M.S. (2023) ‘Intensive care unit Physicians’ perspectives on artificial intelligence–based clinical decision support tools: preimplementation survey study.’ JMIR human factors, 10, p.e39114.</a:t>
            </a:r>
          </a:p>
          <a:p>
            <a:pPr algn="l">
              <a:lnSpc>
                <a:spcPts val="2729"/>
              </a:lnSpc>
            </a:pPr>
            <a:endParaRPr lang="en-US" sz="2873" spc="-186">
              <a:solidFill>
                <a:srgbClr val="000000"/>
              </a:solidFill>
              <a:latin typeface="Arial"/>
              <a:ea typeface="Arial"/>
              <a:cs typeface="Arial"/>
              <a:sym typeface="Arial"/>
            </a:endParaRPr>
          </a:p>
          <a:p>
            <a:pPr algn="l">
              <a:lnSpc>
                <a:spcPts val="2729"/>
              </a:lnSpc>
            </a:pPr>
            <a:r>
              <a:rPr lang="en-US" sz="2873" spc="-186">
                <a:solidFill>
                  <a:srgbClr val="000000"/>
                </a:solidFill>
                <a:latin typeface="Arial"/>
                <a:ea typeface="Arial"/>
                <a:cs typeface="Arial"/>
                <a:sym typeface="Arial"/>
              </a:rPr>
              <a:t>Woodward, S. &amp; Knight, M. (2026) How AI and robots help ease pressure on pharmacies. Available at: </a:t>
            </a:r>
            <a:r>
              <a:rPr lang="en-US" sz="2873" u="sng" spc="-186">
                <a:solidFill>
                  <a:srgbClr val="000000"/>
                </a:solidFill>
                <a:latin typeface="Arial"/>
                <a:ea typeface="Arial"/>
                <a:cs typeface="Arial"/>
                <a:sym typeface="Arial"/>
                <a:hlinkClick r:id="rId8" tooltip="https://www.bbc.com/news/articles/c1507npqgpeo"/>
              </a:rPr>
              <a:t>https://www.bbc.com/news/articles/c1507npqgpeo</a:t>
            </a:r>
            <a:r>
              <a:rPr lang="en-US" sz="2873" spc="-186">
                <a:solidFill>
                  <a:srgbClr val="000000"/>
                </a:solidFill>
                <a:latin typeface="Arial"/>
                <a:ea typeface="Arial"/>
                <a:cs typeface="Arial"/>
                <a:sym typeface="Arial"/>
              </a:rPr>
              <a:t> (Accessed 22 February 2026).</a:t>
            </a:r>
          </a:p>
          <a:p>
            <a:pPr algn="ctr">
              <a:lnSpc>
                <a:spcPts val="3774"/>
              </a:lnSpc>
            </a:pPr>
            <a:endParaRPr lang="en-US" sz="2873" spc="-186">
              <a:solidFill>
                <a:srgbClr val="000000"/>
              </a:solidFill>
              <a:latin typeface="Arial"/>
              <a:ea typeface="Arial"/>
              <a:cs typeface="Arial"/>
              <a:sym typeface="Arial"/>
            </a:endParaRPr>
          </a:p>
          <a:p>
            <a:pPr algn="ctr">
              <a:lnSpc>
                <a:spcPts val="3774"/>
              </a:lnSpc>
            </a:pPr>
            <a:endParaRPr lang="en-US" sz="2873" spc="-186">
              <a:solidFill>
                <a:srgbClr val="000000"/>
              </a:solidFill>
              <a:latin typeface="Arial"/>
              <a:ea typeface="Arial"/>
              <a:cs typeface="Arial"/>
              <a:sym typeface="Arial"/>
            </a:endParaRPr>
          </a:p>
          <a:p>
            <a:pPr marL="0" lvl="0" indent="0" algn="ctr">
              <a:lnSpc>
                <a:spcPts val="3774"/>
              </a:lnSpc>
              <a:spcBef>
                <a:spcPct val="0"/>
              </a:spcBef>
            </a:pPr>
            <a:endParaRPr lang="en-US" sz="2873" spc="-186">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FF3F2"/>
        </a:solidFill>
        <a:effectLst/>
      </p:bgPr>
    </p:bg>
    <p:spTree>
      <p:nvGrpSpPr>
        <p:cNvPr id="1" name=""/>
        <p:cNvGrpSpPr/>
        <p:nvPr/>
      </p:nvGrpSpPr>
      <p:grpSpPr>
        <a:xfrm>
          <a:off x="0" y="0"/>
          <a:ext cx="0" cy="0"/>
          <a:chOff x="0" y="0"/>
          <a:chExt cx="0" cy="0"/>
        </a:xfrm>
      </p:grpSpPr>
      <p:sp>
        <p:nvSpPr>
          <p:cNvPr id="2" name="Freeform 2"/>
          <p:cNvSpPr/>
          <p:nvPr/>
        </p:nvSpPr>
        <p:spPr>
          <a:xfrm flipH="1">
            <a:off x="10024556" y="7627885"/>
            <a:ext cx="8288844" cy="2815845"/>
          </a:xfrm>
          <a:custGeom>
            <a:avLst/>
            <a:gdLst/>
            <a:ahLst/>
            <a:cxnLst/>
            <a:rect l="l" t="t" r="r" b="b"/>
            <a:pathLst>
              <a:path w="9483971" h="3896332">
                <a:moveTo>
                  <a:pt x="9483971" y="0"/>
                </a:moveTo>
                <a:lnTo>
                  <a:pt x="0" y="0"/>
                </a:lnTo>
                <a:lnTo>
                  <a:pt x="0" y="3896331"/>
                </a:lnTo>
                <a:lnTo>
                  <a:pt x="9483971" y="3896331"/>
                </a:lnTo>
                <a:lnTo>
                  <a:pt x="9483971"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ro-RO"/>
          </a:p>
        </p:txBody>
      </p:sp>
      <p:sp>
        <p:nvSpPr>
          <p:cNvPr id="3" name="Freeform 3"/>
          <p:cNvSpPr/>
          <p:nvPr/>
        </p:nvSpPr>
        <p:spPr>
          <a:xfrm flipV="1">
            <a:off x="0" y="-143706"/>
            <a:ext cx="8501967" cy="3492891"/>
          </a:xfrm>
          <a:custGeom>
            <a:avLst/>
            <a:gdLst/>
            <a:ahLst/>
            <a:cxnLst/>
            <a:rect l="l" t="t" r="r" b="b"/>
            <a:pathLst>
              <a:path w="8501967" h="3492891">
                <a:moveTo>
                  <a:pt x="0" y="3492891"/>
                </a:moveTo>
                <a:lnTo>
                  <a:pt x="8501967" y="3492891"/>
                </a:lnTo>
                <a:lnTo>
                  <a:pt x="8501967" y="0"/>
                </a:lnTo>
                <a:lnTo>
                  <a:pt x="0" y="0"/>
                </a:lnTo>
                <a:lnTo>
                  <a:pt x="0" y="3492891"/>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ro-RO"/>
          </a:p>
        </p:txBody>
      </p:sp>
      <p:sp>
        <p:nvSpPr>
          <p:cNvPr id="4" name="Freeform 4"/>
          <p:cNvSpPr/>
          <p:nvPr/>
        </p:nvSpPr>
        <p:spPr>
          <a:xfrm>
            <a:off x="3464768" y="1808242"/>
            <a:ext cx="11358464" cy="6670516"/>
          </a:xfrm>
          <a:custGeom>
            <a:avLst/>
            <a:gdLst/>
            <a:ahLst/>
            <a:cxnLst/>
            <a:rect l="l" t="t" r="r" b="b"/>
            <a:pathLst>
              <a:path w="11358464" h="6670516">
                <a:moveTo>
                  <a:pt x="0" y="0"/>
                </a:moveTo>
                <a:lnTo>
                  <a:pt x="11358464" y="0"/>
                </a:lnTo>
                <a:lnTo>
                  <a:pt x="11358464" y="6670516"/>
                </a:lnTo>
                <a:lnTo>
                  <a:pt x="0" y="667051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ro-RO"/>
          </a:p>
        </p:txBody>
      </p:sp>
      <p:sp>
        <p:nvSpPr>
          <p:cNvPr id="5" name="Freeform 5"/>
          <p:cNvSpPr/>
          <p:nvPr/>
        </p:nvSpPr>
        <p:spPr>
          <a:xfrm>
            <a:off x="12683626" y="1028700"/>
            <a:ext cx="5432260" cy="681502"/>
          </a:xfrm>
          <a:custGeom>
            <a:avLst/>
            <a:gdLst/>
            <a:ahLst/>
            <a:cxnLst/>
            <a:rect l="l" t="t" r="r" b="b"/>
            <a:pathLst>
              <a:path w="5432260" h="681502">
                <a:moveTo>
                  <a:pt x="0" y="0"/>
                </a:moveTo>
                <a:lnTo>
                  <a:pt x="5432260" y="0"/>
                </a:lnTo>
                <a:lnTo>
                  <a:pt x="5432260" y="681502"/>
                </a:lnTo>
                <a:lnTo>
                  <a:pt x="0" y="68150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ro-RO"/>
          </a:p>
        </p:txBody>
      </p:sp>
      <p:sp>
        <p:nvSpPr>
          <p:cNvPr id="6" name="Freeform 6"/>
          <p:cNvSpPr/>
          <p:nvPr/>
        </p:nvSpPr>
        <p:spPr>
          <a:xfrm flipH="1">
            <a:off x="0" y="8684261"/>
            <a:ext cx="5604374" cy="703094"/>
          </a:xfrm>
          <a:custGeom>
            <a:avLst/>
            <a:gdLst/>
            <a:ahLst/>
            <a:cxnLst/>
            <a:rect l="l" t="t" r="r" b="b"/>
            <a:pathLst>
              <a:path w="5604374" h="703094">
                <a:moveTo>
                  <a:pt x="5604374" y="0"/>
                </a:moveTo>
                <a:lnTo>
                  <a:pt x="0" y="0"/>
                </a:lnTo>
                <a:lnTo>
                  <a:pt x="0" y="703094"/>
                </a:lnTo>
                <a:lnTo>
                  <a:pt x="5604374" y="703094"/>
                </a:lnTo>
                <a:lnTo>
                  <a:pt x="5604374"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ro-RO"/>
          </a:p>
        </p:txBody>
      </p:sp>
      <p:sp>
        <p:nvSpPr>
          <p:cNvPr id="7" name="Freeform 7"/>
          <p:cNvSpPr/>
          <p:nvPr/>
        </p:nvSpPr>
        <p:spPr>
          <a:xfrm rot="1247548">
            <a:off x="262832" y="640216"/>
            <a:ext cx="4278773" cy="3661495"/>
          </a:xfrm>
          <a:custGeom>
            <a:avLst/>
            <a:gdLst/>
            <a:ahLst/>
            <a:cxnLst/>
            <a:rect l="l" t="t" r="r" b="b"/>
            <a:pathLst>
              <a:path w="4278773" h="3661495">
                <a:moveTo>
                  <a:pt x="0" y="0"/>
                </a:moveTo>
                <a:lnTo>
                  <a:pt x="4278773" y="0"/>
                </a:lnTo>
                <a:lnTo>
                  <a:pt x="4278773" y="3661495"/>
                </a:lnTo>
                <a:lnTo>
                  <a:pt x="0" y="3661495"/>
                </a:lnTo>
                <a:lnTo>
                  <a:pt x="0" y="0"/>
                </a:lnTo>
                <a:close/>
              </a:path>
            </a:pathLst>
          </a:custGeom>
          <a:blipFill>
            <a:blip r:embed="rId6"/>
            <a:stretch>
              <a:fillRect/>
            </a:stretch>
          </a:blipFill>
        </p:spPr>
        <p:txBody>
          <a:bodyPr/>
          <a:lstStyle/>
          <a:p>
            <a:endParaRPr lang="ro-RO"/>
          </a:p>
        </p:txBody>
      </p:sp>
      <p:sp>
        <p:nvSpPr>
          <p:cNvPr id="8" name="Freeform 8"/>
          <p:cNvSpPr/>
          <p:nvPr/>
        </p:nvSpPr>
        <p:spPr>
          <a:xfrm flipH="1">
            <a:off x="13792200" y="5655533"/>
            <a:ext cx="5012478" cy="4383688"/>
          </a:xfrm>
          <a:custGeom>
            <a:avLst/>
            <a:gdLst/>
            <a:ahLst/>
            <a:cxnLst/>
            <a:rect l="l" t="t" r="r" b="b"/>
            <a:pathLst>
              <a:path w="5012478" h="4383688">
                <a:moveTo>
                  <a:pt x="5012477" y="0"/>
                </a:moveTo>
                <a:lnTo>
                  <a:pt x="0" y="0"/>
                </a:lnTo>
                <a:lnTo>
                  <a:pt x="0" y="4383688"/>
                </a:lnTo>
                <a:lnTo>
                  <a:pt x="5012477" y="4383688"/>
                </a:lnTo>
                <a:lnTo>
                  <a:pt x="5012477" y="0"/>
                </a:lnTo>
                <a:close/>
              </a:path>
            </a:pathLst>
          </a:custGeom>
          <a:blipFill>
            <a:blip r:embed="rId7"/>
            <a:stretch>
              <a:fillRect/>
            </a:stretch>
          </a:blipFill>
        </p:spPr>
        <p:txBody>
          <a:bodyPr/>
          <a:lstStyle/>
          <a:p>
            <a:endParaRPr lang="ro-RO"/>
          </a:p>
        </p:txBody>
      </p:sp>
      <p:sp>
        <p:nvSpPr>
          <p:cNvPr id="9" name="TextBox 9"/>
          <p:cNvSpPr txBox="1"/>
          <p:nvPr/>
        </p:nvSpPr>
        <p:spPr>
          <a:xfrm>
            <a:off x="4749147" y="4425344"/>
            <a:ext cx="8789705" cy="1670018"/>
          </a:xfrm>
          <a:prstGeom prst="rect">
            <a:avLst/>
          </a:prstGeom>
        </p:spPr>
        <p:txBody>
          <a:bodyPr lIns="0" tIns="0" rIns="0" bIns="0" rtlCol="0" anchor="t">
            <a:spAutoFit/>
          </a:bodyPr>
          <a:lstStyle/>
          <a:p>
            <a:pPr algn="ctr">
              <a:lnSpc>
                <a:spcPts val="12123"/>
              </a:lnSpc>
            </a:pPr>
            <a:r>
              <a:rPr lang="en-US" sz="12498" b="1">
                <a:solidFill>
                  <a:srgbClr val="000000"/>
                </a:solidFill>
                <a:latin typeface="Arial Bold"/>
                <a:ea typeface="Arial Bold"/>
                <a:cs typeface="Arial Bold"/>
                <a:sym typeface="Arial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1661</Words>
  <Application>Microsoft Office PowerPoint</Application>
  <PresentationFormat>Custom</PresentationFormat>
  <Paragraphs>126</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 Bold Italics</vt:lpstr>
      <vt:lpstr>Arial Bold</vt:lpstr>
      <vt:lpstr>Playfair Display Bold</vt:lpstr>
      <vt:lpstr>Arial</vt:lpstr>
      <vt:lpstr>Calibri</vt:lpstr>
      <vt:lpstr>Playfair Display SC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and Blue Modern Artificial Intelligence Presentation</dc:title>
  <cp:lastModifiedBy>Nadia Canter</cp:lastModifiedBy>
  <cp:revision>5</cp:revision>
  <dcterms:created xsi:type="dcterms:W3CDTF">2006-08-16T00:00:00Z</dcterms:created>
  <dcterms:modified xsi:type="dcterms:W3CDTF">2026-03-30T10:43:10Z</dcterms:modified>
  <dc:identifier>DAHEIURhXMA</dc:identifier>
</cp:coreProperties>
</file>