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0"/>
  </p:notesMasterIdLst>
  <p:sldIdLst>
    <p:sldId id="256" r:id="rId2"/>
    <p:sldId id="283" r:id="rId3"/>
    <p:sldId id="284" r:id="rId4"/>
    <p:sldId id="285" r:id="rId5"/>
    <p:sldId id="318" r:id="rId6"/>
    <p:sldId id="319" r:id="rId7"/>
    <p:sldId id="286" r:id="rId8"/>
    <p:sldId id="287" r:id="rId9"/>
    <p:sldId id="288" r:id="rId10"/>
    <p:sldId id="289" r:id="rId11"/>
    <p:sldId id="290" r:id="rId12"/>
    <p:sldId id="291" r:id="rId13"/>
    <p:sldId id="292" r:id="rId14"/>
    <p:sldId id="293" r:id="rId15"/>
    <p:sldId id="294" r:id="rId16"/>
    <p:sldId id="295" r:id="rId17"/>
    <p:sldId id="296" r:id="rId18"/>
    <p:sldId id="297" r:id="rId19"/>
    <p:sldId id="298" r:id="rId20"/>
    <p:sldId id="299" r:id="rId21"/>
    <p:sldId id="300" r:id="rId22"/>
    <p:sldId id="301" r:id="rId23"/>
    <p:sldId id="302" r:id="rId24"/>
    <p:sldId id="303" r:id="rId25"/>
    <p:sldId id="304" r:id="rId26"/>
    <p:sldId id="305" r:id="rId27"/>
    <p:sldId id="306" r:id="rId28"/>
    <p:sldId id="307" r:id="rId29"/>
    <p:sldId id="308" r:id="rId30"/>
    <p:sldId id="309" r:id="rId31"/>
    <p:sldId id="310" r:id="rId32"/>
    <p:sldId id="311" r:id="rId33"/>
    <p:sldId id="312" r:id="rId34"/>
    <p:sldId id="313" r:id="rId35"/>
    <p:sldId id="314" r:id="rId36"/>
    <p:sldId id="315" r:id="rId37"/>
    <p:sldId id="316" r:id="rId38"/>
    <p:sldId id="317"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163" autoAdjust="0"/>
  </p:normalViewPr>
  <p:slideViewPr>
    <p:cSldViewPr snapToGrid="0" snapToObjects="1">
      <p:cViewPr varScale="1">
        <p:scale>
          <a:sx n="101" d="100"/>
          <a:sy n="101" d="100"/>
        </p:scale>
        <p:origin x="1914"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t>10/20/2016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2</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3542063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2F9B3D6-ABB1-394B-8C9C-EFA450AE890D}" type="slidenum">
              <a:rPr lang="en-US" sz="800"/>
              <a:pPr/>
              <a:t>5</a:t>
            </a:fld>
            <a:endParaRPr lang="en-US" sz="800"/>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Access Layer – PC, hub, bridges, IP phones, wireless AP – connecting devices to network</a:t>
            </a:r>
          </a:p>
          <a:p>
            <a:pPr>
              <a:buFontTx/>
              <a:buNone/>
            </a:pPr>
            <a:endParaRPr lang="en-US" dirty="0"/>
          </a:p>
          <a:p>
            <a:r>
              <a:rPr lang="en-US" dirty="0"/>
              <a:t>Distribution Layer – Controls flow of network traffic using policies and delineates broadcast using routing – High performance switches with high availability &amp; high performance</a:t>
            </a:r>
          </a:p>
          <a:p>
            <a:pPr>
              <a:buFontTx/>
              <a:buNone/>
            </a:pPr>
            <a:endParaRPr lang="en-US" dirty="0"/>
          </a:p>
          <a:p>
            <a:r>
              <a:rPr lang="en-US" dirty="0"/>
              <a:t>Core Layer – backbone – capable of forwarding large amount of traffic.</a:t>
            </a:r>
          </a:p>
          <a:p>
            <a:pPr>
              <a:buFontTx/>
              <a:buNone/>
            </a:pPr>
            <a:endParaRPr lang="en-US" dirty="0"/>
          </a:p>
        </p:txBody>
      </p:sp>
    </p:spTree>
    <p:extLst>
      <p:ext uri="{BB962C8B-B14F-4D97-AF65-F5344CB8AC3E}">
        <p14:creationId xmlns:p14="http://schemas.microsoft.com/office/powerpoint/2010/main" val="1296763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2F9B3D6-ABB1-394B-8C9C-EFA450AE890D}" type="slidenum">
              <a:rPr lang="en-US" sz="800"/>
              <a:pPr/>
              <a:t>6</a:t>
            </a:fld>
            <a:endParaRPr lang="en-US" sz="800"/>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dirty="0"/>
          </a:p>
          <a:p>
            <a:pPr>
              <a:buFontTx/>
              <a:buNone/>
            </a:pPr>
            <a:endParaRPr lang="en-US" dirty="0"/>
          </a:p>
        </p:txBody>
      </p:sp>
    </p:spTree>
    <p:extLst>
      <p:ext uri="{BB962C8B-B14F-4D97-AF65-F5344CB8AC3E}">
        <p14:creationId xmlns:p14="http://schemas.microsoft.com/office/powerpoint/2010/main" val="777139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15</a:t>
            </a:fld>
            <a:endParaRPr lang="en-US" dirty="0"/>
          </a:p>
        </p:txBody>
      </p:sp>
    </p:spTree>
    <p:extLst>
      <p:ext uri="{BB962C8B-B14F-4D97-AF65-F5344CB8AC3E}">
        <p14:creationId xmlns:p14="http://schemas.microsoft.com/office/powerpoint/2010/main" val="19870308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22</a:t>
            </a:fld>
            <a:endParaRPr lang="en-US" dirty="0"/>
          </a:p>
        </p:txBody>
      </p:sp>
    </p:spTree>
    <p:extLst>
      <p:ext uri="{BB962C8B-B14F-4D97-AF65-F5344CB8AC3E}">
        <p14:creationId xmlns:p14="http://schemas.microsoft.com/office/powerpoint/2010/main" val="1594000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solidFill>
              </a:rPr>
              <a:t>Recalling basic networking: A switch collision domain is only port to port because each switch port and its associated end device is its own collision domain. Because there is no contention on the media, all hosts can operate in full-duplex mode, which means that they can receive and transmit data at the same time. </a:t>
            </a:r>
          </a:p>
          <a:p>
            <a:r>
              <a:rPr lang="en-US" dirty="0">
                <a:solidFill>
                  <a:schemeClr val="tx1"/>
                </a:solidFill>
              </a:rPr>
              <a:t>The concept of half duplex is legacy and applies only to hubs and older 10/100-Mbps switches, because 1 </a:t>
            </a:r>
            <a:r>
              <a:rPr lang="en-US" dirty="0" err="1">
                <a:solidFill>
                  <a:schemeClr val="tx1"/>
                </a:solidFill>
              </a:rPr>
              <a:t>Gbps</a:t>
            </a:r>
            <a:r>
              <a:rPr lang="en-US" dirty="0">
                <a:solidFill>
                  <a:schemeClr val="tx1"/>
                </a:solidFill>
              </a:rPr>
              <a:t> operates by </a:t>
            </a:r>
            <a:r>
              <a:rPr lang="pt-PT" dirty="0" err="1">
                <a:solidFill>
                  <a:schemeClr val="tx1"/>
                </a:solidFill>
              </a:rPr>
              <a:t>default</a:t>
            </a:r>
            <a:r>
              <a:rPr lang="pt-PT" dirty="0">
                <a:solidFill>
                  <a:schemeClr val="tx1"/>
                </a:solidFill>
              </a:rPr>
              <a:t> </a:t>
            </a:r>
            <a:r>
              <a:rPr lang="pt-PT" dirty="0" err="1">
                <a:solidFill>
                  <a:schemeClr val="tx1"/>
                </a:solidFill>
              </a:rPr>
              <a:t>at</a:t>
            </a:r>
            <a:r>
              <a:rPr lang="pt-PT" dirty="0">
                <a:solidFill>
                  <a:schemeClr val="tx1"/>
                </a:solidFill>
              </a:rPr>
              <a:t> </a:t>
            </a:r>
            <a:r>
              <a:rPr lang="pt-PT" dirty="0" err="1">
                <a:solidFill>
                  <a:schemeClr val="tx1"/>
                </a:solidFill>
              </a:rPr>
              <a:t>full</a:t>
            </a:r>
            <a:r>
              <a:rPr lang="pt-PT" dirty="0">
                <a:solidFill>
                  <a:schemeClr val="tx1"/>
                </a:solidFill>
              </a:rPr>
              <a:t> duplex.</a:t>
            </a:r>
          </a:p>
          <a:p>
            <a:endParaRPr lang="pt-PT" dirty="0">
              <a:solidFill>
                <a:schemeClr val="tx1"/>
              </a:solidFill>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24</a:t>
            </a:fld>
            <a:endParaRPr lang="en-US" dirty="0"/>
          </a:p>
        </p:txBody>
      </p:sp>
    </p:spTree>
    <p:extLst>
      <p:ext uri="{BB962C8B-B14F-4D97-AF65-F5344CB8AC3E}">
        <p14:creationId xmlns:p14="http://schemas.microsoft.com/office/powerpoint/2010/main" val="2405206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TCAM stands for </a:t>
            </a:r>
            <a:r>
              <a:rPr lang="en-GB" sz="1200" b="1" i="0" kern="1200" dirty="0">
                <a:solidFill>
                  <a:schemeClr val="tx1"/>
                </a:solidFill>
                <a:effectLst/>
                <a:latin typeface="+mn-lt"/>
                <a:ea typeface="+mn-ea"/>
                <a:cs typeface="+mn-cs"/>
              </a:rPr>
              <a:t>Ternary Content Addressable Memory</a:t>
            </a:r>
            <a:r>
              <a:rPr lang="en-GB" sz="1200" b="0" i="0" kern="1200" dirty="0">
                <a:solidFill>
                  <a:schemeClr val="tx1"/>
                </a:solidFill>
                <a:effectLst/>
                <a:latin typeface="+mn-lt"/>
                <a:ea typeface="+mn-ea"/>
                <a:cs typeface="+mn-cs"/>
              </a:rPr>
              <a:t> which can match a third state, which is any value. This makes TCAM a very important component of Cisco Layer 3 switches and modern routers, since they can store their routing table in the TCAMs, allowing for very fast lookups, which is considerably better than routing tables stored in ordinary RAM. TCAM is a specialized CAM designed for rapid table lookups.</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t>27</a:t>
            </a:fld>
            <a:endParaRPr lang="en-US"/>
          </a:p>
        </p:txBody>
      </p:sp>
    </p:spTree>
    <p:extLst>
      <p:ext uri="{BB962C8B-B14F-4D97-AF65-F5344CB8AC3E}">
        <p14:creationId xmlns:p14="http://schemas.microsoft.com/office/powerpoint/2010/main" val="21113357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extLst>
      <p:ext uri="{BB962C8B-B14F-4D97-AF65-F5344CB8AC3E}">
        <p14:creationId xmlns:p14="http://schemas.microsoft.com/office/powerpoint/2010/main" val="37604653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10/20/2016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10/20/2016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10/20/2016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10/20/2016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10/20/2016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t>10/20/2016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t>10/20/2016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t>10/20/2016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10/20/2016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10/20/2016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10/20/2016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10/20/2016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5.png@01CEBADB.7545DCC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t>10/20/2016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t>‹#›</a:t>
            </a:fld>
            <a:endParaRPr lang="en-US"/>
          </a:p>
        </p:txBody>
      </p:sp>
      <p:sp>
        <p:nvSpPr>
          <p:cNvPr id="10" name="TextBox 9"/>
          <p:cNvSpPr txBox="1"/>
          <p:nvPr userDrawn="1"/>
        </p:nvSpPr>
        <p:spPr>
          <a:xfrm>
            <a:off x="4296386" y="6111817"/>
            <a:ext cx="4800498" cy="646331"/>
          </a:xfrm>
          <a:prstGeom prst="rect">
            <a:avLst/>
          </a:prstGeom>
          <a:noFill/>
        </p:spPr>
        <p:txBody>
          <a:bodyPr wrap="square" rtlCol="0">
            <a:spAutoFit/>
          </a:bodyPr>
          <a:lstStyle/>
          <a:p>
            <a:pPr algn="r"/>
            <a:endParaRPr lang="en-US" b="0" baseline="0" dirty="0">
              <a:solidFill>
                <a:schemeClr val="tx2">
                  <a:lumMod val="90000"/>
                  <a:lumOff val="10000"/>
                </a:schemeClr>
              </a:solidFill>
              <a:latin typeface="Times New Roman" panose="02020603050405020304" pitchFamily="18" charset="0"/>
              <a:cs typeface="Times New Roman" panose="02020603050405020304" pitchFamily="18" charset="0"/>
            </a:endParaRPr>
          </a:p>
          <a:p>
            <a:pPr algn="r"/>
            <a:r>
              <a:rPr lang="en-US" b="0" baseline="0" dirty="0">
                <a:solidFill>
                  <a:schemeClr val="tx2">
                    <a:lumMod val="90000"/>
                    <a:lumOff val="10000"/>
                  </a:schemeClr>
                </a:solidFill>
                <a:latin typeface="Times New Roman" panose="02020603050405020304" pitchFamily="18" charset="0"/>
                <a:cs typeface="Times New Roman" panose="02020603050405020304" pitchFamily="18" charset="0"/>
              </a:rPr>
              <a:t>Lecture 2</a:t>
            </a:r>
            <a:endParaRPr lang="en-US" b="0" dirty="0">
              <a:solidFill>
                <a:schemeClr val="tx2">
                  <a:lumMod val="90000"/>
                  <a:lumOff val="10000"/>
                </a:schemeClr>
              </a:solidFill>
              <a:latin typeface="Times New Roman" panose="02020603050405020304" pitchFamily="18" charset="0"/>
              <a:cs typeface="Times New Roman" panose="02020603050405020304" pitchFamily="18" charset="0"/>
            </a:endParaRPr>
          </a:p>
        </p:txBody>
      </p:sp>
      <p:pic>
        <p:nvPicPr>
          <p:cNvPr id="11" name="Picture 10" descr="cid:image005.png@01CEBADB.7545DCC0"/>
          <p:cNvPicPr/>
          <p:nvPr userDrawn="1"/>
        </p:nvPicPr>
        <p:blipFill>
          <a:blip r:embed="rId14" r:link="rId15" cstate="email">
            <a:extLst>
              <a:ext uri="{28A0092B-C50C-407E-A947-70E740481C1C}">
                <a14:useLocalDpi xmlns:a14="http://schemas.microsoft.com/office/drawing/2010/main" val="0"/>
              </a:ext>
            </a:extLst>
          </a:blip>
          <a:srcRect/>
          <a:stretch>
            <a:fillRect/>
          </a:stretch>
        </p:blipFill>
        <p:spPr bwMode="auto">
          <a:xfrm>
            <a:off x="6857093" y="0"/>
            <a:ext cx="2405380" cy="863600"/>
          </a:xfrm>
          <a:prstGeom prst="rect">
            <a:avLst/>
          </a:prstGeom>
          <a:noFill/>
          <a:ln>
            <a:noFill/>
          </a:ln>
        </p:spPr>
      </p:pic>
      <p:pic>
        <p:nvPicPr>
          <p:cNvPr id="13" name="Picture 12"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607733"/>
            <a:ext cx="6498158" cy="672494"/>
          </a:xfrm>
        </p:spPr>
        <p:txBody>
          <a:bodyPr/>
          <a:lstStyle/>
          <a:p>
            <a:r>
              <a:rPr lang="en-US" sz="4800" dirty="0">
                <a:latin typeface="Times New Roman"/>
                <a:cs typeface="Times New Roman"/>
              </a:rPr>
              <a:t>Network Design Fundamentals</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72229"/>
            <a:ext cx="8042276" cy="1336956"/>
          </a:xfrm>
        </p:spPr>
        <p:txBody>
          <a:bodyPr>
            <a:normAutofit/>
          </a:bodyPr>
          <a:lstStyle/>
          <a:p>
            <a:r>
              <a:rPr lang="pt-PT" sz="3600" dirty="0" err="1"/>
              <a:t>Hierarchical</a:t>
            </a:r>
            <a:r>
              <a:rPr lang="pt-PT" sz="3600" dirty="0"/>
              <a:t> Network Design</a:t>
            </a:r>
            <a:endParaRPr lang="en-US" sz="3600" dirty="0"/>
          </a:p>
        </p:txBody>
      </p:sp>
      <p:pic>
        <p:nvPicPr>
          <p:cNvPr id="2" name="Content Placeholder 1"/>
          <p:cNvPicPr>
            <a:picLocks noGrp="1" noChangeAspect="1"/>
          </p:cNvPicPr>
          <p:nvPr>
            <p:ph idx="1"/>
          </p:nvPr>
        </p:nvPicPr>
        <p:blipFill>
          <a:blip r:embed="rId3"/>
          <a:stretch>
            <a:fillRect/>
          </a:stretch>
        </p:blipFill>
        <p:spPr>
          <a:xfrm>
            <a:off x="680176" y="1736112"/>
            <a:ext cx="7720148" cy="4781169"/>
          </a:xfrm>
          <a:prstGeom prst="rect">
            <a:avLst/>
          </a:prstGeom>
        </p:spPr>
      </p:pic>
    </p:spTree>
    <p:extLst>
      <p:ext uri="{BB962C8B-B14F-4D97-AF65-F5344CB8AC3E}">
        <p14:creationId xmlns:p14="http://schemas.microsoft.com/office/powerpoint/2010/main" val="549734404"/>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Flat Network Design </a:t>
            </a:r>
          </a:p>
        </p:txBody>
      </p:sp>
      <p:sp>
        <p:nvSpPr>
          <p:cNvPr id="3" name="Content Placeholder 2"/>
          <p:cNvSpPr>
            <a:spLocks noGrp="1"/>
          </p:cNvSpPr>
          <p:nvPr>
            <p:ph idx="1"/>
          </p:nvPr>
        </p:nvSpPr>
        <p:spPr>
          <a:xfrm>
            <a:off x="549275" y="1757219"/>
            <a:ext cx="8042276" cy="4343400"/>
          </a:xfrm>
        </p:spPr>
        <p:txBody>
          <a:bodyPr>
            <a:normAutofit fontScale="92500" lnSpcReduction="10000"/>
          </a:bodyPr>
          <a:lstStyle/>
          <a:p>
            <a:r>
              <a:rPr lang="en-US" dirty="0">
                <a:solidFill>
                  <a:schemeClr val="tx1"/>
                </a:solidFill>
              </a:rPr>
              <a:t>A flat enterprise campus network is where all PCs, servers, and printers are connected to each other using Layer 2 switches. </a:t>
            </a:r>
          </a:p>
          <a:p>
            <a:r>
              <a:rPr lang="en-US" dirty="0">
                <a:solidFill>
                  <a:schemeClr val="tx1"/>
                </a:solidFill>
              </a:rPr>
              <a:t>A flat network does not use subnets for any design purposes. In addition, all devices on this subnet are in the same broadcast domain, and broadcasts will be flooded to all attached network devices. </a:t>
            </a:r>
          </a:p>
          <a:p>
            <a:r>
              <a:rPr lang="en-US" dirty="0">
                <a:solidFill>
                  <a:schemeClr val="tx1"/>
                </a:solidFill>
              </a:rPr>
              <a:t>Wasting bandwidth and computational resources.</a:t>
            </a:r>
          </a:p>
          <a:p>
            <a:r>
              <a:rPr lang="en-US" dirty="0">
                <a:solidFill>
                  <a:schemeClr val="tx1"/>
                </a:solidFill>
              </a:rPr>
              <a:t>Flat networks do not scale to meet the needs of most enterprise networks or of many small and medium-size </a:t>
            </a:r>
            <a:r>
              <a:rPr lang="pt-PT" dirty="0">
                <a:solidFill>
                  <a:schemeClr val="tx1"/>
                </a:solidFill>
              </a:rPr>
              <a:t>businesses.</a:t>
            </a:r>
            <a:endParaRPr lang="en-US" dirty="0">
              <a:solidFill>
                <a:schemeClr val="tx1"/>
              </a:solidFill>
            </a:endParaRPr>
          </a:p>
        </p:txBody>
      </p:sp>
    </p:spTree>
    <p:extLst>
      <p:ext uri="{BB962C8B-B14F-4D97-AF65-F5344CB8AC3E}">
        <p14:creationId xmlns:p14="http://schemas.microsoft.com/office/powerpoint/2010/main" val="1373826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Hierarchical</a:t>
            </a:r>
            <a:r>
              <a:rPr lang="pt-PT" sz="3600" dirty="0"/>
              <a:t> Network Design</a:t>
            </a:r>
          </a:p>
        </p:txBody>
      </p:sp>
      <p:sp>
        <p:nvSpPr>
          <p:cNvPr id="3" name="Content Placeholder 2"/>
          <p:cNvSpPr>
            <a:spLocks noGrp="1"/>
          </p:cNvSpPr>
          <p:nvPr>
            <p:ph idx="1"/>
          </p:nvPr>
        </p:nvSpPr>
        <p:spPr>
          <a:xfrm>
            <a:off x="3513365" y="1472109"/>
            <a:ext cx="5393568" cy="5131399"/>
          </a:xfrm>
        </p:spPr>
        <p:txBody>
          <a:bodyPr>
            <a:normAutofit fontScale="92500" lnSpcReduction="20000"/>
          </a:bodyPr>
          <a:lstStyle/>
          <a:p>
            <a:r>
              <a:rPr lang="en-US" dirty="0">
                <a:solidFill>
                  <a:schemeClr val="tx1"/>
                </a:solidFill>
              </a:rPr>
              <a:t>Hierarchical models for network design allow you to design any networks in layers. </a:t>
            </a:r>
          </a:p>
          <a:p>
            <a:r>
              <a:rPr lang="en-US" dirty="0">
                <a:solidFill>
                  <a:schemeClr val="tx1"/>
                </a:solidFill>
              </a:rPr>
              <a:t>Leveraging the hierarchical model also simplifies campus network design by allowing focus at different layers that build on each other. </a:t>
            </a:r>
          </a:p>
          <a:p>
            <a:r>
              <a:rPr lang="en-US" dirty="0">
                <a:solidFill>
                  <a:schemeClr val="tx1"/>
                </a:solidFill>
              </a:rPr>
              <a:t>The layers of the hierarchical model are divided into specific functions categorized as </a:t>
            </a:r>
            <a:r>
              <a:rPr lang="en-US" b="1" dirty="0">
                <a:solidFill>
                  <a:schemeClr val="tx1"/>
                </a:solidFill>
              </a:rPr>
              <a:t>core</a:t>
            </a:r>
            <a:r>
              <a:rPr lang="en-US" dirty="0">
                <a:solidFill>
                  <a:schemeClr val="tx1"/>
                </a:solidFill>
              </a:rPr>
              <a:t>, </a:t>
            </a:r>
            <a:r>
              <a:rPr lang="en-US" b="1" dirty="0">
                <a:solidFill>
                  <a:schemeClr val="tx1"/>
                </a:solidFill>
              </a:rPr>
              <a:t>distribution</a:t>
            </a:r>
            <a:r>
              <a:rPr lang="en-US" dirty="0">
                <a:solidFill>
                  <a:schemeClr val="tx1"/>
                </a:solidFill>
              </a:rPr>
              <a:t>, and </a:t>
            </a:r>
            <a:r>
              <a:rPr lang="en-US" b="1" dirty="0">
                <a:solidFill>
                  <a:schemeClr val="tx1"/>
                </a:solidFill>
              </a:rPr>
              <a:t>access</a:t>
            </a:r>
            <a:r>
              <a:rPr lang="en-US" dirty="0">
                <a:solidFill>
                  <a:schemeClr val="tx1"/>
                </a:solidFill>
              </a:rPr>
              <a:t> </a:t>
            </a:r>
            <a:r>
              <a:rPr lang="en-US" b="1" dirty="0">
                <a:solidFill>
                  <a:schemeClr val="tx1"/>
                </a:solidFill>
              </a:rPr>
              <a:t>layers</a:t>
            </a:r>
            <a:r>
              <a:rPr lang="en-US" dirty="0">
                <a:solidFill>
                  <a:schemeClr val="tx1"/>
                </a:solidFill>
              </a:rPr>
              <a:t>. </a:t>
            </a:r>
          </a:p>
          <a:p>
            <a:r>
              <a:rPr lang="en-US" dirty="0">
                <a:solidFill>
                  <a:schemeClr val="tx1"/>
                </a:solidFill>
              </a:rPr>
              <a:t>This categorization provides for modular and flexible design, with the ability to grow and scale the design without </a:t>
            </a:r>
            <a:r>
              <a:rPr lang="pt-PT" dirty="0">
                <a:solidFill>
                  <a:schemeClr val="tx1"/>
                </a:solidFill>
              </a:rPr>
              <a:t>major </a:t>
            </a:r>
            <a:r>
              <a:rPr lang="pt-PT" dirty="0" err="1">
                <a:solidFill>
                  <a:schemeClr val="tx1"/>
                </a:solidFill>
              </a:rPr>
              <a:t>modifications</a:t>
            </a:r>
            <a:r>
              <a:rPr lang="pt-PT" dirty="0">
                <a:solidFill>
                  <a:schemeClr val="tx1"/>
                </a:solidFill>
              </a:rPr>
              <a:t> </a:t>
            </a:r>
            <a:r>
              <a:rPr lang="pt-PT" dirty="0" err="1">
                <a:solidFill>
                  <a:schemeClr val="tx1"/>
                </a:solidFill>
              </a:rPr>
              <a:t>or</a:t>
            </a:r>
            <a:r>
              <a:rPr lang="pt-PT" dirty="0">
                <a:solidFill>
                  <a:schemeClr val="tx1"/>
                </a:solidFill>
              </a:rPr>
              <a:t> </a:t>
            </a:r>
            <a:r>
              <a:rPr lang="pt-PT" dirty="0" err="1">
                <a:solidFill>
                  <a:schemeClr val="tx1"/>
                </a:solidFill>
              </a:rPr>
              <a:t>reworks</a:t>
            </a:r>
            <a:r>
              <a:rPr lang="pt-PT" dirty="0">
                <a:solidFill>
                  <a:schemeClr val="tx1"/>
                </a:solidFill>
              </a:rPr>
              <a:t>.</a:t>
            </a:r>
          </a:p>
        </p:txBody>
      </p:sp>
      <p:sp>
        <p:nvSpPr>
          <p:cNvPr id="5" name="Content Placeholder 2"/>
          <p:cNvSpPr txBox="1">
            <a:spLocks/>
          </p:cNvSpPr>
          <p:nvPr/>
        </p:nvSpPr>
        <p:spPr bwMode="auto">
          <a:xfrm>
            <a:off x="279400" y="2074333"/>
            <a:ext cx="3233965" cy="4165103"/>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lvl1pPr marL="236538" indent="-236538" algn="l" defTabSz="814388" rtl="0" eaLnBrk="1" fontAlgn="base" hangingPunct="1">
              <a:lnSpc>
                <a:spcPct val="100000"/>
              </a:lnSpc>
              <a:spcBef>
                <a:spcPts val="0"/>
              </a:spcBef>
              <a:spcAft>
                <a:spcPts val="600"/>
              </a:spcAft>
              <a:buClr>
                <a:srgbClr val="708CA1"/>
              </a:buClr>
              <a:buFont typeface="Wingdings" pitchFamily="2" charset="2"/>
              <a:buChar char="§"/>
              <a:defRPr sz="2400">
                <a:solidFill>
                  <a:schemeClr val="tx1"/>
                </a:solidFill>
                <a:latin typeface="+mn-lt"/>
                <a:ea typeface="+mn-ea"/>
                <a:cs typeface="+mn-cs"/>
              </a:defRPr>
            </a:lvl1pPr>
            <a:lvl2pPr marL="461963" indent="-236538" algn="l" defTabSz="814388" rtl="0" eaLnBrk="1" fontAlgn="base" hangingPunct="1">
              <a:lnSpc>
                <a:spcPct val="100000"/>
              </a:lnSpc>
              <a:spcBef>
                <a:spcPts val="0"/>
              </a:spcBef>
              <a:spcAft>
                <a:spcPts val="600"/>
              </a:spcAft>
              <a:buClr>
                <a:srgbClr val="708CA1"/>
              </a:buClr>
              <a:buFont typeface="Arial" pitchFamily="34" charset="0"/>
              <a:buChar char="•"/>
              <a:defRPr sz="2000">
                <a:solidFill>
                  <a:schemeClr val="tx1"/>
                </a:solidFill>
                <a:latin typeface="+mn-lt"/>
              </a:defRPr>
            </a:lvl2pPr>
            <a:lvl3pPr marL="688975" indent="-227013" algn="l" defTabSz="814388" rtl="0" eaLnBrk="1" fontAlgn="base" hangingPunct="1">
              <a:lnSpc>
                <a:spcPct val="100000"/>
              </a:lnSpc>
              <a:spcBef>
                <a:spcPts val="0"/>
              </a:spcBef>
              <a:spcAft>
                <a:spcPts val="600"/>
              </a:spcAft>
              <a:buClr>
                <a:srgbClr val="708CA1"/>
              </a:buClr>
              <a:buFont typeface="Arial" pitchFamily="34" charset="0"/>
              <a:buChar char="•"/>
              <a:defRPr sz="1800">
                <a:solidFill>
                  <a:schemeClr val="tx1"/>
                </a:solidFill>
                <a:latin typeface="+mn-lt"/>
              </a:defRPr>
            </a:lvl3pPr>
            <a:lvl4pPr marL="565150" indent="176213" algn="l" defTabSz="814388" rtl="0" eaLnBrk="1" fontAlgn="base" hangingPunct="1">
              <a:lnSpc>
                <a:spcPct val="95000"/>
              </a:lnSpc>
              <a:spcBef>
                <a:spcPct val="35000"/>
              </a:spcBef>
              <a:spcAft>
                <a:spcPct val="0"/>
              </a:spcAft>
              <a:buClr>
                <a:srgbClr val="708CA1"/>
              </a:buClr>
              <a:buFont typeface="Arial" pitchFamily="34" charset="0"/>
              <a:buChar char="•"/>
              <a:defRPr sz="2000">
                <a:solidFill>
                  <a:schemeClr val="tx1"/>
                </a:solidFill>
                <a:latin typeface="+mn-lt"/>
              </a:defRPr>
            </a:lvl4pPr>
            <a:lvl5pPr marL="744538" indent="169863" algn="l" defTabSz="814388" rtl="0" eaLnBrk="1" fontAlgn="base" hangingPunct="1">
              <a:lnSpc>
                <a:spcPct val="95000"/>
              </a:lnSpc>
              <a:spcBef>
                <a:spcPct val="35000"/>
              </a:spcBef>
              <a:spcAft>
                <a:spcPct val="0"/>
              </a:spcAft>
              <a:buClr>
                <a:srgbClr val="708CA1"/>
              </a:buClr>
              <a:buFont typeface="Arial" pitchFamily="34" charset="0"/>
              <a:buChar cha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pt-PT" kern="0" dirty="0" err="1"/>
              <a:t>Hierarchical</a:t>
            </a:r>
            <a:r>
              <a:rPr lang="pt-PT" kern="0" dirty="0"/>
              <a:t> </a:t>
            </a:r>
            <a:r>
              <a:rPr lang="pt-PT" kern="0" dirty="0" err="1"/>
              <a:t>Model</a:t>
            </a:r>
            <a:endParaRPr lang="pt-PT" kern="0" dirty="0"/>
          </a:p>
        </p:txBody>
      </p:sp>
      <p:pic>
        <p:nvPicPr>
          <p:cNvPr id="6" name="Picture 5"/>
          <p:cNvPicPr>
            <a:picLocks noChangeAspect="1"/>
          </p:cNvPicPr>
          <p:nvPr/>
        </p:nvPicPr>
        <p:blipFill>
          <a:blip r:embed="rId2"/>
          <a:stretch>
            <a:fillRect/>
          </a:stretch>
        </p:blipFill>
        <p:spPr>
          <a:xfrm>
            <a:off x="363991" y="2688113"/>
            <a:ext cx="3064783" cy="2863391"/>
          </a:xfrm>
          <a:prstGeom prst="rect">
            <a:avLst/>
          </a:prstGeom>
        </p:spPr>
      </p:pic>
    </p:spTree>
    <p:extLst>
      <p:ext uri="{BB962C8B-B14F-4D97-AF65-F5344CB8AC3E}">
        <p14:creationId xmlns:p14="http://schemas.microsoft.com/office/powerpoint/2010/main" val="509918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009775" y="687388"/>
            <a:ext cx="5602288" cy="838200"/>
          </a:xfrm>
        </p:spPr>
        <p:txBody>
          <a:bodyPr/>
          <a:lstStyle/>
          <a:p>
            <a:pPr eaLnBrk="1" hangingPunct="1"/>
            <a:r>
              <a:rPr lang="en-US" altLang="ja-JP" sz="3200" dirty="0">
                <a:latin typeface="Arial" charset="0"/>
                <a:cs typeface="ＭＳ Ｐゴシック" charset="0"/>
              </a:rPr>
              <a:t>Hierarchical Network</a:t>
            </a:r>
            <a:endParaRPr lang="en-US" sz="3200" dirty="0">
              <a:latin typeface="Arial" charset="0"/>
            </a:endParaRPr>
          </a:p>
        </p:txBody>
      </p:sp>
      <p:sp>
        <p:nvSpPr>
          <p:cNvPr id="6147" name="Rectangle 3"/>
          <p:cNvSpPr>
            <a:spLocks noGrp="1" noChangeArrowheads="1"/>
          </p:cNvSpPr>
          <p:nvPr>
            <p:ph type="body" idx="1"/>
          </p:nvPr>
        </p:nvSpPr>
        <p:spPr>
          <a:xfrm>
            <a:off x="655638" y="1392238"/>
            <a:ext cx="7940675" cy="5076825"/>
          </a:xfrm>
        </p:spPr>
        <p:txBody>
          <a:bodyPr/>
          <a:lstStyle/>
          <a:p>
            <a:pPr>
              <a:buFont typeface="Wingdings" charset="0"/>
              <a:buNone/>
            </a:pPr>
            <a:endParaRPr lang="en-US">
              <a:latin typeface="Arial" charset="0"/>
            </a:endParaRPr>
          </a:p>
          <a:p>
            <a:pPr>
              <a:buFont typeface="Symbol" charset="0"/>
              <a:buChar char=""/>
            </a:pPr>
            <a:endParaRPr lang="en-US">
              <a:latin typeface="Arial" charset="0"/>
            </a:endParaRPr>
          </a:p>
        </p:txBody>
      </p:sp>
      <p:pic>
        <p:nvPicPr>
          <p:cNvPr id="6148" name="Picture 1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52782" y="1550988"/>
            <a:ext cx="7549843" cy="438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8622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655638" y="1392238"/>
            <a:ext cx="7940675" cy="5076825"/>
          </a:xfrm>
        </p:spPr>
        <p:txBody>
          <a:bodyPr/>
          <a:lstStyle/>
          <a:p>
            <a:pPr>
              <a:buFont typeface="Wingdings" charset="0"/>
              <a:buNone/>
            </a:pPr>
            <a:endParaRPr lang="en-US">
              <a:latin typeface="Arial" charset="0"/>
            </a:endParaRPr>
          </a:p>
          <a:p>
            <a:pPr>
              <a:buFont typeface="Symbol" charset="0"/>
              <a:buChar char=""/>
            </a:pPr>
            <a:endParaRPr lang="en-US">
              <a:latin typeface="Arial" charset="0"/>
            </a:endParaRPr>
          </a:p>
        </p:txBody>
      </p:sp>
      <p:sp>
        <p:nvSpPr>
          <p:cNvPr id="4" name="Rectangle 2"/>
          <p:cNvSpPr>
            <a:spLocks noGrp="1" noChangeArrowheads="1"/>
          </p:cNvSpPr>
          <p:nvPr>
            <p:ph type="title"/>
          </p:nvPr>
        </p:nvSpPr>
        <p:spPr>
          <a:xfrm>
            <a:off x="549275" y="139233"/>
            <a:ext cx="8042276" cy="1336956"/>
          </a:xfrm>
        </p:spPr>
        <p:txBody>
          <a:bodyPr/>
          <a:lstStyle/>
          <a:p>
            <a:pPr eaLnBrk="1" hangingPunct="1"/>
            <a:r>
              <a:rPr lang="en-US" sz="3200" dirty="0">
                <a:latin typeface="Arial" charset="0"/>
              </a:rPr>
              <a:t>Benefits of Hierarchical Network</a:t>
            </a:r>
          </a:p>
        </p:txBody>
      </p:sp>
      <p:pic>
        <p:nvPicPr>
          <p:cNvPr id="2" name="Picture 1"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275" y="1711324"/>
            <a:ext cx="8253425" cy="4352925"/>
          </a:xfrm>
          <a:prstGeom prst="rect">
            <a:avLst/>
          </a:prstGeom>
        </p:spPr>
      </p:pic>
    </p:spTree>
    <p:extLst>
      <p:ext uri="{BB962C8B-B14F-4D97-AF65-F5344CB8AC3E}">
        <p14:creationId xmlns:p14="http://schemas.microsoft.com/office/powerpoint/2010/main" val="3610181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pt-PT" sz="3600" dirty="0" err="1"/>
              <a:t>Hierarchical</a:t>
            </a:r>
            <a:r>
              <a:rPr lang="pt-PT" sz="3600" dirty="0"/>
              <a:t> </a:t>
            </a:r>
            <a:r>
              <a:rPr lang="pt-PT" sz="3600" dirty="0" err="1"/>
              <a:t>Model</a:t>
            </a:r>
            <a:r>
              <a:rPr lang="pt-PT" sz="3600" dirty="0"/>
              <a:t> </a:t>
            </a:r>
            <a:r>
              <a:rPr lang="pt-PT" sz="3600" dirty="0" err="1"/>
              <a:t>Layers</a:t>
            </a:r>
            <a:endParaRPr lang="pt-PT" sz="3600" dirty="0"/>
          </a:p>
        </p:txBody>
      </p:sp>
      <p:sp>
        <p:nvSpPr>
          <p:cNvPr id="3" name="Content Placeholder 2"/>
          <p:cNvSpPr>
            <a:spLocks noGrp="1"/>
          </p:cNvSpPr>
          <p:nvPr>
            <p:ph idx="1"/>
          </p:nvPr>
        </p:nvSpPr>
        <p:spPr>
          <a:xfrm>
            <a:off x="338668" y="1507064"/>
            <a:ext cx="8525932" cy="4343400"/>
          </a:xfrm>
        </p:spPr>
        <p:txBody>
          <a:bodyPr>
            <a:noAutofit/>
          </a:bodyPr>
          <a:lstStyle/>
          <a:p>
            <a:r>
              <a:rPr lang="en-US" sz="1800" b="1" dirty="0">
                <a:solidFill>
                  <a:schemeClr val="tx1"/>
                </a:solidFill>
              </a:rPr>
              <a:t>Access layer</a:t>
            </a:r>
          </a:p>
          <a:p>
            <a:pPr lvl="1"/>
            <a:r>
              <a:rPr lang="en-US" sz="1600" dirty="0">
                <a:solidFill>
                  <a:schemeClr val="tx1"/>
                </a:solidFill>
              </a:rPr>
              <a:t>The access layer is used to grant the user access to network applications and functions. In a campus network, the access layer generally incorporates switched LAN devices with ports that provide connectivity to workstations, IP phones, access points, and printers. In a </a:t>
            </a:r>
            <a:r>
              <a:rPr lang="en-US" sz="1600" u="sng" dirty="0">
                <a:solidFill>
                  <a:schemeClr val="tx1"/>
                </a:solidFill>
              </a:rPr>
              <a:t>WAN environment</a:t>
            </a:r>
            <a:r>
              <a:rPr lang="en-US" sz="1600" dirty="0">
                <a:solidFill>
                  <a:schemeClr val="tx1"/>
                </a:solidFill>
              </a:rPr>
              <a:t>, the access layer for teleworkers or remote sites may provide access to the corporate network across </a:t>
            </a:r>
            <a:r>
              <a:rPr lang="pt-PT" sz="1600" dirty="0">
                <a:solidFill>
                  <a:schemeClr val="tx1"/>
                </a:solidFill>
              </a:rPr>
              <a:t>WAN </a:t>
            </a:r>
            <a:r>
              <a:rPr lang="pt-PT" sz="1600" dirty="0" err="1">
                <a:solidFill>
                  <a:schemeClr val="tx1"/>
                </a:solidFill>
              </a:rPr>
              <a:t>technologies</a:t>
            </a:r>
            <a:r>
              <a:rPr lang="pt-PT" sz="1600" dirty="0">
                <a:solidFill>
                  <a:schemeClr val="tx1"/>
                </a:solidFill>
              </a:rPr>
              <a:t>.</a:t>
            </a:r>
          </a:p>
          <a:p>
            <a:r>
              <a:rPr lang="en-US" sz="1800" b="1" dirty="0">
                <a:solidFill>
                  <a:schemeClr val="tx1"/>
                </a:solidFill>
              </a:rPr>
              <a:t>Distribution layer</a:t>
            </a:r>
          </a:p>
          <a:p>
            <a:pPr lvl="1"/>
            <a:r>
              <a:rPr lang="en-US" sz="1600" dirty="0">
                <a:solidFill>
                  <a:schemeClr val="tx1"/>
                </a:solidFill>
              </a:rPr>
              <a:t>The distribution layer aggregates the access layer switches wiring closets, floors, or other physical domain by leveraging module or Layer 3 switches.</a:t>
            </a:r>
          </a:p>
          <a:p>
            <a:pPr lvl="1"/>
            <a:r>
              <a:rPr lang="en-US" sz="1600" dirty="0">
                <a:solidFill>
                  <a:schemeClr val="tx1"/>
                </a:solidFill>
              </a:rPr>
              <a:t>Similarly, a distribution layer may aggregate the WAN connections at the edge of the campus and provides policy-based connectivity.</a:t>
            </a:r>
          </a:p>
          <a:p>
            <a:r>
              <a:rPr lang="en-US" sz="1800" b="1" dirty="0">
                <a:solidFill>
                  <a:schemeClr val="tx1"/>
                </a:solidFill>
              </a:rPr>
              <a:t>Core layer (also referred to as the backbone)</a:t>
            </a:r>
          </a:p>
          <a:p>
            <a:pPr lvl="1"/>
            <a:r>
              <a:rPr lang="en-US" sz="1600" dirty="0">
                <a:solidFill>
                  <a:schemeClr val="tx1"/>
                </a:solidFill>
              </a:rPr>
              <a:t>The core layer is a high-speed backbone, which is designed to switch packets as fast as possible. In most campus networks, the core layer has routing capabilities. </a:t>
            </a:r>
          </a:p>
          <a:p>
            <a:pPr lvl="1"/>
            <a:r>
              <a:rPr lang="en-US" sz="1600" dirty="0">
                <a:solidFill>
                  <a:schemeClr val="tx1"/>
                </a:solidFill>
              </a:rPr>
              <a:t>Because the core is critical for connectivity, it must provide a high level of availability and adapt to changes quickly. It also provides for dynamic scalability to accommodate growth and fast convergence in the event of a failure.</a:t>
            </a:r>
            <a:endParaRPr lang="pt-PT" sz="1600" dirty="0">
              <a:solidFill>
                <a:schemeClr val="tx1"/>
              </a:solidFill>
            </a:endParaRPr>
          </a:p>
        </p:txBody>
      </p:sp>
    </p:spTree>
    <p:extLst>
      <p:ext uri="{BB962C8B-B14F-4D97-AF65-F5344CB8AC3E}">
        <p14:creationId xmlns:p14="http://schemas.microsoft.com/office/powerpoint/2010/main" val="2183557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Access </a:t>
            </a:r>
            <a:r>
              <a:rPr lang="pt-PT" sz="3600" dirty="0" err="1"/>
              <a:t>Layer</a:t>
            </a:r>
            <a:endParaRPr lang="pt-PT" sz="3600" dirty="0"/>
          </a:p>
        </p:txBody>
      </p:sp>
      <p:sp>
        <p:nvSpPr>
          <p:cNvPr id="3" name="Content Placeholder 2"/>
          <p:cNvSpPr>
            <a:spLocks noGrp="1"/>
          </p:cNvSpPr>
          <p:nvPr>
            <p:ph idx="1"/>
          </p:nvPr>
        </p:nvSpPr>
        <p:spPr>
          <a:xfrm>
            <a:off x="279401" y="3963851"/>
            <a:ext cx="8520354" cy="2604888"/>
          </a:xfrm>
        </p:spPr>
        <p:txBody>
          <a:bodyPr>
            <a:normAutofit fontScale="92500" lnSpcReduction="20000"/>
          </a:bodyPr>
          <a:lstStyle/>
          <a:p>
            <a:r>
              <a:rPr lang="en-US" dirty="0">
                <a:solidFill>
                  <a:schemeClr val="tx1"/>
                </a:solidFill>
              </a:rPr>
              <a:t>Describes the logical grouping of the switches that interconnect end devices such as PCs, printers, cameras, and so on. </a:t>
            </a:r>
          </a:p>
          <a:p>
            <a:r>
              <a:rPr lang="en-US" dirty="0">
                <a:solidFill>
                  <a:schemeClr val="tx1"/>
                </a:solidFill>
              </a:rPr>
              <a:t>It is also the place where devices that extend the network out one more level are attached. </a:t>
            </a:r>
          </a:p>
          <a:p>
            <a:r>
              <a:rPr lang="en-US" dirty="0">
                <a:solidFill>
                  <a:schemeClr val="tx1"/>
                </a:solidFill>
              </a:rPr>
              <a:t>Two such prime examples are IP phones and wireless APs, both of which extend the connectivity out one more layer from the actual campus access switch.</a:t>
            </a:r>
            <a:endParaRPr lang="pt-PT" dirty="0">
              <a:solidFill>
                <a:schemeClr val="tx1"/>
              </a:solidFill>
            </a:endParaRPr>
          </a:p>
        </p:txBody>
      </p:sp>
      <p:pic>
        <p:nvPicPr>
          <p:cNvPr id="4" name="Picture 3"/>
          <p:cNvPicPr>
            <a:picLocks noChangeAspect="1"/>
          </p:cNvPicPr>
          <p:nvPr/>
        </p:nvPicPr>
        <p:blipFill>
          <a:blip r:embed="rId2"/>
          <a:stretch>
            <a:fillRect/>
          </a:stretch>
        </p:blipFill>
        <p:spPr>
          <a:xfrm>
            <a:off x="1404606" y="1543370"/>
            <a:ext cx="6008143" cy="2321643"/>
          </a:xfrm>
          <a:prstGeom prst="rect">
            <a:avLst/>
          </a:prstGeom>
        </p:spPr>
      </p:pic>
    </p:spTree>
    <p:extLst>
      <p:ext uri="{BB962C8B-B14F-4D97-AF65-F5344CB8AC3E}">
        <p14:creationId xmlns:p14="http://schemas.microsoft.com/office/powerpoint/2010/main" val="268474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Access </a:t>
            </a:r>
            <a:r>
              <a:rPr lang="pt-PT" sz="3600" dirty="0" err="1"/>
              <a:t>Layer</a:t>
            </a:r>
            <a:r>
              <a:rPr lang="pt-PT" sz="3600" dirty="0"/>
              <a:t> </a:t>
            </a:r>
            <a:r>
              <a:rPr lang="pt-PT" sz="3600" dirty="0" err="1"/>
              <a:t>Capabilities</a:t>
            </a:r>
            <a:endParaRPr lang="pt-PT" sz="3600" dirty="0"/>
          </a:p>
        </p:txBody>
      </p:sp>
      <p:sp>
        <p:nvSpPr>
          <p:cNvPr id="3" name="Content Placeholder 2"/>
          <p:cNvSpPr>
            <a:spLocks noGrp="1"/>
          </p:cNvSpPr>
          <p:nvPr>
            <p:ph idx="1"/>
          </p:nvPr>
        </p:nvSpPr>
        <p:spPr/>
        <p:txBody>
          <a:bodyPr>
            <a:noAutofit/>
          </a:bodyPr>
          <a:lstStyle/>
          <a:p>
            <a:r>
              <a:rPr lang="en-US" sz="1800" b="1" dirty="0">
                <a:solidFill>
                  <a:schemeClr val="tx1"/>
                </a:solidFill>
              </a:rPr>
              <a:t>High availability</a:t>
            </a:r>
          </a:p>
          <a:p>
            <a:pPr lvl="1"/>
            <a:r>
              <a:rPr lang="en-US" sz="1600" dirty="0">
                <a:solidFill>
                  <a:schemeClr val="tx1"/>
                </a:solidFill>
              </a:rPr>
              <a:t>The access layer supports high availability via default gateway redundancy using dual connections from access switches to redundant distribution layer switches when there is no routing in the access layer. This mechanism behind default gateway redundancy is referred to as </a:t>
            </a:r>
            <a:r>
              <a:rPr lang="en-US" sz="1600" i="1" u="sng" dirty="0">
                <a:solidFill>
                  <a:schemeClr val="tx1"/>
                </a:solidFill>
              </a:rPr>
              <a:t>first-hop redundancy protocol </a:t>
            </a:r>
            <a:r>
              <a:rPr lang="en-US" sz="1600" u="sng" dirty="0">
                <a:solidFill>
                  <a:schemeClr val="tx1"/>
                </a:solidFill>
              </a:rPr>
              <a:t>(FHRP). </a:t>
            </a:r>
          </a:p>
          <a:p>
            <a:r>
              <a:rPr lang="en-US" sz="1800" b="1" dirty="0">
                <a:solidFill>
                  <a:schemeClr val="tx1"/>
                </a:solidFill>
              </a:rPr>
              <a:t>Convergence</a:t>
            </a:r>
          </a:p>
          <a:p>
            <a:pPr lvl="1"/>
            <a:r>
              <a:rPr lang="en-US" sz="1600" dirty="0">
                <a:solidFill>
                  <a:schemeClr val="tx1"/>
                </a:solidFill>
              </a:rPr>
              <a:t>The access layer generally supports inline Power over Ethernet (</a:t>
            </a:r>
            <a:r>
              <a:rPr lang="en-US" sz="1600" dirty="0" err="1">
                <a:solidFill>
                  <a:schemeClr val="tx1"/>
                </a:solidFill>
              </a:rPr>
              <a:t>PoE</a:t>
            </a:r>
            <a:r>
              <a:rPr lang="en-US" sz="1600" dirty="0">
                <a:solidFill>
                  <a:schemeClr val="tx1"/>
                </a:solidFill>
              </a:rPr>
              <a:t>) for IP telephony, thin clients, and wireless access points (APs). </a:t>
            </a:r>
          </a:p>
          <a:p>
            <a:pPr lvl="1"/>
            <a:r>
              <a:rPr lang="en-US" sz="1600" dirty="0">
                <a:solidFill>
                  <a:schemeClr val="tx1"/>
                </a:solidFill>
              </a:rPr>
              <a:t>In addition, the access layers allow support for converged features that enable optimal software configuration of IP phones and wireless APs, as well.</a:t>
            </a:r>
          </a:p>
          <a:p>
            <a:r>
              <a:rPr lang="en-US" sz="1800" b="1" dirty="0">
                <a:solidFill>
                  <a:schemeClr val="tx1"/>
                </a:solidFill>
              </a:rPr>
              <a:t>Security</a:t>
            </a:r>
          </a:p>
          <a:p>
            <a:pPr lvl="1"/>
            <a:r>
              <a:rPr lang="en-US" sz="1600" dirty="0">
                <a:solidFill>
                  <a:schemeClr val="tx1"/>
                </a:solidFill>
              </a:rPr>
              <a:t>The access layer also provides services for additional security against unauthorized access to the network by using tools such as port security, quality of </a:t>
            </a:r>
            <a:r>
              <a:rPr lang="pt-PT" sz="1600" dirty="0" err="1">
                <a:solidFill>
                  <a:schemeClr val="tx1"/>
                </a:solidFill>
              </a:rPr>
              <a:t>service</a:t>
            </a:r>
            <a:r>
              <a:rPr lang="pt-PT" sz="1600" dirty="0">
                <a:solidFill>
                  <a:schemeClr val="tx1"/>
                </a:solidFill>
              </a:rPr>
              <a:t> (</a:t>
            </a:r>
            <a:r>
              <a:rPr lang="pt-PT" sz="1600" dirty="0" err="1">
                <a:solidFill>
                  <a:schemeClr val="tx1"/>
                </a:solidFill>
              </a:rPr>
              <a:t>QoS</a:t>
            </a:r>
            <a:r>
              <a:rPr lang="pt-PT" sz="1600" dirty="0">
                <a:solidFill>
                  <a:schemeClr val="tx1"/>
                </a:solidFill>
              </a:rPr>
              <a:t>), </a:t>
            </a:r>
            <a:r>
              <a:rPr lang="pt-PT" sz="1600" dirty="0" err="1">
                <a:solidFill>
                  <a:schemeClr val="tx1"/>
                </a:solidFill>
              </a:rPr>
              <a:t>Dynamic</a:t>
            </a:r>
            <a:r>
              <a:rPr lang="pt-PT" sz="1600" dirty="0">
                <a:solidFill>
                  <a:schemeClr val="tx1"/>
                </a:solidFill>
              </a:rPr>
              <a:t> </a:t>
            </a:r>
            <a:r>
              <a:rPr lang="pt-PT" sz="1600" dirty="0" err="1">
                <a:solidFill>
                  <a:schemeClr val="tx1"/>
                </a:solidFill>
              </a:rPr>
              <a:t>Host</a:t>
            </a:r>
            <a:r>
              <a:rPr lang="pt-PT" sz="1600" dirty="0">
                <a:solidFill>
                  <a:schemeClr val="tx1"/>
                </a:solidFill>
              </a:rPr>
              <a:t> </a:t>
            </a:r>
            <a:r>
              <a:rPr lang="pt-PT" sz="1600" dirty="0" err="1">
                <a:solidFill>
                  <a:schemeClr val="tx1"/>
                </a:solidFill>
              </a:rPr>
              <a:t>Configuration</a:t>
            </a:r>
            <a:r>
              <a:rPr lang="pt-PT" sz="1600" dirty="0">
                <a:solidFill>
                  <a:schemeClr val="tx1"/>
                </a:solidFill>
              </a:rPr>
              <a:t> </a:t>
            </a:r>
            <a:r>
              <a:rPr lang="pt-PT" sz="1600" dirty="0" err="1">
                <a:solidFill>
                  <a:schemeClr val="tx1"/>
                </a:solidFill>
              </a:rPr>
              <a:t>Protocol</a:t>
            </a:r>
            <a:r>
              <a:rPr lang="pt-PT" sz="1600" dirty="0">
                <a:solidFill>
                  <a:schemeClr val="tx1"/>
                </a:solidFill>
              </a:rPr>
              <a:t> (DHCP) </a:t>
            </a:r>
            <a:r>
              <a:rPr lang="pt-PT" sz="1600" dirty="0" err="1">
                <a:solidFill>
                  <a:schemeClr val="tx1"/>
                </a:solidFill>
              </a:rPr>
              <a:t>snooping</a:t>
            </a:r>
            <a:r>
              <a:rPr lang="pt-PT" sz="1600" dirty="0">
                <a:solidFill>
                  <a:schemeClr val="tx1"/>
                </a:solidFill>
              </a:rPr>
              <a:t>, </a:t>
            </a:r>
            <a:r>
              <a:rPr lang="pt-PT" sz="1600" dirty="0" err="1">
                <a:solidFill>
                  <a:schemeClr val="tx1"/>
                </a:solidFill>
              </a:rPr>
              <a:t>dynamic</a:t>
            </a:r>
            <a:r>
              <a:rPr lang="pt-PT" sz="1600" dirty="0">
                <a:solidFill>
                  <a:schemeClr val="tx1"/>
                </a:solidFill>
              </a:rPr>
              <a:t> </a:t>
            </a:r>
            <a:r>
              <a:rPr lang="en-US" sz="1600" dirty="0">
                <a:solidFill>
                  <a:schemeClr val="tx1"/>
                </a:solidFill>
              </a:rPr>
              <a:t>ARP inspection (DAI), and IP Source Guard.</a:t>
            </a:r>
            <a:endParaRPr lang="pt-PT" sz="1600" dirty="0">
              <a:solidFill>
                <a:schemeClr val="tx1"/>
              </a:solidFill>
            </a:endParaRPr>
          </a:p>
        </p:txBody>
      </p:sp>
    </p:spTree>
    <p:extLst>
      <p:ext uri="{BB962C8B-B14F-4D97-AF65-F5344CB8AC3E}">
        <p14:creationId xmlns:p14="http://schemas.microsoft.com/office/powerpoint/2010/main" val="1314901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3708"/>
            <a:ext cx="8042276" cy="1336956"/>
          </a:xfrm>
        </p:spPr>
        <p:txBody>
          <a:bodyPr/>
          <a:lstStyle/>
          <a:p>
            <a:r>
              <a:rPr lang="pt-PT" sz="3600" dirty="0" err="1"/>
              <a:t>Distribution</a:t>
            </a:r>
            <a:r>
              <a:rPr lang="pt-PT" sz="3600" dirty="0"/>
              <a:t> </a:t>
            </a:r>
            <a:r>
              <a:rPr lang="pt-PT" sz="3600" dirty="0" err="1"/>
              <a:t>Layer</a:t>
            </a:r>
            <a:endParaRPr lang="pt-PT" sz="3600" dirty="0"/>
          </a:p>
        </p:txBody>
      </p:sp>
      <p:sp>
        <p:nvSpPr>
          <p:cNvPr id="3" name="Content Placeholder 2"/>
          <p:cNvSpPr>
            <a:spLocks noGrp="1"/>
          </p:cNvSpPr>
          <p:nvPr>
            <p:ph idx="1"/>
          </p:nvPr>
        </p:nvSpPr>
        <p:spPr>
          <a:xfrm>
            <a:off x="310236" y="3735348"/>
            <a:ext cx="8520354" cy="2968857"/>
          </a:xfrm>
        </p:spPr>
        <p:txBody>
          <a:bodyPr>
            <a:normAutofit fontScale="85000" lnSpcReduction="10000"/>
          </a:bodyPr>
          <a:lstStyle/>
          <a:p>
            <a:r>
              <a:rPr lang="en-US" dirty="0">
                <a:solidFill>
                  <a:schemeClr val="tx1"/>
                </a:solidFill>
              </a:rPr>
              <a:t>The distribution layer in the campus design has a unique role in which it acts as a services and control boundary between the access layer and the core.</a:t>
            </a:r>
          </a:p>
          <a:p>
            <a:r>
              <a:rPr lang="en-US" dirty="0">
                <a:solidFill>
                  <a:schemeClr val="tx1"/>
                </a:solidFill>
              </a:rPr>
              <a:t>Availability, fast path recovery, load balancing, and </a:t>
            </a:r>
            <a:r>
              <a:rPr lang="en-US" dirty="0" err="1">
                <a:solidFill>
                  <a:schemeClr val="tx1"/>
                </a:solidFill>
              </a:rPr>
              <a:t>QoS</a:t>
            </a:r>
            <a:r>
              <a:rPr lang="en-US" dirty="0">
                <a:solidFill>
                  <a:schemeClr val="tx1"/>
                </a:solidFill>
              </a:rPr>
              <a:t> are all important considerations at the distribution layer. </a:t>
            </a:r>
          </a:p>
          <a:p>
            <a:r>
              <a:rPr lang="en-US" dirty="0">
                <a:solidFill>
                  <a:schemeClr val="tx1"/>
                </a:solidFill>
              </a:rPr>
              <a:t>Generally, high availability is provided through Layer 3 redundant paths from the distribution layer to the core, and either Layer 2 or Layer 3 redundant paths from the access layer to the distribution layer. </a:t>
            </a:r>
          </a:p>
        </p:txBody>
      </p:sp>
      <p:pic>
        <p:nvPicPr>
          <p:cNvPr id="4" name="Picture 3"/>
          <p:cNvPicPr>
            <a:picLocks noChangeAspect="1"/>
          </p:cNvPicPr>
          <p:nvPr/>
        </p:nvPicPr>
        <p:blipFill>
          <a:blip r:embed="rId2"/>
          <a:stretch>
            <a:fillRect/>
          </a:stretch>
        </p:blipFill>
        <p:spPr>
          <a:xfrm>
            <a:off x="516218" y="1325388"/>
            <a:ext cx="8046720" cy="2409960"/>
          </a:xfrm>
          <a:prstGeom prst="rect">
            <a:avLst/>
          </a:prstGeom>
        </p:spPr>
      </p:pic>
    </p:spTree>
    <p:extLst>
      <p:ext uri="{BB962C8B-B14F-4D97-AF65-F5344CB8AC3E}">
        <p14:creationId xmlns:p14="http://schemas.microsoft.com/office/powerpoint/2010/main" val="3259188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Distribution</a:t>
            </a:r>
            <a:r>
              <a:rPr lang="pt-PT" sz="3600" dirty="0"/>
              <a:t> </a:t>
            </a:r>
            <a:r>
              <a:rPr lang="pt-PT" sz="3600" dirty="0" err="1"/>
              <a:t>Layer</a:t>
            </a:r>
            <a:endParaRPr lang="pt-PT" sz="3600" dirty="0"/>
          </a:p>
        </p:txBody>
      </p:sp>
      <p:sp>
        <p:nvSpPr>
          <p:cNvPr id="3" name="Content Placeholder 2"/>
          <p:cNvSpPr>
            <a:spLocks noGrp="1"/>
          </p:cNvSpPr>
          <p:nvPr>
            <p:ph idx="1"/>
          </p:nvPr>
        </p:nvSpPr>
        <p:spPr/>
        <p:txBody>
          <a:bodyPr>
            <a:normAutofit fontScale="77500" lnSpcReduction="20000"/>
          </a:bodyPr>
          <a:lstStyle/>
          <a:p>
            <a:r>
              <a:rPr lang="en-US" dirty="0">
                <a:solidFill>
                  <a:schemeClr val="tx1"/>
                </a:solidFill>
              </a:rPr>
              <a:t>With a Layer 2 design in the access layer, the distribution layer generally serves as a routing boundary between the access and core layer by terminating VLANs. </a:t>
            </a:r>
          </a:p>
          <a:p>
            <a:r>
              <a:rPr lang="en-US" dirty="0">
                <a:solidFill>
                  <a:schemeClr val="tx1"/>
                </a:solidFill>
              </a:rPr>
              <a:t>The distribution layer may perform tasks such as controlled routing decision making and filtering to implement policy-based connectivity, security, and </a:t>
            </a:r>
            <a:r>
              <a:rPr lang="en-US" dirty="0" err="1">
                <a:solidFill>
                  <a:schemeClr val="tx1"/>
                </a:solidFill>
              </a:rPr>
              <a:t>QoS</a:t>
            </a:r>
            <a:r>
              <a:rPr lang="en-US" dirty="0">
                <a:solidFill>
                  <a:schemeClr val="tx1"/>
                </a:solidFill>
              </a:rPr>
              <a:t>. </a:t>
            </a:r>
          </a:p>
          <a:p>
            <a:r>
              <a:rPr lang="en-US" dirty="0">
                <a:solidFill>
                  <a:schemeClr val="tx1"/>
                </a:solidFill>
              </a:rPr>
              <a:t>These features allow for tighter control of traffic through the campus network.</a:t>
            </a:r>
          </a:p>
          <a:p>
            <a:r>
              <a:rPr lang="en-US" dirty="0">
                <a:solidFill>
                  <a:schemeClr val="tx1"/>
                </a:solidFill>
              </a:rPr>
              <a:t>To improve routing protocol performance further, the distribution layer is generally designed to summarize routes from the access layer. </a:t>
            </a:r>
          </a:p>
          <a:p>
            <a:r>
              <a:rPr lang="en-US" dirty="0">
                <a:solidFill>
                  <a:schemeClr val="tx1"/>
                </a:solidFill>
              </a:rPr>
              <a:t>In addition, the distribution layer optionally provides default gateway redundancy by using a first-hop routing protocol (FHRP) such as HSRP, GLBP, or VRRP. </a:t>
            </a:r>
          </a:p>
        </p:txBody>
      </p:sp>
    </p:spTree>
    <p:extLst>
      <p:ext uri="{BB962C8B-B14F-4D97-AF65-F5344CB8AC3E}">
        <p14:creationId xmlns:p14="http://schemas.microsoft.com/office/powerpoint/2010/main" val="41223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Distribution</a:t>
            </a:r>
            <a:r>
              <a:rPr lang="pt-PT" sz="3600" dirty="0"/>
              <a:t> </a:t>
            </a:r>
            <a:r>
              <a:rPr lang="pt-PT" sz="3600" dirty="0" err="1"/>
              <a:t>Layer</a:t>
            </a:r>
            <a:r>
              <a:rPr lang="pt-PT" sz="3600" dirty="0"/>
              <a:t> </a:t>
            </a:r>
            <a:r>
              <a:rPr lang="pt-PT" sz="3600" dirty="0" err="1"/>
              <a:t>Functions</a:t>
            </a:r>
            <a:endParaRPr lang="pt-PT" sz="3600" dirty="0"/>
          </a:p>
        </p:txBody>
      </p:sp>
      <p:sp>
        <p:nvSpPr>
          <p:cNvPr id="3" name="Content Placeholder 2"/>
          <p:cNvSpPr>
            <a:spLocks noGrp="1"/>
          </p:cNvSpPr>
          <p:nvPr>
            <p:ph idx="1"/>
          </p:nvPr>
        </p:nvSpPr>
        <p:spPr>
          <a:xfrm>
            <a:off x="549275" y="1769536"/>
            <a:ext cx="8042276" cy="4343400"/>
          </a:xfrm>
        </p:spPr>
        <p:txBody>
          <a:bodyPr>
            <a:normAutofit fontScale="92500" lnSpcReduction="20000"/>
          </a:bodyPr>
          <a:lstStyle/>
          <a:p>
            <a:r>
              <a:rPr lang="en-US" dirty="0">
                <a:solidFill>
                  <a:schemeClr val="tx1"/>
                </a:solidFill>
              </a:rPr>
              <a:t>Provides high availability and equal-cost load sharing by interconnecting the core and access layer via at least dual paths</a:t>
            </a:r>
          </a:p>
          <a:p>
            <a:r>
              <a:rPr lang="en-US" dirty="0">
                <a:solidFill>
                  <a:schemeClr val="tx1"/>
                </a:solidFill>
              </a:rPr>
              <a:t>Generally terminates a Layer 2 domain of a VLAN</a:t>
            </a:r>
          </a:p>
          <a:p>
            <a:r>
              <a:rPr lang="en-US" dirty="0">
                <a:solidFill>
                  <a:schemeClr val="tx1"/>
                </a:solidFill>
              </a:rPr>
              <a:t>Routes traffic from terminated VLANs to other VLANs and to the core</a:t>
            </a:r>
          </a:p>
          <a:p>
            <a:r>
              <a:rPr lang="pt-PT" dirty="0" err="1">
                <a:solidFill>
                  <a:schemeClr val="tx1"/>
                </a:solidFill>
              </a:rPr>
              <a:t>Summarizes</a:t>
            </a:r>
            <a:r>
              <a:rPr lang="pt-PT" dirty="0">
                <a:solidFill>
                  <a:schemeClr val="tx1"/>
                </a:solidFill>
              </a:rPr>
              <a:t> </a:t>
            </a:r>
            <a:r>
              <a:rPr lang="pt-PT" dirty="0" err="1">
                <a:solidFill>
                  <a:schemeClr val="tx1"/>
                </a:solidFill>
              </a:rPr>
              <a:t>access</a:t>
            </a:r>
            <a:r>
              <a:rPr lang="pt-PT" dirty="0">
                <a:solidFill>
                  <a:schemeClr val="tx1"/>
                </a:solidFill>
              </a:rPr>
              <a:t> </a:t>
            </a:r>
            <a:r>
              <a:rPr lang="pt-PT" dirty="0" err="1">
                <a:solidFill>
                  <a:schemeClr val="tx1"/>
                </a:solidFill>
              </a:rPr>
              <a:t>layer</a:t>
            </a:r>
            <a:r>
              <a:rPr lang="pt-PT" dirty="0">
                <a:solidFill>
                  <a:schemeClr val="tx1"/>
                </a:solidFill>
              </a:rPr>
              <a:t> </a:t>
            </a:r>
            <a:r>
              <a:rPr lang="pt-PT" dirty="0" err="1">
                <a:solidFill>
                  <a:schemeClr val="tx1"/>
                </a:solidFill>
              </a:rPr>
              <a:t>routes</a:t>
            </a:r>
            <a:endParaRPr lang="pt-PT" dirty="0">
              <a:solidFill>
                <a:schemeClr val="tx1"/>
              </a:solidFill>
            </a:endParaRPr>
          </a:p>
          <a:p>
            <a:r>
              <a:rPr lang="en-US" dirty="0">
                <a:solidFill>
                  <a:schemeClr val="tx1"/>
                </a:solidFill>
              </a:rPr>
              <a:t>Implements policy-based connectivity such as traffic filtering, </a:t>
            </a:r>
            <a:r>
              <a:rPr lang="en-US" dirty="0" err="1">
                <a:solidFill>
                  <a:schemeClr val="tx1"/>
                </a:solidFill>
              </a:rPr>
              <a:t>QoS</a:t>
            </a:r>
            <a:r>
              <a:rPr lang="en-US" dirty="0">
                <a:solidFill>
                  <a:schemeClr val="tx1"/>
                </a:solidFill>
              </a:rPr>
              <a:t>, and security</a:t>
            </a:r>
          </a:p>
          <a:p>
            <a:r>
              <a:rPr lang="pt-PT" dirty="0" err="1">
                <a:solidFill>
                  <a:schemeClr val="tx1"/>
                </a:solidFill>
              </a:rPr>
              <a:t>Provides</a:t>
            </a:r>
            <a:r>
              <a:rPr lang="pt-PT" dirty="0">
                <a:solidFill>
                  <a:schemeClr val="tx1"/>
                </a:solidFill>
              </a:rPr>
              <a:t> for </a:t>
            </a:r>
            <a:r>
              <a:rPr lang="pt-PT" dirty="0" err="1">
                <a:solidFill>
                  <a:schemeClr val="tx1"/>
                </a:solidFill>
              </a:rPr>
              <a:t>an</a:t>
            </a:r>
            <a:r>
              <a:rPr lang="pt-PT" dirty="0">
                <a:solidFill>
                  <a:schemeClr val="tx1"/>
                </a:solidFill>
              </a:rPr>
              <a:t> FHRP</a:t>
            </a:r>
          </a:p>
        </p:txBody>
      </p:sp>
    </p:spTree>
    <p:extLst>
      <p:ext uri="{BB962C8B-B14F-4D97-AF65-F5344CB8AC3E}">
        <p14:creationId xmlns:p14="http://schemas.microsoft.com/office/powerpoint/2010/main" val="2945914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Core </a:t>
            </a:r>
            <a:r>
              <a:rPr lang="pt-PT" sz="3600" dirty="0" err="1"/>
              <a:t>Layer</a:t>
            </a:r>
            <a:r>
              <a:rPr lang="pt-PT" sz="3600" dirty="0"/>
              <a:t> (</a:t>
            </a:r>
            <a:r>
              <a:rPr lang="pt-PT" sz="3600" dirty="0" err="1"/>
              <a:t>Backbone</a:t>
            </a:r>
            <a:r>
              <a:rPr lang="pt-PT" sz="3600" dirty="0"/>
              <a:t>)</a:t>
            </a:r>
          </a:p>
        </p:txBody>
      </p:sp>
      <p:sp>
        <p:nvSpPr>
          <p:cNvPr id="3" name="Content Placeholder 2"/>
          <p:cNvSpPr>
            <a:spLocks noGrp="1"/>
          </p:cNvSpPr>
          <p:nvPr>
            <p:ph idx="1"/>
          </p:nvPr>
        </p:nvSpPr>
        <p:spPr>
          <a:xfrm>
            <a:off x="279401" y="4195608"/>
            <a:ext cx="8520354" cy="2212268"/>
          </a:xfrm>
        </p:spPr>
        <p:txBody>
          <a:bodyPr>
            <a:normAutofit fontScale="92500" lnSpcReduction="20000"/>
          </a:bodyPr>
          <a:lstStyle/>
          <a:p>
            <a:r>
              <a:rPr lang="en-US" dirty="0">
                <a:solidFill>
                  <a:schemeClr val="tx1"/>
                </a:solidFill>
              </a:rPr>
              <a:t>From a design point-of-view, the campus core is in some ways the simplest yet most critical part of the campus. </a:t>
            </a:r>
          </a:p>
          <a:p>
            <a:r>
              <a:rPr lang="en-US" dirty="0">
                <a:solidFill>
                  <a:schemeClr val="tx1"/>
                </a:solidFill>
              </a:rPr>
              <a:t>It provides a limited set of services and is designed to be highly available and requires 100 percent uptime. </a:t>
            </a:r>
          </a:p>
          <a:p>
            <a:r>
              <a:rPr lang="en-US" dirty="0">
                <a:solidFill>
                  <a:schemeClr val="tx1"/>
                </a:solidFill>
              </a:rPr>
              <a:t>In large enterprises, the core of the network must operate as a nonstop, always-available service. </a:t>
            </a:r>
          </a:p>
        </p:txBody>
      </p:sp>
      <p:pic>
        <p:nvPicPr>
          <p:cNvPr id="4" name="Picture 3"/>
          <p:cNvPicPr>
            <a:picLocks noChangeAspect="1"/>
          </p:cNvPicPr>
          <p:nvPr/>
        </p:nvPicPr>
        <p:blipFill>
          <a:blip r:embed="rId2"/>
          <a:stretch>
            <a:fillRect/>
          </a:stretch>
        </p:blipFill>
        <p:spPr>
          <a:xfrm>
            <a:off x="1091884" y="1524000"/>
            <a:ext cx="6895388" cy="2671608"/>
          </a:xfrm>
          <a:prstGeom prst="rect">
            <a:avLst/>
          </a:prstGeom>
        </p:spPr>
      </p:pic>
    </p:spTree>
    <p:extLst>
      <p:ext uri="{BB962C8B-B14F-4D97-AF65-F5344CB8AC3E}">
        <p14:creationId xmlns:p14="http://schemas.microsoft.com/office/powerpoint/2010/main" val="371023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Core </a:t>
            </a:r>
            <a:r>
              <a:rPr lang="pt-PT" sz="3600" dirty="0" err="1"/>
              <a:t>Layer</a:t>
            </a:r>
            <a:r>
              <a:rPr lang="pt-PT" sz="3600" dirty="0"/>
              <a:t> (</a:t>
            </a:r>
            <a:r>
              <a:rPr lang="pt-PT" sz="3600" dirty="0" err="1"/>
              <a:t>Backbone</a:t>
            </a:r>
            <a:r>
              <a:rPr lang="pt-PT" sz="3600" dirty="0"/>
              <a:t>)</a:t>
            </a:r>
          </a:p>
        </p:txBody>
      </p:sp>
      <p:sp>
        <p:nvSpPr>
          <p:cNvPr id="3" name="Content Placeholder 2"/>
          <p:cNvSpPr>
            <a:spLocks noGrp="1"/>
          </p:cNvSpPr>
          <p:nvPr>
            <p:ph idx="1"/>
          </p:nvPr>
        </p:nvSpPr>
        <p:spPr>
          <a:xfrm>
            <a:off x="440267" y="1600200"/>
            <a:ext cx="8151284" cy="4749799"/>
          </a:xfrm>
        </p:spPr>
        <p:txBody>
          <a:bodyPr>
            <a:normAutofit fontScale="85000" lnSpcReduction="20000"/>
          </a:bodyPr>
          <a:lstStyle/>
          <a:p>
            <a:r>
              <a:rPr lang="en-US" dirty="0">
                <a:solidFill>
                  <a:schemeClr val="tx1"/>
                </a:solidFill>
              </a:rPr>
              <a:t>The key design objectives for the campus core are based on providing the appropriate level of redundancy to allow for near-immediate data-flow recovery in the event of the failure of any component (switch, supervisor, line card, or fiber interconnect, power, and so on). </a:t>
            </a:r>
          </a:p>
          <a:p>
            <a:r>
              <a:rPr lang="en-US" dirty="0">
                <a:solidFill>
                  <a:schemeClr val="tx1"/>
                </a:solidFill>
              </a:rPr>
              <a:t>The network design must also permit the occasional, but necessary, hardware and software upgrade or change to be made without disrupting any network applications. </a:t>
            </a:r>
          </a:p>
          <a:p>
            <a:r>
              <a:rPr lang="en-US" dirty="0">
                <a:solidFill>
                  <a:schemeClr val="tx1"/>
                </a:solidFill>
              </a:rPr>
              <a:t>The core of the network should not implement any complex policy services, nor should it have any directly attached user or server connections. </a:t>
            </a:r>
          </a:p>
          <a:p>
            <a:r>
              <a:rPr lang="en-US" dirty="0">
                <a:solidFill>
                  <a:schemeClr val="tx1"/>
                </a:solidFill>
              </a:rPr>
              <a:t>The core should also have the minimal control plane configuration that is combined with highly available devices that are configured with the correct amount of physical redundancy to provide for this nonstop service capability.</a:t>
            </a:r>
            <a:endParaRPr lang="pt-PT" dirty="0">
              <a:solidFill>
                <a:schemeClr val="tx1"/>
              </a:solidFill>
            </a:endParaRPr>
          </a:p>
        </p:txBody>
      </p:sp>
    </p:spTree>
    <p:extLst>
      <p:ext uri="{BB962C8B-B14F-4D97-AF65-F5344CB8AC3E}">
        <p14:creationId xmlns:p14="http://schemas.microsoft.com/office/powerpoint/2010/main" val="38995072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Core </a:t>
            </a:r>
            <a:r>
              <a:rPr lang="pt-PT" sz="3600" dirty="0" err="1"/>
              <a:t>Layer</a:t>
            </a:r>
            <a:r>
              <a:rPr lang="pt-PT" sz="3600" dirty="0"/>
              <a:t> (</a:t>
            </a:r>
            <a:r>
              <a:rPr lang="pt-PT" sz="3600" dirty="0" err="1"/>
              <a:t>Backbone</a:t>
            </a:r>
            <a:r>
              <a:rPr lang="pt-PT" sz="3600" dirty="0"/>
              <a:t>)</a:t>
            </a:r>
          </a:p>
        </p:txBody>
      </p:sp>
      <p:sp>
        <p:nvSpPr>
          <p:cNvPr id="3" name="Content Placeholder 2"/>
          <p:cNvSpPr>
            <a:spLocks noGrp="1"/>
          </p:cNvSpPr>
          <p:nvPr>
            <p:ph idx="1"/>
          </p:nvPr>
        </p:nvSpPr>
        <p:spPr>
          <a:xfrm>
            <a:off x="4199470" y="1520735"/>
            <a:ext cx="4651087" cy="5252601"/>
          </a:xfrm>
        </p:spPr>
        <p:txBody>
          <a:bodyPr>
            <a:normAutofit fontScale="92500"/>
          </a:bodyPr>
          <a:lstStyle/>
          <a:p>
            <a:r>
              <a:rPr lang="en-US" dirty="0">
                <a:solidFill>
                  <a:schemeClr val="tx1"/>
                </a:solidFill>
              </a:rPr>
              <a:t>From an enterprise architecture point-of-view, the campus core is the backbone that binds together all the elements of the campus architecture to include the WAN, the data center, and so on. In other words, the core layer is the part of the network that provides for connectivity between end devices, computing, and data storage services that are located within the data center, in addition to other areas and services within the network.</a:t>
            </a:r>
            <a:endParaRPr lang="pt-PT" dirty="0">
              <a:solidFill>
                <a:schemeClr val="tx1"/>
              </a:solidFill>
            </a:endParaRPr>
          </a:p>
        </p:txBody>
      </p:sp>
      <p:pic>
        <p:nvPicPr>
          <p:cNvPr id="4" name="Picture 3"/>
          <p:cNvPicPr>
            <a:picLocks noChangeAspect="1"/>
          </p:cNvPicPr>
          <p:nvPr/>
        </p:nvPicPr>
        <p:blipFill>
          <a:blip r:embed="rId3"/>
          <a:stretch>
            <a:fillRect/>
          </a:stretch>
        </p:blipFill>
        <p:spPr>
          <a:xfrm>
            <a:off x="117566" y="1627891"/>
            <a:ext cx="4318967" cy="4771216"/>
          </a:xfrm>
          <a:prstGeom prst="rect">
            <a:avLst/>
          </a:prstGeom>
        </p:spPr>
      </p:pic>
    </p:spTree>
    <p:extLst>
      <p:ext uri="{BB962C8B-B14F-4D97-AF65-F5344CB8AC3E}">
        <p14:creationId xmlns:p14="http://schemas.microsoft.com/office/powerpoint/2010/main" val="2567774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6774"/>
            <a:ext cx="8042276" cy="1336956"/>
          </a:xfrm>
        </p:spPr>
        <p:txBody>
          <a:bodyPr/>
          <a:lstStyle/>
          <a:p>
            <a:r>
              <a:rPr lang="pt-PT" sz="3600" dirty="0"/>
              <a:t>Core </a:t>
            </a:r>
            <a:r>
              <a:rPr lang="pt-PT" sz="3600" dirty="0" err="1"/>
              <a:t>Layer</a:t>
            </a:r>
            <a:r>
              <a:rPr lang="pt-PT" sz="3600" dirty="0"/>
              <a:t> </a:t>
            </a:r>
            <a:r>
              <a:rPr lang="pt-PT" sz="3600" dirty="0" err="1"/>
              <a:t>Functions</a:t>
            </a:r>
            <a:endParaRPr lang="pt-PT" sz="3600" dirty="0"/>
          </a:p>
        </p:txBody>
      </p:sp>
      <p:sp>
        <p:nvSpPr>
          <p:cNvPr id="3" name="Content Placeholder 2"/>
          <p:cNvSpPr>
            <a:spLocks noGrp="1"/>
          </p:cNvSpPr>
          <p:nvPr>
            <p:ph idx="1"/>
          </p:nvPr>
        </p:nvSpPr>
        <p:spPr>
          <a:xfrm>
            <a:off x="236008" y="1368329"/>
            <a:ext cx="8042276" cy="4343400"/>
          </a:xfrm>
        </p:spPr>
        <p:txBody>
          <a:bodyPr>
            <a:noAutofit/>
          </a:bodyPr>
          <a:lstStyle/>
          <a:p>
            <a:r>
              <a:rPr lang="en-US" sz="2200" dirty="0">
                <a:solidFill>
                  <a:schemeClr val="tx1"/>
                </a:solidFill>
              </a:rPr>
              <a:t>Aggregates the campus networks and provides interconnectivity to the data center, the WAN, and other remote networks</a:t>
            </a:r>
          </a:p>
          <a:p>
            <a:r>
              <a:rPr lang="en-US" sz="2200" dirty="0">
                <a:solidFill>
                  <a:schemeClr val="tx1"/>
                </a:solidFill>
              </a:rPr>
              <a:t>Requires high availability, resiliency, and the ability to make software and hardware </a:t>
            </a:r>
            <a:r>
              <a:rPr lang="pt-PT" sz="2200" dirty="0">
                <a:solidFill>
                  <a:schemeClr val="tx1"/>
                </a:solidFill>
              </a:rPr>
              <a:t>upgrades </a:t>
            </a:r>
            <a:r>
              <a:rPr lang="pt-PT" sz="2200" dirty="0" err="1">
                <a:solidFill>
                  <a:schemeClr val="tx1"/>
                </a:solidFill>
              </a:rPr>
              <a:t>without</a:t>
            </a:r>
            <a:r>
              <a:rPr lang="pt-PT" sz="2200" dirty="0">
                <a:solidFill>
                  <a:schemeClr val="tx1"/>
                </a:solidFill>
              </a:rPr>
              <a:t> </a:t>
            </a:r>
            <a:r>
              <a:rPr lang="pt-PT" sz="2200" dirty="0" err="1">
                <a:solidFill>
                  <a:schemeClr val="tx1"/>
                </a:solidFill>
              </a:rPr>
              <a:t>interruption</a:t>
            </a:r>
            <a:endParaRPr lang="pt-PT" sz="2200" dirty="0">
              <a:solidFill>
                <a:schemeClr val="tx1"/>
              </a:solidFill>
            </a:endParaRPr>
          </a:p>
          <a:p>
            <a:r>
              <a:rPr lang="en-US" sz="2200" dirty="0">
                <a:solidFill>
                  <a:schemeClr val="tx1"/>
                </a:solidFill>
              </a:rPr>
              <a:t>Designed without direct connectivity to servers, PCs, access points, and so on</a:t>
            </a:r>
          </a:p>
          <a:p>
            <a:r>
              <a:rPr lang="pt-PT" sz="2200" dirty="0" err="1">
                <a:solidFill>
                  <a:schemeClr val="tx1"/>
                </a:solidFill>
              </a:rPr>
              <a:t>Requires</a:t>
            </a:r>
            <a:r>
              <a:rPr lang="pt-PT" sz="2200" dirty="0">
                <a:solidFill>
                  <a:schemeClr val="tx1"/>
                </a:solidFill>
              </a:rPr>
              <a:t> core </a:t>
            </a:r>
            <a:r>
              <a:rPr lang="pt-PT" sz="2200" dirty="0" err="1">
                <a:solidFill>
                  <a:schemeClr val="tx1"/>
                </a:solidFill>
              </a:rPr>
              <a:t>routing</a:t>
            </a:r>
            <a:r>
              <a:rPr lang="pt-PT" sz="2200" dirty="0">
                <a:solidFill>
                  <a:schemeClr val="tx1"/>
                </a:solidFill>
              </a:rPr>
              <a:t> </a:t>
            </a:r>
            <a:r>
              <a:rPr lang="pt-PT" sz="2200" dirty="0" err="1">
                <a:solidFill>
                  <a:schemeClr val="tx1"/>
                </a:solidFill>
              </a:rPr>
              <a:t>capability</a:t>
            </a:r>
            <a:endParaRPr lang="pt-PT" sz="2200" dirty="0">
              <a:solidFill>
                <a:schemeClr val="tx1"/>
              </a:solidFill>
            </a:endParaRPr>
          </a:p>
          <a:p>
            <a:r>
              <a:rPr lang="en-US" sz="2200" dirty="0">
                <a:solidFill>
                  <a:schemeClr val="tx1"/>
                </a:solidFill>
              </a:rPr>
              <a:t>Architected for future growth and scalability</a:t>
            </a:r>
          </a:p>
          <a:p>
            <a:r>
              <a:rPr lang="en-US" sz="2200" dirty="0">
                <a:solidFill>
                  <a:schemeClr val="tx1"/>
                </a:solidFill>
              </a:rPr>
              <a:t>Leverages Cisco platforms that support hardware redundancy such as the Catalyst 4500 and the Catalyst 6800</a:t>
            </a:r>
            <a:endParaRPr lang="pt-PT" sz="2200" dirty="0">
              <a:solidFill>
                <a:schemeClr val="tx1"/>
              </a:solidFill>
            </a:endParaRPr>
          </a:p>
        </p:txBody>
      </p:sp>
    </p:spTree>
    <p:extLst>
      <p:ext uri="{BB962C8B-B14F-4D97-AF65-F5344CB8AC3E}">
        <p14:creationId xmlns:p14="http://schemas.microsoft.com/office/powerpoint/2010/main" val="1091995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554" y="377518"/>
            <a:ext cx="8042276" cy="1336956"/>
          </a:xfrm>
        </p:spPr>
        <p:txBody>
          <a:bodyPr>
            <a:normAutofit/>
          </a:bodyPr>
          <a:lstStyle/>
          <a:p>
            <a:r>
              <a:rPr lang="en-US" sz="3200" dirty="0"/>
              <a:t>Core Layer Interconnecting with the Enterprise Network</a:t>
            </a:r>
            <a:endParaRPr lang="pt-PT" sz="3200" dirty="0"/>
          </a:p>
        </p:txBody>
      </p:sp>
      <p:pic>
        <p:nvPicPr>
          <p:cNvPr id="4" name="Content Placeholder 3"/>
          <p:cNvPicPr>
            <a:picLocks noGrp="1" noChangeAspect="1"/>
          </p:cNvPicPr>
          <p:nvPr>
            <p:ph idx="1"/>
          </p:nvPr>
        </p:nvPicPr>
        <p:blipFill>
          <a:blip r:embed="rId2"/>
          <a:stretch>
            <a:fillRect/>
          </a:stretch>
        </p:blipFill>
        <p:spPr>
          <a:xfrm>
            <a:off x="560554" y="1714474"/>
            <a:ext cx="7976326" cy="5042967"/>
          </a:xfrm>
          <a:prstGeom prst="rect">
            <a:avLst/>
          </a:prstGeom>
        </p:spPr>
      </p:pic>
    </p:spTree>
    <p:extLst>
      <p:ext uri="{BB962C8B-B14F-4D97-AF65-F5344CB8AC3E}">
        <p14:creationId xmlns:p14="http://schemas.microsoft.com/office/powerpoint/2010/main" val="26352276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Layer 3 in the Access Layer</a:t>
            </a:r>
            <a:endParaRPr lang="pt-PT" sz="3600" dirty="0"/>
          </a:p>
        </p:txBody>
      </p:sp>
      <p:sp>
        <p:nvSpPr>
          <p:cNvPr id="3" name="Content Placeholder 2"/>
          <p:cNvSpPr>
            <a:spLocks noGrp="1"/>
          </p:cNvSpPr>
          <p:nvPr>
            <p:ph idx="1"/>
          </p:nvPr>
        </p:nvSpPr>
        <p:spPr>
          <a:xfrm>
            <a:off x="160867" y="1395008"/>
            <a:ext cx="3970458" cy="5131399"/>
          </a:xfrm>
        </p:spPr>
        <p:txBody>
          <a:bodyPr>
            <a:normAutofit/>
          </a:bodyPr>
          <a:lstStyle/>
          <a:p>
            <a:r>
              <a:rPr lang="en-US" dirty="0">
                <a:solidFill>
                  <a:schemeClr val="tx1"/>
                </a:solidFill>
              </a:rPr>
              <a:t>Because of the reduced cost and a few inherit benefits, Layer 3 switching in the access layer has become more common over typical Layer 2 switching in the access layer. </a:t>
            </a:r>
          </a:p>
          <a:p>
            <a:r>
              <a:rPr lang="en-US" dirty="0">
                <a:solidFill>
                  <a:schemeClr val="tx1"/>
                </a:solidFill>
              </a:rPr>
              <a:t>Using Layer 3 switching or traditional Layer 2 switching in the access layer has benefits and drawbacks. </a:t>
            </a:r>
            <a:endParaRPr lang="pt-PT" dirty="0">
              <a:solidFill>
                <a:schemeClr val="tx1"/>
              </a:solidFill>
            </a:endParaRPr>
          </a:p>
        </p:txBody>
      </p:sp>
      <p:pic>
        <p:nvPicPr>
          <p:cNvPr id="4" name="Picture 3"/>
          <p:cNvPicPr>
            <a:picLocks noChangeAspect="1"/>
          </p:cNvPicPr>
          <p:nvPr/>
        </p:nvPicPr>
        <p:blipFill>
          <a:blip r:embed="rId2"/>
          <a:stretch>
            <a:fillRect/>
          </a:stretch>
        </p:blipFill>
        <p:spPr>
          <a:xfrm>
            <a:off x="4100134" y="1589743"/>
            <a:ext cx="4890993" cy="5131399"/>
          </a:xfrm>
          <a:prstGeom prst="rect">
            <a:avLst/>
          </a:prstGeom>
        </p:spPr>
      </p:pic>
    </p:spTree>
    <p:extLst>
      <p:ext uri="{BB962C8B-B14F-4D97-AF65-F5344CB8AC3E}">
        <p14:creationId xmlns:p14="http://schemas.microsoft.com/office/powerpoint/2010/main" val="20353606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Layer 3 in the Access Layer</a:t>
            </a:r>
            <a:endParaRPr lang="pt-PT" sz="3600" dirty="0"/>
          </a:p>
        </p:txBody>
      </p:sp>
      <p:sp>
        <p:nvSpPr>
          <p:cNvPr id="3" name="Content Placeholder 2"/>
          <p:cNvSpPr>
            <a:spLocks noGrp="1"/>
          </p:cNvSpPr>
          <p:nvPr>
            <p:ph idx="1"/>
          </p:nvPr>
        </p:nvSpPr>
        <p:spPr>
          <a:xfrm>
            <a:off x="347133" y="1600201"/>
            <a:ext cx="8244418" cy="4614332"/>
          </a:xfrm>
        </p:spPr>
        <p:txBody>
          <a:bodyPr>
            <a:normAutofit fontScale="70000" lnSpcReduction="20000"/>
          </a:bodyPr>
          <a:lstStyle/>
          <a:p>
            <a:r>
              <a:rPr lang="en-US" b="1" dirty="0">
                <a:solidFill>
                  <a:schemeClr val="tx1"/>
                </a:solidFill>
              </a:rPr>
              <a:t>Benefits</a:t>
            </a:r>
          </a:p>
          <a:p>
            <a:pPr lvl="1"/>
            <a:r>
              <a:rPr lang="en-US" sz="2300" dirty="0">
                <a:solidFill>
                  <a:schemeClr val="tx1"/>
                </a:solidFill>
              </a:rPr>
              <a:t>Using a design that leverages Layer 3 switching to the access layer VLANs scales better than Layer 2 switching designs because VLANs get terminated on the access layer devices.</a:t>
            </a:r>
          </a:p>
          <a:p>
            <a:pPr lvl="1"/>
            <a:r>
              <a:rPr lang="en-US" sz="2300" dirty="0">
                <a:solidFill>
                  <a:schemeClr val="tx1"/>
                </a:solidFill>
              </a:rPr>
              <a:t>Specifically, the links between the distribution and access layer switches are routed links; all access and distribution devices would participate in the routing scheme.</a:t>
            </a:r>
          </a:p>
          <a:p>
            <a:pPr lvl="1"/>
            <a:r>
              <a:rPr lang="en-US" sz="2300" dirty="0">
                <a:solidFill>
                  <a:schemeClr val="tx1"/>
                </a:solidFill>
              </a:rPr>
              <a:t>The Layer 2-only access design is a traditional, slightly cheaper solution, but it suffers from optimal use of links between access and distribution due to spanning tree</a:t>
            </a:r>
          </a:p>
          <a:p>
            <a:r>
              <a:rPr lang="en-US" b="1" dirty="0">
                <a:solidFill>
                  <a:schemeClr val="tx1"/>
                </a:solidFill>
              </a:rPr>
              <a:t>Drawbacks</a:t>
            </a:r>
          </a:p>
          <a:p>
            <a:pPr lvl="1"/>
            <a:r>
              <a:rPr lang="en-US" sz="2300" dirty="0">
                <a:solidFill>
                  <a:schemeClr val="tx1"/>
                </a:solidFill>
              </a:rPr>
              <a:t>Layer 3 designs introduce the challenge of how to separate traffic. </a:t>
            </a:r>
          </a:p>
          <a:p>
            <a:pPr lvl="1"/>
            <a:r>
              <a:rPr lang="en-US" sz="2300" dirty="0">
                <a:solidFill>
                  <a:schemeClr val="tx1"/>
                </a:solidFill>
              </a:rPr>
              <a:t>Layer 3 designs also require careful planning with respect to IP addressing. </a:t>
            </a:r>
          </a:p>
          <a:p>
            <a:pPr lvl="1"/>
            <a:r>
              <a:rPr lang="en-US" sz="2300" dirty="0">
                <a:solidFill>
                  <a:schemeClr val="tx1"/>
                </a:solidFill>
              </a:rPr>
              <a:t>A VLAN on one Layer 3 access device cannot be on another access layer switch in a different part of your network because each VLAN is globally significant. </a:t>
            </a:r>
          </a:p>
          <a:p>
            <a:pPr lvl="1"/>
            <a:r>
              <a:rPr lang="en-US" sz="2300" dirty="0">
                <a:solidFill>
                  <a:schemeClr val="tx1"/>
                </a:solidFill>
              </a:rPr>
              <a:t>Traditionally, mobility of devices is limited in the campus network of the enterprise in Layer 3 access layer networks. without using an advanced mobility </a:t>
            </a:r>
            <a:r>
              <a:rPr lang="pt-PT" sz="2300" dirty="0" err="1">
                <a:solidFill>
                  <a:schemeClr val="tx1"/>
                </a:solidFill>
              </a:rPr>
              <a:t>networking</a:t>
            </a:r>
            <a:r>
              <a:rPr lang="pt-PT" sz="2300" dirty="0">
                <a:solidFill>
                  <a:schemeClr val="tx1"/>
                </a:solidFill>
              </a:rPr>
              <a:t> </a:t>
            </a:r>
            <a:r>
              <a:rPr lang="pt-PT" sz="2300" dirty="0" err="1">
                <a:solidFill>
                  <a:schemeClr val="tx1"/>
                </a:solidFill>
              </a:rPr>
              <a:t>features</a:t>
            </a:r>
            <a:r>
              <a:rPr lang="pt-PT" sz="2300" dirty="0">
                <a:solidFill>
                  <a:schemeClr val="tx1"/>
                </a:solidFill>
              </a:rPr>
              <a:t> </a:t>
            </a:r>
            <a:r>
              <a:rPr lang="pt-PT" dirty="0">
                <a:solidFill>
                  <a:schemeClr val="tx1"/>
                </a:solidFill>
              </a:rPr>
              <a:t>.</a:t>
            </a:r>
          </a:p>
        </p:txBody>
      </p:sp>
    </p:spTree>
    <p:extLst>
      <p:ext uri="{BB962C8B-B14F-4D97-AF65-F5344CB8AC3E}">
        <p14:creationId xmlns:p14="http://schemas.microsoft.com/office/powerpoint/2010/main" val="42715447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The Need for a Core Layer</a:t>
            </a:r>
            <a:endParaRPr lang="pt-PT" sz="3600" dirty="0"/>
          </a:p>
        </p:txBody>
      </p:sp>
      <p:sp>
        <p:nvSpPr>
          <p:cNvPr id="3" name="Content Placeholder 2"/>
          <p:cNvSpPr>
            <a:spLocks noGrp="1"/>
          </p:cNvSpPr>
          <p:nvPr>
            <p:ph idx="1"/>
          </p:nvPr>
        </p:nvSpPr>
        <p:spPr>
          <a:xfrm>
            <a:off x="279401" y="1479682"/>
            <a:ext cx="8520354" cy="1284438"/>
          </a:xfrm>
        </p:spPr>
        <p:txBody>
          <a:bodyPr>
            <a:normAutofit fontScale="92500" lnSpcReduction="20000"/>
          </a:bodyPr>
          <a:lstStyle/>
          <a:p>
            <a:r>
              <a:rPr lang="en-US" dirty="0">
                <a:solidFill>
                  <a:schemeClr val="tx1"/>
                </a:solidFill>
              </a:rPr>
              <a:t>In a campus network contained with a few buildings or a similar physical infrastructure, collapsing the core into the distribution layer switches may save on initial cost because an entire layer of switches is not needed. </a:t>
            </a:r>
            <a:endParaRPr lang="pt-PT" dirty="0">
              <a:solidFill>
                <a:schemeClr val="tx1"/>
              </a:solidFill>
            </a:endParaRPr>
          </a:p>
          <a:p>
            <a:endParaRPr lang="pt-PT" dirty="0">
              <a:solidFill>
                <a:schemeClr val="tx1"/>
              </a:solidFill>
            </a:endParaRPr>
          </a:p>
        </p:txBody>
      </p:sp>
      <p:pic>
        <p:nvPicPr>
          <p:cNvPr id="6" name="Picture 5"/>
          <p:cNvPicPr>
            <a:picLocks noChangeAspect="1"/>
          </p:cNvPicPr>
          <p:nvPr/>
        </p:nvPicPr>
        <p:blipFill>
          <a:blip r:embed="rId2"/>
          <a:stretch>
            <a:fillRect/>
          </a:stretch>
        </p:blipFill>
        <p:spPr>
          <a:xfrm>
            <a:off x="414867" y="2543083"/>
            <a:ext cx="8384888" cy="4052156"/>
          </a:xfrm>
          <a:prstGeom prst="rect">
            <a:avLst/>
          </a:prstGeom>
        </p:spPr>
      </p:pic>
    </p:spTree>
    <p:extLst>
      <p:ext uri="{BB962C8B-B14F-4D97-AF65-F5344CB8AC3E}">
        <p14:creationId xmlns:p14="http://schemas.microsoft.com/office/powerpoint/2010/main" val="5011507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The Need for a Core Layer</a:t>
            </a:r>
            <a:endParaRPr lang="pt-PT" sz="3600" dirty="0"/>
          </a:p>
        </p:txBody>
      </p:sp>
      <p:sp>
        <p:nvSpPr>
          <p:cNvPr id="3" name="Content Placeholder 2"/>
          <p:cNvSpPr>
            <a:spLocks noGrp="1"/>
          </p:cNvSpPr>
          <p:nvPr>
            <p:ph idx="1"/>
          </p:nvPr>
        </p:nvSpPr>
        <p:spPr>
          <a:xfrm>
            <a:off x="279401" y="1301875"/>
            <a:ext cx="8520354" cy="1542823"/>
          </a:xfrm>
        </p:spPr>
        <p:txBody>
          <a:bodyPr>
            <a:normAutofit/>
          </a:bodyPr>
          <a:lstStyle/>
          <a:p>
            <a:r>
              <a:rPr lang="en-US" sz="1800" dirty="0">
                <a:solidFill>
                  <a:schemeClr val="tx1"/>
                </a:solidFill>
              </a:rPr>
              <a:t>Despite a possible lower cost to the initial build, this design is difficult to scale. In addition, cabling requirements increase dramatically with each new building because of the need for full-mesh connectivity to all the distribution switches. The routing complexity also increases as new buildings are added because additional routing peers are needed.</a:t>
            </a:r>
            <a:endParaRPr lang="pt-PT" sz="1800" dirty="0">
              <a:solidFill>
                <a:schemeClr val="tx1"/>
              </a:solidFill>
            </a:endParaRPr>
          </a:p>
        </p:txBody>
      </p:sp>
      <p:pic>
        <p:nvPicPr>
          <p:cNvPr id="4" name="Picture 3"/>
          <p:cNvPicPr>
            <a:picLocks noChangeAspect="1"/>
          </p:cNvPicPr>
          <p:nvPr/>
        </p:nvPicPr>
        <p:blipFill>
          <a:blip r:embed="rId2"/>
          <a:stretch>
            <a:fillRect/>
          </a:stretch>
        </p:blipFill>
        <p:spPr>
          <a:xfrm>
            <a:off x="685799" y="2726164"/>
            <a:ext cx="7831668" cy="3951727"/>
          </a:xfrm>
          <a:prstGeom prst="rect">
            <a:avLst/>
          </a:prstGeom>
        </p:spPr>
      </p:pic>
    </p:spTree>
    <p:extLst>
      <p:ext uri="{BB962C8B-B14F-4D97-AF65-F5344CB8AC3E}">
        <p14:creationId xmlns:p14="http://schemas.microsoft.com/office/powerpoint/2010/main" val="14406210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9" descr="ss2"/>
          <p:cNvPicPr>
            <a:picLocks noChangeAspect="1" noChangeArrowheads="1"/>
          </p:cNvPicPr>
          <p:nvPr/>
        </p:nvPicPr>
        <p:blipFill>
          <a:blip r:embed="rId3" cstate="print"/>
          <a:srcRect/>
          <a:stretch>
            <a:fillRect/>
          </a:stretch>
        </p:blipFill>
        <p:spPr bwMode="auto">
          <a:xfrm>
            <a:off x="0" y="1600200"/>
            <a:ext cx="9144000" cy="3178175"/>
          </a:xfrm>
          <a:prstGeom prst="rect">
            <a:avLst/>
          </a:prstGeom>
          <a:noFill/>
          <a:ln w="9525">
            <a:noFill/>
            <a:miter lim="800000"/>
            <a:headEnd/>
            <a:tailEnd/>
          </a:ln>
        </p:spPr>
      </p:pic>
      <p:sp>
        <p:nvSpPr>
          <p:cNvPr id="9219" name="Rectangle 12"/>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7" name="Rectangle 32"/>
          <p:cNvSpPr txBox="1">
            <a:spLocks noChangeArrowheads="1"/>
          </p:cNvSpPr>
          <p:nvPr/>
        </p:nvSpPr>
        <p:spPr>
          <a:xfrm>
            <a:off x="293688" y="1841863"/>
            <a:ext cx="3233284" cy="2743200"/>
          </a:xfrm>
          <a:prstGeom prst="rect">
            <a:avLst/>
          </a:prstGeom>
          <a:noFill/>
        </p:spPr>
        <p:txBody>
          <a:bodyPr anchor="ctr"/>
          <a:lstStyle/>
          <a:p>
            <a:pPr lvl="0" algn="l" defTabSz="814388" eaLnBrk="1" hangingPunct="1">
              <a:defRPr/>
            </a:pPr>
            <a:r>
              <a:rPr lang="en-US" sz="3000" kern="0" dirty="0">
                <a:solidFill>
                  <a:schemeClr val="bg1"/>
                </a:solidFill>
                <a:latin typeface="+mj-lt"/>
                <a:ea typeface="+mj-ea"/>
                <a:cs typeface="+mj-cs"/>
              </a:rPr>
              <a:t>Types of Cisco Switches</a:t>
            </a:r>
          </a:p>
        </p:txBody>
      </p:sp>
    </p:spTree>
    <p:extLst>
      <p:ext uri="{BB962C8B-B14F-4D97-AF65-F5344CB8AC3E}">
        <p14:creationId xmlns:p14="http://schemas.microsoft.com/office/powerpoint/2010/main" val="2667729251"/>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Types</a:t>
            </a:r>
            <a:r>
              <a:rPr lang="pt-PT" sz="3600" dirty="0"/>
              <a:t> </a:t>
            </a:r>
            <a:r>
              <a:rPr lang="pt-PT" sz="3600" dirty="0" err="1"/>
              <a:t>of</a:t>
            </a:r>
            <a:r>
              <a:rPr lang="pt-PT" sz="3600" dirty="0"/>
              <a:t> Cisco </a:t>
            </a:r>
            <a:r>
              <a:rPr lang="pt-PT" sz="3600" dirty="0" err="1"/>
              <a:t>Switches</a:t>
            </a:r>
            <a:endParaRPr lang="pt-PT" sz="3600" dirty="0"/>
          </a:p>
        </p:txBody>
      </p:sp>
      <p:sp>
        <p:nvSpPr>
          <p:cNvPr id="3" name="Content Placeholder 2"/>
          <p:cNvSpPr>
            <a:spLocks noGrp="1"/>
          </p:cNvSpPr>
          <p:nvPr>
            <p:ph idx="1"/>
          </p:nvPr>
        </p:nvSpPr>
        <p:spPr>
          <a:xfrm>
            <a:off x="549275" y="1701802"/>
            <a:ext cx="8042276" cy="4343400"/>
          </a:xfrm>
        </p:spPr>
        <p:txBody>
          <a:bodyPr>
            <a:normAutofit/>
          </a:bodyPr>
          <a:lstStyle/>
          <a:p>
            <a:r>
              <a:rPr lang="en-US" sz="2000" dirty="0">
                <a:solidFill>
                  <a:schemeClr val="tx1"/>
                </a:solidFill>
              </a:rPr>
              <a:t>Cisco designs the Catalyst switches for campus networks and Nexus switches for data centers. The context of CCNP will focus mostly on Catalyst </a:t>
            </a:r>
            <a:r>
              <a:rPr lang="pt-PT" sz="2000" dirty="0" err="1">
                <a:solidFill>
                  <a:schemeClr val="tx1"/>
                </a:solidFill>
              </a:rPr>
              <a:t>switches</a:t>
            </a:r>
            <a:r>
              <a:rPr lang="pt-PT" sz="2000" dirty="0">
                <a:solidFill>
                  <a:schemeClr val="tx1"/>
                </a:solidFill>
              </a:rPr>
              <a:t>.</a:t>
            </a:r>
          </a:p>
        </p:txBody>
      </p:sp>
      <p:pic>
        <p:nvPicPr>
          <p:cNvPr id="4" name="Picture 3"/>
          <p:cNvPicPr>
            <a:picLocks noChangeAspect="1"/>
          </p:cNvPicPr>
          <p:nvPr/>
        </p:nvPicPr>
        <p:blipFill>
          <a:blip r:embed="rId2"/>
          <a:stretch>
            <a:fillRect/>
          </a:stretch>
        </p:blipFill>
        <p:spPr>
          <a:xfrm>
            <a:off x="588143" y="2719215"/>
            <a:ext cx="7964539" cy="3837589"/>
          </a:xfrm>
          <a:prstGeom prst="rect">
            <a:avLst/>
          </a:prstGeom>
        </p:spPr>
      </p:pic>
    </p:spTree>
    <p:extLst>
      <p:ext uri="{BB962C8B-B14F-4D97-AF65-F5344CB8AC3E}">
        <p14:creationId xmlns:p14="http://schemas.microsoft.com/office/powerpoint/2010/main" val="13961008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Comparing Layer 2 and Multilayer Switches</a:t>
            </a:r>
            <a:endParaRPr lang="pt-PT" sz="3200" dirty="0"/>
          </a:p>
        </p:txBody>
      </p:sp>
      <p:sp>
        <p:nvSpPr>
          <p:cNvPr id="3" name="Content Placeholder 2"/>
          <p:cNvSpPr>
            <a:spLocks noGrp="1"/>
          </p:cNvSpPr>
          <p:nvPr>
            <p:ph idx="1"/>
          </p:nvPr>
        </p:nvSpPr>
        <p:spPr/>
        <p:txBody>
          <a:bodyPr>
            <a:noAutofit/>
          </a:bodyPr>
          <a:lstStyle/>
          <a:p>
            <a:r>
              <a:rPr lang="en-US" sz="1600" dirty="0">
                <a:solidFill>
                  <a:schemeClr val="tx1"/>
                </a:solidFill>
              </a:rPr>
              <a:t>L2 switches make decisions about forwarding frames based on the destination MAC addresses found within the frame.</a:t>
            </a:r>
          </a:p>
          <a:p>
            <a:r>
              <a:rPr lang="en-US" sz="1600" dirty="0">
                <a:solidFill>
                  <a:schemeClr val="tx1"/>
                </a:solidFill>
              </a:rPr>
              <a:t>When a switch receives in </a:t>
            </a:r>
            <a:r>
              <a:rPr lang="en-US" sz="1600" b="1" dirty="0">
                <a:solidFill>
                  <a:schemeClr val="tx1"/>
                </a:solidFill>
              </a:rPr>
              <a:t>store-n-forward mode</a:t>
            </a:r>
            <a:r>
              <a:rPr lang="en-US" sz="1600" dirty="0">
                <a:solidFill>
                  <a:schemeClr val="tx1"/>
                </a:solidFill>
              </a:rPr>
              <a:t>, the frame is checked for errors, and frames with a valid cyclic redundancy check (CRC) are regenerated and transmitted. </a:t>
            </a:r>
          </a:p>
          <a:p>
            <a:r>
              <a:rPr lang="en-US" sz="1600" dirty="0">
                <a:solidFill>
                  <a:schemeClr val="tx1"/>
                </a:solidFill>
              </a:rPr>
              <a:t>Some models of switches, mostly Nexus switches, opt to switch frames based only on reading the Layer 2 information and bypassing the CRC check. </a:t>
            </a:r>
          </a:p>
          <a:p>
            <a:r>
              <a:rPr lang="en-US" sz="1600" dirty="0">
                <a:solidFill>
                  <a:schemeClr val="tx1"/>
                </a:solidFill>
              </a:rPr>
              <a:t>This bypass, referred to as </a:t>
            </a:r>
            <a:r>
              <a:rPr lang="en-US" sz="1600" b="1" dirty="0">
                <a:solidFill>
                  <a:schemeClr val="tx1"/>
                </a:solidFill>
              </a:rPr>
              <a:t>cut-through switching</a:t>
            </a:r>
            <a:r>
              <a:rPr lang="en-US" sz="1600" dirty="0">
                <a:solidFill>
                  <a:schemeClr val="tx1"/>
                </a:solidFill>
              </a:rPr>
              <a:t>, lowers the latency of the frame transmission as the entire frame is not stored before transmission to another port. </a:t>
            </a:r>
          </a:p>
          <a:p>
            <a:r>
              <a:rPr lang="en-US" sz="1600" dirty="0">
                <a:solidFill>
                  <a:schemeClr val="tx1"/>
                </a:solidFill>
              </a:rPr>
              <a:t>Lower switching latency is beneficial for low-latency applications such as algorithm trading programs found in the data center. The assumption is that the end device network interface card (NIC) or an upper-level protocol will eventually discard the bad frame. </a:t>
            </a:r>
          </a:p>
          <a:p>
            <a:r>
              <a:rPr lang="en-US" sz="1600" dirty="0">
                <a:solidFill>
                  <a:schemeClr val="tx1"/>
                </a:solidFill>
              </a:rPr>
              <a:t>Most Catalyst switches are store-n-forward.</a:t>
            </a:r>
            <a:endParaRPr lang="pt-PT" sz="1600" dirty="0">
              <a:solidFill>
                <a:schemeClr val="tx1"/>
              </a:solidFill>
            </a:endParaRPr>
          </a:p>
        </p:txBody>
      </p:sp>
    </p:spTree>
    <p:extLst>
      <p:ext uri="{BB962C8B-B14F-4D97-AF65-F5344CB8AC3E}">
        <p14:creationId xmlns:p14="http://schemas.microsoft.com/office/powerpoint/2010/main" val="38386920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MAC </a:t>
            </a:r>
            <a:r>
              <a:rPr lang="pt-PT" sz="3600" dirty="0" err="1"/>
              <a:t>Address</a:t>
            </a:r>
            <a:r>
              <a:rPr lang="pt-PT" sz="3600" dirty="0"/>
              <a:t> </a:t>
            </a:r>
            <a:r>
              <a:rPr lang="pt-PT" sz="3600" dirty="0" err="1"/>
              <a:t>Forwarding</a:t>
            </a:r>
            <a:endParaRPr lang="pt-PT" sz="3600" dirty="0"/>
          </a:p>
        </p:txBody>
      </p:sp>
      <p:sp>
        <p:nvSpPr>
          <p:cNvPr id="3" name="Content Placeholder 2"/>
          <p:cNvSpPr>
            <a:spLocks noGrp="1"/>
          </p:cNvSpPr>
          <p:nvPr>
            <p:ph idx="1"/>
          </p:nvPr>
        </p:nvSpPr>
        <p:spPr>
          <a:xfrm>
            <a:off x="279401" y="4561696"/>
            <a:ext cx="8520354" cy="1896976"/>
          </a:xfrm>
        </p:spPr>
        <p:txBody>
          <a:bodyPr>
            <a:normAutofit fontScale="92500" lnSpcReduction="10000"/>
          </a:bodyPr>
          <a:lstStyle/>
          <a:p>
            <a:r>
              <a:rPr lang="en-US" dirty="0">
                <a:solidFill>
                  <a:schemeClr val="tx1"/>
                </a:solidFill>
              </a:rPr>
              <a:t>Where should the frame be forwarded?</a:t>
            </a:r>
          </a:p>
          <a:p>
            <a:r>
              <a:rPr lang="en-US" dirty="0">
                <a:solidFill>
                  <a:schemeClr val="tx1"/>
                </a:solidFill>
              </a:rPr>
              <a:t>Are there restrictions preventing the forwarding of the frame?</a:t>
            </a:r>
          </a:p>
          <a:p>
            <a:r>
              <a:rPr lang="en-US" dirty="0">
                <a:solidFill>
                  <a:schemeClr val="tx1"/>
                </a:solidFill>
              </a:rPr>
              <a:t>Is there any prioritization or marking that needs to be applied to the frame?</a:t>
            </a:r>
            <a:endParaRPr lang="pt-PT" dirty="0">
              <a:solidFill>
                <a:schemeClr val="tx1"/>
              </a:solidFill>
            </a:endParaRPr>
          </a:p>
        </p:txBody>
      </p:sp>
      <p:pic>
        <p:nvPicPr>
          <p:cNvPr id="4" name="Picture 3"/>
          <p:cNvPicPr>
            <a:picLocks noChangeAspect="1"/>
          </p:cNvPicPr>
          <p:nvPr/>
        </p:nvPicPr>
        <p:blipFill>
          <a:blip r:embed="rId2"/>
          <a:stretch>
            <a:fillRect/>
          </a:stretch>
        </p:blipFill>
        <p:spPr>
          <a:xfrm>
            <a:off x="1288857" y="1532467"/>
            <a:ext cx="6501442" cy="3029229"/>
          </a:xfrm>
          <a:prstGeom prst="rect">
            <a:avLst/>
          </a:prstGeom>
        </p:spPr>
      </p:pic>
    </p:spTree>
    <p:extLst>
      <p:ext uri="{BB962C8B-B14F-4D97-AF65-F5344CB8AC3E}">
        <p14:creationId xmlns:p14="http://schemas.microsoft.com/office/powerpoint/2010/main" val="23364301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Layer</a:t>
            </a:r>
            <a:r>
              <a:rPr lang="pt-PT" sz="3600" dirty="0"/>
              <a:t> 2 </a:t>
            </a:r>
            <a:r>
              <a:rPr lang="pt-PT" sz="3600" dirty="0" err="1"/>
              <a:t>Switch</a:t>
            </a:r>
            <a:r>
              <a:rPr lang="pt-PT" sz="3600" dirty="0"/>
              <a:t> </a:t>
            </a:r>
            <a:r>
              <a:rPr lang="pt-PT" sz="3600" dirty="0" err="1"/>
              <a:t>Operation</a:t>
            </a:r>
            <a:endParaRPr lang="pt-PT" sz="3600" dirty="0"/>
          </a:p>
        </p:txBody>
      </p:sp>
      <p:sp>
        <p:nvSpPr>
          <p:cNvPr id="3" name="Content Placeholder 2"/>
          <p:cNvSpPr>
            <a:spLocks noGrp="1"/>
          </p:cNvSpPr>
          <p:nvPr>
            <p:ph idx="1"/>
          </p:nvPr>
        </p:nvSpPr>
        <p:spPr>
          <a:xfrm>
            <a:off x="549275" y="1600201"/>
            <a:ext cx="8281458" cy="4588932"/>
          </a:xfrm>
        </p:spPr>
        <p:txBody>
          <a:bodyPr>
            <a:normAutofit fontScale="77500" lnSpcReduction="20000"/>
          </a:bodyPr>
          <a:lstStyle/>
          <a:p>
            <a:r>
              <a:rPr lang="en-US" b="1" dirty="0">
                <a:solidFill>
                  <a:schemeClr val="tx1"/>
                </a:solidFill>
              </a:rPr>
              <a:t>Layer 2 forwarding table</a:t>
            </a:r>
          </a:p>
          <a:p>
            <a:pPr lvl="1"/>
            <a:r>
              <a:rPr lang="en-US" dirty="0">
                <a:solidFill>
                  <a:schemeClr val="tx1"/>
                </a:solidFill>
              </a:rPr>
              <a:t>The Layer 2 forwarding table, also called the </a:t>
            </a:r>
            <a:r>
              <a:rPr lang="en-US" i="1" dirty="0">
                <a:solidFill>
                  <a:schemeClr val="tx1"/>
                </a:solidFill>
              </a:rPr>
              <a:t>MAC table </a:t>
            </a:r>
            <a:r>
              <a:rPr lang="en-US" dirty="0">
                <a:solidFill>
                  <a:schemeClr val="tx1"/>
                </a:solidFill>
              </a:rPr>
              <a:t>, contains information about where to forward the frame. Specifically, it contains MAC addresses and destination ports. The switches reference the destination MAC address of the incoming frame in the MAC table and forward the frames to the destination ports specified in the table. If the MAC address is not found, the frame is flooded through all ports in the same VLAN.</a:t>
            </a:r>
          </a:p>
          <a:p>
            <a:r>
              <a:rPr lang="en-US" b="1" dirty="0">
                <a:solidFill>
                  <a:schemeClr val="tx1"/>
                </a:solidFill>
              </a:rPr>
              <a:t>ACLs</a:t>
            </a:r>
          </a:p>
          <a:p>
            <a:pPr lvl="1"/>
            <a:r>
              <a:rPr lang="en-US" dirty="0">
                <a:solidFill>
                  <a:schemeClr val="tx1"/>
                </a:solidFill>
              </a:rPr>
              <a:t>Access control lists (ACLs) do not only apply to routers. Switches can also apply ACLs based on MAC and IP addresses. Generally only higher-end switches support ACLs based on both MAC and IP addresses, whereas Layer 2 switches support ACLs only with MAC addresses.</a:t>
            </a:r>
          </a:p>
          <a:p>
            <a:r>
              <a:rPr lang="en-US" b="1" dirty="0" err="1">
                <a:solidFill>
                  <a:schemeClr val="tx1"/>
                </a:solidFill>
              </a:rPr>
              <a:t>QoS</a:t>
            </a:r>
            <a:endParaRPr lang="en-US" b="1" dirty="0">
              <a:solidFill>
                <a:schemeClr val="tx1"/>
              </a:solidFill>
            </a:endParaRPr>
          </a:p>
          <a:p>
            <a:pPr lvl="1"/>
            <a:r>
              <a:rPr lang="en-US" dirty="0">
                <a:solidFill>
                  <a:schemeClr val="tx1"/>
                </a:solidFill>
              </a:rPr>
              <a:t>Incoming frames can be classified according to </a:t>
            </a:r>
            <a:r>
              <a:rPr lang="en-US" dirty="0" err="1">
                <a:solidFill>
                  <a:schemeClr val="tx1"/>
                </a:solidFill>
              </a:rPr>
              <a:t>QoS</a:t>
            </a:r>
            <a:r>
              <a:rPr lang="en-US" dirty="0">
                <a:solidFill>
                  <a:schemeClr val="tx1"/>
                </a:solidFill>
              </a:rPr>
              <a:t> parameters. Traffic can then be marked, prioritized, or rate-limited.</a:t>
            </a:r>
            <a:endParaRPr lang="pt-PT" dirty="0">
              <a:solidFill>
                <a:schemeClr val="tx1"/>
              </a:solidFill>
            </a:endParaRPr>
          </a:p>
        </p:txBody>
      </p:sp>
    </p:spTree>
    <p:extLst>
      <p:ext uri="{BB962C8B-B14F-4D97-AF65-F5344CB8AC3E}">
        <p14:creationId xmlns:p14="http://schemas.microsoft.com/office/powerpoint/2010/main" val="40391468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88758"/>
            <a:ext cx="8042276" cy="1336956"/>
          </a:xfrm>
        </p:spPr>
        <p:txBody>
          <a:bodyPr/>
          <a:lstStyle/>
          <a:p>
            <a:r>
              <a:rPr lang="pt-PT" sz="3600" dirty="0" err="1"/>
              <a:t>Layer</a:t>
            </a:r>
            <a:r>
              <a:rPr lang="pt-PT" sz="3600" dirty="0"/>
              <a:t> 2 </a:t>
            </a:r>
            <a:r>
              <a:rPr lang="pt-PT" sz="3600" dirty="0" err="1"/>
              <a:t>Switch</a:t>
            </a:r>
            <a:r>
              <a:rPr lang="pt-PT" sz="3600" dirty="0"/>
              <a:t> </a:t>
            </a:r>
            <a:r>
              <a:rPr lang="pt-PT" sz="3600" dirty="0" err="1"/>
              <a:t>Operation</a:t>
            </a:r>
            <a:endParaRPr lang="pt-PT" sz="3600" dirty="0"/>
          </a:p>
        </p:txBody>
      </p:sp>
      <p:sp>
        <p:nvSpPr>
          <p:cNvPr id="3" name="Content Placeholder 2"/>
          <p:cNvSpPr>
            <a:spLocks noGrp="1"/>
          </p:cNvSpPr>
          <p:nvPr>
            <p:ph idx="1"/>
          </p:nvPr>
        </p:nvSpPr>
        <p:spPr>
          <a:xfrm>
            <a:off x="279401" y="1176869"/>
            <a:ext cx="8520354" cy="2203373"/>
          </a:xfrm>
        </p:spPr>
        <p:txBody>
          <a:bodyPr>
            <a:normAutofit fontScale="55000" lnSpcReduction="20000"/>
          </a:bodyPr>
          <a:lstStyle/>
          <a:p>
            <a:r>
              <a:rPr lang="en-US" dirty="0">
                <a:solidFill>
                  <a:schemeClr val="tx1"/>
                </a:solidFill>
              </a:rPr>
              <a:t>CAM and TCAM are extremely fast access and allow for line-rate switching performance. CAM supports only two results: 0 or 1.</a:t>
            </a:r>
          </a:p>
          <a:p>
            <a:r>
              <a:rPr lang="en-US" dirty="0">
                <a:solidFill>
                  <a:schemeClr val="tx1"/>
                </a:solidFill>
              </a:rPr>
              <a:t>Therefore, CAM is useful for </a:t>
            </a:r>
            <a:r>
              <a:rPr lang="pt-PT" dirty="0" err="1">
                <a:solidFill>
                  <a:schemeClr val="tx1"/>
                </a:solidFill>
              </a:rPr>
              <a:t>Layer</a:t>
            </a:r>
            <a:r>
              <a:rPr lang="pt-PT" dirty="0">
                <a:solidFill>
                  <a:schemeClr val="tx1"/>
                </a:solidFill>
              </a:rPr>
              <a:t> 2 </a:t>
            </a:r>
            <a:r>
              <a:rPr lang="pt-PT" dirty="0" err="1">
                <a:solidFill>
                  <a:schemeClr val="tx1"/>
                </a:solidFill>
              </a:rPr>
              <a:t>forwarding</a:t>
            </a:r>
            <a:r>
              <a:rPr lang="pt-PT" dirty="0">
                <a:solidFill>
                  <a:schemeClr val="tx1"/>
                </a:solidFill>
              </a:rPr>
              <a:t> </a:t>
            </a:r>
            <a:r>
              <a:rPr lang="pt-PT" dirty="0" err="1">
                <a:solidFill>
                  <a:schemeClr val="tx1"/>
                </a:solidFill>
              </a:rPr>
              <a:t>tables</a:t>
            </a:r>
            <a:r>
              <a:rPr lang="pt-PT" dirty="0">
                <a:solidFill>
                  <a:schemeClr val="tx1"/>
                </a:solidFill>
              </a:rPr>
              <a:t>.</a:t>
            </a:r>
          </a:p>
          <a:p>
            <a:r>
              <a:rPr lang="en-US" dirty="0">
                <a:solidFill>
                  <a:schemeClr val="tx1"/>
                </a:solidFill>
              </a:rPr>
              <a:t>TCAM provides three results: 0, 1, and don’t care. TCAM is most useful for building tables for searching on longest matches, such as IP routing tables organized by IP prefixes.</a:t>
            </a:r>
          </a:p>
          <a:p>
            <a:r>
              <a:rPr lang="en-US" dirty="0">
                <a:solidFill>
                  <a:schemeClr val="tx1"/>
                </a:solidFill>
              </a:rPr>
              <a:t> The TCAM table stores ACL, </a:t>
            </a:r>
            <a:r>
              <a:rPr lang="en-US" dirty="0" err="1">
                <a:solidFill>
                  <a:schemeClr val="tx1"/>
                </a:solidFill>
              </a:rPr>
              <a:t>QoS</a:t>
            </a:r>
            <a:r>
              <a:rPr lang="en-US" dirty="0">
                <a:solidFill>
                  <a:schemeClr val="tx1"/>
                </a:solidFill>
              </a:rPr>
              <a:t>, and other information generally associated with upper-layer processing. As a result of using TCAM, applying ACLs does not affect the performance of the switch.</a:t>
            </a:r>
            <a:endParaRPr lang="pt-PT" dirty="0">
              <a:solidFill>
                <a:schemeClr val="tx1"/>
              </a:solidFill>
            </a:endParaRPr>
          </a:p>
        </p:txBody>
      </p:sp>
      <p:pic>
        <p:nvPicPr>
          <p:cNvPr id="4" name="Picture 3"/>
          <p:cNvPicPr>
            <a:picLocks noChangeAspect="1"/>
          </p:cNvPicPr>
          <p:nvPr/>
        </p:nvPicPr>
        <p:blipFill>
          <a:blip r:embed="rId3"/>
          <a:stretch>
            <a:fillRect/>
          </a:stretch>
        </p:blipFill>
        <p:spPr>
          <a:xfrm>
            <a:off x="1821284" y="3380242"/>
            <a:ext cx="5750804" cy="3452189"/>
          </a:xfrm>
          <a:prstGeom prst="rect">
            <a:avLst/>
          </a:prstGeom>
        </p:spPr>
      </p:pic>
    </p:spTree>
    <p:extLst>
      <p:ext uri="{BB962C8B-B14F-4D97-AF65-F5344CB8AC3E}">
        <p14:creationId xmlns:p14="http://schemas.microsoft.com/office/powerpoint/2010/main" val="11368002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Layer 3 (Multilayer) Switch Operation</a:t>
            </a:r>
            <a:endParaRPr lang="pt-PT" sz="3600" dirty="0"/>
          </a:p>
        </p:txBody>
      </p:sp>
      <p:sp>
        <p:nvSpPr>
          <p:cNvPr id="3" name="Content Placeholder 2"/>
          <p:cNvSpPr>
            <a:spLocks noGrp="1"/>
          </p:cNvSpPr>
          <p:nvPr>
            <p:ph idx="1"/>
          </p:nvPr>
        </p:nvSpPr>
        <p:spPr/>
        <p:txBody>
          <a:bodyPr>
            <a:normAutofit/>
          </a:bodyPr>
          <a:lstStyle/>
          <a:p>
            <a:r>
              <a:rPr lang="en-US" sz="2000" dirty="0">
                <a:solidFill>
                  <a:schemeClr val="tx1"/>
                </a:solidFill>
              </a:rPr>
              <a:t>Multilayer switches not only perform Layer 2 switching but also forward frames based on Layer 3 and 4 information.</a:t>
            </a:r>
          </a:p>
          <a:p>
            <a:r>
              <a:rPr lang="en-US" sz="2000" dirty="0">
                <a:solidFill>
                  <a:schemeClr val="tx1"/>
                </a:solidFill>
              </a:rPr>
              <a:t>Multilayer switches not only combine the functions of a switch and a router but also add a flow cache component.</a:t>
            </a:r>
            <a:endParaRPr lang="pt-PT" sz="2000" dirty="0">
              <a:solidFill>
                <a:schemeClr val="tx1"/>
              </a:solidFill>
            </a:endParaRPr>
          </a:p>
        </p:txBody>
      </p:sp>
      <p:pic>
        <p:nvPicPr>
          <p:cNvPr id="4" name="Picture 3"/>
          <p:cNvPicPr>
            <a:picLocks noChangeAspect="1"/>
          </p:cNvPicPr>
          <p:nvPr/>
        </p:nvPicPr>
        <p:blipFill>
          <a:blip r:embed="rId2"/>
          <a:stretch>
            <a:fillRect/>
          </a:stretch>
        </p:blipFill>
        <p:spPr>
          <a:xfrm>
            <a:off x="2291202" y="3285066"/>
            <a:ext cx="5043231" cy="3378200"/>
          </a:xfrm>
          <a:prstGeom prst="rect">
            <a:avLst/>
          </a:prstGeom>
        </p:spPr>
      </p:pic>
    </p:spTree>
    <p:extLst>
      <p:ext uri="{BB962C8B-B14F-4D97-AF65-F5344CB8AC3E}">
        <p14:creationId xmlns:p14="http://schemas.microsoft.com/office/powerpoint/2010/main" val="3844142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29314"/>
            <a:ext cx="8042276" cy="1336956"/>
          </a:xfrm>
        </p:spPr>
        <p:txBody>
          <a:bodyPr>
            <a:noAutofit/>
          </a:bodyPr>
          <a:lstStyle/>
          <a:p>
            <a:r>
              <a:rPr lang="en-US" sz="3200" dirty="0"/>
              <a:t>Commands for Viewing and Editing Catalyst Switch MAC Address Tables</a:t>
            </a:r>
            <a:endParaRPr lang="pt-PT" sz="3200" dirty="0"/>
          </a:p>
        </p:txBody>
      </p:sp>
      <p:pic>
        <p:nvPicPr>
          <p:cNvPr id="4" name="Picture 3"/>
          <p:cNvPicPr>
            <a:picLocks noChangeAspect="1"/>
          </p:cNvPicPr>
          <p:nvPr/>
        </p:nvPicPr>
        <p:blipFill>
          <a:blip r:embed="rId2"/>
          <a:stretch>
            <a:fillRect/>
          </a:stretch>
        </p:blipFill>
        <p:spPr>
          <a:xfrm>
            <a:off x="1144526" y="1789876"/>
            <a:ext cx="6790103" cy="4973597"/>
          </a:xfrm>
          <a:prstGeom prst="rect">
            <a:avLst/>
          </a:prstGeom>
        </p:spPr>
      </p:pic>
    </p:spTree>
    <p:extLst>
      <p:ext uri="{BB962C8B-B14F-4D97-AF65-F5344CB8AC3E}">
        <p14:creationId xmlns:p14="http://schemas.microsoft.com/office/powerpoint/2010/main" val="41549902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49911"/>
            <a:ext cx="8042276" cy="1336956"/>
          </a:xfrm>
        </p:spPr>
        <p:txBody>
          <a:bodyPr/>
          <a:lstStyle/>
          <a:p>
            <a:r>
              <a:rPr lang="pt-PT" sz="3600" dirty="0"/>
              <a:t>Distributed Hardware Forwarding</a:t>
            </a:r>
          </a:p>
        </p:txBody>
      </p:sp>
      <p:sp>
        <p:nvSpPr>
          <p:cNvPr id="3" name="Content Placeholder 2"/>
          <p:cNvSpPr>
            <a:spLocks noGrp="1"/>
          </p:cNvSpPr>
          <p:nvPr>
            <p:ph idx="1"/>
          </p:nvPr>
        </p:nvSpPr>
        <p:spPr>
          <a:xfrm>
            <a:off x="549275" y="1701032"/>
            <a:ext cx="8042276" cy="4343400"/>
          </a:xfrm>
        </p:spPr>
        <p:txBody>
          <a:bodyPr/>
          <a:lstStyle/>
          <a:p>
            <a:r>
              <a:rPr lang="en-US" dirty="0">
                <a:solidFill>
                  <a:schemeClr val="tx1"/>
                </a:solidFill>
              </a:rPr>
              <a:t>Network devices contain at least three planes of operation:</a:t>
            </a:r>
          </a:p>
          <a:p>
            <a:pPr lvl="1"/>
            <a:r>
              <a:rPr lang="pt-PT" dirty="0">
                <a:solidFill>
                  <a:schemeClr val="tx1"/>
                </a:solidFill>
              </a:rPr>
              <a:t>Management plane</a:t>
            </a:r>
          </a:p>
          <a:p>
            <a:pPr lvl="1"/>
            <a:r>
              <a:rPr lang="pt-PT" dirty="0" err="1">
                <a:solidFill>
                  <a:schemeClr val="tx1"/>
                </a:solidFill>
              </a:rPr>
              <a:t>Control</a:t>
            </a:r>
            <a:r>
              <a:rPr lang="pt-PT" dirty="0">
                <a:solidFill>
                  <a:schemeClr val="tx1"/>
                </a:solidFill>
              </a:rPr>
              <a:t> plane</a:t>
            </a:r>
          </a:p>
          <a:p>
            <a:pPr lvl="1"/>
            <a:r>
              <a:rPr lang="pt-PT" dirty="0" err="1">
                <a:solidFill>
                  <a:schemeClr val="tx1"/>
                </a:solidFill>
              </a:rPr>
              <a:t>Forwarding</a:t>
            </a:r>
            <a:r>
              <a:rPr lang="pt-PT" dirty="0">
                <a:solidFill>
                  <a:schemeClr val="tx1"/>
                </a:solidFill>
              </a:rPr>
              <a:t> plane</a:t>
            </a:r>
          </a:p>
        </p:txBody>
      </p:sp>
      <p:pic>
        <p:nvPicPr>
          <p:cNvPr id="4" name="Picture 3"/>
          <p:cNvPicPr>
            <a:picLocks noChangeAspect="1"/>
          </p:cNvPicPr>
          <p:nvPr/>
        </p:nvPicPr>
        <p:blipFill>
          <a:blip r:embed="rId2"/>
          <a:stretch>
            <a:fillRect/>
          </a:stretch>
        </p:blipFill>
        <p:spPr>
          <a:xfrm>
            <a:off x="952758" y="4012610"/>
            <a:ext cx="7235310" cy="2245987"/>
          </a:xfrm>
          <a:prstGeom prst="rect">
            <a:avLst/>
          </a:prstGeom>
        </p:spPr>
      </p:pic>
    </p:spTree>
    <p:extLst>
      <p:ext uri="{BB962C8B-B14F-4D97-AF65-F5344CB8AC3E}">
        <p14:creationId xmlns:p14="http://schemas.microsoft.com/office/powerpoint/2010/main" val="34851986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Distributed</a:t>
            </a:r>
            <a:r>
              <a:rPr lang="pt-PT" sz="3600" dirty="0"/>
              <a:t> Hardware </a:t>
            </a:r>
            <a:r>
              <a:rPr lang="pt-PT" sz="3600" dirty="0" err="1"/>
              <a:t>Forwarding</a:t>
            </a:r>
            <a:endParaRPr lang="pt-PT" sz="3600" dirty="0"/>
          </a:p>
        </p:txBody>
      </p:sp>
      <p:sp>
        <p:nvSpPr>
          <p:cNvPr id="3" name="Content Placeholder 2"/>
          <p:cNvSpPr>
            <a:spLocks noGrp="1"/>
          </p:cNvSpPr>
          <p:nvPr>
            <p:ph idx="1"/>
          </p:nvPr>
        </p:nvSpPr>
        <p:spPr>
          <a:xfrm>
            <a:off x="304800" y="1444532"/>
            <a:ext cx="8286751" cy="4800599"/>
          </a:xfrm>
        </p:spPr>
        <p:txBody>
          <a:bodyPr>
            <a:noAutofit/>
          </a:bodyPr>
          <a:lstStyle/>
          <a:p>
            <a:r>
              <a:rPr lang="en-US" sz="1600" dirty="0">
                <a:solidFill>
                  <a:schemeClr val="tx1"/>
                </a:solidFill>
              </a:rPr>
              <a:t>The </a:t>
            </a:r>
            <a:r>
              <a:rPr lang="en-US" sz="1600" b="1" dirty="0">
                <a:solidFill>
                  <a:schemeClr val="tx1"/>
                </a:solidFill>
              </a:rPr>
              <a:t>management plane</a:t>
            </a:r>
            <a:r>
              <a:rPr lang="en-US" sz="1600" dirty="0">
                <a:solidFill>
                  <a:schemeClr val="tx1"/>
                </a:solidFill>
              </a:rPr>
              <a:t> is responsible for the network management, such as SSH access and SNMP, and may operate over an out-of-band (OOB) port. </a:t>
            </a:r>
          </a:p>
          <a:p>
            <a:r>
              <a:rPr lang="en-US" sz="1600" dirty="0">
                <a:solidFill>
                  <a:schemeClr val="tx1"/>
                </a:solidFill>
              </a:rPr>
              <a:t>The </a:t>
            </a:r>
            <a:r>
              <a:rPr lang="en-US" sz="1600" b="1" dirty="0">
                <a:solidFill>
                  <a:schemeClr val="tx1"/>
                </a:solidFill>
              </a:rPr>
              <a:t>control plane</a:t>
            </a:r>
            <a:r>
              <a:rPr lang="en-US" sz="1600" dirty="0">
                <a:solidFill>
                  <a:schemeClr val="tx1"/>
                </a:solidFill>
              </a:rPr>
              <a:t> is responsible for protocols and routing decisions, and the </a:t>
            </a:r>
            <a:r>
              <a:rPr lang="en-US" sz="1600" b="1" dirty="0">
                <a:solidFill>
                  <a:schemeClr val="tx1"/>
                </a:solidFill>
              </a:rPr>
              <a:t>forwarding plane</a:t>
            </a:r>
            <a:r>
              <a:rPr lang="en-US" sz="1600" dirty="0">
                <a:solidFill>
                  <a:schemeClr val="tx1"/>
                </a:solidFill>
              </a:rPr>
              <a:t> is responsible for the actual routing (or switching) of most packets.</a:t>
            </a:r>
          </a:p>
          <a:p>
            <a:r>
              <a:rPr lang="en-US" sz="1600" dirty="0">
                <a:solidFill>
                  <a:schemeClr val="tx1"/>
                </a:solidFill>
              </a:rPr>
              <a:t>Multilayer switches must achieve high performance at line rate across a large number of ports. To do so, multilayer switches deploy independent control and forwarding planes.</a:t>
            </a:r>
          </a:p>
          <a:p>
            <a:r>
              <a:rPr lang="en-US" sz="1600" dirty="0">
                <a:solidFill>
                  <a:schemeClr val="tx1"/>
                </a:solidFill>
              </a:rPr>
              <a:t>The control plane will program the forwarding plane on how to route packets. </a:t>
            </a:r>
          </a:p>
          <a:p>
            <a:r>
              <a:rPr lang="en-US" sz="1600" dirty="0">
                <a:solidFill>
                  <a:schemeClr val="tx1"/>
                </a:solidFill>
              </a:rPr>
              <a:t>Multilayer switches may also employ multiple forwarding planes. For example, a Catalyst 6800 uses forwarding planes on each line module, with a central control plane </a:t>
            </a:r>
            <a:r>
              <a:rPr lang="pt-PT" sz="1600" dirty="0" err="1">
                <a:solidFill>
                  <a:schemeClr val="tx1"/>
                </a:solidFill>
              </a:rPr>
              <a:t>on</a:t>
            </a:r>
            <a:r>
              <a:rPr lang="pt-PT" sz="1600" dirty="0">
                <a:solidFill>
                  <a:schemeClr val="tx1"/>
                </a:solidFill>
              </a:rPr>
              <a:t> </a:t>
            </a:r>
            <a:r>
              <a:rPr lang="pt-PT" sz="1600" dirty="0" err="1">
                <a:solidFill>
                  <a:schemeClr val="tx1"/>
                </a:solidFill>
              </a:rPr>
              <a:t>the</a:t>
            </a:r>
            <a:r>
              <a:rPr lang="pt-PT" sz="1600" dirty="0">
                <a:solidFill>
                  <a:schemeClr val="tx1"/>
                </a:solidFill>
              </a:rPr>
              <a:t> supervisor module.</a:t>
            </a:r>
          </a:p>
          <a:p>
            <a:r>
              <a:rPr lang="en-US" sz="1600" dirty="0">
                <a:solidFill>
                  <a:schemeClr val="tx1"/>
                </a:solidFill>
              </a:rPr>
              <a:t>To continue the example of the Catalyst 6800, each line module includes a </a:t>
            </a:r>
            <a:r>
              <a:rPr lang="en-US" sz="1600" dirty="0" err="1">
                <a:solidFill>
                  <a:schemeClr val="tx1"/>
                </a:solidFill>
              </a:rPr>
              <a:t>microcoded</a:t>
            </a:r>
            <a:r>
              <a:rPr lang="en-US" sz="1600" dirty="0">
                <a:solidFill>
                  <a:schemeClr val="tx1"/>
                </a:solidFill>
              </a:rPr>
              <a:t> processor that handles all packet forwarding. </a:t>
            </a:r>
          </a:p>
          <a:p>
            <a:r>
              <a:rPr lang="en-US" sz="1600" dirty="0">
                <a:solidFill>
                  <a:schemeClr val="tx1"/>
                </a:solidFill>
              </a:rPr>
              <a:t>For the control plane on the supervisor to communicate with the line module, a control layer communication protocol exists</a:t>
            </a:r>
            <a:r>
              <a:rPr lang="pt-PT" sz="1600" dirty="0">
                <a:solidFill>
                  <a:schemeClr val="tx1"/>
                </a:solidFill>
              </a:rPr>
              <a:t>.</a:t>
            </a:r>
          </a:p>
        </p:txBody>
      </p:sp>
    </p:spTree>
    <p:extLst>
      <p:ext uri="{BB962C8B-B14F-4D97-AF65-F5344CB8AC3E}">
        <p14:creationId xmlns:p14="http://schemas.microsoft.com/office/powerpoint/2010/main" val="9332729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Cisco </a:t>
            </a:r>
            <a:r>
              <a:rPr lang="pt-PT" sz="3600" dirty="0" err="1"/>
              <a:t>Switching</a:t>
            </a:r>
            <a:r>
              <a:rPr lang="pt-PT" sz="3600" dirty="0"/>
              <a:t> </a:t>
            </a:r>
            <a:r>
              <a:rPr lang="pt-PT" sz="3600" dirty="0" err="1"/>
              <a:t>Methods</a:t>
            </a:r>
            <a:endParaRPr lang="pt-PT" sz="3600"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a:solidFill>
                  <a:schemeClr val="tx1"/>
                </a:solidFill>
              </a:rPr>
              <a:t>A Cisco IOS-based routers uses one of three methods to forward packets: </a:t>
            </a:r>
          </a:p>
          <a:p>
            <a:r>
              <a:rPr lang="en-US" dirty="0">
                <a:solidFill>
                  <a:schemeClr val="tx1"/>
                </a:solidFill>
              </a:rPr>
              <a:t>Process Switching</a:t>
            </a:r>
          </a:p>
          <a:p>
            <a:pPr lvl="1"/>
            <a:r>
              <a:rPr lang="en-US" dirty="0">
                <a:solidFill>
                  <a:schemeClr val="tx1"/>
                </a:solidFill>
              </a:rPr>
              <a:t>Process switching is the slowest form of routing because the processor must route and rewrite using software.</a:t>
            </a:r>
          </a:p>
          <a:p>
            <a:r>
              <a:rPr lang="en-US" dirty="0">
                <a:solidFill>
                  <a:schemeClr val="tx1"/>
                </a:solidFill>
              </a:rPr>
              <a:t>Fast Switching</a:t>
            </a:r>
          </a:p>
          <a:p>
            <a:pPr lvl="1"/>
            <a:r>
              <a:rPr lang="en-US" dirty="0">
                <a:solidFill>
                  <a:schemeClr val="tx1"/>
                </a:solidFill>
              </a:rPr>
              <a:t>Is a faster method by which the first packet in a flow is routed and rewritten by a route processor using software, and each subsequent packet is then handled by hardware. </a:t>
            </a:r>
          </a:p>
          <a:p>
            <a:r>
              <a:rPr lang="en-US" dirty="0">
                <a:solidFill>
                  <a:schemeClr val="tx1"/>
                </a:solidFill>
              </a:rPr>
              <a:t>Cisco Express Forwarding (CEF)</a:t>
            </a:r>
          </a:p>
          <a:p>
            <a:pPr lvl="1"/>
            <a:r>
              <a:rPr lang="en-US" dirty="0">
                <a:solidFill>
                  <a:schemeClr val="tx1"/>
                </a:solidFill>
              </a:rPr>
              <a:t>The CEF method uses hardware forwarding tables for most common traffic flows, with only a few exceptions. If you use CEF, the route processor spends its cycles mostly on other </a:t>
            </a:r>
            <a:r>
              <a:rPr lang="pt-PT" dirty="0" err="1">
                <a:solidFill>
                  <a:schemeClr val="tx1"/>
                </a:solidFill>
              </a:rPr>
              <a:t>tasks</a:t>
            </a:r>
            <a:r>
              <a:rPr lang="pt-PT" dirty="0">
                <a:solidFill>
                  <a:schemeClr val="tx1"/>
                </a:solidFill>
              </a:rPr>
              <a:t>.</a:t>
            </a:r>
          </a:p>
        </p:txBody>
      </p:sp>
    </p:spTree>
    <p:extLst>
      <p:ext uri="{BB962C8B-B14F-4D97-AF65-F5344CB8AC3E}">
        <p14:creationId xmlns:p14="http://schemas.microsoft.com/office/powerpoint/2010/main" val="26136765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Cisco </a:t>
            </a:r>
            <a:r>
              <a:rPr lang="pt-PT" sz="3600" dirty="0" err="1"/>
              <a:t>Switching</a:t>
            </a:r>
            <a:r>
              <a:rPr lang="pt-PT" sz="3600" dirty="0"/>
              <a:t> </a:t>
            </a:r>
            <a:r>
              <a:rPr lang="pt-PT" sz="3600" dirty="0" err="1"/>
              <a:t>Methods</a:t>
            </a:r>
            <a:endParaRPr lang="pt-PT" sz="3600" dirty="0"/>
          </a:p>
        </p:txBody>
      </p:sp>
      <p:sp>
        <p:nvSpPr>
          <p:cNvPr id="3" name="Content Placeholder 2"/>
          <p:cNvSpPr>
            <a:spLocks noGrp="1"/>
          </p:cNvSpPr>
          <p:nvPr>
            <p:ph idx="1"/>
          </p:nvPr>
        </p:nvSpPr>
        <p:spPr/>
        <p:txBody>
          <a:bodyPr>
            <a:normAutofit fontScale="92500"/>
          </a:bodyPr>
          <a:lstStyle/>
          <a:p>
            <a:r>
              <a:rPr lang="en-US" dirty="0">
                <a:solidFill>
                  <a:schemeClr val="tx1"/>
                </a:solidFill>
              </a:rPr>
              <a:t>The architecture of the Cisco Catalyst and Nexus switches both focus primarily on the Cisco router equivalents of CEF. </a:t>
            </a:r>
          </a:p>
          <a:p>
            <a:r>
              <a:rPr lang="en-US" dirty="0">
                <a:solidFill>
                  <a:schemeClr val="tx1"/>
                </a:solidFill>
              </a:rPr>
              <a:t>The absolute last-resort switching method for Cisco Catalyst or Nexus switches is process switching. </a:t>
            </a:r>
          </a:p>
          <a:p>
            <a:r>
              <a:rPr lang="en-US" dirty="0">
                <a:solidFill>
                  <a:schemeClr val="tx1"/>
                </a:solidFill>
              </a:rPr>
              <a:t>The route processors of these switches were never designed to switch or route packets, and by doing so, this will have an adverse effect on performance. </a:t>
            </a:r>
          </a:p>
          <a:p>
            <a:r>
              <a:rPr lang="en-US" dirty="0">
                <a:solidFill>
                  <a:schemeClr val="tx1"/>
                </a:solidFill>
              </a:rPr>
              <a:t>Fortunately, the default behavior of these switches is to use fast switching or CEF, and process switching occurs only when necessary.</a:t>
            </a:r>
            <a:endParaRPr lang="pt-PT" dirty="0">
              <a:solidFill>
                <a:schemeClr val="tx1"/>
              </a:solidFill>
            </a:endParaRPr>
          </a:p>
        </p:txBody>
      </p:sp>
    </p:spTree>
    <p:extLst>
      <p:ext uri="{BB962C8B-B14F-4D97-AF65-F5344CB8AC3E}">
        <p14:creationId xmlns:p14="http://schemas.microsoft.com/office/powerpoint/2010/main" val="1118830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8042276" cy="1336956"/>
          </a:xfrm>
        </p:spPr>
        <p:txBody>
          <a:bodyPr/>
          <a:lstStyle/>
          <a:p>
            <a:r>
              <a:rPr lang="pt-PT" sz="3600" dirty="0"/>
              <a:t>Cisco </a:t>
            </a:r>
            <a:r>
              <a:rPr lang="pt-PT" sz="3600" dirty="0" err="1"/>
              <a:t>Switching</a:t>
            </a:r>
            <a:r>
              <a:rPr lang="pt-PT" sz="3600" dirty="0"/>
              <a:t> </a:t>
            </a:r>
            <a:r>
              <a:rPr lang="pt-PT" sz="3600" dirty="0" err="1"/>
              <a:t>Methods</a:t>
            </a:r>
            <a:endParaRPr lang="pt-PT" sz="3600" dirty="0"/>
          </a:p>
        </p:txBody>
      </p:sp>
      <p:sp>
        <p:nvSpPr>
          <p:cNvPr id="3" name="Content Placeholder 2"/>
          <p:cNvSpPr>
            <a:spLocks noGrp="1"/>
          </p:cNvSpPr>
          <p:nvPr>
            <p:ph idx="1"/>
          </p:nvPr>
        </p:nvSpPr>
        <p:spPr>
          <a:xfrm>
            <a:off x="457200" y="1336956"/>
            <a:ext cx="8343899" cy="4343400"/>
          </a:xfrm>
        </p:spPr>
        <p:txBody>
          <a:bodyPr>
            <a:noAutofit/>
          </a:bodyPr>
          <a:lstStyle/>
          <a:p>
            <a:pPr marL="0" indent="0">
              <a:lnSpc>
                <a:spcPct val="120000"/>
              </a:lnSpc>
              <a:buNone/>
            </a:pPr>
            <a:r>
              <a:rPr lang="en-US" sz="1800" dirty="0">
                <a:solidFill>
                  <a:schemeClr val="tx1"/>
                </a:solidFill>
              </a:rPr>
              <a:t>With Cisco Catalyst switching terminology, fast switching is referred to as </a:t>
            </a:r>
            <a:r>
              <a:rPr lang="en-US" sz="1800" i="1" dirty="0">
                <a:solidFill>
                  <a:schemeClr val="tx1"/>
                </a:solidFill>
              </a:rPr>
              <a:t>route caching </a:t>
            </a:r>
            <a:r>
              <a:rPr lang="en-US" sz="1800" dirty="0">
                <a:solidFill>
                  <a:schemeClr val="tx1"/>
                </a:solidFill>
              </a:rPr>
              <a:t>, and the application of CEF with distributed hardware forwarding is referred to as </a:t>
            </a:r>
            <a:r>
              <a:rPr lang="pt-PT" sz="1800" i="1" dirty="0" err="1">
                <a:solidFill>
                  <a:schemeClr val="tx1"/>
                </a:solidFill>
              </a:rPr>
              <a:t>topology-based</a:t>
            </a:r>
            <a:r>
              <a:rPr lang="pt-PT" sz="1800" i="1" dirty="0">
                <a:solidFill>
                  <a:schemeClr val="tx1"/>
                </a:solidFill>
              </a:rPr>
              <a:t> </a:t>
            </a:r>
            <a:r>
              <a:rPr lang="pt-PT" sz="1800" i="1" dirty="0" err="1">
                <a:solidFill>
                  <a:schemeClr val="tx1"/>
                </a:solidFill>
              </a:rPr>
              <a:t>switching</a:t>
            </a:r>
            <a:r>
              <a:rPr lang="pt-PT" sz="1800" dirty="0">
                <a:solidFill>
                  <a:schemeClr val="tx1"/>
                </a:solidFill>
              </a:rPr>
              <a:t>.</a:t>
            </a:r>
          </a:p>
          <a:p>
            <a:pPr marL="0" indent="0">
              <a:lnSpc>
                <a:spcPct val="120000"/>
              </a:lnSpc>
              <a:buNone/>
            </a:pPr>
            <a:r>
              <a:rPr lang="en-US" sz="1800" dirty="0">
                <a:solidFill>
                  <a:schemeClr val="tx1"/>
                </a:solidFill>
              </a:rPr>
              <a:t>As a review, the following list summarizes route caching and topology-based forwarding </a:t>
            </a:r>
            <a:r>
              <a:rPr lang="pt-PT" sz="1800" dirty="0" err="1">
                <a:solidFill>
                  <a:schemeClr val="tx1"/>
                </a:solidFill>
              </a:rPr>
              <a:t>on</a:t>
            </a:r>
            <a:r>
              <a:rPr lang="pt-PT" sz="1800" dirty="0">
                <a:solidFill>
                  <a:schemeClr val="tx1"/>
                </a:solidFill>
              </a:rPr>
              <a:t> Cisco </a:t>
            </a:r>
            <a:r>
              <a:rPr lang="pt-PT" sz="1800" dirty="0" err="1">
                <a:solidFill>
                  <a:schemeClr val="tx1"/>
                </a:solidFill>
              </a:rPr>
              <a:t>Catalyst</a:t>
            </a:r>
            <a:r>
              <a:rPr lang="pt-PT" sz="1800" dirty="0">
                <a:solidFill>
                  <a:schemeClr val="tx1"/>
                </a:solidFill>
              </a:rPr>
              <a:t> </a:t>
            </a:r>
            <a:r>
              <a:rPr lang="pt-PT" sz="1800" dirty="0" err="1">
                <a:solidFill>
                  <a:schemeClr val="tx1"/>
                </a:solidFill>
              </a:rPr>
              <a:t>switches</a:t>
            </a:r>
            <a:r>
              <a:rPr lang="pt-PT" sz="1800" dirty="0">
                <a:solidFill>
                  <a:schemeClr val="tx1"/>
                </a:solidFill>
              </a:rPr>
              <a:t>:</a:t>
            </a:r>
          </a:p>
          <a:p>
            <a:pPr>
              <a:lnSpc>
                <a:spcPct val="120000"/>
              </a:lnSpc>
            </a:pPr>
            <a:r>
              <a:rPr lang="en-US" sz="1800" b="1" dirty="0">
                <a:solidFill>
                  <a:schemeClr val="tx1"/>
                </a:solidFill>
              </a:rPr>
              <a:t>Route caching</a:t>
            </a:r>
          </a:p>
          <a:p>
            <a:pPr lvl="1">
              <a:lnSpc>
                <a:spcPct val="120000"/>
              </a:lnSpc>
            </a:pPr>
            <a:r>
              <a:rPr lang="en-US" sz="1600" dirty="0">
                <a:solidFill>
                  <a:schemeClr val="tx1"/>
                </a:solidFill>
              </a:rPr>
              <a:t>Also known as </a:t>
            </a:r>
            <a:r>
              <a:rPr lang="en-US" sz="1600" i="1" dirty="0">
                <a:solidFill>
                  <a:schemeClr val="tx1"/>
                </a:solidFill>
              </a:rPr>
              <a:t>flow-based </a:t>
            </a:r>
            <a:r>
              <a:rPr lang="en-US" sz="1600" dirty="0">
                <a:solidFill>
                  <a:schemeClr val="tx1"/>
                </a:solidFill>
              </a:rPr>
              <a:t>or </a:t>
            </a:r>
            <a:r>
              <a:rPr lang="en-US" sz="1600" i="1" dirty="0">
                <a:solidFill>
                  <a:schemeClr val="tx1"/>
                </a:solidFill>
              </a:rPr>
              <a:t>demand-based </a:t>
            </a:r>
            <a:r>
              <a:rPr lang="en-US" sz="1600" i="1" dirty="0" smtClean="0">
                <a:solidFill>
                  <a:schemeClr val="tx1"/>
                </a:solidFill>
              </a:rPr>
              <a:t>switching</a:t>
            </a:r>
            <a:r>
              <a:rPr lang="en-US" sz="1600" dirty="0" smtClean="0">
                <a:solidFill>
                  <a:schemeClr val="tx1"/>
                </a:solidFill>
              </a:rPr>
              <a:t>, </a:t>
            </a:r>
            <a:r>
              <a:rPr lang="en-US" sz="1600" dirty="0">
                <a:solidFill>
                  <a:schemeClr val="tx1"/>
                </a:solidFill>
              </a:rPr>
              <a:t>route caching describes a Layer 3 route cache that is built within the hardware functions as the switch detects traffic flow into the switch. </a:t>
            </a:r>
          </a:p>
          <a:p>
            <a:pPr>
              <a:lnSpc>
                <a:spcPct val="120000"/>
              </a:lnSpc>
            </a:pPr>
            <a:r>
              <a:rPr lang="en-US" sz="1800" b="1" dirty="0">
                <a:solidFill>
                  <a:schemeClr val="tx1"/>
                </a:solidFill>
              </a:rPr>
              <a:t>Topology-based switching</a:t>
            </a:r>
          </a:p>
          <a:p>
            <a:pPr lvl="1">
              <a:lnSpc>
                <a:spcPct val="120000"/>
              </a:lnSpc>
            </a:pPr>
            <a:r>
              <a:rPr lang="en-US" sz="1600" dirty="0">
                <a:solidFill>
                  <a:schemeClr val="tx1"/>
                </a:solidFill>
              </a:rPr>
              <a:t>Information from the routing table is used to populate the route cache, regardless of traffic flow. The populated route cache is the FIB, and CEF is the facility that builds the FIB. </a:t>
            </a:r>
            <a:endParaRPr lang="pt-PT" sz="1600" dirty="0">
              <a:solidFill>
                <a:schemeClr val="tx1"/>
              </a:solidFill>
            </a:endParaRPr>
          </a:p>
        </p:txBody>
      </p:sp>
    </p:spTree>
    <p:extLst>
      <p:ext uri="{BB962C8B-B14F-4D97-AF65-F5344CB8AC3E}">
        <p14:creationId xmlns:p14="http://schemas.microsoft.com/office/powerpoint/2010/main" val="38889240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Route</a:t>
            </a:r>
            <a:r>
              <a:rPr lang="pt-PT" sz="3600" dirty="0"/>
              <a:t> </a:t>
            </a:r>
            <a:r>
              <a:rPr lang="pt-PT" sz="3600" dirty="0" err="1"/>
              <a:t>Caching</a:t>
            </a:r>
            <a:endParaRPr lang="pt-PT" sz="3600" dirty="0"/>
          </a:p>
        </p:txBody>
      </p:sp>
      <p:sp>
        <p:nvSpPr>
          <p:cNvPr id="3" name="Content Placeholder 2"/>
          <p:cNvSpPr>
            <a:spLocks noGrp="1"/>
          </p:cNvSpPr>
          <p:nvPr>
            <p:ph idx="1"/>
          </p:nvPr>
        </p:nvSpPr>
        <p:spPr>
          <a:xfrm>
            <a:off x="279401" y="5241225"/>
            <a:ext cx="8520354" cy="1259780"/>
          </a:xfrm>
        </p:spPr>
        <p:txBody>
          <a:bodyPr/>
          <a:lstStyle/>
          <a:p>
            <a:r>
              <a:rPr lang="en-US" dirty="0">
                <a:solidFill>
                  <a:schemeClr val="tx1"/>
                </a:solidFill>
              </a:rPr>
              <a:t>The first packet in a stream is switched in software by the route processor, because no cache entry exists yet for the new flow.</a:t>
            </a:r>
            <a:endParaRPr lang="pt-PT" dirty="0">
              <a:solidFill>
                <a:schemeClr val="tx1"/>
              </a:solidFill>
            </a:endParaRPr>
          </a:p>
        </p:txBody>
      </p:sp>
      <p:pic>
        <p:nvPicPr>
          <p:cNvPr id="4" name="Picture 3"/>
          <p:cNvPicPr>
            <a:picLocks noChangeAspect="1"/>
          </p:cNvPicPr>
          <p:nvPr/>
        </p:nvPicPr>
        <p:blipFill>
          <a:blip r:embed="rId2"/>
          <a:stretch>
            <a:fillRect/>
          </a:stretch>
        </p:blipFill>
        <p:spPr>
          <a:xfrm>
            <a:off x="748727" y="1444532"/>
            <a:ext cx="7643372" cy="3796316"/>
          </a:xfrm>
          <a:prstGeom prst="rect">
            <a:avLst/>
          </a:prstGeom>
        </p:spPr>
      </p:pic>
    </p:spTree>
    <p:extLst>
      <p:ext uri="{BB962C8B-B14F-4D97-AF65-F5344CB8AC3E}">
        <p14:creationId xmlns:p14="http://schemas.microsoft.com/office/powerpoint/2010/main" val="24110046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Topology-Based</a:t>
            </a:r>
            <a:r>
              <a:rPr lang="pt-PT" sz="3600" dirty="0"/>
              <a:t> </a:t>
            </a:r>
            <a:r>
              <a:rPr lang="pt-PT" sz="3600" dirty="0" err="1"/>
              <a:t>Switching</a:t>
            </a:r>
            <a:endParaRPr lang="pt-PT" sz="3600" dirty="0"/>
          </a:p>
        </p:txBody>
      </p:sp>
      <p:sp>
        <p:nvSpPr>
          <p:cNvPr id="3" name="Content Placeholder 2"/>
          <p:cNvSpPr>
            <a:spLocks noGrp="1"/>
          </p:cNvSpPr>
          <p:nvPr>
            <p:ph idx="1"/>
          </p:nvPr>
        </p:nvSpPr>
        <p:spPr>
          <a:xfrm>
            <a:off x="279401" y="4367576"/>
            <a:ext cx="8520354" cy="2150362"/>
          </a:xfrm>
        </p:spPr>
        <p:txBody>
          <a:bodyPr>
            <a:normAutofit fontScale="70000" lnSpcReduction="20000"/>
          </a:bodyPr>
          <a:lstStyle/>
          <a:p>
            <a:r>
              <a:rPr lang="en-US" dirty="0">
                <a:solidFill>
                  <a:schemeClr val="tx1"/>
                </a:solidFill>
              </a:rPr>
              <a:t>CEF uses information in the routing table to populate a route cache (known as an FIB), without traffic flows being necessary to initiate the caching process.</a:t>
            </a:r>
          </a:p>
          <a:p>
            <a:r>
              <a:rPr lang="en-US" dirty="0">
                <a:solidFill>
                  <a:schemeClr val="tx1"/>
                </a:solidFill>
              </a:rPr>
              <a:t>In addition, CEF adds enhanced support for parallel paths and thus optimizes load balancing </a:t>
            </a:r>
            <a:r>
              <a:rPr lang="pt-PT" dirty="0" err="1">
                <a:solidFill>
                  <a:schemeClr val="tx1"/>
                </a:solidFill>
              </a:rPr>
              <a:t>at</a:t>
            </a:r>
            <a:r>
              <a:rPr lang="pt-PT" dirty="0">
                <a:solidFill>
                  <a:schemeClr val="tx1"/>
                </a:solidFill>
              </a:rPr>
              <a:t> </a:t>
            </a:r>
            <a:r>
              <a:rPr lang="pt-PT" dirty="0" err="1">
                <a:solidFill>
                  <a:schemeClr val="tx1"/>
                </a:solidFill>
              </a:rPr>
              <a:t>the</a:t>
            </a:r>
            <a:r>
              <a:rPr lang="pt-PT" dirty="0">
                <a:solidFill>
                  <a:schemeClr val="tx1"/>
                </a:solidFill>
              </a:rPr>
              <a:t> IP </a:t>
            </a:r>
            <a:r>
              <a:rPr lang="pt-PT" dirty="0" err="1">
                <a:solidFill>
                  <a:schemeClr val="tx1"/>
                </a:solidFill>
              </a:rPr>
              <a:t>layer</a:t>
            </a:r>
            <a:r>
              <a:rPr lang="pt-PT" dirty="0">
                <a:solidFill>
                  <a:schemeClr val="tx1"/>
                </a:solidFill>
              </a:rPr>
              <a:t>.</a:t>
            </a:r>
            <a:r>
              <a:rPr lang="en-US" dirty="0">
                <a:solidFill>
                  <a:schemeClr val="tx1"/>
                </a:solidFill>
              </a:rPr>
              <a:t> </a:t>
            </a:r>
          </a:p>
          <a:p>
            <a:r>
              <a:rPr lang="en-US" dirty="0">
                <a:solidFill>
                  <a:schemeClr val="tx1"/>
                </a:solidFill>
              </a:rPr>
              <a:t>In most current-generation Catalyst switches, CEF supports both load balancing based on source IP address and </a:t>
            </a:r>
            <a:r>
              <a:rPr lang="pt-PT" dirty="0" err="1">
                <a:solidFill>
                  <a:schemeClr val="tx1"/>
                </a:solidFill>
              </a:rPr>
              <a:t>destination</a:t>
            </a:r>
            <a:r>
              <a:rPr lang="pt-PT" dirty="0">
                <a:solidFill>
                  <a:schemeClr val="tx1"/>
                </a:solidFill>
              </a:rPr>
              <a:t> IP </a:t>
            </a:r>
            <a:r>
              <a:rPr lang="pt-PT" dirty="0" err="1">
                <a:solidFill>
                  <a:schemeClr val="tx1"/>
                </a:solidFill>
              </a:rPr>
              <a:t>address</a:t>
            </a:r>
            <a:r>
              <a:rPr lang="pt-PT" dirty="0">
                <a:solidFill>
                  <a:schemeClr val="tx1"/>
                </a:solidFill>
              </a:rPr>
              <a:t> </a:t>
            </a:r>
            <a:r>
              <a:rPr lang="pt-PT" dirty="0" err="1">
                <a:solidFill>
                  <a:schemeClr val="tx1"/>
                </a:solidFill>
              </a:rPr>
              <a:t>combination</a:t>
            </a:r>
            <a:r>
              <a:rPr lang="pt-PT" dirty="0">
                <a:solidFill>
                  <a:schemeClr val="tx1"/>
                </a:solidFill>
              </a:rPr>
              <a:t> </a:t>
            </a:r>
            <a:r>
              <a:rPr lang="pt-PT" dirty="0" err="1">
                <a:solidFill>
                  <a:schemeClr val="tx1"/>
                </a:solidFill>
              </a:rPr>
              <a:t>and</a:t>
            </a:r>
            <a:r>
              <a:rPr lang="pt-PT" dirty="0">
                <a:solidFill>
                  <a:schemeClr val="tx1"/>
                </a:solidFill>
              </a:rPr>
              <a:t> </a:t>
            </a:r>
            <a:r>
              <a:rPr lang="pt-PT" dirty="0" err="1">
                <a:solidFill>
                  <a:schemeClr val="tx1"/>
                </a:solidFill>
              </a:rPr>
              <a:t>source</a:t>
            </a:r>
            <a:r>
              <a:rPr lang="pt-PT" dirty="0">
                <a:solidFill>
                  <a:schemeClr val="tx1"/>
                </a:solidFill>
              </a:rPr>
              <a:t> </a:t>
            </a:r>
            <a:r>
              <a:rPr lang="pt-PT" dirty="0" err="1">
                <a:solidFill>
                  <a:schemeClr val="tx1"/>
                </a:solidFill>
              </a:rPr>
              <a:t>and</a:t>
            </a:r>
            <a:r>
              <a:rPr lang="pt-PT" dirty="0">
                <a:solidFill>
                  <a:schemeClr val="tx1"/>
                </a:solidFill>
              </a:rPr>
              <a:t> </a:t>
            </a:r>
            <a:r>
              <a:rPr lang="pt-PT" dirty="0" err="1">
                <a:solidFill>
                  <a:schemeClr val="tx1"/>
                </a:solidFill>
              </a:rPr>
              <a:t>destination</a:t>
            </a:r>
            <a:r>
              <a:rPr lang="pt-PT" dirty="0">
                <a:solidFill>
                  <a:schemeClr val="tx1"/>
                </a:solidFill>
              </a:rPr>
              <a:t> IP </a:t>
            </a:r>
            <a:r>
              <a:rPr lang="pt-PT" dirty="0" err="1">
                <a:solidFill>
                  <a:schemeClr val="tx1"/>
                </a:solidFill>
              </a:rPr>
              <a:t>plus</a:t>
            </a:r>
            <a:r>
              <a:rPr lang="pt-PT" dirty="0">
                <a:solidFill>
                  <a:schemeClr val="tx1"/>
                </a:solidFill>
              </a:rPr>
              <a:t> TCP/UDP </a:t>
            </a:r>
            <a:r>
              <a:rPr lang="pt-PT" dirty="0" err="1">
                <a:solidFill>
                  <a:schemeClr val="tx1"/>
                </a:solidFill>
              </a:rPr>
              <a:t>port</a:t>
            </a:r>
            <a:r>
              <a:rPr lang="pt-PT" dirty="0">
                <a:solidFill>
                  <a:schemeClr val="tx1"/>
                </a:solidFill>
              </a:rPr>
              <a:t> </a:t>
            </a:r>
            <a:r>
              <a:rPr lang="pt-PT" dirty="0" err="1">
                <a:solidFill>
                  <a:schemeClr val="tx1"/>
                </a:solidFill>
              </a:rPr>
              <a:t>number</a:t>
            </a:r>
            <a:r>
              <a:rPr lang="pt-PT" dirty="0">
                <a:solidFill>
                  <a:schemeClr val="tx1"/>
                </a:solidFill>
              </a:rPr>
              <a:t>.</a:t>
            </a:r>
          </a:p>
        </p:txBody>
      </p:sp>
      <p:pic>
        <p:nvPicPr>
          <p:cNvPr id="4" name="Picture 3"/>
          <p:cNvPicPr>
            <a:picLocks noChangeAspect="1"/>
          </p:cNvPicPr>
          <p:nvPr/>
        </p:nvPicPr>
        <p:blipFill>
          <a:blip r:embed="rId2"/>
          <a:stretch>
            <a:fillRect/>
          </a:stretch>
        </p:blipFill>
        <p:spPr>
          <a:xfrm>
            <a:off x="1088639" y="1444532"/>
            <a:ext cx="6901878" cy="2831734"/>
          </a:xfrm>
          <a:prstGeom prst="rect">
            <a:avLst/>
          </a:prstGeom>
        </p:spPr>
      </p:pic>
    </p:spTree>
    <p:extLst>
      <p:ext uri="{BB962C8B-B14F-4D97-AF65-F5344CB8AC3E}">
        <p14:creationId xmlns:p14="http://schemas.microsoft.com/office/powerpoint/2010/main" val="38627658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Hardware </a:t>
            </a:r>
            <a:r>
              <a:rPr lang="pt-PT" sz="3600" dirty="0" err="1"/>
              <a:t>Forward</a:t>
            </a:r>
            <a:r>
              <a:rPr lang="pt-PT" sz="3600" dirty="0"/>
              <a:t> </a:t>
            </a:r>
            <a:r>
              <a:rPr lang="pt-PT" sz="3600" dirty="0" err="1"/>
              <a:t>Details</a:t>
            </a:r>
            <a:endParaRPr lang="pt-PT" sz="3600" dirty="0"/>
          </a:p>
        </p:txBody>
      </p:sp>
      <p:sp>
        <p:nvSpPr>
          <p:cNvPr id="3" name="Content Placeholder 2"/>
          <p:cNvSpPr>
            <a:spLocks noGrp="1"/>
          </p:cNvSpPr>
          <p:nvPr>
            <p:ph idx="1"/>
          </p:nvPr>
        </p:nvSpPr>
        <p:spPr/>
        <p:txBody>
          <a:bodyPr>
            <a:normAutofit fontScale="70000" lnSpcReduction="20000"/>
          </a:bodyPr>
          <a:lstStyle/>
          <a:p>
            <a:r>
              <a:rPr lang="en-US" dirty="0">
                <a:solidFill>
                  <a:schemeClr val="tx1"/>
                </a:solidFill>
              </a:rPr>
              <a:t>The actual Layer 3 switching of packets occurs at two possible different locations on Catalyst switches. </a:t>
            </a:r>
          </a:p>
          <a:p>
            <a:r>
              <a:rPr lang="en-US" dirty="0">
                <a:solidFill>
                  <a:schemeClr val="tx1"/>
                </a:solidFill>
              </a:rPr>
              <a:t>These possible locations are in a centralized manner, such as on a supervisor module, or in distributed fashion, where switching occurs on individual line modules. </a:t>
            </a:r>
          </a:p>
          <a:p>
            <a:r>
              <a:rPr lang="en-US" dirty="0">
                <a:solidFill>
                  <a:schemeClr val="tx1"/>
                </a:solidFill>
              </a:rPr>
              <a:t>These methods are referred to as </a:t>
            </a:r>
            <a:r>
              <a:rPr lang="en-US" i="1" dirty="0">
                <a:solidFill>
                  <a:schemeClr val="tx1"/>
                </a:solidFill>
              </a:rPr>
              <a:t>centralized switching </a:t>
            </a:r>
            <a:r>
              <a:rPr lang="en-US" dirty="0">
                <a:solidFill>
                  <a:schemeClr val="tx1"/>
                </a:solidFill>
              </a:rPr>
              <a:t>and </a:t>
            </a:r>
            <a:r>
              <a:rPr lang="en-US" i="1" dirty="0">
                <a:solidFill>
                  <a:schemeClr val="tx1"/>
                </a:solidFill>
              </a:rPr>
              <a:t>distributed </a:t>
            </a:r>
            <a:r>
              <a:rPr lang="pt-PT" i="1" dirty="0" err="1">
                <a:solidFill>
                  <a:schemeClr val="tx1"/>
                </a:solidFill>
              </a:rPr>
              <a:t>switching</a:t>
            </a:r>
            <a:r>
              <a:rPr lang="pt-PT" i="1" dirty="0">
                <a:solidFill>
                  <a:schemeClr val="tx1"/>
                </a:solidFill>
              </a:rPr>
              <a:t> </a:t>
            </a:r>
            <a:r>
              <a:rPr lang="pt-PT" dirty="0">
                <a:solidFill>
                  <a:schemeClr val="tx1"/>
                </a:solidFill>
              </a:rPr>
              <a:t>, </a:t>
            </a:r>
            <a:r>
              <a:rPr lang="pt-PT" dirty="0" err="1">
                <a:solidFill>
                  <a:schemeClr val="tx1"/>
                </a:solidFill>
              </a:rPr>
              <a:t>respectively</a:t>
            </a:r>
            <a:r>
              <a:rPr lang="pt-PT" dirty="0">
                <a:solidFill>
                  <a:schemeClr val="tx1"/>
                </a:solidFill>
              </a:rPr>
              <a:t>.</a:t>
            </a:r>
          </a:p>
          <a:p>
            <a:r>
              <a:rPr lang="en-US" dirty="0">
                <a:solidFill>
                  <a:schemeClr val="tx1"/>
                </a:solidFill>
              </a:rPr>
              <a:t>The Catalyst 6500 was a perfect example where there was an option to centralize switch everything on the supervisor or place specific hardware versions of line modules in the chassis to gain distributed switching capability.</a:t>
            </a:r>
          </a:p>
          <a:p>
            <a:r>
              <a:rPr lang="en-US" dirty="0">
                <a:solidFill>
                  <a:schemeClr val="tx1"/>
                </a:solidFill>
              </a:rPr>
              <a:t>The benefits of centralized switching include lower hardware cost and lower complexity.</a:t>
            </a:r>
          </a:p>
          <a:p>
            <a:r>
              <a:rPr lang="en-US" dirty="0">
                <a:solidFill>
                  <a:schemeClr val="tx1"/>
                </a:solidFill>
              </a:rPr>
              <a:t>For scaling and large enterprise core networks, distributed switching is optimal. Most small form-factor switches leverage centralized switching.</a:t>
            </a:r>
            <a:endParaRPr lang="pt-PT" dirty="0">
              <a:solidFill>
                <a:schemeClr val="tx1"/>
              </a:solidFill>
            </a:endParaRPr>
          </a:p>
        </p:txBody>
      </p:sp>
    </p:spTree>
    <p:extLst>
      <p:ext uri="{BB962C8B-B14F-4D97-AF65-F5344CB8AC3E}">
        <p14:creationId xmlns:p14="http://schemas.microsoft.com/office/powerpoint/2010/main" val="42159456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 Summary</a:t>
            </a:r>
          </a:p>
        </p:txBody>
      </p:sp>
      <p:sp>
        <p:nvSpPr>
          <p:cNvPr id="3" name="Content Placeholder 2"/>
          <p:cNvSpPr>
            <a:spLocks noGrp="1"/>
          </p:cNvSpPr>
          <p:nvPr>
            <p:ph idx="1"/>
          </p:nvPr>
        </p:nvSpPr>
        <p:spPr/>
        <p:txBody>
          <a:bodyPr>
            <a:normAutofit fontScale="70000" lnSpcReduction="20000"/>
          </a:bodyPr>
          <a:lstStyle/>
          <a:p>
            <a:r>
              <a:rPr lang="en-US" dirty="0">
                <a:solidFill>
                  <a:schemeClr val="tx1"/>
                </a:solidFill>
              </a:rPr>
              <a:t>Flat Layer 2 networks are extremely limited in scale and in most cases will only scale to 10 to 20 end users before adverse conditions may occur.</a:t>
            </a:r>
          </a:p>
          <a:p>
            <a:r>
              <a:rPr lang="en-US" dirty="0">
                <a:solidFill>
                  <a:schemeClr val="tx1"/>
                </a:solidFill>
              </a:rPr>
              <a:t>Despite its age, the hierarchical model continues to be a key design fundamental of any network design, including campus network designs.</a:t>
            </a:r>
          </a:p>
          <a:p>
            <a:r>
              <a:rPr lang="en-US" dirty="0">
                <a:solidFill>
                  <a:schemeClr val="tx1"/>
                </a:solidFill>
              </a:rPr>
              <a:t>The hierarchical model consists of an access, distribution, and core layer, thus allowing for scalability and growth of a campus network in a seamless manner.</a:t>
            </a:r>
          </a:p>
          <a:p>
            <a:r>
              <a:rPr lang="en-US" dirty="0">
                <a:solidFill>
                  <a:schemeClr val="tx1"/>
                </a:solidFill>
              </a:rPr>
              <a:t>The different models of Cisco Catalyst switches provide for a range of capabilities depending on need and placement within the hierarchical model.</a:t>
            </a:r>
          </a:p>
          <a:p>
            <a:r>
              <a:rPr lang="en-US" dirty="0">
                <a:solidFill>
                  <a:schemeClr val="tx1"/>
                </a:solidFill>
              </a:rPr>
              <a:t>Cisco Catalyst switches leverage CAM for Layer 2 forwarding tables and TCAM for Layer 3 forwarding tables to achieve line-rate performance.</a:t>
            </a:r>
          </a:p>
          <a:p>
            <a:r>
              <a:rPr lang="en-US" dirty="0">
                <a:solidFill>
                  <a:schemeClr val="tx1"/>
                </a:solidFill>
              </a:rPr>
              <a:t>Cisco Catalyst switches leverage CEF (topology-based switching) for routing, utilizing a distributed hardware forwarding model that is centralized or distributed per </a:t>
            </a:r>
            <a:r>
              <a:rPr lang="pt-PT" dirty="0" err="1">
                <a:solidFill>
                  <a:schemeClr val="tx1"/>
                </a:solidFill>
              </a:rPr>
              <a:t>line</a:t>
            </a:r>
            <a:r>
              <a:rPr lang="pt-PT" dirty="0">
                <a:solidFill>
                  <a:schemeClr val="tx1"/>
                </a:solidFill>
              </a:rPr>
              <a:t> </a:t>
            </a:r>
            <a:r>
              <a:rPr lang="pt-PT" dirty="0" err="1">
                <a:solidFill>
                  <a:schemeClr val="tx1"/>
                </a:solidFill>
              </a:rPr>
              <a:t>card</a:t>
            </a:r>
            <a:r>
              <a:rPr lang="pt-PT" dirty="0">
                <a:solidFill>
                  <a:schemeClr val="tx1"/>
                </a:solidFill>
              </a:rPr>
              <a:t> .</a:t>
            </a:r>
            <a:endParaRPr lang="en-US" dirty="0">
              <a:solidFill>
                <a:schemeClr val="tx1"/>
              </a:solidFill>
            </a:endParaRPr>
          </a:p>
        </p:txBody>
      </p:sp>
    </p:spTree>
    <p:extLst>
      <p:ext uri="{BB962C8B-B14F-4D97-AF65-F5344CB8AC3E}">
        <p14:creationId xmlns:p14="http://schemas.microsoft.com/office/powerpoint/2010/main" val="27999198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1801</TotalTime>
  <Words>3246</Words>
  <Application>Microsoft Office PowerPoint</Application>
  <PresentationFormat>On-screen Show (4:3)</PresentationFormat>
  <Paragraphs>188</Paragraphs>
  <Slides>38</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ＭＳ Ｐゴシック</vt:lpstr>
      <vt:lpstr>Arial</vt:lpstr>
      <vt:lpstr>Calibri</vt:lpstr>
      <vt:lpstr>News Gothic MT</vt:lpstr>
      <vt:lpstr>Symbol</vt:lpstr>
      <vt:lpstr>Times New Roman</vt:lpstr>
      <vt:lpstr>Wingdings</vt:lpstr>
      <vt:lpstr>Wingdings 2</vt:lpstr>
      <vt:lpstr>Breeze</vt:lpstr>
      <vt:lpstr>Network Design Fundamentals</vt:lpstr>
      <vt:lpstr>Hierarchical Network Design</vt:lpstr>
      <vt:lpstr>Flat Network Design </vt:lpstr>
      <vt:lpstr>Hierarchical Network Design</vt:lpstr>
      <vt:lpstr>Hierarchical Network</vt:lpstr>
      <vt:lpstr>Benefits of Hierarchical Network</vt:lpstr>
      <vt:lpstr>Hierarchical Model Layers</vt:lpstr>
      <vt:lpstr>Access Layer</vt:lpstr>
      <vt:lpstr>Access Layer Capabilities</vt:lpstr>
      <vt:lpstr>Distribution Layer</vt:lpstr>
      <vt:lpstr>Distribution Layer</vt:lpstr>
      <vt:lpstr>Distribution Layer Functions</vt:lpstr>
      <vt:lpstr>Core Layer (Backbone)</vt:lpstr>
      <vt:lpstr>Core Layer (Backbone)</vt:lpstr>
      <vt:lpstr>Core Layer (Backbone)</vt:lpstr>
      <vt:lpstr>Core Layer Functions</vt:lpstr>
      <vt:lpstr>Core Layer Interconnecting with the Enterprise Network</vt:lpstr>
      <vt:lpstr>Layer 3 in the Access Layer</vt:lpstr>
      <vt:lpstr>Layer 3 in the Access Layer</vt:lpstr>
      <vt:lpstr>The Need for a Core Layer</vt:lpstr>
      <vt:lpstr>The Need for a Core Layer</vt:lpstr>
      <vt:lpstr>PowerPoint Presentation</vt:lpstr>
      <vt:lpstr>Types of Cisco Switches</vt:lpstr>
      <vt:lpstr>Comparing Layer 2 and Multilayer Switches</vt:lpstr>
      <vt:lpstr>MAC Address Forwarding</vt:lpstr>
      <vt:lpstr>Layer 2 Switch Operation</vt:lpstr>
      <vt:lpstr>Layer 2 Switch Operation</vt:lpstr>
      <vt:lpstr>Layer 3 (Multilayer) Switch Operation</vt:lpstr>
      <vt:lpstr>Commands for Viewing and Editing Catalyst Switch MAC Address Tables</vt:lpstr>
      <vt:lpstr>Distributed Hardware Forwarding</vt:lpstr>
      <vt:lpstr>Distributed Hardware Forwarding</vt:lpstr>
      <vt:lpstr>Cisco Switching Methods</vt:lpstr>
      <vt:lpstr>Cisco Switching Methods</vt:lpstr>
      <vt:lpstr>Cisco Switching Methods</vt:lpstr>
      <vt:lpstr>Route Caching</vt:lpstr>
      <vt:lpstr>Topology-Based Switching</vt:lpstr>
      <vt:lpstr>Hardware Forward Details</vt:lpstr>
      <vt:lpstr> Summary</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160</cp:revision>
  <dcterms:created xsi:type="dcterms:W3CDTF">2011-10-03T10:20:59Z</dcterms:created>
  <dcterms:modified xsi:type="dcterms:W3CDTF">2016-10-20T09:46:06Z</dcterms:modified>
</cp:coreProperties>
</file>