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59" r:id="rId5"/>
    <p:sldId id="260" r:id="rId6"/>
    <p:sldId id="261" r:id="rId7"/>
    <p:sldId id="262" r:id="rId8"/>
    <p:sldId id="263" r:id="rId9"/>
    <p:sldId id="267" r:id="rId10"/>
    <p:sldId id="269" r:id="rId11"/>
    <p:sldId id="268" r:id="rId12"/>
    <p:sldId id="270" r:id="rId13"/>
    <p:sldId id="264" r:id="rId14"/>
    <p:sldId id="265" r:id="rId15"/>
    <p:sldId id="266" r:id="rId16"/>
  </p:sldIdLst>
  <p:sldSz cx="12192000" cy="6858000"/>
  <p:notesSz cx="6858000" cy="9144000"/>
  <p:defaultTextStyle>
    <a:defPPr>
      <a:defRPr lang="en-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735"/>
    <p:restoredTop sz="95884"/>
  </p:normalViewPr>
  <p:slideViewPr>
    <p:cSldViewPr snapToGrid="0" snapToObjects="1">
      <p:cViewPr>
        <p:scale>
          <a:sx n="112" d="100"/>
          <a:sy n="112" d="100"/>
        </p:scale>
        <p:origin x="144" y="128"/>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001688E-C629-49F4-9351-6E6D1FB260DA}" type="doc">
      <dgm:prSet loTypeId="urn:microsoft.com/office/officeart/2005/8/layout/vList2" loCatId="list" qsTypeId="urn:microsoft.com/office/officeart/2005/8/quickstyle/simple2" qsCatId="simple" csTypeId="urn:microsoft.com/office/officeart/2005/8/colors/colorful1" csCatId="colorful"/>
      <dgm:spPr/>
      <dgm:t>
        <a:bodyPr/>
        <a:lstStyle/>
        <a:p>
          <a:endParaRPr lang="en-US"/>
        </a:p>
      </dgm:t>
    </dgm:pt>
    <dgm:pt modelId="{0B65FD32-BF38-4D89-B189-A09124B12734}">
      <dgm:prSet/>
      <dgm:spPr/>
      <dgm:t>
        <a:bodyPr/>
        <a:lstStyle/>
        <a:p>
          <a:r>
            <a:rPr lang="en-US"/>
            <a:t>I CHOOSE 5 EMPLOYABILITY SKILLS FROM THIS MODULE TO DEVELOP IN MY LIFE .</a:t>
          </a:r>
        </a:p>
      </dgm:t>
    </dgm:pt>
    <dgm:pt modelId="{A79D3C5A-D5AD-49F3-9CDA-ABE026B682FB}" type="parTrans" cxnId="{B34A0060-9FE7-4EDC-A054-AEA4E9E4F0F5}">
      <dgm:prSet/>
      <dgm:spPr/>
      <dgm:t>
        <a:bodyPr/>
        <a:lstStyle/>
        <a:p>
          <a:endParaRPr lang="en-US"/>
        </a:p>
      </dgm:t>
    </dgm:pt>
    <dgm:pt modelId="{CAF203C1-1AEB-4AF2-964B-2B0EAB25E77F}" type="sibTrans" cxnId="{B34A0060-9FE7-4EDC-A054-AEA4E9E4F0F5}">
      <dgm:prSet/>
      <dgm:spPr/>
      <dgm:t>
        <a:bodyPr/>
        <a:lstStyle/>
        <a:p>
          <a:endParaRPr lang="en-US"/>
        </a:p>
      </dgm:t>
    </dgm:pt>
    <dgm:pt modelId="{716E722B-81D1-4D7E-A000-42507CC95283}">
      <dgm:prSet/>
      <dgm:spPr/>
      <dgm:t>
        <a:bodyPr/>
        <a:lstStyle/>
        <a:p>
          <a:r>
            <a:rPr lang="en-US"/>
            <a:t>NOTE TAKING</a:t>
          </a:r>
        </a:p>
      </dgm:t>
    </dgm:pt>
    <dgm:pt modelId="{76C55AD5-0537-46C4-BCD0-7EF3AD4AD236}" type="parTrans" cxnId="{3520C107-F2AE-46E9-9FC1-5219C15894CA}">
      <dgm:prSet/>
      <dgm:spPr/>
      <dgm:t>
        <a:bodyPr/>
        <a:lstStyle/>
        <a:p>
          <a:endParaRPr lang="en-US"/>
        </a:p>
      </dgm:t>
    </dgm:pt>
    <dgm:pt modelId="{52DBFB45-6ACA-46DE-9E97-16BD4549D547}" type="sibTrans" cxnId="{3520C107-F2AE-46E9-9FC1-5219C15894CA}">
      <dgm:prSet/>
      <dgm:spPr/>
      <dgm:t>
        <a:bodyPr/>
        <a:lstStyle/>
        <a:p>
          <a:endParaRPr lang="en-US"/>
        </a:p>
      </dgm:t>
    </dgm:pt>
    <dgm:pt modelId="{04812DDF-BAAA-4892-B04F-93C3BFF7B93E}">
      <dgm:prSet/>
      <dgm:spPr/>
      <dgm:t>
        <a:bodyPr/>
        <a:lstStyle/>
        <a:p>
          <a:r>
            <a:rPr lang="en-US"/>
            <a:t>Note taking play a major role in my life ,because </a:t>
          </a:r>
          <a:r>
            <a:rPr lang="en-GB"/>
            <a:t>I</a:t>
          </a:r>
          <a:r>
            <a:rPr lang="en-US"/>
            <a:t> am often required to make sense of my content after the lecture .This places a high demand on me as note taking requires a range of skills .1.Listening and playing attention .2 Cognitive processing 3.Nothing important content 4.Post Class processing of the notes …..</a:t>
          </a:r>
        </a:p>
      </dgm:t>
    </dgm:pt>
    <dgm:pt modelId="{26E90298-3794-4B30-A327-968C047E6A88}" type="parTrans" cxnId="{96BA1476-C229-4FF0-8C71-0C935EEB9845}">
      <dgm:prSet/>
      <dgm:spPr/>
      <dgm:t>
        <a:bodyPr/>
        <a:lstStyle/>
        <a:p>
          <a:endParaRPr lang="en-US"/>
        </a:p>
      </dgm:t>
    </dgm:pt>
    <dgm:pt modelId="{2C77161C-C4D8-4529-9A36-30DCAF7B8AFA}" type="sibTrans" cxnId="{96BA1476-C229-4FF0-8C71-0C935EEB9845}">
      <dgm:prSet/>
      <dgm:spPr/>
      <dgm:t>
        <a:bodyPr/>
        <a:lstStyle/>
        <a:p>
          <a:endParaRPr lang="en-US"/>
        </a:p>
      </dgm:t>
    </dgm:pt>
    <dgm:pt modelId="{1BA9F3DC-840D-9446-9952-A4DA164FF49E}" type="pres">
      <dgm:prSet presAssocID="{E001688E-C629-49F4-9351-6E6D1FB260DA}" presName="linear" presStyleCnt="0">
        <dgm:presLayoutVars>
          <dgm:animLvl val="lvl"/>
          <dgm:resizeHandles val="exact"/>
        </dgm:presLayoutVars>
      </dgm:prSet>
      <dgm:spPr/>
    </dgm:pt>
    <dgm:pt modelId="{08F4C466-398C-284E-919D-A13226B70000}" type="pres">
      <dgm:prSet presAssocID="{0B65FD32-BF38-4D89-B189-A09124B12734}" presName="parentText" presStyleLbl="node1" presStyleIdx="0" presStyleCnt="3">
        <dgm:presLayoutVars>
          <dgm:chMax val="0"/>
          <dgm:bulletEnabled val="1"/>
        </dgm:presLayoutVars>
      </dgm:prSet>
      <dgm:spPr/>
    </dgm:pt>
    <dgm:pt modelId="{F4D533BC-B305-B745-8AA4-44C48F763A69}" type="pres">
      <dgm:prSet presAssocID="{CAF203C1-1AEB-4AF2-964B-2B0EAB25E77F}" presName="spacer" presStyleCnt="0"/>
      <dgm:spPr/>
    </dgm:pt>
    <dgm:pt modelId="{288F37F8-C7AB-A54F-A347-9292B8715667}" type="pres">
      <dgm:prSet presAssocID="{716E722B-81D1-4D7E-A000-42507CC95283}" presName="parentText" presStyleLbl="node1" presStyleIdx="1" presStyleCnt="3">
        <dgm:presLayoutVars>
          <dgm:chMax val="0"/>
          <dgm:bulletEnabled val="1"/>
        </dgm:presLayoutVars>
      </dgm:prSet>
      <dgm:spPr/>
    </dgm:pt>
    <dgm:pt modelId="{8719E965-152C-294C-8506-0AA38CDF515C}" type="pres">
      <dgm:prSet presAssocID="{52DBFB45-6ACA-46DE-9E97-16BD4549D547}" presName="spacer" presStyleCnt="0"/>
      <dgm:spPr/>
    </dgm:pt>
    <dgm:pt modelId="{78A06560-806C-4F43-9F47-A2D6B44D23AE}" type="pres">
      <dgm:prSet presAssocID="{04812DDF-BAAA-4892-B04F-93C3BFF7B93E}" presName="parentText" presStyleLbl="node1" presStyleIdx="2" presStyleCnt="3">
        <dgm:presLayoutVars>
          <dgm:chMax val="0"/>
          <dgm:bulletEnabled val="1"/>
        </dgm:presLayoutVars>
      </dgm:prSet>
      <dgm:spPr/>
    </dgm:pt>
  </dgm:ptLst>
  <dgm:cxnLst>
    <dgm:cxn modelId="{F5C5E905-9A70-504F-9336-76AE54CC5B24}" type="presOf" srcId="{E001688E-C629-49F4-9351-6E6D1FB260DA}" destId="{1BA9F3DC-840D-9446-9952-A4DA164FF49E}" srcOrd="0" destOrd="0" presId="urn:microsoft.com/office/officeart/2005/8/layout/vList2"/>
    <dgm:cxn modelId="{3520C107-F2AE-46E9-9FC1-5219C15894CA}" srcId="{E001688E-C629-49F4-9351-6E6D1FB260DA}" destId="{716E722B-81D1-4D7E-A000-42507CC95283}" srcOrd="1" destOrd="0" parTransId="{76C55AD5-0537-46C4-BCD0-7EF3AD4AD236}" sibTransId="{52DBFB45-6ACA-46DE-9E97-16BD4549D547}"/>
    <dgm:cxn modelId="{B34A0060-9FE7-4EDC-A054-AEA4E9E4F0F5}" srcId="{E001688E-C629-49F4-9351-6E6D1FB260DA}" destId="{0B65FD32-BF38-4D89-B189-A09124B12734}" srcOrd="0" destOrd="0" parTransId="{A79D3C5A-D5AD-49F3-9CDA-ABE026B682FB}" sibTransId="{CAF203C1-1AEB-4AF2-964B-2B0EAB25E77F}"/>
    <dgm:cxn modelId="{96BA1476-C229-4FF0-8C71-0C935EEB9845}" srcId="{E001688E-C629-49F4-9351-6E6D1FB260DA}" destId="{04812DDF-BAAA-4892-B04F-93C3BFF7B93E}" srcOrd="2" destOrd="0" parTransId="{26E90298-3794-4B30-A327-968C047E6A88}" sibTransId="{2C77161C-C4D8-4529-9A36-30DCAF7B8AFA}"/>
    <dgm:cxn modelId="{2FC8608F-9412-0643-811B-4AB78CB1C91E}" type="presOf" srcId="{04812DDF-BAAA-4892-B04F-93C3BFF7B93E}" destId="{78A06560-806C-4F43-9F47-A2D6B44D23AE}" srcOrd="0" destOrd="0" presId="urn:microsoft.com/office/officeart/2005/8/layout/vList2"/>
    <dgm:cxn modelId="{93DE4EB7-FFAD-E04E-A9DB-DE292B0607F6}" type="presOf" srcId="{0B65FD32-BF38-4D89-B189-A09124B12734}" destId="{08F4C466-398C-284E-919D-A13226B70000}" srcOrd="0" destOrd="0" presId="urn:microsoft.com/office/officeart/2005/8/layout/vList2"/>
    <dgm:cxn modelId="{BA924ED4-D723-5C4A-B192-6212CD3D865B}" type="presOf" srcId="{716E722B-81D1-4D7E-A000-42507CC95283}" destId="{288F37F8-C7AB-A54F-A347-9292B8715667}" srcOrd="0" destOrd="0" presId="urn:microsoft.com/office/officeart/2005/8/layout/vList2"/>
    <dgm:cxn modelId="{2DC6DB42-FD1F-1248-86C2-1C81A7553D3B}" type="presParOf" srcId="{1BA9F3DC-840D-9446-9952-A4DA164FF49E}" destId="{08F4C466-398C-284E-919D-A13226B70000}" srcOrd="0" destOrd="0" presId="urn:microsoft.com/office/officeart/2005/8/layout/vList2"/>
    <dgm:cxn modelId="{7089FE19-81F1-E844-AB01-42EFEC650EA0}" type="presParOf" srcId="{1BA9F3DC-840D-9446-9952-A4DA164FF49E}" destId="{F4D533BC-B305-B745-8AA4-44C48F763A69}" srcOrd="1" destOrd="0" presId="urn:microsoft.com/office/officeart/2005/8/layout/vList2"/>
    <dgm:cxn modelId="{85C02510-C42B-A145-93AC-5BDCA534C464}" type="presParOf" srcId="{1BA9F3DC-840D-9446-9952-A4DA164FF49E}" destId="{288F37F8-C7AB-A54F-A347-9292B8715667}" srcOrd="2" destOrd="0" presId="urn:microsoft.com/office/officeart/2005/8/layout/vList2"/>
    <dgm:cxn modelId="{D331FD12-58AB-834C-A06D-9C236440B16E}" type="presParOf" srcId="{1BA9F3DC-840D-9446-9952-A4DA164FF49E}" destId="{8719E965-152C-294C-8506-0AA38CDF515C}" srcOrd="3" destOrd="0" presId="urn:microsoft.com/office/officeart/2005/8/layout/vList2"/>
    <dgm:cxn modelId="{8CA2A4A9-F862-0348-B62F-A43A5B95A1CF}" type="presParOf" srcId="{1BA9F3DC-840D-9446-9952-A4DA164FF49E}" destId="{78A06560-806C-4F43-9F47-A2D6B44D23A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0D36565-619E-46AB-A7AC-9C1DCA61E86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32E9DBB-25FD-40BA-9239-ACBF59324983}">
      <dgm:prSet/>
      <dgm:spPr/>
      <dgm:t>
        <a:bodyPr/>
        <a:lstStyle/>
        <a:p>
          <a:r>
            <a:rPr lang="en-GB" b="1"/>
            <a:t>Analysing information from original sources</a:t>
          </a:r>
          <a:endParaRPr lang="en-US"/>
        </a:p>
      </dgm:t>
    </dgm:pt>
    <dgm:pt modelId="{84263923-284D-4D89-961F-D5D82CCB0353}" type="parTrans" cxnId="{0C10EDD0-9057-4CD3-8B3D-051C6C20E980}">
      <dgm:prSet/>
      <dgm:spPr/>
      <dgm:t>
        <a:bodyPr/>
        <a:lstStyle/>
        <a:p>
          <a:endParaRPr lang="en-US"/>
        </a:p>
      </dgm:t>
    </dgm:pt>
    <dgm:pt modelId="{18313F96-929F-400B-9F42-CCD11554EA02}" type="sibTrans" cxnId="{0C10EDD0-9057-4CD3-8B3D-051C6C20E980}">
      <dgm:prSet/>
      <dgm:spPr/>
      <dgm:t>
        <a:bodyPr/>
        <a:lstStyle/>
        <a:p>
          <a:endParaRPr lang="en-US"/>
        </a:p>
      </dgm:t>
    </dgm:pt>
    <dgm:pt modelId="{6690C697-B3D4-4714-8FE2-A89DEE10E49B}">
      <dgm:prSet/>
      <dgm:spPr/>
      <dgm:t>
        <a:bodyPr/>
        <a:lstStyle/>
        <a:p>
          <a:r>
            <a:rPr lang="en-GB"/>
            <a:t>Research entails finding credible sources to provide you with helpful information. Sometimes this can involve using many sources including performing interviews, tests, online research and getting feedback from colleagues. Using many sources of information can guarantee the credibility of the information, especially if the data is consistent. Ensure to use sources that can provide factual and relevant data to answer your questions. For instance, if you interview someone, notice whether they are experts in the subject and whether they can verify their credibility.</a:t>
          </a:r>
          <a:endParaRPr lang="en-US"/>
        </a:p>
      </dgm:t>
    </dgm:pt>
    <dgm:pt modelId="{5F3DB6CC-F322-4E08-B546-06511B9B94A1}" type="parTrans" cxnId="{610300B4-E0A7-483C-B6A3-015B8BF2CAAF}">
      <dgm:prSet/>
      <dgm:spPr/>
      <dgm:t>
        <a:bodyPr/>
        <a:lstStyle/>
        <a:p>
          <a:endParaRPr lang="en-US"/>
        </a:p>
      </dgm:t>
    </dgm:pt>
    <dgm:pt modelId="{B0F7F37B-D62D-4229-9118-595BD522A8C5}" type="sibTrans" cxnId="{610300B4-E0A7-483C-B6A3-015B8BF2CAAF}">
      <dgm:prSet/>
      <dgm:spPr/>
      <dgm:t>
        <a:bodyPr/>
        <a:lstStyle/>
        <a:p>
          <a:endParaRPr lang="en-US"/>
        </a:p>
      </dgm:t>
    </dgm:pt>
    <dgm:pt modelId="{A3F88352-09B6-42CD-B04A-12282C687692}">
      <dgm:prSet/>
      <dgm:spPr/>
      <dgm:t>
        <a:bodyPr/>
        <a:lstStyle/>
        <a:p>
          <a:r>
            <a:rPr lang="en-GB" b="1"/>
            <a:t>Find solutions to complex problems</a:t>
          </a:r>
          <a:endParaRPr lang="en-US"/>
        </a:p>
      </dgm:t>
    </dgm:pt>
    <dgm:pt modelId="{C04B7386-1EF9-45C8-BF39-9510895F96FD}" type="parTrans" cxnId="{6E7ADCFB-141C-4A83-9234-4F1D9B085799}">
      <dgm:prSet/>
      <dgm:spPr/>
      <dgm:t>
        <a:bodyPr/>
        <a:lstStyle/>
        <a:p>
          <a:endParaRPr lang="en-US"/>
        </a:p>
      </dgm:t>
    </dgm:pt>
    <dgm:pt modelId="{07EB565C-AC5A-40B6-A153-185E54FA4960}" type="sibTrans" cxnId="{6E7ADCFB-141C-4A83-9234-4F1D9B085799}">
      <dgm:prSet/>
      <dgm:spPr/>
      <dgm:t>
        <a:bodyPr/>
        <a:lstStyle/>
        <a:p>
          <a:endParaRPr lang="en-US"/>
        </a:p>
      </dgm:t>
    </dgm:pt>
    <dgm:pt modelId="{D9E5E664-C9F3-4738-93A1-B0AB607F7216}">
      <dgm:prSet/>
      <dgm:spPr/>
      <dgm:t>
        <a:bodyPr/>
        <a:lstStyle/>
        <a:p>
          <a:r>
            <a:rPr lang="en-GB"/>
            <a:t>As one becomes an expert in a particular field, they can find valuable information that can help companies solve problems such as identifying issues that prevent workers from completing tasks and develop credible solutions for the issues. Researchers can also find new products and services that can help customers solve their problems.</a:t>
          </a:r>
          <a:endParaRPr lang="en-US"/>
        </a:p>
      </dgm:t>
    </dgm:pt>
    <dgm:pt modelId="{278BC705-6F0E-43ED-AC93-FC0FBAB40E15}" type="parTrans" cxnId="{50DB76BA-CBCC-4C7D-860C-E807C79CD6D8}">
      <dgm:prSet/>
      <dgm:spPr/>
      <dgm:t>
        <a:bodyPr/>
        <a:lstStyle/>
        <a:p>
          <a:endParaRPr lang="en-US"/>
        </a:p>
      </dgm:t>
    </dgm:pt>
    <dgm:pt modelId="{95248118-EF97-4339-929F-858E19676EBD}" type="sibTrans" cxnId="{50DB76BA-CBCC-4C7D-860C-E807C79CD6D8}">
      <dgm:prSet/>
      <dgm:spPr/>
      <dgm:t>
        <a:bodyPr/>
        <a:lstStyle/>
        <a:p>
          <a:endParaRPr lang="en-US"/>
        </a:p>
      </dgm:t>
    </dgm:pt>
    <dgm:pt modelId="{51965B54-9B6A-CD45-AF36-C2701DCF782F}" type="pres">
      <dgm:prSet presAssocID="{D0D36565-619E-46AB-A7AC-9C1DCA61E865}" presName="linear" presStyleCnt="0">
        <dgm:presLayoutVars>
          <dgm:animLvl val="lvl"/>
          <dgm:resizeHandles val="exact"/>
        </dgm:presLayoutVars>
      </dgm:prSet>
      <dgm:spPr/>
    </dgm:pt>
    <dgm:pt modelId="{44FC65C6-B213-6442-9941-754CAE547EFB}" type="pres">
      <dgm:prSet presAssocID="{732E9DBB-25FD-40BA-9239-ACBF59324983}" presName="parentText" presStyleLbl="node1" presStyleIdx="0" presStyleCnt="4">
        <dgm:presLayoutVars>
          <dgm:chMax val="0"/>
          <dgm:bulletEnabled val="1"/>
        </dgm:presLayoutVars>
      </dgm:prSet>
      <dgm:spPr/>
    </dgm:pt>
    <dgm:pt modelId="{CD1DEB48-92EF-5242-9254-027F678CDA66}" type="pres">
      <dgm:prSet presAssocID="{18313F96-929F-400B-9F42-CCD11554EA02}" presName="spacer" presStyleCnt="0"/>
      <dgm:spPr/>
    </dgm:pt>
    <dgm:pt modelId="{598328FD-1FA6-B141-84CC-553FE6B9A630}" type="pres">
      <dgm:prSet presAssocID="{6690C697-B3D4-4714-8FE2-A89DEE10E49B}" presName="parentText" presStyleLbl="node1" presStyleIdx="1" presStyleCnt="4">
        <dgm:presLayoutVars>
          <dgm:chMax val="0"/>
          <dgm:bulletEnabled val="1"/>
        </dgm:presLayoutVars>
      </dgm:prSet>
      <dgm:spPr/>
    </dgm:pt>
    <dgm:pt modelId="{718C2774-5DFD-9E4A-81FE-A9A4664F89BD}" type="pres">
      <dgm:prSet presAssocID="{B0F7F37B-D62D-4229-9118-595BD522A8C5}" presName="spacer" presStyleCnt="0"/>
      <dgm:spPr/>
    </dgm:pt>
    <dgm:pt modelId="{8F4B5AFF-9B92-8F45-B004-FD650E1282AC}" type="pres">
      <dgm:prSet presAssocID="{A3F88352-09B6-42CD-B04A-12282C687692}" presName="parentText" presStyleLbl="node1" presStyleIdx="2" presStyleCnt="4">
        <dgm:presLayoutVars>
          <dgm:chMax val="0"/>
          <dgm:bulletEnabled val="1"/>
        </dgm:presLayoutVars>
      </dgm:prSet>
      <dgm:spPr/>
    </dgm:pt>
    <dgm:pt modelId="{D3A28D5D-3A6C-C742-B2BC-CE49DBFCCB34}" type="pres">
      <dgm:prSet presAssocID="{07EB565C-AC5A-40B6-A153-185E54FA4960}" presName="spacer" presStyleCnt="0"/>
      <dgm:spPr/>
    </dgm:pt>
    <dgm:pt modelId="{88399A76-E39D-CB44-8450-3A9B5053E878}" type="pres">
      <dgm:prSet presAssocID="{D9E5E664-C9F3-4738-93A1-B0AB607F7216}" presName="parentText" presStyleLbl="node1" presStyleIdx="3" presStyleCnt="4">
        <dgm:presLayoutVars>
          <dgm:chMax val="0"/>
          <dgm:bulletEnabled val="1"/>
        </dgm:presLayoutVars>
      </dgm:prSet>
      <dgm:spPr/>
    </dgm:pt>
  </dgm:ptLst>
  <dgm:cxnLst>
    <dgm:cxn modelId="{54C62F0F-94C9-8947-BFF1-90197DE65A28}" type="presOf" srcId="{A3F88352-09B6-42CD-B04A-12282C687692}" destId="{8F4B5AFF-9B92-8F45-B004-FD650E1282AC}" srcOrd="0" destOrd="0" presId="urn:microsoft.com/office/officeart/2005/8/layout/vList2"/>
    <dgm:cxn modelId="{2ACBFF1E-65E7-8F42-AA62-8155DDB0C18F}" type="presOf" srcId="{D9E5E664-C9F3-4738-93A1-B0AB607F7216}" destId="{88399A76-E39D-CB44-8450-3A9B5053E878}" srcOrd="0" destOrd="0" presId="urn:microsoft.com/office/officeart/2005/8/layout/vList2"/>
    <dgm:cxn modelId="{D49A5D9E-E062-9549-8C41-CE9C84DF9877}" type="presOf" srcId="{732E9DBB-25FD-40BA-9239-ACBF59324983}" destId="{44FC65C6-B213-6442-9941-754CAE547EFB}" srcOrd="0" destOrd="0" presId="urn:microsoft.com/office/officeart/2005/8/layout/vList2"/>
    <dgm:cxn modelId="{610300B4-E0A7-483C-B6A3-015B8BF2CAAF}" srcId="{D0D36565-619E-46AB-A7AC-9C1DCA61E865}" destId="{6690C697-B3D4-4714-8FE2-A89DEE10E49B}" srcOrd="1" destOrd="0" parTransId="{5F3DB6CC-F322-4E08-B546-06511B9B94A1}" sibTransId="{B0F7F37B-D62D-4229-9118-595BD522A8C5}"/>
    <dgm:cxn modelId="{50DB76BA-CBCC-4C7D-860C-E807C79CD6D8}" srcId="{D0D36565-619E-46AB-A7AC-9C1DCA61E865}" destId="{D9E5E664-C9F3-4738-93A1-B0AB607F7216}" srcOrd="3" destOrd="0" parTransId="{278BC705-6F0E-43ED-AC93-FC0FBAB40E15}" sibTransId="{95248118-EF97-4339-929F-858E19676EBD}"/>
    <dgm:cxn modelId="{77D3BAC0-B0CE-DC43-ACD1-EB66EF1F83DD}" type="presOf" srcId="{6690C697-B3D4-4714-8FE2-A89DEE10E49B}" destId="{598328FD-1FA6-B141-84CC-553FE6B9A630}" srcOrd="0" destOrd="0" presId="urn:microsoft.com/office/officeart/2005/8/layout/vList2"/>
    <dgm:cxn modelId="{0C10EDD0-9057-4CD3-8B3D-051C6C20E980}" srcId="{D0D36565-619E-46AB-A7AC-9C1DCA61E865}" destId="{732E9DBB-25FD-40BA-9239-ACBF59324983}" srcOrd="0" destOrd="0" parTransId="{84263923-284D-4D89-961F-D5D82CCB0353}" sibTransId="{18313F96-929F-400B-9F42-CCD11554EA02}"/>
    <dgm:cxn modelId="{9F1DE4E3-BE6F-1741-B4FE-8FEA9EB9CF97}" type="presOf" srcId="{D0D36565-619E-46AB-A7AC-9C1DCA61E865}" destId="{51965B54-9B6A-CD45-AF36-C2701DCF782F}" srcOrd="0" destOrd="0" presId="urn:microsoft.com/office/officeart/2005/8/layout/vList2"/>
    <dgm:cxn modelId="{6E7ADCFB-141C-4A83-9234-4F1D9B085799}" srcId="{D0D36565-619E-46AB-A7AC-9C1DCA61E865}" destId="{A3F88352-09B6-42CD-B04A-12282C687692}" srcOrd="2" destOrd="0" parTransId="{C04B7386-1EF9-45C8-BF39-9510895F96FD}" sibTransId="{07EB565C-AC5A-40B6-A153-185E54FA4960}"/>
    <dgm:cxn modelId="{0DA7AE54-0CED-1949-A04C-0BE930A6ED92}" type="presParOf" srcId="{51965B54-9B6A-CD45-AF36-C2701DCF782F}" destId="{44FC65C6-B213-6442-9941-754CAE547EFB}" srcOrd="0" destOrd="0" presId="urn:microsoft.com/office/officeart/2005/8/layout/vList2"/>
    <dgm:cxn modelId="{E6536527-B593-4440-9908-DDD002690159}" type="presParOf" srcId="{51965B54-9B6A-CD45-AF36-C2701DCF782F}" destId="{CD1DEB48-92EF-5242-9254-027F678CDA66}" srcOrd="1" destOrd="0" presId="urn:microsoft.com/office/officeart/2005/8/layout/vList2"/>
    <dgm:cxn modelId="{C39A0514-87FA-0745-935A-DF88FA65960C}" type="presParOf" srcId="{51965B54-9B6A-CD45-AF36-C2701DCF782F}" destId="{598328FD-1FA6-B141-84CC-553FE6B9A630}" srcOrd="2" destOrd="0" presId="urn:microsoft.com/office/officeart/2005/8/layout/vList2"/>
    <dgm:cxn modelId="{ABE72CA9-030F-EC46-80AF-BDB959074C10}" type="presParOf" srcId="{51965B54-9B6A-CD45-AF36-C2701DCF782F}" destId="{718C2774-5DFD-9E4A-81FE-A9A4664F89BD}" srcOrd="3" destOrd="0" presId="urn:microsoft.com/office/officeart/2005/8/layout/vList2"/>
    <dgm:cxn modelId="{1CFA7B78-7EFB-7648-97EC-0109C5DE6FDE}" type="presParOf" srcId="{51965B54-9B6A-CD45-AF36-C2701DCF782F}" destId="{8F4B5AFF-9B92-8F45-B004-FD650E1282AC}" srcOrd="4" destOrd="0" presId="urn:microsoft.com/office/officeart/2005/8/layout/vList2"/>
    <dgm:cxn modelId="{2DB7B3D5-B871-EC49-A8E1-5CCFA07BE3C2}" type="presParOf" srcId="{51965B54-9B6A-CD45-AF36-C2701DCF782F}" destId="{D3A28D5D-3A6C-C742-B2BC-CE49DBFCCB34}" srcOrd="5" destOrd="0" presId="urn:microsoft.com/office/officeart/2005/8/layout/vList2"/>
    <dgm:cxn modelId="{9C8B5FAA-7FFD-0F44-AF9F-15C1A3BF28F8}" type="presParOf" srcId="{51965B54-9B6A-CD45-AF36-C2701DCF782F}" destId="{88399A76-E39D-CB44-8450-3A9B5053E87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D8AC678-BA43-4A44-92A8-8A239B7644EC}"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CAC68404-39B3-42EC-A429-4DDEB3DB3FE7}">
      <dgm:prSet/>
      <dgm:spPr/>
      <dgm:t>
        <a:bodyPr/>
        <a:lstStyle/>
        <a:p>
          <a:r>
            <a:rPr lang="en-US" baseline="0" dirty="0"/>
            <a:t>                      MY OWN REFERENCE </a:t>
          </a:r>
        </a:p>
        <a:p>
          <a:r>
            <a:rPr lang="en-US" baseline="0" dirty="0"/>
            <a:t>1.Raluca </a:t>
          </a:r>
          <a:r>
            <a:rPr lang="en-US" baseline="0" dirty="0" err="1"/>
            <a:t>Micula</a:t>
          </a:r>
          <a:r>
            <a:rPr lang="en-US" baseline="0" dirty="0"/>
            <a:t> Vanesa </a:t>
          </a:r>
        </a:p>
        <a:p>
          <a:r>
            <a:rPr lang="en-US" baseline="0" dirty="0"/>
            <a:t> </a:t>
          </a:r>
          <a:endParaRPr lang="en-US" dirty="0"/>
        </a:p>
      </dgm:t>
    </dgm:pt>
    <dgm:pt modelId="{CDE654E2-AB31-4120-8BDF-F579CD175D97}" type="parTrans" cxnId="{36235BD7-F99F-4F78-8A8B-D695EF22D1B5}">
      <dgm:prSet/>
      <dgm:spPr/>
      <dgm:t>
        <a:bodyPr/>
        <a:lstStyle/>
        <a:p>
          <a:endParaRPr lang="en-US"/>
        </a:p>
      </dgm:t>
    </dgm:pt>
    <dgm:pt modelId="{10524CB9-9CAE-417F-B8C7-CC36179B73CB}" type="sibTrans" cxnId="{36235BD7-F99F-4F78-8A8B-D695EF22D1B5}">
      <dgm:prSet/>
      <dgm:spPr/>
      <dgm:t>
        <a:bodyPr/>
        <a:lstStyle/>
        <a:p>
          <a:endParaRPr lang="en-US"/>
        </a:p>
      </dgm:t>
    </dgm:pt>
    <dgm:pt modelId="{6477D254-198A-48AB-B5BE-4A3CE9051D00}">
      <dgm:prSet/>
      <dgm:spPr/>
      <dgm:t>
        <a:bodyPr/>
        <a:lstStyle/>
        <a:p>
          <a:r>
            <a:rPr lang="en-US" baseline="0"/>
            <a:t>2.Year .2021,2022</a:t>
          </a:r>
          <a:endParaRPr lang="en-US"/>
        </a:p>
      </dgm:t>
    </dgm:pt>
    <dgm:pt modelId="{89DBE5F7-BF36-49DA-A113-7179CF7C57BF}" type="parTrans" cxnId="{AEEF9F20-31BC-41C5-8CA3-F5547945B4A1}">
      <dgm:prSet/>
      <dgm:spPr/>
      <dgm:t>
        <a:bodyPr/>
        <a:lstStyle/>
        <a:p>
          <a:endParaRPr lang="en-US"/>
        </a:p>
      </dgm:t>
    </dgm:pt>
    <dgm:pt modelId="{C120FC01-3F69-40AE-BBE0-6DAFE9AB7D49}" type="sibTrans" cxnId="{AEEF9F20-31BC-41C5-8CA3-F5547945B4A1}">
      <dgm:prSet/>
      <dgm:spPr/>
      <dgm:t>
        <a:bodyPr/>
        <a:lstStyle/>
        <a:p>
          <a:endParaRPr lang="en-US"/>
        </a:p>
      </dgm:t>
    </dgm:pt>
    <dgm:pt modelId="{66B3EF85-609C-42C5-AF77-B0EEE13894BB}">
      <dgm:prSet/>
      <dgm:spPr/>
      <dgm:t>
        <a:bodyPr/>
        <a:lstStyle/>
        <a:p>
          <a:r>
            <a:rPr lang="en-US" baseline="0"/>
            <a:t>3.Formative feedback for task 2 </a:t>
          </a:r>
          <a:endParaRPr lang="en-US"/>
        </a:p>
      </dgm:t>
    </dgm:pt>
    <dgm:pt modelId="{5DDE0B2D-9949-44EF-B5C9-10B7F0101354}" type="parTrans" cxnId="{971D9CF3-D9D2-4147-B396-67AD642C8681}">
      <dgm:prSet/>
      <dgm:spPr/>
      <dgm:t>
        <a:bodyPr/>
        <a:lstStyle/>
        <a:p>
          <a:endParaRPr lang="en-US"/>
        </a:p>
      </dgm:t>
    </dgm:pt>
    <dgm:pt modelId="{C61C6147-D3CA-4B13-82B5-9DA466FD6D65}" type="sibTrans" cxnId="{971D9CF3-D9D2-4147-B396-67AD642C8681}">
      <dgm:prSet/>
      <dgm:spPr/>
      <dgm:t>
        <a:bodyPr/>
        <a:lstStyle/>
        <a:p>
          <a:endParaRPr lang="en-US"/>
        </a:p>
      </dgm:t>
    </dgm:pt>
    <dgm:pt modelId="{841B0814-78D6-41AE-AA3F-BA2E546FD600}">
      <dgm:prSet/>
      <dgm:spPr/>
      <dgm:t>
        <a:bodyPr/>
        <a:lstStyle/>
        <a:p>
          <a:r>
            <a:rPr lang="en-US" baseline="0"/>
            <a:t>4.BMSW4001</a:t>
          </a:r>
          <a:endParaRPr lang="en-US"/>
        </a:p>
      </dgm:t>
    </dgm:pt>
    <dgm:pt modelId="{10FE81EF-14DD-4679-8C83-9B694174D6D2}" type="parTrans" cxnId="{D857E7D2-1C98-4DD8-9F65-C7990591CECA}">
      <dgm:prSet/>
      <dgm:spPr/>
      <dgm:t>
        <a:bodyPr/>
        <a:lstStyle/>
        <a:p>
          <a:endParaRPr lang="en-US"/>
        </a:p>
      </dgm:t>
    </dgm:pt>
    <dgm:pt modelId="{AD811E2F-8718-4121-8A32-EF1766330461}" type="sibTrans" cxnId="{D857E7D2-1C98-4DD8-9F65-C7990591CECA}">
      <dgm:prSet/>
      <dgm:spPr/>
      <dgm:t>
        <a:bodyPr/>
        <a:lstStyle/>
        <a:p>
          <a:endParaRPr lang="en-US"/>
        </a:p>
      </dgm:t>
    </dgm:pt>
    <dgm:pt modelId="{659241E7-6CD2-4F04-8111-D6EA9121E6C8}">
      <dgm:prSet/>
      <dgm:spPr/>
      <dgm:t>
        <a:bodyPr/>
        <a:lstStyle/>
        <a:p>
          <a:r>
            <a:rPr lang="en-US" baseline="0"/>
            <a:t>5.University of Trinity Saint David </a:t>
          </a:r>
          <a:endParaRPr lang="en-US"/>
        </a:p>
      </dgm:t>
    </dgm:pt>
    <dgm:pt modelId="{E8AF2E32-C0B2-4908-B123-F5F357CD1C8C}" type="parTrans" cxnId="{516B8F5C-91B0-4C1D-BCF5-767DA26FC853}">
      <dgm:prSet/>
      <dgm:spPr/>
      <dgm:t>
        <a:bodyPr/>
        <a:lstStyle/>
        <a:p>
          <a:endParaRPr lang="en-US"/>
        </a:p>
      </dgm:t>
    </dgm:pt>
    <dgm:pt modelId="{2DD7BFE5-D1E5-4991-9F1C-75BE01976E53}" type="sibTrans" cxnId="{516B8F5C-91B0-4C1D-BCF5-767DA26FC853}">
      <dgm:prSet/>
      <dgm:spPr/>
      <dgm:t>
        <a:bodyPr/>
        <a:lstStyle/>
        <a:p>
          <a:endParaRPr lang="en-US"/>
        </a:p>
      </dgm:t>
    </dgm:pt>
    <dgm:pt modelId="{E5EAB2BD-95D1-4943-80CD-05B894A19047}" type="pres">
      <dgm:prSet presAssocID="{3D8AC678-BA43-4A44-92A8-8A239B7644EC}" presName="linear" presStyleCnt="0">
        <dgm:presLayoutVars>
          <dgm:animLvl val="lvl"/>
          <dgm:resizeHandles val="exact"/>
        </dgm:presLayoutVars>
      </dgm:prSet>
      <dgm:spPr/>
    </dgm:pt>
    <dgm:pt modelId="{E20C756D-8BAE-7C45-A696-01E727F319F0}" type="pres">
      <dgm:prSet presAssocID="{CAC68404-39B3-42EC-A429-4DDEB3DB3FE7}" presName="parentText" presStyleLbl="node1" presStyleIdx="0" presStyleCnt="5" custLinFactY="-57531" custLinFactNeighborX="-951" custLinFactNeighborY="-100000">
        <dgm:presLayoutVars>
          <dgm:chMax val="0"/>
          <dgm:bulletEnabled val="1"/>
        </dgm:presLayoutVars>
      </dgm:prSet>
      <dgm:spPr/>
    </dgm:pt>
    <dgm:pt modelId="{17013DE1-827B-0F40-86E5-5E8B6CCE56DA}" type="pres">
      <dgm:prSet presAssocID="{10524CB9-9CAE-417F-B8C7-CC36179B73CB}" presName="spacer" presStyleCnt="0"/>
      <dgm:spPr/>
    </dgm:pt>
    <dgm:pt modelId="{5D312026-1A73-844E-A5BC-11CA63EBBCFC}" type="pres">
      <dgm:prSet presAssocID="{6477D254-198A-48AB-B5BE-4A3CE9051D00}" presName="parentText" presStyleLbl="node1" presStyleIdx="1" presStyleCnt="5">
        <dgm:presLayoutVars>
          <dgm:chMax val="0"/>
          <dgm:bulletEnabled val="1"/>
        </dgm:presLayoutVars>
      </dgm:prSet>
      <dgm:spPr/>
    </dgm:pt>
    <dgm:pt modelId="{B3CE631F-C3EF-9849-B1FD-0342746F04E6}" type="pres">
      <dgm:prSet presAssocID="{C120FC01-3F69-40AE-BBE0-6DAFE9AB7D49}" presName="spacer" presStyleCnt="0"/>
      <dgm:spPr/>
    </dgm:pt>
    <dgm:pt modelId="{67AE33C7-664A-6C4B-ABB4-CAC42460EC84}" type="pres">
      <dgm:prSet presAssocID="{66B3EF85-609C-42C5-AF77-B0EEE13894BB}" presName="parentText" presStyleLbl="node1" presStyleIdx="2" presStyleCnt="5">
        <dgm:presLayoutVars>
          <dgm:chMax val="0"/>
          <dgm:bulletEnabled val="1"/>
        </dgm:presLayoutVars>
      </dgm:prSet>
      <dgm:spPr/>
    </dgm:pt>
    <dgm:pt modelId="{E39D04CC-55E0-164A-9C89-4DBAFE98BBD7}" type="pres">
      <dgm:prSet presAssocID="{C61C6147-D3CA-4B13-82B5-9DA466FD6D65}" presName="spacer" presStyleCnt="0"/>
      <dgm:spPr/>
    </dgm:pt>
    <dgm:pt modelId="{84F1DB79-F546-8D45-A7D2-EEDD72E6150E}" type="pres">
      <dgm:prSet presAssocID="{841B0814-78D6-41AE-AA3F-BA2E546FD600}" presName="parentText" presStyleLbl="node1" presStyleIdx="3" presStyleCnt="5">
        <dgm:presLayoutVars>
          <dgm:chMax val="0"/>
          <dgm:bulletEnabled val="1"/>
        </dgm:presLayoutVars>
      </dgm:prSet>
      <dgm:spPr/>
    </dgm:pt>
    <dgm:pt modelId="{3C7EA0B1-FF74-874C-A218-236079581DF6}" type="pres">
      <dgm:prSet presAssocID="{AD811E2F-8718-4121-8A32-EF1766330461}" presName="spacer" presStyleCnt="0"/>
      <dgm:spPr/>
    </dgm:pt>
    <dgm:pt modelId="{926B9D48-CDA4-7644-8DD8-D7ABD71EFFFC}" type="pres">
      <dgm:prSet presAssocID="{659241E7-6CD2-4F04-8111-D6EA9121E6C8}" presName="parentText" presStyleLbl="node1" presStyleIdx="4" presStyleCnt="5">
        <dgm:presLayoutVars>
          <dgm:chMax val="0"/>
          <dgm:bulletEnabled val="1"/>
        </dgm:presLayoutVars>
      </dgm:prSet>
      <dgm:spPr/>
    </dgm:pt>
  </dgm:ptLst>
  <dgm:cxnLst>
    <dgm:cxn modelId="{AEEF9F20-31BC-41C5-8CA3-F5547945B4A1}" srcId="{3D8AC678-BA43-4A44-92A8-8A239B7644EC}" destId="{6477D254-198A-48AB-B5BE-4A3CE9051D00}" srcOrd="1" destOrd="0" parTransId="{89DBE5F7-BF36-49DA-A113-7179CF7C57BF}" sibTransId="{C120FC01-3F69-40AE-BBE0-6DAFE9AB7D49}"/>
    <dgm:cxn modelId="{10CAB937-F0FD-704E-AA05-4C38A1AB962B}" type="presOf" srcId="{66B3EF85-609C-42C5-AF77-B0EEE13894BB}" destId="{67AE33C7-664A-6C4B-ABB4-CAC42460EC84}" srcOrd="0" destOrd="0" presId="urn:microsoft.com/office/officeart/2005/8/layout/vList2"/>
    <dgm:cxn modelId="{2569983C-CE18-BA49-9BCA-B964B8972123}" type="presOf" srcId="{841B0814-78D6-41AE-AA3F-BA2E546FD600}" destId="{84F1DB79-F546-8D45-A7D2-EEDD72E6150E}" srcOrd="0" destOrd="0" presId="urn:microsoft.com/office/officeart/2005/8/layout/vList2"/>
    <dgm:cxn modelId="{516B8F5C-91B0-4C1D-BCF5-767DA26FC853}" srcId="{3D8AC678-BA43-4A44-92A8-8A239B7644EC}" destId="{659241E7-6CD2-4F04-8111-D6EA9121E6C8}" srcOrd="4" destOrd="0" parTransId="{E8AF2E32-C0B2-4908-B123-F5F357CD1C8C}" sibTransId="{2DD7BFE5-D1E5-4991-9F1C-75BE01976E53}"/>
    <dgm:cxn modelId="{D857E7D2-1C98-4DD8-9F65-C7990591CECA}" srcId="{3D8AC678-BA43-4A44-92A8-8A239B7644EC}" destId="{841B0814-78D6-41AE-AA3F-BA2E546FD600}" srcOrd="3" destOrd="0" parTransId="{10FE81EF-14DD-4679-8C83-9B694174D6D2}" sibTransId="{AD811E2F-8718-4121-8A32-EF1766330461}"/>
    <dgm:cxn modelId="{FACA87D6-01FF-874E-A533-6988D2BD4497}" type="presOf" srcId="{3D8AC678-BA43-4A44-92A8-8A239B7644EC}" destId="{E5EAB2BD-95D1-4943-80CD-05B894A19047}" srcOrd="0" destOrd="0" presId="urn:microsoft.com/office/officeart/2005/8/layout/vList2"/>
    <dgm:cxn modelId="{36235BD7-F99F-4F78-8A8B-D695EF22D1B5}" srcId="{3D8AC678-BA43-4A44-92A8-8A239B7644EC}" destId="{CAC68404-39B3-42EC-A429-4DDEB3DB3FE7}" srcOrd="0" destOrd="0" parTransId="{CDE654E2-AB31-4120-8BDF-F579CD175D97}" sibTransId="{10524CB9-9CAE-417F-B8C7-CC36179B73CB}"/>
    <dgm:cxn modelId="{36704EDA-8FF7-A949-A747-2B670F082BB1}" type="presOf" srcId="{CAC68404-39B3-42EC-A429-4DDEB3DB3FE7}" destId="{E20C756D-8BAE-7C45-A696-01E727F319F0}" srcOrd="0" destOrd="0" presId="urn:microsoft.com/office/officeart/2005/8/layout/vList2"/>
    <dgm:cxn modelId="{F50D8FE6-937B-3B4E-AE7C-44CD3BCC7ED2}" type="presOf" srcId="{6477D254-198A-48AB-B5BE-4A3CE9051D00}" destId="{5D312026-1A73-844E-A5BC-11CA63EBBCFC}" srcOrd="0" destOrd="0" presId="urn:microsoft.com/office/officeart/2005/8/layout/vList2"/>
    <dgm:cxn modelId="{D2580FEB-D221-C145-8D2F-DDF13182FBD9}" type="presOf" srcId="{659241E7-6CD2-4F04-8111-D6EA9121E6C8}" destId="{926B9D48-CDA4-7644-8DD8-D7ABD71EFFFC}" srcOrd="0" destOrd="0" presId="urn:microsoft.com/office/officeart/2005/8/layout/vList2"/>
    <dgm:cxn modelId="{971D9CF3-D9D2-4147-B396-67AD642C8681}" srcId="{3D8AC678-BA43-4A44-92A8-8A239B7644EC}" destId="{66B3EF85-609C-42C5-AF77-B0EEE13894BB}" srcOrd="2" destOrd="0" parTransId="{5DDE0B2D-9949-44EF-B5C9-10B7F0101354}" sibTransId="{C61C6147-D3CA-4B13-82B5-9DA466FD6D65}"/>
    <dgm:cxn modelId="{07105098-76EB-2045-A54C-49278EF5326D}" type="presParOf" srcId="{E5EAB2BD-95D1-4943-80CD-05B894A19047}" destId="{E20C756D-8BAE-7C45-A696-01E727F319F0}" srcOrd="0" destOrd="0" presId="urn:microsoft.com/office/officeart/2005/8/layout/vList2"/>
    <dgm:cxn modelId="{E7170F4C-5DC3-9F41-BDE8-9568990FAABA}" type="presParOf" srcId="{E5EAB2BD-95D1-4943-80CD-05B894A19047}" destId="{17013DE1-827B-0F40-86E5-5E8B6CCE56DA}" srcOrd="1" destOrd="0" presId="urn:microsoft.com/office/officeart/2005/8/layout/vList2"/>
    <dgm:cxn modelId="{14614C41-D642-394E-8ED9-4013A7100608}" type="presParOf" srcId="{E5EAB2BD-95D1-4943-80CD-05B894A19047}" destId="{5D312026-1A73-844E-A5BC-11CA63EBBCFC}" srcOrd="2" destOrd="0" presId="urn:microsoft.com/office/officeart/2005/8/layout/vList2"/>
    <dgm:cxn modelId="{C287AD3F-A6E8-EA4B-991F-15730B266260}" type="presParOf" srcId="{E5EAB2BD-95D1-4943-80CD-05B894A19047}" destId="{B3CE631F-C3EF-9849-B1FD-0342746F04E6}" srcOrd="3" destOrd="0" presId="urn:microsoft.com/office/officeart/2005/8/layout/vList2"/>
    <dgm:cxn modelId="{0A620884-37C4-D04A-89FC-D98FA728376F}" type="presParOf" srcId="{E5EAB2BD-95D1-4943-80CD-05B894A19047}" destId="{67AE33C7-664A-6C4B-ABB4-CAC42460EC84}" srcOrd="4" destOrd="0" presId="urn:microsoft.com/office/officeart/2005/8/layout/vList2"/>
    <dgm:cxn modelId="{857ED941-3D8E-9346-9DC6-AEA1939833DA}" type="presParOf" srcId="{E5EAB2BD-95D1-4943-80CD-05B894A19047}" destId="{E39D04CC-55E0-164A-9C89-4DBAFE98BBD7}" srcOrd="5" destOrd="0" presId="urn:microsoft.com/office/officeart/2005/8/layout/vList2"/>
    <dgm:cxn modelId="{4F04654C-98E4-9343-B56B-2C9614E23BE0}" type="presParOf" srcId="{E5EAB2BD-95D1-4943-80CD-05B894A19047}" destId="{84F1DB79-F546-8D45-A7D2-EEDD72E6150E}" srcOrd="6" destOrd="0" presId="urn:microsoft.com/office/officeart/2005/8/layout/vList2"/>
    <dgm:cxn modelId="{AE85DC84-0E66-CD44-A255-1E7AC7849E40}" type="presParOf" srcId="{E5EAB2BD-95D1-4943-80CD-05B894A19047}" destId="{3C7EA0B1-FF74-874C-A218-236079581DF6}" srcOrd="7" destOrd="0" presId="urn:microsoft.com/office/officeart/2005/8/layout/vList2"/>
    <dgm:cxn modelId="{93BBC2F5-B719-CD4E-8F41-16417796FA99}" type="presParOf" srcId="{E5EAB2BD-95D1-4943-80CD-05B894A19047}" destId="{926B9D48-CDA4-7644-8DD8-D7ABD71EFFF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F4C466-398C-284E-919D-A13226B70000}">
      <dsp:nvSpPr>
        <dsp:cNvPr id="0" name=""/>
        <dsp:cNvSpPr/>
      </dsp:nvSpPr>
      <dsp:spPr>
        <a:xfrm>
          <a:off x="0" y="81033"/>
          <a:ext cx="4537073" cy="175280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I CHOOSE 5 EMPLOYABILITY SKILLS FROM THIS MODULE TO DEVELOP IN MY LIFE .</a:t>
          </a:r>
        </a:p>
      </dsp:txBody>
      <dsp:txXfrm>
        <a:off x="85565" y="166598"/>
        <a:ext cx="4365943" cy="1581676"/>
      </dsp:txXfrm>
    </dsp:sp>
    <dsp:sp modelId="{288F37F8-C7AB-A54F-A347-9292B8715667}">
      <dsp:nvSpPr>
        <dsp:cNvPr id="0" name=""/>
        <dsp:cNvSpPr/>
      </dsp:nvSpPr>
      <dsp:spPr>
        <a:xfrm>
          <a:off x="0" y="1877039"/>
          <a:ext cx="4537073" cy="1752806"/>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NOTE TAKING</a:t>
          </a:r>
        </a:p>
      </dsp:txBody>
      <dsp:txXfrm>
        <a:off x="85565" y="1962604"/>
        <a:ext cx="4365943" cy="1581676"/>
      </dsp:txXfrm>
    </dsp:sp>
    <dsp:sp modelId="{78A06560-806C-4F43-9F47-A2D6B44D23AE}">
      <dsp:nvSpPr>
        <dsp:cNvPr id="0" name=""/>
        <dsp:cNvSpPr/>
      </dsp:nvSpPr>
      <dsp:spPr>
        <a:xfrm>
          <a:off x="0" y="3673046"/>
          <a:ext cx="4537073" cy="1752806"/>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Note taking play a major role in my life ,because </a:t>
          </a:r>
          <a:r>
            <a:rPr lang="en-GB" sz="1500" kern="1200"/>
            <a:t>I</a:t>
          </a:r>
          <a:r>
            <a:rPr lang="en-US" sz="1500" kern="1200"/>
            <a:t> am often required to make sense of my content after the lecture .This places a high demand on me as note taking requires a range of skills .1.Listening and playing attention .2 Cognitive processing 3.Nothing important content 4.Post Class processing of the notes …..</a:t>
          </a:r>
        </a:p>
      </dsp:txBody>
      <dsp:txXfrm>
        <a:off x="85565" y="3758611"/>
        <a:ext cx="4365943" cy="15816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FC65C6-B213-6442-9941-754CAE547EFB}">
      <dsp:nvSpPr>
        <dsp:cNvPr id="0" name=""/>
        <dsp:cNvSpPr/>
      </dsp:nvSpPr>
      <dsp:spPr>
        <a:xfrm>
          <a:off x="0" y="344903"/>
          <a:ext cx="11101136" cy="136714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Analysing information from original sources</a:t>
          </a:r>
          <a:endParaRPr lang="en-US" sz="1600" kern="1200"/>
        </a:p>
      </dsp:txBody>
      <dsp:txXfrm>
        <a:off x="66739" y="411642"/>
        <a:ext cx="10967658" cy="1233667"/>
      </dsp:txXfrm>
    </dsp:sp>
    <dsp:sp modelId="{598328FD-1FA6-B141-84CC-553FE6B9A630}">
      <dsp:nvSpPr>
        <dsp:cNvPr id="0" name=""/>
        <dsp:cNvSpPr/>
      </dsp:nvSpPr>
      <dsp:spPr>
        <a:xfrm>
          <a:off x="0" y="1758128"/>
          <a:ext cx="11101136" cy="136714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Research entails finding credible sources to provide you with helpful information. Sometimes this can involve using many sources including performing interviews, tests, online research and getting feedback from colleagues. Using many sources of information can guarantee the credibility of the information, especially if the data is consistent. Ensure to use sources that can provide factual and relevant data to answer your questions. For instance, if you interview someone, notice whether they are experts in the subject and whether they can verify their credibility.</a:t>
          </a:r>
          <a:endParaRPr lang="en-US" sz="1600" kern="1200"/>
        </a:p>
      </dsp:txBody>
      <dsp:txXfrm>
        <a:off x="66739" y="1824867"/>
        <a:ext cx="10967658" cy="1233667"/>
      </dsp:txXfrm>
    </dsp:sp>
    <dsp:sp modelId="{8F4B5AFF-9B92-8F45-B004-FD650E1282AC}">
      <dsp:nvSpPr>
        <dsp:cNvPr id="0" name=""/>
        <dsp:cNvSpPr/>
      </dsp:nvSpPr>
      <dsp:spPr>
        <a:xfrm>
          <a:off x="0" y="3171353"/>
          <a:ext cx="11101136" cy="136714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Find solutions to complex problems</a:t>
          </a:r>
          <a:endParaRPr lang="en-US" sz="1600" kern="1200"/>
        </a:p>
      </dsp:txBody>
      <dsp:txXfrm>
        <a:off x="66739" y="3238092"/>
        <a:ext cx="10967658" cy="1233667"/>
      </dsp:txXfrm>
    </dsp:sp>
    <dsp:sp modelId="{88399A76-E39D-CB44-8450-3A9B5053E878}">
      <dsp:nvSpPr>
        <dsp:cNvPr id="0" name=""/>
        <dsp:cNvSpPr/>
      </dsp:nvSpPr>
      <dsp:spPr>
        <a:xfrm>
          <a:off x="0" y="4584578"/>
          <a:ext cx="11101136" cy="136714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As one becomes an expert in a particular field, they can find valuable information that can help companies solve problems such as identifying issues that prevent workers from completing tasks and develop credible solutions for the issues. Researchers can also find new products and services that can help customers solve their problems.</a:t>
          </a:r>
          <a:endParaRPr lang="en-US" sz="1600" kern="1200"/>
        </a:p>
      </dsp:txBody>
      <dsp:txXfrm>
        <a:off x="66739" y="4651317"/>
        <a:ext cx="10967658" cy="123366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0C756D-8BAE-7C45-A696-01E727F319F0}">
      <dsp:nvSpPr>
        <dsp:cNvPr id="0" name=""/>
        <dsp:cNvSpPr/>
      </dsp:nvSpPr>
      <dsp:spPr>
        <a:xfrm>
          <a:off x="0" y="0"/>
          <a:ext cx="6408738" cy="10670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baseline="0" dirty="0"/>
            <a:t>                      MY OWN REFERENCE </a:t>
          </a:r>
        </a:p>
        <a:p>
          <a:pPr marL="0" lvl="0" indent="0" algn="l" defTabSz="711200">
            <a:lnSpc>
              <a:spcPct val="90000"/>
            </a:lnSpc>
            <a:spcBef>
              <a:spcPct val="0"/>
            </a:spcBef>
            <a:spcAft>
              <a:spcPct val="35000"/>
            </a:spcAft>
            <a:buNone/>
          </a:pPr>
          <a:r>
            <a:rPr lang="en-US" sz="1600" kern="1200" baseline="0" dirty="0"/>
            <a:t>1.Raluca </a:t>
          </a:r>
          <a:r>
            <a:rPr lang="en-US" sz="1600" kern="1200" baseline="0" dirty="0" err="1"/>
            <a:t>Micula</a:t>
          </a:r>
          <a:r>
            <a:rPr lang="en-US" sz="1600" kern="1200" baseline="0" dirty="0"/>
            <a:t> Vanesa </a:t>
          </a:r>
        </a:p>
        <a:p>
          <a:pPr marL="0" lvl="0" indent="0" algn="l" defTabSz="711200">
            <a:lnSpc>
              <a:spcPct val="90000"/>
            </a:lnSpc>
            <a:spcBef>
              <a:spcPct val="0"/>
            </a:spcBef>
            <a:spcAft>
              <a:spcPct val="35000"/>
            </a:spcAft>
            <a:buNone/>
          </a:pPr>
          <a:r>
            <a:rPr lang="en-US" sz="1600" kern="1200" baseline="0" dirty="0"/>
            <a:t> </a:t>
          </a:r>
          <a:endParaRPr lang="en-US" sz="1600" kern="1200" dirty="0"/>
        </a:p>
      </dsp:txBody>
      <dsp:txXfrm>
        <a:off x="52089" y="52089"/>
        <a:ext cx="6304560" cy="962862"/>
      </dsp:txXfrm>
    </dsp:sp>
    <dsp:sp modelId="{5D312026-1A73-844E-A5BC-11CA63EBBCFC}">
      <dsp:nvSpPr>
        <dsp:cNvPr id="0" name=""/>
        <dsp:cNvSpPr/>
      </dsp:nvSpPr>
      <dsp:spPr>
        <a:xfrm>
          <a:off x="0" y="1233084"/>
          <a:ext cx="6408738" cy="1067040"/>
        </a:xfrm>
        <a:prstGeom prst="roundRect">
          <a:avLst/>
        </a:prstGeom>
        <a:solidFill>
          <a:schemeClr val="accent5">
            <a:hueOff val="-386788"/>
            <a:satOff val="2534"/>
            <a:lumOff val="7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baseline="0"/>
            <a:t>2.Year .2021,2022</a:t>
          </a:r>
          <a:endParaRPr lang="en-US" sz="1600" kern="1200"/>
        </a:p>
      </dsp:txBody>
      <dsp:txXfrm>
        <a:off x="52089" y="1285173"/>
        <a:ext cx="6304560" cy="962862"/>
      </dsp:txXfrm>
    </dsp:sp>
    <dsp:sp modelId="{67AE33C7-664A-6C4B-ABB4-CAC42460EC84}">
      <dsp:nvSpPr>
        <dsp:cNvPr id="0" name=""/>
        <dsp:cNvSpPr/>
      </dsp:nvSpPr>
      <dsp:spPr>
        <a:xfrm>
          <a:off x="0" y="2346205"/>
          <a:ext cx="6408738" cy="1067040"/>
        </a:xfrm>
        <a:prstGeom prst="roundRect">
          <a:avLst/>
        </a:prstGeom>
        <a:solidFill>
          <a:schemeClr val="accent5">
            <a:hueOff val="-773575"/>
            <a:satOff val="5069"/>
            <a:lumOff val="1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baseline="0"/>
            <a:t>3.Formative feedback for task 2 </a:t>
          </a:r>
          <a:endParaRPr lang="en-US" sz="1600" kern="1200"/>
        </a:p>
      </dsp:txBody>
      <dsp:txXfrm>
        <a:off x="52089" y="2398294"/>
        <a:ext cx="6304560" cy="962862"/>
      </dsp:txXfrm>
    </dsp:sp>
    <dsp:sp modelId="{84F1DB79-F546-8D45-A7D2-EEDD72E6150E}">
      <dsp:nvSpPr>
        <dsp:cNvPr id="0" name=""/>
        <dsp:cNvSpPr/>
      </dsp:nvSpPr>
      <dsp:spPr>
        <a:xfrm>
          <a:off x="0" y="3459325"/>
          <a:ext cx="6408738" cy="1067040"/>
        </a:xfrm>
        <a:prstGeom prst="roundRect">
          <a:avLst/>
        </a:prstGeom>
        <a:solidFill>
          <a:schemeClr val="accent5">
            <a:hueOff val="-1160363"/>
            <a:satOff val="7603"/>
            <a:lumOff val="22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baseline="0"/>
            <a:t>4.BMSW4001</a:t>
          </a:r>
          <a:endParaRPr lang="en-US" sz="1600" kern="1200"/>
        </a:p>
      </dsp:txBody>
      <dsp:txXfrm>
        <a:off x="52089" y="3511414"/>
        <a:ext cx="6304560" cy="962862"/>
      </dsp:txXfrm>
    </dsp:sp>
    <dsp:sp modelId="{926B9D48-CDA4-7644-8DD8-D7ABD71EFFFC}">
      <dsp:nvSpPr>
        <dsp:cNvPr id="0" name=""/>
        <dsp:cNvSpPr/>
      </dsp:nvSpPr>
      <dsp:spPr>
        <a:xfrm>
          <a:off x="0" y="4572445"/>
          <a:ext cx="6408738" cy="1067040"/>
        </a:xfrm>
        <a:prstGeom prst="roundRect">
          <a:avLst/>
        </a:prstGeom>
        <a:solidFill>
          <a:schemeClr val="accent5">
            <a:hueOff val="-1547150"/>
            <a:satOff val="10137"/>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baseline="0"/>
            <a:t>5.University of Trinity Saint David </a:t>
          </a:r>
          <a:endParaRPr lang="en-US" sz="1600" kern="1200"/>
        </a:p>
      </dsp:txBody>
      <dsp:txXfrm>
        <a:off x="52089" y="4624534"/>
        <a:ext cx="6304560" cy="96286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12/2/21</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6537689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12/2/21</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8468542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12/2/21</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8705817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12/2/21</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7131605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12/2/21</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651199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12/2/21</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3642704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12/2/21</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3777823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12/2/21</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8575160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12/2/21</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7140088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12/2/21</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8712473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12/2/21</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2179179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12/2/21</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1546444868"/>
      </p:ext>
    </p:extLst>
  </p:cSld>
  <p:clrMap bg1="dk1" tx1="lt1" bg2="dk2" tx2="lt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jpg"/><Relationship Id="rId1" Type="http://schemas.openxmlformats.org/officeDocument/2006/relationships/slideLayout" Target="../slideLayouts/slideLayout2.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6.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indeed.com/career-advice/resumes-cover-letters/communication-skills" TargetMode="External"/><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2" Type="http://schemas.openxmlformats.org/officeDocument/2006/relationships/hyperlink" Target="https://www.merriam-webster.com/dictionary/note-taking.%20Accessed%207%20Dec.%20202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18A686B9-0319-4C66-9C9A-F76F129B5032}"/>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291"/>
          <a:stretch/>
        </p:blipFill>
        <p:spPr>
          <a:xfrm>
            <a:off x="-688" y="-4"/>
            <a:ext cx="12192687" cy="6858000"/>
          </a:xfrm>
          <a:prstGeom prst="rect">
            <a:avLst/>
          </a:prstGeom>
        </p:spPr>
      </p:pic>
      <p:sp>
        <p:nvSpPr>
          <p:cNvPr id="9" name="Freeform: Shape 8">
            <a:extLst>
              <a:ext uri="{FF2B5EF4-FFF2-40B4-BE49-F238E27FC236}">
                <a16:creationId xmlns:a16="http://schemas.microsoft.com/office/drawing/2014/main" id="{EB95B01E-5851-431E-863B-0FAC656695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25125" y="3600"/>
            <a:ext cx="7266875" cy="6854400"/>
          </a:xfrm>
          <a:custGeom>
            <a:avLst/>
            <a:gdLst>
              <a:gd name="connsiteX0" fmla="*/ 3839675 w 7266875"/>
              <a:gd name="connsiteY0" fmla="*/ 0 h 6854400"/>
              <a:gd name="connsiteX1" fmla="*/ 7266875 w 7266875"/>
              <a:gd name="connsiteY1" fmla="*/ 3427200 h 6854400"/>
              <a:gd name="connsiteX2" fmla="*/ 3839675 w 7266875"/>
              <a:gd name="connsiteY2" fmla="*/ 6854400 h 6854400"/>
              <a:gd name="connsiteX3" fmla="*/ 3489264 w 7266875"/>
              <a:gd name="connsiteY3" fmla="*/ 6836706 h 6854400"/>
              <a:gd name="connsiteX4" fmla="*/ 3327588 w 7266875"/>
              <a:gd name="connsiteY4" fmla="*/ 6816161 h 6854400"/>
              <a:gd name="connsiteX5" fmla="*/ 3174464 w 7266875"/>
              <a:gd name="connsiteY5" fmla="*/ 6839531 h 6854400"/>
              <a:gd name="connsiteX6" fmla="*/ 2880000 w 7266875"/>
              <a:gd name="connsiteY6" fmla="*/ 6854400 h 6854400"/>
              <a:gd name="connsiteX7" fmla="*/ 0 w 7266875"/>
              <a:gd name="connsiteY7" fmla="*/ 3974400 h 6854400"/>
              <a:gd name="connsiteX8" fmla="*/ 226325 w 7266875"/>
              <a:gd name="connsiteY8" fmla="*/ 2853374 h 6854400"/>
              <a:gd name="connsiteX9" fmla="*/ 258015 w 7266875"/>
              <a:gd name="connsiteY9" fmla="*/ 2787590 h 6854400"/>
              <a:gd name="connsiteX10" fmla="*/ 224445 w 7266875"/>
              <a:gd name="connsiteY10" fmla="*/ 2657030 h 6854400"/>
              <a:gd name="connsiteX11" fmla="*/ 180561 w 7266875"/>
              <a:gd name="connsiteY11" fmla="*/ 2221714 h 6854400"/>
              <a:gd name="connsiteX12" fmla="*/ 2340561 w 7266875"/>
              <a:gd name="connsiteY12" fmla="*/ 61714 h 6854400"/>
              <a:gd name="connsiteX13" fmla="*/ 2828370 w 7266875"/>
              <a:gd name="connsiteY13" fmla="*/ 117025 h 6854400"/>
              <a:gd name="connsiteX14" fmla="*/ 2891183 w 7266875"/>
              <a:gd name="connsiteY14" fmla="*/ 134017 h 6854400"/>
              <a:gd name="connsiteX15" fmla="*/ 2983165 w 7266875"/>
              <a:gd name="connsiteY15" fmla="*/ 107897 h 6854400"/>
              <a:gd name="connsiteX16" fmla="*/ 3839675 w 7266875"/>
              <a:gd name="connsiteY16" fmla="*/ 0 h 685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66875" h="6854400">
                <a:moveTo>
                  <a:pt x="3839675" y="0"/>
                </a:moveTo>
                <a:cubicBezTo>
                  <a:pt x="5732465" y="0"/>
                  <a:pt x="7266875" y="1534410"/>
                  <a:pt x="7266875" y="3427200"/>
                </a:cubicBezTo>
                <a:cubicBezTo>
                  <a:pt x="7266875" y="5319990"/>
                  <a:pt x="5732465" y="6854400"/>
                  <a:pt x="3839675" y="6854400"/>
                </a:cubicBezTo>
                <a:cubicBezTo>
                  <a:pt x="3721376" y="6854400"/>
                  <a:pt x="3604476" y="6848406"/>
                  <a:pt x="3489264" y="6836706"/>
                </a:cubicBezTo>
                <a:lnTo>
                  <a:pt x="3327588" y="6816161"/>
                </a:lnTo>
                <a:lnTo>
                  <a:pt x="3174464" y="6839531"/>
                </a:lnTo>
                <a:cubicBezTo>
                  <a:pt x="3077646" y="6849363"/>
                  <a:pt x="2979412" y="6854400"/>
                  <a:pt x="2880000" y="6854400"/>
                </a:cubicBezTo>
                <a:cubicBezTo>
                  <a:pt x="1289420" y="6854400"/>
                  <a:pt x="0" y="5564980"/>
                  <a:pt x="0" y="3974400"/>
                </a:cubicBezTo>
                <a:cubicBezTo>
                  <a:pt x="0" y="3576755"/>
                  <a:pt x="80589" y="3197933"/>
                  <a:pt x="226325" y="2853374"/>
                </a:cubicBezTo>
                <a:lnTo>
                  <a:pt x="258015" y="2787590"/>
                </a:lnTo>
                <a:lnTo>
                  <a:pt x="224445" y="2657030"/>
                </a:lnTo>
                <a:cubicBezTo>
                  <a:pt x="195672" y="2516419"/>
                  <a:pt x="180561" y="2370831"/>
                  <a:pt x="180561" y="2221714"/>
                </a:cubicBezTo>
                <a:cubicBezTo>
                  <a:pt x="180561" y="1028779"/>
                  <a:pt x="1147626" y="61714"/>
                  <a:pt x="2340561" y="61714"/>
                </a:cubicBezTo>
                <a:cubicBezTo>
                  <a:pt x="2508318" y="61714"/>
                  <a:pt x="2671608" y="80838"/>
                  <a:pt x="2828370" y="117025"/>
                </a:cubicBezTo>
                <a:lnTo>
                  <a:pt x="2891183" y="134017"/>
                </a:lnTo>
                <a:lnTo>
                  <a:pt x="2983165" y="107897"/>
                </a:lnTo>
                <a:cubicBezTo>
                  <a:pt x="3256928" y="37461"/>
                  <a:pt x="3543927" y="0"/>
                  <a:pt x="3839675" y="0"/>
                </a:cubicBezTo>
                <a:close/>
              </a:path>
            </a:pathLst>
          </a:custGeom>
          <a:solidFill>
            <a:schemeClr val="bg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oup 10">
            <a:extLst>
              <a:ext uri="{FF2B5EF4-FFF2-40B4-BE49-F238E27FC236}">
                <a16:creationId xmlns:a16="http://schemas.microsoft.com/office/drawing/2014/main" id="{5F17E415-B31D-479C-85EC-3974EB6DED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8"/>
            <a:ext cx="7266875" cy="6854400"/>
            <a:chOff x="4925125" y="3600"/>
            <a:chExt cx="7266875" cy="6854400"/>
          </a:xfrm>
        </p:grpSpPr>
        <p:sp>
          <p:nvSpPr>
            <p:cNvPr id="12" name="Oval 11">
              <a:extLst>
                <a:ext uri="{FF2B5EF4-FFF2-40B4-BE49-F238E27FC236}">
                  <a16:creationId xmlns:a16="http://schemas.microsoft.com/office/drawing/2014/main" id="{10DD1D5F-3B52-4010-9875-7B2C81481D0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19A5E776-A0B7-4721-A7C0-6297BF15ADA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B627A0E1-E162-49A8-AD35-2102FE5DA0E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340B5383-42B3-884B-9982-A07521615D8D}"/>
              </a:ext>
            </a:extLst>
          </p:cNvPr>
          <p:cNvSpPr>
            <a:spLocks noGrp="1"/>
          </p:cNvSpPr>
          <p:nvPr>
            <p:ph type="ctrTitle"/>
          </p:nvPr>
        </p:nvSpPr>
        <p:spPr>
          <a:xfrm>
            <a:off x="5317790" y="545125"/>
            <a:ext cx="5473700" cy="3352967"/>
          </a:xfrm>
        </p:spPr>
        <p:txBody>
          <a:bodyPr>
            <a:normAutofit/>
          </a:bodyPr>
          <a:lstStyle/>
          <a:p>
            <a:pPr algn="ctr"/>
            <a:r>
              <a:rPr lang="en-RO" sz="6000" dirty="0">
                <a:solidFill>
                  <a:srgbClr val="FFFFFF"/>
                </a:solidFill>
              </a:rPr>
              <a:t>MY Reflective Model</a:t>
            </a:r>
          </a:p>
        </p:txBody>
      </p:sp>
      <p:sp>
        <p:nvSpPr>
          <p:cNvPr id="3" name="Subtitle 2">
            <a:extLst>
              <a:ext uri="{FF2B5EF4-FFF2-40B4-BE49-F238E27FC236}">
                <a16:creationId xmlns:a16="http://schemas.microsoft.com/office/drawing/2014/main" id="{559BDC59-D1EC-6345-ACA0-4D482AAE3A9C}"/>
              </a:ext>
            </a:extLst>
          </p:cNvPr>
          <p:cNvSpPr>
            <a:spLocks noGrp="1"/>
          </p:cNvSpPr>
          <p:nvPr>
            <p:ph type="subTitle" idx="1"/>
          </p:nvPr>
        </p:nvSpPr>
        <p:spPr>
          <a:xfrm>
            <a:off x="6272671" y="4054274"/>
            <a:ext cx="3563938" cy="1282901"/>
          </a:xfrm>
        </p:spPr>
        <p:txBody>
          <a:bodyPr>
            <a:normAutofit/>
          </a:bodyPr>
          <a:lstStyle/>
          <a:p>
            <a:pPr algn="ctr"/>
            <a:r>
              <a:rPr lang="en-RO" dirty="0">
                <a:solidFill>
                  <a:srgbClr val="FFFFFF"/>
                </a:solidFill>
              </a:rPr>
              <a:t>TaSk 2.</a:t>
            </a:r>
          </a:p>
          <a:p>
            <a:pPr algn="ctr"/>
            <a:r>
              <a:rPr lang="en-RO" dirty="0">
                <a:solidFill>
                  <a:srgbClr val="FFFFFF"/>
                </a:solidFill>
              </a:rPr>
              <a:t>Raluca MICULA </a:t>
            </a:r>
          </a:p>
          <a:p>
            <a:pPr algn="ctr"/>
            <a:endParaRPr lang="en-RO" dirty="0">
              <a:solidFill>
                <a:srgbClr val="FFFFFF"/>
              </a:solidFill>
            </a:endParaRPr>
          </a:p>
        </p:txBody>
      </p:sp>
    </p:spTree>
    <p:extLst>
      <p:ext uri="{BB962C8B-B14F-4D97-AF65-F5344CB8AC3E}">
        <p14:creationId xmlns:p14="http://schemas.microsoft.com/office/powerpoint/2010/main" val="3382873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29" name="Rectangle 28">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2" name="Group 31">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37" name="Rectangle 36">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3" name="Group 32">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35" name="Rectangle 34">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4" name="Rectangle 33">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0" name="Rectangle 39">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6" name="Picture 5" descr="Text&#10;&#10;Description automatically generated">
            <a:extLst>
              <a:ext uri="{FF2B5EF4-FFF2-40B4-BE49-F238E27FC236}">
                <a16:creationId xmlns:a16="http://schemas.microsoft.com/office/drawing/2014/main" id="{E215D19A-6096-FC4A-8BB8-CE2FCC6C6CC8}"/>
              </a:ext>
            </a:extLst>
          </p:cNvPr>
          <p:cNvPicPr>
            <a:picLocks noChangeAspect="1"/>
          </p:cNvPicPr>
          <p:nvPr/>
        </p:nvPicPr>
        <p:blipFill rotWithShape="1">
          <a:blip r:embed="rId2"/>
          <a:srcRect l="13759" r="35028" b="1"/>
          <a:stretch/>
        </p:blipFill>
        <p:spPr>
          <a:xfrm>
            <a:off x="20" y="10"/>
            <a:ext cx="6444556" cy="6857990"/>
          </a:xfrm>
          <a:prstGeom prst="rect">
            <a:avLst/>
          </a:prstGeom>
        </p:spPr>
      </p:pic>
      <p:graphicFrame>
        <p:nvGraphicFramePr>
          <p:cNvPr id="5" name="Content Placeholder 2">
            <a:extLst>
              <a:ext uri="{FF2B5EF4-FFF2-40B4-BE49-F238E27FC236}">
                <a16:creationId xmlns:a16="http://schemas.microsoft.com/office/drawing/2014/main" id="{48F7163B-25EF-447A-A3A1-EC5F0E91023C}"/>
              </a:ext>
            </a:extLst>
          </p:cNvPr>
          <p:cNvGraphicFramePr>
            <a:graphicFrameLocks noGrp="1"/>
          </p:cNvGraphicFramePr>
          <p:nvPr>
            <p:ph idx="1"/>
            <p:extLst>
              <p:ext uri="{D42A27DB-BD31-4B8C-83A1-F6EECF244321}">
                <p14:modId xmlns:p14="http://schemas.microsoft.com/office/powerpoint/2010/main" val="1132952399"/>
              </p:ext>
            </p:extLst>
          </p:nvPr>
        </p:nvGraphicFramePr>
        <p:xfrm>
          <a:off x="7104063" y="801840"/>
          <a:ext cx="4537073" cy="55068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219828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A9CD3E6-968F-41B1-B6FA-C6FD9B728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3D8CEE-0F90-B942-BDF3-4B939C65D451}"/>
              </a:ext>
            </a:extLst>
          </p:cNvPr>
          <p:cNvSpPr>
            <a:spLocks noGrp="1"/>
          </p:cNvSpPr>
          <p:nvPr>
            <p:ph idx="1"/>
          </p:nvPr>
        </p:nvSpPr>
        <p:spPr>
          <a:xfrm>
            <a:off x="5232400" y="540000"/>
            <a:ext cx="6408738" cy="5768725"/>
          </a:xfrm>
        </p:spPr>
        <p:txBody>
          <a:bodyPr anchor="t">
            <a:normAutofit/>
          </a:bodyPr>
          <a:lstStyle/>
          <a:p>
            <a:pPr>
              <a:lnSpc>
                <a:spcPct val="115000"/>
              </a:lnSpc>
            </a:pPr>
            <a:r>
              <a:rPr lang="en-RO" dirty="0"/>
              <a:t>I also argued that ,as only the key points need to be written down during a lecture ,</a:t>
            </a:r>
            <a:r>
              <a:rPr lang="en-GB" dirty="0"/>
              <a:t>I</a:t>
            </a:r>
            <a:r>
              <a:rPr lang="en-RO" dirty="0"/>
              <a:t> have more opportunities to listen to listen to the lectures explanations,and that this might improve the accuray of my note taking .Witch is a important predictor of my performance .Being able to listen and fallow the lecturers explanations attentively </a:t>
            </a:r>
            <a:r>
              <a:rPr lang="en-GB" dirty="0"/>
              <a:t>is also necessary for processing the information presented .That is ,to understand the main points of the lecture and connect them to ones existing knowledge .Finally ,I can provided prompts my interactions in </a:t>
            </a:r>
            <a:r>
              <a:rPr lang="en-GB" dirty="0" err="1"/>
              <a:t>class.Since</a:t>
            </a:r>
            <a:r>
              <a:rPr lang="en-GB" dirty="0"/>
              <a:t> note taking requires me to perform several activities .</a:t>
            </a:r>
            <a:endParaRPr lang="en-GB"/>
          </a:p>
          <a:p>
            <a:pPr>
              <a:lnSpc>
                <a:spcPct val="115000"/>
              </a:lnSpc>
            </a:pPr>
            <a:r>
              <a:rPr lang="en-GB" dirty="0"/>
              <a:t>LISTENING </a:t>
            </a:r>
            <a:endParaRPr lang="en-GB"/>
          </a:p>
          <a:p>
            <a:pPr>
              <a:lnSpc>
                <a:spcPct val="115000"/>
              </a:lnSpc>
            </a:pPr>
            <a:r>
              <a:rPr lang="en-GB" dirty="0"/>
              <a:t>COGNITIVE</a:t>
            </a:r>
            <a:endParaRPr lang="en-GB"/>
          </a:p>
          <a:p>
            <a:pPr>
              <a:lnSpc>
                <a:spcPct val="115000"/>
              </a:lnSpc>
            </a:pPr>
            <a:r>
              <a:rPr lang="en-GB" dirty="0"/>
              <a:t>PROCESSING</a:t>
            </a:r>
            <a:endParaRPr lang="en-GB"/>
          </a:p>
          <a:p>
            <a:pPr>
              <a:lnSpc>
                <a:spcPct val="115000"/>
              </a:lnSpc>
            </a:pPr>
            <a:r>
              <a:rPr lang="en-GB" dirty="0"/>
              <a:t>RECORDING</a:t>
            </a:r>
            <a:endParaRPr lang="en-GB"/>
          </a:p>
          <a:p>
            <a:pPr>
              <a:lnSpc>
                <a:spcPct val="115000"/>
              </a:lnSpc>
            </a:pPr>
            <a:endParaRPr lang="en-RO"/>
          </a:p>
        </p:txBody>
      </p:sp>
      <p:grpSp>
        <p:nvGrpSpPr>
          <p:cNvPr id="12" name="Group 11">
            <a:extLst>
              <a:ext uri="{FF2B5EF4-FFF2-40B4-BE49-F238E27FC236}">
                <a16:creationId xmlns:a16="http://schemas.microsoft.com/office/drawing/2014/main" id="{2F76036C-C247-4F63-AE7F-2ADB1D496E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671579"/>
            <a:ext cx="4946649" cy="4792115"/>
            <a:chOff x="0" y="1671579"/>
            <a:chExt cx="4946649" cy="4792115"/>
          </a:xfrm>
        </p:grpSpPr>
        <p:sp>
          <p:nvSpPr>
            <p:cNvPr id="13" name="Oval 12">
              <a:extLst>
                <a:ext uri="{FF2B5EF4-FFF2-40B4-BE49-F238E27FC236}">
                  <a16:creationId xmlns:a16="http://schemas.microsoft.com/office/drawing/2014/main" id="{76E007C2-3152-4316-9102-D76C4E77FF1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54534" y="1671579"/>
              <a:ext cx="4792115" cy="4792115"/>
            </a:xfrm>
            <a:prstGeom prst="ellipse">
              <a:avLst/>
            </a:prstGeom>
            <a:solidFill>
              <a:schemeClr val="accent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097CD397-C9CD-43FA-ABEF-9C3530B0009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2115933"/>
              <a:ext cx="4320000" cy="4320000"/>
            </a:xfrm>
            <a:prstGeom prst="ellipse">
              <a:avLst/>
            </a:prstGeom>
            <a:solidFill>
              <a:schemeClr val="accent1">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A pen and glasses on a notebook&#10;&#10;Description automatically generated with low confidence">
            <a:extLst>
              <a:ext uri="{FF2B5EF4-FFF2-40B4-BE49-F238E27FC236}">
                <a16:creationId xmlns:a16="http://schemas.microsoft.com/office/drawing/2014/main" id="{C606B4F3-6CC2-804E-AE39-4E9C0C68157A}"/>
              </a:ext>
            </a:extLst>
          </p:cNvPr>
          <p:cNvPicPr>
            <a:picLocks noChangeAspect="1"/>
          </p:cNvPicPr>
          <p:nvPr/>
        </p:nvPicPr>
        <p:blipFill rotWithShape="1">
          <a:blip r:embed="rId2"/>
          <a:srcRect l="25814" r="7437" b="1"/>
          <a:stretch/>
        </p:blipFill>
        <p:spPr>
          <a:xfrm>
            <a:off x="106910" y="2169113"/>
            <a:ext cx="4839739" cy="4320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508000"/>
          </a:effectLst>
        </p:spPr>
      </p:pic>
    </p:spTree>
    <p:extLst>
      <p:ext uri="{BB962C8B-B14F-4D97-AF65-F5344CB8AC3E}">
        <p14:creationId xmlns:p14="http://schemas.microsoft.com/office/powerpoint/2010/main" val="24096122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A9CD3E6-968F-41B1-B6FA-C6FD9B728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D0C4CA2-8EF8-2549-A29C-E8FB8B9780DB}"/>
              </a:ext>
            </a:extLst>
          </p:cNvPr>
          <p:cNvSpPr>
            <a:spLocks noGrp="1"/>
          </p:cNvSpPr>
          <p:nvPr>
            <p:ph idx="1"/>
          </p:nvPr>
        </p:nvSpPr>
        <p:spPr>
          <a:xfrm>
            <a:off x="5292723" y="259984"/>
            <a:ext cx="6408738" cy="6338031"/>
          </a:xfrm>
        </p:spPr>
        <p:txBody>
          <a:bodyPr anchor="t">
            <a:noAutofit/>
          </a:bodyPr>
          <a:lstStyle/>
          <a:p>
            <a:pPr>
              <a:lnSpc>
                <a:spcPct val="115000"/>
              </a:lnSpc>
            </a:pPr>
            <a:r>
              <a:rPr lang="en-RO" sz="1600" dirty="0"/>
              <a:t>TIME MANAGEMENT SKILLS </a:t>
            </a:r>
          </a:p>
          <a:p>
            <a:pPr>
              <a:lnSpc>
                <a:spcPct val="115000"/>
              </a:lnSpc>
            </a:pPr>
            <a:r>
              <a:rPr lang="en-RO" sz="1600" dirty="0"/>
              <a:t>Often ,when </a:t>
            </a:r>
            <a:r>
              <a:rPr lang="en-GB" sz="1600" dirty="0"/>
              <a:t>I</a:t>
            </a:r>
            <a:r>
              <a:rPr lang="en-RO" sz="1600" dirty="0"/>
              <a:t> talk about resource management ,</a:t>
            </a:r>
            <a:r>
              <a:rPr lang="en-GB" sz="1600" dirty="0"/>
              <a:t>I</a:t>
            </a:r>
            <a:r>
              <a:rPr lang="en-RO" sz="1600" dirty="0"/>
              <a:t> describe functions that fall within the domain of Enterprise Resources Planning like human resources management of the procurement of physical resources like workstation.However ,this term has a specific meaning when running a services organization ,and its requires its own tools and strategies .Effective resources management relies on consistent,reliable time traking data from multiple individuals and teams across the organization.Time traking data measures not just what has been done,but what skill needs to be done .Clean and accurate time traking data depends on a consistent and disciplined process for entering and improving information .Keep in mind ,resource demand does not come exclusively from new opportunities .Many times ,existing projects run on or expand in scope ,milestones slip,and extra resources get pulled in.There should be repeatable business in place to capture additional demand for resources  on projects that are already in process .One way to ensure that resource managers have a single view off al demand pipeline and existing is by using a PSA solution that integrates customer relationship management </a:t>
            </a:r>
          </a:p>
        </p:txBody>
      </p:sp>
      <p:grpSp>
        <p:nvGrpSpPr>
          <p:cNvPr id="12" name="Group 11">
            <a:extLst>
              <a:ext uri="{FF2B5EF4-FFF2-40B4-BE49-F238E27FC236}">
                <a16:creationId xmlns:a16="http://schemas.microsoft.com/office/drawing/2014/main" id="{2F76036C-C247-4F63-AE7F-2ADB1D496E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671579"/>
            <a:ext cx="4946649" cy="4792115"/>
            <a:chOff x="0" y="1671579"/>
            <a:chExt cx="4946649" cy="4792115"/>
          </a:xfrm>
        </p:grpSpPr>
        <p:sp>
          <p:nvSpPr>
            <p:cNvPr id="13" name="Oval 12">
              <a:extLst>
                <a:ext uri="{FF2B5EF4-FFF2-40B4-BE49-F238E27FC236}">
                  <a16:creationId xmlns:a16="http://schemas.microsoft.com/office/drawing/2014/main" id="{76E007C2-3152-4316-9102-D76C4E77FF1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54534" y="1671579"/>
              <a:ext cx="4792115" cy="4792115"/>
            </a:xfrm>
            <a:prstGeom prst="ellipse">
              <a:avLst/>
            </a:prstGeom>
            <a:solidFill>
              <a:schemeClr val="accent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097CD397-C9CD-43FA-ABEF-9C3530B0009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2115933"/>
              <a:ext cx="4320000" cy="4320000"/>
            </a:xfrm>
            <a:prstGeom prst="ellipse">
              <a:avLst/>
            </a:prstGeom>
            <a:solidFill>
              <a:schemeClr val="accent1">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Diagram&#10;&#10;Description automatically generated">
            <a:extLst>
              <a:ext uri="{FF2B5EF4-FFF2-40B4-BE49-F238E27FC236}">
                <a16:creationId xmlns:a16="http://schemas.microsoft.com/office/drawing/2014/main" id="{9E8D96F7-F51A-B74A-B7EA-AD785EBC110A}"/>
              </a:ext>
            </a:extLst>
          </p:cNvPr>
          <p:cNvPicPr>
            <a:picLocks noChangeAspect="1"/>
          </p:cNvPicPr>
          <p:nvPr/>
        </p:nvPicPr>
        <p:blipFill rotWithShape="1">
          <a:blip r:embed="rId2"/>
          <a:srcRect l="20776" r="19224"/>
          <a:stretch/>
        </p:blipFill>
        <p:spPr>
          <a:xfrm>
            <a:off x="285750" y="2169113"/>
            <a:ext cx="4613275" cy="4320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508000"/>
          </a:effectLst>
        </p:spPr>
      </p:pic>
    </p:spTree>
    <p:extLst>
      <p:ext uri="{BB962C8B-B14F-4D97-AF65-F5344CB8AC3E}">
        <p14:creationId xmlns:p14="http://schemas.microsoft.com/office/powerpoint/2010/main" val="6745918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781999-8CCD-1D4E-9F47-9D921AD3F056}"/>
              </a:ext>
            </a:extLst>
          </p:cNvPr>
          <p:cNvSpPr>
            <a:spLocks noGrp="1"/>
          </p:cNvSpPr>
          <p:nvPr>
            <p:ph idx="1"/>
          </p:nvPr>
        </p:nvSpPr>
        <p:spPr>
          <a:xfrm>
            <a:off x="540000" y="728663"/>
            <a:ext cx="11101136" cy="5580061"/>
          </a:xfrm>
        </p:spPr>
        <p:txBody>
          <a:bodyPr/>
          <a:lstStyle/>
          <a:p>
            <a:r>
              <a:rPr lang="en-RO" dirty="0"/>
              <a:t>PLANNING AND ORGANIZATION </a:t>
            </a:r>
          </a:p>
          <a:p>
            <a:r>
              <a:rPr lang="en-RO" dirty="0"/>
              <a:t>I made a comparison between my life before </a:t>
            </a:r>
            <a:r>
              <a:rPr lang="en-GB" dirty="0"/>
              <a:t>I</a:t>
            </a:r>
            <a:r>
              <a:rPr lang="en-RO" dirty="0"/>
              <a:t> started college and my life now .</a:t>
            </a:r>
          </a:p>
          <a:p>
            <a:endParaRPr lang="en-RO" dirty="0"/>
          </a:p>
        </p:txBody>
      </p:sp>
      <p:graphicFrame>
        <p:nvGraphicFramePr>
          <p:cNvPr id="5" name="Table 5">
            <a:extLst>
              <a:ext uri="{FF2B5EF4-FFF2-40B4-BE49-F238E27FC236}">
                <a16:creationId xmlns:a16="http://schemas.microsoft.com/office/drawing/2014/main" id="{511DC0A7-427F-434D-95EC-0855AC2FAAD0}"/>
              </a:ext>
            </a:extLst>
          </p:cNvPr>
          <p:cNvGraphicFramePr>
            <a:graphicFrameLocks noGrp="1"/>
          </p:cNvGraphicFramePr>
          <p:nvPr>
            <p:extLst>
              <p:ext uri="{D42A27DB-BD31-4B8C-83A1-F6EECF244321}">
                <p14:modId xmlns:p14="http://schemas.microsoft.com/office/powerpoint/2010/main" val="3895033702"/>
              </p:ext>
            </p:extLst>
          </p:nvPr>
        </p:nvGraphicFramePr>
        <p:xfrm>
          <a:off x="2317750" y="1693862"/>
          <a:ext cx="8128000" cy="4865397"/>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1510740662"/>
                    </a:ext>
                  </a:extLst>
                </a:gridCol>
                <a:gridCol w="2032000">
                  <a:extLst>
                    <a:ext uri="{9D8B030D-6E8A-4147-A177-3AD203B41FA5}">
                      <a16:colId xmlns:a16="http://schemas.microsoft.com/office/drawing/2014/main" val="2712185476"/>
                    </a:ext>
                  </a:extLst>
                </a:gridCol>
                <a:gridCol w="2032000">
                  <a:extLst>
                    <a:ext uri="{9D8B030D-6E8A-4147-A177-3AD203B41FA5}">
                      <a16:colId xmlns:a16="http://schemas.microsoft.com/office/drawing/2014/main" val="2446877494"/>
                    </a:ext>
                  </a:extLst>
                </a:gridCol>
                <a:gridCol w="2032000">
                  <a:extLst>
                    <a:ext uri="{9D8B030D-6E8A-4147-A177-3AD203B41FA5}">
                      <a16:colId xmlns:a16="http://schemas.microsoft.com/office/drawing/2014/main" val="2524400079"/>
                    </a:ext>
                  </a:extLst>
                </a:gridCol>
              </a:tblGrid>
              <a:tr h="646439">
                <a:tc>
                  <a:txBody>
                    <a:bodyPr/>
                    <a:lstStyle/>
                    <a:p>
                      <a:r>
                        <a:rPr lang="en-RO" dirty="0"/>
                        <a:t>MY LIFE BEFORE</a:t>
                      </a:r>
                    </a:p>
                  </a:txBody>
                  <a:tcPr/>
                </a:tc>
                <a:tc>
                  <a:txBody>
                    <a:bodyPr/>
                    <a:lstStyle/>
                    <a:p>
                      <a:endParaRPr lang="en-RO" dirty="0"/>
                    </a:p>
                  </a:txBody>
                  <a:tcPr/>
                </a:tc>
                <a:tc>
                  <a:txBody>
                    <a:bodyPr/>
                    <a:lstStyle/>
                    <a:p>
                      <a:r>
                        <a:rPr lang="en-RO" dirty="0"/>
                        <a:t>MY LIFE AFTER </a:t>
                      </a:r>
                    </a:p>
                  </a:txBody>
                  <a:tcPr/>
                </a:tc>
                <a:tc>
                  <a:txBody>
                    <a:bodyPr/>
                    <a:lstStyle/>
                    <a:p>
                      <a:endParaRPr lang="en-RO"/>
                    </a:p>
                  </a:txBody>
                  <a:tcPr/>
                </a:tc>
                <a:extLst>
                  <a:ext uri="{0D108BD9-81ED-4DB2-BD59-A6C34878D82A}">
                    <a16:rowId xmlns:a16="http://schemas.microsoft.com/office/drawing/2014/main" val="726924369"/>
                  </a:ext>
                </a:extLst>
              </a:tr>
              <a:tr h="646439">
                <a:tc>
                  <a:txBody>
                    <a:bodyPr/>
                    <a:lstStyle/>
                    <a:p>
                      <a:r>
                        <a:rPr lang="en-RO" dirty="0"/>
                        <a:t>I always forgot what to do .</a:t>
                      </a:r>
                    </a:p>
                  </a:txBody>
                  <a:tcPr/>
                </a:tc>
                <a:tc>
                  <a:txBody>
                    <a:bodyPr/>
                    <a:lstStyle/>
                    <a:p>
                      <a:endParaRPr lang="en-RO" dirty="0"/>
                    </a:p>
                  </a:txBody>
                  <a:tcPr/>
                </a:tc>
                <a:tc>
                  <a:txBody>
                    <a:bodyPr/>
                    <a:lstStyle/>
                    <a:p>
                      <a:r>
                        <a:rPr lang="en-RO" dirty="0"/>
                        <a:t>Organizer </a:t>
                      </a:r>
                    </a:p>
                  </a:txBody>
                  <a:tcPr/>
                </a:tc>
                <a:tc>
                  <a:txBody>
                    <a:bodyPr/>
                    <a:lstStyle/>
                    <a:p>
                      <a:endParaRPr lang="en-RO" dirty="0"/>
                    </a:p>
                  </a:txBody>
                  <a:tcPr/>
                </a:tc>
                <a:extLst>
                  <a:ext uri="{0D108BD9-81ED-4DB2-BD59-A6C34878D82A}">
                    <a16:rowId xmlns:a16="http://schemas.microsoft.com/office/drawing/2014/main" val="1998120916"/>
                  </a:ext>
                </a:extLst>
              </a:tr>
              <a:tr h="1298878">
                <a:tc>
                  <a:txBody>
                    <a:bodyPr/>
                    <a:lstStyle/>
                    <a:p>
                      <a:r>
                        <a:rPr lang="en-RO" dirty="0"/>
                        <a:t>When </a:t>
                      </a:r>
                      <a:r>
                        <a:rPr lang="en-GB" dirty="0"/>
                        <a:t>I</a:t>
                      </a:r>
                      <a:r>
                        <a:rPr lang="en-RO" dirty="0"/>
                        <a:t> went on vacation </a:t>
                      </a:r>
                      <a:r>
                        <a:rPr lang="en-GB" dirty="0"/>
                        <a:t>I</a:t>
                      </a:r>
                      <a:r>
                        <a:rPr lang="en-RO" dirty="0"/>
                        <a:t> was not organized at all</a:t>
                      </a:r>
                    </a:p>
                  </a:txBody>
                  <a:tcPr/>
                </a:tc>
                <a:tc>
                  <a:txBody>
                    <a:bodyPr/>
                    <a:lstStyle/>
                    <a:p>
                      <a:endParaRPr lang="en-RO" dirty="0"/>
                    </a:p>
                  </a:txBody>
                  <a:tcPr/>
                </a:tc>
                <a:tc>
                  <a:txBody>
                    <a:bodyPr/>
                    <a:lstStyle/>
                    <a:p>
                      <a:r>
                        <a:rPr lang="en-RO" dirty="0"/>
                        <a:t>Determined .I always organize the best for the people around me .</a:t>
                      </a:r>
                    </a:p>
                  </a:txBody>
                  <a:tcPr/>
                </a:tc>
                <a:tc>
                  <a:txBody>
                    <a:bodyPr/>
                    <a:lstStyle/>
                    <a:p>
                      <a:endParaRPr lang="en-RO" dirty="0"/>
                    </a:p>
                  </a:txBody>
                  <a:tcPr/>
                </a:tc>
                <a:extLst>
                  <a:ext uri="{0D108BD9-81ED-4DB2-BD59-A6C34878D82A}">
                    <a16:rowId xmlns:a16="http://schemas.microsoft.com/office/drawing/2014/main" val="185636085"/>
                  </a:ext>
                </a:extLst>
              </a:tr>
              <a:tr h="1298878">
                <a:tc>
                  <a:txBody>
                    <a:bodyPr/>
                    <a:lstStyle/>
                    <a:p>
                      <a:r>
                        <a:rPr lang="en-GB" dirty="0"/>
                        <a:t>I was always criticized for being old and not finish my duties </a:t>
                      </a:r>
                      <a:endParaRPr lang="en-RO" dirty="0"/>
                    </a:p>
                  </a:txBody>
                  <a:tcPr/>
                </a:tc>
                <a:tc>
                  <a:txBody>
                    <a:bodyPr/>
                    <a:lstStyle/>
                    <a:p>
                      <a:endParaRPr lang="en-RO" dirty="0"/>
                    </a:p>
                  </a:txBody>
                  <a:tcPr/>
                </a:tc>
                <a:tc>
                  <a:txBody>
                    <a:bodyPr/>
                    <a:lstStyle/>
                    <a:p>
                      <a:r>
                        <a:rPr lang="en-RO" dirty="0"/>
                        <a:t>At work </a:t>
                      </a:r>
                      <a:r>
                        <a:rPr lang="en-GB" dirty="0"/>
                        <a:t>I</a:t>
                      </a:r>
                      <a:r>
                        <a:rPr lang="en-RO" dirty="0"/>
                        <a:t> always plan how to do my job best .</a:t>
                      </a:r>
                    </a:p>
                  </a:txBody>
                  <a:tcPr/>
                </a:tc>
                <a:tc>
                  <a:txBody>
                    <a:bodyPr/>
                    <a:lstStyle/>
                    <a:p>
                      <a:endParaRPr lang="en-RO" dirty="0"/>
                    </a:p>
                  </a:txBody>
                  <a:tcPr/>
                </a:tc>
                <a:extLst>
                  <a:ext uri="{0D108BD9-81ED-4DB2-BD59-A6C34878D82A}">
                    <a16:rowId xmlns:a16="http://schemas.microsoft.com/office/drawing/2014/main" val="3910113555"/>
                  </a:ext>
                </a:extLst>
              </a:tr>
              <a:tr h="646439">
                <a:tc>
                  <a:txBody>
                    <a:bodyPr/>
                    <a:lstStyle/>
                    <a:p>
                      <a:r>
                        <a:rPr lang="en-RO" dirty="0"/>
                        <a:t>Never determined </a:t>
                      </a:r>
                    </a:p>
                  </a:txBody>
                  <a:tcPr/>
                </a:tc>
                <a:tc>
                  <a:txBody>
                    <a:bodyPr/>
                    <a:lstStyle/>
                    <a:p>
                      <a:endParaRPr lang="en-RO"/>
                    </a:p>
                  </a:txBody>
                  <a:tcPr/>
                </a:tc>
                <a:tc>
                  <a:txBody>
                    <a:bodyPr/>
                    <a:lstStyle/>
                    <a:p>
                      <a:r>
                        <a:rPr lang="en-RO" dirty="0"/>
                        <a:t>Sort verry good </a:t>
                      </a:r>
                    </a:p>
                  </a:txBody>
                  <a:tcPr/>
                </a:tc>
                <a:tc>
                  <a:txBody>
                    <a:bodyPr/>
                    <a:lstStyle/>
                    <a:p>
                      <a:endParaRPr lang="en-RO" dirty="0"/>
                    </a:p>
                  </a:txBody>
                  <a:tcPr/>
                </a:tc>
                <a:extLst>
                  <a:ext uri="{0D108BD9-81ED-4DB2-BD59-A6C34878D82A}">
                    <a16:rowId xmlns:a16="http://schemas.microsoft.com/office/drawing/2014/main" val="3518410490"/>
                  </a:ext>
                </a:extLst>
              </a:tr>
            </a:tbl>
          </a:graphicData>
        </a:graphic>
      </p:graphicFrame>
      <p:pic>
        <p:nvPicPr>
          <p:cNvPr id="7" name="Picture 6" descr="Shape, arrow&#10;&#10;Description automatically generated">
            <a:extLst>
              <a:ext uri="{FF2B5EF4-FFF2-40B4-BE49-F238E27FC236}">
                <a16:creationId xmlns:a16="http://schemas.microsoft.com/office/drawing/2014/main" id="{766A0836-1879-FE40-A777-2FAE2E73C63A}"/>
              </a:ext>
            </a:extLst>
          </p:cNvPr>
          <p:cNvPicPr>
            <a:picLocks noChangeAspect="1"/>
          </p:cNvPicPr>
          <p:nvPr/>
        </p:nvPicPr>
        <p:blipFill>
          <a:blip r:embed="rId2"/>
          <a:stretch>
            <a:fillRect/>
          </a:stretch>
        </p:blipFill>
        <p:spPr>
          <a:xfrm>
            <a:off x="8509796" y="3032917"/>
            <a:ext cx="1601786" cy="1314450"/>
          </a:xfrm>
          <a:prstGeom prst="rect">
            <a:avLst/>
          </a:prstGeom>
        </p:spPr>
      </p:pic>
      <p:pic>
        <p:nvPicPr>
          <p:cNvPr id="9" name="Picture 8" descr="Shape, arrow&#10;&#10;Description automatically generated">
            <a:extLst>
              <a:ext uri="{FF2B5EF4-FFF2-40B4-BE49-F238E27FC236}">
                <a16:creationId xmlns:a16="http://schemas.microsoft.com/office/drawing/2014/main" id="{0A90F8C8-B8FA-0540-8A63-B17E65DE905E}"/>
              </a:ext>
            </a:extLst>
          </p:cNvPr>
          <p:cNvPicPr>
            <a:picLocks noChangeAspect="1"/>
          </p:cNvPicPr>
          <p:nvPr/>
        </p:nvPicPr>
        <p:blipFill>
          <a:blip r:embed="rId2"/>
          <a:stretch>
            <a:fillRect/>
          </a:stretch>
        </p:blipFill>
        <p:spPr>
          <a:xfrm>
            <a:off x="8509796" y="4514850"/>
            <a:ext cx="1589879" cy="1414463"/>
          </a:xfrm>
          <a:prstGeom prst="rect">
            <a:avLst/>
          </a:prstGeom>
        </p:spPr>
      </p:pic>
      <p:pic>
        <p:nvPicPr>
          <p:cNvPr id="13" name="Graphic 12" descr="Arrow Right with solid fill">
            <a:extLst>
              <a:ext uri="{FF2B5EF4-FFF2-40B4-BE49-F238E27FC236}">
                <a16:creationId xmlns:a16="http://schemas.microsoft.com/office/drawing/2014/main" id="{ACB30591-93AE-6748-BDC1-69FD2BA0C23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471988" y="2971800"/>
            <a:ext cx="1471612" cy="914400"/>
          </a:xfrm>
          <a:prstGeom prst="rect">
            <a:avLst/>
          </a:prstGeom>
        </p:spPr>
      </p:pic>
      <p:pic>
        <p:nvPicPr>
          <p:cNvPr id="15" name="Graphic 14" descr="Arrow Right with solid fill">
            <a:extLst>
              <a:ext uri="{FF2B5EF4-FFF2-40B4-BE49-F238E27FC236}">
                <a16:creationId xmlns:a16="http://schemas.microsoft.com/office/drawing/2014/main" id="{66F2F409-8897-4647-A391-238B2ACEEFC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471988" y="4851399"/>
            <a:ext cx="1471612" cy="1277937"/>
          </a:xfrm>
          <a:prstGeom prst="rect">
            <a:avLst/>
          </a:prstGeom>
        </p:spPr>
      </p:pic>
      <p:pic>
        <p:nvPicPr>
          <p:cNvPr id="17" name="Graphic 16" descr="Artificial Intelligence with solid fill">
            <a:extLst>
              <a:ext uri="{FF2B5EF4-FFF2-40B4-BE49-F238E27FC236}">
                <a16:creationId xmlns:a16="http://schemas.microsoft.com/office/drawing/2014/main" id="{605CBFBB-860B-9E45-99F4-199043424047}"/>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877135" y="1693862"/>
            <a:ext cx="914400" cy="1277938"/>
          </a:xfrm>
          <a:prstGeom prst="rect">
            <a:avLst/>
          </a:prstGeom>
        </p:spPr>
      </p:pic>
      <p:pic>
        <p:nvPicPr>
          <p:cNvPr id="19" name="Graphic 18" descr="Artificial Intelligence outline">
            <a:extLst>
              <a:ext uri="{FF2B5EF4-FFF2-40B4-BE49-F238E27FC236}">
                <a16:creationId xmlns:a16="http://schemas.microsoft.com/office/drawing/2014/main" id="{F88095F7-F0FC-104A-AE92-7CCC4B0CC245}"/>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921080" y="1863327"/>
            <a:ext cx="914400" cy="914400"/>
          </a:xfrm>
          <a:prstGeom prst="rect">
            <a:avLst/>
          </a:prstGeom>
        </p:spPr>
      </p:pic>
    </p:spTree>
    <p:extLst>
      <p:ext uri="{BB962C8B-B14F-4D97-AF65-F5344CB8AC3E}">
        <p14:creationId xmlns:p14="http://schemas.microsoft.com/office/powerpoint/2010/main" val="10812118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53E39E6-2A74-404E-B4BC-EEC89C01B7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5" name="Rectangle 14">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8" name="Group 17">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3" name="Rectangle 22">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21" name="Rectangle 20">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8" name="Freeform: Shape 27">
            <a:extLst>
              <a:ext uri="{FF2B5EF4-FFF2-40B4-BE49-F238E27FC236}">
                <a16:creationId xmlns:a16="http://schemas.microsoft.com/office/drawing/2014/main" id="{2D253D93-3319-4E06-B75F-009AE70FCB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444576" cy="6858000"/>
          </a:xfrm>
          <a:custGeom>
            <a:avLst/>
            <a:gdLst>
              <a:gd name="connsiteX0" fmla="*/ 0 w 6444576"/>
              <a:gd name="connsiteY0" fmla="*/ 0 h 6858000"/>
              <a:gd name="connsiteX1" fmla="*/ 6444576 w 6444576"/>
              <a:gd name="connsiteY1" fmla="*/ 0 h 6858000"/>
              <a:gd name="connsiteX2" fmla="*/ 6444576 w 6444576"/>
              <a:gd name="connsiteY2" fmla="*/ 6858000 h 6858000"/>
              <a:gd name="connsiteX3" fmla="*/ 0 w 644457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444576" h="6858000">
                <a:moveTo>
                  <a:pt x="0" y="0"/>
                </a:moveTo>
                <a:lnTo>
                  <a:pt x="6444576" y="0"/>
                </a:lnTo>
                <a:lnTo>
                  <a:pt x="6444576" y="6858000"/>
                </a:lnTo>
                <a:lnTo>
                  <a:pt x="0" y="685800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Text&#10;&#10;Description automatically generated">
            <a:extLst>
              <a:ext uri="{FF2B5EF4-FFF2-40B4-BE49-F238E27FC236}">
                <a16:creationId xmlns:a16="http://schemas.microsoft.com/office/drawing/2014/main" id="{07929F9F-6495-564E-9F72-155FB1BD1C97}"/>
              </a:ext>
            </a:extLst>
          </p:cNvPr>
          <p:cNvPicPr>
            <a:picLocks noChangeAspect="1"/>
          </p:cNvPicPr>
          <p:nvPr/>
        </p:nvPicPr>
        <p:blipFill>
          <a:blip r:embed="rId2"/>
          <a:stretch>
            <a:fillRect/>
          </a:stretch>
        </p:blipFill>
        <p:spPr>
          <a:xfrm>
            <a:off x="541776" y="218562"/>
            <a:ext cx="5353200" cy="5782188"/>
          </a:xfrm>
          <a:prstGeom prst="rect">
            <a:avLst/>
          </a:prstGeom>
        </p:spPr>
      </p:pic>
      <p:sp>
        <p:nvSpPr>
          <p:cNvPr id="9" name="Content Placeholder 8">
            <a:extLst>
              <a:ext uri="{FF2B5EF4-FFF2-40B4-BE49-F238E27FC236}">
                <a16:creationId xmlns:a16="http://schemas.microsoft.com/office/drawing/2014/main" id="{D95A8CFC-2146-4206-9706-8298B3C33672}"/>
              </a:ext>
            </a:extLst>
          </p:cNvPr>
          <p:cNvSpPr>
            <a:spLocks noGrp="1"/>
          </p:cNvSpPr>
          <p:nvPr>
            <p:ph idx="1"/>
          </p:nvPr>
        </p:nvSpPr>
        <p:spPr>
          <a:xfrm>
            <a:off x="7104063" y="218562"/>
            <a:ext cx="4537073" cy="6090163"/>
          </a:xfrm>
        </p:spPr>
        <p:txBody>
          <a:bodyPr anchor="t">
            <a:normAutofit/>
          </a:bodyPr>
          <a:lstStyle/>
          <a:p>
            <a:r>
              <a:rPr lang="en-US" dirty="0"/>
              <a:t>The </a:t>
            </a:r>
            <a:r>
              <a:rPr lang="en-US" dirty="0" err="1"/>
              <a:t>craap</a:t>
            </a:r>
            <a:r>
              <a:rPr lang="en-US" dirty="0"/>
              <a:t> test is a popular tool among academic librarians for instructing me in resource </a:t>
            </a:r>
            <a:r>
              <a:rPr lang="en-US" dirty="0" err="1"/>
              <a:t>evaluation.Its</a:t>
            </a:r>
            <a:r>
              <a:rPr lang="en-US" dirty="0"/>
              <a:t> applicability to web based information makes it particularly useful for me .I think a lot of students may be capable of explain concepts likes bias ,authority and scholarly publications ,when it comes to questions of </a:t>
            </a:r>
            <a:r>
              <a:rPr lang="en-US" dirty="0" err="1"/>
              <a:t>reability</a:t>
            </a:r>
            <a:r>
              <a:rPr lang="en-US" dirty="0"/>
              <a:t> the may have limited experience .For instance .we </a:t>
            </a:r>
            <a:r>
              <a:rPr lang="en-US" dirty="0" err="1"/>
              <a:t>dont</a:t>
            </a:r>
            <a:r>
              <a:rPr lang="en-US" dirty="0"/>
              <a:t> have trouble recognizing high quality </a:t>
            </a:r>
            <a:r>
              <a:rPr lang="en-US" dirty="0" err="1"/>
              <a:t>respurces</a:t>
            </a:r>
            <a:r>
              <a:rPr lang="en-US" dirty="0"/>
              <a:t> but still have difficulty identifying those characteristics that signify an unreliable or substandard resource .I use crap test every day in my life .</a:t>
            </a:r>
          </a:p>
        </p:txBody>
      </p:sp>
    </p:spTree>
    <p:extLst>
      <p:ext uri="{BB962C8B-B14F-4D97-AF65-F5344CB8AC3E}">
        <p14:creationId xmlns:p14="http://schemas.microsoft.com/office/powerpoint/2010/main" val="28561864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 name="Group 8">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0" name="Rectangle 9">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22" name="Picture 4" descr="Working space background">
            <a:extLst>
              <a:ext uri="{FF2B5EF4-FFF2-40B4-BE49-F238E27FC236}">
                <a16:creationId xmlns:a16="http://schemas.microsoft.com/office/drawing/2014/main" id="{F76E2613-C15C-44EE-BC63-471C2BC7A738}"/>
              </a:ext>
            </a:extLst>
          </p:cNvPr>
          <p:cNvPicPr>
            <a:picLocks noChangeAspect="1"/>
          </p:cNvPicPr>
          <p:nvPr/>
        </p:nvPicPr>
        <p:blipFill rotWithShape="1">
          <a:blip r:embed="rId2"/>
          <a:srcRect l="37275" r="-1" b="-1"/>
          <a:stretch/>
        </p:blipFill>
        <p:spPr>
          <a:xfrm>
            <a:off x="20" y="10"/>
            <a:ext cx="6444556" cy="6857990"/>
          </a:xfrm>
          <a:prstGeom prst="rect">
            <a:avLst/>
          </a:prstGeom>
        </p:spPr>
      </p:pic>
      <p:sp>
        <p:nvSpPr>
          <p:cNvPr id="23" name="Content Placeholder 2">
            <a:extLst>
              <a:ext uri="{FF2B5EF4-FFF2-40B4-BE49-F238E27FC236}">
                <a16:creationId xmlns:a16="http://schemas.microsoft.com/office/drawing/2014/main" id="{84B56712-6991-914F-B673-536B035C21BF}"/>
              </a:ext>
            </a:extLst>
          </p:cNvPr>
          <p:cNvSpPr>
            <a:spLocks noGrp="1"/>
          </p:cNvSpPr>
          <p:nvPr>
            <p:ph idx="1"/>
          </p:nvPr>
        </p:nvSpPr>
        <p:spPr>
          <a:xfrm>
            <a:off x="6828975" y="121060"/>
            <a:ext cx="4926574" cy="6736940"/>
          </a:xfrm>
        </p:spPr>
        <p:txBody>
          <a:bodyPr anchor="t">
            <a:normAutofit fontScale="85000" lnSpcReduction="20000"/>
          </a:bodyPr>
          <a:lstStyle/>
          <a:p>
            <a:pPr>
              <a:lnSpc>
                <a:spcPct val="115000"/>
              </a:lnSpc>
            </a:pPr>
            <a:r>
              <a:rPr lang="en-RO" sz="2100" dirty="0"/>
              <a:t>TEAM WORKING SKILL</a:t>
            </a:r>
            <a:r>
              <a:rPr lang="en-RO" sz="500" dirty="0"/>
              <a:t>.</a:t>
            </a:r>
            <a:r>
              <a:rPr lang="en-GB" sz="500" dirty="0"/>
              <a:t> </a:t>
            </a:r>
          </a:p>
          <a:p>
            <a:pPr>
              <a:lnSpc>
                <a:spcPct val="115000"/>
              </a:lnSpc>
            </a:pPr>
            <a:r>
              <a:rPr lang="en-GB" sz="1400" dirty="0"/>
              <a:t>Teamwork skills are essential to your success at work, no matter your industry or job title. Working well with clients, colleagues, managers and other people in your workplace can help you complete tasks efficiently while creating an enjoyable environment both for yourself and others. An organization that emphasizes good teamwork skills is typically a healthy, high-functioning workplace</a:t>
            </a:r>
          </a:p>
          <a:p>
            <a:pPr>
              <a:lnSpc>
                <a:spcPct val="115000"/>
              </a:lnSpc>
            </a:pPr>
            <a:r>
              <a:rPr lang="en-GB" sz="2100" b="1" dirty="0"/>
              <a:t>Examples of teamwork skills</a:t>
            </a:r>
          </a:p>
          <a:p>
            <a:pPr>
              <a:lnSpc>
                <a:spcPct val="115000"/>
              </a:lnSpc>
            </a:pPr>
            <a:r>
              <a:rPr lang="en-GB" sz="2100" b="1" dirty="0"/>
              <a:t> </a:t>
            </a:r>
            <a:r>
              <a:rPr lang="en-GB" sz="2100" dirty="0"/>
              <a:t>Teamwork skills </a:t>
            </a:r>
            <a:r>
              <a:rPr lang="en-GB" sz="1500" dirty="0"/>
              <a:t>are made up of many other soft skills you can work to develop over time. Here are just a few examples of qualities that can help you improve your teamwork skills .In my mind and </a:t>
            </a:r>
            <a:r>
              <a:rPr lang="en-GB" sz="1500" dirty="0" err="1"/>
              <a:t>im</a:t>
            </a:r>
            <a:r>
              <a:rPr lang="en-GB" sz="1500" dirty="0"/>
              <a:t> my life are these…..</a:t>
            </a:r>
          </a:p>
          <a:p>
            <a:pPr>
              <a:lnSpc>
                <a:spcPct val="115000"/>
              </a:lnSpc>
            </a:pPr>
            <a:r>
              <a:rPr lang="en-GB" sz="2100" b="1" dirty="0"/>
              <a:t>Communication </a:t>
            </a:r>
            <a:r>
              <a:rPr lang="en-GB" sz="1400" b="1" dirty="0"/>
              <a:t>.</a:t>
            </a:r>
            <a:r>
              <a:rPr lang="en-GB" sz="1500" dirty="0"/>
              <a:t>The ability to communicate in a clear, efficient way is a critical teamwork skill. When </a:t>
            </a:r>
            <a:r>
              <a:rPr lang="en-GB" sz="1500" dirty="0" err="1"/>
              <a:t>i</a:t>
            </a:r>
            <a:r>
              <a:rPr lang="en-GB" sz="1500" dirty="0"/>
              <a:t> working with others, it is important that I  share relevant thoughts, ideas and key information. There are many different types of </a:t>
            </a:r>
            <a:r>
              <a:rPr lang="en-GB" sz="1500" u="sng" dirty="0">
                <a:hlinkClick r:id="rId3"/>
              </a:rPr>
              <a:t>communication skills</a:t>
            </a:r>
            <a:r>
              <a:rPr lang="en-GB" sz="1500" dirty="0"/>
              <a:t> including both verbal and nonverbal.</a:t>
            </a:r>
          </a:p>
          <a:p>
            <a:pPr>
              <a:lnSpc>
                <a:spcPct val="115000"/>
              </a:lnSpc>
            </a:pPr>
            <a:r>
              <a:rPr lang="en-GB" sz="2100" b="1" dirty="0"/>
              <a:t> Responsibility </a:t>
            </a:r>
            <a:r>
              <a:rPr lang="en-GB" sz="1400" b="1" dirty="0"/>
              <a:t>.</a:t>
            </a:r>
            <a:r>
              <a:rPr lang="en-GB" sz="1400" dirty="0"/>
              <a:t>Within the dynamic of teamwork, it is important that the parties involved both understand the work they are responsible for and make the effort to complete said tasks on time and up to the expected standard. With the entire team functioning properly by taking responsibility for their own work, they can work together towards a common goal.</a:t>
            </a:r>
            <a:endParaRPr lang="en-GB" sz="1400" b="1" dirty="0"/>
          </a:p>
          <a:p>
            <a:pPr>
              <a:lnSpc>
                <a:spcPct val="115000"/>
              </a:lnSpc>
            </a:pPr>
            <a:endParaRPr lang="en-GB" sz="500" b="1" dirty="0"/>
          </a:p>
          <a:p>
            <a:pPr>
              <a:lnSpc>
                <a:spcPct val="115000"/>
              </a:lnSpc>
            </a:pPr>
            <a:endParaRPr lang="en-GB" sz="500" dirty="0"/>
          </a:p>
          <a:p>
            <a:pPr>
              <a:lnSpc>
                <a:spcPct val="115000"/>
              </a:lnSpc>
            </a:pPr>
            <a:br>
              <a:rPr lang="en-GB" sz="500" dirty="0"/>
            </a:br>
            <a:endParaRPr lang="en-GB" sz="500" dirty="0"/>
          </a:p>
          <a:p>
            <a:pPr>
              <a:lnSpc>
                <a:spcPct val="115000"/>
              </a:lnSpc>
            </a:pPr>
            <a:endParaRPr lang="en-GB" sz="500" b="1" dirty="0"/>
          </a:p>
          <a:p>
            <a:pPr>
              <a:lnSpc>
                <a:spcPct val="115000"/>
              </a:lnSpc>
            </a:pPr>
            <a:endParaRPr lang="en-GB" sz="500" b="1" dirty="0"/>
          </a:p>
          <a:p>
            <a:pPr>
              <a:lnSpc>
                <a:spcPct val="115000"/>
              </a:lnSpc>
            </a:pPr>
            <a:endParaRPr lang="en-RO" sz="500" dirty="0"/>
          </a:p>
        </p:txBody>
      </p:sp>
    </p:spTree>
    <p:extLst>
      <p:ext uri="{BB962C8B-B14F-4D97-AF65-F5344CB8AC3E}">
        <p14:creationId xmlns:p14="http://schemas.microsoft.com/office/powerpoint/2010/main" val="10288290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53E39E6-2A74-404E-B4BC-EEC89C01B7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3" name="Rectangle 12">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6" name="Group 15">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1" name="Rectangle 20">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9" name="Rectangle 18">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6" name="Freeform: Shape 25">
            <a:extLst>
              <a:ext uri="{FF2B5EF4-FFF2-40B4-BE49-F238E27FC236}">
                <a16:creationId xmlns:a16="http://schemas.microsoft.com/office/drawing/2014/main" id="{2D253D93-3319-4E06-B75F-009AE70FCB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444576" cy="6858000"/>
          </a:xfrm>
          <a:custGeom>
            <a:avLst/>
            <a:gdLst>
              <a:gd name="connsiteX0" fmla="*/ 0 w 6444576"/>
              <a:gd name="connsiteY0" fmla="*/ 0 h 6858000"/>
              <a:gd name="connsiteX1" fmla="*/ 6444576 w 6444576"/>
              <a:gd name="connsiteY1" fmla="*/ 0 h 6858000"/>
              <a:gd name="connsiteX2" fmla="*/ 6444576 w 6444576"/>
              <a:gd name="connsiteY2" fmla="*/ 6858000 h 6858000"/>
              <a:gd name="connsiteX3" fmla="*/ 0 w 644457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444576" h="6858000">
                <a:moveTo>
                  <a:pt x="0" y="0"/>
                </a:moveTo>
                <a:lnTo>
                  <a:pt x="6444576" y="0"/>
                </a:lnTo>
                <a:lnTo>
                  <a:pt x="6444576" y="6858000"/>
                </a:lnTo>
                <a:lnTo>
                  <a:pt x="0" y="685800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Diagram&#10;&#10;Description automatically generated">
            <a:extLst>
              <a:ext uri="{FF2B5EF4-FFF2-40B4-BE49-F238E27FC236}">
                <a16:creationId xmlns:a16="http://schemas.microsoft.com/office/drawing/2014/main" id="{59CF34BB-1B3B-5842-9C5C-9739ABE1D06C}"/>
              </a:ext>
            </a:extLst>
          </p:cNvPr>
          <p:cNvPicPr>
            <a:picLocks noChangeAspect="1"/>
          </p:cNvPicPr>
          <p:nvPr/>
        </p:nvPicPr>
        <p:blipFill>
          <a:blip r:embed="rId2"/>
          <a:stretch>
            <a:fillRect/>
          </a:stretch>
        </p:blipFill>
        <p:spPr>
          <a:xfrm>
            <a:off x="541776" y="1789582"/>
            <a:ext cx="5353200" cy="3278835"/>
          </a:xfrm>
          <a:prstGeom prst="rect">
            <a:avLst/>
          </a:prstGeom>
        </p:spPr>
      </p:pic>
      <p:sp>
        <p:nvSpPr>
          <p:cNvPr id="3" name="Content Placeholder 2">
            <a:extLst>
              <a:ext uri="{FF2B5EF4-FFF2-40B4-BE49-F238E27FC236}">
                <a16:creationId xmlns:a16="http://schemas.microsoft.com/office/drawing/2014/main" id="{507512D3-8F4E-D24C-9E95-92929B9196D5}"/>
              </a:ext>
            </a:extLst>
          </p:cNvPr>
          <p:cNvSpPr>
            <a:spLocks noGrp="1"/>
          </p:cNvSpPr>
          <p:nvPr>
            <p:ph idx="1"/>
          </p:nvPr>
        </p:nvSpPr>
        <p:spPr>
          <a:xfrm>
            <a:off x="7104063" y="624840"/>
            <a:ext cx="4537073" cy="5683885"/>
          </a:xfrm>
        </p:spPr>
        <p:txBody>
          <a:bodyPr anchor="t">
            <a:normAutofit/>
          </a:bodyPr>
          <a:lstStyle/>
          <a:p>
            <a:pPr>
              <a:lnSpc>
                <a:spcPct val="115000"/>
              </a:lnSpc>
            </a:pPr>
            <a:r>
              <a:rPr lang="en-GB" b="1" dirty="0"/>
              <a:t>Honesty. </a:t>
            </a:r>
            <a:r>
              <a:rPr lang="en-GB" dirty="0"/>
              <a:t>Practicing honesty and transparency at work might mean  I work through a disagreement, explaining that I am not  able to completed a certain task on time or sharing difficult updates. Without transparency, it can be difficult for me to develop trust and therefore work together efficiently.</a:t>
            </a:r>
          </a:p>
          <a:p>
            <a:pPr>
              <a:lnSpc>
                <a:spcPct val="115000"/>
              </a:lnSpc>
            </a:pPr>
            <a:r>
              <a:rPr lang="en-GB" b="1" dirty="0"/>
              <a:t>Empathy . </a:t>
            </a:r>
            <a:r>
              <a:rPr lang="en-GB" dirty="0"/>
              <a:t> </a:t>
            </a:r>
          </a:p>
          <a:p>
            <a:pPr>
              <a:lnSpc>
                <a:spcPct val="115000"/>
              </a:lnSpc>
            </a:pPr>
            <a:r>
              <a:rPr lang="en-GB" b="1" dirty="0"/>
              <a:t>Collaboration .</a:t>
            </a:r>
            <a:endParaRPr lang="en-GB" b="1" dirty="0">
              <a:latin typeface="Algerian" pitchFamily="82" charset="77"/>
            </a:endParaRPr>
          </a:p>
          <a:p>
            <a:pPr>
              <a:lnSpc>
                <a:spcPct val="115000"/>
              </a:lnSpc>
            </a:pPr>
            <a:r>
              <a:rPr lang="en-GB" b="1" dirty="0"/>
              <a:t>Awareness</a:t>
            </a:r>
          </a:p>
          <a:p>
            <a:pPr>
              <a:lnSpc>
                <a:spcPct val="115000"/>
              </a:lnSpc>
            </a:pPr>
            <a:endParaRPr lang="en-GB" sz="1400" b="1" dirty="0"/>
          </a:p>
          <a:p>
            <a:pPr>
              <a:lnSpc>
                <a:spcPct val="115000"/>
              </a:lnSpc>
            </a:pPr>
            <a:endParaRPr lang="en-GB" sz="1400" b="1" dirty="0"/>
          </a:p>
          <a:p>
            <a:pPr>
              <a:lnSpc>
                <a:spcPct val="115000"/>
              </a:lnSpc>
            </a:pPr>
            <a:endParaRPr lang="en-GB" sz="1400" b="1" dirty="0"/>
          </a:p>
          <a:p>
            <a:pPr>
              <a:lnSpc>
                <a:spcPct val="115000"/>
              </a:lnSpc>
            </a:pPr>
            <a:endParaRPr lang="en-GB" sz="1400" b="1" dirty="0"/>
          </a:p>
          <a:p>
            <a:pPr>
              <a:lnSpc>
                <a:spcPct val="115000"/>
              </a:lnSpc>
            </a:pPr>
            <a:endParaRPr lang="en-RO" sz="1400" dirty="0"/>
          </a:p>
        </p:txBody>
      </p:sp>
    </p:spTree>
    <p:extLst>
      <p:ext uri="{BB962C8B-B14F-4D97-AF65-F5344CB8AC3E}">
        <p14:creationId xmlns:p14="http://schemas.microsoft.com/office/powerpoint/2010/main" val="24142412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CA9CD3E6-968F-41B1-B6FA-C6FD9B728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ED14DF-E1A8-2B4E-9555-2E9C9BD7753B}"/>
              </a:ext>
            </a:extLst>
          </p:cNvPr>
          <p:cNvSpPr>
            <a:spLocks noGrp="1"/>
          </p:cNvSpPr>
          <p:nvPr>
            <p:ph idx="1"/>
          </p:nvPr>
        </p:nvSpPr>
        <p:spPr>
          <a:xfrm>
            <a:off x="5232400" y="540000"/>
            <a:ext cx="6408738" cy="5768725"/>
          </a:xfrm>
        </p:spPr>
        <p:txBody>
          <a:bodyPr anchor="t">
            <a:normAutofit/>
          </a:bodyPr>
          <a:lstStyle/>
          <a:p>
            <a:pPr>
              <a:lnSpc>
                <a:spcPct val="115000"/>
              </a:lnSpc>
            </a:pPr>
            <a:r>
              <a:rPr lang="en-RO" sz="1300"/>
              <a:t>Research skill </a:t>
            </a:r>
          </a:p>
          <a:p>
            <a:pPr>
              <a:lnSpc>
                <a:spcPct val="115000"/>
              </a:lnSpc>
            </a:pPr>
            <a:r>
              <a:rPr lang="en-GB" sz="1300"/>
              <a:t>Employers value candidates with excellent research skills since they can help them shape the company's future and foresee challenges. You can easily stand out as a valuable candidate to your employer, and your career path may be easier to accomplish. However, the skills require much effort to master and you must understand your industry well to begin. In this article, we'll share specific tips to build your research skills and how to apply them in your career.</a:t>
            </a:r>
          </a:p>
          <a:p>
            <a:pPr>
              <a:lnSpc>
                <a:spcPct val="115000"/>
              </a:lnSpc>
            </a:pPr>
            <a:r>
              <a:rPr lang="en-GB" sz="1300" b="1"/>
              <a:t>What are research skills?</a:t>
            </a:r>
          </a:p>
          <a:p>
            <a:pPr>
              <a:lnSpc>
                <a:spcPct val="115000"/>
              </a:lnSpc>
            </a:pPr>
            <a:r>
              <a:rPr lang="en-GB" sz="1300"/>
              <a:t>Research skills are the ability to find answers or solve a particular problem by studying materials and sources. It includes the ability to gather information, analyse, interpret and review it before providing a solution. Research is essential in a wide range of industries, and any employee can effectively utilise it to increase productivity. Research skills can also be a collection of skills that can help you review the information and make an informed decision.</a:t>
            </a:r>
          </a:p>
          <a:p>
            <a:pPr>
              <a:lnSpc>
                <a:spcPct val="115000"/>
              </a:lnSpc>
            </a:pPr>
            <a:r>
              <a:rPr lang="en-GB" sz="1300"/>
              <a:t>Some elements that make up strong research skills include attention to detail, searching for information, problem solving and the ability to communicate results. Research skills ensure that you have a deeper understanding of an industry or product to craft an interesting sales message. With research skills, it's easy to shape the path you would follow to accomplish a particular goal.</a:t>
            </a:r>
          </a:p>
          <a:p>
            <a:pPr>
              <a:lnSpc>
                <a:spcPct val="115000"/>
              </a:lnSpc>
            </a:pPr>
            <a:endParaRPr lang="en-RO" sz="1300"/>
          </a:p>
        </p:txBody>
      </p:sp>
      <p:grpSp>
        <p:nvGrpSpPr>
          <p:cNvPr id="29" name="Group 28">
            <a:extLst>
              <a:ext uri="{FF2B5EF4-FFF2-40B4-BE49-F238E27FC236}">
                <a16:creationId xmlns:a16="http://schemas.microsoft.com/office/drawing/2014/main" id="{2F76036C-C247-4F63-AE7F-2ADB1D496E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671579"/>
            <a:ext cx="4946649" cy="4792115"/>
            <a:chOff x="0" y="1671579"/>
            <a:chExt cx="4946649" cy="4792115"/>
          </a:xfrm>
        </p:grpSpPr>
        <p:sp>
          <p:nvSpPr>
            <p:cNvPr id="30" name="Oval 29">
              <a:extLst>
                <a:ext uri="{FF2B5EF4-FFF2-40B4-BE49-F238E27FC236}">
                  <a16:creationId xmlns:a16="http://schemas.microsoft.com/office/drawing/2014/main" id="{76E007C2-3152-4316-9102-D76C4E77FF1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54534" y="1671579"/>
              <a:ext cx="4792115" cy="4792115"/>
            </a:xfrm>
            <a:prstGeom prst="ellipse">
              <a:avLst/>
            </a:prstGeom>
            <a:solidFill>
              <a:schemeClr val="accent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097CD397-C9CD-43FA-ABEF-9C3530B0009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2115933"/>
              <a:ext cx="4320000" cy="4320000"/>
            </a:xfrm>
            <a:prstGeom prst="ellipse">
              <a:avLst/>
            </a:prstGeom>
            <a:solidFill>
              <a:schemeClr val="accent1">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A picture containing icon&#10;&#10;Description automatically generated">
            <a:extLst>
              <a:ext uri="{FF2B5EF4-FFF2-40B4-BE49-F238E27FC236}">
                <a16:creationId xmlns:a16="http://schemas.microsoft.com/office/drawing/2014/main" id="{66C9205F-4C4E-4F40-86C5-8B0990326837}"/>
              </a:ext>
            </a:extLst>
          </p:cNvPr>
          <p:cNvPicPr>
            <a:picLocks noChangeAspect="1"/>
          </p:cNvPicPr>
          <p:nvPr/>
        </p:nvPicPr>
        <p:blipFill rotWithShape="1">
          <a:blip r:embed="rId2"/>
          <a:srcRect l="30987" r="16512" b="-2"/>
          <a:stretch/>
        </p:blipFill>
        <p:spPr>
          <a:xfrm>
            <a:off x="579025" y="2169113"/>
            <a:ext cx="4320000" cy="4320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508000"/>
          </a:effectLst>
        </p:spPr>
      </p:pic>
    </p:spTree>
    <p:extLst>
      <p:ext uri="{BB962C8B-B14F-4D97-AF65-F5344CB8AC3E}">
        <p14:creationId xmlns:p14="http://schemas.microsoft.com/office/powerpoint/2010/main" val="8615344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59F3E5C5-52C4-463E-B40E-E99CA254C9C5}"/>
              </a:ext>
            </a:extLst>
          </p:cNvPr>
          <p:cNvGraphicFramePr>
            <a:graphicFrameLocks noGrp="1"/>
          </p:cNvGraphicFramePr>
          <p:nvPr>
            <p:ph idx="1"/>
          </p:nvPr>
        </p:nvGraphicFramePr>
        <p:xfrm>
          <a:off x="655747" y="92597"/>
          <a:ext cx="11101136" cy="62966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099706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7" name="Picture 6" descr="Glasses on top of a book">
            <a:extLst>
              <a:ext uri="{FF2B5EF4-FFF2-40B4-BE49-F238E27FC236}">
                <a16:creationId xmlns:a16="http://schemas.microsoft.com/office/drawing/2014/main" id="{2EE74EAF-F4FA-4660-A8A0-1B33323135B9}"/>
              </a:ext>
            </a:extLst>
          </p:cNvPr>
          <p:cNvPicPr>
            <a:picLocks noChangeAspect="1"/>
          </p:cNvPicPr>
          <p:nvPr/>
        </p:nvPicPr>
        <p:blipFill rotWithShape="1">
          <a:blip r:embed="rId2"/>
          <a:srcRect l="6206" r="31538" b="-1"/>
          <a:stretch/>
        </p:blipFill>
        <p:spPr>
          <a:xfrm>
            <a:off x="20" y="10"/>
            <a:ext cx="6444556" cy="6857990"/>
          </a:xfrm>
          <a:prstGeom prst="rect">
            <a:avLst/>
          </a:prstGeom>
        </p:spPr>
      </p:pic>
      <p:sp>
        <p:nvSpPr>
          <p:cNvPr id="5" name="Title 1">
            <a:extLst>
              <a:ext uri="{FF2B5EF4-FFF2-40B4-BE49-F238E27FC236}">
                <a16:creationId xmlns:a16="http://schemas.microsoft.com/office/drawing/2014/main" id="{65E8FA34-3F3E-3547-B934-C0007C36A624}"/>
              </a:ext>
            </a:extLst>
          </p:cNvPr>
          <p:cNvSpPr>
            <a:spLocks noGrp="1"/>
          </p:cNvSpPr>
          <p:nvPr>
            <p:ph idx="1"/>
          </p:nvPr>
        </p:nvSpPr>
        <p:spPr>
          <a:xfrm>
            <a:off x="7104063" y="487680"/>
            <a:ext cx="4537073" cy="5821045"/>
          </a:xfrm>
        </p:spPr>
        <p:txBody>
          <a:bodyPr anchor="t">
            <a:normAutofit fontScale="85000" lnSpcReduction="20000"/>
          </a:bodyPr>
          <a:lstStyle/>
          <a:p>
            <a:pPr>
              <a:lnSpc>
                <a:spcPct val="115000"/>
              </a:lnSpc>
            </a:pPr>
            <a:r>
              <a:rPr lang="en-GB" sz="1600" b="1" dirty="0"/>
              <a:t>Examples of research skills</a:t>
            </a:r>
          </a:p>
          <a:p>
            <a:pPr>
              <a:lnSpc>
                <a:spcPct val="115000"/>
              </a:lnSpc>
            </a:pPr>
            <a:r>
              <a:rPr lang="en-GB" sz="1600" dirty="0"/>
              <a:t>There are different research skills you can apply to different industries. Here are some top research skills that can help you advance your career:</a:t>
            </a:r>
          </a:p>
          <a:p>
            <a:pPr>
              <a:lnSpc>
                <a:spcPct val="115000"/>
              </a:lnSpc>
            </a:pPr>
            <a:r>
              <a:rPr lang="en-GB" sz="1600" b="1" dirty="0"/>
              <a:t>Data collection</a:t>
            </a:r>
          </a:p>
          <a:p>
            <a:pPr>
              <a:lnSpc>
                <a:spcPct val="115000"/>
              </a:lnSpc>
            </a:pPr>
            <a:r>
              <a:rPr lang="en-GB" sz="1600" dirty="0"/>
              <a:t>Data collection assists you to find information on how you will tackle a problem or verify a fact. Gathering data information from original sources takes time, but with time you can collect invaluable data that you can use to find out if something is factual. Experience in data collection is an advanced skill and recruiters finding this skill outstanding when included in a CV.</a:t>
            </a:r>
          </a:p>
          <a:p>
            <a:pPr>
              <a:lnSpc>
                <a:spcPct val="115000"/>
              </a:lnSpc>
            </a:pPr>
            <a:r>
              <a:rPr lang="en-GB" sz="1600" b="1" dirty="0"/>
              <a:t>Performing online research</a:t>
            </a:r>
          </a:p>
          <a:p>
            <a:pPr>
              <a:lnSpc>
                <a:spcPct val="115000"/>
              </a:lnSpc>
            </a:pPr>
            <a:r>
              <a:rPr lang="en-GB" sz="1600" dirty="0"/>
              <a:t>The internet is rich with information. However, before settling for the specific information you are looking for, you have to perform extensive research. This requires you to use several sources to ensure credibility, factuality and great detail. With great research skills, you show the employers that you can find credible information hidden on the internet.</a:t>
            </a:r>
          </a:p>
          <a:p>
            <a:pPr>
              <a:lnSpc>
                <a:spcPct val="115000"/>
              </a:lnSpc>
            </a:pPr>
            <a:endParaRPr lang="en-GB" sz="700" dirty="0"/>
          </a:p>
          <a:p>
            <a:pPr>
              <a:lnSpc>
                <a:spcPct val="115000"/>
              </a:lnSpc>
            </a:pPr>
            <a:endParaRPr lang="en-GB" sz="700" dirty="0"/>
          </a:p>
        </p:txBody>
      </p:sp>
    </p:spTree>
    <p:extLst>
      <p:ext uri="{BB962C8B-B14F-4D97-AF65-F5344CB8AC3E}">
        <p14:creationId xmlns:p14="http://schemas.microsoft.com/office/powerpoint/2010/main" val="13232286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01F21DD-2BC1-F141-B328-FABE7D7BF7D2}"/>
              </a:ext>
            </a:extLst>
          </p:cNvPr>
          <p:cNvSpPr>
            <a:spLocks noGrp="1"/>
          </p:cNvSpPr>
          <p:nvPr>
            <p:ph idx="1"/>
          </p:nvPr>
        </p:nvSpPr>
        <p:spPr>
          <a:xfrm>
            <a:off x="550863" y="1097999"/>
            <a:ext cx="4500562" cy="5210726"/>
          </a:xfrm>
        </p:spPr>
        <p:txBody>
          <a:bodyPr anchor="t">
            <a:normAutofit/>
          </a:bodyPr>
          <a:lstStyle/>
          <a:p>
            <a:r>
              <a:rPr lang="en-GB" b="1" dirty="0"/>
              <a:t>How to develop research skills</a:t>
            </a:r>
          </a:p>
          <a:p>
            <a:r>
              <a:rPr lang="en-GB" dirty="0"/>
              <a:t>Here are the steps to develop superb research skills:</a:t>
            </a:r>
          </a:p>
          <a:p>
            <a:r>
              <a:rPr lang="en-GB" dirty="0"/>
              <a:t>1.Keep learning</a:t>
            </a:r>
          </a:p>
          <a:p>
            <a:r>
              <a:rPr lang="en-GB" dirty="0"/>
              <a:t>2.Practice organisation skills</a:t>
            </a:r>
          </a:p>
          <a:p>
            <a:r>
              <a:rPr lang="en-GB" dirty="0"/>
              <a:t>3.Identify your objective</a:t>
            </a:r>
          </a:p>
          <a:p>
            <a:r>
              <a:rPr lang="en-GB" dirty="0"/>
              <a:t>4.Report writing</a:t>
            </a:r>
          </a:p>
          <a:p>
            <a:endParaRPr lang="en-RO" dirty="0"/>
          </a:p>
        </p:txBody>
      </p:sp>
      <p:grpSp>
        <p:nvGrpSpPr>
          <p:cNvPr id="28" name="Group 27">
            <a:extLst>
              <a:ext uri="{FF2B5EF4-FFF2-40B4-BE49-F238E27FC236}">
                <a16:creationId xmlns:a16="http://schemas.microsoft.com/office/drawing/2014/main" id="{000A5F84-BD20-4A3E-81BA-9F4444101C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29" name="Oval 28">
              <a:extLst>
                <a:ext uri="{FF2B5EF4-FFF2-40B4-BE49-F238E27FC236}">
                  <a16:creationId xmlns:a16="http://schemas.microsoft.com/office/drawing/2014/main" id="{FF62F19C-23B5-44FC-88CF-01A43087268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C82D9667-DCFB-45CA-8EDC-7E5E0EE42A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CE8752FF-502D-43D5-9828-8C421664831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Light bulb on yellow background with sketched light beams and cord">
            <a:extLst>
              <a:ext uri="{FF2B5EF4-FFF2-40B4-BE49-F238E27FC236}">
                <a16:creationId xmlns:a16="http://schemas.microsoft.com/office/drawing/2014/main" id="{F9CD81A9-2C33-4AC6-83E4-1832DA01D8AE}"/>
              </a:ext>
            </a:extLst>
          </p:cNvPr>
          <p:cNvPicPr>
            <a:picLocks noChangeAspect="1"/>
          </p:cNvPicPr>
          <p:nvPr/>
        </p:nvPicPr>
        <p:blipFill rotWithShape="1">
          <a:blip r:embed="rId2"/>
          <a:srcRect l="38500"/>
          <a:stretch/>
        </p:blipFill>
        <p:spPr>
          <a:xfrm>
            <a:off x="4896763" y="-1"/>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38496222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3" name="Rectangle 12">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6" name="Group 15">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1" name="Rectangle 20">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9" name="Rectangle 18">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3" name="Content Placeholder 2">
            <a:extLst>
              <a:ext uri="{FF2B5EF4-FFF2-40B4-BE49-F238E27FC236}">
                <a16:creationId xmlns:a16="http://schemas.microsoft.com/office/drawing/2014/main" id="{4C5B7B74-6F4A-494F-863E-26DB68C2154B}"/>
              </a:ext>
            </a:extLst>
          </p:cNvPr>
          <p:cNvSpPr>
            <a:spLocks noGrp="1"/>
          </p:cNvSpPr>
          <p:nvPr>
            <p:ph idx="1"/>
          </p:nvPr>
        </p:nvSpPr>
        <p:spPr>
          <a:xfrm>
            <a:off x="540000" y="268286"/>
            <a:ext cx="4500562" cy="6329284"/>
          </a:xfrm>
        </p:spPr>
        <p:txBody>
          <a:bodyPr anchor="t">
            <a:normAutofit fontScale="92500"/>
          </a:bodyPr>
          <a:lstStyle/>
          <a:p>
            <a:pPr>
              <a:lnSpc>
                <a:spcPct val="115000"/>
              </a:lnSpc>
            </a:pPr>
            <a:r>
              <a:rPr lang="en-RO" sz="1600" dirty="0"/>
              <a:t>PLANNING AND ORGANIZATION ?</a:t>
            </a:r>
          </a:p>
          <a:p>
            <a:pPr>
              <a:lnSpc>
                <a:spcPct val="115000"/>
              </a:lnSpc>
            </a:pPr>
            <a:r>
              <a:rPr lang="en-GB" sz="1600" b="1" dirty="0"/>
              <a:t>What is succession planning?</a:t>
            </a:r>
          </a:p>
          <a:p>
            <a:pPr>
              <a:lnSpc>
                <a:spcPct val="115000"/>
              </a:lnSpc>
            </a:pPr>
            <a:r>
              <a:rPr lang="en-GB" sz="1600" dirty="0"/>
              <a:t>Succession planning is a process that involves filling important roles as individuals leave the position or the company. Simply thinking ahead and studying a company's organization chart is not always sufficient when people move on from their roles. Instead, this is an ongoing effort to plan for when certain employees move into another position at the company, retire or pursue other opportunities.</a:t>
            </a:r>
          </a:p>
          <a:p>
            <a:pPr>
              <a:lnSpc>
                <a:spcPct val="115000"/>
              </a:lnSpc>
            </a:pPr>
            <a:r>
              <a:rPr lang="en-GB" sz="1600" dirty="0"/>
              <a:t>When considering certain roles, business leaders must also think through which new or existing team members might be a good fit for those positions. Succession plans are a major part of an organization's overall hiring and talent management strategy. It must be reviewed and updated consistently to account for any potential changes in the organization as the business grows.</a:t>
            </a:r>
          </a:p>
          <a:p>
            <a:pPr>
              <a:lnSpc>
                <a:spcPct val="115000"/>
              </a:lnSpc>
            </a:pPr>
            <a:endParaRPr lang="en-RO" sz="1000" dirty="0"/>
          </a:p>
        </p:txBody>
      </p:sp>
      <p:pic>
        <p:nvPicPr>
          <p:cNvPr id="5" name="Picture 4" descr="Graphical user interface&#10;&#10;Description automatically generated">
            <a:extLst>
              <a:ext uri="{FF2B5EF4-FFF2-40B4-BE49-F238E27FC236}">
                <a16:creationId xmlns:a16="http://schemas.microsoft.com/office/drawing/2014/main" id="{FBCBD372-08EA-D94A-B9AB-8C04B5E02004}"/>
              </a:ext>
            </a:extLst>
          </p:cNvPr>
          <p:cNvPicPr>
            <a:picLocks noChangeAspect="1"/>
          </p:cNvPicPr>
          <p:nvPr/>
        </p:nvPicPr>
        <p:blipFill>
          <a:blip r:embed="rId2"/>
          <a:stretch>
            <a:fillRect/>
          </a:stretch>
        </p:blipFill>
        <p:spPr>
          <a:xfrm>
            <a:off x="5591422" y="1533827"/>
            <a:ext cx="6049714" cy="3781071"/>
          </a:xfrm>
          <a:prstGeom prst="rect">
            <a:avLst/>
          </a:prstGeom>
        </p:spPr>
      </p:pic>
    </p:spTree>
    <p:extLst>
      <p:ext uri="{BB962C8B-B14F-4D97-AF65-F5344CB8AC3E}">
        <p14:creationId xmlns:p14="http://schemas.microsoft.com/office/powerpoint/2010/main" val="566510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8694056-6310-4856-98B9-6B648F859AC8}"/>
              </a:ext>
            </a:extLst>
          </p:cNvPr>
          <p:cNvGraphicFramePr>
            <a:graphicFrameLocks noGrp="1"/>
          </p:cNvGraphicFramePr>
          <p:nvPr>
            <p:ph idx="1"/>
            <p:extLst>
              <p:ext uri="{D42A27DB-BD31-4B8C-83A1-F6EECF244321}">
                <p14:modId xmlns:p14="http://schemas.microsoft.com/office/powerpoint/2010/main" val="191934753"/>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882832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FDFF9C-7C08-D849-91A7-134162B1FFB4}"/>
              </a:ext>
            </a:extLst>
          </p:cNvPr>
          <p:cNvSpPr>
            <a:spLocks noGrp="1"/>
          </p:cNvSpPr>
          <p:nvPr>
            <p:ph idx="1"/>
          </p:nvPr>
        </p:nvSpPr>
        <p:spPr>
          <a:xfrm>
            <a:off x="545432" y="289367"/>
            <a:ext cx="11101136" cy="5648967"/>
          </a:xfrm>
        </p:spPr>
        <p:txBody>
          <a:bodyPr/>
          <a:lstStyle/>
          <a:p>
            <a:r>
              <a:rPr lang="en-RO" dirty="0">
                <a:latin typeface="Aharoni" panose="02010803020104030203" pitchFamily="2" charset="-79"/>
                <a:cs typeface="Aharoni" panose="02010803020104030203" pitchFamily="2" charset="-79"/>
              </a:rPr>
              <a:t>REFERENCES</a:t>
            </a:r>
          </a:p>
          <a:p>
            <a:r>
              <a:rPr lang="en-GB" dirty="0"/>
              <a:t>Covey, S. R., Merrill, A. R., &amp; Merrill, R. R. (1994). First Things First: To Live, to Love, to Learn, to Leave a Legacy. New York: Simon &amp; Schuster.</a:t>
            </a:r>
          </a:p>
          <a:p>
            <a:br>
              <a:rPr lang="en-GB" dirty="0"/>
            </a:br>
            <a:r>
              <a:rPr lang="en-GB" dirty="0"/>
              <a:t>Roster, C., Ferrari, J., &amp; </a:t>
            </a:r>
            <a:r>
              <a:rPr lang="en-GB" dirty="0" err="1"/>
              <a:t>Jurkat</a:t>
            </a:r>
            <a:r>
              <a:rPr lang="en-GB" dirty="0"/>
              <a:t>, M. (2016, March 16). The dark side of home: Assessing possession ‘clutter’ on subjective well-being. Journal of Environmental Psychology.</a:t>
            </a:r>
          </a:p>
          <a:p>
            <a:br>
              <a:rPr lang="en-GB" dirty="0"/>
            </a:br>
            <a:r>
              <a:rPr lang="en-GB" dirty="0"/>
              <a:t>Note-taking.” </a:t>
            </a:r>
            <a:r>
              <a:rPr lang="en-GB" i="1" dirty="0"/>
              <a:t>Merriam-</a:t>
            </a:r>
            <a:r>
              <a:rPr lang="en-GB" i="1" dirty="0" err="1"/>
              <a:t>Webster.com</a:t>
            </a:r>
            <a:r>
              <a:rPr lang="en-GB" i="1" dirty="0"/>
              <a:t> Dictionary</a:t>
            </a:r>
            <a:r>
              <a:rPr lang="en-GB" dirty="0"/>
              <a:t>, Merriam-Webster, </a:t>
            </a:r>
            <a:r>
              <a:rPr lang="en-GB" dirty="0">
                <a:hlinkClick r:id="rId2"/>
              </a:rPr>
              <a:t>https://</a:t>
            </a:r>
            <a:r>
              <a:rPr lang="en-GB" dirty="0" err="1">
                <a:hlinkClick r:id="rId2"/>
              </a:rPr>
              <a:t>www.merriam-webster.com</a:t>
            </a:r>
            <a:r>
              <a:rPr lang="en-GB" dirty="0">
                <a:hlinkClick r:id="rId2"/>
              </a:rPr>
              <a:t>/dictionary/note-taking. Accessed 7 Dec. 2021</a:t>
            </a:r>
            <a:r>
              <a:rPr lang="en-GB" dirty="0"/>
              <a:t>.</a:t>
            </a:r>
          </a:p>
          <a:p>
            <a:endParaRPr lang="en-GB" dirty="0"/>
          </a:p>
          <a:p>
            <a:r>
              <a:rPr lang="en-GB" dirty="0"/>
              <a:t>Pausch, R. (2008). </a:t>
            </a:r>
            <a:r>
              <a:rPr lang="en-GB" i="1" dirty="0"/>
              <a:t>Time management</a:t>
            </a:r>
            <a:r>
              <a:rPr lang="en-GB" dirty="0"/>
              <a:t>. United States: Bn Pub.</a:t>
            </a:r>
          </a:p>
          <a:p>
            <a:r>
              <a:rPr lang="en-GB" dirty="0"/>
              <a:t>Penny, L. (2011). </a:t>
            </a:r>
            <a:r>
              <a:rPr lang="en-GB" i="1" dirty="0"/>
              <a:t>More money than brains : why schools suck, college is crap, and idiots think they’re right</a:t>
            </a:r>
            <a:r>
              <a:rPr lang="en-GB" dirty="0"/>
              <a:t>. Toronto: Emblem Editions.</a:t>
            </a:r>
            <a:endParaRPr lang="en-RO" dirty="0">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809616652"/>
      </p:ext>
    </p:extLst>
  </p:cSld>
  <p:clrMapOvr>
    <a:masterClrMapping/>
  </p:clrMapOvr>
</p:sld>
</file>

<file path=ppt/theme/theme1.xml><?xml version="1.0" encoding="utf-8"?>
<a:theme xmlns:a="http://schemas.openxmlformats.org/drawingml/2006/main" name="GlowVTI">
  <a:themeElements>
    <a:clrScheme name="AnalogousFromLightSeedLeftStep">
      <a:dk1>
        <a:srgbClr val="000000"/>
      </a:dk1>
      <a:lt1>
        <a:srgbClr val="FFFFFF"/>
      </a:lt1>
      <a:dk2>
        <a:srgbClr val="393620"/>
      </a:dk2>
      <a:lt2>
        <a:srgbClr val="E8E2E5"/>
      </a:lt2>
      <a:accent1>
        <a:srgbClr val="81AB94"/>
      </a:accent1>
      <a:accent2>
        <a:srgbClr val="76AD78"/>
      </a:accent2>
      <a:accent3>
        <a:srgbClr val="8FA880"/>
      </a:accent3>
      <a:accent4>
        <a:srgbClr val="9CA671"/>
      </a:accent4>
      <a:accent5>
        <a:srgbClr val="AAA180"/>
      </a:accent5>
      <a:accent6>
        <a:srgbClr val="BA947F"/>
      </a:accent6>
      <a:hlink>
        <a:srgbClr val="AE698F"/>
      </a:hlink>
      <a:folHlink>
        <a:srgbClr val="7F7F7F"/>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docProps/app.xml><?xml version="1.0" encoding="utf-8"?>
<Properties xmlns="http://schemas.openxmlformats.org/officeDocument/2006/extended-properties" xmlns:vt="http://schemas.openxmlformats.org/officeDocument/2006/docPropsVTypes">
  <TotalTime>7431</TotalTime>
  <Words>1813</Words>
  <Application>Microsoft Macintosh PowerPoint</Application>
  <PresentationFormat>Widescreen</PresentationFormat>
  <Paragraphs>82</Paragraphs>
  <Slides>15</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Aharoni</vt:lpstr>
      <vt:lpstr>Algerian</vt:lpstr>
      <vt:lpstr>Arial</vt:lpstr>
      <vt:lpstr>Avenir Next LT Pro</vt:lpstr>
      <vt:lpstr>Bell MT</vt:lpstr>
      <vt:lpstr>GlowVTI</vt:lpstr>
      <vt:lpstr>MY Reflective Model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 Reflective Model</dc:title>
  <dc:subject/>
  <dc:creator>Raluca Micula (2115102)</dc:creator>
  <cp:keywords/>
  <dc:description/>
  <cp:lastModifiedBy>Raluca Micula (2115102)</cp:lastModifiedBy>
  <cp:revision>4</cp:revision>
  <dcterms:created xsi:type="dcterms:W3CDTF">2021-11-30T20:52:58Z</dcterms:created>
  <dcterms:modified xsi:type="dcterms:W3CDTF">2021-12-07T12:25:04Z</dcterms:modified>
  <cp:category/>
</cp:coreProperties>
</file>