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9"/>
  </p:notesMasterIdLst>
  <p:sldIdLst>
    <p:sldId id="256" r:id="rId2"/>
    <p:sldId id="268" r:id="rId3"/>
    <p:sldId id="264" r:id="rId4"/>
    <p:sldId id="267" r:id="rId5"/>
    <p:sldId id="272" r:id="rId6"/>
    <p:sldId id="258" r:id="rId7"/>
    <p:sldId id="269" r:id="rId8"/>
    <p:sldId id="278" r:id="rId9"/>
    <p:sldId id="279" r:id="rId10"/>
    <p:sldId id="277" r:id="rId11"/>
    <p:sldId id="261" r:id="rId12"/>
    <p:sldId id="263" r:id="rId13"/>
    <p:sldId id="273" r:id="rId14"/>
    <p:sldId id="262" r:id="rId15"/>
    <p:sldId id="270" r:id="rId16"/>
    <p:sldId id="271" r:id="rId17"/>
    <p:sldId id="265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Light Style 2 –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341"/>
    <p:restoredTop sz="73663"/>
  </p:normalViewPr>
  <p:slideViewPr>
    <p:cSldViewPr snapToGrid="0" snapToObjects="1">
      <p:cViewPr>
        <p:scale>
          <a:sx n="75" d="100"/>
          <a:sy n="75" d="100"/>
        </p:scale>
        <p:origin x="144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DCF49AC-156E-4D39-9182-59800343872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F95656E-3057-4444-89C9-5C9F06DFEBA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cycling— is taking multiple of doses for a specific time, Having a break for a specific time and then starting again</a:t>
          </a:r>
          <a:endParaRPr lang="en-US" dirty="0"/>
        </a:p>
      </dgm:t>
    </dgm:pt>
    <dgm:pt modelId="{2837A9E9-E6D9-42B1-8AF2-5D6E65FCBBB0}" type="parTrans" cxnId="{A02B0AC8-4263-4A6B-B712-3B6BC5A97F6C}">
      <dgm:prSet/>
      <dgm:spPr/>
      <dgm:t>
        <a:bodyPr/>
        <a:lstStyle/>
        <a:p>
          <a:endParaRPr lang="en-US"/>
        </a:p>
      </dgm:t>
    </dgm:pt>
    <dgm:pt modelId="{0533ED40-56E2-4211-A108-73518807DFDF}" type="sibTrans" cxnId="{A02B0AC8-4263-4A6B-B712-3B6BC5A97F6C}">
      <dgm:prSet/>
      <dgm:spPr/>
      <dgm:t>
        <a:bodyPr/>
        <a:lstStyle/>
        <a:p>
          <a:endParaRPr lang="en-US"/>
        </a:p>
      </dgm:t>
    </dgm:pt>
    <dgm:pt modelId="{E9257452-F12F-47AA-A116-55C4F8EEA00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stacking— mixing both orally and/or injectable types of steroids and combining two or more different ones.</a:t>
          </a:r>
          <a:endParaRPr lang="en-US" dirty="0"/>
        </a:p>
      </dgm:t>
    </dgm:pt>
    <dgm:pt modelId="{C6D06091-3B25-4541-A3DE-C28219AFA844}" type="parTrans" cxnId="{FDCF7EDF-BEBE-45A9-9578-867A70021307}">
      <dgm:prSet/>
      <dgm:spPr/>
      <dgm:t>
        <a:bodyPr/>
        <a:lstStyle/>
        <a:p>
          <a:endParaRPr lang="en-US"/>
        </a:p>
      </dgm:t>
    </dgm:pt>
    <dgm:pt modelId="{E36AAFBD-F430-4A27-A314-E68743F1248E}" type="sibTrans" cxnId="{FDCF7EDF-BEBE-45A9-9578-867A70021307}">
      <dgm:prSet/>
      <dgm:spPr/>
      <dgm:t>
        <a:bodyPr/>
        <a:lstStyle/>
        <a:p>
          <a:endParaRPr lang="en-US"/>
        </a:p>
      </dgm:t>
    </dgm:pt>
    <dgm:pt modelId="{912BB8FF-0D51-42FD-B75A-32B5036DA57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pyramiding — increasing the dose or frequency of steroids misuse slowly, reaching a peak amount, and then gradually tapering off to zero.</a:t>
          </a:r>
          <a:endParaRPr lang="en-US" dirty="0"/>
        </a:p>
      </dgm:t>
    </dgm:pt>
    <dgm:pt modelId="{B583BF30-3E89-4CF9-9984-0C4B3EA19BC9}" type="parTrans" cxnId="{825467A1-E6EA-4102-8CB1-77583D396794}">
      <dgm:prSet/>
      <dgm:spPr/>
      <dgm:t>
        <a:bodyPr/>
        <a:lstStyle/>
        <a:p>
          <a:endParaRPr lang="en-US"/>
        </a:p>
      </dgm:t>
    </dgm:pt>
    <dgm:pt modelId="{3D03C021-A8C0-417E-9536-0112A6C2F628}" type="sibTrans" cxnId="{825467A1-E6EA-4102-8CB1-77583D396794}">
      <dgm:prSet/>
      <dgm:spPr/>
      <dgm:t>
        <a:bodyPr/>
        <a:lstStyle/>
        <a:p>
          <a:endParaRPr lang="en-US"/>
        </a:p>
      </dgm:t>
    </dgm:pt>
    <dgm:pt modelId="{A3B02DE1-7B08-4E57-BB7A-575A671B1D5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plateauing—</a:t>
          </a:r>
          <a:r>
            <a:rPr lang="en-GB" dirty="0" err="1"/>
            <a:t>substatuting</a:t>
          </a:r>
          <a:r>
            <a:rPr lang="en-GB" dirty="0"/>
            <a:t>, overlapping, or substituting with another steroid to avoid</a:t>
          </a:r>
          <a:endParaRPr lang="en-US" dirty="0"/>
        </a:p>
      </dgm:t>
    </dgm:pt>
    <dgm:pt modelId="{6BD8272D-01B1-4632-B5AB-0ED1E91EA054}" type="parTrans" cxnId="{A602E86F-6FE8-457A-90C4-4995CFD3E17A}">
      <dgm:prSet/>
      <dgm:spPr/>
      <dgm:t>
        <a:bodyPr/>
        <a:lstStyle/>
        <a:p>
          <a:endParaRPr lang="en-US"/>
        </a:p>
      </dgm:t>
    </dgm:pt>
    <dgm:pt modelId="{7C05E12B-1B25-4FA8-BE21-0E46D6138E2A}" type="sibTrans" cxnId="{A602E86F-6FE8-457A-90C4-4995CFD3E17A}">
      <dgm:prSet/>
      <dgm:spPr/>
      <dgm:t>
        <a:bodyPr/>
        <a:lstStyle/>
        <a:p>
          <a:endParaRPr lang="en-US"/>
        </a:p>
      </dgm:t>
    </dgm:pt>
    <dgm:pt modelId="{798396D1-1E47-471E-8439-AD52E2642963}" type="pres">
      <dgm:prSet presAssocID="{0DCF49AC-156E-4D39-9182-598003438724}" presName="root" presStyleCnt="0">
        <dgm:presLayoutVars>
          <dgm:dir/>
          <dgm:resizeHandles val="exact"/>
        </dgm:presLayoutVars>
      </dgm:prSet>
      <dgm:spPr/>
    </dgm:pt>
    <dgm:pt modelId="{0122AE7C-03F5-4D0E-A7FE-D54E2D0C6AEB}" type="pres">
      <dgm:prSet presAssocID="{7F95656E-3057-4444-89C9-5C9F06DFEBAE}" presName="compNode" presStyleCnt="0"/>
      <dgm:spPr/>
    </dgm:pt>
    <dgm:pt modelId="{7B04416C-2379-43B3-8E5C-100E1E6100A0}" type="pres">
      <dgm:prSet presAssocID="{7F95656E-3057-4444-89C9-5C9F06DFEBAE}" presName="bgRect" presStyleLbl="bgShp" presStyleIdx="0" presStyleCnt="4"/>
      <dgm:spPr/>
    </dgm:pt>
    <dgm:pt modelId="{FE24E265-CB4A-4CF8-A34F-6DD33DDE5969}" type="pres">
      <dgm:prSet presAssocID="{7F95656E-3057-4444-89C9-5C9F06DFEBAE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opwatch"/>
        </a:ext>
      </dgm:extLst>
    </dgm:pt>
    <dgm:pt modelId="{05D8017A-5380-4DE9-8A15-F3322B4ED5AC}" type="pres">
      <dgm:prSet presAssocID="{7F95656E-3057-4444-89C9-5C9F06DFEBAE}" presName="spaceRect" presStyleCnt="0"/>
      <dgm:spPr/>
    </dgm:pt>
    <dgm:pt modelId="{67E69D9B-0E3A-4642-B28D-051169AD4405}" type="pres">
      <dgm:prSet presAssocID="{7F95656E-3057-4444-89C9-5C9F06DFEBAE}" presName="parTx" presStyleLbl="revTx" presStyleIdx="0" presStyleCnt="4">
        <dgm:presLayoutVars>
          <dgm:chMax val="0"/>
          <dgm:chPref val="0"/>
        </dgm:presLayoutVars>
      </dgm:prSet>
      <dgm:spPr/>
    </dgm:pt>
    <dgm:pt modelId="{367B2F2B-A8FD-45B5-9DB9-363E6D43FC42}" type="pres">
      <dgm:prSet presAssocID="{0533ED40-56E2-4211-A108-73518807DFDF}" presName="sibTrans" presStyleCnt="0"/>
      <dgm:spPr/>
    </dgm:pt>
    <dgm:pt modelId="{E41A3973-5AF0-4ABC-B660-03B50D5E899E}" type="pres">
      <dgm:prSet presAssocID="{E9257452-F12F-47AA-A116-55C4F8EEA00F}" presName="compNode" presStyleCnt="0"/>
      <dgm:spPr/>
    </dgm:pt>
    <dgm:pt modelId="{3C1BFC27-A58B-48FE-AE45-92F4895C6F24}" type="pres">
      <dgm:prSet presAssocID="{E9257452-F12F-47AA-A116-55C4F8EEA00F}" presName="bgRect" presStyleLbl="bgShp" presStyleIdx="1" presStyleCnt="4"/>
      <dgm:spPr/>
    </dgm:pt>
    <dgm:pt modelId="{16213B4F-8171-4155-B851-ED5259ABA712}" type="pres">
      <dgm:prSet presAssocID="{E9257452-F12F-47AA-A116-55C4F8EEA00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edle"/>
        </a:ext>
      </dgm:extLst>
    </dgm:pt>
    <dgm:pt modelId="{CEB3E9A7-0E95-4529-BA93-D768CEF8EB54}" type="pres">
      <dgm:prSet presAssocID="{E9257452-F12F-47AA-A116-55C4F8EEA00F}" presName="spaceRect" presStyleCnt="0"/>
      <dgm:spPr/>
    </dgm:pt>
    <dgm:pt modelId="{DA03A21F-0320-407A-B71D-332D2FA13FFC}" type="pres">
      <dgm:prSet presAssocID="{E9257452-F12F-47AA-A116-55C4F8EEA00F}" presName="parTx" presStyleLbl="revTx" presStyleIdx="1" presStyleCnt="4">
        <dgm:presLayoutVars>
          <dgm:chMax val="0"/>
          <dgm:chPref val="0"/>
        </dgm:presLayoutVars>
      </dgm:prSet>
      <dgm:spPr/>
    </dgm:pt>
    <dgm:pt modelId="{62E34EF7-C188-4C4F-ADB7-57BA54C1CA4D}" type="pres">
      <dgm:prSet presAssocID="{E36AAFBD-F430-4A27-A314-E68743F1248E}" presName="sibTrans" presStyleCnt="0"/>
      <dgm:spPr/>
    </dgm:pt>
    <dgm:pt modelId="{5CBB6F9E-AE11-4FDA-87D9-D6D34B4C20E3}" type="pres">
      <dgm:prSet presAssocID="{912BB8FF-0D51-42FD-B75A-32B5036DA57C}" presName="compNode" presStyleCnt="0"/>
      <dgm:spPr/>
    </dgm:pt>
    <dgm:pt modelId="{092C60ED-4C52-4192-8B3D-A9085EAF4FED}" type="pres">
      <dgm:prSet presAssocID="{912BB8FF-0D51-42FD-B75A-32B5036DA57C}" presName="bgRect" presStyleLbl="bgShp" presStyleIdx="2" presStyleCnt="4"/>
      <dgm:spPr/>
    </dgm:pt>
    <dgm:pt modelId="{7B9AF75F-3770-4BAA-A076-A2615C550715}" type="pres">
      <dgm:prSet presAssocID="{912BB8FF-0D51-42FD-B75A-32B5036DA57C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Graph with Downward Trend"/>
        </a:ext>
      </dgm:extLst>
    </dgm:pt>
    <dgm:pt modelId="{C87D926D-2B57-4E91-A0FB-D038D81F1FB1}" type="pres">
      <dgm:prSet presAssocID="{912BB8FF-0D51-42FD-B75A-32B5036DA57C}" presName="spaceRect" presStyleCnt="0"/>
      <dgm:spPr/>
    </dgm:pt>
    <dgm:pt modelId="{1CC98851-FB3E-46A9-BF64-F4C72081C33A}" type="pres">
      <dgm:prSet presAssocID="{912BB8FF-0D51-42FD-B75A-32B5036DA57C}" presName="parTx" presStyleLbl="revTx" presStyleIdx="2" presStyleCnt="4">
        <dgm:presLayoutVars>
          <dgm:chMax val="0"/>
          <dgm:chPref val="0"/>
        </dgm:presLayoutVars>
      </dgm:prSet>
      <dgm:spPr/>
    </dgm:pt>
    <dgm:pt modelId="{ABD7FF3C-357B-44AF-B483-1D1B9FD3E2FD}" type="pres">
      <dgm:prSet presAssocID="{3D03C021-A8C0-417E-9536-0112A6C2F628}" presName="sibTrans" presStyleCnt="0"/>
      <dgm:spPr/>
    </dgm:pt>
    <dgm:pt modelId="{F33AA884-4515-4064-8280-8451A8EA542B}" type="pres">
      <dgm:prSet presAssocID="{A3B02DE1-7B08-4E57-BB7A-575A671B1D5F}" presName="compNode" presStyleCnt="0"/>
      <dgm:spPr/>
    </dgm:pt>
    <dgm:pt modelId="{C1F3D1CD-8426-411F-9DDE-E8FEB3D07CD4}" type="pres">
      <dgm:prSet presAssocID="{A3B02DE1-7B08-4E57-BB7A-575A671B1D5F}" presName="bgRect" presStyleLbl="bgShp" presStyleIdx="3" presStyleCnt="4"/>
      <dgm:spPr/>
    </dgm:pt>
    <dgm:pt modelId="{EB869F30-E95C-4EAE-A081-7BB6DF6657C2}" type="pres">
      <dgm:prSet presAssocID="{A3B02DE1-7B08-4E57-BB7A-575A671B1D5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BEC31CFF-CEE8-467B-B9B4-ADAF4788260D}" type="pres">
      <dgm:prSet presAssocID="{A3B02DE1-7B08-4E57-BB7A-575A671B1D5F}" presName="spaceRect" presStyleCnt="0"/>
      <dgm:spPr/>
    </dgm:pt>
    <dgm:pt modelId="{4E22AEB0-0B92-448C-B11B-31C239A2B7AA}" type="pres">
      <dgm:prSet presAssocID="{A3B02DE1-7B08-4E57-BB7A-575A671B1D5F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6BF10F13-EC3E-E248-B07E-ED331F59D381}" type="presOf" srcId="{0DCF49AC-156E-4D39-9182-598003438724}" destId="{798396D1-1E47-471E-8439-AD52E2642963}" srcOrd="0" destOrd="0" presId="urn:microsoft.com/office/officeart/2018/2/layout/IconVerticalSolidList"/>
    <dgm:cxn modelId="{11687025-488D-1E43-B80A-FFEC7DF177EE}" type="presOf" srcId="{7F95656E-3057-4444-89C9-5C9F06DFEBAE}" destId="{67E69D9B-0E3A-4642-B28D-051169AD4405}" srcOrd="0" destOrd="0" presId="urn:microsoft.com/office/officeart/2018/2/layout/IconVerticalSolidList"/>
    <dgm:cxn modelId="{0BE25545-6B07-0347-8B85-073B9C4661AA}" type="presOf" srcId="{E9257452-F12F-47AA-A116-55C4F8EEA00F}" destId="{DA03A21F-0320-407A-B71D-332D2FA13FFC}" srcOrd="0" destOrd="0" presId="urn:microsoft.com/office/officeart/2018/2/layout/IconVerticalSolidList"/>
    <dgm:cxn modelId="{D1D5905A-6ADE-4E40-9707-3F0FD1E68E83}" type="presOf" srcId="{912BB8FF-0D51-42FD-B75A-32B5036DA57C}" destId="{1CC98851-FB3E-46A9-BF64-F4C72081C33A}" srcOrd="0" destOrd="0" presId="urn:microsoft.com/office/officeart/2018/2/layout/IconVerticalSolidList"/>
    <dgm:cxn modelId="{A602E86F-6FE8-457A-90C4-4995CFD3E17A}" srcId="{0DCF49AC-156E-4D39-9182-598003438724}" destId="{A3B02DE1-7B08-4E57-BB7A-575A671B1D5F}" srcOrd="3" destOrd="0" parTransId="{6BD8272D-01B1-4632-B5AB-0ED1E91EA054}" sibTransId="{7C05E12B-1B25-4FA8-BE21-0E46D6138E2A}"/>
    <dgm:cxn modelId="{825467A1-E6EA-4102-8CB1-77583D396794}" srcId="{0DCF49AC-156E-4D39-9182-598003438724}" destId="{912BB8FF-0D51-42FD-B75A-32B5036DA57C}" srcOrd="2" destOrd="0" parTransId="{B583BF30-3E89-4CF9-9984-0C4B3EA19BC9}" sibTransId="{3D03C021-A8C0-417E-9536-0112A6C2F628}"/>
    <dgm:cxn modelId="{A02B0AC8-4263-4A6B-B712-3B6BC5A97F6C}" srcId="{0DCF49AC-156E-4D39-9182-598003438724}" destId="{7F95656E-3057-4444-89C9-5C9F06DFEBAE}" srcOrd="0" destOrd="0" parTransId="{2837A9E9-E6D9-42B1-8AF2-5D6E65FCBBB0}" sibTransId="{0533ED40-56E2-4211-A108-73518807DFDF}"/>
    <dgm:cxn modelId="{FDCF7EDF-BEBE-45A9-9578-867A70021307}" srcId="{0DCF49AC-156E-4D39-9182-598003438724}" destId="{E9257452-F12F-47AA-A116-55C4F8EEA00F}" srcOrd="1" destOrd="0" parTransId="{C6D06091-3B25-4541-A3DE-C28219AFA844}" sibTransId="{E36AAFBD-F430-4A27-A314-E68743F1248E}"/>
    <dgm:cxn modelId="{2C3178EF-6383-714D-8C51-AB95873DEBB3}" type="presOf" srcId="{A3B02DE1-7B08-4E57-BB7A-575A671B1D5F}" destId="{4E22AEB0-0B92-448C-B11B-31C239A2B7AA}" srcOrd="0" destOrd="0" presId="urn:microsoft.com/office/officeart/2018/2/layout/IconVerticalSolidList"/>
    <dgm:cxn modelId="{179501E5-2C38-8246-A1FE-3E83DA6A53E1}" type="presParOf" srcId="{798396D1-1E47-471E-8439-AD52E2642963}" destId="{0122AE7C-03F5-4D0E-A7FE-D54E2D0C6AEB}" srcOrd="0" destOrd="0" presId="urn:microsoft.com/office/officeart/2018/2/layout/IconVerticalSolidList"/>
    <dgm:cxn modelId="{1CC08FBA-F2C8-3741-88FD-B67BE54D7554}" type="presParOf" srcId="{0122AE7C-03F5-4D0E-A7FE-D54E2D0C6AEB}" destId="{7B04416C-2379-43B3-8E5C-100E1E6100A0}" srcOrd="0" destOrd="0" presId="urn:microsoft.com/office/officeart/2018/2/layout/IconVerticalSolidList"/>
    <dgm:cxn modelId="{4961EE3F-5E7F-2043-ADC2-400A013C8635}" type="presParOf" srcId="{0122AE7C-03F5-4D0E-A7FE-D54E2D0C6AEB}" destId="{FE24E265-CB4A-4CF8-A34F-6DD33DDE5969}" srcOrd="1" destOrd="0" presId="urn:microsoft.com/office/officeart/2018/2/layout/IconVerticalSolidList"/>
    <dgm:cxn modelId="{8B6D50E9-5690-0D48-B27B-F9C22F5FF935}" type="presParOf" srcId="{0122AE7C-03F5-4D0E-A7FE-D54E2D0C6AEB}" destId="{05D8017A-5380-4DE9-8A15-F3322B4ED5AC}" srcOrd="2" destOrd="0" presId="urn:microsoft.com/office/officeart/2018/2/layout/IconVerticalSolidList"/>
    <dgm:cxn modelId="{F4A83746-6849-A34A-ABE1-A57388F99C50}" type="presParOf" srcId="{0122AE7C-03F5-4D0E-A7FE-D54E2D0C6AEB}" destId="{67E69D9B-0E3A-4642-B28D-051169AD4405}" srcOrd="3" destOrd="0" presId="urn:microsoft.com/office/officeart/2018/2/layout/IconVerticalSolidList"/>
    <dgm:cxn modelId="{D9ACED7E-98C4-F547-8914-6CDE2FCC3DA3}" type="presParOf" srcId="{798396D1-1E47-471E-8439-AD52E2642963}" destId="{367B2F2B-A8FD-45B5-9DB9-363E6D43FC42}" srcOrd="1" destOrd="0" presId="urn:microsoft.com/office/officeart/2018/2/layout/IconVerticalSolidList"/>
    <dgm:cxn modelId="{E9C263C6-57E3-AE4E-9C78-390D6D51CCEC}" type="presParOf" srcId="{798396D1-1E47-471E-8439-AD52E2642963}" destId="{E41A3973-5AF0-4ABC-B660-03B50D5E899E}" srcOrd="2" destOrd="0" presId="urn:microsoft.com/office/officeart/2018/2/layout/IconVerticalSolidList"/>
    <dgm:cxn modelId="{4EB9D3A4-FD1A-A945-BBCF-9ABE9D56A0FE}" type="presParOf" srcId="{E41A3973-5AF0-4ABC-B660-03B50D5E899E}" destId="{3C1BFC27-A58B-48FE-AE45-92F4895C6F24}" srcOrd="0" destOrd="0" presId="urn:microsoft.com/office/officeart/2018/2/layout/IconVerticalSolidList"/>
    <dgm:cxn modelId="{23B3DE67-FBB9-8942-8177-8C786FF96C80}" type="presParOf" srcId="{E41A3973-5AF0-4ABC-B660-03B50D5E899E}" destId="{16213B4F-8171-4155-B851-ED5259ABA712}" srcOrd="1" destOrd="0" presId="urn:microsoft.com/office/officeart/2018/2/layout/IconVerticalSolidList"/>
    <dgm:cxn modelId="{761FD2C6-3823-1A47-89F7-BE3EC3D6110C}" type="presParOf" srcId="{E41A3973-5AF0-4ABC-B660-03B50D5E899E}" destId="{CEB3E9A7-0E95-4529-BA93-D768CEF8EB54}" srcOrd="2" destOrd="0" presId="urn:microsoft.com/office/officeart/2018/2/layout/IconVerticalSolidList"/>
    <dgm:cxn modelId="{9EF5F208-338E-9E48-B571-59522FDB71F4}" type="presParOf" srcId="{E41A3973-5AF0-4ABC-B660-03B50D5E899E}" destId="{DA03A21F-0320-407A-B71D-332D2FA13FFC}" srcOrd="3" destOrd="0" presId="urn:microsoft.com/office/officeart/2018/2/layout/IconVerticalSolidList"/>
    <dgm:cxn modelId="{3D266F16-73BD-1E4C-AE5E-95E53569DCA7}" type="presParOf" srcId="{798396D1-1E47-471E-8439-AD52E2642963}" destId="{62E34EF7-C188-4C4F-ADB7-57BA54C1CA4D}" srcOrd="3" destOrd="0" presId="urn:microsoft.com/office/officeart/2018/2/layout/IconVerticalSolidList"/>
    <dgm:cxn modelId="{D181AE60-ADE6-614B-A973-DB7C13815F9D}" type="presParOf" srcId="{798396D1-1E47-471E-8439-AD52E2642963}" destId="{5CBB6F9E-AE11-4FDA-87D9-D6D34B4C20E3}" srcOrd="4" destOrd="0" presId="urn:microsoft.com/office/officeart/2018/2/layout/IconVerticalSolidList"/>
    <dgm:cxn modelId="{86892B27-4939-1A4B-A858-D079B9DA8D9A}" type="presParOf" srcId="{5CBB6F9E-AE11-4FDA-87D9-D6D34B4C20E3}" destId="{092C60ED-4C52-4192-8B3D-A9085EAF4FED}" srcOrd="0" destOrd="0" presId="urn:microsoft.com/office/officeart/2018/2/layout/IconVerticalSolidList"/>
    <dgm:cxn modelId="{51568247-1016-1145-8399-7D272DB7D81E}" type="presParOf" srcId="{5CBB6F9E-AE11-4FDA-87D9-D6D34B4C20E3}" destId="{7B9AF75F-3770-4BAA-A076-A2615C550715}" srcOrd="1" destOrd="0" presId="urn:microsoft.com/office/officeart/2018/2/layout/IconVerticalSolidList"/>
    <dgm:cxn modelId="{198914AD-E93B-4840-B1A1-22C818B5C8F5}" type="presParOf" srcId="{5CBB6F9E-AE11-4FDA-87D9-D6D34B4C20E3}" destId="{C87D926D-2B57-4E91-A0FB-D038D81F1FB1}" srcOrd="2" destOrd="0" presId="urn:microsoft.com/office/officeart/2018/2/layout/IconVerticalSolidList"/>
    <dgm:cxn modelId="{46DFF852-278E-F84B-B493-9A703F580658}" type="presParOf" srcId="{5CBB6F9E-AE11-4FDA-87D9-D6D34B4C20E3}" destId="{1CC98851-FB3E-46A9-BF64-F4C72081C33A}" srcOrd="3" destOrd="0" presId="urn:microsoft.com/office/officeart/2018/2/layout/IconVerticalSolidList"/>
    <dgm:cxn modelId="{FBE70D31-2400-1C42-AE9F-478219368469}" type="presParOf" srcId="{798396D1-1E47-471E-8439-AD52E2642963}" destId="{ABD7FF3C-357B-44AF-B483-1D1B9FD3E2FD}" srcOrd="5" destOrd="0" presId="urn:microsoft.com/office/officeart/2018/2/layout/IconVerticalSolidList"/>
    <dgm:cxn modelId="{6CFCAD30-AA81-2B45-944D-A546EF20A956}" type="presParOf" srcId="{798396D1-1E47-471E-8439-AD52E2642963}" destId="{F33AA884-4515-4064-8280-8451A8EA542B}" srcOrd="6" destOrd="0" presId="urn:microsoft.com/office/officeart/2018/2/layout/IconVerticalSolidList"/>
    <dgm:cxn modelId="{83400BD5-1C91-0045-AA80-56AAF123A52E}" type="presParOf" srcId="{F33AA884-4515-4064-8280-8451A8EA542B}" destId="{C1F3D1CD-8426-411F-9DDE-E8FEB3D07CD4}" srcOrd="0" destOrd="0" presId="urn:microsoft.com/office/officeart/2018/2/layout/IconVerticalSolidList"/>
    <dgm:cxn modelId="{B3543ABD-C0B6-374B-92F1-93E9563B33A6}" type="presParOf" srcId="{F33AA884-4515-4064-8280-8451A8EA542B}" destId="{EB869F30-E95C-4EAE-A081-7BB6DF6657C2}" srcOrd="1" destOrd="0" presId="urn:microsoft.com/office/officeart/2018/2/layout/IconVerticalSolidList"/>
    <dgm:cxn modelId="{823452F0-B31D-8C43-93BF-6D27C8971ECC}" type="presParOf" srcId="{F33AA884-4515-4064-8280-8451A8EA542B}" destId="{BEC31CFF-CEE8-467B-B9B4-ADAF4788260D}" srcOrd="2" destOrd="0" presId="urn:microsoft.com/office/officeart/2018/2/layout/IconVerticalSolidList"/>
    <dgm:cxn modelId="{30EF82A9-9981-A248-ADB6-4C720C205AFD}" type="presParOf" srcId="{F33AA884-4515-4064-8280-8451A8EA542B}" destId="{4E22AEB0-0B92-448C-B11B-31C239A2B7A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04416C-2379-43B3-8E5C-100E1E6100A0}">
      <dsp:nvSpPr>
        <dsp:cNvPr id="0" name=""/>
        <dsp:cNvSpPr/>
      </dsp:nvSpPr>
      <dsp:spPr>
        <a:xfrm>
          <a:off x="0" y="2194"/>
          <a:ext cx="5821767" cy="11123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24E265-CB4A-4CF8-A34F-6DD33DDE5969}">
      <dsp:nvSpPr>
        <dsp:cNvPr id="0" name=""/>
        <dsp:cNvSpPr/>
      </dsp:nvSpPr>
      <dsp:spPr>
        <a:xfrm>
          <a:off x="336476" y="252466"/>
          <a:ext cx="611774" cy="61177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7E69D9B-0E3A-4642-B28D-051169AD4405}">
      <dsp:nvSpPr>
        <dsp:cNvPr id="0" name=""/>
        <dsp:cNvSpPr/>
      </dsp:nvSpPr>
      <dsp:spPr>
        <a:xfrm>
          <a:off x="1284726" y="2194"/>
          <a:ext cx="4537040" cy="1112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720" tIns="117720" rIns="117720" bIns="11772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cycling— is taking multiple of doses for a specific time, Having a break for a specific time and then starting again</a:t>
          </a:r>
          <a:endParaRPr lang="en-US" sz="1500" kern="1200" dirty="0"/>
        </a:p>
      </dsp:txBody>
      <dsp:txXfrm>
        <a:off x="1284726" y="2194"/>
        <a:ext cx="4537040" cy="1112317"/>
      </dsp:txXfrm>
    </dsp:sp>
    <dsp:sp modelId="{3C1BFC27-A58B-48FE-AE45-92F4895C6F24}">
      <dsp:nvSpPr>
        <dsp:cNvPr id="0" name=""/>
        <dsp:cNvSpPr/>
      </dsp:nvSpPr>
      <dsp:spPr>
        <a:xfrm>
          <a:off x="0" y="1392591"/>
          <a:ext cx="5821767" cy="11123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6213B4F-8171-4155-B851-ED5259ABA712}">
      <dsp:nvSpPr>
        <dsp:cNvPr id="0" name=""/>
        <dsp:cNvSpPr/>
      </dsp:nvSpPr>
      <dsp:spPr>
        <a:xfrm>
          <a:off x="336476" y="1642863"/>
          <a:ext cx="611774" cy="61177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03A21F-0320-407A-B71D-332D2FA13FFC}">
      <dsp:nvSpPr>
        <dsp:cNvPr id="0" name=""/>
        <dsp:cNvSpPr/>
      </dsp:nvSpPr>
      <dsp:spPr>
        <a:xfrm>
          <a:off x="1284726" y="1392591"/>
          <a:ext cx="4537040" cy="1112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720" tIns="117720" rIns="117720" bIns="11772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stacking— mixing both orally and/or injectable types of steroids and combining two or more different ones.</a:t>
          </a:r>
          <a:endParaRPr lang="en-US" sz="1500" kern="1200" dirty="0"/>
        </a:p>
      </dsp:txBody>
      <dsp:txXfrm>
        <a:off x="1284726" y="1392591"/>
        <a:ext cx="4537040" cy="1112317"/>
      </dsp:txXfrm>
    </dsp:sp>
    <dsp:sp modelId="{092C60ED-4C52-4192-8B3D-A9085EAF4FED}">
      <dsp:nvSpPr>
        <dsp:cNvPr id="0" name=""/>
        <dsp:cNvSpPr/>
      </dsp:nvSpPr>
      <dsp:spPr>
        <a:xfrm>
          <a:off x="0" y="2782988"/>
          <a:ext cx="5821767" cy="11123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9AF75F-3770-4BAA-A076-A2615C550715}">
      <dsp:nvSpPr>
        <dsp:cNvPr id="0" name=""/>
        <dsp:cNvSpPr/>
      </dsp:nvSpPr>
      <dsp:spPr>
        <a:xfrm>
          <a:off x="336476" y="3033260"/>
          <a:ext cx="611774" cy="61177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CC98851-FB3E-46A9-BF64-F4C72081C33A}">
      <dsp:nvSpPr>
        <dsp:cNvPr id="0" name=""/>
        <dsp:cNvSpPr/>
      </dsp:nvSpPr>
      <dsp:spPr>
        <a:xfrm>
          <a:off x="1284726" y="2782988"/>
          <a:ext cx="4537040" cy="1112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720" tIns="117720" rIns="117720" bIns="11772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pyramiding — increasing the dose or frequency of steroids misuse slowly, reaching a peak amount, and then gradually tapering off to zero.</a:t>
          </a:r>
          <a:endParaRPr lang="en-US" sz="1500" kern="1200" dirty="0"/>
        </a:p>
      </dsp:txBody>
      <dsp:txXfrm>
        <a:off x="1284726" y="2782988"/>
        <a:ext cx="4537040" cy="1112317"/>
      </dsp:txXfrm>
    </dsp:sp>
    <dsp:sp modelId="{C1F3D1CD-8426-411F-9DDE-E8FEB3D07CD4}">
      <dsp:nvSpPr>
        <dsp:cNvPr id="0" name=""/>
        <dsp:cNvSpPr/>
      </dsp:nvSpPr>
      <dsp:spPr>
        <a:xfrm>
          <a:off x="0" y="4173385"/>
          <a:ext cx="5821767" cy="111231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869F30-E95C-4EAE-A081-7BB6DF6657C2}">
      <dsp:nvSpPr>
        <dsp:cNvPr id="0" name=""/>
        <dsp:cNvSpPr/>
      </dsp:nvSpPr>
      <dsp:spPr>
        <a:xfrm>
          <a:off x="336476" y="4423657"/>
          <a:ext cx="611774" cy="61177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22AEB0-0B92-448C-B11B-31C239A2B7AA}">
      <dsp:nvSpPr>
        <dsp:cNvPr id="0" name=""/>
        <dsp:cNvSpPr/>
      </dsp:nvSpPr>
      <dsp:spPr>
        <a:xfrm>
          <a:off x="1284726" y="4173385"/>
          <a:ext cx="4537040" cy="11123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720" tIns="117720" rIns="117720" bIns="11772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plateauing—</a:t>
          </a:r>
          <a:r>
            <a:rPr lang="en-GB" sz="1500" kern="1200" dirty="0" err="1"/>
            <a:t>substatuting</a:t>
          </a:r>
          <a:r>
            <a:rPr lang="en-GB" sz="1500" kern="1200" dirty="0"/>
            <a:t>, overlapping, or substituting with another steroid to avoid</a:t>
          </a:r>
          <a:endParaRPr lang="en-US" sz="1500" kern="1200" dirty="0"/>
        </a:p>
      </dsp:txBody>
      <dsp:txXfrm>
        <a:off x="1284726" y="4173385"/>
        <a:ext cx="4537040" cy="11123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8AF51A-313F-1F48-B4CA-32EC67E6AB31}" type="datetimeFigureOut">
              <a:rPr lang="en-US" smtClean="0"/>
              <a:t>3/5/20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1D9247-9554-E846-8267-E474B18813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5608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portsnet.ca/magazine/sportsnet-magazine-jose-canseco-las-vegas/" TargetMode="External"/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eb.archive.org/web/20160803073556/http:/www.sportsnet.ca/magazine/sportsnet-magazine-jose-canseco-las-vegas/" TargetMode="Externa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journals.physiology.org/doi/full/10.1152/ajpendo.2001.281.6.E1172" TargetMode="External"/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books.google.com/books?id=wbkoeZuwqjwC&amp;pg=PA345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9247-9554-E846-8267-E474B18813B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1739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9247-9554-E846-8267-E474B18813B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1571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u="none" strike="noStrike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9247-9554-E846-8267-E474B18813B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40343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9247-9554-E846-8267-E474B18813B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12873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"Magazine: 2 days (In Vegas) with Canseco - Sportsnet.ca"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 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Archived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from the original on August 3, 2016. Retrieved June 8, 2016.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9247-9554-E846-8267-E474B18813B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83203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9247-9554-E846-8267-E474B18813B4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993370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9247-9554-E846-8267-E474B18813B4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721132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9247-9554-E846-8267-E474B18813B4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433182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9247-9554-E846-8267-E474B18813B4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55700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9247-9554-E846-8267-E474B18813B4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69355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9247-9554-E846-8267-E474B18813B4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483582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9247-9554-E846-8267-E474B18813B4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834906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9247-9554-E846-8267-E474B18813B4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299508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9247-9554-E846-8267-E474B18813B4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02092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10000"/>
              </a:lnSpc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9247-9554-E846-8267-E474B18813B4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191689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Alén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Hakkinen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K. (1987). Androgenic steroid effects on serum hormones and on maximal force development in strength athletes. Journal Sports Medicine Phys Fitness, 27(1) 38-46.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Bhasin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Storer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T.W., Berman, N.,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Callegari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C. (1996). The effects of supraphysiologic doses of testosterone on muscle size and strength in normal men. The New England Journal of Medicine, 335(1) 1-7.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Bhasin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S., Woodhouse, L.,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Casaburi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R.,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Atam B. Singh"/>
              </a:rPr>
              <a:t>Singh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A.B.,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Dimple Bhasin"/>
              </a:rPr>
              <a:t>Bhasin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D.,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Nancy Berman"/>
              </a:rPr>
              <a:t>Berman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N.,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Xianghong Chen"/>
              </a:rPr>
              <a:t>Chen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X.,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Kevin E. Yarasheski"/>
              </a:rPr>
              <a:t>Yarasheski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K.E.,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Lynne Magliano"/>
              </a:rPr>
              <a:t>Magliano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L.,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Connie Dzekov"/>
              </a:rPr>
              <a:t>Dzekov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C.,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Jeanne Dzekov"/>
              </a:rPr>
              <a:t> Dzekov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J.,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Rachelle Bross"/>
              </a:rPr>
              <a:t>Bross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R.,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Jeffrey Phillips"/>
              </a:rPr>
              <a:t>Phillips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 J.,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Indrani Sinha-Hikim"/>
              </a:rPr>
              <a:t>Sinha-Hikim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I., 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Ruoquing Shen"/>
              </a:rPr>
              <a:t>Shen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and R., </a:t>
            </a:r>
            <a:r>
              <a:rPr lang="en-GB" sz="1200" u="none" strike="noStrike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 tooltip="Thomas W. Storer"/>
              </a:rPr>
              <a:t>Storer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T.W. (2001). Testosterone dose-response relationships in healthy young men. American Journal of Physiology. 281(6)1172-1181.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 </a:t>
            </a:r>
            <a:r>
              <a:rPr lang="en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Piccoli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B, Giada F, </a:t>
            </a:r>
            <a:r>
              <a:rPr lang="en-GB" sz="1200" i="1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Benettin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A, Sartori F, Piccolo E (1991). "Anabolic steroid use in body builders: an echocardiographic study of left ventricle morphology and function". Int J Sports Med. </a:t>
            </a:r>
            <a:r>
              <a:rPr lang="en-GB" sz="1200" b="1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12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(4): 408–12. 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Ellender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L. and Linder, M.M. (2005). Sports pharmacology and ergogenic aids. Prim Care Clinic office practice, Vol. 32, no. 1, pp. 277-292.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Fahey, T.D., Brown, C.H. (1973). The effects of an anabolic steroid on the strength, body composition, endurance of college males when accompanied by a weight training program. Med and Science in Sports, 5(4) 272-276.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Forbes, G.B., Porta, C.R., Herr, B.E., Griggs, R.C. (1992). Sequence of changes in body composition induced by testosterone and reversal of changes after drug is stopped. JAMA 267(3) 397-399.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Hartegens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F. &amp;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Kuipers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H. (2004) Effects of Androgenic- Anabolic Steroids in Athletes.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Sports Medicine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34(8):513-554.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Hartgens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F., Van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Marken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Lichtenbelt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W.D., Ebbing, S.,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Vollaard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Rietjens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G.,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Kuipers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H. (2001). Body composition and anthropometry in bodybuilders: regional changes due to nandrolone decanoate administration. International Journal of Sports Medicine 22(3) 235-241.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Hervey, G.R., Hutchinson, I.,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Knibbs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A.V.,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Burkinshaw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L., Jones, P.R.M.,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Norgan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N.G.,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Levell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M.J. (1976). Anabolic effects of methandienone in men undergoing athletic training. The Lancet journal, 308(7988) 699-702.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Kuipers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H.,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Wijnen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J.A.G.,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Hartgens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F., Willems, S.M.M. (1991). Influence of anabolic steroids on body composition, blood pressure, lipid profile and liver function in bodybuilders. International Journal of Sports Medicine, 12(4) 413-418.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Loughton, S.J.,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Ruhling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R.O. (1977) Human strength and endurance responses to anabolic steroid and training. Journal of Sports Medicine Phys Fitness 17(3) 285-296.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O’Shea, J.P., Winkler, W. (1070). Biochemical and physical effects of an anabolic steroid in competitive swimmers and weightlifters.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Nutr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Rep Int  2(1) 351-62.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Powers M (2011). Houglum J, Harrelson GL (eds.). </a:t>
            </a:r>
            <a:r>
              <a:rPr lang="en-GB" sz="1200" i="1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Performance-Enhancing Drugs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 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Principles of Pharmacology for Athletic Trainers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(2nd ed.). SLACK Incorporated. p. 345.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Strømme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S.B.,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Meen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H.D.,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Aakvaag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A. (1974) Effects of an androgenic- anabolic steroid on strength development and plasma testosterone levels in normal males. Medicine and Science Sports. 6(3) 203-208.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Thein, L.A., Thein, J.M. and </a:t>
            </a:r>
            <a:r>
              <a:rPr lang="en-US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Landrt</a:t>
            </a:r>
            <a:r>
              <a:rPr lang="en-US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G.L. (1995) Ergogenic aids. American Physical Therapy Association, vol. 75, no. 5, pp 426-439.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Win-May, M., Mya-Tu, M. (1975) The effect of anabolic steroids on physical fitness. Journal of Sports Med  Phys Fitness, 15(13) 266-271 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A1D9247-9554-E846-8267-E474B18813B4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515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9" name="Group 88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0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2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3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4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5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6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7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8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9" name="Rectangle 38"/>
            <p:cNvSpPr/>
            <p:nvPr/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/>
            <p:cNvSpPr/>
            <p:nvPr/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9236" y="2075504"/>
            <a:ext cx="8679915" cy="1748729"/>
          </a:xfrm>
        </p:spPr>
        <p:txBody>
          <a:bodyPr bIns="0" anchor="b">
            <a:normAutofit/>
          </a:bodyPr>
          <a:lstStyle>
            <a:lvl1pPr algn="ctr">
              <a:lnSpc>
                <a:spcPct val="80000"/>
              </a:lnSpc>
              <a:defRPr sz="5400" spc="-15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9237" y="3906266"/>
            <a:ext cx="8673427" cy="1322587"/>
          </a:xfrm>
        </p:spPr>
        <p:txBody>
          <a:bodyPr t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rgbClr val="FFFEFF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 vert="horz" lIns="91440" tIns="45720" rIns="91440" bIns="45720" rtlCol="0" anchor="ctr"/>
          <a:lstStyle>
            <a:lvl1pPr>
              <a:defRPr lang="en-US"/>
            </a:lvl1pPr>
          </a:lstStyle>
          <a:p>
            <a:fld id="{48A87A34-81AB-432B-8DAE-1953F412C126}" type="datetimeFigureOut">
              <a:rPr lang="en-US" dirty="0"/>
              <a:pPr/>
              <a:t>3/5/20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0" name="Group 79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81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0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1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7" name="Group 26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8" name="Rectangle 27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18447" y="803186"/>
            <a:ext cx="6281873" cy="5248622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8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9" name="Group 8"/>
          <p:cNvGrpSpPr/>
          <p:nvPr/>
        </p:nvGrpSpPr>
        <p:grpSpPr>
          <a:xfrm>
            <a:off x="3259545" y="1186483"/>
            <a:ext cx="5666145" cy="4477933"/>
            <a:chOff x="3259545" y="1186483"/>
            <a:chExt cx="5666145" cy="4477933"/>
          </a:xfrm>
        </p:grpSpPr>
        <p:sp>
          <p:nvSpPr>
            <p:cNvPr id="99" name="Rectangle 98"/>
            <p:cNvSpPr/>
            <p:nvPr/>
          </p:nvSpPr>
          <p:spPr>
            <a:xfrm>
              <a:off x="3259545" y="1186483"/>
              <a:ext cx="5657881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0" name="Isosceles Triangle 39"/>
            <p:cNvSpPr/>
            <p:nvPr/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1" name="Rectangle 100"/>
            <p:cNvSpPr/>
            <p:nvPr/>
          </p:nvSpPr>
          <p:spPr>
            <a:xfrm>
              <a:off x="3259545" y="1991156"/>
              <a:ext cx="5666145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216" y="2074730"/>
            <a:ext cx="5490224" cy="1689390"/>
          </a:xfrm>
        </p:spPr>
        <p:txBody>
          <a:bodyPr bIns="0" anchor="b">
            <a:normAutofit/>
          </a:bodyPr>
          <a:lstStyle>
            <a:lvl1pPr algn="ctr">
              <a:defRPr sz="44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344215" y="3846851"/>
            <a:ext cx="5490223" cy="1383770"/>
          </a:xfrm>
        </p:spPr>
        <p:txBody>
          <a:bodyPr tIns="0"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>
            <a:lvl1pPr algn="ctr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Group 3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3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59" name="Group 58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0" name="Rectangle 59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1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2" name="Rectangle 61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0" y="2339669"/>
            <a:ext cx="3500828" cy="2470065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20878" y="803187"/>
            <a:ext cx="6269591" cy="23826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18447" y="3672162"/>
            <a:ext cx="6272022" cy="238358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9" name="Group 38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40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1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2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3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4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5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1" name="Group 6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62" name="Rectangle 6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3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4" name="Rectangle 63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9001" y="2363915"/>
            <a:ext cx="3500828" cy="2460497"/>
          </a:xfrm>
        </p:spPr>
        <p:txBody>
          <a:bodyPr lIns="91440" tIns="91440" rIns="91440" bIns="91440"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25137" y="803185"/>
            <a:ext cx="6265088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25305" y="1488985"/>
            <a:ext cx="6264350" cy="169685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18653" y="3665887"/>
            <a:ext cx="6264414" cy="685800"/>
          </a:xfrm>
        </p:spPr>
        <p:txBody>
          <a:bodyPr anchor="ctr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18447" y="4351687"/>
            <a:ext cx="6265588" cy="170406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3/5/20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7" name="Group 76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8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4" name="Group 23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5" name="Rectangle 24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6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2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3/5/20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3/5/20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4" name="Group 73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5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6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1" name="Group 20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2" name="Rectangle 21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3" name="Rectangle 32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1" y="2352026"/>
            <a:ext cx="3501197" cy="1223298"/>
          </a:xfrm>
        </p:spPr>
        <p:txBody>
          <a:bodyPr bIns="0" anchor="b">
            <a:noAutofit/>
          </a:bodyPr>
          <a:lstStyle>
            <a:lvl1pPr algn="ctr">
              <a:defRPr sz="32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09983" y="802809"/>
            <a:ext cx="6275035" cy="5249940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8631" y="3580186"/>
            <a:ext cx="3501197" cy="1221164"/>
          </a:xfrm>
        </p:spPr>
        <p:txBody>
          <a:bodyPr/>
          <a:lstStyle>
            <a:lvl1pPr marL="0" indent="0" algn="ctr">
              <a:buNone/>
              <a:defRPr sz="16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3" name="Group 72"/>
          <p:cNvGrpSpPr/>
          <p:nvPr/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81" name="Freeform 5"/>
            <p:cNvSpPr/>
            <p:nvPr/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6"/>
            <p:cNvSpPr/>
            <p:nvPr/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7"/>
            <p:cNvSpPr/>
            <p:nvPr/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8"/>
            <p:cNvSpPr/>
            <p:nvPr/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9"/>
            <p:cNvSpPr/>
            <p:nvPr/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0"/>
            <p:cNvSpPr/>
            <p:nvPr/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1"/>
            <p:cNvSpPr/>
            <p:nvPr/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2"/>
            <p:cNvSpPr/>
            <p:nvPr/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3"/>
            <p:cNvSpPr/>
            <p:nvPr/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4"/>
            <p:cNvSpPr/>
            <p:nvPr/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15"/>
            <p:cNvSpPr/>
            <p:nvPr/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16"/>
            <p:cNvSpPr/>
            <p:nvPr/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17"/>
            <p:cNvSpPr/>
            <p:nvPr/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18"/>
            <p:cNvSpPr/>
            <p:nvPr/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19"/>
            <p:cNvSpPr/>
            <p:nvPr/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0"/>
            <p:cNvSpPr/>
            <p:nvPr/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7" name="Freeform 21"/>
            <p:cNvSpPr/>
            <p:nvPr/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8" name="Freeform 22"/>
            <p:cNvSpPr/>
            <p:nvPr/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9" name="Freeform 23"/>
            <p:cNvSpPr/>
            <p:nvPr/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76" name="Group 75"/>
          <p:cNvGrpSpPr/>
          <p:nvPr/>
        </p:nvGrpSpPr>
        <p:grpSpPr>
          <a:xfrm>
            <a:off x="805336" y="1698331"/>
            <a:ext cx="5941540" cy="3470421"/>
            <a:chOff x="805336" y="1698331"/>
            <a:chExt cx="5941540" cy="3470421"/>
          </a:xfrm>
        </p:grpSpPr>
        <p:sp>
          <p:nvSpPr>
            <p:cNvPr id="77" name="Rectangle 76"/>
            <p:cNvSpPr/>
            <p:nvPr/>
          </p:nvSpPr>
          <p:spPr>
            <a:xfrm>
              <a:off x="805336" y="1698331"/>
              <a:ext cx="5941540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8" name="Isosceles Triangle 9"/>
            <p:cNvSpPr/>
            <p:nvPr/>
          </p:nvSpPr>
          <p:spPr>
            <a:xfrm rot="10800000">
              <a:off x="3618113" y="4896349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79" name="Rectangle 78"/>
            <p:cNvSpPr/>
            <p:nvPr/>
          </p:nvSpPr>
          <p:spPr>
            <a:xfrm>
              <a:off x="805336" y="2274403"/>
              <a:ext cx="5941540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43510" y="0"/>
            <a:ext cx="4648490" cy="6858000"/>
          </a:xfrm>
          <a:solidFill>
            <a:schemeClr val="bg1">
              <a:lumMod val="65000"/>
              <a:lumOff val="3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5443" y="2360255"/>
            <a:ext cx="5776646" cy="1178032"/>
          </a:xfrm>
        </p:spPr>
        <p:txBody>
          <a:bodyPr bIns="0" anchor="b">
            <a:normAutofit/>
          </a:bodyPr>
          <a:lstStyle>
            <a:lvl1pPr>
              <a:defRPr sz="3600"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85443" y="3545012"/>
            <a:ext cx="5776646" cy="1274198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rgbClr val="FFFE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3/5/20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5942203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828377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8632" y="2349925"/>
            <a:ext cx="3501196" cy="2456441"/>
          </a:xfrm>
        </p:spPr>
        <p:txBody>
          <a:bodyPr/>
          <a:lstStyle>
            <a:lvl1pPr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09983" y="794719"/>
            <a:ext cx="6275035" cy="525709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5" name="Group 74"/>
          <p:cNvGrpSpPr/>
          <p:nvPr/>
        </p:nvGrpSpPr>
        <p:grpSpPr>
          <a:xfrm flipH="1">
            <a:off x="0" y="0"/>
            <a:ext cx="12584114" cy="6853238"/>
            <a:chOff x="-417513" y="0"/>
            <a:chExt cx="12584114" cy="6853238"/>
          </a:xfrm>
        </p:grpSpPr>
        <p:sp>
          <p:nvSpPr>
            <p:cNvPr id="76" name="Freeform 5"/>
            <p:cNvSpPr/>
            <p:nvPr/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7" name="Freeform 6"/>
            <p:cNvSpPr/>
            <p:nvPr/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8" name="Freeform 7"/>
            <p:cNvSpPr/>
            <p:nvPr/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79" name="Freeform 8"/>
            <p:cNvSpPr/>
            <p:nvPr/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0" name="Freeform 9"/>
            <p:cNvSpPr/>
            <p:nvPr/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1" name="Freeform 10"/>
            <p:cNvSpPr/>
            <p:nvPr/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2" name="Freeform 11"/>
            <p:cNvSpPr/>
            <p:nvPr/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3" name="Freeform 12"/>
            <p:cNvSpPr/>
            <p:nvPr/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4" name="Freeform 13"/>
            <p:cNvSpPr/>
            <p:nvPr/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5" name="Freeform 14"/>
            <p:cNvSpPr/>
            <p:nvPr/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6" name="Freeform 15"/>
            <p:cNvSpPr/>
            <p:nvPr/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7" name="Freeform 16"/>
            <p:cNvSpPr/>
            <p:nvPr/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8" name="Freeform 17"/>
            <p:cNvSpPr/>
            <p:nvPr/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89" name="Freeform 18"/>
            <p:cNvSpPr/>
            <p:nvPr/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0" name="Freeform 19"/>
            <p:cNvSpPr/>
            <p:nvPr/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1" name="Freeform 20"/>
            <p:cNvSpPr/>
            <p:nvPr/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2" name="Freeform 21"/>
            <p:cNvSpPr/>
            <p:nvPr/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3" name="Freeform 22"/>
            <p:cNvSpPr/>
            <p:nvPr/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4" name="Freeform 23"/>
            <p:cNvSpPr/>
            <p:nvPr/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5" name="Freeform 24"/>
            <p:cNvSpPr/>
            <p:nvPr/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96" name="Freeform 25"/>
            <p:cNvSpPr/>
            <p:nvPr/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22" name="Group 21"/>
          <p:cNvGrpSpPr/>
          <p:nvPr/>
        </p:nvGrpSpPr>
        <p:grpSpPr>
          <a:xfrm>
            <a:off x="7718948" y="1699589"/>
            <a:ext cx="3674476" cy="3470421"/>
            <a:chOff x="697883" y="1816768"/>
            <a:chExt cx="3674476" cy="3470421"/>
          </a:xfrm>
        </p:grpSpPr>
        <p:sp>
          <p:nvSpPr>
            <p:cNvPr id="23" name="Rectangle 22"/>
            <p:cNvSpPr/>
            <p:nvPr/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2"/>
            <p:cNvSpPr/>
            <p:nvPr/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4"/>
            <p:cNvSpPr/>
            <p:nvPr/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807437" y="2349925"/>
            <a:ext cx="3501195" cy="2456442"/>
          </a:xfrm>
        </p:spPr>
        <p:txBody>
          <a:bodyPr vert="eaVert"/>
          <a:lstStyle>
            <a:lvl1pPr algn="l">
              <a:lnSpc>
                <a:spcPct val="80000"/>
              </a:lnSpc>
              <a:defRPr>
                <a:solidFill>
                  <a:srgbClr val="FFFEFF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2747" y="798444"/>
            <a:ext cx="6268622" cy="5257303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04672" y="320040"/>
            <a:ext cx="3657600" cy="320040"/>
          </a:xfrm>
        </p:spPr>
        <p:txBody>
          <a:bodyPr/>
          <a:lstStyle/>
          <a:p>
            <a:fld id="{48A87A34-81AB-432B-8DAE-1953F412C126}" type="datetimeFigureOut">
              <a:rPr lang="en-US" dirty="0"/>
              <a:t>3/5/20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4672" y="6227064"/>
            <a:ext cx="10588752" cy="32004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69880" y="320040"/>
            <a:ext cx="914400" cy="320040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91161" y="2358391"/>
            <a:ext cx="3498667" cy="2456485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34982" y="794719"/>
            <a:ext cx="5950036" cy="525709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04672" y="320040"/>
            <a:ext cx="3657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3/5/20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04672" y="6227064"/>
            <a:ext cx="10588752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320040"/>
            <a:ext cx="9144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lnSpc>
          <a:spcPct val="85000"/>
        </a:lnSpc>
        <a:spcBef>
          <a:spcPct val="0"/>
        </a:spcBef>
        <a:buNone/>
        <a:defRPr sz="4000" b="0" i="0" kern="1200" cap="none" spc="-15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1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tif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tiff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tiff"/><Relationship Id="rId5" Type="http://schemas.openxmlformats.org/officeDocument/2006/relationships/image" Target="../media/image17.tiff"/><Relationship Id="rId4" Type="http://schemas.openxmlformats.org/officeDocument/2006/relationships/image" Target="../media/image16.tiff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tiff"/><Relationship Id="rId2" Type="http://schemas.openxmlformats.org/officeDocument/2006/relationships/image" Target="../media/image19.tif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1.tiff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BDBA639-2A71-4A60-A71A-FF1836F546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5E208A8B-5EBD-4532-BE72-26414FA7CF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1" name="Freeform 5">
              <a:extLst>
                <a:ext uri="{FF2B5EF4-FFF2-40B4-BE49-F238E27FC236}">
                  <a16:creationId xmlns:a16="http://schemas.microsoft.com/office/drawing/2014/main" id="{15D09196-B338-4AB5-A71B-CFD5FFCA62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F50B4463-128A-4677-A285-C017E6C543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1D9B95CD-F023-4DFA-9678-1E02713F74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1DDF47A8-BE7B-43F3-A500-F5A4656D83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2DD394DE-76FB-42F8-85F2-FD436F423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B95F2EFB-87E6-4400-AAF3-7EB8B4F156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1D463476-2BC7-418C-9D6F-51444B11A7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2">
              <a:extLst>
                <a:ext uri="{FF2B5EF4-FFF2-40B4-BE49-F238E27FC236}">
                  <a16:creationId xmlns:a16="http://schemas.microsoft.com/office/drawing/2014/main" id="{24011122-2495-478A-81BF-ABBDEA1DA8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3">
              <a:extLst>
                <a:ext uri="{FF2B5EF4-FFF2-40B4-BE49-F238E27FC236}">
                  <a16:creationId xmlns:a16="http://schemas.microsoft.com/office/drawing/2014/main" id="{C79E87C5-E5B3-476B-B539-FC9CF4A33B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4">
              <a:extLst>
                <a:ext uri="{FF2B5EF4-FFF2-40B4-BE49-F238E27FC236}">
                  <a16:creationId xmlns:a16="http://schemas.microsoft.com/office/drawing/2014/main" id="{956029CA-2B38-434D-9044-5FF3A1ECD1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5">
              <a:extLst>
                <a:ext uri="{FF2B5EF4-FFF2-40B4-BE49-F238E27FC236}">
                  <a16:creationId xmlns:a16="http://schemas.microsoft.com/office/drawing/2014/main" id="{9514CFB6-E8DB-43DC-B1CD-9CC2D4B2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6">
              <a:extLst>
                <a:ext uri="{FF2B5EF4-FFF2-40B4-BE49-F238E27FC236}">
                  <a16:creationId xmlns:a16="http://schemas.microsoft.com/office/drawing/2014/main" id="{BD8C1FC8-E550-45BE-9F30-822BAB3781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7">
              <a:extLst>
                <a:ext uri="{FF2B5EF4-FFF2-40B4-BE49-F238E27FC236}">
                  <a16:creationId xmlns:a16="http://schemas.microsoft.com/office/drawing/2014/main" id="{D1646B5D-A7B7-41EC-9591-0E0C0F4F94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8">
              <a:extLst>
                <a:ext uri="{FF2B5EF4-FFF2-40B4-BE49-F238E27FC236}">
                  <a16:creationId xmlns:a16="http://schemas.microsoft.com/office/drawing/2014/main" id="{E2118E93-481E-4843-987E-378187AA37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9">
              <a:extLst>
                <a:ext uri="{FF2B5EF4-FFF2-40B4-BE49-F238E27FC236}">
                  <a16:creationId xmlns:a16="http://schemas.microsoft.com/office/drawing/2014/main" id="{77038464-F4E2-47EC-A87F-18469191E3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0">
              <a:extLst>
                <a:ext uri="{FF2B5EF4-FFF2-40B4-BE49-F238E27FC236}">
                  <a16:creationId xmlns:a16="http://schemas.microsoft.com/office/drawing/2014/main" id="{FB3BBEB1-E146-408F-95B7-EE2F269DE1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1">
              <a:extLst>
                <a:ext uri="{FF2B5EF4-FFF2-40B4-BE49-F238E27FC236}">
                  <a16:creationId xmlns:a16="http://schemas.microsoft.com/office/drawing/2014/main" id="{C765B285-56EC-47FC-B116-274EBBD61A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2">
              <a:extLst>
                <a:ext uri="{FF2B5EF4-FFF2-40B4-BE49-F238E27FC236}">
                  <a16:creationId xmlns:a16="http://schemas.microsoft.com/office/drawing/2014/main" id="{CB4A6191-6913-42EA-905E-8A174AE2C9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3">
              <a:extLst>
                <a:ext uri="{FF2B5EF4-FFF2-40B4-BE49-F238E27FC236}">
                  <a16:creationId xmlns:a16="http://schemas.microsoft.com/office/drawing/2014/main" id="{8ADEEF92-F481-475A-845C-5E940F0D55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D9C506D7-84CB-4057-A44A-465313E785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31529">
            <a:off x="2173916" y="2448612"/>
            <a:ext cx="4418757" cy="4259609"/>
          </a:xfrm>
          <a:custGeom>
            <a:avLst/>
            <a:gdLst>
              <a:gd name="connsiteX0" fmla="*/ 404107 w 4507111"/>
              <a:gd name="connsiteY0" fmla="*/ 0 h 4344781"/>
              <a:gd name="connsiteX1" fmla="*/ 371857 w 4507111"/>
              <a:gd name="connsiteY1" fmla="*/ 117359 h 4344781"/>
              <a:gd name="connsiteX2" fmla="*/ 307833 w 4507111"/>
              <a:gd name="connsiteY2" fmla="*/ 632970 h 4344781"/>
              <a:gd name="connsiteX3" fmla="*/ 3569418 w 4507111"/>
              <a:gd name="connsiteY3" fmla="*/ 4141149 h 4344781"/>
              <a:gd name="connsiteX4" fmla="*/ 4440861 w 4507111"/>
              <a:gd name="connsiteY4" fmla="*/ 4332480 h 4344781"/>
              <a:gd name="connsiteX5" fmla="*/ 4507111 w 4507111"/>
              <a:gd name="connsiteY5" fmla="*/ 4341752 h 4344781"/>
              <a:gd name="connsiteX6" fmla="*/ 4296045 w 4507111"/>
              <a:gd name="connsiteY6" fmla="*/ 4344781 h 4344781"/>
              <a:gd name="connsiteX7" fmla="*/ 3749565 w 4507111"/>
              <a:gd name="connsiteY7" fmla="*/ 4321853 h 4344781"/>
              <a:gd name="connsiteX8" fmla="*/ 36764 w 4507111"/>
              <a:gd name="connsiteY8" fmla="*/ 1629794 h 4344781"/>
              <a:gd name="connsiteX9" fmla="*/ 300069 w 4507111"/>
              <a:gd name="connsiteY9" fmla="*/ 144750 h 434478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507111" h="4344781">
                <a:moveTo>
                  <a:pt x="404107" y="0"/>
                </a:moveTo>
                <a:lnTo>
                  <a:pt x="371857" y="117359"/>
                </a:lnTo>
                <a:cubicBezTo>
                  <a:pt x="333827" y="278567"/>
                  <a:pt x="311875" y="450459"/>
                  <a:pt x="307833" y="632970"/>
                </a:cubicBezTo>
                <a:cubicBezTo>
                  <a:pt x="264711" y="2579752"/>
                  <a:pt x="2253987" y="3769243"/>
                  <a:pt x="3569418" y="4141149"/>
                </a:cubicBezTo>
                <a:cubicBezTo>
                  <a:pt x="3816061" y="4210881"/>
                  <a:pt x="4114807" y="4279754"/>
                  <a:pt x="4440861" y="4332480"/>
                </a:cubicBezTo>
                <a:lnTo>
                  <a:pt x="4507111" y="4341752"/>
                </a:lnTo>
                <a:lnTo>
                  <a:pt x="4296045" y="4344781"/>
                </a:lnTo>
                <a:cubicBezTo>
                  <a:pt x="4097363" y="4343711"/>
                  <a:pt x="3912623" y="4335104"/>
                  <a:pt x="3749565" y="4321853"/>
                </a:cubicBezTo>
                <a:cubicBezTo>
                  <a:pt x="2445102" y="4215850"/>
                  <a:pt x="356405" y="3466499"/>
                  <a:pt x="36764" y="1629794"/>
                </a:cubicBezTo>
                <a:cubicBezTo>
                  <a:pt x="-63123" y="1055823"/>
                  <a:pt x="45741" y="555869"/>
                  <a:pt x="300069" y="144750"/>
                </a:cubicBezTo>
                <a:close/>
              </a:path>
            </a:pathLst>
          </a:cu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7842FC68-61FD-4700-8A22-BB8B071884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54579" y="691977"/>
            <a:ext cx="7761923" cy="5343064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ln w="1524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6510B1-2068-194C-93F0-294A1231BA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16277" y="2061838"/>
            <a:ext cx="6959446" cy="1662475"/>
          </a:xfrm>
        </p:spPr>
        <p:txBody>
          <a:bodyPr>
            <a:normAutofit/>
          </a:bodyPr>
          <a:lstStyle/>
          <a:p>
            <a:r>
              <a:rPr lang="en-US" sz="4800"/>
              <a:t>Anabolic and Androgenic Steroids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7ECBE9-5979-464A-81E8-35414A509EF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88938" y="3783690"/>
            <a:ext cx="5414125" cy="1196717"/>
          </a:xfrm>
        </p:spPr>
        <p:txBody>
          <a:bodyPr>
            <a:normAutofit/>
          </a:bodyPr>
          <a:lstStyle/>
          <a:p>
            <a:r>
              <a:rPr lang="en-US" sz="2000"/>
              <a:t>Kara Fletcher</a:t>
            </a:r>
          </a:p>
        </p:txBody>
      </p:sp>
    </p:spTree>
    <p:extLst>
      <p:ext uri="{BB962C8B-B14F-4D97-AF65-F5344CB8AC3E}">
        <p14:creationId xmlns:p14="http://schemas.microsoft.com/office/powerpoint/2010/main" val="188598864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2366EBA-92FD-44AE-87A9-25E5135EB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92000" cy="686920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437F5FC-01F7-4EB4-81E7-C27D917E95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2" name="Freeform 5">
              <a:extLst>
                <a:ext uri="{FF2B5EF4-FFF2-40B4-BE49-F238E27FC236}">
                  <a16:creationId xmlns:a16="http://schemas.microsoft.com/office/drawing/2014/main" id="{4B0CFF10-4805-4BFA-961B-1F60DAEB9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BE054536-C03E-4857-B4AE-D687A58F9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FE33E51C-23D8-43F5-98C4-A2ED2C4C99C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89E18891-DEB2-4CFD-A907-2868B2A910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0002C1BB-DB60-4314-A2FC-203E54D94C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9B75BDFA-6D78-4FB1-9F21-5280855C49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0B632D6B-A327-41AB-BBCF-9A03AD2AB7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F514BBC5-1736-4813-BECB-5A6B6738E5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3">
              <a:extLst>
                <a:ext uri="{FF2B5EF4-FFF2-40B4-BE49-F238E27FC236}">
                  <a16:creationId xmlns:a16="http://schemas.microsoft.com/office/drawing/2014/main" id="{94A2C868-7AEC-4209-BFA3-7185B11D33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4">
              <a:extLst>
                <a:ext uri="{FF2B5EF4-FFF2-40B4-BE49-F238E27FC236}">
                  <a16:creationId xmlns:a16="http://schemas.microsoft.com/office/drawing/2014/main" id="{FF56CB70-2B25-4695-ADC8-6092D0D112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5">
              <a:extLst>
                <a:ext uri="{FF2B5EF4-FFF2-40B4-BE49-F238E27FC236}">
                  <a16:creationId xmlns:a16="http://schemas.microsoft.com/office/drawing/2014/main" id="{BA411BEF-2182-4458-B9AF-1634B5C2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6">
              <a:extLst>
                <a:ext uri="{FF2B5EF4-FFF2-40B4-BE49-F238E27FC236}">
                  <a16:creationId xmlns:a16="http://schemas.microsoft.com/office/drawing/2014/main" id="{53F27E63-3F11-4C85-AC72-1EE8508C4C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7">
              <a:extLst>
                <a:ext uri="{FF2B5EF4-FFF2-40B4-BE49-F238E27FC236}">
                  <a16:creationId xmlns:a16="http://schemas.microsoft.com/office/drawing/2014/main" id="{68B589BA-F70F-4E0B-94B9-EEB83EDF3F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8">
              <a:extLst>
                <a:ext uri="{FF2B5EF4-FFF2-40B4-BE49-F238E27FC236}">
                  <a16:creationId xmlns:a16="http://schemas.microsoft.com/office/drawing/2014/main" id="{9D0B991D-CB0A-415F-8D77-A5565F66F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19">
              <a:extLst>
                <a:ext uri="{FF2B5EF4-FFF2-40B4-BE49-F238E27FC236}">
                  <a16:creationId xmlns:a16="http://schemas.microsoft.com/office/drawing/2014/main" id="{701E99DE-74F0-41D1-BBF4-5A57053BB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0">
              <a:extLst>
                <a:ext uri="{FF2B5EF4-FFF2-40B4-BE49-F238E27FC236}">
                  <a16:creationId xmlns:a16="http://schemas.microsoft.com/office/drawing/2014/main" id="{C02EE40A-8F17-4182-9495-9506463B794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bg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21">
              <a:extLst>
                <a:ext uri="{FF2B5EF4-FFF2-40B4-BE49-F238E27FC236}">
                  <a16:creationId xmlns:a16="http://schemas.microsoft.com/office/drawing/2014/main" id="{924210CA-0A35-4127-925F-D4084B7DC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22">
              <a:extLst>
                <a:ext uri="{FF2B5EF4-FFF2-40B4-BE49-F238E27FC236}">
                  <a16:creationId xmlns:a16="http://schemas.microsoft.com/office/drawing/2014/main" id="{DC13CEF1-DD2D-474C-B81C-820CEF3D9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23">
              <a:extLst>
                <a:ext uri="{FF2B5EF4-FFF2-40B4-BE49-F238E27FC236}">
                  <a16:creationId xmlns:a16="http://schemas.microsoft.com/office/drawing/2014/main" id="{F889481A-8038-43E6-8EF1-A5F802CEDF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4">
              <a:extLst>
                <a:ext uri="{FF2B5EF4-FFF2-40B4-BE49-F238E27FC236}">
                  <a16:creationId xmlns:a16="http://schemas.microsoft.com/office/drawing/2014/main" id="{128BD14A-9093-4854-A73A-F666B2ED2D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2" name="Freeform 25">
              <a:extLst>
                <a:ext uri="{FF2B5EF4-FFF2-40B4-BE49-F238E27FC236}">
                  <a16:creationId xmlns:a16="http://schemas.microsoft.com/office/drawing/2014/main" id="{22D884F4-76EC-4371-B903-E79CF191E30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bg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7C462C46-EFB7-4580-9921-DFC346FCC3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23665" y="0"/>
            <a:ext cx="10268336" cy="686920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07BFEB9-FAB6-BB40-9B16-286F7D4D84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61043" y="2812062"/>
            <a:ext cx="8124443" cy="687774"/>
          </a:xfrm>
        </p:spPr>
        <p:txBody>
          <a:bodyPr anchor="t">
            <a:normAutofit fontScale="90000"/>
          </a:bodyPr>
          <a:lstStyle/>
          <a:p>
            <a:pPr algn="l"/>
            <a:r>
              <a:rPr lang="en-US" sz="2800" dirty="0">
                <a:solidFill>
                  <a:schemeClr val="accent1"/>
                </a:solidFill>
              </a:rPr>
              <a:t>What type of ergogenic aid are anabolic and androgenic steroids (AAS)</a:t>
            </a:r>
          </a:p>
        </p:txBody>
      </p:sp>
      <p:sp>
        <p:nvSpPr>
          <p:cNvPr id="36" name="Isosceles Triangle 35">
            <a:extLst>
              <a:ext uri="{FF2B5EF4-FFF2-40B4-BE49-F238E27FC236}">
                <a16:creationId xmlns:a16="http://schemas.microsoft.com/office/drawing/2014/main" id="{B8B918B4-AB10-4E3A-916E-A9625586EA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797903" y="954813"/>
            <a:ext cx="300774" cy="259288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3F5413-728E-3347-83AB-166551A2116C}"/>
              </a:ext>
            </a:extLst>
          </p:cNvPr>
          <p:cNvSpPr txBox="1"/>
          <p:nvPr/>
        </p:nvSpPr>
        <p:spPr>
          <a:xfrm>
            <a:off x="2885930" y="3661028"/>
            <a:ext cx="426989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Ethical ergogenic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Nutritional aids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Physiological aids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Psychological aid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Mechanical aids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Biomechanical aids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rgbClr val="FF0000"/>
                </a:solidFill>
              </a:rPr>
              <a:t>Pharmacological aid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680F4C0-7FDD-844E-85CE-E74C8027C44B}"/>
              </a:ext>
            </a:extLst>
          </p:cNvPr>
          <p:cNvSpPr/>
          <p:nvPr/>
        </p:nvSpPr>
        <p:spPr>
          <a:xfrm>
            <a:off x="2504281" y="622300"/>
            <a:ext cx="935275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3600" dirty="0">
                <a:solidFill>
                  <a:srgbClr val="FF0000"/>
                </a:solidFill>
              </a:rPr>
              <a:t>What is an ergogenic aid?</a:t>
            </a:r>
          </a:p>
          <a:p>
            <a:endParaRPr lang="en-US" dirty="0"/>
          </a:p>
          <a:p>
            <a:r>
              <a:rPr lang="en-GB" dirty="0"/>
              <a:t>An </a:t>
            </a:r>
            <a:r>
              <a:rPr lang="en-GB" b="1" dirty="0"/>
              <a:t>ergogenic aid</a:t>
            </a:r>
            <a:r>
              <a:rPr lang="en-GB" dirty="0"/>
              <a:t> can be defined broadly as a substance or a technique that is used for the purpose of enhancing one’s performance. </a:t>
            </a:r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6ADCE84-EE56-E047-AC24-FFF2055E82E7}"/>
              </a:ext>
            </a:extLst>
          </p:cNvPr>
          <p:cNvSpPr txBox="1"/>
          <p:nvPr/>
        </p:nvSpPr>
        <p:spPr>
          <a:xfrm>
            <a:off x="8747126" y="2434739"/>
            <a:ext cx="34956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(Thein et al., 1995)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36072888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90F08744-9D7B-4693-B8D6-2A5210AE96F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32">
            <a:extLst>
              <a:ext uri="{FF2B5EF4-FFF2-40B4-BE49-F238E27FC236}">
                <a16:creationId xmlns:a16="http://schemas.microsoft.com/office/drawing/2014/main" id="{5B2E630F-F386-44FA-B1A1-C10A9BF43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336127">
            <a:off x="296272" y="1026251"/>
            <a:ext cx="7298578" cy="5088488"/>
          </a:xfrm>
          <a:custGeom>
            <a:avLst/>
            <a:gdLst>
              <a:gd name="connsiteX0" fmla="*/ 0 w 6428838"/>
              <a:gd name="connsiteY0" fmla="*/ 2579031 h 5158062"/>
              <a:gd name="connsiteX1" fmla="*/ 3214419 w 6428838"/>
              <a:gd name="connsiteY1" fmla="*/ 0 h 5158062"/>
              <a:gd name="connsiteX2" fmla="*/ 6428838 w 6428838"/>
              <a:gd name="connsiteY2" fmla="*/ 2579031 h 5158062"/>
              <a:gd name="connsiteX3" fmla="*/ 3214419 w 6428838"/>
              <a:gd name="connsiteY3" fmla="*/ 5158062 h 5158062"/>
              <a:gd name="connsiteX4" fmla="*/ 0 w 6428838"/>
              <a:gd name="connsiteY4" fmla="*/ 2579031 h 5158062"/>
              <a:gd name="connsiteX0" fmla="*/ 3321 w 6432159"/>
              <a:gd name="connsiteY0" fmla="*/ 2647125 h 5226156"/>
              <a:gd name="connsiteX1" fmla="*/ 2789723 w 6432159"/>
              <a:gd name="connsiteY1" fmla="*/ 0 h 5226156"/>
              <a:gd name="connsiteX2" fmla="*/ 6432159 w 6432159"/>
              <a:gd name="connsiteY2" fmla="*/ 2647125 h 5226156"/>
              <a:gd name="connsiteX3" fmla="*/ 3217740 w 6432159"/>
              <a:gd name="connsiteY3" fmla="*/ 5226156 h 5226156"/>
              <a:gd name="connsiteX4" fmla="*/ 3321 w 6432159"/>
              <a:gd name="connsiteY4" fmla="*/ 2647125 h 5226156"/>
              <a:gd name="connsiteX0" fmla="*/ 1953 w 6566979"/>
              <a:gd name="connsiteY0" fmla="*/ 2695803 h 5226224"/>
              <a:gd name="connsiteX1" fmla="*/ 2924543 w 6566979"/>
              <a:gd name="connsiteY1" fmla="*/ 39 h 5226224"/>
              <a:gd name="connsiteX2" fmla="*/ 6566979 w 6566979"/>
              <a:gd name="connsiteY2" fmla="*/ 2647164 h 5226224"/>
              <a:gd name="connsiteX3" fmla="*/ 3352560 w 6566979"/>
              <a:gd name="connsiteY3" fmla="*/ 5226195 h 5226224"/>
              <a:gd name="connsiteX4" fmla="*/ 1953 w 6566979"/>
              <a:gd name="connsiteY4" fmla="*/ 2695803 h 5226224"/>
              <a:gd name="connsiteX0" fmla="*/ 8982 w 6574008"/>
              <a:gd name="connsiteY0" fmla="*/ 2695803 h 5226313"/>
              <a:gd name="connsiteX1" fmla="*/ 2931572 w 6574008"/>
              <a:gd name="connsiteY1" fmla="*/ 39 h 5226313"/>
              <a:gd name="connsiteX2" fmla="*/ 6574008 w 6574008"/>
              <a:gd name="connsiteY2" fmla="*/ 2647164 h 5226313"/>
              <a:gd name="connsiteX3" fmla="*/ 3359589 w 6574008"/>
              <a:gd name="connsiteY3" fmla="*/ 5226195 h 5226313"/>
              <a:gd name="connsiteX4" fmla="*/ 8982 w 6574008"/>
              <a:gd name="connsiteY4" fmla="*/ 2695803 h 5226313"/>
              <a:gd name="connsiteX0" fmla="*/ 11929 w 6576955"/>
              <a:gd name="connsiteY0" fmla="*/ 2695953 h 5226463"/>
              <a:gd name="connsiteX1" fmla="*/ 2934519 w 6576955"/>
              <a:gd name="connsiteY1" fmla="*/ 189 h 5226463"/>
              <a:gd name="connsiteX2" fmla="*/ 6576955 w 6576955"/>
              <a:gd name="connsiteY2" fmla="*/ 2647314 h 5226463"/>
              <a:gd name="connsiteX3" fmla="*/ 3362536 w 6576955"/>
              <a:gd name="connsiteY3" fmla="*/ 5226345 h 5226463"/>
              <a:gd name="connsiteX4" fmla="*/ 11929 w 6576955"/>
              <a:gd name="connsiteY4" fmla="*/ 2695953 h 5226463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47356"/>
              <a:gd name="connsiteX1" fmla="*/ 2931852 w 6963394"/>
              <a:gd name="connsiteY1" fmla="*/ 10033 h 5247356"/>
              <a:gd name="connsiteX2" fmla="*/ 6963394 w 6963394"/>
              <a:gd name="connsiteY2" fmla="*/ 3318639 h 5247356"/>
              <a:gd name="connsiteX3" fmla="*/ 3359869 w 6963394"/>
              <a:gd name="connsiteY3" fmla="*/ 5236189 h 5247356"/>
              <a:gd name="connsiteX4" fmla="*/ 9262 w 6963394"/>
              <a:gd name="connsiteY4" fmla="*/ 2705797 h 5247356"/>
              <a:gd name="connsiteX0" fmla="*/ 9262 w 6963394"/>
              <a:gd name="connsiteY0" fmla="*/ 2705797 h 5292159"/>
              <a:gd name="connsiteX1" fmla="*/ 2931852 w 6963394"/>
              <a:gd name="connsiteY1" fmla="*/ 10033 h 5292159"/>
              <a:gd name="connsiteX2" fmla="*/ 6963394 w 6963394"/>
              <a:gd name="connsiteY2" fmla="*/ 3318639 h 5292159"/>
              <a:gd name="connsiteX3" fmla="*/ 3359869 w 6963394"/>
              <a:gd name="connsiteY3" fmla="*/ 5236189 h 5292159"/>
              <a:gd name="connsiteX4" fmla="*/ 9262 w 6963394"/>
              <a:gd name="connsiteY4" fmla="*/ 2705797 h 5292159"/>
              <a:gd name="connsiteX0" fmla="*/ 9262 w 6963394"/>
              <a:gd name="connsiteY0" fmla="*/ 2705797 h 5259961"/>
              <a:gd name="connsiteX1" fmla="*/ 2931852 w 6963394"/>
              <a:gd name="connsiteY1" fmla="*/ 10033 h 5259961"/>
              <a:gd name="connsiteX2" fmla="*/ 6963394 w 6963394"/>
              <a:gd name="connsiteY2" fmla="*/ 3318639 h 5259961"/>
              <a:gd name="connsiteX3" fmla="*/ 3359869 w 6963394"/>
              <a:gd name="connsiteY3" fmla="*/ 5236189 h 5259961"/>
              <a:gd name="connsiteX4" fmla="*/ 9262 w 6963394"/>
              <a:gd name="connsiteY4" fmla="*/ 2705797 h 5259961"/>
              <a:gd name="connsiteX0" fmla="*/ 9557 w 7352795"/>
              <a:gd name="connsiteY0" fmla="*/ 2707501 h 5252013"/>
              <a:gd name="connsiteX1" fmla="*/ 2932147 w 7352795"/>
              <a:gd name="connsiteY1" fmla="*/ 11737 h 5252013"/>
              <a:gd name="connsiteX2" fmla="*/ 7352795 w 7352795"/>
              <a:gd name="connsiteY2" fmla="*/ 3378709 h 5252013"/>
              <a:gd name="connsiteX3" fmla="*/ 3360164 w 7352795"/>
              <a:gd name="connsiteY3" fmla="*/ 5237893 h 5252013"/>
              <a:gd name="connsiteX4" fmla="*/ 9557 w 7352795"/>
              <a:gd name="connsiteY4" fmla="*/ 2707501 h 5252013"/>
              <a:gd name="connsiteX0" fmla="*/ 8078 w 7789061"/>
              <a:gd name="connsiteY0" fmla="*/ 2744796 h 5249051"/>
              <a:gd name="connsiteX1" fmla="*/ 3368413 w 7789061"/>
              <a:gd name="connsiteY1" fmla="*/ 10121 h 5249051"/>
              <a:gd name="connsiteX2" fmla="*/ 7789061 w 7789061"/>
              <a:gd name="connsiteY2" fmla="*/ 3377093 h 5249051"/>
              <a:gd name="connsiteX3" fmla="*/ 3796430 w 7789061"/>
              <a:gd name="connsiteY3" fmla="*/ 5236277 h 5249051"/>
              <a:gd name="connsiteX4" fmla="*/ 8078 w 7789061"/>
              <a:gd name="connsiteY4" fmla="*/ 2744796 h 5249051"/>
              <a:gd name="connsiteX0" fmla="*/ 8078 w 7789061"/>
              <a:gd name="connsiteY0" fmla="*/ 2744796 h 5271741"/>
              <a:gd name="connsiteX1" fmla="*/ 3368413 w 7789061"/>
              <a:gd name="connsiteY1" fmla="*/ 10121 h 5271741"/>
              <a:gd name="connsiteX2" fmla="*/ 7789061 w 7789061"/>
              <a:gd name="connsiteY2" fmla="*/ 3377093 h 5271741"/>
              <a:gd name="connsiteX3" fmla="*/ 3796430 w 7789061"/>
              <a:gd name="connsiteY3" fmla="*/ 5236277 h 5271741"/>
              <a:gd name="connsiteX4" fmla="*/ 8078 w 7789061"/>
              <a:gd name="connsiteY4" fmla="*/ 2744796 h 5271741"/>
              <a:gd name="connsiteX0" fmla="*/ 1055 w 7782038"/>
              <a:gd name="connsiteY0" fmla="*/ 2738806 h 5438018"/>
              <a:gd name="connsiteX1" fmla="*/ 3361390 w 7782038"/>
              <a:gd name="connsiteY1" fmla="*/ 4131 h 5438018"/>
              <a:gd name="connsiteX2" fmla="*/ 7782038 w 7782038"/>
              <a:gd name="connsiteY2" fmla="*/ 3371103 h 5438018"/>
              <a:gd name="connsiteX3" fmla="*/ 3692130 w 7782038"/>
              <a:gd name="connsiteY3" fmla="*/ 5415113 h 5438018"/>
              <a:gd name="connsiteX4" fmla="*/ 1055 w 7782038"/>
              <a:gd name="connsiteY4" fmla="*/ 2738806 h 5438018"/>
              <a:gd name="connsiteX0" fmla="*/ 28883 w 7809866"/>
              <a:gd name="connsiteY0" fmla="*/ 2742147 h 5441359"/>
              <a:gd name="connsiteX1" fmla="*/ 3389218 w 7809866"/>
              <a:gd name="connsiteY1" fmla="*/ 7472 h 5441359"/>
              <a:gd name="connsiteX2" fmla="*/ 7809866 w 7809866"/>
              <a:gd name="connsiteY2" fmla="*/ 3374444 h 5441359"/>
              <a:gd name="connsiteX3" fmla="*/ 3719958 w 7809866"/>
              <a:gd name="connsiteY3" fmla="*/ 5418454 h 5441359"/>
              <a:gd name="connsiteX4" fmla="*/ 28883 w 7809866"/>
              <a:gd name="connsiteY4" fmla="*/ 2742147 h 5441359"/>
              <a:gd name="connsiteX0" fmla="*/ 36549 w 7817532"/>
              <a:gd name="connsiteY0" fmla="*/ 2751085 h 5450297"/>
              <a:gd name="connsiteX1" fmla="*/ 3396884 w 7817532"/>
              <a:gd name="connsiteY1" fmla="*/ 16410 h 5450297"/>
              <a:gd name="connsiteX2" fmla="*/ 7817532 w 7817532"/>
              <a:gd name="connsiteY2" fmla="*/ 3383382 h 5450297"/>
              <a:gd name="connsiteX3" fmla="*/ 3727624 w 7817532"/>
              <a:gd name="connsiteY3" fmla="*/ 5427392 h 5450297"/>
              <a:gd name="connsiteX4" fmla="*/ 36549 w 7817532"/>
              <a:gd name="connsiteY4" fmla="*/ 2751085 h 54502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7532" h="5450297">
                <a:moveTo>
                  <a:pt x="36549" y="2751085"/>
                </a:moveTo>
                <a:cubicBezTo>
                  <a:pt x="-281221" y="925127"/>
                  <a:pt x="1526121" y="-147339"/>
                  <a:pt x="3396884" y="16410"/>
                </a:cubicBezTo>
                <a:cubicBezTo>
                  <a:pt x="5267647" y="180159"/>
                  <a:pt x="7817532" y="1453184"/>
                  <a:pt x="7817532" y="3383382"/>
                </a:cubicBezTo>
                <a:cubicBezTo>
                  <a:pt x="7700800" y="5342763"/>
                  <a:pt x="5024455" y="5532775"/>
                  <a:pt x="3727624" y="5427392"/>
                </a:cubicBezTo>
                <a:cubicBezTo>
                  <a:pt x="2430794" y="5322009"/>
                  <a:pt x="354319" y="4577043"/>
                  <a:pt x="36549" y="27510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1" name="Freeform: Shape 20">
            <a:extLst>
              <a:ext uri="{FF2B5EF4-FFF2-40B4-BE49-F238E27FC236}">
                <a16:creationId xmlns:a16="http://schemas.microsoft.com/office/drawing/2014/main" id="{73567C09-8B4D-49A6-A711-C44C5807D8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3554541" y="-619573"/>
            <a:ext cx="9016699" cy="8033868"/>
          </a:xfrm>
          <a:custGeom>
            <a:avLst/>
            <a:gdLst>
              <a:gd name="connsiteX0" fmla="*/ 6078066 w 9016699"/>
              <a:gd name="connsiteY0" fmla="*/ 782055 h 8033868"/>
              <a:gd name="connsiteX1" fmla="*/ 8705208 w 9016699"/>
              <a:gd name="connsiteY1" fmla="*/ 3409197 h 8033868"/>
              <a:gd name="connsiteX2" fmla="*/ 8793057 w 9016699"/>
              <a:gd name="connsiteY2" fmla="*/ 3617452 h 8033868"/>
              <a:gd name="connsiteX3" fmla="*/ 9016699 w 9016699"/>
              <a:gd name="connsiteY3" fmla="*/ 4793120 h 8033868"/>
              <a:gd name="connsiteX4" fmla="*/ 8960084 w 9016699"/>
              <a:gd name="connsiteY4" fmla="*/ 5272709 h 8033868"/>
              <a:gd name="connsiteX5" fmla="*/ 8920563 w 9016699"/>
              <a:gd name="connsiteY5" fmla="*/ 5444162 h 8033868"/>
              <a:gd name="connsiteX6" fmla="*/ 6620466 w 9016699"/>
              <a:gd name="connsiteY6" fmla="*/ 7744259 h 8033868"/>
              <a:gd name="connsiteX7" fmla="*/ 6480006 w 9016699"/>
              <a:gd name="connsiteY7" fmla="*/ 7795347 h 8033868"/>
              <a:gd name="connsiteX8" fmla="*/ 4389696 w 9016699"/>
              <a:gd name="connsiteY8" fmla="*/ 7987178 h 8033868"/>
              <a:gd name="connsiteX9" fmla="*/ 3086984 w 9016699"/>
              <a:gd name="connsiteY9" fmla="*/ 7466023 h 8033868"/>
              <a:gd name="connsiteX10" fmla="*/ 3024300 w 9016699"/>
              <a:gd name="connsiteY10" fmla="*/ 7426965 h 8033868"/>
              <a:gd name="connsiteX11" fmla="*/ 519567 w 9016699"/>
              <a:gd name="connsiteY11" fmla="*/ 4922232 h 8033868"/>
              <a:gd name="connsiteX12" fmla="*/ 419495 w 9016699"/>
              <a:gd name="connsiteY12" fmla="*/ 4733719 h 8033868"/>
              <a:gd name="connsiteX13" fmla="*/ 3514 w 9016699"/>
              <a:gd name="connsiteY13" fmla="*/ 3245168 h 8033868"/>
              <a:gd name="connsiteX14" fmla="*/ 4193329 w 9016699"/>
              <a:gd name="connsiteY14" fmla="*/ 36108 h 8033868"/>
              <a:gd name="connsiteX15" fmla="*/ 5977677 w 9016699"/>
              <a:gd name="connsiteY15" fmla="*/ 722908 h 80338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9016699" h="8033868">
                <a:moveTo>
                  <a:pt x="6078066" y="782055"/>
                </a:moveTo>
                <a:lnTo>
                  <a:pt x="8705208" y="3409197"/>
                </a:lnTo>
                <a:lnTo>
                  <a:pt x="8793057" y="3617452"/>
                </a:lnTo>
                <a:cubicBezTo>
                  <a:pt x="8935615" y="3988374"/>
                  <a:pt x="9016699" y="4381324"/>
                  <a:pt x="9016699" y="4793120"/>
                </a:cubicBezTo>
                <a:cubicBezTo>
                  <a:pt x="9008675" y="4960329"/>
                  <a:pt x="8989449" y="5120121"/>
                  <a:pt x="8960084" y="5272709"/>
                </a:cubicBezTo>
                <a:lnTo>
                  <a:pt x="8920563" y="5444162"/>
                </a:lnTo>
                <a:lnTo>
                  <a:pt x="6620466" y="7744259"/>
                </a:lnTo>
                <a:lnTo>
                  <a:pt x="6480006" y="7795347"/>
                </a:lnTo>
                <a:cubicBezTo>
                  <a:pt x="5726471" y="8035167"/>
                  <a:pt x="4953020" y="8083925"/>
                  <a:pt x="4389696" y="7987178"/>
                </a:cubicBezTo>
                <a:cubicBezTo>
                  <a:pt x="4014146" y="7922680"/>
                  <a:pt x="3559510" y="7740111"/>
                  <a:pt x="3086984" y="7466023"/>
                </a:cubicBezTo>
                <a:lnTo>
                  <a:pt x="3024300" y="7426965"/>
                </a:lnTo>
                <a:lnTo>
                  <a:pt x="519567" y="4922232"/>
                </a:lnTo>
                <a:lnTo>
                  <a:pt x="419495" y="4733719"/>
                </a:lnTo>
                <a:cubicBezTo>
                  <a:pt x="181303" y="4258474"/>
                  <a:pt x="28977" y="3756361"/>
                  <a:pt x="3514" y="3245168"/>
                </a:cubicBezTo>
                <a:cubicBezTo>
                  <a:pt x="-112889" y="908287"/>
                  <a:pt x="2691131" y="-221884"/>
                  <a:pt x="4193329" y="36108"/>
                </a:cubicBezTo>
                <a:cubicBezTo>
                  <a:pt x="4662766" y="116730"/>
                  <a:pt x="5309837" y="354143"/>
                  <a:pt x="5977677" y="722908"/>
                </a:cubicBez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ED8BFD-C4E0-D944-8E89-204C18F49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720" y="2349925"/>
            <a:ext cx="2441894" cy="2456442"/>
          </a:xfrm>
        </p:spPr>
        <p:txBody>
          <a:bodyPr>
            <a:normAutofit/>
          </a:bodyPr>
          <a:lstStyle/>
          <a:p>
            <a:pPr algn="l"/>
            <a:r>
              <a:rPr lang="en-US" sz="2700"/>
              <a:t>Pharmacological ergogenic aids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C8C4D6-701B-1147-B828-BEBDD49112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46319" y="1111249"/>
            <a:ext cx="6554001" cy="4635503"/>
          </a:xfrm>
        </p:spPr>
        <p:txBody>
          <a:bodyPr>
            <a:normAutofit/>
          </a:bodyPr>
          <a:lstStyle/>
          <a:p>
            <a:r>
              <a:rPr lang="en-GB" b="1" u="sng" dirty="0"/>
              <a:t>Definition</a:t>
            </a:r>
          </a:p>
          <a:p>
            <a:r>
              <a:rPr lang="en-GB" dirty="0"/>
              <a:t>A pharmacological ergogenic aid can be defined as drugs that could be either illegal or legal that are taken to enhance their own physical performance in order to gain a more competitive edge over their opponents. With this pharmacological aid commonly being used by many athletes in different sports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1801F85-5971-BF40-A899-414CE7386B8F}"/>
              </a:ext>
            </a:extLst>
          </p:cNvPr>
          <p:cNvSpPr txBox="1"/>
          <p:nvPr/>
        </p:nvSpPr>
        <p:spPr>
          <a:xfrm>
            <a:off x="5797210" y="5925419"/>
            <a:ext cx="4531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(</a:t>
            </a:r>
            <a:r>
              <a:rPr lang="en-GB" sz="2400" b="1" dirty="0" err="1"/>
              <a:t>Ellender</a:t>
            </a:r>
            <a:r>
              <a:rPr lang="en-GB" sz="2400" b="1" dirty="0"/>
              <a:t> and Linder, 2005).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4105663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5" name="Rectangle 184">
            <a:extLst>
              <a:ext uri="{FF2B5EF4-FFF2-40B4-BE49-F238E27FC236}">
                <a16:creationId xmlns:a16="http://schemas.microsoft.com/office/drawing/2014/main" id="{367E2C8A-5326-4248-AAF4-A999E4DE4A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87" name="Group 186">
            <a:extLst>
              <a:ext uri="{FF2B5EF4-FFF2-40B4-BE49-F238E27FC236}">
                <a16:creationId xmlns:a16="http://schemas.microsoft.com/office/drawing/2014/main" id="{27474A91-1563-4321-983A-F268777C1D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88" name="Freeform 5">
              <a:extLst>
                <a:ext uri="{FF2B5EF4-FFF2-40B4-BE49-F238E27FC236}">
                  <a16:creationId xmlns:a16="http://schemas.microsoft.com/office/drawing/2014/main" id="{E428E5CB-B3CA-4D26-A3E9-A14E224CA4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9" name="Freeform 6">
              <a:extLst>
                <a:ext uri="{FF2B5EF4-FFF2-40B4-BE49-F238E27FC236}">
                  <a16:creationId xmlns:a16="http://schemas.microsoft.com/office/drawing/2014/main" id="{5F0A45D1-D7CF-435C-8377-40D67CED17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0" name="Freeform 7">
              <a:extLst>
                <a:ext uri="{FF2B5EF4-FFF2-40B4-BE49-F238E27FC236}">
                  <a16:creationId xmlns:a16="http://schemas.microsoft.com/office/drawing/2014/main" id="{3D15C5DA-8B9C-4BD3-8306-496CC50E2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1" name="Freeform 8">
              <a:extLst>
                <a:ext uri="{FF2B5EF4-FFF2-40B4-BE49-F238E27FC236}">
                  <a16:creationId xmlns:a16="http://schemas.microsoft.com/office/drawing/2014/main" id="{31DB74B0-5B10-4F02-A42A-ACF2786B654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2" name="Freeform 9">
              <a:extLst>
                <a:ext uri="{FF2B5EF4-FFF2-40B4-BE49-F238E27FC236}">
                  <a16:creationId xmlns:a16="http://schemas.microsoft.com/office/drawing/2014/main" id="{B10917CE-09E5-4DB7-B049-DB23BB9910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3" name="Freeform 10">
              <a:extLst>
                <a:ext uri="{FF2B5EF4-FFF2-40B4-BE49-F238E27FC236}">
                  <a16:creationId xmlns:a16="http://schemas.microsoft.com/office/drawing/2014/main" id="{3489686A-3094-4FBA-B200-FB349EC717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4" name="Freeform 11">
              <a:extLst>
                <a:ext uri="{FF2B5EF4-FFF2-40B4-BE49-F238E27FC236}">
                  <a16:creationId xmlns:a16="http://schemas.microsoft.com/office/drawing/2014/main" id="{C329F8B4-5CB6-4AC0-90C8-E462CB3BA6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5" name="Freeform 12">
              <a:extLst>
                <a:ext uri="{FF2B5EF4-FFF2-40B4-BE49-F238E27FC236}">
                  <a16:creationId xmlns:a16="http://schemas.microsoft.com/office/drawing/2014/main" id="{892877A9-5A20-4654-B50E-2FD8FBE5D6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6" name="Freeform 13">
              <a:extLst>
                <a:ext uri="{FF2B5EF4-FFF2-40B4-BE49-F238E27FC236}">
                  <a16:creationId xmlns:a16="http://schemas.microsoft.com/office/drawing/2014/main" id="{D2464979-9BE0-4C5A-87A1-EB420743E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7" name="Freeform 14">
              <a:extLst>
                <a:ext uri="{FF2B5EF4-FFF2-40B4-BE49-F238E27FC236}">
                  <a16:creationId xmlns:a16="http://schemas.microsoft.com/office/drawing/2014/main" id="{7F9A3EEF-A64A-48FD-9CB1-086096DE61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8" name="Freeform 15">
              <a:extLst>
                <a:ext uri="{FF2B5EF4-FFF2-40B4-BE49-F238E27FC236}">
                  <a16:creationId xmlns:a16="http://schemas.microsoft.com/office/drawing/2014/main" id="{DF9942AA-FD93-429D-820C-CB7A4E80E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9" name="Freeform 16">
              <a:extLst>
                <a:ext uri="{FF2B5EF4-FFF2-40B4-BE49-F238E27FC236}">
                  <a16:creationId xmlns:a16="http://schemas.microsoft.com/office/drawing/2014/main" id="{6CD24830-ADD5-49F4-8ED3-8275719B1E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0" name="Freeform 17">
              <a:extLst>
                <a:ext uri="{FF2B5EF4-FFF2-40B4-BE49-F238E27FC236}">
                  <a16:creationId xmlns:a16="http://schemas.microsoft.com/office/drawing/2014/main" id="{CA38CDC2-EC01-4A95-B4A1-E0247C2C2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1" name="Freeform 18">
              <a:extLst>
                <a:ext uri="{FF2B5EF4-FFF2-40B4-BE49-F238E27FC236}">
                  <a16:creationId xmlns:a16="http://schemas.microsoft.com/office/drawing/2014/main" id="{603C9AC8-DAC9-4E56-8E68-7DF8563DE0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2" name="Freeform 19">
              <a:extLst>
                <a:ext uri="{FF2B5EF4-FFF2-40B4-BE49-F238E27FC236}">
                  <a16:creationId xmlns:a16="http://schemas.microsoft.com/office/drawing/2014/main" id="{5FCE00BD-04CD-4B45-BD38-06D33D56A3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3" name="Freeform 20">
              <a:extLst>
                <a:ext uri="{FF2B5EF4-FFF2-40B4-BE49-F238E27FC236}">
                  <a16:creationId xmlns:a16="http://schemas.microsoft.com/office/drawing/2014/main" id="{66CAAC19-A5F3-446C-898B-595BF43B5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4" name="Freeform 21">
              <a:extLst>
                <a:ext uri="{FF2B5EF4-FFF2-40B4-BE49-F238E27FC236}">
                  <a16:creationId xmlns:a16="http://schemas.microsoft.com/office/drawing/2014/main" id="{2DC8CCDD-C0E4-4A67-9FB9-4B9712F3D3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22">
              <a:extLst>
                <a:ext uri="{FF2B5EF4-FFF2-40B4-BE49-F238E27FC236}">
                  <a16:creationId xmlns:a16="http://schemas.microsoft.com/office/drawing/2014/main" id="{7B447258-399D-42FB-ADBC-93FD1F61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23">
              <a:extLst>
                <a:ext uri="{FF2B5EF4-FFF2-40B4-BE49-F238E27FC236}">
                  <a16:creationId xmlns:a16="http://schemas.microsoft.com/office/drawing/2014/main" id="{8E04158F-A7F3-4541-AAE8-9EE6666FD8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24">
              <a:extLst>
                <a:ext uri="{FF2B5EF4-FFF2-40B4-BE49-F238E27FC236}">
                  <a16:creationId xmlns:a16="http://schemas.microsoft.com/office/drawing/2014/main" id="{1C94124F-687B-4FD1-9615-6C3B3CCC9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25">
              <a:extLst>
                <a:ext uri="{FF2B5EF4-FFF2-40B4-BE49-F238E27FC236}">
                  <a16:creationId xmlns:a16="http://schemas.microsoft.com/office/drawing/2014/main" id="{2F0AE059-1032-4DF7-B1E4-50DF8B0B6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10" name="Rectangle 209">
            <a:extLst>
              <a:ext uri="{FF2B5EF4-FFF2-40B4-BE49-F238E27FC236}">
                <a16:creationId xmlns:a16="http://schemas.microsoft.com/office/drawing/2014/main" id="{BB589843-C49E-4C9D-9131-33146DE1D6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3" y="1047102"/>
            <a:ext cx="4484074" cy="5029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968F274-4447-EF47-8239-4F3727B5B72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1" b="8031"/>
          <a:stretch/>
        </p:blipFill>
        <p:spPr>
          <a:xfrm>
            <a:off x="6090935" y="10"/>
            <a:ext cx="3052075" cy="3429217"/>
          </a:xfrm>
          <a:prstGeom prst="rect">
            <a:avLst/>
          </a:prstGeom>
          <a:ln>
            <a:noFill/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B9288B7-04E8-BE4D-B7E0-69C95D7F3B7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b="22884"/>
          <a:stretch/>
        </p:blipFill>
        <p:spPr>
          <a:xfrm>
            <a:off x="9139926" y="10"/>
            <a:ext cx="3052075" cy="3429217"/>
          </a:xfrm>
          <a:prstGeom prst="rect">
            <a:avLst/>
          </a:prstGeom>
          <a:ln>
            <a:noFill/>
          </a:ln>
        </p:spPr>
      </p:pic>
      <p:sp>
        <p:nvSpPr>
          <p:cNvPr id="212" name="Isosceles Triangle 22">
            <a:extLst>
              <a:ext uri="{FF2B5EF4-FFF2-40B4-BE49-F238E27FC236}">
                <a16:creationId xmlns:a16="http://schemas.microsoft.com/office/drawing/2014/main" id="{A78CF3C0-46C2-4554-A8DD-CD890DE33A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875727" y="5546507"/>
            <a:ext cx="315988" cy="27240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4" name="Rectangle 213">
            <a:extLst>
              <a:ext uri="{FF2B5EF4-FFF2-40B4-BE49-F238E27FC236}">
                <a16:creationId xmlns:a16="http://schemas.microsoft.com/office/drawing/2014/main" id="{7FE3F9EB-4FF3-4208-B2BC-CCDE83992F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634393"/>
            <a:ext cx="4483251" cy="39173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16C3CFF-7ADD-8B46-A74C-6B2C2E797D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6286" y="848966"/>
            <a:ext cx="4318879" cy="1072378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sz="2800" dirty="0"/>
              <a:t>Context case study example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79B5F5-CB8A-A441-9248-9FEEEB0644C5}"/>
              </a:ext>
            </a:extLst>
          </p:cNvPr>
          <p:cNvSpPr txBox="1"/>
          <p:nvPr/>
        </p:nvSpPr>
        <p:spPr>
          <a:xfrm>
            <a:off x="776400" y="2253051"/>
            <a:ext cx="4319535" cy="268360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rgbClr val="FFFFFE"/>
                </a:solidFill>
              </a:rPr>
              <a:t>Jose Conseco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600" b="1" dirty="0"/>
              <a:t>Marion Jones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600" b="1" dirty="0"/>
              <a:t>Anderson Silva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600" b="1" dirty="0">
                <a:solidFill>
                  <a:schemeClr val="bg1"/>
                </a:solidFill>
              </a:rPr>
              <a:t>Arnold Schwarzenegger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600" b="1" dirty="0"/>
              <a:t>Charlie Sheen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sz="1600" b="1" dirty="0"/>
              <a:t>Mickey Rourke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1600" dirty="0">
              <a:solidFill>
                <a:srgbClr val="FFFFFE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8F5CB31-2D49-4B8D-829A-4BD869B5D33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r="-2" b="15061"/>
          <a:stretch/>
        </p:blipFill>
        <p:spPr>
          <a:xfrm>
            <a:off x="6097587" y="3428999"/>
            <a:ext cx="6094108" cy="3429227"/>
          </a:xfrm>
          <a:prstGeom prst="rect">
            <a:avLst/>
          </a:prstGeom>
          <a:ln>
            <a:noFill/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82615A9-015D-804E-9B00-E1611ADAFBEB}"/>
              </a:ext>
            </a:extLst>
          </p:cNvPr>
          <p:cNvSpPr/>
          <p:nvPr/>
        </p:nvSpPr>
        <p:spPr>
          <a:xfrm>
            <a:off x="6167908" y="3518287"/>
            <a:ext cx="6285725" cy="19559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b="1" dirty="0"/>
              <a:t>Jose Conseco – </a:t>
            </a:r>
            <a:r>
              <a:rPr lang="en-US" b="1" dirty="0">
                <a:solidFill>
                  <a:schemeClr val="accent1"/>
                </a:solidFill>
              </a:rPr>
              <a:t>Major league Baseball (MLB) Outfielder. 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b="1" dirty="0">
              <a:solidFill>
                <a:schemeClr val="accent1"/>
              </a:solidFill>
            </a:endParaRP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r>
              <a:rPr lang="en-US" b="1" dirty="0"/>
              <a:t>Arnold Schwarzenegger – </a:t>
            </a:r>
            <a:r>
              <a:rPr lang="en-US" b="1" dirty="0">
                <a:solidFill>
                  <a:schemeClr val="accent1"/>
                </a:solidFill>
              </a:rPr>
              <a:t>Body builder</a:t>
            </a:r>
          </a:p>
          <a:p>
            <a:pPr marL="285750"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b="1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71691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>
            <a:extLst>
              <a:ext uri="{FF2B5EF4-FFF2-40B4-BE49-F238E27FC236}">
                <a16:creationId xmlns:a16="http://schemas.microsoft.com/office/drawing/2014/main" id="{2DAE3342-9DFC-49D4-B09C-25E3107693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E49E0D20-8423-4612-99A5-14AEF8F6BB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57C2C108-5A30-48CA-9203-56747AEB7B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1A343912-2EFC-408E-A862-5C9BF108DC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AA50D1CF-9DAE-4CF6-B829-E66CEE9D5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9">
              <a:extLst>
                <a:ext uri="{FF2B5EF4-FFF2-40B4-BE49-F238E27FC236}">
                  <a16:creationId xmlns:a16="http://schemas.microsoft.com/office/drawing/2014/main" id="{FE5799A4-0568-433E-BF41-752CF516A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10">
              <a:extLst>
                <a:ext uri="{FF2B5EF4-FFF2-40B4-BE49-F238E27FC236}">
                  <a16:creationId xmlns:a16="http://schemas.microsoft.com/office/drawing/2014/main" id="{CDBB86ED-F16F-4C28-BDD5-72D771176F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1">
              <a:extLst>
                <a:ext uri="{FF2B5EF4-FFF2-40B4-BE49-F238E27FC236}">
                  <a16:creationId xmlns:a16="http://schemas.microsoft.com/office/drawing/2014/main" id="{3347939E-8B76-4CFC-B2EC-63A7E22783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2">
              <a:extLst>
                <a:ext uri="{FF2B5EF4-FFF2-40B4-BE49-F238E27FC236}">
                  <a16:creationId xmlns:a16="http://schemas.microsoft.com/office/drawing/2014/main" id="{FA1DD132-02E4-4CD3-B496-BFF924558A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3">
              <a:extLst>
                <a:ext uri="{FF2B5EF4-FFF2-40B4-BE49-F238E27FC236}">
                  <a16:creationId xmlns:a16="http://schemas.microsoft.com/office/drawing/2014/main" id="{710BDA52-A7D7-4E4E-9F36-EC8F983EAF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4">
              <a:extLst>
                <a:ext uri="{FF2B5EF4-FFF2-40B4-BE49-F238E27FC236}">
                  <a16:creationId xmlns:a16="http://schemas.microsoft.com/office/drawing/2014/main" id="{B1BDF852-319F-42B8-9A50-7C9A9387CD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15">
              <a:extLst>
                <a:ext uri="{FF2B5EF4-FFF2-40B4-BE49-F238E27FC236}">
                  <a16:creationId xmlns:a16="http://schemas.microsoft.com/office/drawing/2014/main" id="{3AACE376-C01E-4F1F-91B7-39D0274BFE9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16">
              <a:extLst>
                <a:ext uri="{FF2B5EF4-FFF2-40B4-BE49-F238E27FC236}">
                  <a16:creationId xmlns:a16="http://schemas.microsoft.com/office/drawing/2014/main" id="{7F612F4C-050E-459D-9771-ED088374A5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17">
              <a:extLst>
                <a:ext uri="{FF2B5EF4-FFF2-40B4-BE49-F238E27FC236}">
                  <a16:creationId xmlns:a16="http://schemas.microsoft.com/office/drawing/2014/main" id="{94E4211B-3E41-4905-8F4E-76811B9E57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18">
              <a:extLst>
                <a:ext uri="{FF2B5EF4-FFF2-40B4-BE49-F238E27FC236}">
                  <a16:creationId xmlns:a16="http://schemas.microsoft.com/office/drawing/2014/main" id="{6AEC87EE-0CB8-43DE-8FEB-4586A92E809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19">
              <a:extLst>
                <a:ext uri="{FF2B5EF4-FFF2-40B4-BE49-F238E27FC236}">
                  <a16:creationId xmlns:a16="http://schemas.microsoft.com/office/drawing/2014/main" id="{277C1C5D-7BDC-47E4-8B81-C3C4AE949B4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20">
              <a:extLst>
                <a:ext uri="{FF2B5EF4-FFF2-40B4-BE49-F238E27FC236}">
                  <a16:creationId xmlns:a16="http://schemas.microsoft.com/office/drawing/2014/main" id="{7A2A6EF8-9768-4478-9CD3-DFA547CEFC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21">
              <a:extLst>
                <a:ext uri="{FF2B5EF4-FFF2-40B4-BE49-F238E27FC236}">
                  <a16:creationId xmlns:a16="http://schemas.microsoft.com/office/drawing/2014/main" id="{1FD9091C-E8FA-4ADA-937F-A74426ED1B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2" name="Freeform 22">
              <a:extLst>
                <a:ext uri="{FF2B5EF4-FFF2-40B4-BE49-F238E27FC236}">
                  <a16:creationId xmlns:a16="http://schemas.microsoft.com/office/drawing/2014/main" id="{B69923E7-63C4-47CE-956E-09D384D4FE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3" name="Freeform 23">
              <a:extLst>
                <a:ext uri="{FF2B5EF4-FFF2-40B4-BE49-F238E27FC236}">
                  <a16:creationId xmlns:a16="http://schemas.microsoft.com/office/drawing/2014/main" id="{A2576784-872E-494C-A041-0E346226B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5" name="Group 64">
            <a:extLst>
              <a:ext uri="{FF2B5EF4-FFF2-40B4-BE49-F238E27FC236}">
                <a16:creationId xmlns:a16="http://schemas.microsoft.com/office/drawing/2014/main" id="{B54F73D8-62C2-4127-9D19-01219BBB99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66" name="Rectangle 65">
              <a:extLst>
                <a:ext uri="{FF2B5EF4-FFF2-40B4-BE49-F238E27FC236}">
                  <a16:creationId xmlns:a16="http://schemas.microsoft.com/office/drawing/2014/main" id="{CFD8CA02-9BE5-4B82-8129-6EF6184024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7" name="Isosceles Triangle 66">
              <a:extLst>
                <a:ext uri="{FF2B5EF4-FFF2-40B4-BE49-F238E27FC236}">
                  <a16:creationId xmlns:a16="http://schemas.microsoft.com/office/drawing/2014/main" id="{01515E68-030C-4313-B300-35253163D3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68" name="Rectangle 67">
              <a:extLst>
                <a:ext uri="{FF2B5EF4-FFF2-40B4-BE49-F238E27FC236}">
                  <a16:creationId xmlns:a16="http://schemas.microsoft.com/office/drawing/2014/main" id="{1937725F-1DDF-4225-937E-106DBB047F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70" name="Rectangle 69">
            <a:extLst>
              <a:ext uri="{FF2B5EF4-FFF2-40B4-BE49-F238E27FC236}">
                <a16:creationId xmlns:a16="http://schemas.microsoft.com/office/drawing/2014/main" id="{FD8F1113-2E3C-46E3-B54F-B7F421EEF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2" name="Group 71">
            <a:extLst>
              <a:ext uri="{FF2B5EF4-FFF2-40B4-BE49-F238E27FC236}">
                <a16:creationId xmlns:a16="http://schemas.microsoft.com/office/drawing/2014/main" id="{465DDECC-A11E-434E-87B2-8997CD3832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73" name="Freeform 5">
              <a:extLst>
                <a:ext uri="{FF2B5EF4-FFF2-40B4-BE49-F238E27FC236}">
                  <a16:creationId xmlns:a16="http://schemas.microsoft.com/office/drawing/2014/main" id="{B54A4D14-513F-4121-92D3-5CCB46896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6">
              <a:extLst>
                <a:ext uri="{FF2B5EF4-FFF2-40B4-BE49-F238E27FC236}">
                  <a16:creationId xmlns:a16="http://schemas.microsoft.com/office/drawing/2014/main" id="{6C3411F1-AD17-499D-AFEF-2F300F6DF0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7">
              <a:extLst>
                <a:ext uri="{FF2B5EF4-FFF2-40B4-BE49-F238E27FC236}">
                  <a16:creationId xmlns:a16="http://schemas.microsoft.com/office/drawing/2014/main" id="{60BF2CBE-B1E9-4C42-89DC-C35E4E651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8">
              <a:extLst>
                <a:ext uri="{FF2B5EF4-FFF2-40B4-BE49-F238E27FC236}">
                  <a16:creationId xmlns:a16="http://schemas.microsoft.com/office/drawing/2014/main" id="{72C95A87-DCDB-41C4-B774-744B3ECBE8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9">
              <a:extLst>
                <a:ext uri="{FF2B5EF4-FFF2-40B4-BE49-F238E27FC236}">
                  <a16:creationId xmlns:a16="http://schemas.microsoft.com/office/drawing/2014/main" id="{BCB97515-32FF-43A6-A51C-B140193AB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10">
              <a:extLst>
                <a:ext uri="{FF2B5EF4-FFF2-40B4-BE49-F238E27FC236}">
                  <a16:creationId xmlns:a16="http://schemas.microsoft.com/office/drawing/2014/main" id="{9C6379D3-7045-4B76-9409-6D23D753D0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1">
              <a:extLst>
                <a:ext uri="{FF2B5EF4-FFF2-40B4-BE49-F238E27FC236}">
                  <a16:creationId xmlns:a16="http://schemas.microsoft.com/office/drawing/2014/main" id="{7C324CDD-B30F-47DD-8627-E2171D5E83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2">
              <a:extLst>
                <a:ext uri="{FF2B5EF4-FFF2-40B4-BE49-F238E27FC236}">
                  <a16:creationId xmlns:a16="http://schemas.microsoft.com/office/drawing/2014/main" id="{61B1C1DE-4201-4989-BE65-41ADC2472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3">
              <a:extLst>
                <a:ext uri="{FF2B5EF4-FFF2-40B4-BE49-F238E27FC236}">
                  <a16:creationId xmlns:a16="http://schemas.microsoft.com/office/drawing/2014/main" id="{0A9092BE-A36C-4833-8E71-2850F4AF7C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4">
              <a:extLst>
                <a:ext uri="{FF2B5EF4-FFF2-40B4-BE49-F238E27FC236}">
                  <a16:creationId xmlns:a16="http://schemas.microsoft.com/office/drawing/2014/main" id="{806398CC-D327-4E06-838C-31119BD56F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5">
              <a:extLst>
                <a:ext uri="{FF2B5EF4-FFF2-40B4-BE49-F238E27FC236}">
                  <a16:creationId xmlns:a16="http://schemas.microsoft.com/office/drawing/2014/main" id="{1E3F0C5B-76A9-4A8F-A1CB-35C0DE83A8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6">
              <a:extLst>
                <a:ext uri="{FF2B5EF4-FFF2-40B4-BE49-F238E27FC236}">
                  <a16:creationId xmlns:a16="http://schemas.microsoft.com/office/drawing/2014/main" id="{70A741CC-E736-448A-A94E-5C8BB9711D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7">
              <a:extLst>
                <a:ext uri="{FF2B5EF4-FFF2-40B4-BE49-F238E27FC236}">
                  <a16:creationId xmlns:a16="http://schemas.microsoft.com/office/drawing/2014/main" id="{202722D1-549B-407E-BF75-2A1E8DB5BA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8">
              <a:extLst>
                <a:ext uri="{FF2B5EF4-FFF2-40B4-BE49-F238E27FC236}">
                  <a16:creationId xmlns:a16="http://schemas.microsoft.com/office/drawing/2014/main" id="{5CA8D742-18BD-41B5-9C00-FCFFAED257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9">
              <a:extLst>
                <a:ext uri="{FF2B5EF4-FFF2-40B4-BE49-F238E27FC236}">
                  <a16:creationId xmlns:a16="http://schemas.microsoft.com/office/drawing/2014/main" id="{8BF81081-4C33-488E-A37E-B95567D0BF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20">
              <a:extLst>
                <a:ext uri="{FF2B5EF4-FFF2-40B4-BE49-F238E27FC236}">
                  <a16:creationId xmlns:a16="http://schemas.microsoft.com/office/drawing/2014/main" id="{462F0DE0-CEBA-420B-8032-FB60893B8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21">
              <a:extLst>
                <a:ext uri="{FF2B5EF4-FFF2-40B4-BE49-F238E27FC236}">
                  <a16:creationId xmlns:a16="http://schemas.microsoft.com/office/drawing/2014/main" id="{79C8D19E-E3D6-45A6-BCA2-5918A37D7A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22">
              <a:extLst>
                <a:ext uri="{FF2B5EF4-FFF2-40B4-BE49-F238E27FC236}">
                  <a16:creationId xmlns:a16="http://schemas.microsoft.com/office/drawing/2014/main" id="{43280283-E04A-43CA-BFA1-F285486A2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23">
              <a:extLst>
                <a:ext uri="{FF2B5EF4-FFF2-40B4-BE49-F238E27FC236}">
                  <a16:creationId xmlns:a16="http://schemas.microsoft.com/office/drawing/2014/main" id="{38328CB6-0FC5-4AEA-BC7E-489267CB6F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D88E3E9-EDCF-C140-8427-4BB4584FF5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9014" y="4614902"/>
            <a:ext cx="10922535" cy="943954"/>
          </a:xfrm>
        </p:spPr>
        <p:txBody>
          <a:bodyPr vert="horz" lIns="228600" tIns="228600" rIns="228600" bIns="0" rtlCol="0" anchor="b">
            <a:noAutofit/>
          </a:bodyPr>
          <a:lstStyle/>
          <a:p>
            <a:pPr>
              <a:lnSpc>
                <a:spcPct val="80000"/>
              </a:lnSpc>
            </a:pPr>
            <a:r>
              <a:rPr lang="en-GB" sz="2800" dirty="0">
                <a:solidFill>
                  <a:schemeClr val="tx1"/>
                </a:solidFill>
                <a:highlight>
                  <a:srgbClr val="FF00FF"/>
                </a:highlight>
              </a:rPr>
              <a:t>Sports with the greatest numbers of anti-doping rules violations in 2015.</a:t>
            </a:r>
            <a:br>
              <a:rPr lang="en-GB" sz="2800" dirty="0">
                <a:solidFill>
                  <a:schemeClr val="tx1"/>
                </a:solidFill>
                <a:highlight>
                  <a:srgbClr val="FF00FF"/>
                </a:highlight>
              </a:rPr>
            </a:br>
            <a:r>
              <a:rPr lang="en-GB" sz="2800" dirty="0">
                <a:solidFill>
                  <a:schemeClr val="tx1"/>
                </a:solidFill>
                <a:highlight>
                  <a:srgbClr val="FF00FF"/>
                </a:highlight>
              </a:rPr>
              <a:t>Source: WADA. </a:t>
            </a:r>
            <a:r>
              <a:rPr lang="en-GB" sz="2800" i="1" dirty="0">
                <a:solidFill>
                  <a:schemeClr val="tx1"/>
                </a:solidFill>
                <a:highlight>
                  <a:srgbClr val="FF00FF"/>
                </a:highlight>
              </a:rPr>
              <a:t>2015 Anti-Doping Rule Violations (ADRVs) Report.</a:t>
            </a:r>
            <a:r>
              <a:rPr lang="en-GB" sz="2800" dirty="0">
                <a:solidFill>
                  <a:schemeClr val="tx1"/>
                </a:solidFill>
                <a:highlight>
                  <a:srgbClr val="FF00FF"/>
                </a:highlight>
              </a:rPr>
              <a:t> 2017.</a:t>
            </a:r>
            <a:endParaRPr lang="en-US" sz="2800" dirty="0">
              <a:solidFill>
                <a:schemeClr val="tx1"/>
              </a:solidFill>
              <a:highlight>
                <a:srgbClr val="FF00FF"/>
              </a:highlight>
            </a:endParaRPr>
          </a:p>
        </p:txBody>
      </p:sp>
      <p:sp>
        <p:nvSpPr>
          <p:cNvPr id="93" name="Isosceles Triangle 39">
            <a:extLst>
              <a:ext uri="{FF2B5EF4-FFF2-40B4-BE49-F238E27FC236}">
                <a16:creationId xmlns:a16="http://schemas.microsoft.com/office/drawing/2014/main" id="{4F37E7FB-7372-47E3-914E-7CF7E94B1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892384" y="4386808"/>
            <a:ext cx="407233" cy="351063"/>
          </a:xfrm>
          <a:prstGeom prst="triangle">
            <a:avLst/>
          </a:prstGeom>
          <a:solidFill>
            <a:srgbClr val="D46F5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5" name="Rectangle 94">
            <a:extLst>
              <a:ext uri="{FF2B5EF4-FFF2-40B4-BE49-F238E27FC236}">
                <a16:creationId xmlns:a16="http://schemas.microsoft.com/office/drawing/2014/main" id="{16E168E2-3256-43A5-9298-9E5A6AE8F7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2847" y="954593"/>
            <a:ext cx="6086306" cy="3432215"/>
          </a:xfrm>
          <a:prstGeom prst="rect">
            <a:avLst/>
          </a:prstGeom>
          <a:solidFill>
            <a:schemeClr val="bg1"/>
          </a:solidFill>
          <a:ln w="19050">
            <a:solidFill>
              <a:srgbClr val="D46F54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1985FA6-FE75-8247-8518-7044EE6A58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6159" b="6244"/>
          <a:stretch/>
        </p:blipFill>
        <p:spPr>
          <a:xfrm>
            <a:off x="3209731" y="1047651"/>
            <a:ext cx="5783580" cy="3275012"/>
          </a:xfrm>
          <a:prstGeom prst="rect">
            <a:avLst/>
          </a:prstGeom>
          <a:ln w="12700">
            <a:noFill/>
          </a:ln>
        </p:spPr>
      </p:pic>
    </p:spTree>
    <p:extLst>
      <p:ext uri="{BB962C8B-B14F-4D97-AF65-F5344CB8AC3E}">
        <p14:creationId xmlns:p14="http://schemas.microsoft.com/office/powerpoint/2010/main" val="329747637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4025472-D910-9B4F-AF54-7030B0F8D89A}"/>
              </a:ext>
            </a:extLst>
          </p:cNvPr>
          <p:cNvSpPr txBox="1"/>
          <p:nvPr/>
        </p:nvSpPr>
        <p:spPr>
          <a:xfrm>
            <a:off x="70906" y="1089418"/>
            <a:ext cx="57773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accent1"/>
                </a:solidFill>
              </a:rPr>
              <a:t>Anabolic-Androgenic steroids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0BE9BD-30C6-C34C-9DCA-10B5CA383727}"/>
              </a:ext>
            </a:extLst>
          </p:cNvPr>
          <p:cNvSpPr txBox="1"/>
          <p:nvPr/>
        </p:nvSpPr>
        <p:spPr>
          <a:xfrm>
            <a:off x="5200917" y="2155493"/>
            <a:ext cx="26138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Exogenous steroids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BFB03A0-3F36-D54D-829D-DECDD4B0BECA}"/>
              </a:ext>
            </a:extLst>
          </p:cNvPr>
          <p:cNvSpPr txBox="1"/>
          <p:nvPr/>
        </p:nvSpPr>
        <p:spPr>
          <a:xfrm rot="10800000" flipH="1" flipV="1">
            <a:off x="7420759" y="2177396"/>
            <a:ext cx="33123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Endogenous steroids 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BBC377A-F9B1-9F4D-9D5E-140578D41836}"/>
              </a:ext>
            </a:extLst>
          </p:cNvPr>
          <p:cNvSpPr/>
          <p:nvPr/>
        </p:nvSpPr>
        <p:spPr>
          <a:xfrm>
            <a:off x="5399483" y="893102"/>
            <a:ext cx="654089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sz="2400" b="1" dirty="0">
                <a:highlight>
                  <a:srgbClr val="808080"/>
                </a:highlight>
              </a:rPr>
              <a:t>Two types of anabolic androgenic steroids</a:t>
            </a:r>
            <a:endParaRPr lang="en-US" altLang="en-US" sz="2400" b="1" dirty="0">
              <a:highlight>
                <a:srgbClr val="808080"/>
              </a:highligh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421EC49-DE94-B948-BA45-5C424D2499ED}"/>
              </a:ext>
            </a:extLst>
          </p:cNvPr>
          <p:cNvSpPr/>
          <p:nvPr/>
        </p:nvSpPr>
        <p:spPr>
          <a:xfrm>
            <a:off x="70905" y="1819412"/>
            <a:ext cx="2339785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dirty="0"/>
              <a:t>Anabolic - Growth = strength and Muscle mass</a:t>
            </a:r>
            <a:r>
              <a:rPr lang="en-US" altLang="en-US" sz="1600" dirty="0">
                <a:highlight>
                  <a:srgbClr val="FFFF00"/>
                </a:highlight>
              </a:rPr>
              <a:t>	</a:t>
            </a:r>
            <a:endParaRPr lang="en-US" altLang="en-US" dirty="0">
              <a:highlight>
                <a:srgbClr val="FFFF00"/>
              </a:highlight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0ED4457-2AF4-2247-AF4D-ED4820DA4FD9}"/>
              </a:ext>
            </a:extLst>
          </p:cNvPr>
          <p:cNvSpPr/>
          <p:nvPr/>
        </p:nvSpPr>
        <p:spPr>
          <a:xfrm>
            <a:off x="2410690" y="1837109"/>
            <a:ext cx="2796993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altLang="en-US" dirty="0"/>
              <a:t>Androgenic – increase of the male sex characteristics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F3DB263-826D-644B-9BD3-D2D27A502023}"/>
              </a:ext>
            </a:extLst>
          </p:cNvPr>
          <p:cNvSpPr txBox="1"/>
          <p:nvPr/>
        </p:nvSpPr>
        <p:spPr>
          <a:xfrm>
            <a:off x="3609396" y="3495512"/>
            <a:ext cx="29735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Not naturally produced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65F4410-5D69-0C4B-AF69-A92504AD4FD8}"/>
              </a:ext>
            </a:extLst>
          </p:cNvPr>
          <p:cNvSpPr txBox="1"/>
          <p:nvPr/>
        </p:nvSpPr>
        <p:spPr>
          <a:xfrm>
            <a:off x="6746783" y="3227958"/>
            <a:ext cx="544521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Naturally occurring substances within the body</a:t>
            </a:r>
          </a:p>
        </p:txBody>
      </p:sp>
      <p:sp>
        <p:nvSpPr>
          <p:cNvPr id="13" name="Down Arrow 12">
            <a:extLst>
              <a:ext uri="{FF2B5EF4-FFF2-40B4-BE49-F238E27FC236}">
                <a16:creationId xmlns:a16="http://schemas.microsoft.com/office/drawing/2014/main" id="{8850F3B1-78BF-6749-8EB8-38C19BA17D49}"/>
              </a:ext>
            </a:extLst>
          </p:cNvPr>
          <p:cNvSpPr/>
          <p:nvPr/>
        </p:nvSpPr>
        <p:spPr>
          <a:xfrm>
            <a:off x="8554825" y="1510060"/>
            <a:ext cx="382137" cy="646331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Down Arrow 13">
            <a:extLst>
              <a:ext uri="{FF2B5EF4-FFF2-40B4-BE49-F238E27FC236}">
                <a16:creationId xmlns:a16="http://schemas.microsoft.com/office/drawing/2014/main" id="{F89F2AFB-2406-F549-8581-834ED22BFA25}"/>
              </a:ext>
            </a:extLst>
          </p:cNvPr>
          <p:cNvSpPr/>
          <p:nvPr/>
        </p:nvSpPr>
        <p:spPr>
          <a:xfrm>
            <a:off x="8419969" y="2634247"/>
            <a:ext cx="477837" cy="59045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Down Arrow 14">
            <a:extLst>
              <a:ext uri="{FF2B5EF4-FFF2-40B4-BE49-F238E27FC236}">
                <a16:creationId xmlns:a16="http://schemas.microsoft.com/office/drawing/2014/main" id="{D161A4E0-9EAB-7C45-B3A1-BDBAE250E28B}"/>
              </a:ext>
            </a:extLst>
          </p:cNvPr>
          <p:cNvSpPr/>
          <p:nvPr/>
        </p:nvSpPr>
        <p:spPr>
          <a:xfrm>
            <a:off x="8571635" y="3643626"/>
            <a:ext cx="451173" cy="63489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Down Arrow 15">
            <a:extLst>
              <a:ext uri="{FF2B5EF4-FFF2-40B4-BE49-F238E27FC236}">
                <a16:creationId xmlns:a16="http://schemas.microsoft.com/office/drawing/2014/main" id="{81AE4133-7511-974D-AA84-A01E0A18F027}"/>
              </a:ext>
            </a:extLst>
          </p:cNvPr>
          <p:cNvSpPr/>
          <p:nvPr/>
        </p:nvSpPr>
        <p:spPr>
          <a:xfrm rot="2338950">
            <a:off x="5895224" y="2602022"/>
            <a:ext cx="477836" cy="836296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2C67721-EE6C-C94C-B2FC-C8501B61B80C}"/>
              </a:ext>
            </a:extLst>
          </p:cNvPr>
          <p:cNvSpPr/>
          <p:nvPr/>
        </p:nvSpPr>
        <p:spPr>
          <a:xfrm>
            <a:off x="-59356" y="-55056"/>
            <a:ext cx="6037868" cy="8362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F133CAD2-2086-9A4F-B498-BF1D91E32267}"/>
              </a:ext>
            </a:extLst>
          </p:cNvPr>
          <p:cNvSpPr txBox="1">
            <a:spLocks/>
          </p:cNvSpPr>
          <p:nvPr/>
        </p:nvSpPr>
        <p:spPr>
          <a:xfrm>
            <a:off x="-189617" y="20197"/>
            <a:ext cx="6037868" cy="836296"/>
          </a:xfrm>
          <a:prstGeom prst="rect">
            <a:avLst/>
          </a:prstGeom>
        </p:spPr>
        <p:txBody>
          <a:bodyPr vert="horz" lIns="228600" tIns="228600" rIns="228600" bIns="228600" rtlCol="0" anchor="ctr">
            <a:normAutofit fontScale="82500" lnSpcReduction="20000"/>
          </a:bodyPr>
          <a:lstStyle>
            <a:lvl1pPr algn="ctr" defTabSz="914400" rtl="0" eaLnBrk="1" latinLnBrk="0" hangingPunct="1">
              <a:lnSpc>
                <a:spcPct val="85000"/>
              </a:lnSpc>
              <a:spcBef>
                <a:spcPct val="0"/>
              </a:spcBef>
              <a:buNone/>
              <a:defRPr sz="4000" b="0" i="0" kern="1200" cap="none" spc="-150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Outline what is the ergogenic aid</a:t>
            </a:r>
            <a:endParaRPr lang="en-US" dirty="0"/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BA9F0AC2-386C-EE49-A760-740DF646B1B5}"/>
              </a:ext>
            </a:extLst>
          </p:cNvPr>
          <p:cNvCxnSpPr/>
          <p:nvPr/>
        </p:nvCxnSpPr>
        <p:spPr>
          <a:xfrm>
            <a:off x="4950713" y="781240"/>
            <a:ext cx="0" cy="254431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>
            <a:extLst>
              <a:ext uri="{FF2B5EF4-FFF2-40B4-BE49-F238E27FC236}">
                <a16:creationId xmlns:a16="http://schemas.microsoft.com/office/drawing/2014/main" id="{1AD71198-83C1-414C-889B-8E2703C26BC6}"/>
              </a:ext>
            </a:extLst>
          </p:cNvPr>
          <p:cNvCxnSpPr>
            <a:cxnSpLocks/>
          </p:cNvCxnSpPr>
          <p:nvPr/>
        </p:nvCxnSpPr>
        <p:spPr>
          <a:xfrm flipV="1">
            <a:off x="0" y="3317960"/>
            <a:ext cx="4950712" cy="2452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Down Arrow 24">
            <a:extLst>
              <a:ext uri="{FF2B5EF4-FFF2-40B4-BE49-F238E27FC236}">
                <a16:creationId xmlns:a16="http://schemas.microsoft.com/office/drawing/2014/main" id="{CBD12411-3287-7048-8056-4F8E8E88BE90}"/>
              </a:ext>
            </a:extLst>
          </p:cNvPr>
          <p:cNvSpPr/>
          <p:nvPr/>
        </p:nvSpPr>
        <p:spPr>
          <a:xfrm>
            <a:off x="6268946" y="1494520"/>
            <a:ext cx="477837" cy="59045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EE8DFA6C-1DC3-6546-9EB8-58AAA8B6AC05}"/>
              </a:ext>
            </a:extLst>
          </p:cNvPr>
          <p:cNvSpPr txBox="1"/>
          <p:nvPr/>
        </p:nvSpPr>
        <p:spPr>
          <a:xfrm>
            <a:off x="175711" y="4168056"/>
            <a:ext cx="47647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Great example because its man-made is</a:t>
            </a:r>
          </a:p>
          <a:p>
            <a:r>
              <a:rPr lang="en-US" dirty="0"/>
              <a:t>                     Corticosteroids</a:t>
            </a:r>
          </a:p>
        </p:txBody>
      </p:sp>
      <p:sp>
        <p:nvSpPr>
          <p:cNvPr id="27" name="Bent Up Arrow 26">
            <a:extLst>
              <a:ext uri="{FF2B5EF4-FFF2-40B4-BE49-F238E27FC236}">
                <a16:creationId xmlns:a16="http://schemas.microsoft.com/office/drawing/2014/main" id="{6BB08668-5FBB-E04C-B26C-7025B7A6B934}"/>
              </a:ext>
            </a:extLst>
          </p:cNvPr>
          <p:cNvSpPr/>
          <p:nvPr/>
        </p:nvSpPr>
        <p:spPr>
          <a:xfrm rot="10800000">
            <a:off x="2429527" y="3625054"/>
            <a:ext cx="1004741" cy="498469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0E42AF1F-24F1-5643-A83E-FEA5CE62DAF0}"/>
              </a:ext>
            </a:extLst>
          </p:cNvPr>
          <p:cNvSpPr txBox="1"/>
          <p:nvPr/>
        </p:nvSpPr>
        <p:spPr>
          <a:xfrm>
            <a:off x="834262" y="5325619"/>
            <a:ext cx="19950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Glucocorticoids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C95DEC4-C3FE-824C-A75E-5A1839A7A998}"/>
              </a:ext>
            </a:extLst>
          </p:cNvPr>
          <p:cNvSpPr txBox="1"/>
          <p:nvPr/>
        </p:nvSpPr>
        <p:spPr>
          <a:xfrm>
            <a:off x="1240797" y="5803950"/>
            <a:ext cx="275743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Mineralocorticoids</a:t>
            </a:r>
          </a:p>
        </p:txBody>
      </p:sp>
      <p:sp>
        <p:nvSpPr>
          <p:cNvPr id="30" name="Curved Right Arrow 29">
            <a:extLst>
              <a:ext uri="{FF2B5EF4-FFF2-40B4-BE49-F238E27FC236}">
                <a16:creationId xmlns:a16="http://schemas.microsoft.com/office/drawing/2014/main" id="{55CABCF0-FC9B-644C-8945-5FC89A044808}"/>
              </a:ext>
            </a:extLst>
          </p:cNvPr>
          <p:cNvSpPr/>
          <p:nvPr/>
        </p:nvSpPr>
        <p:spPr>
          <a:xfrm>
            <a:off x="200399" y="4555704"/>
            <a:ext cx="955673" cy="1738590"/>
          </a:xfrm>
          <a:prstGeom prst="curv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1" name="Down Arrow 30">
            <a:extLst>
              <a:ext uri="{FF2B5EF4-FFF2-40B4-BE49-F238E27FC236}">
                <a16:creationId xmlns:a16="http://schemas.microsoft.com/office/drawing/2014/main" id="{E0FE257E-5466-3B43-A9B6-AC3DC2776B14}"/>
              </a:ext>
            </a:extLst>
          </p:cNvPr>
          <p:cNvSpPr/>
          <p:nvPr/>
        </p:nvSpPr>
        <p:spPr>
          <a:xfrm rot="1857527">
            <a:off x="2035696" y="4779859"/>
            <a:ext cx="343552" cy="535119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Striped Right Arrow 31">
            <a:extLst>
              <a:ext uri="{FF2B5EF4-FFF2-40B4-BE49-F238E27FC236}">
                <a16:creationId xmlns:a16="http://schemas.microsoft.com/office/drawing/2014/main" id="{158060DF-73FD-E546-A999-BBFF73F406F3}"/>
              </a:ext>
            </a:extLst>
          </p:cNvPr>
          <p:cNvSpPr/>
          <p:nvPr/>
        </p:nvSpPr>
        <p:spPr>
          <a:xfrm>
            <a:off x="2781200" y="5324093"/>
            <a:ext cx="1635562" cy="32972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Striped Right Arrow 32">
            <a:extLst>
              <a:ext uri="{FF2B5EF4-FFF2-40B4-BE49-F238E27FC236}">
                <a16:creationId xmlns:a16="http://schemas.microsoft.com/office/drawing/2014/main" id="{1542D9B3-2E4E-0047-BDC4-B355874A77C9}"/>
              </a:ext>
            </a:extLst>
          </p:cNvPr>
          <p:cNvSpPr/>
          <p:nvPr/>
        </p:nvSpPr>
        <p:spPr>
          <a:xfrm rot="20304731">
            <a:off x="3430946" y="5806328"/>
            <a:ext cx="1050066" cy="329724"/>
          </a:xfrm>
          <a:prstGeom prst="strip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CCC6AF2F-68B3-2F45-B35B-2D0958F28B66}"/>
              </a:ext>
            </a:extLst>
          </p:cNvPr>
          <p:cNvSpPr txBox="1"/>
          <p:nvPr/>
        </p:nvSpPr>
        <p:spPr>
          <a:xfrm>
            <a:off x="4788030" y="4230585"/>
            <a:ext cx="3019627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Physiological processes</a:t>
            </a:r>
          </a:p>
          <a:p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Stress responses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Immune responses</a:t>
            </a:r>
          </a:p>
          <a:p>
            <a:endParaRPr lang="en-US" sz="1200" b="1" dirty="0"/>
          </a:p>
          <a:p>
            <a:r>
              <a:rPr lang="en-US" sz="1600" b="1" dirty="0"/>
              <a:t>Regulation of the following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Inflammation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Carbohydrate metabolism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Protein catabolism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/>
              <a:t>Blood electrolyte levels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sz="1200" dirty="0" err="1"/>
              <a:t>behaviour</a:t>
            </a:r>
            <a:endParaRPr lang="en-US" sz="120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8308F8B-FAF0-C544-B304-2B9843E3B022}"/>
              </a:ext>
            </a:extLst>
          </p:cNvPr>
          <p:cNvSpPr txBox="1"/>
          <p:nvPr/>
        </p:nvSpPr>
        <p:spPr>
          <a:xfrm>
            <a:off x="8554825" y="4419920"/>
            <a:ext cx="2347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Interact with the androgen receptors</a:t>
            </a:r>
          </a:p>
        </p:txBody>
      </p:sp>
      <p:sp>
        <p:nvSpPr>
          <p:cNvPr id="38" name="Bent Up Arrow 37">
            <a:extLst>
              <a:ext uri="{FF2B5EF4-FFF2-40B4-BE49-F238E27FC236}">
                <a16:creationId xmlns:a16="http://schemas.microsoft.com/office/drawing/2014/main" id="{1708926B-351D-6047-98A0-FC417ED6A7F3}"/>
              </a:ext>
            </a:extLst>
          </p:cNvPr>
          <p:cNvSpPr/>
          <p:nvPr/>
        </p:nvSpPr>
        <p:spPr>
          <a:xfrm rot="5400000">
            <a:off x="8793993" y="5225377"/>
            <a:ext cx="646331" cy="498469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671755CD-93D2-2846-B938-7DF2330CEA2F}"/>
              </a:ext>
            </a:extLst>
          </p:cNvPr>
          <p:cNvSpPr txBox="1"/>
          <p:nvPr/>
        </p:nvSpPr>
        <p:spPr>
          <a:xfrm>
            <a:off x="9559419" y="5440184"/>
            <a:ext cx="234741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Increasing bone and muscle synthesis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CB03A558-1A6B-2642-AEDA-424964717081}"/>
              </a:ext>
            </a:extLst>
          </p:cNvPr>
          <p:cNvSpPr txBox="1"/>
          <p:nvPr/>
        </p:nvSpPr>
        <p:spPr>
          <a:xfrm>
            <a:off x="9117158" y="6167203"/>
            <a:ext cx="2899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Powers (2011)</a:t>
            </a:r>
          </a:p>
        </p:txBody>
      </p:sp>
    </p:spTree>
    <p:extLst>
      <p:ext uri="{BB962C8B-B14F-4D97-AF65-F5344CB8AC3E}">
        <p14:creationId xmlns:p14="http://schemas.microsoft.com/office/powerpoint/2010/main" val="19467206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C7470-F859-2745-B60C-5228E82EF1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Anabolic-Androgenic steroids (AAS) (1930s)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17429D7-8E8C-EA48-BA98-90C313B93B93}"/>
              </a:ext>
            </a:extLst>
          </p:cNvPr>
          <p:cNvSpPr txBox="1"/>
          <p:nvPr/>
        </p:nvSpPr>
        <p:spPr>
          <a:xfrm>
            <a:off x="5281710" y="1057263"/>
            <a:ext cx="6021659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>
              <a:highlight>
                <a:srgbClr val="FFFF00"/>
              </a:highlight>
            </a:endParaRPr>
          </a:p>
          <a:p>
            <a:r>
              <a:rPr lang="en-US" dirty="0"/>
              <a:t>Created for medicine to help stimulate muscle growth </a:t>
            </a:r>
          </a:p>
          <a:p>
            <a:r>
              <a:rPr lang="en-GB" dirty="0"/>
              <a:t>Alongside appetite to treat chronic diseases such as aids or cancer or other chronic wasting conditions.</a:t>
            </a:r>
          </a:p>
          <a:p>
            <a:endParaRPr lang="en-GB" dirty="0"/>
          </a:p>
          <a:p>
            <a:r>
              <a:rPr lang="en-GB" dirty="0"/>
              <a:t>It allowed weight gain to occur, often as their lean muscle mass increased so did their muscular strength and can increase further with a high-intensity-exercise routine and a proper diets with the help of using AAS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BAB0BB1-A1AB-3D44-8582-3B2618D30AF6}"/>
              </a:ext>
            </a:extLst>
          </p:cNvPr>
          <p:cNvSpPr txBox="1"/>
          <p:nvPr/>
        </p:nvSpPr>
        <p:spPr>
          <a:xfrm>
            <a:off x="9292852" y="5817362"/>
            <a:ext cx="2899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Powers (2011)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1098333-06FD-C541-A9FA-4A13FCD12C29}"/>
              </a:ext>
            </a:extLst>
          </p:cNvPr>
          <p:cNvSpPr txBox="1"/>
          <p:nvPr/>
        </p:nvSpPr>
        <p:spPr>
          <a:xfrm>
            <a:off x="5281709" y="4437035"/>
            <a:ext cx="602165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/>
              <a:t>Biological target:- </a:t>
            </a:r>
            <a:r>
              <a:rPr lang="en-US" dirty="0"/>
              <a:t>Androgen receptors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031E3AB-5583-954D-BD2B-218B0BDEC6D0}"/>
              </a:ext>
            </a:extLst>
          </p:cNvPr>
          <p:cNvSpPr txBox="1"/>
          <p:nvPr/>
        </p:nvSpPr>
        <p:spPr>
          <a:xfrm>
            <a:off x="1076960" y="1727200"/>
            <a:ext cx="3129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solidFill>
                  <a:schemeClr val="bg1"/>
                </a:solidFill>
              </a:rPr>
              <a:t>Theory</a:t>
            </a:r>
          </a:p>
        </p:txBody>
      </p:sp>
    </p:spTree>
    <p:extLst>
      <p:ext uri="{BB962C8B-B14F-4D97-AF65-F5344CB8AC3E}">
        <p14:creationId xmlns:p14="http://schemas.microsoft.com/office/powerpoint/2010/main" val="950330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F41BBD-B125-A645-B2C6-2A93B1BE69D7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6721128" y="-114324"/>
            <a:ext cx="5716924" cy="5686425"/>
          </a:xfrm>
        </p:spPr>
        <p:txBody>
          <a:bodyPr vert="horz" lIns="228600" tIns="228600" rIns="228600" bIns="0" rtlCol="0" anchor="ctr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3200" dirty="0"/>
              <a:t>1. Not water solvable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2. Travels in the blood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3.  Bind with the androgens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4.  Transported within the nucleus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5. They then bind with the DNA</a:t>
            </a:r>
            <a:br>
              <a:rPr lang="en-US" sz="3200" dirty="0"/>
            </a:br>
            <a:br>
              <a:rPr lang="en-US" sz="3200" dirty="0"/>
            </a:br>
            <a:r>
              <a:rPr lang="en-US" sz="3200" dirty="0"/>
              <a:t>6. Increase the transcription factors</a:t>
            </a:r>
          </a:p>
        </p:txBody>
      </p:sp>
      <p:pic>
        <p:nvPicPr>
          <p:cNvPr id="78" name="Picture 77">
            <a:extLst>
              <a:ext uri="{FF2B5EF4-FFF2-40B4-BE49-F238E27FC236}">
                <a16:creationId xmlns:a16="http://schemas.microsoft.com/office/drawing/2014/main" id="{BD209FA1-87F5-0B4E-8FD0-83BE5F2BD0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55634"/>
            <a:ext cx="6416328" cy="3746508"/>
          </a:xfrm>
          <a:prstGeom prst="rect">
            <a:avLst/>
          </a:prstGeom>
          <a:ln w="12700">
            <a:noFill/>
          </a:ln>
        </p:spPr>
      </p:pic>
      <p:sp>
        <p:nvSpPr>
          <p:cNvPr id="79" name="TextBox 78">
            <a:extLst>
              <a:ext uri="{FF2B5EF4-FFF2-40B4-BE49-F238E27FC236}">
                <a16:creationId xmlns:a16="http://schemas.microsoft.com/office/drawing/2014/main" id="{AFF8AE15-20E0-9544-B636-2D33513B6072}"/>
              </a:ext>
            </a:extLst>
          </p:cNvPr>
          <p:cNvSpPr txBox="1"/>
          <p:nvPr/>
        </p:nvSpPr>
        <p:spPr>
          <a:xfrm>
            <a:off x="-668164" y="203200"/>
            <a:ext cx="38763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Theory</a:t>
            </a:r>
          </a:p>
        </p:txBody>
      </p:sp>
      <p:sp>
        <p:nvSpPr>
          <p:cNvPr id="80" name="Rectangle 79">
            <a:extLst>
              <a:ext uri="{FF2B5EF4-FFF2-40B4-BE49-F238E27FC236}">
                <a16:creationId xmlns:a16="http://schemas.microsoft.com/office/drawing/2014/main" id="{71D62873-1A8D-BD43-9D84-04E7AA115069}"/>
              </a:ext>
            </a:extLst>
          </p:cNvPr>
          <p:cNvSpPr/>
          <p:nvPr/>
        </p:nvSpPr>
        <p:spPr>
          <a:xfrm>
            <a:off x="9898071" y="6221214"/>
            <a:ext cx="206094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/>
              <a:t>Bhasin</a:t>
            </a:r>
            <a:r>
              <a:rPr lang="en-GB" dirty="0"/>
              <a:t> et al., 2001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95104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Block Arc 1">
            <a:extLst>
              <a:ext uri="{FF2B5EF4-FFF2-40B4-BE49-F238E27FC236}">
                <a16:creationId xmlns:a16="http://schemas.microsoft.com/office/drawing/2014/main" id="{40D46AC8-CD0E-1540-A712-AAB1DE6A0FD5}"/>
              </a:ext>
            </a:extLst>
          </p:cNvPr>
          <p:cNvSpPr/>
          <p:nvPr/>
        </p:nvSpPr>
        <p:spPr>
          <a:xfrm rot="16200000">
            <a:off x="1160957" y="-318625"/>
            <a:ext cx="2122947" cy="3964124"/>
          </a:xfrm>
          <a:prstGeom prst="blockArc">
            <a:avLst>
              <a:gd name="adj1" fmla="val 8289833"/>
              <a:gd name="adj2" fmla="val 2537207"/>
              <a:gd name="adj3" fmla="val 331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50A5A2D-B142-1E41-A35B-F6DF16F8DAE5}"/>
              </a:ext>
            </a:extLst>
          </p:cNvPr>
          <p:cNvSpPr txBox="1"/>
          <p:nvPr/>
        </p:nvSpPr>
        <p:spPr>
          <a:xfrm>
            <a:off x="6501404" y="-8877"/>
            <a:ext cx="5733523" cy="830997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en-GB" sz="2400" b="1" dirty="0"/>
              <a:t>Using testosterone or the steroid hormones what happens? </a:t>
            </a:r>
            <a:endParaRPr lang="en-US" sz="2400" b="1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812858E4-F4B7-6342-A14E-7C5A6D95E817}"/>
              </a:ext>
            </a:extLst>
          </p:cNvPr>
          <p:cNvSpPr/>
          <p:nvPr/>
        </p:nvSpPr>
        <p:spPr>
          <a:xfrm>
            <a:off x="858789" y="1220374"/>
            <a:ext cx="3474720" cy="84981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highlight>
                <a:srgbClr val="00FF00"/>
              </a:highlight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E86AE8-3754-4149-963E-C5501001666C}"/>
              </a:ext>
            </a:extLst>
          </p:cNvPr>
          <p:cNvSpPr txBox="1"/>
          <p:nvPr/>
        </p:nvSpPr>
        <p:spPr>
          <a:xfrm>
            <a:off x="3615318" y="114269"/>
            <a:ext cx="2844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Hormone receptor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A4240A9-77B2-BE49-8679-F7FE49DAA2FB}"/>
              </a:ext>
            </a:extLst>
          </p:cNvPr>
          <p:cNvSpPr txBox="1"/>
          <p:nvPr/>
        </p:nvSpPr>
        <p:spPr>
          <a:xfrm>
            <a:off x="3995249" y="663403"/>
            <a:ext cx="25604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Testosterone hormone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E17963-84E5-EC4E-9B03-2DEF3011DB7F}"/>
              </a:ext>
            </a:extLst>
          </p:cNvPr>
          <p:cNvSpPr txBox="1"/>
          <p:nvPr/>
        </p:nvSpPr>
        <p:spPr>
          <a:xfrm>
            <a:off x="1943997" y="2043567"/>
            <a:ext cx="13411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TF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1D2960C-6E16-CD46-A4E4-676AA54C43CC}"/>
              </a:ext>
            </a:extLst>
          </p:cNvPr>
          <p:cNvSpPr txBox="1"/>
          <p:nvPr/>
        </p:nvSpPr>
        <p:spPr>
          <a:xfrm>
            <a:off x="3644718" y="2142206"/>
            <a:ext cx="23712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Promoter of the DNA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E2A40AC-C3F5-E64B-BA3F-43AB681D4BA1}"/>
              </a:ext>
            </a:extLst>
          </p:cNvPr>
          <p:cNvSpPr txBox="1"/>
          <p:nvPr/>
        </p:nvSpPr>
        <p:spPr>
          <a:xfrm>
            <a:off x="1583124" y="3601904"/>
            <a:ext cx="25978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Transcribing that gene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24CEF2D-DF3A-9248-B763-EFAAF657B881}"/>
              </a:ext>
            </a:extLst>
          </p:cNvPr>
          <p:cNvSpPr txBox="1"/>
          <p:nvPr/>
        </p:nvSpPr>
        <p:spPr>
          <a:xfrm>
            <a:off x="5037718" y="3910761"/>
            <a:ext cx="30952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Produce the relevant MRNA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FF1CB28-B5A1-E941-ABFD-43DDCA39A87B}"/>
              </a:ext>
            </a:extLst>
          </p:cNvPr>
          <p:cNvSpPr txBox="1"/>
          <p:nvPr/>
        </p:nvSpPr>
        <p:spPr>
          <a:xfrm>
            <a:off x="3090361" y="5670457"/>
            <a:ext cx="23712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 attempt to turn them into proteins</a:t>
            </a:r>
          </a:p>
        </p:txBody>
      </p:sp>
      <p:sp>
        <p:nvSpPr>
          <p:cNvPr id="16" name="Bent Up Arrow 15">
            <a:extLst>
              <a:ext uri="{FF2B5EF4-FFF2-40B4-BE49-F238E27FC236}">
                <a16:creationId xmlns:a16="http://schemas.microsoft.com/office/drawing/2014/main" id="{A0EBB01F-ECEF-5349-8730-FD948C9F1E52}"/>
              </a:ext>
            </a:extLst>
          </p:cNvPr>
          <p:cNvSpPr/>
          <p:nvPr/>
        </p:nvSpPr>
        <p:spPr>
          <a:xfrm rot="5400000">
            <a:off x="1252893" y="3383668"/>
            <a:ext cx="1169072" cy="1330815"/>
          </a:xfrm>
          <a:prstGeom prst="bent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Freeform 17">
            <a:extLst>
              <a:ext uri="{FF2B5EF4-FFF2-40B4-BE49-F238E27FC236}">
                <a16:creationId xmlns:a16="http://schemas.microsoft.com/office/drawing/2014/main" id="{0E09D69B-2808-B246-8D17-A14699098B0E}"/>
              </a:ext>
            </a:extLst>
          </p:cNvPr>
          <p:cNvSpPr/>
          <p:nvPr/>
        </p:nvSpPr>
        <p:spPr>
          <a:xfrm>
            <a:off x="326699" y="4829227"/>
            <a:ext cx="5527325" cy="609600"/>
          </a:xfrm>
          <a:custGeom>
            <a:avLst/>
            <a:gdLst>
              <a:gd name="connsiteX0" fmla="*/ 0 w 5527325"/>
              <a:gd name="connsiteY0" fmla="*/ 223520 h 609600"/>
              <a:gd name="connsiteX1" fmla="*/ 182880 w 5527325"/>
              <a:gd name="connsiteY1" fmla="*/ 203200 h 609600"/>
              <a:gd name="connsiteX2" fmla="*/ 325120 w 5527325"/>
              <a:gd name="connsiteY2" fmla="*/ 162560 h 609600"/>
              <a:gd name="connsiteX3" fmla="*/ 487680 w 5527325"/>
              <a:gd name="connsiteY3" fmla="*/ 121920 h 609600"/>
              <a:gd name="connsiteX4" fmla="*/ 609600 w 5527325"/>
              <a:gd name="connsiteY4" fmla="*/ 81280 h 609600"/>
              <a:gd name="connsiteX5" fmla="*/ 711200 w 5527325"/>
              <a:gd name="connsiteY5" fmla="*/ 60960 h 609600"/>
              <a:gd name="connsiteX6" fmla="*/ 833120 w 5527325"/>
              <a:gd name="connsiteY6" fmla="*/ 20320 h 609600"/>
              <a:gd name="connsiteX7" fmla="*/ 914400 w 5527325"/>
              <a:gd name="connsiteY7" fmla="*/ 0 h 609600"/>
              <a:gd name="connsiteX8" fmla="*/ 1016000 w 5527325"/>
              <a:gd name="connsiteY8" fmla="*/ 20320 h 609600"/>
              <a:gd name="connsiteX9" fmla="*/ 1137920 w 5527325"/>
              <a:gd name="connsiteY9" fmla="*/ 101600 h 609600"/>
              <a:gd name="connsiteX10" fmla="*/ 1259840 w 5527325"/>
              <a:gd name="connsiteY10" fmla="*/ 142240 h 609600"/>
              <a:gd name="connsiteX11" fmla="*/ 1320800 w 5527325"/>
              <a:gd name="connsiteY11" fmla="*/ 162560 h 609600"/>
              <a:gd name="connsiteX12" fmla="*/ 1442720 w 5527325"/>
              <a:gd name="connsiteY12" fmla="*/ 101600 h 609600"/>
              <a:gd name="connsiteX13" fmla="*/ 1544320 w 5527325"/>
              <a:gd name="connsiteY13" fmla="*/ 121920 h 609600"/>
              <a:gd name="connsiteX14" fmla="*/ 1666240 w 5527325"/>
              <a:gd name="connsiteY14" fmla="*/ 243840 h 609600"/>
              <a:gd name="connsiteX15" fmla="*/ 1767840 w 5527325"/>
              <a:gd name="connsiteY15" fmla="*/ 365760 h 609600"/>
              <a:gd name="connsiteX16" fmla="*/ 1849120 w 5527325"/>
              <a:gd name="connsiteY16" fmla="*/ 243840 h 609600"/>
              <a:gd name="connsiteX17" fmla="*/ 1950720 w 5527325"/>
              <a:gd name="connsiteY17" fmla="*/ 60960 h 609600"/>
              <a:gd name="connsiteX18" fmla="*/ 2011680 w 5527325"/>
              <a:gd name="connsiteY18" fmla="*/ 20320 h 609600"/>
              <a:gd name="connsiteX19" fmla="*/ 2072640 w 5527325"/>
              <a:gd name="connsiteY19" fmla="*/ 60960 h 609600"/>
              <a:gd name="connsiteX20" fmla="*/ 2153920 w 5527325"/>
              <a:gd name="connsiteY20" fmla="*/ 182880 h 609600"/>
              <a:gd name="connsiteX21" fmla="*/ 2336800 w 5527325"/>
              <a:gd name="connsiteY21" fmla="*/ 284480 h 609600"/>
              <a:gd name="connsiteX22" fmla="*/ 2418080 w 5527325"/>
              <a:gd name="connsiteY22" fmla="*/ 304800 h 609600"/>
              <a:gd name="connsiteX23" fmla="*/ 2519680 w 5527325"/>
              <a:gd name="connsiteY23" fmla="*/ 284480 h 609600"/>
              <a:gd name="connsiteX24" fmla="*/ 2600960 w 5527325"/>
              <a:gd name="connsiteY24" fmla="*/ 101600 h 609600"/>
              <a:gd name="connsiteX25" fmla="*/ 2661920 w 5527325"/>
              <a:gd name="connsiteY25" fmla="*/ 60960 h 609600"/>
              <a:gd name="connsiteX26" fmla="*/ 2804160 w 5527325"/>
              <a:gd name="connsiteY26" fmla="*/ 101600 h 609600"/>
              <a:gd name="connsiteX27" fmla="*/ 2865120 w 5527325"/>
              <a:gd name="connsiteY27" fmla="*/ 162560 h 609600"/>
              <a:gd name="connsiteX28" fmla="*/ 2966720 w 5527325"/>
              <a:gd name="connsiteY28" fmla="*/ 223520 h 609600"/>
              <a:gd name="connsiteX29" fmla="*/ 3027680 w 5527325"/>
              <a:gd name="connsiteY29" fmla="*/ 284480 h 609600"/>
              <a:gd name="connsiteX30" fmla="*/ 3149600 w 5527325"/>
              <a:gd name="connsiteY30" fmla="*/ 365760 h 609600"/>
              <a:gd name="connsiteX31" fmla="*/ 3190240 w 5527325"/>
              <a:gd name="connsiteY31" fmla="*/ 304800 h 609600"/>
              <a:gd name="connsiteX32" fmla="*/ 3210560 w 5527325"/>
              <a:gd name="connsiteY32" fmla="*/ 243840 h 609600"/>
              <a:gd name="connsiteX33" fmla="*/ 3271520 w 5527325"/>
              <a:gd name="connsiteY33" fmla="*/ 182880 h 609600"/>
              <a:gd name="connsiteX34" fmla="*/ 3434080 w 5527325"/>
              <a:gd name="connsiteY34" fmla="*/ 223520 h 609600"/>
              <a:gd name="connsiteX35" fmla="*/ 3556000 w 5527325"/>
              <a:gd name="connsiteY35" fmla="*/ 345440 h 609600"/>
              <a:gd name="connsiteX36" fmla="*/ 3677920 w 5527325"/>
              <a:gd name="connsiteY36" fmla="*/ 426720 h 609600"/>
              <a:gd name="connsiteX37" fmla="*/ 3698240 w 5527325"/>
              <a:gd name="connsiteY37" fmla="*/ 345440 h 609600"/>
              <a:gd name="connsiteX38" fmla="*/ 3718560 w 5527325"/>
              <a:gd name="connsiteY38" fmla="*/ 243840 h 609600"/>
              <a:gd name="connsiteX39" fmla="*/ 3820160 w 5527325"/>
              <a:gd name="connsiteY39" fmla="*/ 264160 h 609600"/>
              <a:gd name="connsiteX40" fmla="*/ 3962400 w 5527325"/>
              <a:gd name="connsiteY40" fmla="*/ 386080 h 609600"/>
              <a:gd name="connsiteX41" fmla="*/ 4023360 w 5527325"/>
              <a:gd name="connsiteY41" fmla="*/ 467360 h 609600"/>
              <a:gd name="connsiteX42" fmla="*/ 4104640 w 5527325"/>
              <a:gd name="connsiteY42" fmla="*/ 589280 h 609600"/>
              <a:gd name="connsiteX43" fmla="*/ 4165600 w 5527325"/>
              <a:gd name="connsiteY43" fmla="*/ 609600 h 609600"/>
              <a:gd name="connsiteX44" fmla="*/ 4246880 w 5527325"/>
              <a:gd name="connsiteY44" fmla="*/ 487680 h 609600"/>
              <a:gd name="connsiteX45" fmla="*/ 4287520 w 5527325"/>
              <a:gd name="connsiteY45" fmla="*/ 426720 h 609600"/>
              <a:gd name="connsiteX46" fmla="*/ 4307840 w 5527325"/>
              <a:gd name="connsiteY46" fmla="*/ 365760 h 609600"/>
              <a:gd name="connsiteX47" fmla="*/ 4368800 w 5527325"/>
              <a:gd name="connsiteY47" fmla="*/ 304800 h 609600"/>
              <a:gd name="connsiteX48" fmla="*/ 4775200 w 5527325"/>
              <a:gd name="connsiteY48" fmla="*/ 304800 h 609600"/>
              <a:gd name="connsiteX49" fmla="*/ 5120640 w 5527325"/>
              <a:gd name="connsiteY49" fmla="*/ 325120 h 609600"/>
              <a:gd name="connsiteX50" fmla="*/ 5181600 w 5527325"/>
              <a:gd name="connsiteY50" fmla="*/ 345440 h 609600"/>
              <a:gd name="connsiteX51" fmla="*/ 5201920 w 5527325"/>
              <a:gd name="connsiteY51" fmla="*/ 467360 h 609600"/>
              <a:gd name="connsiteX52" fmla="*/ 5323840 w 5527325"/>
              <a:gd name="connsiteY52" fmla="*/ 426720 h 609600"/>
              <a:gd name="connsiteX53" fmla="*/ 5364480 w 5527325"/>
              <a:gd name="connsiteY53" fmla="*/ 365760 h 609600"/>
              <a:gd name="connsiteX54" fmla="*/ 5384800 w 5527325"/>
              <a:gd name="connsiteY54" fmla="*/ 264160 h 609600"/>
              <a:gd name="connsiteX55" fmla="*/ 5506720 w 5527325"/>
              <a:gd name="connsiteY55" fmla="*/ 345440 h 609600"/>
              <a:gd name="connsiteX56" fmla="*/ 5527040 w 5527325"/>
              <a:gd name="connsiteY56" fmla="*/ 447040 h 609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</a:cxnLst>
            <a:rect l="l" t="t" r="r" b="b"/>
            <a:pathLst>
              <a:path w="5527325" h="609600">
                <a:moveTo>
                  <a:pt x="0" y="223520"/>
                </a:moveTo>
                <a:cubicBezTo>
                  <a:pt x="60960" y="216747"/>
                  <a:pt x="122258" y="212526"/>
                  <a:pt x="182880" y="203200"/>
                </a:cubicBezTo>
                <a:cubicBezTo>
                  <a:pt x="260522" y="191255"/>
                  <a:pt x="256393" y="181304"/>
                  <a:pt x="325120" y="162560"/>
                </a:cubicBezTo>
                <a:cubicBezTo>
                  <a:pt x="379006" y="147864"/>
                  <a:pt x="434692" y="139583"/>
                  <a:pt x="487680" y="121920"/>
                </a:cubicBezTo>
                <a:cubicBezTo>
                  <a:pt x="528320" y="108373"/>
                  <a:pt x="568271" y="92552"/>
                  <a:pt x="609600" y="81280"/>
                </a:cubicBezTo>
                <a:cubicBezTo>
                  <a:pt x="642920" y="72193"/>
                  <a:pt x="677880" y="70047"/>
                  <a:pt x="711200" y="60960"/>
                </a:cubicBezTo>
                <a:cubicBezTo>
                  <a:pt x="752529" y="49688"/>
                  <a:pt x="791561" y="30710"/>
                  <a:pt x="833120" y="20320"/>
                </a:cubicBezTo>
                <a:lnTo>
                  <a:pt x="914400" y="0"/>
                </a:lnTo>
                <a:cubicBezTo>
                  <a:pt x="948267" y="6773"/>
                  <a:pt x="984558" y="6028"/>
                  <a:pt x="1016000" y="20320"/>
                </a:cubicBezTo>
                <a:cubicBezTo>
                  <a:pt x="1060465" y="40531"/>
                  <a:pt x="1091583" y="86154"/>
                  <a:pt x="1137920" y="101600"/>
                </a:cubicBezTo>
                <a:lnTo>
                  <a:pt x="1259840" y="142240"/>
                </a:lnTo>
                <a:lnTo>
                  <a:pt x="1320800" y="162560"/>
                </a:lnTo>
                <a:cubicBezTo>
                  <a:pt x="1351621" y="142012"/>
                  <a:pt x="1400656" y="101600"/>
                  <a:pt x="1442720" y="101600"/>
                </a:cubicBezTo>
                <a:cubicBezTo>
                  <a:pt x="1477257" y="101600"/>
                  <a:pt x="1510453" y="115147"/>
                  <a:pt x="1544320" y="121920"/>
                </a:cubicBezTo>
                <a:cubicBezTo>
                  <a:pt x="1651634" y="193463"/>
                  <a:pt x="1565423" y="126220"/>
                  <a:pt x="1666240" y="243840"/>
                </a:cubicBezTo>
                <a:cubicBezTo>
                  <a:pt x="1783583" y="380740"/>
                  <a:pt x="1678019" y="231028"/>
                  <a:pt x="1767840" y="365760"/>
                </a:cubicBezTo>
                <a:cubicBezTo>
                  <a:pt x="1794933" y="325120"/>
                  <a:pt x="1833674" y="290177"/>
                  <a:pt x="1849120" y="243840"/>
                </a:cubicBezTo>
                <a:cubicBezTo>
                  <a:pt x="1870295" y="180315"/>
                  <a:pt x="1890831" y="100886"/>
                  <a:pt x="1950720" y="60960"/>
                </a:cubicBezTo>
                <a:lnTo>
                  <a:pt x="2011680" y="20320"/>
                </a:lnTo>
                <a:cubicBezTo>
                  <a:pt x="2032000" y="33867"/>
                  <a:pt x="2056558" y="42581"/>
                  <a:pt x="2072640" y="60960"/>
                </a:cubicBezTo>
                <a:cubicBezTo>
                  <a:pt x="2104803" y="97718"/>
                  <a:pt x="2113280" y="155787"/>
                  <a:pt x="2153920" y="182880"/>
                </a:cubicBezTo>
                <a:cubicBezTo>
                  <a:pt x="2263078" y="255652"/>
                  <a:pt x="2242915" y="257656"/>
                  <a:pt x="2336800" y="284480"/>
                </a:cubicBezTo>
                <a:cubicBezTo>
                  <a:pt x="2363653" y="292152"/>
                  <a:pt x="2390987" y="298027"/>
                  <a:pt x="2418080" y="304800"/>
                </a:cubicBezTo>
                <a:cubicBezTo>
                  <a:pt x="2451947" y="298027"/>
                  <a:pt x="2489693" y="301615"/>
                  <a:pt x="2519680" y="284480"/>
                </a:cubicBezTo>
                <a:cubicBezTo>
                  <a:pt x="2631649" y="220498"/>
                  <a:pt x="2469160" y="189467"/>
                  <a:pt x="2600960" y="101600"/>
                </a:cubicBezTo>
                <a:lnTo>
                  <a:pt x="2661920" y="60960"/>
                </a:lnTo>
                <a:cubicBezTo>
                  <a:pt x="2672759" y="63670"/>
                  <a:pt x="2786669" y="89939"/>
                  <a:pt x="2804160" y="101600"/>
                </a:cubicBezTo>
                <a:cubicBezTo>
                  <a:pt x="2828070" y="117540"/>
                  <a:pt x="2842131" y="145318"/>
                  <a:pt x="2865120" y="162560"/>
                </a:cubicBezTo>
                <a:cubicBezTo>
                  <a:pt x="2896716" y="186257"/>
                  <a:pt x="2935124" y="199823"/>
                  <a:pt x="2966720" y="223520"/>
                </a:cubicBezTo>
                <a:cubicBezTo>
                  <a:pt x="2989709" y="240762"/>
                  <a:pt x="3004997" y="266837"/>
                  <a:pt x="3027680" y="284480"/>
                </a:cubicBezTo>
                <a:cubicBezTo>
                  <a:pt x="3066234" y="314467"/>
                  <a:pt x="3149600" y="365760"/>
                  <a:pt x="3149600" y="365760"/>
                </a:cubicBezTo>
                <a:cubicBezTo>
                  <a:pt x="3163147" y="345440"/>
                  <a:pt x="3179318" y="326643"/>
                  <a:pt x="3190240" y="304800"/>
                </a:cubicBezTo>
                <a:cubicBezTo>
                  <a:pt x="3199819" y="285642"/>
                  <a:pt x="3198679" y="261662"/>
                  <a:pt x="3210560" y="243840"/>
                </a:cubicBezTo>
                <a:cubicBezTo>
                  <a:pt x="3226500" y="219930"/>
                  <a:pt x="3251200" y="203200"/>
                  <a:pt x="3271520" y="182880"/>
                </a:cubicBezTo>
                <a:cubicBezTo>
                  <a:pt x="3277872" y="184150"/>
                  <a:pt x="3412451" y="206698"/>
                  <a:pt x="3434080" y="223520"/>
                </a:cubicBezTo>
                <a:cubicBezTo>
                  <a:pt x="3479447" y="258805"/>
                  <a:pt x="3508179" y="313559"/>
                  <a:pt x="3556000" y="345440"/>
                </a:cubicBezTo>
                <a:lnTo>
                  <a:pt x="3677920" y="426720"/>
                </a:lnTo>
                <a:cubicBezTo>
                  <a:pt x="3684693" y="399627"/>
                  <a:pt x="3692182" y="372702"/>
                  <a:pt x="3698240" y="345440"/>
                </a:cubicBezTo>
                <a:cubicBezTo>
                  <a:pt x="3705732" y="311725"/>
                  <a:pt x="3689823" y="262998"/>
                  <a:pt x="3718560" y="243840"/>
                </a:cubicBezTo>
                <a:cubicBezTo>
                  <a:pt x="3747297" y="224682"/>
                  <a:pt x="3786293" y="257387"/>
                  <a:pt x="3820160" y="264160"/>
                </a:cubicBezTo>
                <a:cubicBezTo>
                  <a:pt x="3884404" y="312343"/>
                  <a:pt x="3911456" y="326645"/>
                  <a:pt x="3962400" y="386080"/>
                </a:cubicBezTo>
                <a:cubicBezTo>
                  <a:pt x="3984440" y="411793"/>
                  <a:pt x="4003939" y="439615"/>
                  <a:pt x="4023360" y="467360"/>
                </a:cubicBezTo>
                <a:cubicBezTo>
                  <a:pt x="4051370" y="507374"/>
                  <a:pt x="4058303" y="573834"/>
                  <a:pt x="4104640" y="589280"/>
                </a:cubicBezTo>
                <a:lnTo>
                  <a:pt x="4165600" y="609600"/>
                </a:lnTo>
                <a:cubicBezTo>
                  <a:pt x="4281160" y="494040"/>
                  <a:pt x="4188065" y="605310"/>
                  <a:pt x="4246880" y="487680"/>
                </a:cubicBezTo>
                <a:cubicBezTo>
                  <a:pt x="4257802" y="465837"/>
                  <a:pt x="4276598" y="448563"/>
                  <a:pt x="4287520" y="426720"/>
                </a:cubicBezTo>
                <a:cubicBezTo>
                  <a:pt x="4297099" y="407562"/>
                  <a:pt x="4295959" y="383582"/>
                  <a:pt x="4307840" y="365760"/>
                </a:cubicBezTo>
                <a:cubicBezTo>
                  <a:pt x="4323780" y="341850"/>
                  <a:pt x="4348480" y="325120"/>
                  <a:pt x="4368800" y="304800"/>
                </a:cubicBezTo>
                <a:cubicBezTo>
                  <a:pt x="4578119" y="357130"/>
                  <a:pt x="4333959" y="304800"/>
                  <a:pt x="4775200" y="304800"/>
                </a:cubicBezTo>
                <a:cubicBezTo>
                  <a:pt x="4890546" y="304800"/>
                  <a:pt x="5005493" y="318347"/>
                  <a:pt x="5120640" y="325120"/>
                </a:cubicBezTo>
                <a:cubicBezTo>
                  <a:pt x="5140960" y="331893"/>
                  <a:pt x="5170973" y="326843"/>
                  <a:pt x="5181600" y="345440"/>
                </a:cubicBezTo>
                <a:cubicBezTo>
                  <a:pt x="5202041" y="381212"/>
                  <a:pt x="5166148" y="446919"/>
                  <a:pt x="5201920" y="467360"/>
                </a:cubicBezTo>
                <a:cubicBezTo>
                  <a:pt x="5239114" y="488614"/>
                  <a:pt x="5323840" y="426720"/>
                  <a:pt x="5323840" y="426720"/>
                </a:cubicBezTo>
                <a:cubicBezTo>
                  <a:pt x="5337387" y="406400"/>
                  <a:pt x="5355905" y="388627"/>
                  <a:pt x="5364480" y="365760"/>
                </a:cubicBezTo>
                <a:cubicBezTo>
                  <a:pt x="5376607" y="333422"/>
                  <a:pt x="5350610" y="269044"/>
                  <a:pt x="5384800" y="264160"/>
                </a:cubicBezTo>
                <a:cubicBezTo>
                  <a:pt x="5433152" y="257253"/>
                  <a:pt x="5506720" y="345440"/>
                  <a:pt x="5506720" y="345440"/>
                </a:cubicBezTo>
                <a:cubicBezTo>
                  <a:pt x="5531324" y="419251"/>
                  <a:pt x="5527040" y="384981"/>
                  <a:pt x="5527040" y="44704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076C85C4-7092-DC4A-93ED-D7D58C8D76E8}"/>
              </a:ext>
            </a:extLst>
          </p:cNvPr>
          <p:cNvSpPr/>
          <p:nvPr/>
        </p:nvSpPr>
        <p:spPr>
          <a:xfrm>
            <a:off x="1545388" y="5602843"/>
            <a:ext cx="1137920" cy="770235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11A7F1C-7212-1C45-8119-EFC26298AABC}"/>
              </a:ext>
            </a:extLst>
          </p:cNvPr>
          <p:cNvSpPr txBox="1"/>
          <p:nvPr/>
        </p:nvSpPr>
        <p:spPr>
          <a:xfrm>
            <a:off x="1837429" y="5664794"/>
            <a:ext cx="5892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P</a:t>
            </a:r>
          </a:p>
        </p:txBody>
      </p:sp>
      <p:cxnSp>
        <p:nvCxnSpPr>
          <p:cNvPr id="22" name="Straight Arrow Connector 21">
            <a:extLst>
              <a:ext uri="{FF2B5EF4-FFF2-40B4-BE49-F238E27FC236}">
                <a16:creationId xmlns:a16="http://schemas.microsoft.com/office/drawing/2014/main" id="{F9D94816-A66E-CF44-9072-5DC28E22204C}"/>
              </a:ext>
            </a:extLst>
          </p:cNvPr>
          <p:cNvCxnSpPr>
            <a:stCxn id="6" idx="1"/>
          </p:cNvCxnSpPr>
          <p:nvPr/>
        </p:nvCxnSpPr>
        <p:spPr>
          <a:xfrm flipH="1">
            <a:off x="2954917" y="298935"/>
            <a:ext cx="660401" cy="143024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>
            <a:extLst>
              <a:ext uri="{FF2B5EF4-FFF2-40B4-BE49-F238E27FC236}">
                <a16:creationId xmlns:a16="http://schemas.microsoft.com/office/drawing/2014/main" id="{E0E24505-9000-214E-806A-CD7937680FE4}"/>
              </a:ext>
            </a:extLst>
          </p:cNvPr>
          <p:cNvCxnSpPr>
            <a:cxnSpLocks/>
          </p:cNvCxnSpPr>
          <p:nvPr/>
        </p:nvCxnSpPr>
        <p:spPr>
          <a:xfrm flipH="1">
            <a:off x="3995249" y="967896"/>
            <a:ext cx="366827" cy="373696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>
            <a:extLst>
              <a:ext uri="{FF2B5EF4-FFF2-40B4-BE49-F238E27FC236}">
                <a16:creationId xmlns:a16="http://schemas.microsoft.com/office/drawing/2014/main" id="{BC6949CA-DC52-544C-9E3D-7C335CC5EEBD}"/>
              </a:ext>
            </a:extLst>
          </p:cNvPr>
          <p:cNvCxnSpPr>
            <a:cxnSpLocks/>
          </p:cNvCxnSpPr>
          <p:nvPr/>
        </p:nvCxnSpPr>
        <p:spPr>
          <a:xfrm flipH="1">
            <a:off x="3426766" y="2579783"/>
            <a:ext cx="1066800" cy="30972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Straight Arrow Connector 25">
            <a:extLst>
              <a:ext uri="{FF2B5EF4-FFF2-40B4-BE49-F238E27FC236}">
                <a16:creationId xmlns:a16="http://schemas.microsoft.com/office/drawing/2014/main" id="{6C4844F2-ED17-8E44-AD5E-B9944B61A313}"/>
              </a:ext>
            </a:extLst>
          </p:cNvPr>
          <p:cNvCxnSpPr>
            <a:cxnSpLocks/>
          </p:cNvCxnSpPr>
          <p:nvPr/>
        </p:nvCxnSpPr>
        <p:spPr>
          <a:xfrm flipH="1">
            <a:off x="5037718" y="4407156"/>
            <a:ext cx="449932" cy="497473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Oval 29">
            <a:extLst>
              <a:ext uri="{FF2B5EF4-FFF2-40B4-BE49-F238E27FC236}">
                <a16:creationId xmlns:a16="http://schemas.microsoft.com/office/drawing/2014/main" id="{45F8143C-0427-B945-BE70-575F891C94B7}"/>
              </a:ext>
            </a:extLst>
          </p:cNvPr>
          <p:cNvSpPr/>
          <p:nvPr/>
        </p:nvSpPr>
        <p:spPr>
          <a:xfrm>
            <a:off x="9526391" y="1488439"/>
            <a:ext cx="2119008" cy="1645261"/>
          </a:xfrm>
          <a:prstGeom prst="ellips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D86C86B3-6A46-EB47-9F83-38F92F7DC986}"/>
              </a:ext>
            </a:extLst>
          </p:cNvPr>
          <p:cNvSpPr txBox="1"/>
          <p:nvPr/>
        </p:nvSpPr>
        <p:spPr>
          <a:xfrm>
            <a:off x="10163344" y="822120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b="1" dirty="0"/>
              <a:t>cell</a:t>
            </a:r>
          </a:p>
        </p:txBody>
      </p:sp>
      <p:cxnSp>
        <p:nvCxnSpPr>
          <p:cNvPr id="32" name="Straight Arrow Connector 31">
            <a:extLst>
              <a:ext uri="{FF2B5EF4-FFF2-40B4-BE49-F238E27FC236}">
                <a16:creationId xmlns:a16="http://schemas.microsoft.com/office/drawing/2014/main" id="{CB0E3734-05DE-CD4F-9832-7FEC5D885D09}"/>
              </a:ext>
            </a:extLst>
          </p:cNvPr>
          <p:cNvCxnSpPr>
            <a:cxnSpLocks/>
          </p:cNvCxnSpPr>
          <p:nvPr/>
        </p:nvCxnSpPr>
        <p:spPr>
          <a:xfrm>
            <a:off x="8900521" y="1815008"/>
            <a:ext cx="812439" cy="33030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8FB7C8BA-E8DA-B340-B4CB-DCE5F25B8040}"/>
              </a:ext>
            </a:extLst>
          </p:cNvPr>
          <p:cNvSpPr txBox="1"/>
          <p:nvPr/>
        </p:nvSpPr>
        <p:spPr>
          <a:xfrm>
            <a:off x="6839592" y="1589684"/>
            <a:ext cx="18460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Cell membrane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DF6F12B-8AA5-6F4E-8AF0-B4573E2B504F}"/>
              </a:ext>
            </a:extLst>
          </p:cNvPr>
          <p:cNvSpPr txBox="1"/>
          <p:nvPr/>
        </p:nvSpPr>
        <p:spPr>
          <a:xfrm>
            <a:off x="9899636" y="3320217"/>
            <a:ext cx="1330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Cytoplasm</a:t>
            </a:r>
          </a:p>
        </p:txBody>
      </p:sp>
      <p:cxnSp>
        <p:nvCxnSpPr>
          <p:cNvPr id="37" name="Straight Arrow Connector 36">
            <a:extLst>
              <a:ext uri="{FF2B5EF4-FFF2-40B4-BE49-F238E27FC236}">
                <a16:creationId xmlns:a16="http://schemas.microsoft.com/office/drawing/2014/main" id="{95B7313B-AE0C-F645-AD29-1BDA4162A717}"/>
              </a:ext>
            </a:extLst>
          </p:cNvPr>
          <p:cNvCxnSpPr>
            <a:cxnSpLocks/>
          </p:cNvCxnSpPr>
          <p:nvPr/>
        </p:nvCxnSpPr>
        <p:spPr>
          <a:xfrm flipV="1">
            <a:off x="10585982" y="2673940"/>
            <a:ext cx="0" cy="646277"/>
          </a:xfrm>
          <a:prstGeom prst="straightConnector1">
            <a:avLst/>
          </a:prstGeom>
          <a:ln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val 39">
            <a:extLst>
              <a:ext uri="{FF2B5EF4-FFF2-40B4-BE49-F238E27FC236}">
                <a16:creationId xmlns:a16="http://schemas.microsoft.com/office/drawing/2014/main" id="{08F31402-C80B-834B-8D9C-81FCEF99C26B}"/>
              </a:ext>
            </a:extLst>
          </p:cNvPr>
          <p:cNvSpPr/>
          <p:nvPr/>
        </p:nvSpPr>
        <p:spPr>
          <a:xfrm>
            <a:off x="10623041" y="1846789"/>
            <a:ext cx="731358" cy="30966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9F266D7B-F252-9447-8A51-BA264003B533}"/>
              </a:ext>
            </a:extLst>
          </p:cNvPr>
          <p:cNvSpPr txBox="1"/>
          <p:nvPr/>
        </p:nvSpPr>
        <p:spPr>
          <a:xfrm>
            <a:off x="11231956" y="1083730"/>
            <a:ext cx="1037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Nucleus</a:t>
            </a:r>
          </a:p>
        </p:txBody>
      </p:sp>
      <p:sp>
        <p:nvSpPr>
          <p:cNvPr id="42" name="Freeform 41">
            <a:extLst>
              <a:ext uri="{FF2B5EF4-FFF2-40B4-BE49-F238E27FC236}">
                <a16:creationId xmlns:a16="http://schemas.microsoft.com/office/drawing/2014/main" id="{9553B2B8-6885-7946-B35E-AF45346E9F86}"/>
              </a:ext>
            </a:extLst>
          </p:cNvPr>
          <p:cNvSpPr/>
          <p:nvPr/>
        </p:nvSpPr>
        <p:spPr>
          <a:xfrm>
            <a:off x="208737" y="2912440"/>
            <a:ext cx="4378848" cy="472295"/>
          </a:xfrm>
          <a:custGeom>
            <a:avLst/>
            <a:gdLst>
              <a:gd name="connsiteX0" fmla="*/ 0 w 6360160"/>
              <a:gd name="connsiteY0" fmla="*/ 121920 h 427450"/>
              <a:gd name="connsiteX1" fmla="*/ 284480 w 6360160"/>
              <a:gd name="connsiteY1" fmla="*/ 81280 h 427450"/>
              <a:gd name="connsiteX2" fmla="*/ 406400 w 6360160"/>
              <a:gd name="connsiteY2" fmla="*/ 40640 h 427450"/>
              <a:gd name="connsiteX3" fmla="*/ 467360 w 6360160"/>
              <a:gd name="connsiteY3" fmla="*/ 0 h 427450"/>
              <a:gd name="connsiteX4" fmla="*/ 772160 w 6360160"/>
              <a:gd name="connsiteY4" fmla="*/ 40640 h 427450"/>
              <a:gd name="connsiteX5" fmla="*/ 833120 w 6360160"/>
              <a:gd name="connsiteY5" fmla="*/ 81280 h 427450"/>
              <a:gd name="connsiteX6" fmla="*/ 894080 w 6360160"/>
              <a:gd name="connsiteY6" fmla="*/ 142240 h 427450"/>
              <a:gd name="connsiteX7" fmla="*/ 975360 w 6360160"/>
              <a:gd name="connsiteY7" fmla="*/ 162560 h 427450"/>
              <a:gd name="connsiteX8" fmla="*/ 1097280 w 6360160"/>
              <a:gd name="connsiteY8" fmla="*/ 223520 h 427450"/>
              <a:gd name="connsiteX9" fmla="*/ 1158240 w 6360160"/>
              <a:gd name="connsiteY9" fmla="*/ 264160 h 427450"/>
              <a:gd name="connsiteX10" fmla="*/ 1666240 w 6360160"/>
              <a:gd name="connsiteY10" fmla="*/ 223520 h 427450"/>
              <a:gd name="connsiteX11" fmla="*/ 1788160 w 6360160"/>
              <a:gd name="connsiteY11" fmla="*/ 182880 h 427450"/>
              <a:gd name="connsiteX12" fmla="*/ 1910080 w 6360160"/>
              <a:gd name="connsiteY12" fmla="*/ 101600 h 427450"/>
              <a:gd name="connsiteX13" fmla="*/ 1950720 w 6360160"/>
              <a:gd name="connsiteY13" fmla="*/ 40640 h 427450"/>
              <a:gd name="connsiteX14" fmla="*/ 2133600 w 6360160"/>
              <a:gd name="connsiteY14" fmla="*/ 0 h 427450"/>
              <a:gd name="connsiteX15" fmla="*/ 2540000 w 6360160"/>
              <a:gd name="connsiteY15" fmla="*/ 20320 h 427450"/>
              <a:gd name="connsiteX16" fmla="*/ 2661920 w 6360160"/>
              <a:gd name="connsiteY16" fmla="*/ 60960 h 427450"/>
              <a:gd name="connsiteX17" fmla="*/ 2722880 w 6360160"/>
              <a:gd name="connsiteY17" fmla="*/ 121920 h 427450"/>
              <a:gd name="connsiteX18" fmla="*/ 2783840 w 6360160"/>
              <a:gd name="connsiteY18" fmla="*/ 142240 h 427450"/>
              <a:gd name="connsiteX19" fmla="*/ 2844800 w 6360160"/>
              <a:gd name="connsiteY19" fmla="*/ 182880 h 427450"/>
              <a:gd name="connsiteX20" fmla="*/ 2905760 w 6360160"/>
              <a:gd name="connsiteY20" fmla="*/ 203200 h 427450"/>
              <a:gd name="connsiteX21" fmla="*/ 2966720 w 6360160"/>
              <a:gd name="connsiteY21" fmla="*/ 243840 h 427450"/>
              <a:gd name="connsiteX22" fmla="*/ 3027680 w 6360160"/>
              <a:gd name="connsiteY22" fmla="*/ 264160 h 427450"/>
              <a:gd name="connsiteX23" fmla="*/ 3169920 w 6360160"/>
              <a:gd name="connsiteY23" fmla="*/ 345440 h 427450"/>
              <a:gd name="connsiteX24" fmla="*/ 3495040 w 6360160"/>
              <a:gd name="connsiteY24" fmla="*/ 325120 h 427450"/>
              <a:gd name="connsiteX25" fmla="*/ 3616960 w 6360160"/>
              <a:gd name="connsiteY25" fmla="*/ 243840 h 427450"/>
              <a:gd name="connsiteX26" fmla="*/ 3738880 w 6360160"/>
              <a:gd name="connsiteY26" fmla="*/ 203200 h 427450"/>
              <a:gd name="connsiteX27" fmla="*/ 3799840 w 6360160"/>
              <a:gd name="connsiteY27" fmla="*/ 182880 h 427450"/>
              <a:gd name="connsiteX28" fmla="*/ 4450080 w 6360160"/>
              <a:gd name="connsiteY28" fmla="*/ 203200 h 427450"/>
              <a:gd name="connsiteX29" fmla="*/ 4511040 w 6360160"/>
              <a:gd name="connsiteY29" fmla="*/ 223520 h 427450"/>
              <a:gd name="connsiteX30" fmla="*/ 4734560 w 6360160"/>
              <a:gd name="connsiteY30" fmla="*/ 284480 h 427450"/>
              <a:gd name="connsiteX31" fmla="*/ 4795520 w 6360160"/>
              <a:gd name="connsiteY31" fmla="*/ 304800 h 427450"/>
              <a:gd name="connsiteX32" fmla="*/ 4856480 w 6360160"/>
              <a:gd name="connsiteY32" fmla="*/ 345440 h 427450"/>
              <a:gd name="connsiteX33" fmla="*/ 5161280 w 6360160"/>
              <a:gd name="connsiteY33" fmla="*/ 284480 h 427450"/>
              <a:gd name="connsiteX34" fmla="*/ 5222240 w 6360160"/>
              <a:gd name="connsiteY34" fmla="*/ 264160 h 427450"/>
              <a:gd name="connsiteX35" fmla="*/ 5344160 w 6360160"/>
              <a:gd name="connsiteY35" fmla="*/ 182880 h 427450"/>
              <a:gd name="connsiteX36" fmla="*/ 5750560 w 6360160"/>
              <a:gd name="connsiteY36" fmla="*/ 223520 h 427450"/>
              <a:gd name="connsiteX37" fmla="*/ 5953760 w 6360160"/>
              <a:gd name="connsiteY37" fmla="*/ 284480 h 427450"/>
              <a:gd name="connsiteX38" fmla="*/ 6075680 w 6360160"/>
              <a:gd name="connsiteY38" fmla="*/ 325120 h 427450"/>
              <a:gd name="connsiteX39" fmla="*/ 6136640 w 6360160"/>
              <a:gd name="connsiteY39" fmla="*/ 345440 h 427450"/>
              <a:gd name="connsiteX40" fmla="*/ 6217920 w 6360160"/>
              <a:gd name="connsiteY40" fmla="*/ 365760 h 427450"/>
              <a:gd name="connsiteX41" fmla="*/ 6339840 w 6360160"/>
              <a:gd name="connsiteY41" fmla="*/ 426720 h 427450"/>
              <a:gd name="connsiteX42" fmla="*/ 6360160 w 6360160"/>
              <a:gd name="connsiteY42" fmla="*/ 426720 h 427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6360160" h="427450">
                <a:moveTo>
                  <a:pt x="0" y="121920"/>
                </a:moveTo>
                <a:cubicBezTo>
                  <a:pt x="141218" y="107798"/>
                  <a:pt x="173991" y="114427"/>
                  <a:pt x="284480" y="81280"/>
                </a:cubicBezTo>
                <a:cubicBezTo>
                  <a:pt x="325512" y="68970"/>
                  <a:pt x="370756" y="64402"/>
                  <a:pt x="406400" y="40640"/>
                </a:cubicBezTo>
                <a:lnTo>
                  <a:pt x="467360" y="0"/>
                </a:lnTo>
                <a:cubicBezTo>
                  <a:pt x="521838" y="4540"/>
                  <a:pt x="689158" y="-861"/>
                  <a:pt x="772160" y="40640"/>
                </a:cubicBezTo>
                <a:cubicBezTo>
                  <a:pt x="794003" y="51562"/>
                  <a:pt x="814359" y="65646"/>
                  <a:pt x="833120" y="81280"/>
                </a:cubicBezTo>
                <a:cubicBezTo>
                  <a:pt x="855196" y="99677"/>
                  <a:pt x="869129" y="127983"/>
                  <a:pt x="894080" y="142240"/>
                </a:cubicBezTo>
                <a:cubicBezTo>
                  <a:pt x="918328" y="156096"/>
                  <a:pt x="948267" y="155787"/>
                  <a:pt x="975360" y="162560"/>
                </a:cubicBezTo>
                <a:cubicBezTo>
                  <a:pt x="1150063" y="279029"/>
                  <a:pt x="929023" y="139392"/>
                  <a:pt x="1097280" y="223520"/>
                </a:cubicBezTo>
                <a:cubicBezTo>
                  <a:pt x="1119123" y="234442"/>
                  <a:pt x="1137920" y="250613"/>
                  <a:pt x="1158240" y="264160"/>
                </a:cubicBezTo>
                <a:cubicBezTo>
                  <a:pt x="1391192" y="253067"/>
                  <a:pt x="1490282" y="276307"/>
                  <a:pt x="1666240" y="223520"/>
                </a:cubicBezTo>
                <a:cubicBezTo>
                  <a:pt x="1707272" y="211210"/>
                  <a:pt x="1752516" y="206642"/>
                  <a:pt x="1788160" y="182880"/>
                </a:cubicBezTo>
                <a:lnTo>
                  <a:pt x="1910080" y="101600"/>
                </a:lnTo>
                <a:cubicBezTo>
                  <a:pt x="1923627" y="81280"/>
                  <a:pt x="1931650" y="55896"/>
                  <a:pt x="1950720" y="40640"/>
                </a:cubicBezTo>
                <a:cubicBezTo>
                  <a:pt x="1977048" y="19578"/>
                  <a:pt x="2132352" y="208"/>
                  <a:pt x="2133600" y="0"/>
                </a:cubicBezTo>
                <a:cubicBezTo>
                  <a:pt x="2269067" y="6773"/>
                  <a:pt x="2405258" y="4773"/>
                  <a:pt x="2540000" y="20320"/>
                </a:cubicBezTo>
                <a:cubicBezTo>
                  <a:pt x="2582556" y="25230"/>
                  <a:pt x="2661920" y="60960"/>
                  <a:pt x="2661920" y="60960"/>
                </a:cubicBezTo>
                <a:cubicBezTo>
                  <a:pt x="2682240" y="81280"/>
                  <a:pt x="2698970" y="105980"/>
                  <a:pt x="2722880" y="121920"/>
                </a:cubicBezTo>
                <a:cubicBezTo>
                  <a:pt x="2740702" y="133801"/>
                  <a:pt x="2764682" y="132661"/>
                  <a:pt x="2783840" y="142240"/>
                </a:cubicBezTo>
                <a:cubicBezTo>
                  <a:pt x="2805683" y="153162"/>
                  <a:pt x="2822957" y="171958"/>
                  <a:pt x="2844800" y="182880"/>
                </a:cubicBezTo>
                <a:cubicBezTo>
                  <a:pt x="2863958" y="192459"/>
                  <a:pt x="2886602" y="193621"/>
                  <a:pt x="2905760" y="203200"/>
                </a:cubicBezTo>
                <a:cubicBezTo>
                  <a:pt x="2927603" y="214122"/>
                  <a:pt x="2944877" y="232918"/>
                  <a:pt x="2966720" y="243840"/>
                </a:cubicBezTo>
                <a:cubicBezTo>
                  <a:pt x="2985878" y="253419"/>
                  <a:pt x="3007993" y="255723"/>
                  <a:pt x="3027680" y="264160"/>
                </a:cubicBezTo>
                <a:cubicBezTo>
                  <a:pt x="3099866" y="295097"/>
                  <a:pt x="3108698" y="304626"/>
                  <a:pt x="3169920" y="345440"/>
                </a:cubicBezTo>
                <a:cubicBezTo>
                  <a:pt x="3278293" y="338667"/>
                  <a:pt x="3389155" y="349185"/>
                  <a:pt x="3495040" y="325120"/>
                </a:cubicBezTo>
                <a:cubicBezTo>
                  <a:pt x="3542669" y="314295"/>
                  <a:pt x="3570623" y="259286"/>
                  <a:pt x="3616960" y="243840"/>
                </a:cubicBezTo>
                <a:lnTo>
                  <a:pt x="3738880" y="203200"/>
                </a:lnTo>
                <a:lnTo>
                  <a:pt x="3799840" y="182880"/>
                </a:lnTo>
                <a:cubicBezTo>
                  <a:pt x="4016587" y="189653"/>
                  <a:pt x="4233581" y="190829"/>
                  <a:pt x="4450080" y="203200"/>
                </a:cubicBezTo>
                <a:cubicBezTo>
                  <a:pt x="4471464" y="204422"/>
                  <a:pt x="4490260" y="218325"/>
                  <a:pt x="4511040" y="223520"/>
                </a:cubicBezTo>
                <a:cubicBezTo>
                  <a:pt x="4740810" y="280963"/>
                  <a:pt x="4473002" y="197294"/>
                  <a:pt x="4734560" y="284480"/>
                </a:cubicBezTo>
                <a:cubicBezTo>
                  <a:pt x="4754880" y="291253"/>
                  <a:pt x="4777698" y="292919"/>
                  <a:pt x="4795520" y="304800"/>
                </a:cubicBezTo>
                <a:lnTo>
                  <a:pt x="4856480" y="345440"/>
                </a:lnTo>
                <a:cubicBezTo>
                  <a:pt x="5296752" y="308751"/>
                  <a:pt x="4980927" y="374656"/>
                  <a:pt x="5161280" y="284480"/>
                </a:cubicBezTo>
                <a:cubicBezTo>
                  <a:pt x="5180438" y="274901"/>
                  <a:pt x="5203516" y="274562"/>
                  <a:pt x="5222240" y="264160"/>
                </a:cubicBezTo>
                <a:cubicBezTo>
                  <a:pt x="5264937" y="240440"/>
                  <a:pt x="5344160" y="182880"/>
                  <a:pt x="5344160" y="182880"/>
                </a:cubicBezTo>
                <a:cubicBezTo>
                  <a:pt x="5460583" y="192582"/>
                  <a:pt x="5628814" y="203229"/>
                  <a:pt x="5750560" y="223520"/>
                </a:cubicBezTo>
                <a:cubicBezTo>
                  <a:pt x="5811980" y="233757"/>
                  <a:pt x="5899559" y="266413"/>
                  <a:pt x="5953760" y="284480"/>
                </a:cubicBezTo>
                <a:lnTo>
                  <a:pt x="6075680" y="325120"/>
                </a:lnTo>
                <a:cubicBezTo>
                  <a:pt x="6096000" y="331893"/>
                  <a:pt x="6115860" y="340245"/>
                  <a:pt x="6136640" y="345440"/>
                </a:cubicBezTo>
                <a:lnTo>
                  <a:pt x="6217920" y="365760"/>
                </a:lnTo>
                <a:cubicBezTo>
                  <a:pt x="6277518" y="405492"/>
                  <a:pt x="6272537" y="409894"/>
                  <a:pt x="6339840" y="426720"/>
                </a:cubicBezTo>
                <a:cubicBezTo>
                  <a:pt x="6346411" y="428363"/>
                  <a:pt x="6353387" y="426720"/>
                  <a:pt x="6360160" y="42672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Freeform 46">
            <a:extLst>
              <a:ext uri="{FF2B5EF4-FFF2-40B4-BE49-F238E27FC236}">
                <a16:creationId xmlns:a16="http://schemas.microsoft.com/office/drawing/2014/main" id="{3937B070-CB46-E048-9489-F8DE81E55025}"/>
              </a:ext>
            </a:extLst>
          </p:cNvPr>
          <p:cNvSpPr/>
          <p:nvPr/>
        </p:nvSpPr>
        <p:spPr>
          <a:xfrm>
            <a:off x="224469" y="2724261"/>
            <a:ext cx="4378848" cy="472295"/>
          </a:xfrm>
          <a:custGeom>
            <a:avLst/>
            <a:gdLst>
              <a:gd name="connsiteX0" fmla="*/ 0 w 6360160"/>
              <a:gd name="connsiteY0" fmla="*/ 121920 h 427450"/>
              <a:gd name="connsiteX1" fmla="*/ 284480 w 6360160"/>
              <a:gd name="connsiteY1" fmla="*/ 81280 h 427450"/>
              <a:gd name="connsiteX2" fmla="*/ 406400 w 6360160"/>
              <a:gd name="connsiteY2" fmla="*/ 40640 h 427450"/>
              <a:gd name="connsiteX3" fmla="*/ 467360 w 6360160"/>
              <a:gd name="connsiteY3" fmla="*/ 0 h 427450"/>
              <a:gd name="connsiteX4" fmla="*/ 772160 w 6360160"/>
              <a:gd name="connsiteY4" fmla="*/ 40640 h 427450"/>
              <a:gd name="connsiteX5" fmla="*/ 833120 w 6360160"/>
              <a:gd name="connsiteY5" fmla="*/ 81280 h 427450"/>
              <a:gd name="connsiteX6" fmla="*/ 894080 w 6360160"/>
              <a:gd name="connsiteY6" fmla="*/ 142240 h 427450"/>
              <a:gd name="connsiteX7" fmla="*/ 975360 w 6360160"/>
              <a:gd name="connsiteY7" fmla="*/ 162560 h 427450"/>
              <a:gd name="connsiteX8" fmla="*/ 1097280 w 6360160"/>
              <a:gd name="connsiteY8" fmla="*/ 223520 h 427450"/>
              <a:gd name="connsiteX9" fmla="*/ 1158240 w 6360160"/>
              <a:gd name="connsiteY9" fmla="*/ 264160 h 427450"/>
              <a:gd name="connsiteX10" fmla="*/ 1666240 w 6360160"/>
              <a:gd name="connsiteY10" fmla="*/ 223520 h 427450"/>
              <a:gd name="connsiteX11" fmla="*/ 1788160 w 6360160"/>
              <a:gd name="connsiteY11" fmla="*/ 182880 h 427450"/>
              <a:gd name="connsiteX12" fmla="*/ 1910080 w 6360160"/>
              <a:gd name="connsiteY12" fmla="*/ 101600 h 427450"/>
              <a:gd name="connsiteX13" fmla="*/ 1950720 w 6360160"/>
              <a:gd name="connsiteY13" fmla="*/ 40640 h 427450"/>
              <a:gd name="connsiteX14" fmla="*/ 2133600 w 6360160"/>
              <a:gd name="connsiteY14" fmla="*/ 0 h 427450"/>
              <a:gd name="connsiteX15" fmla="*/ 2540000 w 6360160"/>
              <a:gd name="connsiteY15" fmla="*/ 20320 h 427450"/>
              <a:gd name="connsiteX16" fmla="*/ 2661920 w 6360160"/>
              <a:gd name="connsiteY16" fmla="*/ 60960 h 427450"/>
              <a:gd name="connsiteX17" fmla="*/ 2722880 w 6360160"/>
              <a:gd name="connsiteY17" fmla="*/ 121920 h 427450"/>
              <a:gd name="connsiteX18" fmla="*/ 2783840 w 6360160"/>
              <a:gd name="connsiteY18" fmla="*/ 142240 h 427450"/>
              <a:gd name="connsiteX19" fmla="*/ 2844800 w 6360160"/>
              <a:gd name="connsiteY19" fmla="*/ 182880 h 427450"/>
              <a:gd name="connsiteX20" fmla="*/ 2905760 w 6360160"/>
              <a:gd name="connsiteY20" fmla="*/ 203200 h 427450"/>
              <a:gd name="connsiteX21" fmla="*/ 2966720 w 6360160"/>
              <a:gd name="connsiteY21" fmla="*/ 243840 h 427450"/>
              <a:gd name="connsiteX22" fmla="*/ 3027680 w 6360160"/>
              <a:gd name="connsiteY22" fmla="*/ 264160 h 427450"/>
              <a:gd name="connsiteX23" fmla="*/ 3169920 w 6360160"/>
              <a:gd name="connsiteY23" fmla="*/ 345440 h 427450"/>
              <a:gd name="connsiteX24" fmla="*/ 3495040 w 6360160"/>
              <a:gd name="connsiteY24" fmla="*/ 325120 h 427450"/>
              <a:gd name="connsiteX25" fmla="*/ 3616960 w 6360160"/>
              <a:gd name="connsiteY25" fmla="*/ 243840 h 427450"/>
              <a:gd name="connsiteX26" fmla="*/ 3738880 w 6360160"/>
              <a:gd name="connsiteY26" fmla="*/ 203200 h 427450"/>
              <a:gd name="connsiteX27" fmla="*/ 3799840 w 6360160"/>
              <a:gd name="connsiteY27" fmla="*/ 182880 h 427450"/>
              <a:gd name="connsiteX28" fmla="*/ 4450080 w 6360160"/>
              <a:gd name="connsiteY28" fmla="*/ 203200 h 427450"/>
              <a:gd name="connsiteX29" fmla="*/ 4511040 w 6360160"/>
              <a:gd name="connsiteY29" fmla="*/ 223520 h 427450"/>
              <a:gd name="connsiteX30" fmla="*/ 4734560 w 6360160"/>
              <a:gd name="connsiteY30" fmla="*/ 284480 h 427450"/>
              <a:gd name="connsiteX31" fmla="*/ 4795520 w 6360160"/>
              <a:gd name="connsiteY31" fmla="*/ 304800 h 427450"/>
              <a:gd name="connsiteX32" fmla="*/ 4856480 w 6360160"/>
              <a:gd name="connsiteY32" fmla="*/ 345440 h 427450"/>
              <a:gd name="connsiteX33" fmla="*/ 5161280 w 6360160"/>
              <a:gd name="connsiteY33" fmla="*/ 284480 h 427450"/>
              <a:gd name="connsiteX34" fmla="*/ 5222240 w 6360160"/>
              <a:gd name="connsiteY34" fmla="*/ 264160 h 427450"/>
              <a:gd name="connsiteX35" fmla="*/ 5344160 w 6360160"/>
              <a:gd name="connsiteY35" fmla="*/ 182880 h 427450"/>
              <a:gd name="connsiteX36" fmla="*/ 5750560 w 6360160"/>
              <a:gd name="connsiteY36" fmla="*/ 223520 h 427450"/>
              <a:gd name="connsiteX37" fmla="*/ 5953760 w 6360160"/>
              <a:gd name="connsiteY37" fmla="*/ 284480 h 427450"/>
              <a:gd name="connsiteX38" fmla="*/ 6075680 w 6360160"/>
              <a:gd name="connsiteY38" fmla="*/ 325120 h 427450"/>
              <a:gd name="connsiteX39" fmla="*/ 6136640 w 6360160"/>
              <a:gd name="connsiteY39" fmla="*/ 345440 h 427450"/>
              <a:gd name="connsiteX40" fmla="*/ 6217920 w 6360160"/>
              <a:gd name="connsiteY40" fmla="*/ 365760 h 427450"/>
              <a:gd name="connsiteX41" fmla="*/ 6339840 w 6360160"/>
              <a:gd name="connsiteY41" fmla="*/ 426720 h 427450"/>
              <a:gd name="connsiteX42" fmla="*/ 6360160 w 6360160"/>
              <a:gd name="connsiteY42" fmla="*/ 426720 h 4274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</a:cxnLst>
            <a:rect l="l" t="t" r="r" b="b"/>
            <a:pathLst>
              <a:path w="6360160" h="427450">
                <a:moveTo>
                  <a:pt x="0" y="121920"/>
                </a:moveTo>
                <a:cubicBezTo>
                  <a:pt x="141218" y="107798"/>
                  <a:pt x="173991" y="114427"/>
                  <a:pt x="284480" y="81280"/>
                </a:cubicBezTo>
                <a:cubicBezTo>
                  <a:pt x="325512" y="68970"/>
                  <a:pt x="370756" y="64402"/>
                  <a:pt x="406400" y="40640"/>
                </a:cubicBezTo>
                <a:lnTo>
                  <a:pt x="467360" y="0"/>
                </a:lnTo>
                <a:cubicBezTo>
                  <a:pt x="521838" y="4540"/>
                  <a:pt x="689158" y="-861"/>
                  <a:pt x="772160" y="40640"/>
                </a:cubicBezTo>
                <a:cubicBezTo>
                  <a:pt x="794003" y="51562"/>
                  <a:pt x="814359" y="65646"/>
                  <a:pt x="833120" y="81280"/>
                </a:cubicBezTo>
                <a:cubicBezTo>
                  <a:pt x="855196" y="99677"/>
                  <a:pt x="869129" y="127983"/>
                  <a:pt x="894080" y="142240"/>
                </a:cubicBezTo>
                <a:cubicBezTo>
                  <a:pt x="918328" y="156096"/>
                  <a:pt x="948267" y="155787"/>
                  <a:pt x="975360" y="162560"/>
                </a:cubicBezTo>
                <a:cubicBezTo>
                  <a:pt x="1150063" y="279029"/>
                  <a:pt x="929023" y="139392"/>
                  <a:pt x="1097280" y="223520"/>
                </a:cubicBezTo>
                <a:cubicBezTo>
                  <a:pt x="1119123" y="234442"/>
                  <a:pt x="1137920" y="250613"/>
                  <a:pt x="1158240" y="264160"/>
                </a:cubicBezTo>
                <a:cubicBezTo>
                  <a:pt x="1391192" y="253067"/>
                  <a:pt x="1490282" y="276307"/>
                  <a:pt x="1666240" y="223520"/>
                </a:cubicBezTo>
                <a:cubicBezTo>
                  <a:pt x="1707272" y="211210"/>
                  <a:pt x="1752516" y="206642"/>
                  <a:pt x="1788160" y="182880"/>
                </a:cubicBezTo>
                <a:lnTo>
                  <a:pt x="1910080" y="101600"/>
                </a:lnTo>
                <a:cubicBezTo>
                  <a:pt x="1923627" y="81280"/>
                  <a:pt x="1931650" y="55896"/>
                  <a:pt x="1950720" y="40640"/>
                </a:cubicBezTo>
                <a:cubicBezTo>
                  <a:pt x="1977048" y="19578"/>
                  <a:pt x="2132352" y="208"/>
                  <a:pt x="2133600" y="0"/>
                </a:cubicBezTo>
                <a:cubicBezTo>
                  <a:pt x="2269067" y="6773"/>
                  <a:pt x="2405258" y="4773"/>
                  <a:pt x="2540000" y="20320"/>
                </a:cubicBezTo>
                <a:cubicBezTo>
                  <a:pt x="2582556" y="25230"/>
                  <a:pt x="2661920" y="60960"/>
                  <a:pt x="2661920" y="60960"/>
                </a:cubicBezTo>
                <a:cubicBezTo>
                  <a:pt x="2682240" y="81280"/>
                  <a:pt x="2698970" y="105980"/>
                  <a:pt x="2722880" y="121920"/>
                </a:cubicBezTo>
                <a:cubicBezTo>
                  <a:pt x="2740702" y="133801"/>
                  <a:pt x="2764682" y="132661"/>
                  <a:pt x="2783840" y="142240"/>
                </a:cubicBezTo>
                <a:cubicBezTo>
                  <a:pt x="2805683" y="153162"/>
                  <a:pt x="2822957" y="171958"/>
                  <a:pt x="2844800" y="182880"/>
                </a:cubicBezTo>
                <a:cubicBezTo>
                  <a:pt x="2863958" y="192459"/>
                  <a:pt x="2886602" y="193621"/>
                  <a:pt x="2905760" y="203200"/>
                </a:cubicBezTo>
                <a:cubicBezTo>
                  <a:pt x="2927603" y="214122"/>
                  <a:pt x="2944877" y="232918"/>
                  <a:pt x="2966720" y="243840"/>
                </a:cubicBezTo>
                <a:cubicBezTo>
                  <a:pt x="2985878" y="253419"/>
                  <a:pt x="3007993" y="255723"/>
                  <a:pt x="3027680" y="264160"/>
                </a:cubicBezTo>
                <a:cubicBezTo>
                  <a:pt x="3099866" y="295097"/>
                  <a:pt x="3108698" y="304626"/>
                  <a:pt x="3169920" y="345440"/>
                </a:cubicBezTo>
                <a:cubicBezTo>
                  <a:pt x="3278293" y="338667"/>
                  <a:pt x="3389155" y="349185"/>
                  <a:pt x="3495040" y="325120"/>
                </a:cubicBezTo>
                <a:cubicBezTo>
                  <a:pt x="3542669" y="314295"/>
                  <a:pt x="3570623" y="259286"/>
                  <a:pt x="3616960" y="243840"/>
                </a:cubicBezTo>
                <a:lnTo>
                  <a:pt x="3738880" y="203200"/>
                </a:lnTo>
                <a:lnTo>
                  <a:pt x="3799840" y="182880"/>
                </a:lnTo>
                <a:cubicBezTo>
                  <a:pt x="4016587" y="189653"/>
                  <a:pt x="4233581" y="190829"/>
                  <a:pt x="4450080" y="203200"/>
                </a:cubicBezTo>
                <a:cubicBezTo>
                  <a:pt x="4471464" y="204422"/>
                  <a:pt x="4490260" y="218325"/>
                  <a:pt x="4511040" y="223520"/>
                </a:cubicBezTo>
                <a:cubicBezTo>
                  <a:pt x="4740810" y="280963"/>
                  <a:pt x="4473002" y="197294"/>
                  <a:pt x="4734560" y="284480"/>
                </a:cubicBezTo>
                <a:cubicBezTo>
                  <a:pt x="4754880" y="291253"/>
                  <a:pt x="4777698" y="292919"/>
                  <a:pt x="4795520" y="304800"/>
                </a:cubicBezTo>
                <a:lnTo>
                  <a:pt x="4856480" y="345440"/>
                </a:lnTo>
                <a:cubicBezTo>
                  <a:pt x="5296752" y="308751"/>
                  <a:pt x="4980927" y="374656"/>
                  <a:pt x="5161280" y="284480"/>
                </a:cubicBezTo>
                <a:cubicBezTo>
                  <a:pt x="5180438" y="274901"/>
                  <a:pt x="5203516" y="274562"/>
                  <a:pt x="5222240" y="264160"/>
                </a:cubicBezTo>
                <a:cubicBezTo>
                  <a:pt x="5264937" y="240440"/>
                  <a:pt x="5344160" y="182880"/>
                  <a:pt x="5344160" y="182880"/>
                </a:cubicBezTo>
                <a:cubicBezTo>
                  <a:pt x="5460583" y="192582"/>
                  <a:pt x="5628814" y="203229"/>
                  <a:pt x="5750560" y="223520"/>
                </a:cubicBezTo>
                <a:cubicBezTo>
                  <a:pt x="5811980" y="233757"/>
                  <a:pt x="5899559" y="266413"/>
                  <a:pt x="5953760" y="284480"/>
                </a:cubicBezTo>
                <a:lnTo>
                  <a:pt x="6075680" y="325120"/>
                </a:lnTo>
                <a:cubicBezTo>
                  <a:pt x="6096000" y="331893"/>
                  <a:pt x="6115860" y="340245"/>
                  <a:pt x="6136640" y="345440"/>
                </a:cubicBezTo>
                <a:lnTo>
                  <a:pt x="6217920" y="365760"/>
                </a:lnTo>
                <a:cubicBezTo>
                  <a:pt x="6277518" y="405492"/>
                  <a:pt x="6272537" y="409894"/>
                  <a:pt x="6339840" y="426720"/>
                </a:cubicBezTo>
                <a:cubicBezTo>
                  <a:pt x="6346411" y="428363"/>
                  <a:pt x="6353387" y="426720"/>
                  <a:pt x="6360160" y="426720"/>
                </a:cubicBezTo>
              </a:path>
            </a:pathLst>
          </a:cu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F171E549-293E-D741-8C21-DCE3C9BD18C2}"/>
              </a:ext>
            </a:extLst>
          </p:cNvPr>
          <p:cNvCxnSpPr>
            <a:cxnSpLocks/>
            <a:stCxn id="41" idx="2"/>
          </p:cNvCxnSpPr>
          <p:nvPr/>
        </p:nvCxnSpPr>
        <p:spPr>
          <a:xfrm flipH="1">
            <a:off x="11102940" y="1453062"/>
            <a:ext cx="647748" cy="590505"/>
          </a:xfrm>
          <a:prstGeom prst="straightConnector1">
            <a:avLst/>
          </a:prstGeom>
          <a:ln>
            <a:solidFill>
              <a:srgbClr val="FFFF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Oval 54">
            <a:extLst>
              <a:ext uri="{FF2B5EF4-FFF2-40B4-BE49-F238E27FC236}">
                <a16:creationId xmlns:a16="http://schemas.microsoft.com/office/drawing/2014/main" id="{8D76BD3C-C021-1F4D-9511-39B01E2D4283}"/>
              </a:ext>
            </a:extLst>
          </p:cNvPr>
          <p:cNvSpPr/>
          <p:nvPr/>
        </p:nvSpPr>
        <p:spPr>
          <a:xfrm>
            <a:off x="9922470" y="2538165"/>
            <a:ext cx="228549" cy="26145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1AF582FC-405A-204B-A831-C6FBDAAA6533}"/>
              </a:ext>
            </a:extLst>
          </p:cNvPr>
          <p:cNvSpPr txBox="1"/>
          <p:nvPr/>
        </p:nvSpPr>
        <p:spPr>
          <a:xfrm>
            <a:off x="9922470" y="2553478"/>
            <a:ext cx="58928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/>
              <a:t>P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5520C1F7-5DB2-F34A-A29D-38C7C14DD25A}"/>
              </a:ext>
            </a:extLst>
          </p:cNvPr>
          <p:cNvSpPr txBox="1"/>
          <p:nvPr/>
        </p:nvSpPr>
        <p:spPr>
          <a:xfrm>
            <a:off x="8579619" y="4023424"/>
            <a:ext cx="331247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The enzyme inside are usually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 phosphorylating enzymes </a:t>
            </a:r>
          </a:p>
          <a:p>
            <a:pPr marL="342900" indent="-342900">
              <a:buFont typeface="+mj-lt"/>
              <a:buAutoNum type="arabicPeriod"/>
            </a:pPr>
            <a:r>
              <a:rPr lang="en-US" dirty="0"/>
              <a:t>Kinase enzymes</a:t>
            </a:r>
          </a:p>
        </p:txBody>
      </p:sp>
      <p:sp>
        <p:nvSpPr>
          <p:cNvPr id="60" name="Bent Arrow 59">
            <a:extLst>
              <a:ext uri="{FF2B5EF4-FFF2-40B4-BE49-F238E27FC236}">
                <a16:creationId xmlns:a16="http://schemas.microsoft.com/office/drawing/2014/main" id="{6DF95C40-D740-8847-AE6C-19772ACFEB54}"/>
              </a:ext>
            </a:extLst>
          </p:cNvPr>
          <p:cNvSpPr/>
          <p:nvPr/>
        </p:nvSpPr>
        <p:spPr>
          <a:xfrm>
            <a:off x="9070256" y="2466707"/>
            <a:ext cx="279346" cy="1459698"/>
          </a:xfrm>
          <a:prstGeom prst="bentArrow">
            <a:avLst>
              <a:gd name="adj1" fmla="val 25000"/>
              <a:gd name="adj2" fmla="val 26049"/>
              <a:gd name="adj3" fmla="val 25000"/>
              <a:gd name="adj4" fmla="val 437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459D48F-A468-AD47-86BD-B7D89F9BEBB4}"/>
              </a:ext>
            </a:extLst>
          </p:cNvPr>
          <p:cNvSpPr txBox="1"/>
          <p:nvPr/>
        </p:nvSpPr>
        <p:spPr>
          <a:xfrm>
            <a:off x="8527666" y="5936746"/>
            <a:ext cx="2899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Powers (2011)</a:t>
            </a:r>
          </a:p>
        </p:txBody>
      </p:sp>
    </p:spTree>
    <p:extLst>
      <p:ext uri="{BB962C8B-B14F-4D97-AF65-F5344CB8AC3E}">
        <p14:creationId xmlns:p14="http://schemas.microsoft.com/office/powerpoint/2010/main" val="36039640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F0E7C-7DE2-AF47-918C-CB2D4FC0D1D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9626138" cy="1250950"/>
          </a:xfrm>
        </p:spPr>
        <p:txBody>
          <a:bodyPr>
            <a:normAutofit fontScale="90000"/>
          </a:bodyPr>
          <a:lstStyle/>
          <a:p>
            <a:r>
              <a:rPr lang="en-US" sz="2800" dirty="0"/>
              <a:t>Research studies that have looked at Anabolic steroids and the effects</a:t>
            </a:r>
            <a:br>
              <a:rPr lang="en-US" sz="2800" dirty="0"/>
            </a:br>
            <a:r>
              <a:rPr lang="en-US" sz="2800" dirty="0"/>
              <a:t>Systematic review – Critically evaluate </a:t>
            </a:r>
            <a:br>
              <a:rPr lang="en-US" sz="2800" dirty="0"/>
            </a:br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824FF0-7805-3E4C-AD44-9E3769DB2C0E}"/>
              </a:ext>
            </a:extLst>
          </p:cNvPr>
          <p:cNvSpPr txBox="1"/>
          <p:nvPr/>
        </p:nvSpPr>
        <p:spPr>
          <a:xfrm>
            <a:off x="302432" y="870631"/>
            <a:ext cx="517550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/>
              <a:t>Body Weight</a:t>
            </a:r>
          </a:p>
          <a:p>
            <a:r>
              <a:rPr lang="en-US" dirty="0"/>
              <a:t>Multiple studies have shown that body weight increases. With the range running from 2-5kg these studies were from short term uses, which was less than &lt;10 weeks (Hervey et al., 1976; </a:t>
            </a:r>
            <a:r>
              <a:rPr lang="en-US" dirty="0" err="1"/>
              <a:t>Kuipers</a:t>
            </a:r>
            <a:r>
              <a:rPr lang="en-US" dirty="0"/>
              <a:t> et al., 1991; O’Shea and </a:t>
            </a:r>
            <a:r>
              <a:rPr lang="en-US" dirty="0" err="1"/>
              <a:t>Wijnen</a:t>
            </a:r>
            <a:r>
              <a:rPr lang="en-US" dirty="0"/>
              <a:t>, 1970; Win-May and Mya-Tu, 1975.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1396EF-9529-B747-AAAF-3788900FDA8D}"/>
              </a:ext>
            </a:extLst>
          </p:cNvPr>
          <p:cNvSpPr txBox="1"/>
          <p:nvPr/>
        </p:nvSpPr>
        <p:spPr>
          <a:xfrm>
            <a:off x="5780366" y="792480"/>
            <a:ext cx="6133927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b="1" u="sng" dirty="0"/>
              <a:t>Fat Mass</a:t>
            </a:r>
          </a:p>
          <a:p>
            <a:r>
              <a:rPr lang="en-US" dirty="0"/>
              <a:t>Apart from one study (</a:t>
            </a:r>
            <a:r>
              <a:rPr lang="en-US" dirty="0" err="1"/>
              <a:t>Alén</a:t>
            </a:r>
            <a:r>
              <a:rPr lang="en-US" dirty="0"/>
              <a:t> and </a:t>
            </a:r>
            <a:r>
              <a:rPr lang="en-US" dirty="0" err="1"/>
              <a:t>Hakkinen</a:t>
            </a:r>
            <a:r>
              <a:rPr lang="en-US" dirty="0"/>
              <a:t>, 1987),  no other study had the ability to </a:t>
            </a:r>
            <a:r>
              <a:rPr lang="en-GB" dirty="0"/>
              <a:t>elucidate significant fat mass decrements. (</a:t>
            </a:r>
            <a:r>
              <a:rPr lang="en-GB" dirty="0" err="1"/>
              <a:t>Hartgens</a:t>
            </a:r>
            <a:r>
              <a:rPr lang="en-GB" dirty="0"/>
              <a:t> et al., 2001; </a:t>
            </a:r>
            <a:r>
              <a:rPr lang="en-GB" dirty="0" err="1"/>
              <a:t>Kuipers</a:t>
            </a:r>
            <a:r>
              <a:rPr lang="en-GB" dirty="0"/>
              <a:t> et al., 1991; </a:t>
            </a:r>
            <a:r>
              <a:rPr lang="en-GB" dirty="0" err="1"/>
              <a:t>Bhasin</a:t>
            </a:r>
            <a:r>
              <a:rPr lang="en-GB" dirty="0"/>
              <a:t> et al., 2001)</a:t>
            </a:r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4E5DE5-6599-1A41-95E7-FE0573BC0965}"/>
              </a:ext>
            </a:extLst>
          </p:cNvPr>
          <p:cNvSpPr txBox="1"/>
          <p:nvPr/>
        </p:nvSpPr>
        <p:spPr>
          <a:xfrm>
            <a:off x="5378030" y="4518898"/>
            <a:ext cx="6924806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 defTabSz="914400">
              <a:defRPr/>
            </a:pPr>
            <a:r>
              <a:rPr lang="en-GB" sz="2000" b="1" u="sng" dirty="0"/>
              <a:t>Muscle and Strength</a:t>
            </a:r>
          </a:p>
          <a:p>
            <a:pPr defTabSz="914400">
              <a:defRPr/>
            </a:pPr>
            <a:r>
              <a:rPr lang="en-GB" dirty="0"/>
              <a:t>The reasoning behind most athletes wanting to use AAS is to help with gaining more muscle mass and strength. With a study concluding that steroids do increase strength as they </a:t>
            </a:r>
            <a:r>
              <a:rPr lang="en-GB" dirty="0" err="1"/>
              <a:t>assisint</a:t>
            </a:r>
            <a:r>
              <a:rPr lang="en-GB" dirty="0"/>
              <a:t> with the protein </a:t>
            </a:r>
            <a:r>
              <a:rPr lang="en-GB" dirty="0" err="1"/>
              <a:t>moecules</a:t>
            </a:r>
            <a:r>
              <a:rPr lang="en-GB" dirty="0"/>
              <a:t> in the cell that sit in the cytoplasm that helps athletes train harder for longer with shorter rest periods (</a:t>
            </a:r>
            <a:r>
              <a:rPr lang="en-GB" dirty="0" err="1"/>
              <a:t>Bhasin</a:t>
            </a:r>
            <a:r>
              <a:rPr lang="en-GB" dirty="0"/>
              <a:t> and </a:t>
            </a:r>
            <a:r>
              <a:rPr lang="en-GB" dirty="0" err="1"/>
              <a:t>coworkers</a:t>
            </a:r>
            <a:r>
              <a:rPr lang="en-GB" dirty="0"/>
              <a:t> (</a:t>
            </a:r>
            <a:r>
              <a:rPr lang="en-GB" dirty="0" err="1"/>
              <a:t>Bhasin</a:t>
            </a:r>
            <a:r>
              <a:rPr lang="en-GB" dirty="0"/>
              <a:t> et al., 1996)</a:t>
            </a:r>
          </a:p>
          <a:p>
            <a:pPr lvl="0" defTabSz="914400">
              <a:defRPr/>
            </a:pPr>
            <a:endParaRPr lang="en-GB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ABAF3FF-6AF3-0342-9BF5-F9DCDA3798AA}"/>
              </a:ext>
            </a:extLst>
          </p:cNvPr>
          <p:cNvSpPr txBox="1"/>
          <p:nvPr/>
        </p:nvSpPr>
        <p:spPr>
          <a:xfrm>
            <a:off x="5669408" y="2526091"/>
            <a:ext cx="6461084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lang="en-GB" dirty="0"/>
              <a:t>In animals, AAS was found to reduce their fat mass. With Athletes believing it could happen with humans too.</a:t>
            </a:r>
          </a:p>
          <a:p>
            <a:pPr defTabSz="914400">
              <a:defRPr/>
            </a:pPr>
            <a:r>
              <a:rPr lang="en-GB" dirty="0"/>
              <a:t>Despite this research was unable to support this suggestion. With their own studies suggesting the opposite </a:t>
            </a:r>
          </a:p>
          <a:p>
            <a:pPr defTabSz="914400">
              <a:defRPr/>
            </a:pPr>
            <a:r>
              <a:rPr lang="en-GB" dirty="0"/>
              <a:t>(</a:t>
            </a:r>
            <a:r>
              <a:rPr lang="en-GB" dirty="0" err="1"/>
              <a:t>Hartgens</a:t>
            </a:r>
            <a:r>
              <a:rPr lang="en-GB" dirty="0"/>
              <a:t> et al., 2001; </a:t>
            </a:r>
            <a:r>
              <a:rPr lang="en-GB" dirty="0" err="1"/>
              <a:t>Kuipers</a:t>
            </a:r>
            <a:r>
              <a:rPr lang="en-GB" dirty="0"/>
              <a:t> et al., 1991; </a:t>
            </a:r>
            <a:r>
              <a:rPr lang="en-GB" dirty="0" err="1"/>
              <a:t>Bhasin</a:t>
            </a:r>
            <a:r>
              <a:rPr lang="en-GB" dirty="0"/>
              <a:t> et al., 2001; Forbes et al., 1992)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6122D115-93D7-684F-9DD2-BBDCC5EE59B1}"/>
              </a:ext>
            </a:extLst>
          </p:cNvPr>
          <p:cNvSpPr txBox="1"/>
          <p:nvPr/>
        </p:nvSpPr>
        <p:spPr>
          <a:xfrm>
            <a:off x="809538" y="3429000"/>
            <a:ext cx="416128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defTabSz="914400">
              <a:defRPr/>
            </a:pPr>
            <a:r>
              <a:rPr lang="en-US" b="1" u="sng" dirty="0"/>
              <a:t>Body Dimensions</a:t>
            </a:r>
          </a:p>
          <a:p>
            <a:pPr defTabSz="914400">
              <a:defRPr/>
            </a:pPr>
            <a:r>
              <a:rPr lang="en-US" dirty="0"/>
              <a:t>Many studies have shown that AAS do change body dimensions </a:t>
            </a:r>
            <a:r>
              <a:rPr lang="en-GB" dirty="0"/>
              <a:t>(</a:t>
            </a:r>
            <a:r>
              <a:rPr lang="en-GB" dirty="0" err="1"/>
              <a:t>Strømme</a:t>
            </a:r>
            <a:r>
              <a:rPr lang="en-GB" dirty="0"/>
              <a:t> et al., 1974; Win-May and Mya-Tu, 1975; </a:t>
            </a:r>
            <a:r>
              <a:rPr lang="en-GB" dirty="0" err="1"/>
              <a:t>Hartgens</a:t>
            </a:r>
            <a:r>
              <a:rPr lang="en-GB" dirty="0"/>
              <a:t> et al., 2001)</a:t>
            </a:r>
            <a:endParaRPr lang="en-US" dirty="0"/>
          </a:p>
          <a:p>
            <a:pPr lvl="0" defTabSz="914400">
              <a:defRPr/>
            </a:pPr>
            <a:endParaRPr lang="en-GB" dirty="0"/>
          </a:p>
          <a:p>
            <a:r>
              <a:rPr lang="en-US" dirty="0"/>
              <a:t>However some studies did not</a:t>
            </a:r>
            <a:r>
              <a:rPr lang="en-GB" dirty="0"/>
              <a:t>.  (</a:t>
            </a:r>
            <a:r>
              <a:rPr lang="en-US" dirty="0" err="1"/>
              <a:t>Alén</a:t>
            </a:r>
            <a:r>
              <a:rPr lang="en-US" dirty="0"/>
              <a:t> and </a:t>
            </a:r>
            <a:r>
              <a:rPr lang="en-US" dirty="0" err="1"/>
              <a:t>Hakkinen</a:t>
            </a:r>
            <a:r>
              <a:rPr lang="en-US" dirty="0"/>
              <a:t>, 1987; Fahey and Brown, 1973; Loughton and </a:t>
            </a:r>
            <a:r>
              <a:rPr lang="en-US" dirty="0" err="1"/>
              <a:t>Ruhling</a:t>
            </a:r>
            <a:r>
              <a:rPr lang="en-US" dirty="0"/>
              <a:t>; 1977)</a:t>
            </a:r>
          </a:p>
        </p:txBody>
      </p:sp>
    </p:spTree>
    <p:extLst>
      <p:ext uri="{BB962C8B-B14F-4D97-AF65-F5344CB8AC3E}">
        <p14:creationId xmlns:p14="http://schemas.microsoft.com/office/powerpoint/2010/main" val="9596038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D0167-D267-DF4D-BBF2-BF7CEC0923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631" y="2349925"/>
            <a:ext cx="3498979" cy="2456442"/>
          </a:xfrm>
        </p:spPr>
        <p:txBody>
          <a:bodyPr>
            <a:normAutofit/>
          </a:bodyPr>
          <a:lstStyle/>
          <a:p>
            <a:r>
              <a:rPr lang="en-US" dirty="0"/>
              <a:t>Effect of this </a:t>
            </a:r>
            <a:r>
              <a:rPr lang="en-US" dirty="0" err="1"/>
              <a:t>Pharmalogical</a:t>
            </a:r>
            <a:r>
              <a:rPr lang="en-US" dirty="0"/>
              <a:t> aid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63B22A12-5E02-F84F-AA03-79A1D22E09D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39226271"/>
              </p:ext>
            </p:extLst>
          </p:nvPr>
        </p:nvGraphicFramePr>
        <p:xfrm>
          <a:off x="4641272" y="121344"/>
          <a:ext cx="7550727" cy="6868924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2101823">
                  <a:extLst>
                    <a:ext uri="{9D8B030D-6E8A-4147-A177-3AD203B41FA5}">
                      <a16:colId xmlns:a16="http://schemas.microsoft.com/office/drawing/2014/main" val="649570440"/>
                    </a:ext>
                  </a:extLst>
                </a:gridCol>
                <a:gridCol w="2864602">
                  <a:extLst>
                    <a:ext uri="{9D8B030D-6E8A-4147-A177-3AD203B41FA5}">
                      <a16:colId xmlns:a16="http://schemas.microsoft.com/office/drawing/2014/main" val="3792116069"/>
                    </a:ext>
                  </a:extLst>
                </a:gridCol>
                <a:gridCol w="2584302">
                  <a:extLst>
                    <a:ext uri="{9D8B030D-6E8A-4147-A177-3AD203B41FA5}">
                      <a16:colId xmlns:a16="http://schemas.microsoft.com/office/drawing/2014/main" val="2918817147"/>
                    </a:ext>
                  </a:extLst>
                </a:gridCol>
              </a:tblGrid>
              <a:tr h="379067">
                <a:tc>
                  <a:txBody>
                    <a:bodyPr/>
                    <a:lstStyle/>
                    <a:p>
                      <a:r>
                        <a:rPr lang="en-US" sz="2000" b="1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Positive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Negative </a:t>
                      </a:r>
                      <a:r>
                        <a:rPr lang="en-US" sz="12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(Men and Women)</a:t>
                      </a:r>
                      <a:endParaRPr lang="en-US" sz="2000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20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Negative </a:t>
                      </a:r>
                      <a:r>
                        <a:rPr lang="en-US" sz="1400" b="1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(Men)</a:t>
                      </a:r>
                      <a:endParaRPr lang="en-US" sz="2000" b="1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15350638"/>
                  </a:ext>
                </a:extLst>
              </a:tr>
              <a:tr h="333283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To treat hormonal issues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Severe acne on face and back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Headaches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4843026"/>
                  </a:ext>
                </a:extLst>
              </a:tr>
              <a:tr h="333283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Treat diseases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Stroke and blood clots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Baldness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74209825"/>
                  </a:ext>
                </a:extLst>
              </a:tr>
              <a:tr h="386973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strength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Nausea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Reduced sperm count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10188557"/>
                  </a:ext>
                </a:extLst>
              </a:tr>
              <a:tr h="333283"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Muscle growth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impotence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Development of breasts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4567257"/>
                  </a:ext>
                </a:extLst>
              </a:tr>
              <a:tr h="333283">
                <a:tc>
                  <a:txBody>
                    <a:bodyPr/>
                    <a:lstStyle/>
                    <a:p>
                      <a:endParaRPr 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Liver damage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Shrinkage of the testicles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9464115"/>
                  </a:ext>
                </a:extLst>
              </a:tr>
              <a:tr h="333283">
                <a:tc>
                  <a:txBody>
                    <a:bodyPr/>
                    <a:lstStyle/>
                    <a:p>
                      <a:endParaRPr 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High blood pressure and heart disease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Enlarged prostate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07129864"/>
                  </a:ext>
                </a:extLst>
              </a:tr>
              <a:tr h="333283">
                <a:tc>
                  <a:txBody>
                    <a:bodyPr/>
                    <a:lstStyle/>
                    <a:p>
                      <a:endParaRPr 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Bloating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4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29208340"/>
                  </a:ext>
                </a:extLst>
              </a:tr>
              <a:tr h="333283">
                <a:tc>
                  <a:txBody>
                    <a:bodyPr/>
                    <a:lstStyle/>
                    <a:p>
                      <a:endParaRPr lang="en-US" sz="14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Urinary and bowel problems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4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94265723"/>
                  </a:ext>
                </a:extLst>
              </a:tr>
              <a:tr h="333283">
                <a:tc>
                  <a:txBody>
                    <a:bodyPr/>
                    <a:lstStyle/>
                    <a:p>
                      <a:endParaRPr 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Mood swings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4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1539552"/>
                  </a:ext>
                </a:extLst>
              </a:tr>
              <a:tr h="333283">
                <a:tc>
                  <a:txBody>
                    <a:bodyPr/>
                    <a:lstStyle/>
                    <a:p>
                      <a:endParaRPr 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Aching joints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4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6635575"/>
                  </a:ext>
                </a:extLst>
              </a:tr>
              <a:tr h="333283">
                <a:tc>
                  <a:txBody>
                    <a:bodyPr/>
                    <a:lstStyle/>
                    <a:p>
                      <a:endParaRPr lang="en-US" sz="140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Increased risk of tendon injuries</a:t>
                      </a: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4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82502920"/>
                  </a:ext>
                </a:extLst>
              </a:tr>
              <a:tr h="333283">
                <a:tc>
                  <a:txBody>
                    <a:bodyPr/>
                    <a:lstStyle/>
                    <a:p>
                      <a:endParaRPr lang="en-US" sz="14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400" dirty="0">
                          <a:solidFill>
                            <a:schemeClr val="tx1">
                              <a:lumMod val="75000"/>
                              <a:lumOff val="25000"/>
                            </a:schemeClr>
                          </a:solidFill>
                        </a:rPr>
                        <a:t>Aggressive behavior</a:t>
                      </a:r>
                    </a:p>
                    <a:p>
                      <a:endParaRPr lang="en-US" sz="14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US" sz="1400" dirty="0">
                        <a:solidFill>
                          <a:schemeClr val="tx1">
                            <a:lumMod val="75000"/>
                            <a:lumOff val="25000"/>
                          </a:schemeClr>
                        </a:solidFill>
                      </a:endParaRPr>
                    </a:p>
                  </a:txBody>
                  <a:tcPr marL="228268" marR="171201" marT="114134" marB="114134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C7C6C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12041939"/>
                  </a:ext>
                </a:extLst>
              </a:tr>
            </a:tbl>
          </a:graphicData>
        </a:graphic>
      </p:graphicFrame>
      <p:sp>
        <p:nvSpPr>
          <p:cNvPr id="3" name="Rectangle 2">
            <a:extLst>
              <a:ext uri="{FF2B5EF4-FFF2-40B4-BE49-F238E27FC236}">
                <a16:creationId xmlns:a16="http://schemas.microsoft.com/office/drawing/2014/main" id="{31CC7339-7B0F-2241-B76A-412B1E3512E8}"/>
              </a:ext>
            </a:extLst>
          </p:cNvPr>
          <p:cNvSpPr/>
          <p:nvPr/>
        </p:nvSpPr>
        <p:spPr>
          <a:xfrm>
            <a:off x="888631" y="5538063"/>
            <a:ext cx="327894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/>
              <a:t>All of the references have suggested these positive and negative adaptions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241828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5" name="Group 174">
            <a:extLst>
              <a:ext uri="{FF2B5EF4-FFF2-40B4-BE49-F238E27FC236}">
                <a16:creationId xmlns:a16="http://schemas.microsoft.com/office/drawing/2014/main" id="{17C4610E-9C18-467B-BF10-BE6A974CC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176" name="Freeform 5">
              <a:extLst>
                <a:ext uri="{FF2B5EF4-FFF2-40B4-BE49-F238E27FC236}">
                  <a16:creationId xmlns:a16="http://schemas.microsoft.com/office/drawing/2014/main" id="{296DF307-344E-4E9B-A7AA-8139E450D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7" name="Freeform 6">
              <a:extLst>
                <a:ext uri="{FF2B5EF4-FFF2-40B4-BE49-F238E27FC236}">
                  <a16:creationId xmlns:a16="http://schemas.microsoft.com/office/drawing/2014/main" id="{E263CC2D-ACFB-4EB3-ADF9-CD82BC842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8" name="Freeform 7">
              <a:extLst>
                <a:ext uri="{FF2B5EF4-FFF2-40B4-BE49-F238E27FC236}">
                  <a16:creationId xmlns:a16="http://schemas.microsoft.com/office/drawing/2014/main" id="{C5366E2F-9BA0-485A-B1CA-A5E6E2E37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9" name="Freeform 8">
              <a:extLst>
                <a:ext uri="{FF2B5EF4-FFF2-40B4-BE49-F238E27FC236}">
                  <a16:creationId xmlns:a16="http://schemas.microsoft.com/office/drawing/2014/main" id="{1803051E-7C26-4F53-8293-B4EAED421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0" name="Freeform 9">
              <a:extLst>
                <a:ext uri="{FF2B5EF4-FFF2-40B4-BE49-F238E27FC236}">
                  <a16:creationId xmlns:a16="http://schemas.microsoft.com/office/drawing/2014/main" id="{D10888CD-E496-4116-9C45-CF4F17ADE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1" name="Freeform 10">
              <a:extLst>
                <a:ext uri="{FF2B5EF4-FFF2-40B4-BE49-F238E27FC236}">
                  <a16:creationId xmlns:a16="http://schemas.microsoft.com/office/drawing/2014/main" id="{0A42DA8F-DA3D-43E9-A184-E0F6C133A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2" name="Freeform 11">
              <a:extLst>
                <a:ext uri="{FF2B5EF4-FFF2-40B4-BE49-F238E27FC236}">
                  <a16:creationId xmlns:a16="http://schemas.microsoft.com/office/drawing/2014/main" id="{473EAD31-7AA3-49B7-ADD6-C13FF0F14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3" name="Freeform 12">
              <a:extLst>
                <a:ext uri="{FF2B5EF4-FFF2-40B4-BE49-F238E27FC236}">
                  <a16:creationId xmlns:a16="http://schemas.microsoft.com/office/drawing/2014/main" id="{2BBB7CDF-BA2E-451F-9201-CF2B6FEAE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4" name="Freeform 13">
              <a:extLst>
                <a:ext uri="{FF2B5EF4-FFF2-40B4-BE49-F238E27FC236}">
                  <a16:creationId xmlns:a16="http://schemas.microsoft.com/office/drawing/2014/main" id="{84809EF2-CD0D-4BC3-ABC7-E7E312A1D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5" name="Freeform 14">
              <a:extLst>
                <a:ext uri="{FF2B5EF4-FFF2-40B4-BE49-F238E27FC236}">
                  <a16:creationId xmlns:a16="http://schemas.microsoft.com/office/drawing/2014/main" id="{11D2D6C5-637B-4AFE-97F4-D4E48A613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6" name="Freeform 15">
              <a:extLst>
                <a:ext uri="{FF2B5EF4-FFF2-40B4-BE49-F238E27FC236}">
                  <a16:creationId xmlns:a16="http://schemas.microsoft.com/office/drawing/2014/main" id="{F841B2C5-57F5-4FE6-B4D4-EBB3F3088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7" name="Freeform 16">
              <a:extLst>
                <a:ext uri="{FF2B5EF4-FFF2-40B4-BE49-F238E27FC236}">
                  <a16:creationId xmlns:a16="http://schemas.microsoft.com/office/drawing/2014/main" id="{B4822A39-2A52-4B2C-9319-BEFC526DB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8" name="Freeform 17">
              <a:extLst>
                <a:ext uri="{FF2B5EF4-FFF2-40B4-BE49-F238E27FC236}">
                  <a16:creationId xmlns:a16="http://schemas.microsoft.com/office/drawing/2014/main" id="{4E469692-E783-4950-8DEC-3A1FD3978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9" name="Freeform 18">
              <a:extLst>
                <a:ext uri="{FF2B5EF4-FFF2-40B4-BE49-F238E27FC236}">
                  <a16:creationId xmlns:a16="http://schemas.microsoft.com/office/drawing/2014/main" id="{012909CD-3254-41E5-B8BB-0F2D7CE0D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0" name="Freeform 19">
              <a:extLst>
                <a:ext uri="{FF2B5EF4-FFF2-40B4-BE49-F238E27FC236}">
                  <a16:creationId xmlns:a16="http://schemas.microsoft.com/office/drawing/2014/main" id="{93E7648E-861E-4503-AEDC-56C4EC507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1" name="Freeform 20">
              <a:extLst>
                <a:ext uri="{FF2B5EF4-FFF2-40B4-BE49-F238E27FC236}">
                  <a16:creationId xmlns:a16="http://schemas.microsoft.com/office/drawing/2014/main" id="{F9C72257-EBD0-4D1C-A32C-D84644687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2" name="Freeform 21">
              <a:extLst>
                <a:ext uri="{FF2B5EF4-FFF2-40B4-BE49-F238E27FC236}">
                  <a16:creationId xmlns:a16="http://schemas.microsoft.com/office/drawing/2014/main" id="{87BB2CBB-9C22-4E28-AB86-DC92AEE2D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3" name="Freeform 22">
              <a:extLst>
                <a:ext uri="{FF2B5EF4-FFF2-40B4-BE49-F238E27FC236}">
                  <a16:creationId xmlns:a16="http://schemas.microsoft.com/office/drawing/2014/main" id="{F85B3053-8D9F-410A-80C2-7960DDEA6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4" name="Freeform 23">
              <a:extLst>
                <a:ext uri="{FF2B5EF4-FFF2-40B4-BE49-F238E27FC236}">
                  <a16:creationId xmlns:a16="http://schemas.microsoft.com/office/drawing/2014/main" id="{E8FF5DA7-6E72-41F1-A54C-EAF440A27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196" name="Group 195">
            <a:extLst>
              <a:ext uri="{FF2B5EF4-FFF2-40B4-BE49-F238E27FC236}">
                <a16:creationId xmlns:a16="http://schemas.microsoft.com/office/drawing/2014/main" id="{A899734C-500F-4274-9854-8BFA14A1D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197" name="Rectangle 196">
              <a:extLst>
                <a:ext uri="{FF2B5EF4-FFF2-40B4-BE49-F238E27FC236}">
                  <a16:creationId xmlns:a16="http://schemas.microsoft.com/office/drawing/2014/main" id="{FF07BF51-2934-47AD-A415-7400882F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8" name="Isosceles Triangle 197">
              <a:extLst>
                <a:ext uri="{FF2B5EF4-FFF2-40B4-BE49-F238E27FC236}">
                  <a16:creationId xmlns:a16="http://schemas.microsoft.com/office/drawing/2014/main" id="{DD6E3DF0-EDC0-458B-9C5B-911814F0A6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99" name="Rectangle 198">
              <a:extLst>
                <a:ext uri="{FF2B5EF4-FFF2-40B4-BE49-F238E27FC236}">
                  <a16:creationId xmlns:a16="http://schemas.microsoft.com/office/drawing/2014/main" id="{5D0824B1-47C9-4504-99FB-CB150519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201" name="Rectangle 200">
            <a:extLst>
              <a:ext uri="{FF2B5EF4-FFF2-40B4-BE49-F238E27FC236}">
                <a16:creationId xmlns:a16="http://schemas.microsoft.com/office/drawing/2014/main" id="{3904BE49-D42F-4F46-B6D8-2F31712168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3" name="Group 202">
            <a:extLst>
              <a:ext uri="{FF2B5EF4-FFF2-40B4-BE49-F238E27FC236}">
                <a16:creationId xmlns:a16="http://schemas.microsoft.com/office/drawing/2014/main" id="{D57C06C8-18BE-4336-B9E0-3E15ACC93B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204" name="Freeform 5">
              <a:extLst>
                <a:ext uri="{FF2B5EF4-FFF2-40B4-BE49-F238E27FC236}">
                  <a16:creationId xmlns:a16="http://schemas.microsoft.com/office/drawing/2014/main" id="{C1C39E9B-4917-47D7-B9CB-56480F8876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5" name="Freeform 6">
              <a:extLst>
                <a:ext uri="{FF2B5EF4-FFF2-40B4-BE49-F238E27FC236}">
                  <a16:creationId xmlns:a16="http://schemas.microsoft.com/office/drawing/2014/main" id="{5F7200AE-DDFE-46D2-ABCA-99906B970E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6" name="Freeform 7">
              <a:extLst>
                <a:ext uri="{FF2B5EF4-FFF2-40B4-BE49-F238E27FC236}">
                  <a16:creationId xmlns:a16="http://schemas.microsoft.com/office/drawing/2014/main" id="{CAC40760-2393-4FAE-9A58-F4CDC0671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7" name="Freeform 8">
              <a:extLst>
                <a:ext uri="{FF2B5EF4-FFF2-40B4-BE49-F238E27FC236}">
                  <a16:creationId xmlns:a16="http://schemas.microsoft.com/office/drawing/2014/main" id="{1080422B-1649-4C8E-9459-4214243609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8" name="Freeform 9">
              <a:extLst>
                <a:ext uri="{FF2B5EF4-FFF2-40B4-BE49-F238E27FC236}">
                  <a16:creationId xmlns:a16="http://schemas.microsoft.com/office/drawing/2014/main" id="{0136A7BD-0DB3-401B-A6AB-38BD30D100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9" name="Freeform 10">
              <a:extLst>
                <a:ext uri="{FF2B5EF4-FFF2-40B4-BE49-F238E27FC236}">
                  <a16:creationId xmlns:a16="http://schemas.microsoft.com/office/drawing/2014/main" id="{FD037346-242B-41AF-8CF5-C35284CA2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0" name="Freeform 11">
              <a:extLst>
                <a:ext uri="{FF2B5EF4-FFF2-40B4-BE49-F238E27FC236}">
                  <a16:creationId xmlns:a16="http://schemas.microsoft.com/office/drawing/2014/main" id="{238EBF94-0BBF-4BAE-AE27-729E3AC135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1" name="Freeform 12">
              <a:extLst>
                <a:ext uri="{FF2B5EF4-FFF2-40B4-BE49-F238E27FC236}">
                  <a16:creationId xmlns:a16="http://schemas.microsoft.com/office/drawing/2014/main" id="{3940EFD7-EB1A-47AF-9DC9-7D4FCC6011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2" name="Freeform 13">
              <a:extLst>
                <a:ext uri="{FF2B5EF4-FFF2-40B4-BE49-F238E27FC236}">
                  <a16:creationId xmlns:a16="http://schemas.microsoft.com/office/drawing/2014/main" id="{6BAA7A10-98A8-4931-9BE2-B573EB376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3" name="Freeform 14">
              <a:extLst>
                <a:ext uri="{FF2B5EF4-FFF2-40B4-BE49-F238E27FC236}">
                  <a16:creationId xmlns:a16="http://schemas.microsoft.com/office/drawing/2014/main" id="{420223F5-34A9-4388-AF7B-38C76242FC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4" name="Freeform 15">
              <a:extLst>
                <a:ext uri="{FF2B5EF4-FFF2-40B4-BE49-F238E27FC236}">
                  <a16:creationId xmlns:a16="http://schemas.microsoft.com/office/drawing/2014/main" id="{3CC9C746-C646-4363-B3D3-349B5C18C3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5" name="Freeform 16">
              <a:extLst>
                <a:ext uri="{FF2B5EF4-FFF2-40B4-BE49-F238E27FC236}">
                  <a16:creationId xmlns:a16="http://schemas.microsoft.com/office/drawing/2014/main" id="{3EAA5BC5-AB13-4C8E-9D9D-05DE777C5F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6" name="Freeform 17">
              <a:extLst>
                <a:ext uri="{FF2B5EF4-FFF2-40B4-BE49-F238E27FC236}">
                  <a16:creationId xmlns:a16="http://schemas.microsoft.com/office/drawing/2014/main" id="{500FC397-0569-4EC4-926A-DDD62AC495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7" name="Freeform 18">
              <a:extLst>
                <a:ext uri="{FF2B5EF4-FFF2-40B4-BE49-F238E27FC236}">
                  <a16:creationId xmlns:a16="http://schemas.microsoft.com/office/drawing/2014/main" id="{284FF041-FE7D-47CD-830F-7FABF41C7C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8" name="Freeform 19">
              <a:extLst>
                <a:ext uri="{FF2B5EF4-FFF2-40B4-BE49-F238E27FC236}">
                  <a16:creationId xmlns:a16="http://schemas.microsoft.com/office/drawing/2014/main" id="{224154F3-CDFE-4FFF-92E4-ECEACF4A66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19" name="Freeform 20">
              <a:extLst>
                <a:ext uri="{FF2B5EF4-FFF2-40B4-BE49-F238E27FC236}">
                  <a16:creationId xmlns:a16="http://schemas.microsoft.com/office/drawing/2014/main" id="{CCE7404D-AA5A-4B82-A875-07F35D7C2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0" name="Freeform 21">
              <a:extLst>
                <a:ext uri="{FF2B5EF4-FFF2-40B4-BE49-F238E27FC236}">
                  <a16:creationId xmlns:a16="http://schemas.microsoft.com/office/drawing/2014/main" id="{526B6FED-4F20-4070-95B4-FF6F439E1C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1" name="Freeform 22">
              <a:extLst>
                <a:ext uri="{FF2B5EF4-FFF2-40B4-BE49-F238E27FC236}">
                  <a16:creationId xmlns:a16="http://schemas.microsoft.com/office/drawing/2014/main" id="{3A75958D-1716-4B5A-A745-AFA4962FA4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2" name="Freeform 23">
              <a:extLst>
                <a:ext uri="{FF2B5EF4-FFF2-40B4-BE49-F238E27FC236}">
                  <a16:creationId xmlns:a16="http://schemas.microsoft.com/office/drawing/2014/main" id="{531A2051-17DE-4E9D-9EA6-026B97B1A9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4" name="Rectangle 223">
            <a:extLst>
              <a:ext uri="{FF2B5EF4-FFF2-40B4-BE49-F238E27FC236}">
                <a16:creationId xmlns:a16="http://schemas.microsoft.com/office/drawing/2014/main" id="{CE0642A0-80D3-4F37-8249-A07E6F3828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680" y="-6706"/>
            <a:ext cx="12194680" cy="4127711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26" name="Group 225">
            <a:extLst>
              <a:ext uri="{FF2B5EF4-FFF2-40B4-BE49-F238E27FC236}">
                <a16:creationId xmlns:a16="http://schemas.microsoft.com/office/drawing/2014/main" id="{FA760135-24A9-40C9-B45F-2EB5B6420E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" y="4206292"/>
            <a:ext cx="12192755" cy="1771275"/>
            <a:chOff x="1" y="3893141"/>
            <a:chExt cx="12192755" cy="1771275"/>
          </a:xfrm>
        </p:grpSpPr>
        <p:sp>
          <p:nvSpPr>
            <p:cNvPr id="227" name="Isosceles Triangle 39">
              <a:extLst>
                <a:ext uri="{FF2B5EF4-FFF2-40B4-BE49-F238E27FC236}">
                  <a16:creationId xmlns:a16="http://schemas.microsoft.com/office/drawing/2014/main" id="{20E3CEE0-0CB3-421F-99FC-4585E62437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8" name="Rectangle 227">
              <a:extLst>
                <a:ext uri="{FF2B5EF4-FFF2-40B4-BE49-F238E27FC236}">
                  <a16:creationId xmlns:a16="http://schemas.microsoft.com/office/drawing/2014/main" id="{4346BB80-2556-4779-9642-5706CAA33C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" y="3893141"/>
              <a:ext cx="12192755" cy="142021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62A62E8-4945-4745-82B7-22AFD441C8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3982" y="4293388"/>
            <a:ext cx="8833655" cy="727748"/>
          </a:xfrm>
        </p:spPr>
        <p:txBody>
          <a:bodyPr vert="horz" lIns="228600" tIns="228600" rIns="228600" bIns="0" rtlCol="0" anchor="b">
            <a:normAutofit/>
          </a:bodyPr>
          <a:lstStyle/>
          <a:p>
            <a:pPr>
              <a:lnSpc>
                <a:spcPct val="80000"/>
              </a:lnSpc>
            </a:pPr>
            <a:r>
              <a:rPr lang="en-US" sz="3700"/>
              <a:t>Summary Table</a:t>
            </a: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116E337-DC01-B341-9231-E97EDF98643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813267"/>
              </p:ext>
            </p:extLst>
          </p:nvPr>
        </p:nvGraphicFramePr>
        <p:xfrm>
          <a:off x="-2680" y="12734"/>
          <a:ext cx="12188857" cy="4183188"/>
        </p:xfrm>
        <a:graphic>
          <a:graphicData uri="http://schemas.openxmlformats.org/drawingml/2006/table">
            <a:tbl>
              <a:tblPr firstRow="1" bandRow="1">
                <a:tableStyleId>{8EC20E35-A176-4012-BC5E-935CFFF8708E}</a:tableStyleId>
              </a:tblPr>
              <a:tblGrid>
                <a:gridCol w="2557649">
                  <a:extLst>
                    <a:ext uri="{9D8B030D-6E8A-4147-A177-3AD203B41FA5}">
                      <a16:colId xmlns:a16="http://schemas.microsoft.com/office/drawing/2014/main" val="1757460375"/>
                    </a:ext>
                  </a:extLst>
                </a:gridCol>
                <a:gridCol w="1961322">
                  <a:extLst>
                    <a:ext uri="{9D8B030D-6E8A-4147-A177-3AD203B41FA5}">
                      <a16:colId xmlns:a16="http://schemas.microsoft.com/office/drawing/2014/main" val="4144748571"/>
                    </a:ext>
                  </a:extLst>
                </a:gridCol>
                <a:gridCol w="2479322">
                  <a:extLst>
                    <a:ext uri="{9D8B030D-6E8A-4147-A177-3AD203B41FA5}">
                      <a16:colId xmlns:a16="http://schemas.microsoft.com/office/drawing/2014/main" val="3797445674"/>
                    </a:ext>
                  </a:extLst>
                </a:gridCol>
                <a:gridCol w="2904516">
                  <a:extLst>
                    <a:ext uri="{9D8B030D-6E8A-4147-A177-3AD203B41FA5}">
                      <a16:colId xmlns:a16="http://schemas.microsoft.com/office/drawing/2014/main" val="785820119"/>
                    </a:ext>
                  </a:extLst>
                </a:gridCol>
                <a:gridCol w="2286048">
                  <a:extLst>
                    <a:ext uri="{9D8B030D-6E8A-4147-A177-3AD203B41FA5}">
                      <a16:colId xmlns:a16="http://schemas.microsoft.com/office/drawing/2014/main" val="3977954842"/>
                    </a:ext>
                  </a:extLst>
                </a:gridCol>
              </a:tblGrid>
              <a:tr h="631028">
                <a:tc>
                  <a:txBody>
                    <a:bodyPr/>
                    <a:lstStyle/>
                    <a:p>
                      <a:r>
                        <a:rPr lang="en-US" sz="1800"/>
                        <a:t>How it should be Taken</a:t>
                      </a:r>
                    </a:p>
                  </a:txBody>
                  <a:tcPr marL="93916" marR="93916" marT="46958" marB="46958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Dosage</a:t>
                      </a:r>
                    </a:p>
                  </a:txBody>
                  <a:tcPr marL="93916" marR="93916" marT="46958" marB="46958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Concerns of this way</a:t>
                      </a:r>
                    </a:p>
                  </a:txBody>
                  <a:tcPr marL="93916" marR="93916" marT="46958" marB="46958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Advice to an athlete</a:t>
                      </a:r>
                    </a:p>
                  </a:txBody>
                  <a:tcPr marL="93916" marR="93916" marT="46958" marB="46958"/>
                </a:tc>
                <a:tc>
                  <a:txBody>
                    <a:bodyPr/>
                    <a:lstStyle/>
                    <a:p>
                      <a:r>
                        <a:rPr lang="en-US" sz="1800"/>
                        <a:t>Side effects</a:t>
                      </a:r>
                    </a:p>
                  </a:txBody>
                  <a:tcPr marL="93916" marR="93916" marT="46958" marB="46958"/>
                </a:tc>
                <a:extLst>
                  <a:ext uri="{0D108BD9-81ED-4DB2-BD59-A6C34878D82A}">
                    <a16:rowId xmlns:a16="http://schemas.microsoft.com/office/drawing/2014/main" val="2821394683"/>
                  </a:ext>
                </a:extLst>
              </a:tr>
              <a:tr h="1711738">
                <a:tc>
                  <a:txBody>
                    <a:bodyPr/>
                    <a:lstStyle/>
                    <a:p>
                      <a:r>
                        <a:rPr lang="en-US" sz="1800"/>
                        <a:t>Orally (Tablet)</a:t>
                      </a:r>
                    </a:p>
                    <a:p>
                      <a:pPr marL="342900" indent="-342900">
                        <a:buFontTx/>
                        <a:buChar char="-"/>
                      </a:pPr>
                      <a:r>
                        <a:rPr lang="en-US" sz="1800"/>
                        <a:t>Oxymetholone</a:t>
                      </a:r>
                    </a:p>
                    <a:p>
                      <a:pPr marL="342900" indent="-342900">
                        <a:buFontTx/>
                        <a:buChar char="-"/>
                      </a:pPr>
                      <a:r>
                        <a:rPr lang="en-US" sz="1800"/>
                        <a:t>Fluoxymetholone</a:t>
                      </a:r>
                    </a:p>
                    <a:p>
                      <a:endParaRPr lang="en-US" sz="1800"/>
                    </a:p>
                  </a:txBody>
                  <a:tcPr marL="93916" marR="93916" marT="46958" marB="46958"/>
                </a:tc>
                <a:tc>
                  <a:txBody>
                    <a:bodyPr/>
                    <a:lstStyle/>
                    <a:p>
                      <a:r>
                        <a:rPr lang="en-GB" sz="1400" b="0" u="none" strike="noStrike" kern="1200">
                          <a:solidFill>
                            <a:schemeClr val="tx1"/>
                          </a:solidFill>
                          <a:effectLst/>
                        </a:rPr>
                        <a:t>15 to 25mg per day. </a:t>
                      </a:r>
                    </a:p>
                    <a:p>
                      <a:br>
                        <a:rPr lang="en-GB" sz="1800"/>
                      </a:br>
                      <a:r>
                        <a:rPr lang="en-GB" sz="1200"/>
                        <a:t>Some suggest 30 to 35mg – for quicker and better results</a:t>
                      </a:r>
                      <a:endParaRPr lang="en-US" sz="1800"/>
                    </a:p>
                  </a:txBody>
                  <a:tcPr marL="93916" marR="93916" marT="46958" marB="46958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Can cause Liver damage and even liver cancer if taking it too much and for too long with many studies suggesting this. The Left </a:t>
                      </a:r>
                      <a:r>
                        <a:rPr lang="en-US" sz="1400" dirty="0" err="1"/>
                        <a:t>ventrical</a:t>
                      </a:r>
                      <a:r>
                        <a:rPr lang="en-US" sz="1400" dirty="0"/>
                        <a:t> of the heart weakens  mainly with oral (De </a:t>
                      </a:r>
                      <a:r>
                        <a:rPr lang="en-US" sz="1400" dirty="0" err="1"/>
                        <a:t>Piccoil</a:t>
                      </a:r>
                      <a:r>
                        <a:rPr lang="en-US" sz="1400" dirty="0"/>
                        <a:t> et al, 1991).</a:t>
                      </a:r>
                    </a:p>
                  </a:txBody>
                  <a:tcPr marL="93916" marR="93916" marT="46958" marB="46958"/>
                </a:tc>
                <a:tc>
                  <a:txBody>
                    <a:bodyPr/>
                    <a:lstStyle/>
                    <a:p>
                      <a:r>
                        <a:rPr lang="en-US" sz="1400"/>
                        <a:t>Only 14 days in Urine Test</a:t>
                      </a:r>
                    </a:p>
                    <a:p>
                      <a:endParaRPr lang="en-US" sz="1400"/>
                    </a:p>
                    <a:p>
                      <a:r>
                        <a:rPr lang="en-US" sz="1400"/>
                        <a:t>Keep it safe and low at 15mg as adaptations do happen.</a:t>
                      </a:r>
                    </a:p>
                  </a:txBody>
                  <a:tcPr marL="93916" marR="93916" marT="46958" marB="46958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sz="1100" b="0" u="none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S</a:t>
                      </a:r>
                      <a:r>
                        <a:rPr lang="en-GB" sz="900" b="0" u="none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hrinking of testicles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b="0" u="none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Breast enlargement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b="0" u="none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Increased hair growth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b="0" u="none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Deeper voice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b="0" u="none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reduced breast size in women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b="0" u="none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High blood pressure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b="0" u="none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Heart attack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b="0" u="none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Stroke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b="0" u="none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High cholesterol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b="0" u="none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Rage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b="0" u="none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Violence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900" b="0" u="none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Aggression</a:t>
                      </a:r>
                      <a:endParaRPr lang="en-GB" sz="900" b="0" i="0" u="none" strike="noStrike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3916" marR="93916" marT="46958" marB="46958"/>
                </a:tc>
                <a:extLst>
                  <a:ext uri="{0D108BD9-81ED-4DB2-BD59-A6C34878D82A}">
                    <a16:rowId xmlns:a16="http://schemas.microsoft.com/office/drawing/2014/main" val="2584911339"/>
                  </a:ext>
                </a:extLst>
              </a:tr>
              <a:tr h="1682266">
                <a:tc>
                  <a:txBody>
                    <a:bodyPr/>
                    <a:lstStyle/>
                    <a:p>
                      <a:r>
                        <a:rPr lang="en-US" sz="1800"/>
                        <a:t>Injecting</a:t>
                      </a:r>
                    </a:p>
                  </a:txBody>
                  <a:tcPr marL="93916" marR="93916" marT="46958" marB="46958"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Comes in a bottle of 100mg/ml however is advised to take 10 mg/ml therefore 10 dosage however many individuals exceed this up to 50mg/ml  which is not advised. </a:t>
                      </a:r>
                    </a:p>
                  </a:txBody>
                  <a:tcPr marL="93916" marR="93916" marT="46958" marB="46958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Can cause heart attack, stroke and high blood pressure</a:t>
                      </a:r>
                    </a:p>
                  </a:txBody>
                  <a:tcPr marL="93916" marR="93916" marT="46958" marB="46958"/>
                </a:tc>
                <a:tc>
                  <a:txBody>
                    <a:bodyPr/>
                    <a:lstStyle/>
                    <a:p>
                      <a:r>
                        <a:rPr lang="en-US" sz="1400" dirty="0"/>
                        <a:t>Up to 1 month in system.</a:t>
                      </a:r>
                    </a:p>
                    <a:p>
                      <a:r>
                        <a:rPr lang="en-US" sz="1400" dirty="0"/>
                        <a:t> Always use fresh needles and </a:t>
                      </a:r>
                      <a:r>
                        <a:rPr lang="en-US" sz="1400" b="1" u="sng" dirty="0"/>
                        <a:t>NEVER</a:t>
                      </a:r>
                      <a:r>
                        <a:rPr lang="en-US" sz="1400" dirty="0"/>
                        <a:t> share needles.</a:t>
                      </a:r>
                    </a:p>
                  </a:txBody>
                  <a:tcPr marL="93916" marR="93916" marT="46958" marB="46958"/>
                </a:tc>
                <a:tc>
                  <a:txBody>
                    <a:bodyPr/>
                    <a:lstStyle/>
                    <a:p>
                      <a:pPr marL="171450" indent="-17145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Mania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u="none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Breast enlargement 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u="none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Increased hair growth</a:t>
                      </a:r>
                    </a:p>
                    <a:p>
                      <a:pPr marL="171450" indent="-171450">
                        <a:buFont typeface="Arial" panose="020B0604020202020204" pitchFamily="34" charset="0"/>
                        <a:buChar char="•"/>
                      </a:pPr>
                      <a:r>
                        <a:rPr lang="en-GB" sz="1200" b="0" u="none" strike="noStrike" kern="1200" dirty="0">
                          <a:solidFill>
                            <a:schemeClr val="tx1"/>
                          </a:solidFill>
                          <a:effectLst/>
                        </a:rPr>
                        <a:t>Deeper voice </a:t>
                      </a:r>
                      <a:endParaRPr lang="en-GB" sz="1200" dirty="0"/>
                    </a:p>
                    <a:p>
                      <a:pPr marL="171450" indent="-17145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extreme irritability and aggression </a:t>
                      </a:r>
                    </a:p>
                    <a:p>
                      <a:pPr marL="171450" indent="-17145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paranoid </a:t>
                      </a:r>
                    </a:p>
                    <a:p>
                      <a:pPr marL="171450" indent="-17145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Stroke or heart attack</a:t>
                      </a:r>
                    </a:p>
                    <a:p>
                      <a:pPr marL="171450" indent="-171450" fontAlgn="base">
                        <a:buFont typeface="Arial" panose="020B0604020202020204" pitchFamily="34" charset="0"/>
                        <a:buChar char="•"/>
                      </a:pPr>
                      <a:r>
                        <a:rPr lang="en-GB" sz="1200" dirty="0"/>
                        <a:t>impaired judgment</a:t>
                      </a:r>
                    </a:p>
                  </a:txBody>
                  <a:tcPr marL="93916" marR="93916" marT="46958" marB="46958"/>
                </a:tc>
                <a:extLst>
                  <a:ext uri="{0D108BD9-81ED-4DB2-BD59-A6C34878D82A}">
                    <a16:rowId xmlns:a16="http://schemas.microsoft.com/office/drawing/2014/main" val="693874786"/>
                  </a:ext>
                </a:extLst>
              </a:tr>
            </a:tbl>
          </a:graphicData>
        </a:graphic>
      </p:graphicFrame>
      <p:pic>
        <p:nvPicPr>
          <p:cNvPr id="3" name="Picture 2">
            <a:extLst>
              <a:ext uri="{FF2B5EF4-FFF2-40B4-BE49-F238E27FC236}">
                <a16:creationId xmlns:a16="http://schemas.microsoft.com/office/drawing/2014/main" id="{8515326C-0C9B-B143-8033-1626C5D6E4A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5487" y="2564178"/>
            <a:ext cx="862539" cy="1097006"/>
          </a:xfrm>
          <a:prstGeom prst="rect">
            <a:avLst/>
          </a:prstGeom>
        </p:spPr>
      </p:pic>
      <p:sp>
        <p:nvSpPr>
          <p:cNvPr id="54" name="TextBox 53">
            <a:extLst>
              <a:ext uri="{FF2B5EF4-FFF2-40B4-BE49-F238E27FC236}">
                <a16:creationId xmlns:a16="http://schemas.microsoft.com/office/drawing/2014/main" id="{027F8D79-DA9D-634E-BE8E-0E4B4DDBD700}"/>
              </a:ext>
            </a:extLst>
          </p:cNvPr>
          <p:cNvSpPr txBox="1"/>
          <p:nvPr/>
        </p:nvSpPr>
        <p:spPr>
          <a:xfrm>
            <a:off x="5935127" y="6167203"/>
            <a:ext cx="60811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Powers, 2011; De </a:t>
            </a:r>
            <a:r>
              <a:rPr lang="en-US" sz="3200" dirty="0" err="1"/>
              <a:t>Piccoil</a:t>
            </a:r>
            <a:r>
              <a:rPr lang="en-US" sz="3200" dirty="0"/>
              <a:t>, 1991)</a:t>
            </a:r>
          </a:p>
        </p:txBody>
      </p:sp>
    </p:spTree>
    <p:extLst>
      <p:ext uri="{BB962C8B-B14F-4D97-AF65-F5344CB8AC3E}">
        <p14:creationId xmlns:p14="http://schemas.microsoft.com/office/powerpoint/2010/main" val="1965631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" name="Group 7">
            <a:extLst>
              <a:ext uri="{FF2B5EF4-FFF2-40B4-BE49-F238E27FC236}">
                <a16:creationId xmlns:a16="http://schemas.microsoft.com/office/drawing/2014/main" id="{17C4610E-9C18-467B-BF10-BE6A974CC3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9" name="Freeform 5">
              <a:extLst>
                <a:ext uri="{FF2B5EF4-FFF2-40B4-BE49-F238E27FC236}">
                  <a16:creationId xmlns:a16="http://schemas.microsoft.com/office/drawing/2014/main" id="{296DF307-344E-4E9B-A7AA-8139E450D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E263CC2D-ACFB-4EB3-ADF9-CD82BC8422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C5366E2F-9BA0-485A-B1CA-A5E6E2E379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1803051E-7C26-4F53-8293-B4EAED4212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D10888CD-E496-4116-9C45-CF4F17ADE6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0A42DA8F-DA3D-43E9-A184-E0F6C133A1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473EAD31-7AA3-49B7-ADD6-C13FF0F141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2BBB7CDF-BA2E-451F-9201-CF2B6FEAEA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13">
              <a:extLst>
                <a:ext uri="{FF2B5EF4-FFF2-40B4-BE49-F238E27FC236}">
                  <a16:creationId xmlns:a16="http://schemas.microsoft.com/office/drawing/2014/main" id="{84809EF2-CD0D-4BC3-ABC7-E7E312A1D7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14">
              <a:extLst>
                <a:ext uri="{FF2B5EF4-FFF2-40B4-BE49-F238E27FC236}">
                  <a16:creationId xmlns:a16="http://schemas.microsoft.com/office/drawing/2014/main" id="{11D2D6C5-637B-4AFE-97F4-D4E48A6134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15">
              <a:extLst>
                <a:ext uri="{FF2B5EF4-FFF2-40B4-BE49-F238E27FC236}">
                  <a16:creationId xmlns:a16="http://schemas.microsoft.com/office/drawing/2014/main" id="{F841B2C5-57F5-4FE6-B4D4-EBB3F30881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16">
              <a:extLst>
                <a:ext uri="{FF2B5EF4-FFF2-40B4-BE49-F238E27FC236}">
                  <a16:creationId xmlns:a16="http://schemas.microsoft.com/office/drawing/2014/main" id="{B4822A39-2A52-4B2C-9319-BEFC526DB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7">
              <a:extLst>
                <a:ext uri="{FF2B5EF4-FFF2-40B4-BE49-F238E27FC236}">
                  <a16:creationId xmlns:a16="http://schemas.microsoft.com/office/drawing/2014/main" id="{4E469692-E783-4950-8DEC-3A1FD3978B0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8">
              <a:extLst>
                <a:ext uri="{FF2B5EF4-FFF2-40B4-BE49-F238E27FC236}">
                  <a16:creationId xmlns:a16="http://schemas.microsoft.com/office/drawing/2014/main" id="{012909CD-3254-41E5-B8BB-0F2D7CE0D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9">
              <a:extLst>
                <a:ext uri="{FF2B5EF4-FFF2-40B4-BE49-F238E27FC236}">
                  <a16:creationId xmlns:a16="http://schemas.microsoft.com/office/drawing/2014/main" id="{93E7648E-861E-4503-AEDC-56C4EC507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20">
              <a:extLst>
                <a:ext uri="{FF2B5EF4-FFF2-40B4-BE49-F238E27FC236}">
                  <a16:creationId xmlns:a16="http://schemas.microsoft.com/office/drawing/2014/main" id="{F9C72257-EBD0-4D1C-A32C-D846446872C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21">
              <a:extLst>
                <a:ext uri="{FF2B5EF4-FFF2-40B4-BE49-F238E27FC236}">
                  <a16:creationId xmlns:a16="http://schemas.microsoft.com/office/drawing/2014/main" id="{87BB2CBB-9C22-4E28-AB86-DC92AEE2D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22">
              <a:extLst>
                <a:ext uri="{FF2B5EF4-FFF2-40B4-BE49-F238E27FC236}">
                  <a16:creationId xmlns:a16="http://schemas.microsoft.com/office/drawing/2014/main" id="{F85B3053-8D9F-410A-80C2-7960DDEA6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23">
              <a:extLst>
                <a:ext uri="{FF2B5EF4-FFF2-40B4-BE49-F238E27FC236}">
                  <a16:creationId xmlns:a16="http://schemas.microsoft.com/office/drawing/2014/main" id="{E8FF5DA7-6E72-41F1-A54C-EAF440A274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64" name="Group 28">
            <a:extLst>
              <a:ext uri="{FF2B5EF4-FFF2-40B4-BE49-F238E27FC236}">
                <a16:creationId xmlns:a16="http://schemas.microsoft.com/office/drawing/2014/main" id="{A899734C-500F-4274-9854-8BFA14A1D7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669293" y="1186483"/>
            <a:ext cx="8848345" cy="4477933"/>
            <a:chOff x="1669293" y="1186483"/>
            <a:chExt cx="8848345" cy="4477933"/>
          </a:xfrm>
        </p:grpSpPr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FF07BF51-2934-47AD-A415-7400882F14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74042" y="1186483"/>
              <a:ext cx="8843596" cy="71618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>
              <a:extLst>
                <a:ext uri="{FF2B5EF4-FFF2-40B4-BE49-F238E27FC236}">
                  <a16:creationId xmlns:a16="http://schemas.microsoft.com/office/drawing/2014/main" id="{DD6E3DF0-EDC0-458B-9C5B-911814F0A6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5892384" y="5313353"/>
              <a:ext cx="407233" cy="35106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32" name="Rectangle 31">
              <a:extLst>
                <a:ext uri="{FF2B5EF4-FFF2-40B4-BE49-F238E27FC236}">
                  <a16:creationId xmlns:a16="http://schemas.microsoft.com/office/drawing/2014/main" id="{5D0824B1-47C9-4504-99FB-CB1505197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69293" y="1991156"/>
              <a:ext cx="8845667" cy="3322196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 useBgFill="1">
        <p:nvSpPr>
          <p:cNvPr id="65" name="Rectangle 33">
            <a:extLst>
              <a:ext uri="{FF2B5EF4-FFF2-40B4-BE49-F238E27FC236}">
                <a16:creationId xmlns:a16="http://schemas.microsoft.com/office/drawing/2014/main" id="{8334A2EF-69D9-41C1-9876-91D7FCF7C3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6" name="Group 35">
            <a:extLst>
              <a:ext uri="{FF2B5EF4-FFF2-40B4-BE49-F238E27FC236}">
                <a16:creationId xmlns:a16="http://schemas.microsoft.com/office/drawing/2014/main" id="{874C0C03-1202-4DC9-BA33-998DDFB3FB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67" name="Freeform 5">
              <a:extLst>
                <a:ext uri="{FF2B5EF4-FFF2-40B4-BE49-F238E27FC236}">
                  <a16:creationId xmlns:a16="http://schemas.microsoft.com/office/drawing/2014/main" id="{60BF984B-F4C1-4BF0-B296-72CAD8814B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>
                <a:gd name="T0" fmla="*/ 1752 w 2038"/>
                <a:gd name="T1" fmla="*/ 1169 h 1169"/>
                <a:gd name="T2" fmla="*/ 1487 w 2038"/>
                <a:gd name="T3" fmla="*/ 334 h 1169"/>
                <a:gd name="T4" fmla="*/ 860 w 2038"/>
                <a:gd name="T5" fmla="*/ 22 h 1169"/>
                <a:gd name="T6" fmla="*/ 199 w 2038"/>
                <a:gd name="T7" fmla="*/ 318 h 1169"/>
                <a:gd name="T8" fmla="*/ 399 w 2038"/>
                <a:gd name="T9" fmla="*/ 1165 h 11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8" name="Freeform 6">
              <a:extLst>
                <a:ext uri="{FF2B5EF4-FFF2-40B4-BE49-F238E27FC236}">
                  <a16:creationId xmlns:a16="http://schemas.microsoft.com/office/drawing/2014/main" id="{2E887C16-A8CC-48BD-A34B-69B5D14BE1B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>
                <a:gd name="T0" fmla="*/ 1025 w 1549"/>
                <a:gd name="T1" fmla="*/ 1016 h 1017"/>
                <a:gd name="T2" fmla="*/ 1443 w 1549"/>
                <a:gd name="T3" fmla="*/ 592 h 1017"/>
                <a:gd name="T4" fmla="*/ 782 w 1549"/>
                <a:gd name="T5" fmla="*/ 53 h 1017"/>
                <a:gd name="T6" fmla="*/ 150 w 1549"/>
                <a:gd name="T7" fmla="*/ 329 h 1017"/>
                <a:gd name="T8" fmla="*/ 477 w 1549"/>
                <a:gd name="T9" fmla="*/ 1017 h 10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69" name="Freeform 7">
              <a:extLst>
                <a:ext uri="{FF2B5EF4-FFF2-40B4-BE49-F238E27FC236}">
                  <a16:creationId xmlns:a16="http://schemas.microsoft.com/office/drawing/2014/main" id="{1194B805-0CE2-4FD6-804E-2771E18BB4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>
                <a:gd name="T0" fmla="*/ 1302 w 1688"/>
                <a:gd name="T1" fmla="*/ 1066 h 1066"/>
                <a:gd name="T2" fmla="*/ 1613 w 1688"/>
                <a:gd name="T3" fmla="*/ 850 h 1066"/>
                <a:gd name="T4" fmla="*/ 1517 w 1688"/>
                <a:gd name="T5" fmla="*/ 471 h 1066"/>
                <a:gd name="T6" fmla="*/ 798 w 1688"/>
                <a:gd name="T7" fmla="*/ 28 h 1066"/>
                <a:gd name="T8" fmla="*/ 181 w 1688"/>
                <a:gd name="T9" fmla="*/ 333 h 1066"/>
                <a:gd name="T10" fmla="*/ 420 w 1688"/>
                <a:gd name="T11" fmla="*/ 1066 h 106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0" name="Freeform 8">
              <a:extLst>
                <a:ext uri="{FF2B5EF4-FFF2-40B4-BE49-F238E27FC236}">
                  <a16:creationId xmlns:a16="http://schemas.microsoft.com/office/drawing/2014/main" id="{96000EBD-113B-4BB5-94F2-B2C9610948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>
                <a:gd name="T0" fmla="*/ 1873 w 2171"/>
                <a:gd name="T1" fmla="*/ 1326 h 1326"/>
                <a:gd name="T2" fmla="*/ 1609 w 2171"/>
                <a:gd name="T3" fmla="*/ 473 h 1326"/>
                <a:gd name="T4" fmla="*/ 880 w 2171"/>
                <a:gd name="T5" fmla="*/ 63 h 1326"/>
                <a:gd name="T6" fmla="*/ 0 w 2171"/>
                <a:gd name="T7" fmla="*/ 423 h 13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1" name="Freeform 9">
              <a:extLst>
                <a:ext uri="{FF2B5EF4-FFF2-40B4-BE49-F238E27FC236}">
                  <a16:creationId xmlns:a16="http://schemas.microsoft.com/office/drawing/2014/main" id="{C2C37892-BF6A-4DDB-BAA9-48B6A051E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>
                <a:gd name="T0" fmla="*/ 0 w 106"/>
                <a:gd name="T1" fmla="*/ 0 h 143"/>
                <a:gd name="T2" fmla="*/ 106 w 106"/>
                <a:gd name="T3" fmla="*/ 143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2" name="Freeform 10">
              <a:extLst>
                <a:ext uri="{FF2B5EF4-FFF2-40B4-BE49-F238E27FC236}">
                  <a16:creationId xmlns:a16="http://schemas.microsoft.com/office/drawing/2014/main" id="{B3A53A2B-EB9B-4318-A7F9-E371D211E7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>
                <a:gd name="T0" fmla="*/ 2046 w 2330"/>
                <a:gd name="T1" fmla="*/ 1452 h 1452"/>
                <a:gd name="T2" fmla="*/ 1813 w 2330"/>
                <a:gd name="T3" fmla="*/ 601 h 1452"/>
                <a:gd name="T4" fmla="*/ 956 w 2330"/>
                <a:gd name="T5" fmla="*/ 97 h 1452"/>
                <a:gd name="T6" fmla="*/ 0 w 2330"/>
                <a:gd name="T7" fmla="*/ 366 h 14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3" name="Freeform 11">
              <a:extLst>
                <a:ext uri="{FF2B5EF4-FFF2-40B4-BE49-F238E27FC236}">
                  <a16:creationId xmlns:a16="http://schemas.microsoft.com/office/drawing/2014/main" id="{59001F5F-9338-43E1-BB4B-21C681CA20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>
                <a:gd name="T0" fmla="*/ 1094 w 1216"/>
                <a:gd name="T1" fmla="*/ 1436 h 1436"/>
                <a:gd name="T2" fmla="*/ 709 w 1216"/>
                <a:gd name="T3" fmla="*/ 551 h 1436"/>
                <a:gd name="T4" fmla="*/ 0 w 1216"/>
                <a:gd name="T5" fmla="*/ 0 h 14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4" name="Freeform 12">
              <a:extLst>
                <a:ext uri="{FF2B5EF4-FFF2-40B4-BE49-F238E27FC236}">
                  <a16:creationId xmlns:a16="http://schemas.microsoft.com/office/drawing/2014/main" id="{24781ABE-347F-40E9-9BB2-3E35C8F153F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>
                <a:gd name="T0" fmla="*/ 222 w 222"/>
                <a:gd name="T1" fmla="*/ 0 h 129"/>
                <a:gd name="T2" fmla="*/ 0 w 222"/>
                <a:gd name="T3" fmla="*/ 129 h 1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5" name="Freeform 13">
              <a:extLst>
                <a:ext uri="{FF2B5EF4-FFF2-40B4-BE49-F238E27FC236}">
                  <a16:creationId xmlns:a16="http://schemas.microsoft.com/office/drawing/2014/main" id="{6D8A7767-4D16-4AB7-8277-D66FEC7F74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>
                <a:gd name="T0" fmla="*/ 1067 w 1174"/>
                <a:gd name="T1" fmla="*/ 1440 h 1440"/>
                <a:gd name="T2" fmla="*/ 698 w 1174"/>
                <a:gd name="T3" fmla="*/ 577 h 1440"/>
                <a:gd name="T4" fmla="*/ 0 w 1174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6" name="Freeform 14">
              <a:extLst>
                <a:ext uri="{FF2B5EF4-FFF2-40B4-BE49-F238E27FC236}">
                  <a16:creationId xmlns:a16="http://schemas.microsoft.com/office/drawing/2014/main" id="{1B7D649D-9559-4E1D-937A-3519483502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>
                <a:gd name="T0" fmla="*/ 125 w 125"/>
                <a:gd name="T1" fmla="*/ 0 h 74"/>
                <a:gd name="T2" fmla="*/ 0 w 125"/>
                <a:gd name="T3" fmla="*/ 74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7" name="Freeform 15">
              <a:extLst>
                <a:ext uri="{FF2B5EF4-FFF2-40B4-BE49-F238E27FC236}">
                  <a16:creationId xmlns:a16="http://schemas.microsoft.com/office/drawing/2014/main" id="{45AA5D21-8C7B-4C77-815C-C3A8EA0A58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>
                <a:gd name="T0" fmla="*/ 1056 w 1155"/>
                <a:gd name="T1" fmla="*/ 1440 h 1440"/>
                <a:gd name="T2" fmla="*/ 686 w 1155"/>
                <a:gd name="T3" fmla="*/ 580 h 1440"/>
                <a:gd name="T4" fmla="*/ 0 w 1155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16">
              <a:extLst>
                <a:ext uri="{FF2B5EF4-FFF2-40B4-BE49-F238E27FC236}">
                  <a16:creationId xmlns:a16="http://schemas.microsoft.com/office/drawing/2014/main" id="{D7A46675-AA96-41DB-B9DB-CAA471A207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>
                <a:gd name="T0" fmla="*/ 75 w 75"/>
                <a:gd name="T1" fmla="*/ 0 h 45"/>
                <a:gd name="T2" fmla="*/ 0 w 75"/>
                <a:gd name="T3" fmla="*/ 45 h 4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1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17">
              <a:extLst>
                <a:ext uri="{FF2B5EF4-FFF2-40B4-BE49-F238E27FC236}">
                  <a16:creationId xmlns:a16="http://schemas.microsoft.com/office/drawing/2014/main" id="{82090F8A-ECF2-423C-98D0-8EF226220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>
                <a:gd name="T0" fmla="*/ 1053 w 1160"/>
                <a:gd name="T1" fmla="*/ 1441 h 1441"/>
                <a:gd name="T2" fmla="*/ 705 w 1160"/>
                <a:gd name="T3" fmla="*/ 599 h 1441"/>
                <a:gd name="T4" fmla="*/ 0 w 1160"/>
                <a:gd name="T5" fmla="*/ 0 h 144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18">
              <a:extLst>
                <a:ext uri="{FF2B5EF4-FFF2-40B4-BE49-F238E27FC236}">
                  <a16:creationId xmlns:a16="http://schemas.microsoft.com/office/drawing/2014/main" id="{EA5DE46B-A4BE-407F-835A-693D3E979E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>
                <a:gd name="T0" fmla="*/ 1040 w 1137"/>
                <a:gd name="T1" fmla="*/ 1440 h 1440"/>
                <a:gd name="T2" fmla="*/ 698 w 1137"/>
                <a:gd name="T3" fmla="*/ 611 h 1440"/>
                <a:gd name="T4" fmla="*/ 0 w 1137"/>
                <a:gd name="T5" fmla="*/ 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19">
              <a:extLst>
                <a:ext uri="{FF2B5EF4-FFF2-40B4-BE49-F238E27FC236}">
                  <a16:creationId xmlns:a16="http://schemas.microsoft.com/office/drawing/2014/main" id="{429E4297-5489-465D-A6D7-03BD468E05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>
                <a:gd name="T0" fmla="*/ 1011 w 1058"/>
                <a:gd name="T1" fmla="*/ 1439 h 1439"/>
                <a:gd name="T2" fmla="*/ 648 w 1058"/>
                <a:gd name="T3" fmla="*/ 617 h 1439"/>
                <a:gd name="T4" fmla="*/ 0 w 1058"/>
                <a:gd name="T5" fmla="*/ 0 h 14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20">
              <a:extLst>
                <a:ext uri="{FF2B5EF4-FFF2-40B4-BE49-F238E27FC236}">
                  <a16:creationId xmlns:a16="http://schemas.microsoft.com/office/drawing/2014/main" id="{69A4CFA1-B603-453B-AC53-49E8A8DF7E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>
                <a:gd name="T0" fmla="*/ 718 w 718"/>
                <a:gd name="T1" fmla="*/ 575 h 575"/>
                <a:gd name="T2" fmla="*/ 0 w 718"/>
                <a:gd name="T3" fmla="*/ 0 h 57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21">
              <a:extLst>
                <a:ext uri="{FF2B5EF4-FFF2-40B4-BE49-F238E27FC236}">
                  <a16:creationId xmlns:a16="http://schemas.microsoft.com/office/drawing/2014/main" id="{7A997EDF-8927-490B-AD5F-046317B8B2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>
                <a:gd name="T0" fmla="*/ 620 w 620"/>
                <a:gd name="T1" fmla="*/ 536 h 536"/>
                <a:gd name="T2" fmla="*/ 0 w 620"/>
                <a:gd name="T3" fmla="*/ 0 h 5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22">
              <a:extLst>
                <a:ext uri="{FF2B5EF4-FFF2-40B4-BE49-F238E27FC236}">
                  <a16:creationId xmlns:a16="http://schemas.microsoft.com/office/drawing/2014/main" id="{3C91BE84-B1A4-4592-A942-2C72C86DD8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>
                <a:gd name="T0" fmla="*/ 0 w 455"/>
                <a:gd name="T1" fmla="*/ 0 h 285"/>
                <a:gd name="T2" fmla="*/ 455 w 455"/>
                <a:gd name="T3" fmla="*/ 285 h 2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23">
              <a:extLst>
                <a:ext uri="{FF2B5EF4-FFF2-40B4-BE49-F238E27FC236}">
                  <a16:creationId xmlns:a16="http://schemas.microsoft.com/office/drawing/2014/main" id="{A0AAA5CD-6E44-429A-91FA-D650BAF9E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>
                <a:gd name="T0" fmla="*/ 0 w 188"/>
                <a:gd name="T1" fmla="*/ 0 h 112"/>
                <a:gd name="T2" fmla="*/ 188 w 188"/>
                <a:gd name="T3" fmla="*/ 112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1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59B4911E-E302-5341-9DC5-95B8A78014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0663" y="1455611"/>
            <a:ext cx="3849624" cy="2312521"/>
          </a:xfrm>
        </p:spPr>
        <p:txBody>
          <a:bodyPr vert="horz" lIns="228600" tIns="228600" rIns="228600" bIns="0" rtlCol="0" anchor="b">
            <a:normAutofit/>
          </a:bodyPr>
          <a:lstStyle/>
          <a:p>
            <a:pPr algn="l">
              <a:lnSpc>
                <a:spcPct val="80000"/>
              </a:lnSpc>
            </a:pPr>
            <a:r>
              <a:rPr lang="en-US">
                <a:solidFill>
                  <a:schemeClr val="tx2"/>
                </a:solidFill>
              </a:rPr>
              <a:t>Commonly Misused Steroids</a:t>
            </a:r>
            <a:br>
              <a:rPr lang="en-US">
                <a:solidFill>
                  <a:schemeClr val="tx2"/>
                </a:solidFill>
              </a:rPr>
            </a:br>
            <a:endParaRPr lang="en-US">
              <a:solidFill>
                <a:schemeClr val="tx2"/>
              </a:solidFill>
            </a:endParaRPr>
          </a:p>
        </p:txBody>
      </p:sp>
      <p:sp>
        <p:nvSpPr>
          <p:cNvPr id="86" name="Rectangle 56">
            <a:extLst>
              <a:ext uri="{FF2B5EF4-FFF2-40B4-BE49-F238E27FC236}">
                <a16:creationId xmlns:a16="http://schemas.microsoft.com/office/drawing/2014/main" id="{C8CA0C52-5ACA-4F17-AA4A-312E0E1109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7720" y="795527"/>
            <a:ext cx="5970638" cy="5248847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7" name="Isosceles Triangle 39">
            <a:extLst>
              <a:ext uri="{FF2B5EF4-FFF2-40B4-BE49-F238E27FC236}">
                <a16:creationId xmlns:a16="http://schemas.microsoft.com/office/drawing/2014/main" id="{4F37E7FB-7372-47E3-914E-7CF7E94B1C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750273" y="3291386"/>
            <a:ext cx="407233" cy="35106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4463C6D4-24E6-CC4A-B49B-209252AE97F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32625863"/>
              </p:ext>
            </p:extLst>
          </p:nvPr>
        </p:nvGraphicFramePr>
        <p:xfrm>
          <a:off x="972115" y="1263379"/>
          <a:ext cx="5641849" cy="43131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68231">
                  <a:extLst>
                    <a:ext uri="{9D8B030D-6E8A-4147-A177-3AD203B41FA5}">
                      <a16:colId xmlns:a16="http://schemas.microsoft.com/office/drawing/2014/main" val="2813219319"/>
                    </a:ext>
                  </a:extLst>
                </a:gridCol>
                <a:gridCol w="2673618">
                  <a:extLst>
                    <a:ext uri="{9D8B030D-6E8A-4147-A177-3AD203B41FA5}">
                      <a16:colId xmlns:a16="http://schemas.microsoft.com/office/drawing/2014/main" val="1849321235"/>
                    </a:ext>
                  </a:extLst>
                </a:gridCol>
              </a:tblGrid>
              <a:tr h="388890">
                <a:tc>
                  <a:txBody>
                    <a:bodyPr/>
                    <a:lstStyle/>
                    <a:p>
                      <a:pPr fontAlgn="base"/>
                      <a:r>
                        <a:rPr lang="en-GB" sz="1700" b="1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Oral Steroids</a:t>
                      </a:r>
                      <a:endParaRPr lang="en-GB" sz="17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88384" marR="88384" marT="44192" marB="44192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700" b="1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Injectable Steroids</a:t>
                      </a:r>
                      <a:endParaRPr lang="en-GB" sz="1700" b="0" i="0" u="none" strike="noStrike" kern="120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88384" marR="88384" marT="44192" marB="44192"/>
                </a:tc>
                <a:extLst>
                  <a:ext uri="{0D108BD9-81ED-4DB2-BD59-A6C34878D82A}">
                    <a16:rowId xmlns:a16="http://schemas.microsoft.com/office/drawing/2014/main" val="1223068177"/>
                  </a:ext>
                </a:extLst>
              </a:tr>
              <a:tr h="654042">
                <a:tc>
                  <a:txBody>
                    <a:bodyPr/>
                    <a:lstStyle/>
                    <a:p>
                      <a:pPr fontAlgn="base"/>
                      <a:r>
                        <a:rPr lang="en-GB" sz="17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Anadrol (oxymetholone)</a:t>
                      </a:r>
                    </a:p>
                  </a:txBody>
                  <a:tcPr marL="88384" marR="88384" marT="44192" marB="4419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7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Deca-Durabolin (nandrolone decanoate)</a:t>
                      </a:r>
                    </a:p>
                  </a:txBody>
                  <a:tcPr marL="88384" marR="88384" marT="44192" marB="44192"/>
                </a:tc>
                <a:extLst>
                  <a:ext uri="{0D108BD9-81ED-4DB2-BD59-A6C34878D82A}">
                    <a16:rowId xmlns:a16="http://schemas.microsoft.com/office/drawing/2014/main" val="4174791566"/>
                  </a:ext>
                </a:extLst>
              </a:tr>
              <a:tr h="654042">
                <a:tc>
                  <a:txBody>
                    <a:bodyPr/>
                    <a:lstStyle/>
                    <a:p>
                      <a:pPr fontAlgn="base"/>
                      <a:r>
                        <a:rPr lang="en-GB" sz="17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Anavar (oxandrolone)</a:t>
                      </a:r>
                    </a:p>
                  </a:txBody>
                  <a:tcPr marL="88384" marR="88384" marT="44192" marB="44192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7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Durabolin (nandrolone phenpropionate)</a:t>
                      </a:r>
                    </a:p>
                  </a:txBody>
                  <a:tcPr marL="88384" marR="88384" marT="44192" marB="44192"/>
                </a:tc>
                <a:extLst>
                  <a:ext uri="{0D108BD9-81ED-4DB2-BD59-A6C34878D82A}">
                    <a16:rowId xmlns:a16="http://schemas.microsoft.com/office/drawing/2014/main" val="59646968"/>
                  </a:ext>
                </a:extLst>
              </a:tr>
              <a:tr h="654042">
                <a:tc>
                  <a:txBody>
                    <a:bodyPr/>
                    <a:lstStyle/>
                    <a:p>
                      <a:pPr fontAlgn="base"/>
                      <a:r>
                        <a:rPr lang="en-GB" sz="17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Dianabol (methandienone )</a:t>
                      </a:r>
                    </a:p>
                  </a:txBody>
                  <a:tcPr marL="88384" marR="88384" marT="44192" marB="44192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7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Depo-Testosterone (testosterone cypionate)</a:t>
                      </a:r>
                    </a:p>
                  </a:txBody>
                  <a:tcPr marL="88384" marR="88384" marT="44192" marB="44192"/>
                </a:tc>
                <a:extLst>
                  <a:ext uri="{0D108BD9-81ED-4DB2-BD59-A6C34878D82A}">
                    <a16:rowId xmlns:a16="http://schemas.microsoft.com/office/drawing/2014/main" val="403206471"/>
                  </a:ext>
                </a:extLst>
              </a:tr>
              <a:tr h="654042">
                <a:tc>
                  <a:txBody>
                    <a:bodyPr/>
                    <a:lstStyle/>
                    <a:p>
                      <a:pPr fontAlgn="base"/>
                      <a:r>
                        <a:rPr lang="en-GB" sz="17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Winstrol (stanozolol)</a:t>
                      </a:r>
                    </a:p>
                  </a:txBody>
                  <a:tcPr marL="88384" marR="88384" marT="44192" marB="44192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7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Agovirin (testosterone propionate)</a:t>
                      </a:r>
                    </a:p>
                  </a:txBody>
                  <a:tcPr marL="88384" marR="88384" marT="44192" marB="44192"/>
                </a:tc>
                <a:extLst>
                  <a:ext uri="{0D108BD9-81ED-4DB2-BD59-A6C34878D82A}">
                    <a16:rowId xmlns:a16="http://schemas.microsoft.com/office/drawing/2014/main" val="2606454879"/>
                  </a:ext>
                </a:extLst>
              </a:tr>
              <a:tr h="65404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7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Restandol (testosterone undecanoate)</a:t>
                      </a:r>
                      <a:endParaRPr lang="en-US" sz="1700"/>
                    </a:p>
                  </a:txBody>
                  <a:tcPr marL="88384" marR="88384" marT="44192" marB="44192"/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GB" sz="17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Retandrol (testosterone phenylpropionate)</a:t>
                      </a:r>
                    </a:p>
                  </a:txBody>
                  <a:tcPr marL="88384" marR="88384" marT="44192" marB="44192"/>
                </a:tc>
                <a:extLst>
                  <a:ext uri="{0D108BD9-81ED-4DB2-BD59-A6C34878D82A}">
                    <a16:rowId xmlns:a16="http://schemas.microsoft.com/office/drawing/2014/main" val="1824981228"/>
                  </a:ext>
                </a:extLst>
              </a:tr>
              <a:tr h="654042">
                <a:tc>
                  <a:txBody>
                    <a:bodyPr/>
                    <a:lstStyle/>
                    <a:p>
                      <a:endParaRPr lang="en-US" sz="1700"/>
                    </a:p>
                  </a:txBody>
                  <a:tcPr marL="88384" marR="88384" marT="44192" marB="44192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700" b="0" i="0" u="none" strike="noStrike" kern="120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Equipoise (boldenone undecylenate)</a:t>
                      </a:r>
                    </a:p>
                  </a:txBody>
                  <a:tcPr marL="88384" marR="88384" marT="44192" marB="44192"/>
                </a:tc>
                <a:extLst>
                  <a:ext uri="{0D108BD9-81ED-4DB2-BD59-A6C34878D82A}">
                    <a16:rowId xmlns:a16="http://schemas.microsoft.com/office/drawing/2014/main" val="30104424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984383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9088E9-E9E1-0F48-ADBC-CD91B018B7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2515" y="2400360"/>
            <a:ext cx="3498979" cy="1046396"/>
          </a:xfrm>
        </p:spPr>
        <p:txBody>
          <a:bodyPr>
            <a:normAutofit/>
          </a:bodyPr>
          <a:lstStyle/>
          <a:p>
            <a:r>
              <a:rPr lang="en-US" sz="3700" dirty="0"/>
              <a:t>Concerns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386772-DBAE-4D8B-91F0-AAAED022D77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87716011"/>
              </p:ext>
            </p:extLst>
          </p:nvPr>
        </p:nvGraphicFramePr>
        <p:xfrm>
          <a:off x="5574890" y="803186"/>
          <a:ext cx="5821767" cy="5287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pSp>
        <p:nvGrpSpPr>
          <p:cNvPr id="34" name="Group 33">
            <a:extLst>
              <a:ext uri="{FF2B5EF4-FFF2-40B4-BE49-F238E27FC236}">
                <a16:creationId xmlns:a16="http://schemas.microsoft.com/office/drawing/2014/main" id="{E87D33EC-2E1C-8047-B7F5-F35A9E8C70AE}"/>
              </a:ext>
            </a:extLst>
          </p:cNvPr>
          <p:cNvGrpSpPr/>
          <p:nvPr/>
        </p:nvGrpSpPr>
        <p:grpSpPr>
          <a:xfrm>
            <a:off x="1074773" y="3796874"/>
            <a:ext cx="4500117" cy="879939"/>
            <a:chOff x="1016329" y="4131"/>
            <a:chExt cx="4805437" cy="879939"/>
          </a:xfrm>
        </p:grpSpPr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C6CF76A2-A5E9-4646-9E83-758CEA18D53F}"/>
                </a:ext>
              </a:extLst>
            </p:cNvPr>
            <p:cNvSpPr/>
            <p:nvPr/>
          </p:nvSpPr>
          <p:spPr>
            <a:xfrm>
              <a:off x="1016329" y="4131"/>
              <a:ext cx="4805437" cy="879939"/>
            </a:xfrm>
            <a:prstGeom prst="rect">
              <a:avLst/>
            </a:prstGeom>
          </p:spPr>
          <p:style>
            <a:lnRef idx="0">
              <a:schemeClr val="dk1">
                <a:alpha val="0"/>
                <a:hueOff val="0"/>
                <a:satOff val="0"/>
                <a:lumOff val="0"/>
                <a:alphaOff val="0"/>
              </a:schemeClr>
            </a:lnRef>
            <a:fillRef idx="0">
              <a:schemeClr val="lt1">
                <a:alpha val="0"/>
                <a:hueOff val="0"/>
                <a:satOff val="0"/>
                <a:lumOff val="0"/>
                <a:alphaOff val="0"/>
              </a:schemeClr>
            </a:fillRef>
            <a:effectRef idx="0">
              <a:schemeClr val="lt1">
                <a:alpha val="0"/>
                <a:hueOff val="0"/>
                <a:satOff val="0"/>
                <a:lumOff val="0"/>
                <a:alphaOff val="0"/>
              </a:schemeClr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</p:sp>
        <p:sp>
          <p:nvSpPr>
            <p:cNvPr id="36" name="TextBox 35">
              <a:extLst>
                <a:ext uri="{FF2B5EF4-FFF2-40B4-BE49-F238E27FC236}">
                  <a16:creationId xmlns:a16="http://schemas.microsoft.com/office/drawing/2014/main" id="{F3C1239C-C4B6-A04E-B306-00FE9372E3D3}"/>
                </a:ext>
              </a:extLst>
            </p:cNvPr>
            <p:cNvSpPr txBox="1"/>
            <p:nvPr/>
          </p:nvSpPr>
          <p:spPr>
            <a:xfrm>
              <a:off x="1016330" y="4131"/>
              <a:ext cx="3261700" cy="879939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tx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93127" tIns="93127" rIns="93127" bIns="93127" numCol="1" spcCol="1270" anchor="ctr" anchorCtr="0">
              <a:noAutofit/>
            </a:bodyPr>
            <a:lstStyle/>
            <a:p>
              <a:pPr marL="0" lvl="0" indent="0" algn="l" defTabSz="666750">
                <a:lnSpc>
                  <a:spcPct val="10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1500" kern="1200" dirty="0"/>
                <a:t>Concerns of Patterns that are common for misusing steroids include:</a:t>
              </a:r>
              <a:endParaRPr lang="en-US" sz="1500" kern="1200" dirty="0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B1EF7243-27DD-2B40-984A-46DD5FE381A6}"/>
              </a:ext>
            </a:extLst>
          </p:cNvPr>
          <p:cNvSpPr txBox="1"/>
          <p:nvPr/>
        </p:nvSpPr>
        <p:spPr>
          <a:xfrm>
            <a:off x="9117158" y="6167203"/>
            <a:ext cx="28991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Powers (2011)</a:t>
            </a:r>
          </a:p>
        </p:txBody>
      </p:sp>
    </p:spTree>
    <p:extLst>
      <p:ext uri="{BB962C8B-B14F-4D97-AF65-F5344CB8AC3E}">
        <p14:creationId xmlns:p14="http://schemas.microsoft.com/office/powerpoint/2010/main" val="410670686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54671F19-8CEA-4BF6-9C20-40CD7F8345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6" name="Group 75">
            <a:extLst>
              <a:ext uri="{FF2B5EF4-FFF2-40B4-BE49-F238E27FC236}">
                <a16:creationId xmlns:a16="http://schemas.microsoft.com/office/drawing/2014/main" id="{DF8D7FD2-9A2E-4928-95E8-C564F5DE22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77" name="Freeform 5">
              <a:extLst>
                <a:ext uri="{FF2B5EF4-FFF2-40B4-BE49-F238E27FC236}">
                  <a16:creationId xmlns:a16="http://schemas.microsoft.com/office/drawing/2014/main" id="{9492FC3F-031B-471C-9D3F-ACDC0F4FDB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>
                <a:gd name="T0" fmla="*/ 813 w 813"/>
                <a:gd name="T1" fmla="*/ 0 h 1440"/>
                <a:gd name="T2" fmla="*/ 435 w 81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8" name="Freeform 6">
              <a:extLst>
                <a:ext uri="{FF2B5EF4-FFF2-40B4-BE49-F238E27FC236}">
                  <a16:creationId xmlns:a16="http://schemas.microsoft.com/office/drawing/2014/main" id="{86CD549F-ABDD-44F3-B862-7CBDA3EA04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>
                <a:gd name="T0" fmla="*/ 324 w 324"/>
                <a:gd name="T1" fmla="*/ 117 h 117"/>
                <a:gd name="T2" fmla="*/ 0 w 324"/>
                <a:gd name="T3" fmla="*/ 0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79" name="Freeform 7">
              <a:extLst>
                <a:ext uri="{FF2B5EF4-FFF2-40B4-BE49-F238E27FC236}">
                  <a16:creationId xmlns:a16="http://schemas.microsoft.com/office/drawing/2014/main" id="{52260EC2-017D-4E8D-9E03-E09539279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>
                <a:gd name="T0" fmla="*/ 0 w 404"/>
                <a:gd name="T1" fmla="*/ 385 h 385"/>
                <a:gd name="T2" fmla="*/ 404 w 404"/>
                <a:gd name="T3" fmla="*/ 0 h 3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0" name="Freeform 8">
              <a:extLst>
                <a:ext uri="{FF2B5EF4-FFF2-40B4-BE49-F238E27FC236}">
                  <a16:creationId xmlns:a16="http://schemas.microsoft.com/office/drawing/2014/main" id="{CAE12B7D-8362-40D6-BEBD-C516A96458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>
                <a:gd name="T0" fmla="*/ 774 w 774"/>
                <a:gd name="T1" fmla="*/ 0 h 1440"/>
                <a:gd name="T2" fmla="*/ 411 w 774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1" name="Freeform 9">
              <a:extLst>
                <a:ext uri="{FF2B5EF4-FFF2-40B4-BE49-F238E27FC236}">
                  <a16:creationId xmlns:a16="http://schemas.microsoft.com/office/drawing/2014/main" id="{FC8A8F30-D6B2-488A-9ACF-D08F1BBB63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>
                <a:gd name="T0" fmla="*/ 203 w 203"/>
                <a:gd name="T1" fmla="*/ 77 h 77"/>
                <a:gd name="T2" fmla="*/ 0 w 203"/>
                <a:gd name="T3" fmla="*/ 0 h 7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2" name="Freeform 10">
              <a:extLst>
                <a:ext uri="{FF2B5EF4-FFF2-40B4-BE49-F238E27FC236}">
                  <a16:creationId xmlns:a16="http://schemas.microsoft.com/office/drawing/2014/main" id="{BAE2051A-CE52-49DB-8709-A4048A1AE7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>
                <a:gd name="T0" fmla="*/ 0 w 351"/>
                <a:gd name="T1" fmla="*/ 332 h 332"/>
                <a:gd name="T2" fmla="*/ 351 w 351"/>
                <a:gd name="T3" fmla="*/ 0 h 33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3" name="Freeform 11">
              <a:extLst>
                <a:ext uri="{FF2B5EF4-FFF2-40B4-BE49-F238E27FC236}">
                  <a16:creationId xmlns:a16="http://schemas.microsoft.com/office/drawing/2014/main" id="{7B5C5841-F631-4B00-8C77-D2C52018CD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>
                <a:gd name="T0" fmla="*/ 762 w 762"/>
                <a:gd name="T1" fmla="*/ 0 h 1440"/>
                <a:gd name="T2" fmla="*/ 403 w 76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4" name="Freeform 12">
              <a:extLst>
                <a:ext uri="{FF2B5EF4-FFF2-40B4-BE49-F238E27FC236}">
                  <a16:creationId xmlns:a16="http://schemas.microsoft.com/office/drawing/2014/main" id="{743DFB87-8286-4B9A-9239-DB277B2E7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>
                <a:gd name="T0" fmla="*/ 140 w 140"/>
                <a:gd name="T1" fmla="*/ 54 h 54"/>
                <a:gd name="T2" fmla="*/ 0 w 140"/>
                <a:gd name="T3" fmla="*/ 0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5" name="Freeform 13">
              <a:extLst>
                <a:ext uri="{FF2B5EF4-FFF2-40B4-BE49-F238E27FC236}">
                  <a16:creationId xmlns:a16="http://schemas.microsoft.com/office/drawing/2014/main" id="{5F32A656-D839-4D55-AD7D-C7412B0B5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>
                <a:gd name="T0" fmla="*/ 0 w 321"/>
                <a:gd name="T1" fmla="*/ 302 h 302"/>
                <a:gd name="T2" fmla="*/ 321 w 321"/>
                <a:gd name="T3" fmla="*/ 0 h 3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6" name="Freeform 14">
              <a:extLst>
                <a:ext uri="{FF2B5EF4-FFF2-40B4-BE49-F238E27FC236}">
                  <a16:creationId xmlns:a16="http://schemas.microsoft.com/office/drawing/2014/main" id="{58918361-D887-49DD-8468-2C1C648A5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>
                <a:gd name="T0" fmla="*/ 683 w 683"/>
                <a:gd name="T1" fmla="*/ 0 h 1440"/>
                <a:gd name="T2" fmla="*/ 355 w 683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7" name="Freeform 15">
              <a:extLst>
                <a:ext uri="{FF2B5EF4-FFF2-40B4-BE49-F238E27FC236}">
                  <a16:creationId xmlns:a16="http://schemas.microsoft.com/office/drawing/2014/main" id="{E5C50144-9538-4F6A-BE58-68316AE018A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>
                <a:gd name="T0" fmla="*/ 0 w 287"/>
                <a:gd name="T1" fmla="*/ 279 h 279"/>
                <a:gd name="T2" fmla="*/ 287 w 287"/>
                <a:gd name="T3" fmla="*/ 0 h 2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8" name="Freeform 16">
              <a:extLst>
                <a:ext uri="{FF2B5EF4-FFF2-40B4-BE49-F238E27FC236}">
                  <a16:creationId xmlns:a16="http://schemas.microsoft.com/office/drawing/2014/main" id="{167A1BDF-04F1-450F-9EC3-68423DB051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>
                <a:gd name="T0" fmla="*/ 680 w 680"/>
                <a:gd name="T1" fmla="*/ 0 h 1440"/>
                <a:gd name="T2" fmla="*/ 337 w 68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9" name="Freeform 17">
              <a:extLst>
                <a:ext uri="{FF2B5EF4-FFF2-40B4-BE49-F238E27FC236}">
                  <a16:creationId xmlns:a16="http://schemas.microsoft.com/office/drawing/2014/main" id="{A12EA483-456C-4542-8F7D-8DA9CFBD9F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>
                <a:gd name="T0" fmla="*/ 0 w 250"/>
                <a:gd name="T1" fmla="*/ 242 h 242"/>
                <a:gd name="T2" fmla="*/ 250 w 250"/>
                <a:gd name="T3" fmla="*/ 0 h 2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0" name="Freeform 18">
              <a:extLst>
                <a:ext uri="{FF2B5EF4-FFF2-40B4-BE49-F238E27FC236}">
                  <a16:creationId xmlns:a16="http://schemas.microsoft.com/office/drawing/2014/main" id="{201E52B7-DD36-411C-8389-150D600260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>
                <a:gd name="T0" fmla="*/ 720 w 720"/>
                <a:gd name="T1" fmla="*/ 0 h 1440"/>
                <a:gd name="T2" fmla="*/ 362 w 7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1" name="Freeform 19">
              <a:extLst>
                <a:ext uri="{FF2B5EF4-FFF2-40B4-BE49-F238E27FC236}">
                  <a16:creationId xmlns:a16="http://schemas.microsoft.com/office/drawing/2014/main" id="{AA220B3A-85CA-4D84-9540-00751C2467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>
                <a:gd name="T0" fmla="*/ 0 w 185"/>
                <a:gd name="T1" fmla="*/ 167 h 167"/>
                <a:gd name="T2" fmla="*/ 185 w 185"/>
                <a:gd name="T3" fmla="*/ 0 h 1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2" name="Freeform 20">
              <a:extLst>
                <a:ext uri="{FF2B5EF4-FFF2-40B4-BE49-F238E27FC236}">
                  <a16:creationId xmlns:a16="http://schemas.microsoft.com/office/drawing/2014/main" id="{654FF49C-A6CC-403E-A88F-336CEE1C3A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>
                <a:gd name="T0" fmla="*/ 572 w 572"/>
                <a:gd name="T1" fmla="*/ 0 h 1440"/>
                <a:gd name="T2" fmla="*/ 164 w 572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3" name="Freeform 21">
              <a:extLst>
                <a:ext uri="{FF2B5EF4-FFF2-40B4-BE49-F238E27FC236}">
                  <a16:creationId xmlns:a16="http://schemas.microsoft.com/office/drawing/2014/main" id="{3D87AB84-9412-4CFF-A1BC-CB3AED63CE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>
                <a:gd name="T0" fmla="*/ 620 w 620"/>
                <a:gd name="T1" fmla="*/ 0 h 1440"/>
                <a:gd name="T2" fmla="*/ 186 w 620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4" name="Freeform 22">
              <a:extLst>
                <a:ext uri="{FF2B5EF4-FFF2-40B4-BE49-F238E27FC236}">
                  <a16:creationId xmlns:a16="http://schemas.microsoft.com/office/drawing/2014/main" id="{A9707544-12CC-42A7-BAB6-4EEDB0A914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>
                <a:gd name="T0" fmla="*/ 506 w 506"/>
                <a:gd name="T1" fmla="*/ 0 h 1440"/>
                <a:gd name="T2" fmla="*/ 171 w 506"/>
                <a:gd name="T3" fmla="*/ 1440 h 14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5" name="Freeform 23">
              <a:extLst>
                <a:ext uri="{FF2B5EF4-FFF2-40B4-BE49-F238E27FC236}">
                  <a16:creationId xmlns:a16="http://schemas.microsoft.com/office/drawing/2014/main" id="{6C24B75D-6AD8-499E-97A1-7F9C14C862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>
                <a:gd name="T0" fmla="*/ 373 w 373"/>
                <a:gd name="T1" fmla="*/ 0 h 673"/>
                <a:gd name="T2" fmla="*/ 0 w 373"/>
                <a:gd name="T3" fmla="*/ 673 h 67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6" name="Freeform 24">
              <a:extLst>
                <a:ext uri="{FF2B5EF4-FFF2-40B4-BE49-F238E27FC236}">
                  <a16:creationId xmlns:a16="http://schemas.microsoft.com/office/drawing/2014/main" id="{E4D6BD4C-A765-4B63-B5A2-E73315FF4D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>
                <a:gd name="T0" fmla="*/ 0 w 45"/>
                <a:gd name="T1" fmla="*/ 0 h 174"/>
                <a:gd name="T2" fmla="*/ 45 w 45"/>
                <a:gd name="T3" fmla="*/ 174 h 1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7" name="Freeform 25">
              <a:extLst>
                <a:ext uri="{FF2B5EF4-FFF2-40B4-BE49-F238E27FC236}">
                  <a16:creationId xmlns:a16="http://schemas.microsoft.com/office/drawing/2014/main" id="{1C4E864E-6CFB-4F92-8258-56B8F9D018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>
                <a:gd name="T0" fmla="*/ 329 w 329"/>
                <a:gd name="T1" fmla="*/ 0 h 469"/>
                <a:gd name="T2" fmla="*/ 0 w 329"/>
                <a:gd name="T3" fmla="*/ 469 h 4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99" name="Rectangle 98">
            <a:extLst>
              <a:ext uri="{FF2B5EF4-FFF2-40B4-BE49-F238E27FC236}">
                <a16:creationId xmlns:a16="http://schemas.microsoft.com/office/drawing/2014/main" id="{EDD8A419-1315-4FC7-BEC1-B3E4AF5C2B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3" y="1047102"/>
            <a:ext cx="4484074" cy="5029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Isosceles Triangle 22">
            <a:extLst>
              <a:ext uri="{FF2B5EF4-FFF2-40B4-BE49-F238E27FC236}">
                <a16:creationId xmlns:a16="http://schemas.microsoft.com/office/drawing/2014/main" id="{260D2B0D-2249-4BCD-AE1C-9C8BEDD496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2875727" y="5546507"/>
            <a:ext cx="315988" cy="27240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Rectangle 102">
            <a:extLst>
              <a:ext uri="{FF2B5EF4-FFF2-40B4-BE49-F238E27FC236}">
                <a16:creationId xmlns:a16="http://schemas.microsoft.com/office/drawing/2014/main" id="{097E8977-88F7-48CE-BBA5-7B4AE78DD3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91682" y="1634393"/>
            <a:ext cx="4483251" cy="391730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79B634E-2154-0548-9F3A-60C8916D3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5894" y="802440"/>
            <a:ext cx="4569039" cy="1072378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r>
              <a:rPr lang="en-US" sz="2500" dirty="0">
                <a:solidFill>
                  <a:schemeClr val="tx1"/>
                </a:solidFill>
              </a:rPr>
              <a:t>Own opinion? Would I take them?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04650C-2CAE-6040-892C-1E8FA89E1E30}"/>
              </a:ext>
            </a:extLst>
          </p:cNvPr>
          <p:cNvSpPr txBox="1"/>
          <p:nvPr/>
        </p:nvSpPr>
        <p:spPr>
          <a:xfrm>
            <a:off x="873539" y="2392033"/>
            <a:ext cx="4319535" cy="1609972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</a:pPr>
            <a:r>
              <a:rPr lang="en-US" dirty="0"/>
              <a:t>I don’t think it is worth it. Never should anyone rely on steroids making you great when there is so many athletes that are successful without it such as</a:t>
            </a:r>
          </a:p>
          <a:p>
            <a:pPr indent="-228600" defTabSz="914400">
              <a:lnSpc>
                <a:spcPct val="120000"/>
              </a:lnSpc>
              <a:spcAft>
                <a:spcPts val="600"/>
              </a:spcAft>
              <a:buClr>
                <a:schemeClr val="accent1"/>
              </a:buClr>
              <a:buSzPct val="110000"/>
              <a:buFont typeface="Wingdings" panose="05000000000000000000" pitchFamily="2" charset="2"/>
              <a:buChar char="§"/>
            </a:pPr>
            <a:endParaRPr lang="en-US" sz="1600" dirty="0">
              <a:solidFill>
                <a:srgbClr val="FFFFFE"/>
              </a:solidFill>
            </a:endParaRPr>
          </a:p>
        </p:txBody>
      </p:sp>
      <p:pic>
        <p:nvPicPr>
          <p:cNvPr id="37" name="Picture 36" descr="A person in a blue shirt&#10;&#10;Description automatically generated">
            <a:extLst>
              <a:ext uri="{FF2B5EF4-FFF2-40B4-BE49-F238E27FC236}">
                <a16:creationId xmlns:a16="http://schemas.microsoft.com/office/drawing/2014/main" id="{F30AE6EB-C8A7-124C-BBED-028CED0F4BB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4" b="18284"/>
          <a:stretch/>
        </p:blipFill>
        <p:spPr>
          <a:xfrm>
            <a:off x="6097572" y="10"/>
            <a:ext cx="3049457" cy="3436962"/>
          </a:xfrm>
          <a:prstGeom prst="rect">
            <a:avLst/>
          </a:prstGeom>
          <a:ln w="9525">
            <a:noFill/>
          </a:ln>
        </p:spPr>
      </p:pic>
      <p:pic>
        <p:nvPicPr>
          <p:cNvPr id="7" name="Picture 6" descr="A person holding a football ball&#10;&#10;Description automatically generated">
            <a:extLst>
              <a:ext uri="{FF2B5EF4-FFF2-40B4-BE49-F238E27FC236}">
                <a16:creationId xmlns:a16="http://schemas.microsoft.com/office/drawing/2014/main" id="{CD905A31-EFAD-C24F-9951-32FA48C9F1E0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4891" r="16392" b="1"/>
          <a:stretch/>
        </p:blipFill>
        <p:spPr>
          <a:xfrm>
            <a:off x="9128097" y="-2"/>
            <a:ext cx="3068125" cy="3474721"/>
          </a:xfrm>
          <a:prstGeom prst="rect">
            <a:avLst/>
          </a:prstGeom>
          <a:ln w="9525">
            <a:noFill/>
          </a:ln>
        </p:spPr>
      </p:pic>
      <p:pic>
        <p:nvPicPr>
          <p:cNvPr id="4" name="Picture 3" descr="A person holding a football ball&#10;&#10;Description automatically generated">
            <a:extLst>
              <a:ext uri="{FF2B5EF4-FFF2-40B4-BE49-F238E27FC236}">
                <a16:creationId xmlns:a16="http://schemas.microsoft.com/office/drawing/2014/main" id="{6A3DC178-D46A-7144-8963-EECF25C6E6BB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4374" r="16376" b="1"/>
          <a:stretch/>
        </p:blipFill>
        <p:spPr>
          <a:xfrm>
            <a:off x="6097572" y="3436972"/>
            <a:ext cx="3048306" cy="3421254"/>
          </a:xfrm>
          <a:prstGeom prst="rect">
            <a:avLst/>
          </a:prstGeom>
          <a:ln w="9525">
            <a:noFill/>
          </a:ln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F5C6EDC8-1BFA-C040-8EE7-695F292B9405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l="6436" r="4435" b="-1"/>
          <a:stretch/>
        </p:blipFill>
        <p:spPr>
          <a:xfrm>
            <a:off x="9145876" y="3433790"/>
            <a:ext cx="3052141" cy="3424437"/>
          </a:xfrm>
          <a:prstGeom prst="rect">
            <a:avLst/>
          </a:prstGeom>
          <a:ln w="9525">
            <a:noFill/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919A5DA-6368-8A42-992B-3F12B4A64918}"/>
              </a:ext>
            </a:extLst>
          </p:cNvPr>
          <p:cNvSpPr txBox="1"/>
          <p:nvPr/>
        </p:nvSpPr>
        <p:spPr>
          <a:xfrm>
            <a:off x="922761" y="1834391"/>
            <a:ext cx="4279901" cy="7232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/>
              <a:t>Personally, I would not take them. </a:t>
            </a:r>
          </a:p>
          <a:p>
            <a:pPr>
              <a:spcAft>
                <a:spcPts val="600"/>
              </a:spcAft>
            </a:pPr>
            <a:endParaRPr lang="en-US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7D4E80-DF8A-494A-B50C-2FF241060DA9}"/>
              </a:ext>
            </a:extLst>
          </p:cNvPr>
          <p:cNvSpPr/>
          <p:nvPr/>
        </p:nvSpPr>
        <p:spPr>
          <a:xfrm>
            <a:off x="831292" y="4098442"/>
            <a:ext cx="4164845" cy="3747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0000"/>
              </a:lnSpc>
              <a:spcAft>
                <a:spcPts val="600"/>
              </a:spcAft>
            </a:pPr>
            <a:r>
              <a:rPr lang="en-US" dirty="0"/>
              <a:t>Lampard, Ronaldo and Gerrard </a:t>
            </a:r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BE02EB2A-8BC8-D04B-A8A2-9836A1BEBF4D}"/>
              </a:ext>
            </a:extLst>
          </p:cNvPr>
          <p:cNvSpPr/>
          <p:nvPr/>
        </p:nvSpPr>
        <p:spPr>
          <a:xfrm>
            <a:off x="-122253" y="4419987"/>
            <a:ext cx="6096000" cy="531684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>
              <a:lnSpc>
                <a:spcPct val="110000"/>
              </a:lnSpc>
              <a:spcAft>
                <a:spcPts val="600"/>
              </a:spcAft>
            </a:pPr>
            <a:r>
              <a:rPr lang="en-US" sz="2800" dirty="0"/>
              <a:t> vs </a:t>
            </a: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27C7A2F5-C6F4-2741-90B4-1CB88EDD158E}"/>
              </a:ext>
            </a:extLst>
          </p:cNvPr>
          <p:cNvSpPr/>
          <p:nvPr/>
        </p:nvSpPr>
        <p:spPr>
          <a:xfrm>
            <a:off x="2242782" y="5087659"/>
            <a:ext cx="1432636" cy="37478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>
              <a:lnSpc>
                <a:spcPct val="110000"/>
              </a:lnSpc>
              <a:spcAft>
                <a:spcPts val="600"/>
              </a:spcAft>
            </a:pPr>
            <a:r>
              <a:rPr lang="en-US" dirty="0"/>
              <a:t>Dave </a:t>
            </a:r>
            <a:r>
              <a:rPr lang="en-US" dirty="0" err="1"/>
              <a:t>Kitson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9893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38" grpId="0"/>
      <p:bldP spid="3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5" name="Group 14">
            <a:extLst>
              <a:ext uri="{FF2B5EF4-FFF2-40B4-BE49-F238E27FC236}">
                <a16:creationId xmlns:a16="http://schemas.microsoft.com/office/drawing/2014/main" id="{BEF0548A-9968-4011-A0EA-C1968C3270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417513" y="0"/>
            <a:ext cx="12584114" cy="6853238"/>
            <a:chOff x="-417513" y="0"/>
            <a:chExt cx="12584114" cy="6853238"/>
          </a:xfrm>
        </p:grpSpPr>
        <p:sp>
          <p:nvSpPr>
            <p:cNvPr id="16" name="Freeform 5">
              <a:extLst>
                <a:ext uri="{FF2B5EF4-FFF2-40B4-BE49-F238E27FC236}">
                  <a16:creationId xmlns:a16="http://schemas.microsoft.com/office/drawing/2014/main" id="{366CE10B-11AE-4992-8644-83541BC835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06513" y="0"/>
              <a:ext cx="3862388" cy="6843713"/>
            </a:xfrm>
            <a:custGeom>
              <a:avLst/>
              <a:gdLst/>
              <a:ahLst/>
              <a:cxnLst/>
              <a:rect l="0" t="0" r="r" b="b"/>
              <a:pathLst>
                <a:path w="813" h="1440">
                  <a:moveTo>
                    <a:pt x="813" y="0"/>
                  </a:moveTo>
                  <a:cubicBezTo>
                    <a:pt x="331" y="221"/>
                    <a:pt x="0" y="1039"/>
                    <a:pt x="43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7" name="Freeform 6">
              <a:extLst>
                <a:ext uri="{FF2B5EF4-FFF2-40B4-BE49-F238E27FC236}">
                  <a16:creationId xmlns:a16="http://schemas.microsoft.com/office/drawing/2014/main" id="{E1075C7A-C203-4F66-B27D-FF3FA5A385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26725" y="9525"/>
              <a:ext cx="1539875" cy="555625"/>
            </a:xfrm>
            <a:custGeom>
              <a:avLst/>
              <a:gdLst/>
              <a:ahLst/>
              <a:cxnLst/>
              <a:rect l="0" t="0" r="r" b="b"/>
              <a:pathLst>
                <a:path w="324" h="117">
                  <a:moveTo>
                    <a:pt x="324" y="117"/>
                  </a:moveTo>
                  <a:cubicBezTo>
                    <a:pt x="223" y="64"/>
                    <a:pt x="107" y="2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8" name="Freeform 7">
              <a:extLst>
                <a:ext uri="{FF2B5EF4-FFF2-40B4-BE49-F238E27FC236}">
                  <a16:creationId xmlns:a16="http://schemas.microsoft.com/office/drawing/2014/main" id="{33922F52-1ADE-4738-BB57-A8917B2F3E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247313" y="5013325"/>
              <a:ext cx="1919288" cy="1830388"/>
            </a:xfrm>
            <a:custGeom>
              <a:avLst/>
              <a:gdLst/>
              <a:ahLst/>
              <a:cxnLst/>
              <a:rect l="0" t="0" r="r" b="b"/>
              <a:pathLst>
                <a:path w="404" h="385">
                  <a:moveTo>
                    <a:pt x="0" y="385"/>
                  </a:moveTo>
                  <a:cubicBezTo>
                    <a:pt x="146" y="272"/>
                    <a:pt x="285" y="142"/>
                    <a:pt x="404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19" name="Freeform 8">
              <a:extLst>
                <a:ext uri="{FF2B5EF4-FFF2-40B4-BE49-F238E27FC236}">
                  <a16:creationId xmlns:a16="http://schemas.microsoft.com/office/drawing/2014/main" id="{FD8B1A7D-85FE-496D-B500-64556C96ED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775" y="0"/>
              <a:ext cx="3676650" cy="6843713"/>
            </a:xfrm>
            <a:custGeom>
              <a:avLst/>
              <a:gdLst/>
              <a:ahLst/>
              <a:cxnLst/>
              <a:rect l="0" t="0" r="r" b="b"/>
              <a:pathLst>
                <a:path w="774" h="1440">
                  <a:moveTo>
                    <a:pt x="774" y="0"/>
                  </a:moveTo>
                  <a:cubicBezTo>
                    <a:pt x="312" y="240"/>
                    <a:pt x="0" y="1034"/>
                    <a:pt x="41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0" name="Freeform 9">
              <a:extLst>
                <a:ext uri="{FF2B5EF4-FFF2-40B4-BE49-F238E27FC236}">
                  <a16:creationId xmlns:a16="http://schemas.microsoft.com/office/drawing/2014/main" id="{268ED253-918E-42B9-9DC1-550228931F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02988" y="9525"/>
              <a:ext cx="963613" cy="366713"/>
            </a:xfrm>
            <a:custGeom>
              <a:avLst/>
              <a:gdLst/>
              <a:ahLst/>
              <a:cxnLst/>
              <a:rect l="0" t="0" r="r" b="b"/>
              <a:pathLst>
                <a:path w="203" h="77">
                  <a:moveTo>
                    <a:pt x="203" y="77"/>
                  </a:moveTo>
                  <a:cubicBezTo>
                    <a:pt x="138" y="46"/>
                    <a:pt x="68" y="2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1" name="Freeform 10">
              <a:extLst>
                <a:ext uri="{FF2B5EF4-FFF2-40B4-BE49-F238E27FC236}">
                  <a16:creationId xmlns:a16="http://schemas.microsoft.com/office/drawing/2014/main" id="{9628A3B7-EEAF-462C-BBEB-7DD2D23D4D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494963" y="5275263"/>
              <a:ext cx="1666875" cy="1577975"/>
            </a:xfrm>
            <a:custGeom>
              <a:avLst/>
              <a:gdLst/>
              <a:ahLst/>
              <a:cxnLst/>
              <a:rect l="0" t="0" r="r" b="b"/>
              <a:pathLst>
                <a:path w="351" h="332">
                  <a:moveTo>
                    <a:pt x="0" y="332"/>
                  </a:moveTo>
                  <a:cubicBezTo>
                    <a:pt x="125" y="232"/>
                    <a:pt x="245" y="121"/>
                    <a:pt x="35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2" name="Freeform 11">
              <a:extLst>
                <a:ext uri="{FF2B5EF4-FFF2-40B4-BE49-F238E27FC236}">
                  <a16:creationId xmlns:a16="http://schemas.microsoft.com/office/drawing/2014/main" id="{77FEA7DD-5921-4DE6-B4A1-AD5F33FA53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621088" cy="6843713"/>
            </a:xfrm>
            <a:custGeom>
              <a:avLst/>
              <a:gdLst/>
              <a:ahLst/>
              <a:cxnLst/>
              <a:rect l="0" t="0" r="r" b="b"/>
              <a:pathLst>
                <a:path w="762" h="1440">
                  <a:moveTo>
                    <a:pt x="762" y="0"/>
                  </a:moveTo>
                  <a:cubicBezTo>
                    <a:pt x="308" y="245"/>
                    <a:pt x="0" y="1033"/>
                    <a:pt x="403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3" name="Freeform 12">
              <a:extLst>
                <a:ext uri="{FF2B5EF4-FFF2-40B4-BE49-F238E27FC236}">
                  <a16:creationId xmlns:a16="http://schemas.microsoft.com/office/drawing/2014/main" id="{6BEA2E44-DA01-43F3-B29D-09D067A7A3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01438" y="9525"/>
              <a:ext cx="665163" cy="257175"/>
            </a:xfrm>
            <a:custGeom>
              <a:avLst/>
              <a:gdLst/>
              <a:ahLst/>
              <a:cxnLst/>
              <a:rect l="0" t="0" r="r" b="b"/>
              <a:pathLst>
                <a:path w="140" h="54">
                  <a:moveTo>
                    <a:pt x="140" y="54"/>
                  </a:moveTo>
                  <a:cubicBezTo>
                    <a:pt x="95" y="34"/>
                    <a:pt x="48" y="16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4" name="Freeform 13">
              <a:extLst>
                <a:ext uri="{FF2B5EF4-FFF2-40B4-BE49-F238E27FC236}">
                  <a16:creationId xmlns:a16="http://schemas.microsoft.com/office/drawing/2014/main" id="{9DCCD644-E10A-4257-A2A0-41D3423334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641013" y="5408613"/>
              <a:ext cx="1525588" cy="1435100"/>
            </a:xfrm>
            <a:custGeom>
              <a:avLst/>
              <a:gdLst/>
              <a:ahLst/>
              <a:cxnLst/>
              <a:rect l="0" t="0" r="r" b="b"/>
              <a:pathLst>
                <a:path w="321" h="302">
                  <a:moveTo>
                    <a:pt x="0" y="302"/>
                  </a:moveTo>
                  <a:cubicBezTo>
                    <a:pt x="114" y="210"/>
                    <a:pt x="223" y="109"/>
                    <a:pt x="321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5" name="Freeform 14">
              <a:extLst>
                <a:ext uri="{FF2B5EF4-FFF2-40B4-BE49-F238E27FC236}">
                  <a16:creationId xmlns:a16="http://schemas.microsoft.com/office/drawing/2014/main" id="{D7EC30B8-EAD5-4B92-9AFA-26687915C3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1713" y="0"/>
              <a:ext cx="3244850" cy="6843713"/>
            </a:xfrm>
            <a:custGeom>
              <a:avLst/>
              <a:gdLst/>
              <a:ahLst/>
              <a:cxnLst/>
              <a:rect l="0" t="0" r="r" b="b"/>
              <a:pathLst>
                <a:path w="683" h="1440">
                  <a:moveTo>
                    <a:pt x="683" y="0"/>
                  </a:moveTo>
                  <a:cubicBezTo>
                    <a:pt x="258" y="256"/>
                    <a:pt x="0" y="1041"/>
                    <a:pt x="355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6" name="Freeform 15">
              <a:extLst>
                <a:ext uri="{FF2B5EF4-FFF2-40B4-BE49-F238E27FC236}">
                  <a16:creationId xmlns:a16="http://schemas.microsoft.com/office/drawing/2014/main" id="{DB6A6B8D-0A2A-401E-AA9E-E1599FCF4F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802938" y="5518150"/>
              <a:ext cx="1363663" cy="1325563"/>
            </a:xfrm>
            <a:custGeom>
              <a:avLst/>
              <a:gdLst/>
              <a:ahLst/>
              <a:cxnLst/>
              <a:rect l="0" t="0" r="r" b="b"/>
              <a:pathLst>
                <a:path w="287" h="279">
                  <a:moveTo>
                    <a:pt x="0" y="279"/>
                  </a:moveTo>
                  <a:cubicBezTo>
                    <a:pt x="101" y="193"/>
                    <a:pt x="198" y="100"/>
                    <a:pt x="287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7" name="Freeform 16">
              <a:extLst>
                <a:ext uri="{FF2B5EF4-FFF2-40B4-BE49-F238E27FC236}">
                  <a16:creationId xmlns:a16="http://schemas.microsoft.com/office/drawing/2014/main" id="{B8C49BC6-35DA-48F8-9102-E25B3440F9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89000" y="0"/>
              <a:ext cx="3230563" cy="6843713"/>
            </a:xfrm>
            <a:custGeom>
              <a:avLst/>
              <a:gdLst/>
              <a:ahLst/>
              <a:cxnLst/>
              <a:rect l="0" t="0" r="r" b="b"/>
              <a:pathLst>
                <a:path w="680" h="1440">
                  <a:moveTo>
                    <a:pt x="680" y="0"/>
                  </a:moveTo>
                  <a:cubicBezTo>
                    <a:pt x="257" y="265"/>
                    <a:pt x="0" y="1026"/>
                    <a:pt x="337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8" name="Freeform 17">
              <a:extLst>
                <a:ext uri="{FF2B5EF4-FFF2-40B4-BE49-F238E27FC236}">
                  <a16:creationId xmlns:a16="http://schemas.microsoft.com/office/drawing/2014/main" id="{82CDE0F9-EDF5-4A30-A391-7E5DD0B4AC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979150" y="5694363"/>
              <a:ext cx="1187450" cy="1149350"/>
            </a:xfrm>
            <a:custGeom>
              <a:avLst/>
              <a:gdLst/>
              <a:ahLst/>
              <a:cxnLst/>
              <a:rect l="0" t="0" r="r" b="b"/>
              <a:pathLst>
                <a:path w="250" h="242">
                  <a:moveTo>
                    <a:pt x="0" y="242"/>
                  </a:moveTo>
                  <a:cubicBezTo>
                    <a:pt x="88" y="166"/>
                    <a:pt x="172" y="85"/>
                    <a:pt x="25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29" name="Freeform 18">
              <a:extLst>
                <a:ext uri="{FF2B5EF4-FFF2-40B4-BE49-F238E27FC236}">
                  <a16:creationId xmlns:a16="http://schemas.microsoft.com/office/drawing/2014/main" id="{C7E88D73-CAEB-46C9-A8A1-87BF36A0AFD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84188" y="0"/>
              <a:ext cx="3421063" cy="6843713"/>
            </a:xfrm>
            <a:custGeom>
              <a:avLst/>
              <a:gdLst/>
              <a:ahLst/>
              <a:cxnLst/>
              <a:rect l="0" t="0" r="r" b="b"/>
              <a:pathLst>
                <a:path w="720" h="1440">
                  <a:moveTo>
                    <a:pt x="720" y="0"/>
                  </a:moveTo>
                  <a:cubicBezTo>
                    <a:pt x="316" y="282"/>
                    <a:pt x="0" y="1018"/>
                    <a:pt x="362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0" name="Freeform 19">
              <a:extLst>
                <a:ext uri="{FF2B5EF4-FFF2-40B4-BE49-F238E27FC236}">
                  <a16:creationId xmlns:a16="http://schemas.microsoft.com/office/drawing/2014/main" id="{AE6C3B5E-2996-4F50-97C8-69E9186477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87125" y="6049963"/>
              <a:ext cx="879475" cy="793750"/>
            </a:xfrm>
            <a:custGeom>
              <a:avLst/>
              <a:gdLst/>
              <a:ahLst/>
              <a:cxnLst/>
              <a:rect l="0" t="0" r="r" b="b"/>
              <a:pathLst>
                <a:path w="185" h="167">
                  <a:moveTo>
                    <a:pt x="0" y="167"/>
                  </a:moveTo>
                  <a:cubicBezTo>
                    <a:pt x="63" y="114"/>
                    <a:pt x="125" y="58"/>
                    <a:pt x="185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1" name="Freeform 20">
              <a:extLst>
                <a:ext uri="{FF2B5EF4-FFF2-40B4-BE49-F238E27FC236}">
                  <a16:creationId xmlns:a16="http://schemas.microsoft.com/office/drawing/2014/main" id="{6AAC2749-48B9-4F4F-B610-F469B06F5E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98488" y="0"/>
              <a:ext cx="2717800" cy="6843713"/>
            </a:xfrm>
            <a:custGeom>
              <a:avLst/>
              <a:gdLst/>
              <a:ahLst/>
              <a:cxnLst/>
              <a:rect l="0" t="0" r="r" b="b"/>
              <a:pathLst>
                <a:path w="572" h="1440">
                  <a:moveTo>
                    <a:pt x="572" y="0"/>
                  </a:moveTo>
                  <a:cubicBezTo>
                    <a:pt x="213" y="320"/>
                    <a:pt x="0" y="979"/>
                    <a:pt x="164" y="144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20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2" name="Freeform 21">
              <a:extLst>
                <a:ext uri="{FF2B5EF4-FFF2-40B4-BE49-F238E27FC236}">
                  <a16:creationId xmlns:a16="http://schemas.microsoft.com/office/drawing/2014/main" id="{DABA1C75-F82D-44C4-B9A6-A9F6CADE7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61938" y="0"/>
              <a:ext cx="2944813" cy="6843713"/>
            </a:xfrm>
            <a:custGeom>
              <a:avLst/>
              <a:gdLst/>
              <a:ahLst/>
              <a:cxnLst/>
              <a:rect l="0" t="0" r="r" b="b"/>
              <a:pathLst>
                <a:path w="620" h="1440">
                  <a:moveTo>
                    <a:pt x="620" y="0"/>
                  </a:moveTo>
                  <a:cubicBezTo>
                    <a:pt x="248" y="325"/>
                    <a:pt x="0" y="960"/>
                    <a:pt x="186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lg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3" name="Freeform 22">
              <a:extLst>
                <a:ext uri="{FF2B5EF4-FFF2-40B4-BE49-F238E27FC236}">
                  <a16:creationId xmlns:a16="http://schemas.microsoft.com/office/drawing/2014/main" id="{DBD6B42E-8DF7-416B-91CF-9BD5BF722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417513" y="0"/>
              <a:ext cx="2403475" cy="6843713"/>
            </a:xfrm>
            <a:custGeom>
              <a:avLst/>
              <a:gdLst/>
              <a:ahLst/>
              <a:cxnLst/>
              <a:rect l="0" t="0" r="r" b="b"/>
              <a:pathLst>
                <a:path w="506" h="1440">
                  <a:moveTo>
                    <a:pt x="506" y="0"/>
                  </a:moveTo>
                  <a:cubicBezTo>
                    <a:pt x="109" y="356"/>
                    <a:pt x="0" y="943"/>
                    <a:pt x="171" y="144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4" name="Freeform 23">
              <a:extLst>
                <a:ext uri="{FF2B5EF4-FFF2-40B4-BE49-F238E27FC236}">
                  <a16:creationId xmlns:a16="http://schemas.microsoft.com/office/drawing/2014/main" id="{7AD99BC0-1DEE-447B-91F0-F0FCD3A901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9525"/>
              <a:ext cx="1771650" cy="3198813"/>
            </a:xfrm>
            <a:custGeom>
              <a:avLst/>
              <a:gdLst/>
              <a:ahLst/>
              <a:cxnLst/>
              <a:rect l="0" t="0" r="r" b="b"/>
              <a:pathLst>
                <a:path w="373" h="673">
                  <a:moveTo>
                    <a:pt x="373" y="0"/>
                  </a:moveTo>
                  <a:cubicBezTo>
                    <a:pt x="175" y="183"/>
                    <a:pt x="51" y="409"/>
                    <a:pt x="0" y="67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5" name="Freeform 24">
              <a:extLst>
                <a:ext uri="{FF2B5EF4-FFF2-40B4-BE49-F238E27FC236}">
                  <a16:creationId xmlns:a16="http://schemas.microsoft.com/office/drawing/2014/main" id="{F2069244-FECD-43BF-8F3F-F5A7D6076D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4763" y="6016625"/>
              <a:ext cx="214313" cy="827088"/>
            </a:xfrm>
            <a:custGeom>
              <a:avLst/>
              <a:gdLst/>
              <a:ahLst/>
              <a:cxnLst/>
              <a:rect l="0" t="0" r="r" b="b"/>
              <a:pathLst>
                <a:path w="45" h="174">
                  <a:moveTo>
                    <a:pt x="0" y="0"/>
                  </a:moveTo>
                  <a:cubicBezTo>
                    <a:pt x="11" y="59"/>
                    <a:pt x="26" y="118"/>
                    <a:pt x="45" y="1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36" name="Freeform 25">
              <a:extLst>
                <a:ext uri="{FF2B5EF4-FFF2-40B4-BE49-F238E27FC236}">
                  <a16:creationId xmlns:a16="http://schemas.microsoft.com/office/drawing/2014/main" id="{F35B6158-89DC-4D7A-AD07-E4D6902BCC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4288" y="0"/>
              <a:ext cx="1562100" cy="2228850"/>
            </a:xfrm>
            <a:custGeom>
              <a:avLst/>
              <a:gdLst/>
              <a:ahLst/>
              <a:cxnLst/>
              <a:rect l="0" t="0" r="r" b="b"/>
              <a:pathLst>
                <a:path w="329" h="469">
                  <a:moveTo>
                    <a:pt x="329" y="0"/>
                  </a:moveTo>
                  <a:cubicBezTo>
                    <a:pt x="189" y="133"/>
                    <a:pt x="69" y="288"/>
                    <a:pt x="0" y="46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20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2803FFA9-F470-4A54-ADD8-2857082A78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00144" y="1699589"/>
            <a:ext cx="3674476" cy="3470421"/>
            <a:chOff x="697883" y="1816768"/>
            <a:chExt cx="3674476" cy="3470421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83F6B909-898F-49CA-AD31-67587092FA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7883" y="1816768"/>
              <a:ext cx="3674476" cy="502920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0" name="Isosceles Triangle 22">
              <a:extLst>
                <a:ext uri="{FF2B5EF4-FFF2-40B4-BE49-F238E27FC236}">
                  <a16:creationId xmlns:a16="http://schemas.microsoft.com/office/drawing/2014/main" id="{D44D71C5-53C0-452F-84E9-A94F605211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2380224" y="5014786"/>
              <a:ext cx="315988" cy="272403"/>
            </a:xfrm>
            <a:prstGeom prst="triangl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41" name="Rectangle 40">
              <a:extLst>
                <a:ext uri="{FF2B5EF4-FFF2-40B4-BE49-F238E27FC236}">
                  <a16:creationId xmlns:a16="http://schemas.microsoft.com/office/drawing/2014/main" id="{93294BC1-3897-41EA-B83D-11C2477AA8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04075" y="2392840"/>
              <a:ext cx="3668284" cy="262432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43" name="Rectangle 42">
            <a:extLst>
              <a:ext uri="{FF2B5EF4-FFF2-40B4-BE49-F238E27FC236}">
                <a16:creationId xmlns:a16="http://schemas.microsoft.com/office/drawing/2014/main" id="{A3BAF07C-C39E-42EB-BB22-8D46691D973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93061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5" name="Group 44">
            <a:extLst>
              <a:ext uri="{FF2B5EF4-FFF2-40B4-BE49-F238E27FC236}">
                <a16:creationId xmlns:a16="http://schemas.microsoft.com/office/drawing/2014/main" id="{D8E9CF54-0466-4261-9E62-0249E60E18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29674" y="-59376"/>
            <a:ext cx="12515851" cy="6923798"/>
            <a:chOff x="-329674" y="-51881"/>
            <a:chExt cx="12515851" cy="6923798"/>
          </a:xfrm>
        </p:grpSpPr>
        <p:sp>
          <p:nvSpPr>
            <p:cNvPr id="46" name="Freeform 5">
              <a:extLst>
                <a:ext uri="{FF2B5EF4-FFF2-40B4-BE49-F238E27FC236}">
                  <a16:creationId xmlns:a16="http://schemas.microsoft.com/office/drawing/2014/main" id="{33E32106-E8B1-4F76-9EE6-58537738A3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329674" y="1298404"/>
              <a:ext cx="9702800" cy="5573512"/>
            </a:xfrm>
            <a:custGeom>
              <a:avLst/>
              <a:gdLst/>
              <a:ahLst/>
              <a:cxnLst/>
              <a:rect l="0" t="0" r="r" b="b"/>
              <a:pathLst>
                <a:path w="2038" h="1169">
                  <a:moveTo>
                    <a:pt x="1752" y="1169"/>
                  </a:moveTo>
                  <a:cubicBezTo>
                    <a:pt x="2038" y="928"/>
                    <a:pt x="1673" y="513"/>
                    <a:pt x="1487" y="334"/>
                  </a:cubicBezTo>
                  <a:cubicBezTo>
                    <a:pt x="1316" y="170"/>
                    <a:pt x="1099" y="43"/>
                    <a:pt x="860" y="22"/>
                  </a:cubicBezTo>
                  <a:cubicBezTo>
                    <a:pt x="621" y="0"/>
                    <a:pt x="341" y="128"/>
                    <a:pt x="199" y="318"/>
                  </a:cubicBezTo>
                  <a:cubicBezTo>
                    <a:pt x="0" y="586"/>
                    <a:pt x="184" y="965"/>
                    <a:pt x="399" y="116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7" name="Freeform 6">
              <a:extLst>
                <a:ext uri="{FF2B5EF4-FFF2-40B4-BE49-F238E27FC236}">
                  <a16:creationId xmlns:a16="http://schemas.microsoft.com/office/drawing/2014/main" id="{C32C2C46-A045-44FB-8A74-5EBD650C278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70451" y="2018236"/>
              <a:ext cx="7373938" cy="4848892"/>
            </a:xfrm>
            <a:custGeom>
              <a:avLst/>
              <a:gdLst/>
              <a:ahLst/>
              <a:cxnLst/>
              <a:rect l="0" t="0" r="r" b="b"/>
              <a:pathLst>
                <a:path w="1549" h="1017">
                  <a:moveTo>
                    <a:pt x="1025" y="1016"/>
                  </a:moveTo>
                  <a:cubicBezTo>
                    <a:pt x="1223" y="971"/>
                    <a:pt x="1549" y="857"/>
                    <a:pt x="1443" y="592"/>
                  </a:cubicBezTo>
                  <a:cubicBezTo>
                    <a:pt x="1344" y="344"/>
                    <a:pt x="1041" y="111"/>
                    <a:pt x="782" y="53"/>
                  </a:cubicBezTo>
                  <a:cubicBezTo>
                    <a:pt x="545" y="0"/>
                    <a:pt x="275" y="117"/>
                    <a:pt x="150" y="329"/>
                  </a:cubicBezTo>
                  <a:cubicBezTo>
                    <a:pt x="0" y="584"/>
                    <a:pt x="243" y="911"/>
                    <a:pt x="477" y="1017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8" name="Freeform 7">
              <a:extLst>
                <a:ext uri="{FF2B5EF4-FFF2-40B4-BE49-F238E27FC236}">
                  <a16:creationId xmlns:a16="http://schemas.microsoft.com/office/drawing/2014/main" id="{6A76F79C-6683-4940-BCF7-4BCCCEE406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1351" y="1788400"/>
              <a:ext cx="8035925" cy="5083516"/>
            </a:xfrm>
            <a:custGeom>
              <a:avLst/>
              <a:gdLst/>
              <a:ahLst/>
              <a:cxnLst/>
              <a:rect l="0" t="0" r="r" b="b"/>
              <a:pathLst>
                <a:path w="1688" h="1066">
                  <a:moveTo>
                    <a:pt x="1302" y="1066"/>
                  </a:moveTo>
                  <a:cubicBezTo>
                    <a:pt x="1416" y="1024"/>
                    <a:pt x="1551" y="962"/>
                    <a:pt x="1613" y="850"/>
                  </a:cubicBezTo>
                  <a:cubicBezTo>
                    <a:pt x="1688" y="715"/>
                    <a:pt x="1606" y="575"/>
                    <a:pt x="1517" y="471"/>
                  </a:cubicBezTo>
                  <a:cubicBezTo>
                    <a:pt x="1336" y="258"/>
                    <a:pt x="1084" y="62"/>
                    <a:pt x="798" y="28"/>
                  </a:cubicBezTo>
                  <a:cubicBezTo>
                    <a:pt x="559" y="0"/>
                    <a:pt x="317" y="138"/>
                    <a:pt x="181" y="333"/>
                  </a:cubicBezTo>
                  <a:cubicBezTo>
                    <a:pt x="0" y="592"/>
                    <a:pt x="191" y="907"/>
                    <a:pt x="420" y="10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49" name="Freeform 8">
              <a:extLst>
                <a:ext uri="{FF2B5EF4-FFF2-40B4-BE49-F238E27FC236}">
                  <a16:creationId xmlns:a16="http://schemas.microsoft.com/office/drawing/2014/main" id="{FF4675A3-6D07-4B1F-9BFC-AEBEA1AD06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49842"/>
              <a:ext cx="10334625" cy="6322075"/>
            </a:xfrm>
            <a:custGeom>
              <a:avLst/>
              <a:gdLst/>
              <a:ahLst/>
              <a:cxnLst/>
              <a:rect l="0" t="0" r="r" b="b"/>
              <a:pathLst>
                <a:path w="2171" h="1326">
                  <a:moveTo>
                    <a:pt x="1873" y="1326"/>
                  </a:moveTo>
                  <a:cubicBezTo>
                    <a:pt x="2171" y="1045"/>
                    <a:pt x="1825" y="678"/>
                    <a:pt x="1609" y="473"/>
                  </a:cubicBezTo>
                  <a:cubicBezTo>
                    <a:pt x="1406" y="281"/>
                    <a:pt x="1159" y="116"/>
                    <a:pt x="880" y="63"/>
                  </a:cubicBezTo>
                  <a:cubicBezTo>
                    <a:pt x="545" y="0"/>
                    <a:pt x="214" y="161"/>
                    <a:pt x="0" y="423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0" name="Freeform 9">
              <a:extLst>
                <a:ext uri="{FF2B5EF4-FFF2-40B4-BE49-F238E27FC236}">
                  <a16:creationId xmlns:a16="http://schemas.microsoft.com/office/drawing/2014/main" id="{765E127A-B6B7-4B1D-B7BD-6C8C969D29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6186246"/>
              <a:ext cx="504825" cy="681527"/>
            </a:xfrm>
            <a:custGeom>
              <a:avLst/>
              <a:gdLst/>
              <a:ahLst/>
              <a:cxnLst/>
              <a:rect l="0" t="0" r="r" b="b"/>
              <a:pathLst>
                <a:path w="106" h="143">
                  <a:moveTo>
                    <a:pt x="0" y="0"/>
                  </a:moveTo>
                  <a:cubicBezTo>
                    <a:pt x="35" y="54"/>
                    <a:pt x="70" y="101"/>
                    <a:pt x="106" y="143"/>
                  </a:cubicBezTo>
                </a:path>
              </a:pathLst>
            </a:custGeom>
            <a:noFill/>
            <a:ln w="4763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1" name="Freeform 10">
              <a:extLst>
                <a:ext uri="{FF2B5EF4-FFF2-40B4-BE49-F238E27FC236}">
                  <a16:creationId xmlns:a16="http://schemas.microsoft.com/office/drawing/2014/main" id="{3BCA9D9E-C72C-4751-BFA9-10B85CACE3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-51881"/>
              <a:ext cx="11091863" cy="6923796"/>
            </a:xfrm>
            <a:custGeom>
              <a:avLst/>
              <a:gdLst/>
              <a:ahLst/>
              <a:cxnLst/>
              <a:rect l="0" t="0" r="r" b="b"/>
              <a:pathLst>
                <a:path w="2330" h="1452">
                  <a:moveTo>
                    <a:pt x="2046" y="1452"/>
                  </a:moveTo>
                  <a:cubicBezTo>
                    <a:pt x="2330" y="1153"/>
                    <a:pt x="2049" y="821"/>
                    <a:pt x="1813" y="601"/>
                  </a:cubicBezTo>
                  <a:cubicBezTo>
                    <a:pt x="1569" y="375"/>
                    <a:pt x="1282" y="179"/>
                    <a:pt x="956" y="97"/>
                  </a:cubicBezTo>
                  <a:cubicBezTo>
                    <a:pt x="572" y="0"/>
                    <a:pt x="292" y="101"/>
                    <a:pt x="0" y="366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2" name="Freeform 11">
              <a:extLst>
                <a:ext uri="{FF2B5EF4-FFF2-40B4-BE49-F238E27FC236}">
                  <a16:creationId xmlns:a16="http://schemas.microsoft.com/office/drawing/2014/main" id="{080C708C-69BF-441B-AB75-C98160ED06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426601" y="5579"/>
              <a:ext cx="5788025" cy="6847184"/>
            </a:xfrm>
            <a:custGeom>
              <a:avLst/>
              <a:gdLst/>
              <a:ahLst/>
              <a:cxnLst/>
              <a:rect l="0" t="0" r="r" b="b"/>
              <a:pathLst>
                <a:path w="1216" h="1436">
                  <a:moveTo>
                    <a:pt x="1094" y="1436"/>
                  </a:moveTo>
                  <a:cubicBezTo>
                    <a:pt x="1216" y="1114"/>
                    <a:pt x="904" y="770"/>
                    <a:pt x="709" y="551"/>
                  </a:cubicBezTo>
                  <a:cubicBezTo>
                    <a:pt x="509" y="327"/>
                    <a:pt x="274" y="127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3" name="Freeform 12">
              <a:extLst>
                <a:ext uri="{FF2B5EF4-FFF2-40B4-BE49-F238E27FC236}">
                  <a16:creationId xmlns:a16="http://schemas.microsoft.com/office/drawing/2014/main" id="{3E79964E-F8F1-4763-8892-7BC3DAE306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1057275" cy="614491"/>
            </a:xfrm>
            <a:custGeom>
              <a:avLst/>
              <a:gdLst/>
              <a:ahLst/>
              <a:cxnLst/>
              <a:rect l="0" t="0" r="r" b="b"/>
              <a:pathLst>
                <a:path w="222" h="129">
                  <a:moveTo>
                    <a:pt x="222" y="0"/>
                  </a:moveTo>
                  <a:cubicBezTo>
                    <a:pt x="152" y="35"/>
                    <a:pt x="76" y="78"/>
                    <a:pt x="0" y="129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4" name="Freeform 13">
              <a:extLst>
                <a:ext uri="{FF2B5EF4-FFF2-40B4-BE49-F238E27FC236}">
                  <a16:creationId xmlns:a16="http://schemas.microsoft.com/office/drawing/2014/main" id="{FE09592A-FCC9-4AE5-BA0B-730C6F3BBE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821889" y="5579"/>
              <a:ext cx="5588000" cy="6866337"/>
            </a:xfrm>
            <a:custGeom>
              <a:avLst/>
              <a:gdLst/>
              <a:ahLst/>
              <a:cxnLst/>
              <a:rect l="0" t="0" r="r" b="b"/>
              <a:pathLst>
                <a:path w="1174" h="1440">
                  <a:moveTo>
                    <a:pt x="1067" y="1440"/>
                  </a:moveTo>
                  <a:cubicBezTo>
                    <a:pt x="1174" y="1124"/>
                    <a:pt x="887" y="797"/>
                    <a:pt x="698" y="577"/>
                  </a:cubicBezTo>
                  <a:cubicBezTo>
                    <a:pt x="500" y="348"/>
                    <a:pt x="270" y="141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5" name="Freeform 14">
              <a:extLst>
                <a:ext uri="{FF2B5EF4-FFF2-40B4-BE49-F238E27FC236}">
                  <a16:creationId xmlns:a16="http://schemas.microsoft.com/office/drawing/2014/main" id="{96448994-820C-4BC1-ABF3-4579C6F99A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701" y="790"/>
              <a:ext cx="595313" cy="352734"/>
            </a:xfrm>
            <a:custGeom>
              <a:avLst/>
              <a:gdLst/>
              <a:ahLst/>
              <a:cxnLst/>
              <a:rect l="0" t="0" r="r" b="b"/>
              <a:pathLst>
                <a:path w="125" h="74">
                  <a:moveTo>
                    <a:pt x="125" y="0"/>
                  </a:moveTo>
                  <a:cubicBezTo>
                    <a:pt x="85" y="22"/>
                    <a:pt x="43" y="47"/>
                    <a:pt x="0" y="74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6" name="Freeform 15">
              <a:extLst>
                <a:ext uri="{FF2B5EF4-FFF2-40B4-BE49-F238E27FC236}">
                  <a16:creationId xmlns:a16="http://schemas.microsoft.com/office/drawing/2014/main" id="{9BB0D192-565A-42B9-B292-CC032D71A6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012389" y="5579"/>
              <a:ext cx="5497513" cy="6866337"/>
            </a:xfrm>
            <a:custGeom>
              <a:avLst/>
              <a:gdLst/>
              <a:ahLst/>
              <a:cxnLst/>
              <a:rect l="0" t="0" r="r" b="b"/>
              <a:pathLst>
                <a:path w="1155" h="1440">
                  <a:moveTo>
                    <a:pt x="1056" y="1440"/>
                  </a:moveTo>
                  <a:cubicBezTo>
                    <a:pt x="1155" y="1123"/>
                    <a:pt x="875" y="801"/>
                    <a:pt x="686" y="580"/>
                  </a:cubicBezTo>
                  <a:cubicBezTo>
                    <a:pt x="491" y="352"/>
                    <a:pt x="264" y="145"/>
                    <a:pt x="0" y="0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7" name="Freeform 16">
              <a:extLst>
                <a:ext uri="{FF2B5EF4-FFF2-40B4-BE49-F238E27FC236}">
                  <a16:creationId xmlns:a16="http://schemas.microsoft.com/office/drawing/2014/main" id="{6D1CA09C-5F40-4E92-A7E9-D1FCEE51283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-1061" y="5579"/>
              <a:ext cx="357188" cy="213875"/>
            </a:xfrm>
            <a:custGeom>
              <a:avLst/>
              <a:gdLst/>
              <a:ahLst/>
              <a:cxnLst/>
              <a:rect l="0" t="0" r="r" b="b"/>
              <a:pathLst>
                <a:path w="75" h="45">
                  <a:moveTo>
                    <a:pt x="75" y="0"/>
                  </a:moveTo>
                  <a:cubicBezTo>
                    <a:pt x="50" y="14"/>
                    <a:pt x="25" y="29"/>
                    <a:pt x="0" y="45"/>
                  </a:cubicBezTo>
                </a:path>
              </a:pathLst>
            </a:custGeom>
            <a:noFill/>
            <a:ln w="12700" cap="flat">
              <a:solidFill>
                <a:schemeClr val="tx1">
                  <a:alpha val="35000"/>
                </a:schemeClr>
              </a:solidFill>
              <a:prstDash val="dashDot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8" name="Freeform 17">
              <a:extLst>
                <a:ext uri="{FF2B5EF4-FFF2-40B4-BE49-F238E27FC236}">
                  <a16:creationId xmlns:a16="http://schemas.microsoft.com/office/drawing/2014/main" id="{379F5AA5-2E14-4880-A5A6-07AEF2AD89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210826" y="790"/>
              <a:ext cx="5522913" cy="6871126"/>
            </a:xfrm>
            <a:custGeom>
              <a:avLst/>
              <a:gdLst/>
              <a:ahLst/>
              <a:cxnLst/>
              <a:rect l="0" t="0" r="r" b="b"/>
              <a:pathLst>
                <a:path w="1160" h="1441">
                  <a:moveTo>
                    <a:pt x="1053" y="1441"/>
                  </a:moveTo>
                  <a:cubicBezTo>
                    <a:pt x="1160" y="1129"/>
                    <a:pt x="892" y="817"/>
                    <a:pt x="705" y="599"/>
                  </a:cubicBezTo>
                  <a:cubicBezTo>
                    <a:pt x="503" y="365"/>
                    <a:pt x="270" y="152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59" name="Freeform 18">
              <a:extLst>
                <a:ext uri="{FF2B5EF4-FFF2-40B4-BE49-F238E27FC236}">
                  <a16:creationId xmlns:a16="http://schemas.microsoft.com/office/drawing/2014/main" id="{EF14BD32-D239-4DA3-98B3-7752073657C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463239" y="5579"/>
              <a:ext cx="5413375" cy="6866337"/>
            </a:xfrm>
            <a:custGeom>
              <a:avLst/>
              <a:gdLst/>
              <a:ahLst/>
              <a:cxnLst/>
              <a:rect l="0" t="0" r="r" b="b"/>
              <a:pathLst>
                <a:path w="1137" h="1440">
                  <a:moveTo>
                    <a:pt x="1040" y="1440"/>
                  </a:moveTo>
                  <a:cubicBezTo>
                    <a:pt x="1137" y="1131"/>
                    <a:pt x="883" y="828"/>
                    <a:pt x="698" y="611"/>
                  </a:cubicBezTo>
                  <a:cubicBezTo>
                    <a:pt x="498" y="375"/>
                    <a:pt x="268" y="159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0" name="Freeform 19">
              <a:extLst>
                <a:ext uri="{FF2B5EF4-FFF2-40B4-BE49-F238E27FC236}">
                  <a16:creationId xmlns:a16="http://schemas.microsoft.com/office/drawing/2014/main" id="{CF07B250-E5E4-4624-9BD7-8D513A67B7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877576" y="5579"/>
              <a:ext cx="5037138" cy="6861550"/>
            </a:xfrm>
            <a:custGeom>
              <a:avLst/>
              <a:gdLst/>
              <a:ahLst/>
              <a:cxnLst/>
              <a:rect l="0" t="0" r="r" b="b"/>
              <a:pathLst>
                <a:path w="1058" h="1439">
                  <a:moveTo>
                    <a:pt x="1011" y="1439"/>
                  </a:moveTo>
                  <a:cubicBezTo>
                    <a:pt x="1058" y="1131"/>
                    <a:pt x="825" y="841"/>
                    <a:pt x="648" y="617"/>
                  </a:cubicBezTo>
                  <a:cubicBezTo>
                    <a:pt x="462" y="383"/>
                    <a:pt x="248" y="16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1" name="Freeform 20">
              <a:extLst>
                <a:ext uri="{FF2B5EF4-FFF2-40B4-BE49-F238E27FC236}">
                  <a16:creationId xmlns:a16="http://schemas.microsoft.com/office/drawing/2014/main" id="{BCC5D120-7C8C-4290-865C-4EE6E4F245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768289" y="5579"/>
              <a:ext cx="3417888" cy="2742066"/>
            </a:xfrm>
            <a:custGeom>
              <a:avLst/>
              <a:gdLst/>
              <a:ahLst/>
              <a:cxnLst/>
              <a:rect l="0" t="0" r="r" b="b"/>
              <a:pathLst>
                <a:path w="718" h="575">
                  <a:moveTo>
                    <a:pt x="718" y="575"/>
                  </a:moveTo>
                  <a:cubicBezTo>
                    <a:pt x="500" y="360"/>
                    <a:pt x="260" y="163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2" name="Freeform 21">
              <a:extLst>
                <a:ext uri="{FF2B5EF4-FFF2-40B4-BE49-F238E27FC236}">
                  <a16:creationId xmlns:a16="http://schemas.microsoft.com/office/drawing/2014/main" id="{C24688C6-CAE5-4EF2-B2BA-A138DA0A24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235014" y="10367"/>
              <a:ext cx="2951163" cy="2555325"/>
            </a:xfrm>
            <a:custGeom>
              <a:avLst/>
              <a:gdLst/>
              <a:ahLst/>
              <a:cxnLst/>
              <a:rect l="0" t="0" r="r" b="b"/>
              <a:pathLst>
                <a:path w="620" h="536">
                  <a:moveTo>
                    <a:pt x="620" y="536"/>
                  </a:moveTo>
                  <a:cubicBezTo>
                    <a:pt x="404" y="314"/>
                    <a:pt x="196" y="138"/>
                    <a:pt x="0" y="0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3" name="Freeform 22">
              <a:extLst>
                <a:ext uri="{FF2B5EF4-FFF2-40B4-BE49-F238E27FC236}">
                  <a16:creationId xmlns:a16="http://schemas.microsoft.com/office/drawing/2014/main" id="{6BD31099-7C13-4901-A04F-632B1CD846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0020826" y="5579"/>
              <a:ext cx="2165350" cy="1358265"/>
            </a:xfrm>
            <a:custGeom>
              <a:avLst/>
              <a:gdLst/>
              <a:ahLst/>
              <a:cxnLst/>
              <a:rect l="0" t="0" r="r" b="b"/>
              <a:pathLst>
                <a:path w="455" h="285">
                  <a:moveTo>
                    <a:pt x="0" y="0"/>
                  </a:moveTo>
                  <a:cubicBezTo>
                    <a:pt x="153" y="85"/>
                    <a:pt x="308" y="180"/>
                    <a:pt x="455" y="285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dash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  <p:sp>
          <p:nvSpPr>
            <p:cNvPr id="64" name="Freeform 23">
              <a:extLst>
                <a:ext uri="{FF2B5EF4-FFF2-40B4-BE49-F238E27FC236}">
                  <a16:creationId xmlns:a16="http://schemas.microsoft.com/office/drawing/2014/main" id="{679F5FF7-82B2-4033-8FBE-63170C9378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290826" y="5579"/>
              <a:ext cx="895350" cy="534687"/>
            </a:xfrm>
            <a:custGeom>
              <a:avLst/>
              <a:gdLst/>
              <a:ahLst/>
              <a:cxnLst/>
              <a:rect l="0" t="0" r="r" b="b"/>
              <a:pathLst>
                <a:path w="188" h="112">
                  <a:moveTo>
                    <a:pt x="0" y="0"/>
                  </a:moveTo>
                  <a:cubicBezTo>
                    <a:pt x="63" y="36"/>
                    <a:pt x="126" y="73"/>
                    <a:pt x="188" y="112"/>
                  </a:cubicBezTo>
                </a:path>
              </a:pathLst>
            </a:custGeom>
            <a:noFill/>
            <a:ln w="9525" cap="flat">
              <a:solidFill>
                <a:schemeClr val="tx1">
                  <a:alpha val="35000"/>
                </a:schemeClr>
              </a:solidFill>
              <a:prstDash val="solid"/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79B634E-2154-0548-9F3A-60C8916D35EA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-27520" y="4488395"/>
            <a:ext cx="4118302" cy="1777829"/>
          </a:xfrm>
        </p:spPr>
        <p:txBody>
          <a:bodyPr vert="horz" lIns="228600" tIns="228600" rIns="228600" bIns="228600" rtlCol="0" anchor="ctr">
            <a:normAutofit/>
          </a:bodyPr>
          <a:lstStyle/>
          <a:p>
            <a:pPr algn="l"/>
            <a:r>
              <a:rPr lang="en-US" dirty="0"/>
              <a:t>Another example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6DA454B-8E2D-6F4F-8C6D-D372EADB557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181" r="14683" b="1"/>
          <a:stretch/>
        </p:blipFill>
        <p:spPr>
          <a:xfrm>
            <a:off x="20" y="10"/>
            <a:ext cx="3958454" cy="4269172"/>
          </a:xfrm>
          <a:custGeom>
            <a:avLst/>
            <a:gdLst/>
            <a:ahLst/>
            <a:cxnLst/>
            <a:rect l="l" t="t" r="r" b="b"/>
            <a:pathLst>
              <a:path w="3958474" h="4269182">
                <a:moveTo>
                  <a:pt x="0" y="0"/>
                </a:moveTo>
                <a:lnTo>
                  <a:pt x="3958474" y="0"/>
                </a:lnTo>
                <a:lnTo>
                  <a:pt x="3958474" y="4269182"/>
                </a:lnTo>
                <a:lnTo>
                  <a:pt x="3743408" y="4265769"/>
                </a:lnTo>
                <a:cubicBezTo>
                  <a:pt x="2663916" y="4241935"/>
                  <a:pt x="1529012" y="4189137"/>
                  <a:pt x="400746" y="4093206"/>
                </a:cubicBezTo>
                <a:lnTo>
                  <a:pt x="0" y="4056230"/>
                </a:lnTo>
                <a:lnTo>
                  <a:pt x="0" y="2956891"/>
                </a:lnTo>
                <a:lnTo>
                  <a:pt x="0" y="2764766"/>
                </a:lnTo>
                <a:close/>
              </a:path>
            </a:pathLst>
          </a:cu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ACEA373-5DF9-8249-8533-A50B88F4537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7330" b="20534"/>
          <a:stretch/>
        </p:blipFill>
        <p:spPr>
          <a:xfrm>
            <a:off x="4074283" y="0"/>
            <a:ext cx="3962329" cy="4295212"/>
          </a:xfrm>
          <a:custGeom>
            <a:avLst/>
            <a:gdLst/>
            <a:ahLst/>
            <a:cxnLst/>
            <a:rect l="l" t="t" r="r" b="b"/>
            <a:pathLst>
              <a:path w="3962329" h="4295222">
                <a:moveTo>
                  <a:pt x="0" y="0"/>
                </a:moveTo>
                <a:lnTo>
                  <a:pt x="3962329" y="0"/>
                </a:lnTo>
                <a:lnTo>
                  <a:pt x="3962329" y="4235683"/>
                </a:lnTo>
                <a:lnTo>
                  <a:pt x="3825931" y="4241643"/>
                </a:lnTo>
                <a:cubicBezTo>
                  <a:pt x="3408113" y="4258040"/>
                  <a:pt x="3011048" y="4269966"/>
                  <a:pt x="2640159" y="4278117"/>
                </a:cubicBezTo>
                <a:cubicBezTo>
                  <a:pt x="1960196" y="4293061"/>
                  <a:pt x="1214161" y="4299682"/>
                  <a:pt x="428231" y="4292004"/>
                </a:cubicBezTo>
                <a:lnTo>
                  <a:pt x="0" y="4285209"/>
                </a:lnTo>
                <a:close/>
              </a:path>
            </a:pathLst>
          </a:cu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DFFA908-F140-4B46-A4BA-2D8159BC766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3298" r="14298" b="-1"/>
          <a:stretch/>
        </p:blipFill>
        <p:spPr>
          <a:xfrm>
            <a:off x="8236636" y="10"/>
            <a:ext cx="3955365" cy="4215076"/>
          </a:xfrm>
          <a:custGeom>
            <a:avLst/>
            <a:gdLst/>
            <a:ahLst/>
            <a:cxnLst/>
            <a:rect l="l" t="t" r="r" b="b"/>
            <a:pathLst>
              <a:path w="3955365" h="4215086">
                <a:moveTo>
                  <a:pt x="0" y="0"/>
                </a:moveTo>
                <a:lnTo>
                  <a:pt x="3955365" y="0"/>
                </a:lnTo>
                <a:lnTo>
                  <a:pt x="3955365" y="2764766"/>
                </a:lnTo>
                <a:lnTo>
                  <a:pt x="3955365" y="2956891"/>
                </a:lnTo>
                <a:lnTo>
                  <a:pt x="3955365" y="3932709"/>
                </a:lnTo>
                <a:lnTo>
                  <a:pt x="3877168" y="3940992"/>
                </a:lnTo>
                <a:cubicBezTo>
                  <a:pt x="2643234" y="4064710"/>
                  <a:pt x="1437400" y="4147434"/>
                  <a:pt x="344351" y="4200039"/>
                </a:cubicBezTo>
                <a:lnTo>
                  <a:pt x="0" y="421508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399701-6F3E-6B49-9BD2-742678EF6702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6191776" y="4571423"/>
            <a:ext cx="5208544" cy="1770300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0" indent="0" algn="ctr">
              <a:lnSpc>
                <a:spcPct val="110000"/>
              </a:lnSpc>
              <a:buNone/>
            </a:pPr>
            <a:r>
              <a:rPr lang="en-US" sz="2800" dirty="0"/>
              <a:t>Usain Bolt 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US" sz="3200" b="1" dirty="0"/>
              <a:t>vs </a:t>
            </a:r>
          </a:p>
          <a:p>
            <a:pPr marL="0" indent="0" algn="ctr">
              <a:lnSpc>
                <a:spcPct val="110000"/>
              </a:lnSpc>
              <a:buNone/>
            </a:pPr>
            <a:r>
              <a:rPr lang="en-US" sz="2800" dirty="0"/>
              <a:t>Justin Gatlin, Dwain Chambers</a:t>
            </a:r>
          </a:p>
        </p:txBody>
      </p:sp>
    </p:spTree>
    <p:extLst>
      <p:ext uri="{BB962C8B-B14F-4D97-AF65-F5344CB8AC3E}">
        <p14:creationId xmlns:p14="http://schemas.microsoft.com/office/powerpoint/2010/main" val="241567849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BE72B-0523-374D-AFA1-3AB28BECB7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</a:p>
        </p:txBody>
      </p:sp>
    </p:spTree>
    <p:extLst>
      <p:ext uri="{BB962C8B-B14F-4D97-AF65-F5344CB8AC3E}">
        <p14:creationId xmlns:p14="http://schemas.microsoft.com/office/powerpoint/2010/main" val="1982297736"/>
      </p:ext>
    </p:extLst>
  </p:cSld>
  <p:clrMapOvr>
    <a:masterClrMapping/>
  </p:clrMapOvr>
</p:sld>
</file>

<file path=ppt/theme/theme1.xml><?xml version="1.0" encoding="utf-8"?>
<a:theme xmlns:a="http://schemas.openxmlformats.org/drawingml/2006/main" name="Atlas">
  <a:themeElements>
    <a:clrScheme name="Atlas">
      <a:dk1>
        <a:sysClr val="windowText" lastClr="000000"/>
      </a:dk1>
      <a:lt1>
        <a:sysClr val="window" lastClr="FFFFFF"/>
      </a:lt1>
      <a:dk2>
        <a:srgbClr val="454545"/>
      </a:dk2>
      <a:lt2>
        <a:srgbClr val="E0E0E0"/>
      </a:lt2>
      <a:accent1>
        <a:srgbClr val="F81B02"/>
      </a:accent1>
      <a:accent2>
        <a:srgbClr val="FC7715"/>
      </a:accent2>
      <a:accent3>
        <a:srgbClr val="AFBF41"/>
      </a:accent3>
      <a:accent4>
        <a:srgbClr val="50C49F"/>
      </a:accent4>
      <a:accent5>
        <a:srgbClr val="3B95C4"/>
      </a:accent5>
      <a:accent6>
        <a:srgbClr val="B560D4"/>
      </a:accent6>
      <a:hlink>
        <a:srgbClr val="FC5A1A"/>
      </a:hlink>
      <a:folHlink>
        <a:srgbClr val="B49E74"/>
      </a:folHlink>
    </a:clrScheme>
    <a:fontScheme name="Atlas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tlas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alpha val="60000"/>
                <a:satMod val="109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0000"/>
            </a:schemeClr>
          </a:solidFill>
          <a:prstDash val="solid"/>
        </a:ln>
        <a:ln w="15875" cap="flat" cmpd="sng" algn="ctr">
          <a:solidFill>
            <a:schemeClr val="phClr">
              <a:shade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38100" dist="254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>
            <a:bevelT w="0" h="0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10000">
              <a:schemeClr val="phClr">
                <a:tint val="94000"/>
                <a:lumMod val="116000"/>
              </a:schemeClr>
            </a:gs>
            <a:gs pos="100000">
              <a:schemeClr val="phClr">
                <a:tint val="98000"/>
                <a:shade val="86000"/>
                <a:satMod val="90000"/>
                <a:lumMod val="88000"/>
              </a:schemeClr>
            </a:gs>
          </a:gsLst>
          <a:path path="circle">
            <a:fillToRect l="50000" t="15000" r="50000" b="169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tlas" id="{5156B0E4-0EB1-49FE-A26B-15F6F698AEC6}" vid="{508F7963-D0B5-43F7-BB2C-FCE3009C08EC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1732</TotalTime>
  <Words>2143</Words>
  <Application>Microsoft Macintosh PowerPoint</Application>
  <PresentationFormat>Widescreen</PresentationFormat>
  <Paragraphs>256</Paragraphs>
  <Slides>17</Slides>
  <Notes>16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3" baseType="lpstr">
      <vt:lpstr>Arial</vt:lpstr>
      <vt:lpstr>Calibri</vt:lpstr>
      <vt:lpstr>Calibri Light</vt:lpstr>
      <vt:lpstr>Rockwell</vt:lpstr>
      <vt:lpstr>Wingdings</vt:lpstr>
      <vt:lpstr>Atlas</vt:lpstr>
      <vt:lpstr>Anabolic and Androgenic Steroids</vt:lpstr>
      <vt:lpstr>What type of ergogenic aid are anabolic and androgenic steroids (AAS)</vt:lpstr>
      <vt:lpstr>Pharmacological ergogenic aids</vt:lpstr>
      <vt:lpstr>Context case study example</vt:lpstr>
      <vt:lpstr>Sports with the greatest numbers of anti-doping rules violations in 2015. Source: WADA. 2015 Anti-Doping Rule Violations (ADRVs) Report. 2017.</vt:lpstr>
      <vt:lpstr>PowerPoint Presentation</vt:lpstr>
      <vt:lpstr>Anabolic-Androgenic steroids (AAS) (1930s)</vt:lpstr>
      <vt:lpstr>1. Not water solvable  2. Travels in the blood  3.  Bind with the androgens  4.  Transported within the nucleus  5. They then bind with the DNA  6. Increase the transcription factors</vt:lpstr>
      <vt:lpstr>PowerPoint Presentation</vt:lpstr>
      <vt:lpstr>Research studies that have looked at Anabolic steroids and the effects Systematic review – Critically evaluate  </vt:lpstr>
      <vt:lpstr>Effect of this Pharmalogical aid</vt:lpstr>
      <vt:lpstr>Summary Table</vt:lpstr>
      <vt:lpstr>Commonly Misused Steroids </vt:lpstr>
      <vt:lpstr>Concerns</vt:lpstr>
      <vt:lpstr>Own opinion? Would I take them?</vt:lpstr>
      <vt:lpstr>Another example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Anabolic and Androgenic Steroids</dc:title>
  <dc:creator>Kara Fletcher (1600432)</dc:creator>
  <cp:lastModifiedBy>Kara Fletcher (1600432)</cp:lastModifiedBy>
  <cp:revision>30</cp:revision>
  <dcterms:created xsi:type="dcterms:W3CDTF">2020-02-27T14:22:29Z</dcterms:created>
  <dcterms:modified xsi:type="dcterms:W3CDTF">2020-03-06T10:58:05Z</dcterms:modified>
</cp:coreProperties>
</file>