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72" r:id="rId3"/>
    <p:sldMasterId id="2147483673" r:id="rId4"/>
    <p:sldMasterId id="2147483674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22" Type="http://schemas.openxmlformats.org/officeDocument/2006/relationships/slide" Target="slides/slide16.xml"/><Relationship Id="rId10" Type="http://schemas.openxmlformats.org/officeDocument/2006/relationships/slide" Target="slides/slide4.xml"/><Relationship Id="rId21" Type="http://schemas.openxmlformats.org/officeDocument/2006/relationships/slide" Target="slides/slide15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3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4b2e01c1a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g4b2e01c1a0_0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4" name="Google Shape;264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4" name="Google Shape;274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5" name="Google Shape;285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3" name="Google Shape;293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3" name="Google Shape;303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4" name="Google Shape;314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7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42" name="Google Shape;4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8" name="Google Shape;48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5" name="Google Shape;55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61" name="Google Shape;61;p10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2" name="Google Shape;62;p10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63" name="Google Shape;63;p10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4" name="Google Shape;64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2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74" name="Google Shape;74;p12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5" name="Google Shape;75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3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3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1" name="Google Shape;81;p13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2" name="Google Shape;82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14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8" name="Google Shape;88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5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5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4" name="Google Shape;94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7"/>
          <p:cNvSpPr txBox="1"/>
          <p:nvPr>
            <p:ph type="ctrTitle"/>
          </p:nvPr>
        </p:nvSpPr>
        <p:spPr>
          <a:xfrm>
            <a:off x="914400" y="2130425"/>
            <a:ext cx="10363200" cy="147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17"/>
          <p:cNvSpPr txBox="1"/>
          <p:nvPr>
            <p:ph idx="1" type="subTitle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rt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rtl="0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rtl="0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06" name="Google Shape;106;p17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" name="Google Shape;107;p17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17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8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18"/>
          <p:cNvSpPr txBox="1"/>
          <p:nvPr>
            <p:ph idx="1" type="body"/>
          </p:nvPr>
        </p:nvSpPr>
        <p:spPr>
          <a:xfrm>
            <a:off x="609600" y="1600200"/>
            <a:ext cx="109728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12" name="Google Shape;112;p18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8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4" name="Google Shape;114;p18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9"/>
          <p:cNvSpPr txBox="1"/>
          <p:nvPr>
            <p:ph type="title"/>
          </p:nvPr>
        </p:nvSpPr>
        <p:spPr>
          <a:xfrm>
            <a:off x="963084" y="4406900"/>
            <a:ext cx="10363200" cy="136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19"/>
          <p:cNvSpPr txBox="1"/>
          <p:nvPr>
            <p:ph idx="1" type="body"/>
          </p:nvPr>
        </p:nvSpPr>
        <p:spPr>
          <a:xfrm>
            <a:off x="963084" y="2906713"/>
            <a:ext cx="103632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rtl="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rtl="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8" name="Google Shape;118;p19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19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19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0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20"/>
          <p:cNvSpPr txBox="1"/>
          <p:nvPr>
            <p:ph idx="1" type="body"/>
          </p:nvPr>
        </p:nvSpPr>
        <p:spPr>
          <a:xfrm>
            <a:off x="609600" y="1600200"/>
            <a:ext cx="53847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124" name="Google Shape;124;p20"/>
          <p:cNvSpPr txBox="1"/>
          <p:nvPr>
            <p:ph idx="2" type="body"/>
          </p:nvPr>
        </p:nvSpPr>
        <p:spPr>
          <a:xfrm>
            <a:off x="6197600" y="1600200"/>
            <a:ext cx="53847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125" name="Google Shape;125;p20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20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20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1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21"/>
          <p:cNvSpPr txBox="1"/>
          <p:nvPr>
            <p:ph idx="1" type="body"/>
          </p:nvPr>
        </p:nvSpPr>
        <p:spPr>
          <a:xfrm>
            <a:off x="609600" y="1535113"/>
            <a:ext cx="53868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31" name="Google Shape;131;p21"/>
          <p:cNvSpPr txBox="1"/>
          <p:nvPr>
            <p:ph idx="2" type="body"/>
          </p:nvPr>
        </p:nvSpPr>
        <p:spPr>
          <a:xfrm>
            <a:off x="609600" y="2174875"/>
            <a:ext cx="53868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132" name="Google Shape;132;p21"/>
          <p:cNvSpPr txBox="1"/>
          <p:nvPr>
            <p:ph idx="3" type="body"/>
          </p:nvPr>
        </p:nvSpPr>
        <p:spPr>
          <a:xfrm>
            <a:off x="6193367" y="1535113"/>
            <a:ext cx="53892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33" name="Google Shape;133;p21"/>
          <p:cNvSpPr txBox="1"/>
          <p:nvPr>
            <p:ph idx="4" type="body"/>
          </p:nvPr>
        </p:nvSpPr>
        <p:spPr>
          <a:xfrm>
            <a:off x="6193367" y="2174875"/>
            <a:ext cx="53892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134" name="Google Shape;134;p21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5" name="Google Shape;135;p21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6" name="Google Shape;136;p21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9" name="Google Shape;139;p22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22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1" name="Google Shape;141;p22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3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23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5" name="Google Shape;145;p23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4"/>
          <p:cNvSpPr txBox="1"/>
          <p:nvPr>
            <p:ph type="title"/>
          </p:nvPr>
        </p:nvSpPr>
        <p:spPr>
          <a:xfrm>
            <a:off x="609600" y="273050"/>
            <a:ext cx="4011300" cy="1161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24"/>
          <p:cNvSpPr txBox="1"/>
          <p:nvPr>
            <p:ph idx="1" type="body"/>
          </p:nvPr>
        </p:nvSpPr>
        <p:spPr>
          <a:xfrm>
            <a:off x="4766733" y="273050"/>
            <a:ext cx="6815700" cy="585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149" name="Google Shape;149;p24"/>
          <p:cNvSpPr txBox="1"/>
          <p:nvPr>
            <p:ph idx="2" type="body"/>
          </p:nvPr>
        </p:nvSpPr>
        <p:spPr>
          <a:xfrm>
            <a:off x="609600" y="1435100"/>
            <a:ext cx="4011300" cy="46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50" name="Google Shape;150;p24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1" name="Google Shape;151;p24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24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5"/>
          <p:cNvSpPr txBox="1"/>
          <p:nvPr>
            <p:ph type="title"/>
          </p:nvPr>
        </p:nvSpPr>
        <p:spPr>
          <a:xfrm>
            <a:off x="2389717" y="4800600"/>
            <a:ext cx="7315200" cy="566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25"/>
          <p:cNvSpPr/>
          <p:nvPr>
            <p:ph idx="2" type="pic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56" name="Google Shape;156;p25"/>
          <p:cNvSpPr txBox="1"/>
          <p:nvPr>
            <p:ph idx="1" type="body"/>
          </p:nvPr>
        </p:nvSpPr>
        <p:spPr>
          <a:xfrm>
            <a:off x="2389717" y="5367338"/>
            <a:ext cx="7315200" cy="8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57" name="Google Shape;157;p25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8" name="Google Shape;158;p25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25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6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26"/>
          <p:cNvSpPr txBox="1"/>
          <p:nvPr>
            <p:ph idx="1" type="body"/>
          </p:nvPr>
        </p:nvSpPr>
        <p:spPr>
          <a:xfrm rot="5400000">
            <a:off x="3832950" y="-1623150"/>
            <a:ext cx="4526100" cy="10972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3" name="Google Shape;163;p26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4" name="Google Shape;164;p26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5" name="Google Shape;165;p26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7"/>
          <p:cNvSpPr txBox="1"/>
          <p:nvPr>
            <p:ph type="title"/>
          </p:nvPr>
        </p:nvSpPr>
        <p:spPr>
          <a:xfrm rot="5400000">
            <a:off x="7285050" y="1828788"/>
            <a:ext cx="5851500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8" name="Google Shape;168;p27"/>
          <p:cNvSpPr txBox="1"/>
          <p:nvPr>
            <p:ph idx="1" type="body"/>
          </p:nvPr>
        </p:nvSpPr>
        <p:spPr>
          <a:xfrm rot="5400000">
            <a:off x="1697000" y="-812862"/>
            <a:ext cx="5851500" cy="8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9" name="Google Shape;169;p27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0" name="Google Shape;170;p27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1" name="Google Shape;171;p27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theme" Target="../theme/theme1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slideLayout" Target="../slideLayouts/slideLayout4.xml"/><Relationship Id="rId3" Type="http://schemas.openxmlformats.org/officeDocument/2006/relationships/slideLayout" Target="../slideLayouts/slideLayout5.xml"/><Relationship Id="rId4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11.xml"/><Relationship Id="rId5" Type="http://schemas.openxmlformats.org/officeDocument/2006/relationships/slideLayout" Target="../slideLayouts/slideLayout7.xml"/><Relationship Id="rId6" Type="http://schemas.openxmlformats.org/officeDocument/2006/relationships/slideLayout" Target="../slideLayouts/slideLayout8.xml"/><Relationship Id="rId7" Type="http://schemas.openxmlformats.org/officeDocument/2006/relationships/slideLayout" Target="../slideLayouts/slideLayout9.xml"/><Relationship Id="rId8" Type="http://schemas.openxmlformats.org/officeDocument/2006/relationships/slideLayout" Target="../slideLayouts/slideLayout10.xml"/></Relationships>
</file>

<file path=ppt/slideMasters/_rels/slideMaster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0.xml"/><Relationship Id="rId8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4" name="Google Shape;24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5" name="Google Shape;25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6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9" name="Google Shape;99;p16"/>
          <p:cNvSpPr txBox="1"/>
          <p:nvPr>
            <p:ph idx="1" type="body"/>
          </p:nvPr>
        </p:nvSpPr>
        <p:spPr>
          <a:xfrm>
            <a:off x="609600" y="1600200"/>
            <a:ext cx="109728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0" name="Google Shape;100;p16"/>
          <p:cNvSpPr txBox="1"/>
          <p:nvPr>
            <p:ph idx="10" type="dt"/>
          </p:nvPr>
        </p:nvSpPr>
        <p:spPr>
          <a:xfrm>
            <a:off x="609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1" name="Google Shape;101;p16"/>
          <p:cNvSpPr txBox="1"/>
          <p:nvPr>
            <p:ph idx="11" type="ftr"/>
          </p:nvPr>
        </p:nvSpPr>
        <p:spPr>
          <a:xfrm>
            <a:off x="4165600" y="6356350"/>
            <a:ext cx="38607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2" name="Google Shape;102;p16"/>
          <p:cNvSpPr txBox="1"/>
          <p:nvPr>
            <p:ph idx="12" type="sldNum"/>
          </p:nvPr>
        </p:nvSpPr>
        <p:spPr>
          <a:xfrm>
            <a:off x="8737600" y="6356350"/>
            <a:ext cx="28449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jpg"/><Relationship Id="rId4" Type="http://schemas.openxmlformats.org/officeDocument/2006/relationships/image" Target="../media/image10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9.jpg"/><Relationship Id="rId4" Type="http://schemas.openxmlformats.org/officeDocument/2006/relationships/image" Target="../media/image11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picture containing outdoor, ground&#10;&#10;Description generated with high confidence" id="177" name="Google Shape;177;p28"/>
          <p:cNvPicPr preferRelativeResize="0"/>
          <p:nvPr/>
        </p:nvPicPr>
        <p:blipFill rotWithShape="1">
          <a:blip r:embed="rId3">
            <a:alphaModFix/>
          </a:blip>
          <a:srcRect b="0" l="5297" r="29462" t="9091"/>
          <a:stretch/>
        </p:blipFill>
        <p:spPr>
          <a:xfrm>
            <a:off x="4818888" y="10"/>
            <a:ext cx="7373112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28"/>
          <p:cNvSpPr/>
          <p:nvPr/>
        </p:nvSpPr>
        <p:spPr>
          <a:xfrm>
            <a:off x="-851" y="-479"/>
            <a:ext cx="9468701" cy="6858478"/>
          </a:xfrm>
          <a:custGeom>
            <a:rect b="b" l="l" r="r" t="t"/>
            <a:pathLst>
              <a:path extrusionOk="0" h="5829300" w="8078051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rgbClr val="262626">
              <a:alpha val="69803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28"/>
          <p:cNvSpPr/>
          <p:nvPr/>
        </p:nvSpPr>
        <p:spPr>
          <a:xfrm>
            <a:off x="-852" y="-479"/>
            <a:ext cx="8078052" cy="6858478"/>
          </a:xfrm>
          <a:custGeom>
            <a:rect b="b" l="l" r="r" t="t"/>
            <a:pathLst>
              <a:path extrusionOk="0" h="6858478" w="8078052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8"/>
          <p:cNvSpPr txBox="1"/>
          <p:nvPr>
            <p:ph type="ctrTitle"/>
          </p:nvPr>
        </p:nvSpPr>
        <p:spPr>
          <a:xfrm>
            <a:off x="415100" y="2600325"/>
            <a:ext cx="5829300" cy="265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Calibri"/>
              <a:buNone/>
            </a:pPr>
            <a:r>
              <a:rPr lang="en-US" sz="3800"/>
              <a:t>PROJECT MANAGEMENT IN A FESTIVAL ENVIRONMENT:</a:t>
            </a:r>
            <a:endParaRPr sz="3800"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Calibri"/>
              <a:buNone/>
            </a:pPr>
            <a:r>
              <a:rPr i="1" lang="en-US" sz="3800"/>
              <a:t>THE POWER OF W </a:t>
            </a:r>
            <a:endParaRPr i="1" sz="3800"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Calibri"/>
              <a:buNone/>
            </a:pPr>
            <a:r>
              <a:rPr lang="en-US" sz="3800"/>
              <a:t>with Natalie Smith </a:t>
            </a:r>
            <a:endParaRPr sz="3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creenshot of a cell phone&#10;&#10;Description generated with very high confidence" id="185" name="Google Shape;185;p29"/>
          <p:cNvPicPr preferRelativeResize="0"/>
          <p:nvPr/>
        </p:nvPicPr>
        <p:blipFill rotWithShape="1">
          <a:blip r:embed="rId3">
            <a:alphaModFix/>
          </a:blip>
          <a:srcRect b="0" l="13419" r="19033" t="0"/>
          <a:stretch/>
        </p:blipFill>
        <p:spPr>
          <a:xfrm>
            <a:off x="7555991" y="1690688"/>
            <a:ext cx="4636009" cy="5167312"/>
          </a:xfrm>
          <a:custGeom>
            <a:rect b="b" l="l" r="r" t="t"/>
            <a:pathLst>
              <a:path extrusionOk="0" h="5167312" w="4636009">
                <a:moveTo>
                  <a:pt x="0" y="0"/>
                </a:moveTo>
                <a:lnTo>
                  <a:pt x="4636009" y="0"/>
                </a:lnTo>
                <a:lnTo>
                  <a:pt x="4636009" y="5167312"/>
                </a:lnTo>
                <a:lnTo>
                  <a:pt x="276091" y="5167312"/>
                </a:lnTo>
                <a:lnTo>
                  <a:pt x="2669970" y="952"/>
                </a:lnTo>
                <a:lnTo>
                  <a:pt x="0" y="95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86" name="Google Shape;186;p29"/>
          <p:cNvSpPr/>
          <p:nvPr/>
        </p:nvSpPr>
        <p:spPr>
          <a:xfrm flipH="1" rot="10800000">
            <a:off x="0" y="1691640"/>
            <a:ext cx="10052100" cy="5166360"/>
          </a:xfrm>
          <a:custGeom>
            <a:rect b="b" l="l" r="r" t="t"/>
            <a:pathLst>
              <a:path extrusionOk="0" h="5032376" w="9786594">
                <a:moveTo>
                  <a:pt x="0" y="0"/>
                </a:moveTo>
                <a:lnTo>
                  <a:pt x="2130696" y="0"/>
                </a:lnTo>
                <a:lnTo>
                  <a:pt x="4685057" y="0"/>
                </a:lnTo>
                <a:lnTo>
                  <a:pt x="6291520" y="0"/>
                </a:lnTo>
                <a:lnTo>
                  <a:pt x="7449885" y="0"/>
                </a:lnTo>
                <a:lnTo>
                  <a:pt x="7455943" y="0"/>
                </a:lnTo>
                <a:lnTo>
                  <a:pt x="9786594" y="5032376"/>
                </a:lnTo>
                <a:lnTo>
                  <a:pt x="0" y="5032376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29"/>
          <p:cNvSpPr txBox="1"/>
          <p:nvPr>
            <p:ph type="title"/>
          </p:nvPr>
        </p:nvSpPr>
        <p:spPr>
          <a:xfrm>
            <a:off x="450341" y="365601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Calibri"/>
              <a:buNone/>
            </a:pPr>
            <a:r>
              <a:rPr lang="en-US" sz="4800">
                <a:latin typeface="Calibri"/>
                <a:ea typeface="Calibri"/>
                <a:cs typeface="Calibri"/>
                <a:sym typeface="Calibri"/>
              </a:rPr>
              <a:t>TODAY’S GAME PLAN</a:t>
            </a:r>
            <a:endParaRPr/>
          </a:p>
        </p:txBody>
      </p:sp>
      <p:sp>
        <p:nvSpPr>
          <p:cNvPr id="188" name="Google Shape;188;p29"/>
          <p:cNvSpPr txBox="1"/>
          <p:nvPr>
            <p:ph idx="1" type="body"/>
          </p:nvPr>
        </p:nvSpPr>
        <p:spPr>
          <a:xfrm>
            <a:off x="450351" y="2015400"/>
            <a:ext cx="7699500" cy="432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Char char="•"/>
            </a:pPr>
            <a:r>
              <a:rPr lang="en-US" sz="3200">
                <a:solidFill>
                  <a:schemeClr val="lt1"/>
                </a:solidFill>
              </a:rPr>
              <a:t>Boomtown case study  </a:t>
            </a:r>
            <a:endParaRPr sz="3200">
              <a:solidFill>
                <a:schemeClr val="lt1"/>
              </a:solidFill>
            </a:endParaRPr>
          </a:p>
          <a:p>
            <a:pPr indent="-22860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Char char="•"/>
            </a:pPr>
            <a:r>
              <a:rPr lang="en-US" sz="3200">
                <a:solidFill>
                  <a:schemeClr val="lt1"/>
                </a:solidFill>
              </a:rPr>
              <a:t>The values of W</a:t>
            </a:r>
            <a:endParaRPr sz="3200">
              <a:solidFill>
                <a:schemeClr val="lt1"/>
              </a:solidFill>
            </a:endParaRPr>
          </a:p>
          <a:p>
            <a:pPr indent="-228600" lvl="0" marL="22860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Char char="•"/>
            </a:pPr>
            <a:r>
              <a:rPr lang="en-US" sz="3200">
                <a:solidFill>
                  <a:schemeClr val="lt1"/>
                </a:solidFill>
              </a:rPr>
              <a:t>Delving into Project Management and the role of a PM</a:t>
            </a:r>
            <a:endParaRPr sz="3200">
              <a:solidFill>
                <a:schemeClr val="lt1"/>
              </a:solidFill>
            </a:endParaRPr>
          </a:p>
          <a:p>
            <a:pPr indent="-228600" lvl="0" marL="22860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Char char="•"/>
            </a:pPr>
            <a:r>
              <a:rPr lang="en-US" sz="3200">
                <a:solidFill>
                  <a:schemeClr val="lt1"/>
                </a:solidFill>
              </a:rPr>
              <a:t>Technical Vibe Management: Festival and large scale productions with Robin Collings  </a:t>
            </a:r>
            <a:endParaRPr sz="32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2D59B"/>
          </a:solidFill>
          <a:ln>
            <a:noFill/>
          </a:ln>
          <a:effectLst>
            <a:outerShdw blurRad="40000" rotWithShape="0" dir="5400000" dist="23000">
              <a:srgbClr val="000000">
                <a:alpha val="3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30"/>
          <p:cNvSpPr txBox="1"/>
          <p:nvPr/>
        </p:nvSpPr>
        <p:spPr>
          <a:xfrm>
            <a:off x="792344" y="620993"/>
            <a:ext cx="10797600" cy="5632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BOOMTOWN </a:t>
            </a:r>
            <a:r>
              <a:rPr b="1"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</a:t>
            </a: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QUESTIONS. </a:t>
            </a:r>
            <a:endParaRPr b="1"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groups please discuss and write down answers to the below questions</a:t>
            </a:r>
            <a:endParaRPr b="1" i="1"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Who is Boomtowns audience?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 you feel their branding represents this?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your opinion what is  Boomtowns USP?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challenges do you think Boomtown might face in the future?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 you think the ticket price is correct for what the event offers?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issues do you think Boomtown faces with its current audience?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would you explain Boomtown style of programming?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erson wearing glasses&#10;&#10;Description generated with high confidence" id="199" name="Google Shape;199;p31"/>
          <p:cNvPicPr preferRelativeResize="0"/>
          <p:nvPr/>
        </p:nvPicPr>
        <p:blipFill rotWithShape="1">
          <a:blip r:embed="rId3">
            <a:alphaModFix/>
          </a:blip>
          <a:srcRect b="175" l="0" r="3" t="0"/>
          <a:stretch/>
        </p:blipFill>
        <p:spPr>
          <a:xfrm>
            <a:off x="1" y="10"/>
            <a:ext cx="4654296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31"/>
          <p:cNvSpPr txBox="1"/>
          <p:nvPr>
            <p:ph type="title"/>
          </p:nvPr>
        </p:nvSpPr>
        <p:spPr>
          <a:xfrm>
            <a:off x="5277329" y="640080"/>
            <a:ext cx="6274590" cy="40183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US" sz="6000"/>
              <a:t>WHO CAN TELL ME HOW THEY MIGHT </a:t>
            </a:r>
            <a:br>
              <a:rPr lang="en-US" sz="6000"/>
            </a:br>
            <a:r>
              <a:rPr lang="en-US" sz="6000"/>
              <a:t>START TO PLAN THEIR PROJECT?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3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3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32"/>
          <p:cNvSpPr/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63500" rotWithShape="0" algn="t" dir="5400000" dist="17780">
              <a:srgbClr val="000000">
                <a:alpha val="42745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sign on a pole&#10;&#10;Description generated with very high confidence" id="208" name="Google Shape;208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94678" y="643467"/>
            <a:ext cx="9402643" cy="55710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14" name="Google Shape;214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343190" y="-23350"/>
            <a:ext cx="4848820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33"/>
          <p:cNvSpPr/>
          <p:nvPr/>
        </p:nvSpPr>
        <p:spPr>
          <a:xfrm flipH="1" rot="10800000">
            <a:off x="0" y="1691640"/>
            <a:ext cx="10052100" cy="5166360"/>
          </a:xfrm>
          <a:custGeom>
            <a:rect b="b" l="l" r="r" t="t"/>
            <a:pathLst>
              <a:path extrusionOk="0" h="5032376" w="9786594">
                <a:moveTo>
                  <a:pt x="0" y="0"/>
                </a:moveTo>
                <a:lnTo>
                  <a:pt x="2130696" y="0"/>
                </a:lnTo>
                <a:lnTo>
                  <a:pt x="4685057" y="0"/>
                </a:lnTo>
                <a:lnTo>
                  <a:pt x="6291520" y="0"/>
                </a:lnTo>
                <a:lnTo>
                  <a:pt x="7449885" y="0"/>
                </a:lnTo>
                <a:lnTo>
                  <a:pt x="7455943" y="0"/>
                </a:lnTo>
                <a:lnTo>
                  <a:pt x="9786594" y="5032376"/>
                </a:lnTo>
                <a:lnTo>
                  <a:pt x="0" y="5032376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33"/>
          <p:cNvSpPr txBox="1"/>
          <p:nvPr>
            <p:ph type="title"/>
          </p:nvPr>
        </p:nvSpPr>
        <p:spPr>
          <a:xfrm>
            <a:off x="211016" y="409893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US" sz="6000"/>
              <a:t>TASK TIME</a:t>
            </a:r>
            <a:endParaRPr/>
          </a:p>
        </p:txBody>
      </p:sp>
      <p:sp>
        <p:nvSpPr>
          <p:cNvPr id="217" name="Google Shape;217;p33"/>
          <p:cNvSpPr txBox="1"/>
          <p:nvPr/>
        </p:nvSpPr>
        <p:spPr>
          <a:xfrm>
            <a:off x="211025" y="1668350"/>
            <a:ext cx="7215900" cy="516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Based on your understanding of Boomtown Festival, create a brief for a Boomtown district.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18 - 24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theatrical / story led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multi </a:t>
            </a: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genre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innovative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winchester 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60000 </a:t>
            </a: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attendees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93700" lvl="0" marL="4572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Calibri"/>
              <a:buChar char="-"/>
            </a:pPr>
            <a:r>
              <a:rPr lang="en-US" sz="2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currently 7 themed districts </a:t>
            </a:r>
            <a:endParaRPr sz="2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3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erson with his mouth open&#10;&#10;Description generated with high confidence" id="224" name="Google Shape;224;p34"/>
          <p:cNvPicPr preferRelativeResize="0"/>
          <p:nvPr/>
        </p:nvPicPr>
        <p:blipFill rotWithShape="1">
          <a:blip r:embed="rId3">
            <a:alphaModFix/>
          </a:blip>
          <a:srcRect b="0" l="6433" r="32682" t="0"/>
          <a:stretch/>
        </p:blipFill>
        <p:spPr>
          <a:xfrm>
            <a:off x="5913123" y="10"/>
            <a:ext cx="6278877" cy="6857990"/>
          </a:xfrm>
          <a:custGeom>
            <a:rect b="b" l="l" r="r" t="t"/>
            <a:pathLst>
              <a:path extrusionOk="0" h="6858000" w="6278877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noFill/>
          <a:ln>
            <a:noFill/>
          </a:ln>
        </p:spPr>
      </p:pic>
      <p:cxnSp>
        <p:nvCxnSpPr>
          <p:cNvPr id="225" name="Google Shape;225;p34"/>
          <p:cNvCxnSpPr/>
          <p:nvPr/>
        </p:nvCxnSpPr>
        <p:spPr>
          <a:xfrm>
            <a:off x="655320" y="2316480"/>
            <a:ext cx="4937760" cy="0"/>
          </a:xfrm>
          <a:prstGeom prst="straightConnector1">
            <a:avLst/>
          </a:prstGeom>
          <a:noFill/>
          <a:ln cap="sq" cmpd="sng" w="190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26" name="Google Shape;226;p34"/>
          <p:cNvSpPr txBox="1"/>
          <p:nvPr>
            <p:ph type="title"/>
          </p:nvPr>
        </p:nvSpPr>
        <p:spPr>
          <a:xfrm>
            <a:off x="655320" y="2631125"/>
            <a:ext cx="4983480" cy="23974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Calibri"/>
              <a:buNone/>
            </a:pPr>
            <a:r>
              <a:rPr lang="en-US" sz="5600"/>
              <a:t>WHAT IS PROJECT MANAGEMENT?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3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33" name="Google Shape;233;p35"/>
          <p:cNvCxnSpPr/>
          <p:nvPr/>
        </p:nvCxnSpPr>
        <p:spPr>
          <a:xfrm>
            <a:off x="7800392" y="4525347"/>
            <a:ext cx="0" cy="1737360"/>
          </a:xfrm>
          <a:prstGeom prst="straightConnector1">
            <a:avLst/>
          </a:prstGeom>
          <a:noFill/>
          <a:ln cap="sq" cmpd="sng" w="190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34" name="Google Shape;234;p35"/>
          <p:cNvSpPr/>
          <p:nvPr/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35"/>
          <p:cNvSpPr/>
          <p:nvPr/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35"/>
          <p:cNvSpPr/>
          <p:nvPr/>
        </p:nvSpPr>
        <p:spPr>
          <a:xfrm>
            <a:off x="6492113" y="0"/>
            <a:ext cx="5699887" cy="4059244"/>
          </a:xfrm>
          <a:custGeom>
            <a:rect b="b" l="l" r="r" t="t"/>
            <a:pathLst>
              <a:path extrusionOk="0" h="4059244" w="5699887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3F3F3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35"/>
          <p:cNvSpPr/>
          <p:nvPr/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35"/>
          <p:cNvSpPr txBox="1"/>
          <p:nvPr>
            <p:ph type="title"/>
          </p:nvPr>
        </p:nvSpPr>
        <p:spPr>
          <a:xfrm>
            <a:off x="642257" y="4525347"/>
            <a:ext cx="6939722" cy="17373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can summarise project management as:</a:t>
            </a:r>
            <a:b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‘</a:t>
            </a:r>
            <a:r>
              <a:rPr i="1"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Project management is the discipline of initiating, planning, executing, controlling, and closing the work of a team to achieve specific goals and meet specific success criteria.’</a:t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p3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36"/>
          <p:cNvSpPr/>
          <p:nvPr/>
        </p:nvSpPr>
        <p:spPr>
          <a:xfrm>
            <a:off x="8134348" y="999969"/>
            <a:ext cx="3444236" cy="3444236"/>
          </a:xfrm>
          <a:prstGeom prst="ellipse">
            <a:avLst/>
          </a:prstGeom>
          <a:solidFill>
            <a:schemeClr val="dk1">
              <a:alpha val="4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36"/>
          <p:cNvSpPr/>
          <p:nvPr/>
        </p:nvSpPr>
        <p:spPr>
          <a:xfrm>
            <a:off x="0" y="2030410"/>
            <a:ext cx="7005134" cy="4827590"/>
          </a:xfrm>
          <a:custGeom>
            <a:rect b="b" l="l" r="r" t="t"/>
            <a:pathLst>
              <a:path extrusionOk="0" h="4827590" w="7005134">
                <a:moveTo>
                  <a:pt x="1974535" y="0"/>
                </a:moveTo>
                <a:cubicBezTo>
                  <a:pt x="4668853" y="0"/>
                  <a:pt x="6868971" y="2115921"/>
                  <a:pt x="7003848" y="4776721"/>
                </a:cubicBezTo>
                <a:lnTo>
                  <a:pt x="7005134" y="4827590"/>
                </a:lnTo>
                <a:lnTo>
                  <a:pt x="0" y="4827590"/>
                </a:lnTo>
                <a:lnTo>
                  <a:pt x="0" y="402231"/>
                </a:lnTo>
                <a:lnTo>
                  <a:pt x="14349" y="395744"/>
                </a:lnTo>
                <a:cubicBezTo>
                  <a:pt x="616832" y="140915"/>
                  <a:pt x="1279227" y="0"/>
                  <a:pt x="1974535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47" name="Google Shape;247;p36"/>
          <p:cNvCxnSpPr/>
          <p:nvPr/>
        </p:nvCxnSpPr>
        <p:spPr>
          <a:xfrm>
            <a:off x="1272540" y="4450080"/>
            <a:ext cx="1234440" cy="0"/>
          </a:xfrm>
          <a:prstGeom prst="straightConnector1">
            <a:avLst/>
          </a:prstGeom>
          <a:noFill/>
          <a:ln cap="flat" cmpd="sng" w="50800">
            <a:solidFill>
              <a:srgbClr val="3F3F3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48" name="Google Shape;248;p36"/>
          <p:cNvSpPr txBox="1"/>
          <p:nvPr/>
        </p:nvSpPr>
        <p:spPr>
          <a:xfrm>
            <a:off x="1270632" y="4814528"/>
            <a:ext cx="1030795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Don’t let it become too much! Break it down, categories and prioritise</a:t>
            </a:r>
            <a:endParaRPr b="0" i="0" sz="4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36"/>
          <p:cNvSpPr txBox="1"/>
          <p:nvPr/>
        </p:nvSpPr>
        <p:spPr>
          <a:xfrm>
            <a:off x="780286" y="637846"/>
            <a:ext cx="7224231" cy="111089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96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can break a festival project down into five smaller, more manageable projects within the overarching project. These include;  </a:t>
            </a:r>
            <a:endParaRPr/>
          </a:p>
        </p:txBody>
      </p:sp>
      <p:sp>
        <p:nvSpPr>
          <p:cNvPr id="250" name="Google Shape;250;p36"/>
          <p:cNvSpPr txBox="1"/>
          <p:nvPr/>
        </p:nvSpPr>
        <p:spPr>
          <a:xfrm>
            <a:off x="780286" y="1826636"/>
            <a:ext cx="2938500" cy="255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Pre production</a:t>
            </a:r>
            <a:b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Build</a:t>
            </a:r>
            <a:b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Show</a:t>
            </a:r>
            <a:b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Break</a:t>
            </a:r>
            <a:b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Evaluation</a:t>
            </a:r>
            <a:endParaRPr b="1"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14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6" name="Google Shape;256;p37" title="intersecting circles"/>
          <p:cNvGrpSpPr/>
          <p:nvPr/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257" name="Google Shape;257;p37"/>
            <p:cNvSpPr/>
            <p:nvPr/>
          </p:nvSpPr>
          <p:spPr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4901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37"/>
            <p:cNvSpPr/>
            <p:nvPr/>
          </p:nvSpPr>
          <p:spPr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4901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37"/>
            <p:cNvSpPr/>
            <p:nvPr/>
          </p:nvSpPr>
          <p:spPr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69803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0" name="Google Shape;260;p37" title="ribbon"/>
          <p:cNvSpPr/>
          <p:nvPr/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37"/>
          <p:cNvSpPr txBox="1"/>
          <p:nvPr>
            <p:ph type="title"/>
          </p:nvPr>
        </p:nvSpPr>
        <p:spPr>
          <a:xfrm>
            <a:off x="1524000" y="2776538"/>
            <a:ext cx="9144000" cy="13811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Calibri"/>
              <a:buNone/>
            </a:pPr>
            <a:r>
              <a:rPr lang="en-US" sz="4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THE ROLE OF THE PROJECT MANAGER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67" name="Google Shape;267;p38"/>
          <p:cNvPicPr preferRelativeResize="0"/>
          <p:nvPr/>
        </p:nvPicPr>
        <p:blipFill rotWithShape="1">
          <a:blip r:embed="rId3">
            <a:alphaModFix/>
          </a:blip>
          <a:srcRect b="2" l="0" r="2" t="13465"/>
          <a:stretch/>
        </p:blipFill>
        <p:spPr>
          <a:xfrm>
            <a:off x="6838122" y="4251960"/>
            <a:ext cx="5353878" cy="2606039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clock that is on a white surface&#10;&#10;Description generated with high confidence" id="268" name="Google Shape;268;p38"/>
          <p:cNvPicPr preferRelativeResize="0"/>
          <p:nvPr/>
        </p:nvPicPr>
        <p:blipFill rotWithShape="1">
          <a:blip r:embed="rId4">
            <a:alphaModFix/>
          </a:blip>
          <a:srcRect b="3144" l="0" r="1" t="9800"/>
          <a:stretch/>
        </p:blipFill>
        <p:spPr>
          <a:xfrm>
            <a:off x="4818888" y="-479"/>
            <a:ext cx="7373112" cy="4252439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38"/>
          <p:cNvSpPr/>
          <p:nvPr/>
        </p:nvSpPr>
        <p:spPr>
          <a:xfrm>
            <a:off x="0" y="-479"/>
            <a:ext cx="9468701" cy="6858478"/>
          </a:xfrm>
          <a:custGeom>
            <a:rect b="b" l="l" r="r" t="t"/>
            <a:pathLst>
              <a:path extrusionOk="0" h="5829300" w="8078051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rgbClr val="262626">
              <a:alpha val="69803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38"/>
          <p:cNvSpPr/>
          <p:nvPr/>
        </p:nvSpPr>
        <p:spPr>
          <a:xfrm>
            <a:off x="-1" y="-479"/>
            <a:ext cx="8078052" cy="6858478"/>
          </a:xfrm>
          <a:custGeom>
            <a:rect b="b" l="l" r="r" t="t"/>
            <a:pathLst>
              <a:path extrusionOk="0" h="6858478" w="8078052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38"/>
          <p:cNvSpPr txBox="1"/>
          <p:nvPr>
            <p:ph type="title"/>
          </p:nvPr>
        </p:nvSpPr>
        <p:spPr>
          <a:xfrm>
            <a:off x="804672" y="2600325"/>
            <a:ext cx="4948428" cy="26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Calibri"/>
              <a:buNone/>
            </a:pPr>
            <a:r>
              <a:rPr lang="en-US" sz="5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Managing resources and quality against;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7" name="Google Shape;277;p39"/>
          <p:cNvSpPr/>
          <p:nvPr/>
        </p:nvSpPr>
        <p:spPr>
          <a:xfrm>
            <a:off x="0" y="1"/>
            <a:ext cx="5920619" cy="2130951"/>
          </a:xfrm>
          <a:custGeom>
            <a:rect b="b" l="l" r="r" t="t"/>
            <a:pathLst>
              <a:path extrusionOk="0" h="2130951" w="5920619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39"/>
          <p:cNvSpPr/>
          <p:nvPr/>
        </p:nvSpPr>
        <p:spPr>
          <a:xfrm flipH="1">
            <a:off x="6149721" y="4682920"/>
            <a:ext cx="4522796" cy="2175080"/>
          </a:xfrm>
          <a:custGeom>
            <a:rect b="b" l="l" r="r" t="t"/>
            <a:pathLst>
              <a:path extrusionOk="0" h="2175080" w="4522796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39"/>
          <p:cNvSpPr/>
          <p:nvPr/>
        </p:nvSpPr>
        <p:spPr>
          <a:xfrm>
            <a:off x="6266810" y="4682920"/>
            <a:ext cx="5925190" cy="2175080"/>
          </a:xfrm>
          <a:custGeom>
            <a:rect b="b" l="l" r="r" t="t"/>
            <a:pathLst>
              <a:path extrusionOk="0" h="2175080" w="592519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39"/>
          <p:cNvSpPr/>
          <p:nvPr/>
        </p:nvSpPr>
        <p:spPr>
          <a:xfrm>
            <a:off x="5097839" y="0"/>
            <a:ext cx="7094160" cy="2130952"/>
          </a:xfrm>
          <a:custGeom>
            <a:rect b="b" l="l" r="r" t="t"/>
            <a:pathLst>
              <a:path extrusionOk="0" h="2130952" w="7094160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39"/>
          <p:cNvSpPr/>
          <p:nvPr/>
        </p:nvSpPr>
        <p:spPr>
          <a:xfrm>
            <a:off x="0" y="4682920"/>
            <a:ext cx="7114535" cy="2175080"/>
          </a:xfrm>
          <a:custGeom>
            <a:rect b="b" l="l" r="r" t="t"/>
            <a:pathLst>
              <a:path extrusionOk="0" h="2175080" w="7114535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39"/>
          <p:cNvSpPr txBox="1"/>
          <p:nvPr>
            <p:ph type="title"/>
          </p:nvPr>
        </p:nvSpPr>
        <p:spPr>
          <a:xfrm>
            <a:off x="1524000" y="2245809"/>
            <a:ext cx="9144000" cy="156471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Calibri"/>
              <a:buNone/>
            </a:pPr>
            <a:r>
              <a:rPr lang="en-US" sz="4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SETTING DEADLINES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4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40"/>
          <p:cNvSpPr/>
          <p:nvPr/>
        </p:nvSpPr>
        <p:spPr>
          <a:xfrm>
            <a:off x="321564" y="320040"/>
            <a:ext cx="11548872" cy="6217920"/>
          </a:xfrm>
          <a:prstGeom prst="rect">
            <a:avLst/>
          </a:prstGeom>
          <a:solidFill>
            <a:schemeClr val="dk1">
              <a:alpha val="784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89" name="Google Shape;289;p40"/>
          <p:cNvCxnSpPr/>
          <p:nvPr/>
        </p:nvCxnSpPr>
        <p:spPr>
          <a:xfrm>
            <a:off x="4055891" y="2057399"/>
            <a:ext cx="0" cy="2743200"/>
          </a:xfrm>
          <a:prstGeom prst="straightConnector1">
            <a:avLst/>
          </a:prstGeom>
          <a:noFill/>
          <a:ln cap="flat" cmpd="sng" w="19050">
            <a:solidFill>
              <a:srgbClr val="262626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90" name="Google Shape;290;p40"/>
          <p:cNvSpPr txBox="1"/>
          <p:nvPr>
            <p:ph type="title"/>
          </p:nvPr>
        </p:nvSpPr>
        <p:spPr>
          <a:xfrm>
            <a:off x="4380588" y="965199"/>
            <a:ext cx="6766078" cy="49276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Calibri"/>
              <a:buNone/>
            </a:pPr>
            <a:r>
              <a:rPr lang="en-US" sz="5400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rPr>
              <a:t>MANAGING EXPECTATIONS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4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6" name="Google Shape;296;p4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7" name="Google Shape;297;p41"/>
          <p:cNvSpPr/>
          <p:nvPr/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MG_7180.JPG" id="298" name="Google Shape;298;p41"/>
          <p:cNvPicPr preferRelativeResize="0"/>
          <p:nvPr/>
        </p:nvPicPr>
        <p:blipFill rotWithShape="1">
          <a:blip r:embed="rId3">
            <a:alphaModFix/>
          </a:blip>
          <a:srcRect b="-2" l="10205" r="28330" t="0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  <a:noFill/>
          <a:ln>
            <a:noFill/>
          </a:ln>
        </p:spPr>
      </p:pic>
      <p:sp>
        <p:nvSpPr>
          <p:cNvPr id="299" name="Google Shape;299;p41"/>
          <p:cNvSpPr/>
          <p:nvPr/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MG_0932.JPG" id="300" name="Google Shape;300;p41"/>
          <p:cNvPicPr preferRelativeResize="0"/>
          <p:nvPr/>
        </p:nvPicPr>
        <p:blipFill rotWithShape="1">
          <a:blip r:embed="rId4">
            <a:alphaModFix/>
          </a:blip>
          <a:srcRect b="-2" l="19713" r="11457" t="0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14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6" name="Google Shape;306;p42" title="intersecting circles"/>
          <p:cNvGrpSpPr/>
          <p:nvPr/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307" name="Google Shape;307;p42"/>
            <p:cNvSpPr/>
            <p:nvPr/>
          </p:nvSpPr>
          <p:spPr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4901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42"/>
            <p:cNvSpPr/>
            <p:nvPr/>
          </p:nvSpPr>
          <p:spPr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4901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42"/>
            <p:cNvSpPr/>
            <p:nvPr/>
          </p:nvSpPr>
          <p:spPr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69803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10" name="Google Shape;310;p42" title="ribbon"/>
          <p:cNvSpPr/>
          <p:nvPr/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1" name="Google Shape;311;p42"/>
          <p:cNvSpPr txBox="1"/>
          <p:nvPr>
            <p:ph type="title"/>
          </p:nvPr>
        </p:nvSpPr>
        <p:spPr>
          <a:xfrm>
            <a:off x="1524000" y="2776538"/>
            <a:ext cx="9144000" cy="13811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Calibri"/>
              <a:buNone/>
            </a:pPr>
            <a:r>
              <a:rPr lang="en-US" sz="4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THE SKILL SET OF THE PROJECT MANAGER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4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14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7" name="Google Shape;317;p43"/>
          <p:cNvSpPr/>
          <p:nvPr/>
        </p:nvSpPr>
        <p:spPr>
          <a:xfrm>
            <a:off x="8119870" y="0"/>
            <a:ext cx="4072130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43"/>
          <p:cNvSpPr txBox="1"/>
          <p:nvPr>
            <p:ph type="title"/>
          </p:nvPr>
        </p:nvSpPr>
        <p:spPr>
          <a:xfrm>
            <a:off x="511549" y="463600"/>
            <a:ext cx="7277700" cy="542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Calibri"/>
              <a:buNone/>
            </a:pPr>
            <a:r>
              <a:rPr lang="en-US" sz="6000"/>
              <a:t>ROBIN COLLINGS </a:t>
            </a:r>
            <a:br>
              <a:rPr lang="en-US" sz="6000"/>
            </a:br>
            <a:r>
              <a:rPr i="1" lang="en-US" sz="5400"/>
              <a:t>TECHNICAL VIBE MANAGEMENT: </a:t>
            </a:r>
            <a:endParaRPr i="1" sz="5400"/>
          </a:p>
          <a:p>
            <a:pPr indent="0" lvl="0" marL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Calibri"/>
              <a:buNone/>
            </a:pPr>
            <a:r>
              <a:rPr lang="en-US"/>
              <a:t>FESTIVA</a:t>
            </a:r>
            <a:r>
              <a:rPr lang="en-US"/>
              <a:t>L AND LARGE SCALE PRODUCTION</a:t>
            </a:r>
            <a:endParaRPr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19" name="Google Shape;319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19875" y="1311825"/>
            <a:ext cx="4072125" cy="44700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