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39"/>
  </p:notesMasterIdLst>
  <p:handoutMasterIdLst>
    <p:handoutMasterId r:id="rId40"/>
  </p:handoutMasterIdLst>
  <p:sldIdLst>
    <p:sldId id="256" r:id="rId2"/>
    <p:sldId id="334" r:id="rId3"/>
    <p:sldId id="444" r:id="rId4"/>
    <p:sldId id="461" r:id="rId5"/>
    <p:sldId id="446" r:id="rId6"/>
    <p:sldId id="447" r:id="rId7"/>
    <p:sldId id="448" r:id="rId8"/>
    <p:sldId id="449" r:id="rId9"/>
    <p:sldId id="450" r:id="rId10"/>
    <p:sldId id="451" r:id="rId11"/>
    <p:sldId id="452" r:id="rId12"/>
    <p:sldId id="453" r:id="rId13"/>
    <p:sldId id="454" r:id="rId14"/>
    <p:sldId id="455" r:id="rId15"/>
    <p:sldId id="473" r:id="rId16"/>
    <p:sldId id="471" r:id="rId17"/>
    <p:sldId id="456" r:id="rId18"/>
    <p:sldId id="457" r:id="rId19"/>
    <p:sldId id="458" r:id="rId20"/>
    <p:sldId id="459" r:id="rId21"/>
    <p:sldId id="460" r:id="rId22"/>
    <p:sldId id="462" r:id="rId23"/>
    <p:sldId id="463" r:id="rId24"/>
    <p:sldId id="464" r:id="rId25"/>
    <p:sldId id="465" r:id="rId26"/>
    <p:sldId id="466" r:id="rId27"/>
    <p:sldId id="467" r:id="rId28"/>
    <p:sldId id="468" r:id="rId29"/>
    <p:sldId id="469" r:id="rId30"/>
    <p:sldId id="472" r:id="rId31"/>
    <p:sldId id="445" r:id="rId32"/>
    <p:sldId id="474" r:id="rId33"/>
    <p:sldId id="470" r:id="rId34"/>
    <p:sldId id="396" r:id="rId35"/>
    <p:sldId id="434" r:id="rId36"/>
    <p:sldId id="282" r:id="rId37"/>
    <p:sldId id="310" r:id="rId38"/>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19" autoAdjust="0"/>
    <p:restoredTop sz="96106" autoAdjust="0"/>
  </p:normalViewPr>
  <p:slideViewPr>
    <p:cSldViewPr>
      <p:cViewPr varScale="1">
        <p:scale>
          <a:sx n="76" d="100"/>
          <a:sy n="76" d="100"/>
        </p:scale>
        <p:origin x="950" y="28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session will cover key methods used in investigating malware incidents, drawing on industry standards and EC‑Council material</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Content: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Define malware forensics and explain its importance.</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Identify various types of malware and their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behaviors</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forensic investigation process specific to malware incidents.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Learn key tools and techniques used in malware analysis.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Discuss legal and ethical considerations.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Explore emerging trends in malware research.</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3920224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GB" sz="1200" kern="1200" dirty="0">
                <a:solidFill>
                  <a:schemeClr val="tx1"/>
                </a:solidFill>
                <a:effectLst/>
                <a:latin typeface="Arial" charset="0"/>
                <a:ea typeface="+mn-ea"/>
                <a:cs typeface="+mn-cs"/>
              </a:rPr>
              <a:t>Dark Web</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Requires specialised software (e.g., Tor)</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Uses layered encryption (onion routing)</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Hosts anonymised services (.onion domains)</a:t>
            </a:r>
          </a:p>
          <a:p>
            <a:endParaRPr lang="en-GB" dirty="0"/>
          </a:p>
          <a:p>
            <a:pPr lvl="0"/>
            <a:r>
              <a:rPr lang="en-GB" sz="1200" kern="1200" dirty="0">
                <a:solidFill>
                  <a:schemeClr val="tx1"/>
                </a:solidFill>
                <a:effectLst/>
                <a:latin typeface="Arial" charset="0"/>
                <a:ea typeface="+mn-ea"/>
                <a:cs typeface="+mn-cs"/>
              </a:rPr>
              <a:t>Many legitimate uses exist (journalism, whistleblowing).</a:t>
            </a:r>
          </a:p>
          <a:p>
            <a:pPr lvl="0"/>
            <a:r>
              <a:rPr lang="en-GB" sz="1200" kern="1200" dirty="0">
                <a:solidFill>
                  <a:schemeClr val="tx1"/>
                </a:solidFill>
                <a:effectLst/>
                <a:latin typeface="Arial" charset="0"/>
                <a:ea typeface="+mn-ea"/>
                <a:cs typeface="+mn-cs"/>
              </a:rPr>
              <a:t>Investigations focus on criminal misuse.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616409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Requires specialised software (e.g., Tor)</a:t>
            </a:r>
          </a:p>
          <a:p>
            <a:endParaRPr lang="en-GB" sz="1200" kern="1200" dirty="0">
              <a:solidFill>
                <a:schemeClr val="tx1"/>
              </a:solidFill>
              <a:effectLst/>
              <a:latin typeface="Arial" charset="0"/>
              <a:ea typeface="+mn-ea"/>
              <a:cs typeface="+mn-cs"/>
            </a:endParaRPr>
          </a:p>
          <a:p>
            <a:pPr lvl="0"/>
            <a:r>
              <a:rPr lang="en-GB" sz="1200" kern="1200" dirty="0">
                <a:solidFill>
                  <a:schemeClr val="tx1"/>
                </a:solidFill>
                <a:effectLst/>
                <a:latin typeface="Arial" charset="0"/>
                <a:ea typeface="+mn-ea"/>
                <a:cs typeface="+mn-cs"/>
              </a:rPr>
              <a:t>Onion routing encrypts traffic in layers.</a:t>
            </a:r>
          </a:p>
          <a:p>
            <a:pPr lvl="0"/>
            <a:r>
              <a:rPr lang="en-GB" sz="1200" kern="1200" dirty="0">
                <a:solidFill>
                  <a:schemeClr val="tx1"/>
                </a:solidFill>
                <a:effectLst/>
                <a:latin typeface="Arial" charset="0"/>
                <a:ea typeface="+mn-ea"/>
                <a:cs typeface="+mn-cs"/>
              </a:rPr>
              <a:t>No single relay knows full source + destination.</a:t>
            </a:r>
          </a:p>
          <a:p>
            <a:pPr lvl="0"/>
            <a:r>
              <a:rPr lang="en-GB" sz="1200" kern="1200" dirty="0">
                <a:solidFill>
                  <a:schemeClr val="tx1"/>
                </a:solidFill>
                <a:effectLst/>
                <a:latin typeface="Arial" charset="0"/>
                <a:ea typeface="+mn-ea"/>
                <a:cs typeface="+mn-cs"/>
              </a:rPr>
              <a:t>Entry node sees user IP.</a:t>
            </a:r>
          </a:p>
          <a:p>
            <a:pPr lvl="0"/>
            <a:r>
              <a:rPr lang="en-GB" sz="1200" kern="1200" dirty="0">
                <a:solidFill>
                  <a:schemeClr val="tx1"/>
                </a:solidFill>
                <a:effectLst/>
                <a:latin typeface="Arial" charset="0"/>
                <a:ea typeface="+mn-ea"/>
                <a:cs typeface="+mn-cs"/>
              </a:rPr>
              <a:t>Exit node sees traffic content (unless HTTPS).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713719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Bridge Nodes:</a:t>
            </a:r>
          </a:p>
          <a:p>
            <a:pPr marL="369887" lvl="1" indent="0">
              <a:buNone/>
            </a:pPr>
            <a:r>
              <a:rPr lang="en-GB" sz="1200" kern="1200" dirty="0">
                <a:solidFill>
                  <a:schemeClr val="tx1"/>
                </a:solidFill>
                <a:effectLst/>
                <a:latin typeface="Arial" charset="0"/>
                <a:ea typeface="+mn-ea"/>
                <a:cs typeface="+mn-cs"/>
              </a:rPr>
              <a:t>• Not publicly listed</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Circumvent censorship</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Used in restrictive jurisdictions</a:t>
            </a:r>
          </a:p>
          <a:p>
            <a:endParaRPr lang="en-GB" dirty="0"/>
          </a:p>
          <a:p>
            <a:pPr lvl="0"/>
            <a:r>
              <a:rPr lang="en-GB" sz="1200" kern="1200" dirty="0">
                <a:solidFill>
                  <a:schemeClr val="tx1"/>
                </a:solidFill>
                <a:effectLst/>
                <a:latin typeface="Arial" charset="0"/>
                <a:ea typeface="+mn-ea"/>
                <a:cs typeface="+mn-cs"/>
              </a:rPr>
              <a:t>Bridges complicate attribution.</a:t>
            </a:r>
          </a:p>
          <a:p>
            <a:pPr lvl="0"/>
            <a:r>
              <a:rPr lang="en-GB" sz="1200" kern="1200" dirty="0">
                <a:solidFill>
                  <a:schemeClr val="tx1"/>
                </a:solidFill>
                <a:effectLst/>
                <a:latin typeface="Arial" charset="0"/>
                <a:ea typeface="+mn-ea"/>
                <a:cs typeface="+mn-cs"/>
              </a:rPr>
              <a:t>Investigators cannot rely solely on relay directory lists.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3687528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Dark web forensics involves:</a:t>
            </a:r>
          </a:p>
          <a:p>
            <a:pPr marL="0" indent="0">
              <a:buNone/>
            </a:pPr>
            <a:r>
              <a:rPr lang="en-GB" sz="1200" kern="1200" dirty="0">
                <a:solidFill>
                  <a:schemeClr val="tx1"/>
                </a:solidFill>
                <a:effectLst/>
                <a:latin typeface="Arial" charset="0"/>
                <a:ea typeface="+mn-ea"/>
                <a:cs typeface="+mn-cs"/>
              </a:rPr>
              <a:t>• Identifying anonymised activity</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Recovering Tor artefacts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Analysing memory and disk traces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Correlating network traffic</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Reconstructing anonymised sessions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2536353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UK context:</a:t>
            </a:r>
          </a:p>
          <a:p>
            <a:pPr lvl="0"/>
            <a:r>
              <a:rPr lang="en-GB" sz="1200" kern="1200" dirty="0">
                <a:solidFill>
                  <a:schemeClr val="tx1"/>
                </a:solidFill>
                <a:effectLst/>
                <a:latin typeface="Arial" charset="0"/>
                <a:ea typeface="+mn-ea"/>
                <a:cs typeface="+mn-cs"/>
              </a:rPr>
              <a:t>Warrants require reasonable suspicion.</a:t>
            </a:r>
          </a:p>
          <a:p>
            <a:pPr lvl="0"/>
            <a:r>
              <a:rPr lang="en-GB" sz="1200" kern="1200" dirty="0">
                <a:solidFill>
                  <a:schemeClr val="tx1"/>
                </a:solidFill>
                <a:effectLst/>
                <a:latin typeface="Arial" charset="0"/>
                <a:ea typeface="+mn-ea"/>
                <a:cs typeface="+mn-cs"/>
              </a:rPr>
              <a:t>Cryptocurrency investigations often require specialist blockchain analysis.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3128363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1643981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charset="0"/>
                <a:ea typeface="+mn-ea"/>
                <a:cs typeface="+mn-cs"/>
              </a:rPr>
              <a:t>Prefetch exists only if enabled.</a:t>
            </a:r>
          </a:p>
          <a:p>
            <a:pPr lvl="0"/>
            <a:r>
              <a:rPr lang="en-GB" sz="1200" kern="1200" dirty="0">
                <a:solidFill>
                  <a:schemeClr val="tx1"/>
                </a:solidFill>
                <a:effectLst/>
                <a:latin typeface="Arial" charset="0"/>
                <a:ea typeface="+mn-ea"/>
                <a:cs typeface="+mn-cs"/>
              </a:rPr>
              <a:t>Tor uninstall does not delete all prefetch traces.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10</a:t>
            </a:fld>
            <a:endParaRPr lang="en-GB" altLang="en-US"/>
          </a:p>
        </p:txBody>
      </p:sp>
    </p:spTree>
    <p:extLst>
      <p:ext uri="{BB962C8B-B14F-4D97-AF65-F5344CB8AC3E}">
        <p14:creationId xmlns:p14="http://schemas.microsoft.com/office/powerpoint/2010/main" val="1591405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Important:</a:t>
            </a:r>
          </a:p>
          <a:p>
            <a:pPr lvl="0"/>
            <a:r>
              <a:rPr lang="en-GB" sz="1200" kern="1200" dirty="0">
                <a:solidFill>
                  <a:schemeClr val="tx1"/>
                </a:solidFill>
                <a:effectLst/>
                <a:latin typeface="Arial" charset="0"/>
                <a:ea typeface="+mn-ea"/>
                <a:cs typeface="+mn-cs"/>
              </a:rPr>
              <a:t>Tor attempts privacy protection.</a:t>
            </a:r>
          </a:p>
          <a:p>
            <a:pPr lvl="0"/>
            <a:r>
              <a:rPr lang="en-GB" sz="1200" kern="1200" dirty="0">
                <a:solidFill>
                  <a:schemeClr val="tx1"/>
                </a:solidFill>
                <a:effectLst/>
                <a:latin typeface="Arial" charset="0"/>
                <a:ea typeface="+mn-ea"/>
                <a:cs typeface="+mn-cs"/>
              </a:rPr>
              <a:t>Data persistence depends on configuration.</a:t>
            </a:r>
          </a:p>
          <a:p>
            <a:pPr lvl="0"/>
            <a:r>
              <a:rPr lang="en-GB" sz="1200" kern="1200" dirty="0">
                <a:solidFill>
                  <a:schemeClr val="tx1"/>
                </a:solidFill>
                <a:effectLst/>
                <a:latin typeface="Arial" charset="0"/>
                <a:ea typeface="+mn-ea"/>
                <a:cs typeface="+mn-cs"/>
              </a:rPr>
              <a:t>SQLite artefacts are often recoverable from disk image.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11</a:t>
            </a:fld>
            <a:endParaRPr lang="en-GB" altLang="en-US"/>
          </a:p>
        </p:txBody>
      </p:sp>
    </p:spTree>
    <p:extLst>
      <p:ext uri="{BB962C8B-B14F-4D97-AF65-F5344CB8AC3E}">
        <p14:creationId xmlns:p14="http://schemas.microsoft.com/office/powerpoint/2010/main" val="2619555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RAM may contain:</a:t>
            </a:r>
          </a:p>
          <a:p>
            <a:pPr marL="0" indent="0">
              <a:buNone/>
            </a:pPr>
            <a:r>
              <a:rPr lang="en-GB" sz="1200" kern="1200" dirty="0">
                <a:solidFill>
                  <a:schemeClr val="tx1"/>
                </a:solidFill>
                <a:effectLst/>
                <a:latin typeface="Arial" charset="0"/>
                <a:ea typeface="+mn-ea"/>
                <a:cs typeface="+mn-cs"/>
              </a:rPr>
              <a:t>• Active .onion URLs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Session tokens</a:t>
            </a:r>
          </a:p>
          <a:p>
            <a:pPr marL="0" indent="0">
              <a:buNone/>
            </a:pPr>
            <a:r>
              <a:rPr lang="en-GB" sz="1200" kern="1200" dirty="0">
                <a:solidFill>
                  <a:schemeClr val="tx1"/>
                </a:solidFill>
                <a:effectLst/>
                <a:latin typeface="Arial" charset="0"/>
                <a:ea typeface="+mn-ea"/>
                <a:cs typeface="+mn-cs"/>
              </a:rPr>
              <a:t>• Open email sessions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Decrypted content</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Cryptocurrency wallet fragments</a:t>
            </a:r>
            <a:br>
              <a:rPr lang="en-GB" sz="1200" kern="1200" dirty="0">
                <a:solidFill>
                  <a:schemeClr val="tx1"/>
                </a:solidFill>
                <a:effectLst/>
                <a:latin typeface="Arial" charset="0"/>
                <a:ea typeface="+mn-ea"/>
                <a:cs typeface="+mn-cs"/>
              </a:rPr>
            </a:br>
            <a:endParaRPr lang="en-GB" sz="1200" kern="1200" dirty="0">
              <a:solidFill>
                <a:schemeClr val="tx1"/>
              </a:solidFill>
              <a:effectLst/>
              <a:latin typeface="Arial" charset="0"/>
              <a:ea typeface="+mn-ea"/>
              <a:cs typeface="+mn-cs"/>
            </a:endParaRPr>
          </a:p>
          <a:p>
            <a:pPr marL="0" indent="0">
              <a:buNone/>
            </a:pPr>
            <a:r>
              <a:rPr lang="en-GB" sz="1200" kern="1200" dirty="0">
                <a:solidFill>
                  <a:schemeClr val="tx1"/>
                </a:solidFill>
                <a:effectLst/>
                <a:latin typeface="Arial" charset="0"/>
                <a:ea typeface="+mn-ea"/>
                <a:cs typeface="+mn-cs"/>
              </a:rPr>
              <a:t>Strong statement:</a:t>
            </a:r>
          </a:p>
          <a:p>
            <a:r>
              <a:rPr lang="en-GB" sz="1200" kern="1200" dirty="0">
                <a:solidFill>
                  <a:schemeClr val="tx1"/>
                </a:solidFill>
                <a:effectLst/>
                <a:latin typeface="Arial" charset="0"/>
                <a:ea typeface="+mn-ea"/>
                <a:cs typeface="+mn-cs"/>
              </a:rPr>
              <a:t>“If Tor is open, RAM is your best evidence source.”</a:t>
            </a:r>
          </a:p>
          <a:p>
            <a:pPr marL="0" indent="0">
              <a:buNone/>
            </a:pP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15120892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Memory Acquisition Tools</a:t>
            </a:r>
          </a:p>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GB" sz="1200" kern="1200" dirty="0">
                <a:solidFill>
                  <a:schemeClr val="tx1"/>
                </a:solidFill>
                <a:effectLst/>
                <a:latin typeface="Arial" charset="0"/>
                <a:ea typeface="+mn-ea"/>
                <a:cs typeface="+mn-cs"/>
              </a:rPr>
              <a:t>• FTK Imager</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a:t>
            </a:r>
            <a:r>
              <a:rPr lang="en-GB" sz="1200" kern="1200" dirty="0" err="1">
                <a:solidFill>
                  <a:schemeClr val="tx1"/>
                </a:solidFill>
                <a:effectLst/>
                <a:latin typeface="Arial" charset="0"/>
                <a:ea typeface="+mn-ea"/>
                <a:cs typeface="+mn-cs"/>
              </a:rPr>
              <a:t>Belkasoft</a:t>
            </a:r>
            <a:r>
              <a:rPr lang="en-GB" sz="1200" kern="1200" dirty="0">
                <a:solidFill>
                  <a:schemeClr val="tx1"/>
                </a:solidFill>
                <a:effectLst/>
                <a:latin typeface="Arial" charset="0"/>
                <a:ea typeface="+mn-ea"/>
                <a:cs typeface="+mn-cs"/>
              </a:rPr>
              <a:t> RAM Capturer</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Magnet RAM Capture</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a:t>
            </a:r>
            <a:r>
              <a:rPr lang="en-GB" sz="1200" kern="1200" dirty="0" err="1">
                <a:solidFill>
                  <a:schemeClr val="tx1"/>
                </a:solidFill>
                <a:effectLst/>
                <a:latin typeface="Arial" charset="0"/>
                <a:ea typeface="+mn-ea"/>
                <a:cs typeface="+mn-cs"/>
              </a:rPr>
              <a:t>WinPmem</a:t>
            </a:r>
            <a:endParaRPr lang="en-GB" sz="1200" kern="1200" dirty="0">
              <a:solidFill>
                <a:schemeClr val="tx1"/>
              </a:solidFill>
              <a:effectLst/>
              <a:latin typeface="Arial" charset="0"/>
              <a:ea typeface="+mn-ea"/>
              <a:cs typeface="+mn-cs"/>
            </a:endParaRPr>
          </a:p>
          <a:p>
            <a:pPr marL="0" indent="0">
              <a:buNone/>
            </a:pP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13</a:t>
            </a:fld>
            <a:endParaRPr lang="en-GB" altLang="en-US"/>
          </a:p>
        </p:txBody>
      </p:sp>
    </p:spTree>
    <p:extLst>
      <p:ext uri="{BB962C8B-B14F-4D97-AF65-F5344CB8AC3E}">
        <p14:creationId xmlns:p14="http://schemas.microsoft.com/office/powerpoint/2010/main" val="40601678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Bulk Extractor identifies:</a:t>
            </a:r>
          </a:p>
          <a:p>
            <a:pPr marL="0" indent="0">
              <a:buNone/>
            </a:pPr>
            <a:r>
              <a:rPr lang="en-GB" sz="1200" kern="1200" dirty="0">
                <a:solidFill>
                  <a:schemeClr val="tx1"/>
                </a:solidFill>
                <a:effectLst/>
                <a:latin typeface="Arial" charset="0"/>
                <a:ea typeface="+mn-ea"/>
                <a:cs typeface="+mn-cs"/>
              </a:rPr>
              <a:t>• URLs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Email addresses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Credit card patterns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IP addresses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JSON artefacts</a:t>
            </a: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14</a:t>
            </a:fld>
            <a:endParaRPr lang="en-GB" altLang="en-US"/>
          </a:p>
        </p:txBody>
      </p:sp>
    </p:spTree>
    <p:extLst>
      <p:ext uri="{BB962C8B-B14F-4D97-AF65-F5344CB8AC3E}">
        <p14:creationId xmlns:p14="http://schemas.microsoft.com/office/powerpoint/2010/main" val="36907863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Memory may still contain:</a:t>
            </a:r>
          </a:p>
          <a:p>
            <a:pPr marL="0" indent="0">
              <a:buNone/>
            </a:pPr>
            <a:r>
              <a:rPr lang="en-GB" sz="1200" kern="1200" dirty="0">
                <a:solidFill>
                  <a:schemeClr val="tx1"/>
                </a:solidFill>
                <a:effectLst/>
                <a:latin typeface="Arial" charset="0"/>
                <a:ea typeface="+mn-ea"/>
                <a:cs typeface="+mn-cs"/>
              </a:rPr>
              <a:t>• Residual email artefacts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Domain traces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URL fragments</a:t>
            </a:r>
          </a:p>
          <a:p>
            <a:r>
              <a:rPr lang="en-GB" sz="1200" kern="1200" dirty="0">
                <a:solidFill>
                  <a:schemeClr val="tx1"/>
                </a:solidFill>
                <a:effectLst/>
                <a:latin typeface="Arial" charset="0"/>
                <a:ea typeface="+mn-ea"/>
                <a:cs typeface="+mn-cs"/>
              </a:rPr>
              <a:t>Disk analysis required for:</a:t>
            </a:r>
          </a:p>
          <a:p>
            <a:endParaRPr lang="en-GB" sz="1200" kern="1200" dirty="0">
              <a:solidFill>
                <a:schemeClr val="tx1"/>
              </a:solidFill>
              <a:effectLst/>
              <a:latin typeface="Arial" charset="0"/>
              <a:ea typeface="+mn-ea"/>
              <a:cs typeface="+mn-cs"/>
            </a:endParaRPr>
          </a:p>
          <a:p>
            <a:pPr marL="0" indent="0">
              <a:buNone/>
            </a:pPr>
            <a:r>
              <a:rPr lang="en-GB" sz="1200" kern="1200" dirty="0">
                <a:solidFill>
                  <a:schemeClr val="tx1"/>
                </a:solidFill>
                <a:effectLst/>
                <a:latin typeface="Arial" charset="0"/>
                <a:ea typeface="+mn-ea"/>
                <a:cs typeface="+mn-cs"/>
              </a:rPr>
              <a:t>• Downloaded attachments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Cached files</a:t>
            </a:r>
          </a:p>
          <a:p>
            <a:pPr marL="0" indent="0">
              <a:buNone/>
            </a:pPr>
            <a:br>
              <a:rPr lang="en-GB" sz="1200" kern="1200" dirty="0">
                <a:solidFill>
                  <a:schemeClr val="tx1"/>
                </a:solidFill>
                <a:effectLst/>
                <a:latin typeface="Arial" charset="0"/>
                <a:ea typeface="+mn-ea"/>
                <a:cs typeface="+mn-cs"/>
              </a:rPr>
            </a:br>
            <a:endParaRPr lang="en-GB" sz="120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24</a:t>
            </a:fld>
            <a:endParaRPr lang="en-GB" altLang="en-US"/>
          </a:p>
        </p:txBody>
      </p:sp>
    </p:spTree>
    <p:extLst>
      <p:ext uri="{BB962C8B-B14F-4D97-AF65-F5344CB8AC3E}">
        <p14:creationId xmlns:p14="http://schemas.microsoft.com/office/powerpoint/2010/main" val="2450888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pursue certifications and explain how these credentials can boost their careers.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35</a:t>
            </a:fld>
            <a:endParaRPr lang="en-GB" altLang="en-US"/>
          </a:p>
        </p:txBody>
      </p:sp>
    </p:spTree>
    <p:extLst>
      <p:ext uri="{BB962C8B-B14F-4D97-AF65-F5344CB8AC3E}">
        <p14:creationId xmlns:p14="http://schemas.microsoft.com/office/powerpoint/2010/main" val="12097784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37</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1.png"/></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2eZ5DP2P5As" TargetMode="External"/><Relationship Id="rId2" Type="http://schemas.openxmlformats.org/officeDocument/2006/relationships/hyperlink" Target="https://www.youtube.com/watch?v=QRYzre4bf7I"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torproject.org/"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edrm.net/"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a:solidFill>
                  <a:schemeClr val="tx1"/>
                </a:solidFill>
                <a:latin typeface="Arial" charset="0"/>
              </a:rPr>
              <a:t>Lecture 11-12</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0821E-E434-84BD-611A-663ECD666133}"/>
              </a:ext>
            </a:extLst>
          </p:cNvPr>
          <p:cNvSpPr>
            <a:spLocks noGrp="1"/>
          </p:cNvSpPr>
          <p:nvPr>
            <p:ph type="title"/>
          </p:nvPr>
        </p:nvSpPr>
        <p:spPr>
          <a:xfrm>
            <a:off x="381000" y="1524000"/>
            <a:ext cx="8229600" cy="685800"/>
          </a:xfrm>
        </p:spPr>
        <p:txBody>
          <a:bodyPr/>
          <a:lstStyle/>
          <a:p>
            <a:r>
              <a:rPr lang="en-GB" dirty="0"/>
              <a:t>Dark Web Forensics </a:t>
            </a:r>
          </a:p>
        </p:txBody>
      </p:sp>
      <p:sp>
        <p:nvSpPr>
          <p:cNvPr id="3" name="Content Placeholder 2">
            <a:extLst>
              <a:ext uri="{FF2B5EF4-FFF2-40B4-BE49-F238E27FC236}">
                <a16:creationId xmlns:a16="http://schemas.microsoft.com/office/drawing/2014/main" id="{CA9A7595-8423-5EDB-5DF4-B86AF9E2D468}"/>
              </a:ext>
            </a:extLst>
          </p:cNvPr>
          <p:cNvSpPr>
            <a:spLocks noGrp="1"/>
          </p:cNvSpPr>
          <p:nvPr>
            <p:ph idx="1"/>
          </p:nvPr>
        </p:nvSpPr>
        <p:spPr>
          <a:xfrm>
            <a:off x="228600" y="3429000"/>
            <a:ext cx="8534400" cy="1782763"/>
          </a:xfrm>
        </p:spPr>
        <p:txBody>
          <a:bodyPr/>
          <a:lstStyle/>
          <a:p>
            <a:endParaRPr lang="en-GB" dirty="0"/>
          </a:p>
        </p:txBody>
      </p:sp>
    </p:spTree>
    <p:extLst>
      <p:ext uri="{BB962C8B-B14F-4D97-AF65-F5344CB8AC3E}">
        <p14:creationId xmlns:p14="http://schemas.microsoft.com/office/powerpoint/2010/main" val="3314679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6DFD-0DB2-C843-973B-497397F41C1C}"/>
              </a:ext>
            </a:extLst>
          </p:cNvPr>
          <p:cNvSpPr>
            <a:spLocks noGrp="1"/>
          </p:cNvSpPr>
          <p:nvPr>
            <p:ph type="title"/>
          </p:nvPr>
        </p:nvSpPr>
        <p:spPr>
          <a:xfrm>
            <a:off x="457200" y="-4011"/>
            <a:ext cx="8229600" cy="537411"/>
          </a:xfrm>
        </p:spPr>
        <p:txBody>
          <a:bodyPr/>
          <a:lstStyle/>
          <a:p>
            <a:r>
              <a:rPr lang="en-GB" dirty="0"/>
              <a:t>Understanding the Dark Web </a:t>
            </a:r>
          </a:p>
        </p:txBody>
      </p:sp>
      <p:sp>
        <p:nvSpPr>
          <p:cNvPr id="3" name="Content Placeholder 2">
            <a:extLst>
              <a:ext uri="{FF2B5EF4-FFF2-40B4-BE49-F238E27FC236}">
                <a16:creationId xmlns:a16="http://schemas.microsoft.com/office/drawing/2014/main" id="{656E92BD-F8EA-4816-F201-B0DB06CAC00A}"/>
              </a:ext>
            </a:extLst>
          </p:cNvPr>
          <p:cNvSpPr>
            <a:spLocks noGrp="1"/>
          </p:cNvSpPr>
          <p:nvPr>
            <p:ph idx="1"/>
          </p:nvPr>
        </p:nvSpPr>
        <p:spPr>
          <a:xfrm>
            <a:off x="56522" y="543838"/>
            <a:ext cx="9030956" cy="4637762"/>
          </a:xfrm>
        </p:spPr>
        <p:txBody>
          <a:bodyPr/>
          <a:lstStyle/>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Surface Web</a:t>
            </a:r>
          </a:p>
          <a:p>
            <a:pPr algn="just"/>
            <a:r>
              <a:rPr lang="en-US" sz="1800" b="1" dirty="0">
                <a:latin typeface="Calibri" panose="020F0502020204030204" pitchFamily="34" charset="0"/>
                <a:ea typeface="Calibri" panose="020F0502020204030204" pitchFamily="34" charset="0"/>
                <a:cs typeface="Calibri" panose="020F0502020204030204" pitchFamily="34" charset="0"/>
              </a:rPr>
              <a:t>Indexed by search engines</a:t>
            </a:r>
            <a:r>
              <a:rPr lang="en-US" sz="1800" dirty="0">
                <a:latin typeface="Calibri" panose="020F0502020204030204" pitchFamily="34" charset="0"/>
                <a:ea typeface="Calibri" panose="020F0502020204030204" pitchFamily="34" charset="0"/>
                <a:cs typeface="Calibri" panose="020F0502020204030204" pitchFamily="34" charset="0"/>
              </a:rPr>
              <a:t> - the topmost layer, the surface web stores content that can be accessed as well as indexed by search engines such as Google, Yahoo, and Bing </a:t>
            </a:r>
          </a:p>
          <a:p>
            <a:pPr algn="just"/>
            <a:r>
              <a:rPr lang="en-US" sz="1800" b="1" dirty="0">
                <a:latin typeface="Calibri" panose="020F0502020204030204" pitchFamily="34" charset="0"/>
                <a:ea typeface="Calibri" panose="020F0502020204030204" pitchFamily="34" charset="0"/>
                <a:cs typeface="Calibri" panose="020F0502020204030204" pitchFamily="34" charset="0"/>
              </a:rPr>
              <a:t>Publicly accessible</a:t>
            </a:r>
            <a:r>
              <a:rPr lang="en-US" sz="1800" dirty="0">
                <a:latin typeface="Calibri" panose="020F0502020204030204" pitchFamily="34" charset="0"/>
                <a:ea typeface="Calibri" panose="020F0502020204030204" pitchFamily="34" charset="0"/>
                <a:cs typeface="Calibri" panose="020F0502020204030204" pitchFamily="34" charset="0"/>
              </a:rPr>
              <a:t> - public websites such as Wikipedia, eBay, Facebook, and YouTube can be easily accessed from the surface web</a:t>
            </a:r>
          </a:p>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Deep Web</a:t>
            </a:r>
          </a:p>
          <a:p>
            <a:pPr algn="just"/>
            <a:r>
              <a:rPr lang="en-US" sz="1800" dirty="0">
                <a:latin typeface="Calibri" panose="020F0502020204030204" pitchFamily="34" charset="0"/>
                <a:ea typeface="Calibri" panose="020F0502020204030204" pitchFamily="34" charset="0"/>
                <a:cs typeface="Calibri" panose="020F0502020204030204" pitchFamily="34" charset="0"/>
              </a:rPr>
              <a:t>This layer of the web cannot be accessed by normal users (</a:t>
            </a:r>
            <a:r>
              <a:rPr lang="en-US" sz="1800" b="1" dirty="0">
                <a:latin typeface="Calibri" panose="020F0502020204030204" pitchFamily="34" charset="0"/>
                <a:ea typeface="Calibri" panose="020F0502020204030204" pitchFamily="34" charset="0"/>
                <a:cs typeface="Calibri" panose="020F0502020204030204" pitchFamily="34" charset="0"/>
              </a:rPr>
              <a:t>requires authentication</a:t>
            </a:r>
            <a:r>
              <a:rPr lang="en-US" sz="1800" dirty="0">
                <a:latin typeface="Calibri" panose="020F0502020204030204" pitchFamily="34" charset="0"/>
                <a:ea typeface="Calibri" panose="020F0502020204030204" pitchFamily="34" charset="0"/>
                <a:cs typeface="Calibri" panose="020F0502020204030204" pitchFamily="34" charset="0"/>
              </a:rPr>
              <a:t>) because its contents are </a:t>
            </a:r>
            <a:r>
              <a:rPr lang="en-US" sz="1800" b="1" dirty="0">
                <a:latin typeface="Calibri" panose="020F0502020204030204" pitchFamily="34" charset="0"/>
                <a:ea typeface="Calibri" panose="020F0502020204030204" pitchFamily="34" charset="0"/>
                <a:cs typeface="Calibri" panose="020F0502020204030204" pitchFamily="34" charset="0"/>
              </a:rPr>
              <a:t>not indexed </a:t>
            </a:r>
            <a:r>
              <a:rPr lang="en-US" sz="1800" dirty="0">
                <a:latin typeface="Calibri" panose="020F0502020204030204" pitchFamily="34" charset="0"/>
                <a:ea typeface="Calibri" panose="020F0502020204030204" pitchFamily="34" charset="0"/>
                <a:cs typeface="Calibri" panose="020F0502020204030204" pitchFamily="34" charset="0"/>
              </a:rPr>
              <a:t>by search engines </a:t>
            </a:r>
          </a:p>
          <a:p>
            <a:pPr algn="just"/>
            <a:r>
              <a:rPr lang="en-US" sz="1800" dirty="0">
                <a:latin typeface="Calibri" panose="020F0502020204030204" pitchFamily="34" charset="0"/>
                <a:ea typeface="Calibri" panose="020F0502020204030204" pitchFamily="34" charset="0"/>
                <a:cs typeface="Calibri" panose="020F0502020204030204" pitchFamily="34" charset="0"/>
              </a:rPr>
              <a:t>Deep web (</a:t>
            </a:r>
            <a:r>
              <a:rPr lang="en-US" sz="1800" b="1" dirty="0">
                <a:latin typeface="Calibri" panose="020F0502020204030204" pitchFamily="34" charset="0"/>
                <a:ea typeface="Calibri" panose="020F0502020204030204" pitchFamily="34" charset="0"/>
                <a:cs typeface="Calibri" panose="020F0502020204030204" pitchFamily="34" charset="0"/>
              </a:rPr>
              <a:t>include databases, intranets, legal records</a:t>
            </a:r>
            <a:r>
              <a:rPr lang="en-US" sz="1800" dirty="0">
                <a:latin typeface="Calibri" panose="020F0502020204030204" pitchFamily="34" charset="0"/>
                <a:ea typeface="Calibri" panose="020F0502020204030204" pitchFamily="34" charset="0"/>
                <a:cs typeface="Calibri" panose="020F0502020204030204" pitchFamily="34" charset="0"/>
              </a:rPr>
              <a:t>) information can include military data, confidential data of organizations, legal dossiers, etc.</a:t>
            </a:r>
          </a:p>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Dark Web</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dark web is not indexed by search engines and allows complete anonymity to its users through encryption </a:t>
            </a:r>
          </a:p>
          <a:p>
            <a:pPr algn="just"/>
            <a:r>
              <a:rPr lang="en-US" sz="1800" dirty="0">
                <a:latin typeface="Calibri" panose="020F0502020204030204" pitchFamily="34" charset="0"/>
                <a:ea typeface="Calibri" panose="020F0502020204030204" pitchFamily="34" charset="0"/>
                <a:cs typeface="Calibri" panose="020F0502020204030204" pitchFamily="34" charset="0"/>
              </a:rPr>
              <a:t>Cyber criminals use this to perform nefarious activities such as drug trafficking, anti-social campaigns, and the use of cryptocurrency for illegal transactions</a:t>
            </a:r>
          </a:p>
          <a:p>
            <a:endParaRPr lang="en-GB" dirty="0"/>
          </a:p>
        </p:txBody>
      </p:sp>
      <p:sp>
        <p:nvSpPr>
          <p:cNvPr id="5" name="TextBox 4">
            <a:extLst>
              <a:ext uri="{FF2B5EF4-FFF2-40B4-BE49-F238E27FC236}">
                <a16:creationId xmlns:a16="http://schemas.microsoft.com/office/drawing/2014/main" id="{641A3277-8117-9B2D-53A6-DA890C2FB4B2}"/>
              </a:ext>
            </a:extLst>
          </p:cNvPr>
          <p:cNvSpPr txBox="1"/>
          <p:nvPr/>
        </p:nvSpPr>
        <p:spPr>
          <a:xfrm>
            <a:off x="762000" y="5263248"/>
            <a:ext cx="6563039" cy="375552"/>
          </a:xfrm>
          <a:prstGeom prst="rect">
            <a:avLst/>
          </a:prstGeom>
          <a:noFill/>
          <a:ln>
            <a:solidFill>
              <a:schemeClr val="accent4"/>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“The dark web is not illegal by definition; it is an anonymity layer.”</a:t>
            </a:r>
          </a:p>
        </p:txBody>
      </p:sp>
    </p:spTree>
    <p:extLst>
      <p:ext uri="{BB962C8B-B14F-4D97-AF65-F5344CB8AC3E}">
        <p14:creationId xmlns:p14="http://schemas.microsoft.com/office/powerpoint/2010/main" val="424112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68E05-CBFE-248B-6021-5F30D15F2AC0}"/>
              </a:ext>
            </a:extLst>
          </p:cNvPr>
          <p:cNvSpPr>
            <a:spLocks noGrp="1"/>
          </p:cNvSpPr>
          <p:nvPr>
            <p:ph type="title"/>
          </p:nvPr>
        </p:nvSpPr>
        <p:spPr>
          <a:xfrm>
            <a:off x="539383" y="22246"/>
            <a:ext cx="8229600" cy="639762"/>
          </a:xfrm>
        </p:spPr>
        <p:txBody>
          <a:bodyPr/>
          <a:lstStyle/>
          <a:p>
            <a:r>
              <a:rPr lang="en-GB" dirty="0"/>
              <a:t>Tor Relays </a:t>
            </a:r>
          </a:p>
        </p:txBody>
      </p:sp>
      <p:sp>
        <p:nvSpPr>
          <p:cNvPr id="3" name="Content Placeholder 2">
            <a:extLst>
              <a:ext uri="{FF2B5EF4-FFF2-40B4-BE49-F238E27FC236}">
                <a16:creationId xmlns:a16="http://schemas.microsoft.com/office/drawing/2014/main" id="{E4D80F6B-5C49-02F2-03E7-AC26A127653F}"/>
              </a:ext>
            </a:extLst>
          </p:cNvPr>
          <p:cNvSpPr>
            <a:spLocks noGrp="1"/>
          </p:cNvSpPr>
          <p:nvPr>
            <p:ph idx="1"/>
          </p:nvPr>
        </p:nvSpPr>
        <p:spPr>
          <a:xfrm>
            <a:off x="98121" y="662008"/>
            <a:ext cx="8534400" cy="11491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Tor relays are also referred to as </a:t>
            </a:r>
            <a:r>
              <a:rPr lang="en-US" sz="2000" b="1" dirty="0">
                <a:latin typeface="Calibri" panose="020F0502020204030204" pitchFamily="34" charset="0"/>
                <a:ea typeface="Calibri" panose="020F0502020204030204" pitchFamily="34" charset="0"/>
                <a:cs typeface="Calibri" panose="020F0502020204030204" pitchFamily="34" charset="0"/>
              </a:rPr>
              <a:t>routers or nodes </a:t>
            </a:r>
            <a:r>
              <a:rPr lang="en-US" sz="2000" dirty="0">
                <a:latin typeface="Calibri" panose="020F0502020204030204" pitchFamily="34" charset="0"/>
                <a:ea typeface="Calibri" panose="020F0502020204030204" pitchFamily="34" charset="0"/>
                <a:cs typeface="Calibri" panose="020F0502020204030204" pitchFamily="34" charset="0"/>
              </a:rPr>
              <a:t>that allow network traffic to pass through them </a:t>
            </a:r>
          </a:p>
          <a:p>
            <a:pPr marL="0" indent="0" algn="just">
              <a:buNone/>
            </a:pPr>
            <a:r>
              <a:rPr lang="en-GB" sz="2000" b="1" dirty="0">
                <a:latin typeface="Calibri" panose="020F0502020204030204" pitchFamily="34" charset="0"/>
                <a:ea typeface="Calibri" panose="020F0502020204030204" pitchFamily="34" charset="0"/>
                <a:cs typeface="Calibri" panose="020F0502020204030204" pitchFamily="34" charset="0"/>
              </a:rPr>
              <a:t>Types of Tor Relays </a:t>
            </a:r>
          </a:p>
        </p:txBody>
      </p:sp>
      <p:pic>
        <p:nvPicPr>
          <p:cNvPr id="5" name="Picture 4">
            <a:extLst>
              <a:ext uri="{FF2B5EF4-FFF2-40B4-BE49-F238E27FC236}">
                <a16:creationId xmlns:a16="http://schemas.microsoft.com/office/drawing/2014/main" id="{C9938DBC-A120-2935-A2C9-B806655715ED}"/>
              </a:ext>
            </a:extLst>
          </p:cNvPr>
          <p:cNvPicPr>
            <a:picLocks noChangeAspect="1"/>
          </p:cNvPicPr>
          <p:nvPr/>
        </p:nvPicPr>
        <p:blipFill>
          <a:blip r:embed="rId3"/>
          <a:stretch>
            <a:fillRect/>
          </a:stretch>
        </p:blipFill>
        <p:spPr>
          <a:xfrm>
            <a:off x="98121" y="1793416"/>
            <a:ext cx="5464479" cy="3769184"/>
          </a:xfrm>
          <a:prstGeom prst="rect">
            <a:avLst/>
          </a:prstGeom>
        </p:spPr>
      </p:pic>
      <p:sp>
        <p:nvSpPr>
          <p:cNvPr id="6" name="TextBox 5">
            <a:extLst>
              <a:ext uri="{FF2B5EF4-FFF2-40B4-BE49-F238E27FC236}">
                <a16:creationId xmlns:a16="http://schemas.microsoft.com/office/drawing/2014/main" id="{64E77CF3-B27E-738F-DD2F-6053DC947FF2}"/>
              </a:ext>
            </a:extLst>
          </p:cNvPr>
          <p:cNvSpPr txBox="1"/>
          <p:nvPr/>
        </p:nvSpPr>
        <p:spPr>
          <a:xfrm>
            <a:off x="5867400" y="2197843"/>
            <a:ext cx="3178479" cy="2849050"/>
          </a:xfrm>
          <a:prstGeom prst="rect">
            <a:avLst/>
          </a:prstGeom>
          <a:noFill/>
          <a:ln>
            <a:solidFill>
              <a:schemeClr val="accent4"/>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Tor (The Onion Router):</a:t>
            </a:r>
          </a:p>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 Multi-layer encryption</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Traffic routed through 3 </a:t>
            </a:r>
            <a:r>
              <a:rPr lang="en-GB" sz="1800" b="1" dirty="0">
                <a:effectLst/>
                <a:latin typeface="Calibri" panose="020F0502020204030204" pitchFamily="34" charset="0"/>
                <a:ea typeface="Calibri" panose="020F0502020204030204" pitchFamily="34" charset="0"/>
                <a:cs typeface="Arial" panose="020B0604020202020204" pitchFamily="34" charset="0"/>
              </a:rPr>
              <a:t>relays: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Entry (Guard)</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Middle</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Exit</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Supports hidden services (.onion v3)</a:t>
            </a:r>
          </a:p>
        </p:txBody>
      </p:sp>
    </p:spTree>
    <p:extLst>
      <p:ext uri="{BB962C8B-B14F-4D97-AF65-F5344CB8AC3E}">
        <p14:creationId xmlns:p14="http://schemas.microsoft.com/office/powerpoint/2010/main" val="4218873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1D689-D74A-5E8B-057E-6DDBC54117E4}"/>
              </a:ext>
            </a:extLst>
          </p:cNvPr>
          <p:cNvSpPr>
            <a:spLocks noGrp="1"/>
          </p:cNvSpPr>
          <p:nvPr>
            <p:ph type="title"/>
          </p:nvPr>
        </p:nvSpPr>
        <p:spPr>
          <a:xfrm>
            <a:off x="457200" y="0"/>
            <a:ext cx="8229600" cy="571500"/>
          </a:xfrm>
        </p:spPr>
        <p:txBody>
          <a:bodyPr/>
          <a:lstStyle/>
          <a:p>
            <a:r>
              <a:rPr lang="en-GB" dirty="0"/>
              <a:t>Working of Tor Browser</a:t>
            </a:r>
            <a:br>
              <a:rPr lang="en-GB" dirty="0"/>
            </a:br>
            <a:endParaRPr lang="en-GB" dirty="0"/>
          </a:p>
        </p:txBody>
      </p:sp>
      <p:sp>
        <p:nvSpPr>
          <p:cNvPr id="3" name="Content Placeholder 2">
            <a:extLst>
              <a:ext uri="{FF2B5EF4-FFF2-40B4-BE49-F238E27FC236}">
                <a16:creationId xmlns:a16="http://schemas.microsoft.com/office/drawing/2014/main" id="{A2F260A1-A5B9-712A-6F7C-F5B4B43942CD}"/>
              </a:ext>
            </a:extLst>
          </p:cNvPr>
          <p:cNvSpPr>
            <a:spLocks noGrp="1"/>
          </p:cNvSpPr>
          <p:nvPr>
            <p:ph idx="1"/>
          </p:nvPr>
        </p:nvSpPr>
        <p:spPr>
          <a:xfrm>
            <a:off x="160421" y="685801"/>
            <a:ext cx="8823158" cy="2819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Tor browser is based on Mozilla’s Firefox web browser and functions using the onion routing technique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this technique, the traffic is encrypted and sent through several relays within the Tor network making the user identity anonymous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Tor browser provides access to .onion websites available on the dark web </a:t>
            </a:r>
          </a:p>
          <a:p>
            <a:pPr algn="just"/>
            <a:r>
              <a:rPr lang="en-US" sz="2000" dirty="0">
                <a:latin typeface="Calibri" panose="020F0502020204030204" pitchFamily="34" charset="0"/>
                <a:ea typeface="Calibri" panose="020F0502020204030204" pitchFamily="34" charset="0"/>
                <a:cs typeface="Calibri" panose="020F0502020204030204" pitchFamily="34" charset="0"/>
              </a:rPr>
              <a:t>Tor’s hidden service protocol allows users to host websites anonymously with .BIT domains, and these websites can only be accessed by users on the Tor network</a:t>
            </a:r>
          </a:p>
          <a:p>
            <a:endParaRPr lang="en-GB" dirty="0"/>
          </a:p>
        </p:txBody>
      </p:sp>
      <p:pic>
        <p:nvPicPr>
          <p:cNvPr id="5" name="Picture 4">
            <a:extLst>
              <a:ext uri="{FF2B5EF4-FFF2-40B4-BE49-F238E27FC236}">
                <a16:creationId xmlns:a16="http://schemas.microsoft.com/office/drawing/2014/main" id="{7CC018AE-9381-16D3-A658-04F793850C2A}"/>
              </a:ext>
            </a:extLst>
          </p:cNvPr>
          <p:cNvPicPr>
            <a:picLocks noChangeAspect="1"/>
          </p:cNvPicPr>
          <p:nvPr/>
        </p:nvPicPr>
        <p:blipFill>
          <a:blip r:embed="rId2"/>
          <a:stretch>
            <a:fillRect/>
          </a:stretch>
        </p:blipFill>
        <p:spPr>
          <a:xfrm>
            <a:off x="-4011" y="3489960"/>
            <a:ext cx="9144000" cy="2148840"/>
          </a:xfrm>
          <a:prstGeom prst="rect">
            <a:avLst/>
          </a:prstGeom>
        </p:spPr>
      </p:pic>
    </p:spTree>
    <p:extLst>
      <p:ext uri="{BB962C8B-B14F-4D97-AF65-F5344CB8AC3E}">
        <p14:creationId xmlns:p14="http://schemas.microsoft.com/office/powerpoint/2010/main" val="2180295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1BF60-CCA5-6D64-1A73-796120BE9580}"/>
              </a:ext>
            </a:extLst>
          </p:cNvPr>
          <p:cNvSpPr>
            <a:spLocks noGrp="1"/>
          </p:cNvSpPr>
          <p:nvPr>
            <p:ph type="title"/>
          </p:nvPr>
        </p:nvSpPr>
        <p:spPr>
          <a:xfrm>
            <a:off x="457200" y="3220"/>
            <a:ext cx="8229600" cy="593725"/>
          </a:xfrm>
        </p:spPr>
        <p:txBody>
          <a:bodyPr/>
          <a:lstStyle/>
          <a:p>
            <a:r>
              <a:rPr lang="en-GB" dirty="0"/>
              <a:t>Tor Bridge Node</a:t>
            </a:r>
            <a:br>
              <a:rPr lang="en-GB" dirty="0"/>
            </a:br>
            <a:endParaRPr lang="en-GB" dirty="0"/>
          </a:p>
        </p:txBody>
      </p:sp>
      <p:sp>
        <p:nvSpPr>
          <p:cNvPr id="3" name="Content Placeholder 2">
            <a:extLst>
              <a:ext uri="{FF2B5EF4-FFF2-40B4-BE49-F238E27FC236}">
                <a16:creationId xmlns:a16="http://schemas.microsoft.com/office/drawing/2014/main" id="{D56FBA46-A55E-6DDD-8D92-F20DDE555C0F}"/>
              </a:ext>
            </a:extLst>
          </p:cNvPr>
          <p:cNvSpPr>
            <a:spLocks noGrp="1"/>
          </p:cNvSpPr>
          <p:nvPr>
            <p:ph idx="1"/>
          </p:nvPr>
        </p:nvSpPr>
        <p:spPr>
          <a:xfrm>
            <a:off x="152400" y="838200"/>
            <a:ext cx="8839200" cy="2438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Tor relay nodes are publicly available in the directory list, but the bridge node is different from relay nodes </a:t>
            </a:r>
          </a:p>
          <a:p>
            <a:pPr algn="just"/>
            <a:r>
              <a:rPr lang="en-US" sz="2000" dirty="0">
                <a:latin typeface="Calibri" panose="020F0502020204030204" pitchFamily="34" charset="0"/>
                <a:ea typeface="Calibri" panose="020F0502020204030204" pitchFamily="34" charset="0"/>
                <a:cs typeface="Calibri" panose="020F0502020204030204" pitchFamily="34" charset="0"/>
              </a:rPr>
              <a:t>Bridge nodes help circumvent the restrictions and allow users to access the Tor network</a:t>
            </a:r>
          </a:p>
          <a:p>
            <a:pPr algn="just"/>
            <a:r>
              <a:rPr lang="en-US" sz="2000" dirty="0">
                <a:latin typeface="Calibri" panose="020F0502020204030204" pitchFamily="34" charset="0"/>
                <a:ea typeface="Calibri" panose="020F0502020204030204" pitchFamily="34" charset="0"/>
                <a:cs typeface="Calibri" panose="020F0502020204030204" pitchFamily="34" charset="0"/>
              </a:rPr>
              <a:t>Bridge nodes exist as proxies in the Tor network, and not all of them are publicly listed in the Tor directory of nodes; several bridge nodes are concealed/hidden</a:t>
            </a:r>
          </a:p>
          <a:p>
            <a:endParaRPr lang="en-GB" dirty="0"/>
          </a:p>
        </p:txBody>
      </p:sp>
      <p:pic>
        <p:nvPicPr>
          <p:cNvPr id="5" name="Picture 4">
            <a:extLst>
              <a:ext uri="{FF2B5EF4-FFF2-40B4-BE49-F238E27FC236}">
                <a16:creationId xmlns:a16="http://schemas.microsoft.com/office/drawing/2014/main" id="{B8DD5BF7-9E56-0EEF-DB97-4F442C32E407}"/>
              </a:ext>
            </a:extLst>
          </p:cNvPr>
          <p:cNvPicPr>
            <a:picLocks noChangeAspect="1"/>
          </p:cNvPicPr>
          <p:nvPr/>
        </p:nvPicPr>
        <p:blipFill>
          <a:blip r:embed="rId3"/>
          <a:stretch>
            <a:fillRect/>
          </a:stretch>
        </p:blipFill>
        <p:spPr>
          <a:xfrm>
            <a:off x="0" y="3048000"/>
            <a:ext cx="9144000" cy="2599765"/>
          </a:xfrm>
          <a:prstGeom prst="rect">
            <a:avLst/>
          </a:prstGeom>
        </p:spPr>
      </p:pic>
    </p:spTree>
    <p:extLst>
      <p:ext uri="{BB962C8B-B14F-4D97-AF65-F5344CB8AC3E}">
        <p14:creationId xmlns:p14="http://schemas.microsoft.com/office/powerpoint/2010/main" val="1109772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94D20-4331-D46C-F97E-F5267AAE6345}"/>
              </a:ext>
            </a:extLst>
          </p:cNvPr>
          <p:cNvSpPr>
            <a:spLocks noGrp="1"/>
          </p:cNvSpPr>
          <p:nvPr>
            <p:ph type="title"/>
          </p:nvPr>
        </p:nvSpPr>
        <p:spPr>
          <a:xfrm>
            <a:off x="457200" y="160337"/>
            <a:ext cx="8229600" cy="677863"/>
          </a:xfrm>
        </p:spPr>
        <p:txBody>
          <a:bodyPr/>
          <a:lstStyle/>
          <a:p>
            <a:r>
              <a:rPr lang="en-GB" dirty="0"/>
              <a:t>Dark Web Forensics</a:t>
            </a:r>
            <a:br>
              <a:rPr lang="en-GB" dirty="0"/>
            </a:br>
            <a:endParaRPr lang="en-GB" dirty="0"/>
          </a:p>
        </p:txBody>
      </p:sp>
      <p:sp>
        <p:nvSpPr>
          <p:cNvPr id="3" name="Content Placeholder 2">
            <a:extLst>
              <a:ext uri="{FF2B5EF4-FFF2-40B4-BE49-F238E27FC236}">
                <a16:creationId xmlns:a16="http://schemas.microsoft.com/office/drawing/2014/main" id="{43A13816-B3D7-AE97-0859-255BB99E454C}"/>
              </a:ext>
            </a:extLst>
          </p:cNvPr>
          <p:cNvSpPr>
            <a:spLocks noGrp="1"/>
          </p:cNvSpPr>
          <p:nvPr>
            <p:ph idx="1"/>
          </p:nvPr>
        </p:nvSpPr>
        <p:spPr>
          <a:xfrm>
            <a:off x="152400" y="1143001"/>
            <a:ext cx="8839200" cy="36576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Dark web forensics involves identification and investigation of illicit activities on the dark web performed by attackers/malicious users</a:t>
            </a:r>
          </a:p>
          <a:p>
            <a:pPr algn="just"/>
            <a:r>
              <a:rPr lang="en-US" dirty="0">
                <a:latin typeface="Calibri" panose="020F0502020204030204" pitchFamily="34" charset="0"/>
                <a:ea typeface="Calibri" panose="020F0502020204030204" pitchFamily="34" charset="0"/>
                <a:cs typeface="Calibri" panose="020F0502020204030204" pitchFamily="34" charset="0"/>
              </a:rPr>
              <a:t>The dark web is a part of the Internet and can only be accessed by a special browser such as Tor browser, which protects the anonymity of the users</a:t>
            </a:r>
          </a:p>
          <a:p>
            <a:pPr algn="just"/>
            <a:r>
              <a:rPr lang="en-US" dirty="0">
                <a:latin typeface="Calibri" panose="020F0502020204030204" pitchFamily="34" charset="0"/>
                <a:ea typeface="Calibri" panose="020F0502020204030204" pitchFamily="34" charset="0"/>
                <a:cs typeface="Calibri" panose="020F0502020204030204" pitchFamily="34" charset="0"/>
              </a:rPr>
              <a:t>To investigate the malicious activities performed using Tor browser, the investigator should obtain memory dumps from the suspect machine and examine them to extract valuable information such as websites browsed, emails accessed, etc.</a:t>
            </a:r>
          </a:p>
          <a:p>
            <a:endParaRPr lang="en-GB" dirty="0"/>
          </a:p>
        </p:txBody>
      </p:sp>
      <p:sp>
        <p:nvSpPr>
          <p:cNvPr id="5" name="TextBox 4">
            <a:extLst>
              <a:ext uri="{FF2B5EF4-FFF2-40B4-BE49-F238E27FC236}">
                <a16:creationId xmlns:a16="http://schemas.microsoft.com/office/drawing/2014/main" id="{39E7BCED-1CCC-2550-B09D-AC122294AF23}"/>
              </a:ext>
            </a:extLst>
          </p:cNvPr>
          <p:cNvSpPr txBox="1"/>
          <p:nvPr/>
        </p:nvSpPr>
        <p:spPr>
          <a:xfrm>
            <a:off x="990600" y="5086084"/>
            <a:ext cx="6210300" cy="375552"/>
          </a:xfrm>
          <a:prstGeom prst="rect">
            <a:avLst/>
          </a:prstGeom>
          <a:noFill/>
          <a:ln>
            <a:solidFill>
              <a:schemeClr val="accent4"/>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“You rarely trace Tor directly — you trace local artefacts.”</a:t>
            </a:r>
          </a:p>
        </p:txBody>
      </p:sp>
    </p:spTree>
    <p:extLst>
      <p:ext uri="{BB962C8B-B14F-4D97-AF65-F5344CB8AC3E}">
        <p14:creationId xmlns:p14="http://schemas.microsoft.com/office/powerpoint/2010/main" val="3453361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2521-76DA-61B5-5317-68D1389B1EE5}"/>
              </a:ext>
            </a:extLst>
          </p:cNvPr>
          <p:cNvSpPr>
            <a:spLocks noGrp="1"/>
          </p:cNvSpPr>
          <p:nvPr>
            <p:ph type="title"/>
          </p:nvPr>
        </p:nvSpPr>
        <p:spPr>
          <a:xfrm>
            <a:off x="457200" y="11806"/>
            <a:ext cx="8229600" cy="491324"/>
          </a:xfrm>
        </p:spPr>
        <p:txBody>
          <a:bodyPr/>
          <a:lstStyle/>
          <a:p>
            <a:r>
              <a:rPr lang="en-GB" dirty="0"/>
              <a:t>Dark Web Forensics Challenges </a:t>
            </a:r>
          </a:p>
        </p:txBody>
      </p:sp>
      <p:sp>
        <p:nvSpPr>
          <p:cNvPr id="3" name="Content Placeholder 2">
            <a:extLst>
              <a:ext uri="{FF2B5EF4-FFF2-40B4-BE49-F238E27FC236}">
                <a16:creationId xmlns:a16="http://schemas.microsoft.com/office/drawing/2014/main" id="{AE0195AE-C171-7CAA-496A-D0EAB878281A}"/>
              </a:ext>
            </a:extLst>
          </p:cNvPr>
          <p:cNvSpPr>
            <a:spLocks noGrp="1"/>
          </p:cNvSpPr>
          <p:nvPr>
            <p:ph idx="1"/>
          </p:nvPr>
        </p:nvSpPr>
        <p:spPr>
          <a:xfrm>
            <a:off x="152400" y="567524"/>
            <a:ext cx="6096000" cy="5147476"/>
          </a:xfrm>
        </p:spPr>
        <p:txBody>
          <a:bodyPr/>
          <a:lstStyle/>
          <a:p>
            <a:pPr marL="457200" indent="-457200" algn="just">
              <a:buFont typeface="+mj-lt"/>
              <a:buAutoNum type="arabicPeriod"/>
            </a:pPr>
            <a:r>
              <a:rPr lang="en-US" sz="1900" dirty="0">
                <a:latin typeface="Calibri" panose="020F0502020204030204" pitchFamily="34" charset="0"/>
                <a:ea typeface="Calibri" panose="020F0502020204030204" pitchFamily="34" charset="0"/>
                <a:cs typeface="Calibri" panose="020F0502020204030204" pitchFamily="34" charset="0"/>
              </a:rPr>
              <a:t>Difficult to trace the perpetrators, as dark web hides their identities</a:t>
            </a:r>
          </a:p>
          <a:p>
            <a:pPr marL="457200" indent="-457200" algn="just">
              <a:buFont typeface="+mj-lt"/>
              <a:buAutoNum type="arabicPeriod"/>
            </a:pPr>
            <a:r>
              <a:rPr lang="en-US" sz="1900" dirty="0">
                <a:latin typeface="Calibri" panose="020F0502020204030204" pitchFamily="34" charset="0"/>
                <a:ea typeface="Calibri" panose="020F0502020204030204" pitchFamily="34" charset="0"/>
                <a:cs typeface="Calibri" panose="020F0502020204030204" pitchFamily="34" charset="0"/>
              </a:rPr>
              <a:t>Tracing the physical location of the perpetrators is difficult because of the encrypted network</a:t>
            </a:r>
          </a:p>
          <a:p>
            <a:pPr marL="457200" indent="-457200" algn="just">
              <a:buFont typeface="+mj-lt"/>
              <a:buAutoNum type="arabicPeriod"/>
            </a:pPr>
            <a:r>
              <a:rPr lang="en-US" sz="1900" dirty="0">
                <a:latin typeface="Calibri" panose="020F0502020204030204" pitchFamily="34" charset="0"/>
                <a:ea typeface="Calibri" panose="020F0502020204030204" pitchFamily="34" charset="0"/>
                <a:cs typeface="Calibri" panose="020F0502020204030204" pitchFamily="34" charset="0"/>
              </a:rPr>
              <a:t>Tor browser leaves a limited number of artifacts after uninstalling from a system</a:t>
            </a:r>
          </a:p>
          <a:p>
            <a:pPr marL="457200" indent="-457200" algn="just">
              <a:buFont typeface="+mj-lt"/>
              <a:buAutoNum type="arabicPeriod"/>
            </a:pPr>
            <a:r>
              <a:rPr lang="en-US" sz="1900" dirty="0">
                <a:latin typeface="Calibri" panose="020F0502020204030204" pitchFamily="34" charset="0"/>
                <a:ea typeface="Calibri" panose="020F0502020204030204" pitchFamily="34" charset="0"/>
                <a:cs typeface="Calibri" panose="020F0502020204030204" pitchFamily="34" charset="0"/>
              </a:rPr>
              <a:t>Investigation of criminal activities on the dark web poses legal jurisdiction issues</a:t>
            </a:r>
          </a:p>
          <a:p>
            <a:pPr marL="457200" indent="-457200" algn="just">
              <a:buFont typeface="+mj-lt"/>
              <a:buAutoNum type="arabicPeriod"/>
            </a:pPr>
            <a:r>
              <a:rPr lang="en-US" sz="1900" dirty="0">
                <a:latin typeface="Calibri" panose="020F0502020204030204" pitchFamily="34" charset="0"/>
                <a:ea typeface="Calibri" panose="020F0502020204030204" pitchFamily="34" charset="0"/>
                <a:cs typeface="Calibri" panose="020F0502020204030204" pitchFamily="34" charset="0"/>
              </a:rPr>
              <a:t>Personal data of the cybercriminal in cryptocurrency transactions is not recorded</a:t>
            </a:r>
          </a:p>
          <a:p>
            <a:pPr marL="457200" indent="-457200" algn="just">
              <a:buFont typeface="+mj-lt"/>
              <a:buAutoNum type="arabicPeriod"/>
            </a:pPr>
            <a:r>
              <a:rPr lang="en-US" sz="1900" dirty="0">
                <a:latin typeface="Calibri" panose="020F0502020204030204" pitchFamily="34" charset="0"/>
                <a:ea typeface="Calibri" panose="020F0502020204030204" pitchFamily="34" charset="0"/>
                <a:cs typeface="Calibri" panose="020F0502020204030204" pitchFamily="34" charset="0"/>
              </a:rPr>
              <a:t>Lack of training and expertise in using specialized tools challenges darknet analysis</a:t>
            </a:r>
          </a:p>
          <a:p>
            <a:pPr marL="457200" indent="-457200" algn="just">
              <a:buFont typeface="+mj-lt"/>
              <a:buAutoNum type="arabicPeriod"/>
            </a:pPr>
            <a:r>
              <a:rPr lang="en-US" sz="1900" dirty="0">
                <a:latin typeface="Calibri" panose="020F0502020204030204" pitchFamily="34" charset="0"/>
                <a:ea typeface="Calibri" panose="020F0502020204030204" pitchFamily="34" charset="0"/>
                <a:cs typeface="Calibri" panose="020F0502020204030204" pitchFamily="34" charset="0"/>
              </a:rPr>
              <a:t>Difficult to obtain search warrants due to the limited evidence availability on dark web</a:t>
            </a:r>
          </a:p>
          <a:p>
            <a:pPr marL="457200" indent="-457200" algn="just">
              <a:buFont typeface="+mj-lt"/>
              <a:buAutoNum type="arabicPeriod"/>
            </a:pPr>
            <a:r>
              <a:rPr lang="en-US" sz="1900" dirty="0">
                <a:latin typeface="Calibri" panose="020F0502020204030204" pitchFamily="34" charset="0"/>
                <a:ea typeface="Calibri" panose="020F0502020204030204" pitchFamily="34" charset="0"/>
                <a:cs typeface="Calibri" panose="020F0502020204030204" pitchFamily="34" charset="0"/>
              </a:rPr>
              <a:t>Analysis of the voluminous chatroom communication logs is time-consuming</a:t>
            </a:r>
          </a:p>
          <a:p>
            <a:pPr marL="457200" indent="-457200" algn="just">
              <a:buFont typeface="+mj-lt"/>
              <a:buAutoNum type="arabicPeriod"/>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457200" indent="-457200" algn="just">
              <a:buFont typeface="+mj-lt"/>
              <a:buAutoNum type="arabicPeriod"/>
            </a:pPr>
            <a:endParaRPr lang="en-US" dirty="0"/>
          </a:p>
          <a:p>
            <a:pPr marL="457200" indent="-457200" algn="just">
              <a:buFont typeface="+mj-lt"/>
              <a:buAutoNum type="arabicPeriod"/>
            </a:pPr>
            <a:endParaRPr lang="en-GB" dirty="0"/>
          </a:p>
        </p:txBody>
      </p:sp>
      <p:sp>
        <p:nvSpPr>
          <p:cNvPr id="5" name="TextBox 4">
            <a:extLst>
              <a:ext uri="{FF2B5EF4-FFF2-40B4-BE49-F238E27FC236}">
                <a16:creationId xmlns:a16="http://schemas.microsoft.com/office/drawing/2014/main" id="{18ECA24C-2714-AE25-DFCF-F121B556E9A4}"/>
              </a:ext>
            </a:extLst>
          </p:cNvPr>
          <p:cNvSpPr txBox="1"/>
          <p:nvPr/>
        </p:nvSpPr>
        <p:spPr>
          <a:xfrm>
            <a:off x="6429777" y="1981200"/>
            <a:ext cx="2638023" cy="2849050"/>
          </a:xfrm>
          <a:prstGeom prst="rect">
            <a:avLst/>
          </a:prstGeom>
          <a:noFill/>
          <a:ln>
            <a:solidFill>
              <a:schemeClr val="accent4"/>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Investigative challenges:</a:t>
            </a:r>
          </a:p>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 Strong encryption</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Jurisdictional barriers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Cryptocurrency anonymity</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Limited artefacts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Encrypted messaging</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Legal warrant thresholds</a:t>
            </a:r>
          </a:p>
        </p:txBody>
      </p:sp>
    </p:spTree>
    <p:extLst>
      <p:ext uri="{BB962C8B-B14F-4D97-AF65-F5344CB8AC3E}">
        <p14:creationId xmlns:p14="http://schemas.microsoft.com/office/powerpoint/2010/main" val="354925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987D4-E321-FB44-BE78-BE1F6BB66AE2}"/>
              </a:ext>
            </a:extLst>
          </p:cNvPr>
          <p:cNvSpPr>
            <a:spLocks noGrp="1"/>
          </p:cNvSpPr>
          <p:nvPr>
            <p:ph type="title"/>
          </p:nvPr>
        </p:nvSpPr>
        <p:spPr>
          <a:xfrm>
            <a:off x="457200" y="34006"/>
            <a:ext cx="8229600" cy="727994"/>
          </a:xfrm>
        </p:spPr>
        <p:txBody>
          <a:bodyPr/>
          <a:lstStyle/>
          <a:p>
            <a:r>
              <a:rPr lang="en-GB" dirty="0"/>
              <a:t>Identifying Tor Browser Artifacts </a:t>
            </a:r>
          </a:p>
        </p:txBody>
      </p:sp>
      <p:sp>
        <p:nvSpPr>
          <p:cNvPr id="3" name="Content Placeholder 2">
            <a:extLst>
              <a:ext uri="{FF2B5EF4-FFF2-40B4-BE49-F238E27FC236}">
                <a16:creationId xmlns:a16="http://schemas.microsoft.com/office/drawing/2014/main" id="{D86BD13B-3847-C9C3-77B0-2D987E266990}"/>
              </a:ext>
            </a:extLst>
          </p:cNvPr>
          <p:cNvSpPr>
            <a:spLocks noGrp="1"/>
          </p:cNvSpPr>
          <p:nvPr>
            <p:ph idx="1"/>
          </p:nvPr>
        </p:nvSpPr>
        <p:spPr>
          <a:xfrm>
            <a:off x="76200" y="699752"/>
            <a:ext cx="6019800" cy="4939047"/>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Command Prompt</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identify whether Tor browser was used on the machine using the command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netstat –</a:t>
            </a: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ano</a:t>
            </a:r>
            <a:endPar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algn="just"/>
            <a:r>
              <a:rPr lang="en-US" sz="2000" dirty="0">
                <a:latin typeface="Calibri" panose="020F0502020204030204" pitchFamily="34" charset="0"/>
                <a:ea typeface="Calibri" panose="020F0502020204030204" pitchFamily="34" charset="0"/>
                <a:cs typeface="Calibri" panose="020F0502020204030204" pitchFamily="34" charset="0"/>
              </a:rPr>
              <a:t>Tor uses port </a:t>
            </a:r>
            <a:r>
              <a:rPr lang="en-US" sz="2000" b="1" dirty="0">
                <a:solidFill>
                  <a:srgbClr val="FF0000"/>
                </a:solidFill>
                <a:latin typeface="Calibri" panose="020F0502020204030204" pitchFamily="34" charset="0"/>
                <a:ea typeface="Calibri" panose="020F0502020204030204" pitchFamily="34" charset="0"/>
                <a:cs typeface="Calibri" panose="020F0502020204030204" pitchFamily="34" charset="0"/>
              </a:rPr>
              <a:t>9150/9151/9050</a:t>
            </a:r>
            <a:r>
              <a:rPr lang="en-US" sz="2000" dirty="0">
                <a:latin typeface="Calibri" panose="020F0502020204030204" pitchFamily="34" charset="0"/>
                <a:ea typeface="Calibri" panose="020F0502020204030204" pitchFamily="34" charset="0"/>
                <a:cs typeface="Calibri" panose="020F0502020204030204" pitchFamily="34" charset="0"/>
              </a:rPr>
              <a:t> for establishing connection via Tor nodes </a:t>
            </a:r>
          </a:p>
          <a:p>
            <a:pPr marL="0" indent="0" algn="just">
              <a:buNone/>
            </a:pPr>
            <a:r>
              <a:rPr lang="en-GB" sz="2000" dirty="0">
                <a:latin typeface="Calibri" panose="020F0502020204030204" pitchFamily="34" charset="0"/>
                <a:ea typeface="Calibri" panose="020F0502020204030204" pitchFamily="34" charset="0"/>
                <a:cs typeface="Calibri" panose="020F0502020204030204" pitchFamily="34" charset="0"/>
              </a:rPr>
              <a:t>Windows Registry</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obtain the path where Tor browser is executed in the following Registry key:</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HKEY_USERS\&lt;SID&gt;\SOFTWARE\Mozilla\Fi </a:t>
            </a:r>
            <a:r>
              <a:rPr lang="en-US" sz="1600" dirty="0" err="1">
                <a:latin typeface="Calibri" panose="020F0502020204030204" pitchFamily="34" charset="0"/>
                <a:ea typeface="Calibri" panose="020F0502020204030204" pitchFamily="34" charset="0"/>
                <a:cs typeface="Calibri" panose="020F0502020204030204" pitchFamily="34" charset="0"/>
              </a:rPr>
              <a:t>refox</a:t>
            </a:r>
            <a:r>
              <a:rPr lang="en-US" sz="1600" dirty="0">
                <a:latin typeface="Calibri" panose="020F0502020204030204" pitchFamily="34" charset="0"/>
                <a:ea typeface="Calibri" panose="020F0502020204030204" pitchFamily="34" charset="0"/>
                <a:cs typeface="Calibri" panose="020F0502020204030204" pitchFamily="34" charset="0"/>
              </a:rPr>
              <a:t>\Launcher</a:t>
            </a:r>
          </a:p>
          <a:p>
            <a:pPr algn="just"/>
            <a:r>
              <a:rPr lang="en-US" sz="2000" dirty="0">
                <a:latin typeface="Calibri" panose="020F0502020204030204" pitchFamily="34" charset="0"/>
                <a:ea typeface="Calibri" panose="020F0502020204030204" pitchFamily="34" charset="0"/>
                <a:cs typeface="Calibri" panose="020F0502020204030204" pitchFamily="34" charset="0"/>
              </a:rPr>
              <a:t>Extract last execution date and time of Tor browser:</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Investigator can analyze the </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state</a:t>
            </a:r>
            <a:r>
              <a:rPr lang="en-US" sz="1600" dirty="0">
                <a:latin typeface="Calibri" panose="020F0502020204030204" pitchFamily="34" charset="0"/>
                <a:ea typeface="Calibri" panose="020F0502020204030204" pitchFamily="34" charset="0"/>
                <a:cs typeface="Calibri" panose="020F0502020204030204" pitchFamily="34" charset="0"/>
              </a:rPr>
              <a:t> file located in the path </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\Tor Browser\Browser\</a:t>
            </a:r>
            <a:r>
              <a:rPr lang="en-US" sz="1600" dirty="0" err="1">
                <a:solidFill>
                  <a:srgbClr val="FF0000"/>
                </a:solidFill>
                <a:latin typeface="Calibri" panose="020F0502020204030204" pitchFamily="34" charset="0"/>
                <a:ea typeface="Calibri" panose="020F0502020204030204" pitchFamily="34" charset="0"/>
                <a:cs typeface="Calibri" panose="020F0502020204030204" pitchFamily="34" charset="0"/>
              </a:rPr>
              <a:t>TorBrowser</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\Data \Tor\ where Tor browser was executed</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F442CE31-26E4-5DA0-3CFF-31FB30ED9CA9}"/>
              </a:ext>
            </a:extLst>
          </p:cNvPr>
          <p:cNvSpPr txBox="1"/>
          <p:nvPr/>
        </p:nvSpPr>
        <p:spPr>
          <a:xfrm>
            <a:off x="6324600" y="1143000"/>
            <a:ext cx="2819400" cy="2552686"/>
          </a:xfrm>
          <a:prstGeom prst="rect">
            <a:avLst/>
          </a:prstGeom>
          <a:noFill/>
          <a:ln>
            <a:solidFill>
              <a:schemeClr val="accent4"/>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Investigators Indicators of Tor:</a:t>
            </a:r>
          </a:p>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 Port usage (9150 / 9151 / 9050)</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Tor installation directory</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Registry keys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Prefetch files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Tor service logs</a:t>
            </a:r>
          </a:p>
        </p:txBody>
      </p:sp>
      <p:sp>
        <p:nvSpPr>
          <p:cNvPr id="7" name="TextBox 6">
            <a:extLst>
              <a:ext uri="{FF2B5EF4-FFF2-40B4-BE49-F238E27FC236}">
                <a16:creationId xmlns:a16="http://schemas.microsoft.com/office/drawing/2014/main" id="{15F3ABEB-D060-40A7-5C2E-A61DD9A67E63}"/>
              </a:ext>
            </a:extLst>
          </p:cNvPr>
          <p:cNvSpPr txBox="1"/>
          <p:nvPr/>
        </p:nvSpPr>
        <p:spPr>
          <a:xfrm>
            <a:off x="6324600" y="4054148"/>
            <a:ext cx="2743200" cy="1463606"/>
          </a:xfrm>
          <a:prstGeom prst="rect">
            <a:avLst/>
          </a:prstGeom>
          <a:noFill/>
          <a:ln>
            <a:solidFill>
              <a:schemeClr val="accent4"/>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Important nuance: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Ports alone are not proof.</a:t>
            </a:r>
          </a:p>
          <a:p>
            <a:pPr>
              <a:buNone/>
            </a:pPr>
            <a:r>
              <a:rPr lang="en-GB" sz="1800" dirty="0">
                <a:effectLst/>
                <a:latin typeface="Calibri" panose="020F0502020204030204" pitchFamily="34" charset="0"/>
                <a:ea typeface="Calibri" panose="020F0502020204030204" pitchFamily="34" charset="0"/>
                <a:cs typeface="Arial" panose="020B0604020202020204" pitchFamily="34" charset="0"/>
              </a:rPr>
              <a:t>Correlation is required.</a:t>
            </a:r>
            <a:endParaRPr lang="en-GB" dirty="0"/>
          </a:p>
        </p:txBody>
      </p:sp>
    </p:spTree>
    <p:extLst>
      <p:ext uri="{BB962C8B-B14F-4D97-AF65-F5344CB8AC3E}">
        <p14:creationId xmlns:p14="http://schemas.microsoft.com/office/powerpoint/2010/main" val="685273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1C0BC-A82B-4AF0-DA4D-98357775CEDA}"/>
              </a:ext>
            </a:extLst>
          </p:cNvPr>
          <p:cNvSpPr>
            <a:spLocks noGrp="1"/>
          </p:cNvSpPr>
          <p:nvPr>
            <p:ph type="title"/>
          </p:nvPr>
        </p:nvSpPr>
        <p:spPr>
          <a:xfrm>
            <a:off x="152400" y="76200"/>
            <a:ext cx="8839200" cy="1143000"/>
          </a:xfrm>
        </p:spPr>
        <p:txBody>
          <a:bodyPr/>
          <a:lstStyle/>
          <a:p>
            <a:r>
              <a:rPr lang="en-US" sz="3200" dirty="0"/>
              <a:t>Identifying Tor Browser Artifacts: Prefetch Files</a:t>
            </a:r>
            <a:br>
              <a:rPr lang="en-US" dirty="0"/>
            </a:br>
            <a:endParaRPr lang="en-GB" dirty="0"/>
          </a:p>
        </p:txBody>
      </p:sp>
      <p:sp>
        <p:nvSpPr>
          <p:cNvPr id="3" name="Content Placeholder 2">
            <a:extLst>
              <a:ext uri="{FF2B5EF4-FFF2-40B4-BE49-F238E27FC236}">
                <a16:creationId xmlns:a16="http://schemas.microsoft.com/office/drawing/2014/main" id="{90BADEC5-A49E-8523-A044-4158180FD13B}"/>
              </a:ext>
            </a:extLst>
          </p:cNvPr>
          <p:cNvSpPr>
            <a:spLocks noGrp="1"/>
          </p:cNvSpPr>
          <p:nvPr>
            <p:ph idx="1"/>
          </p:nvPr>
        </p:nvSpPr>
        <p:spPr>
          <a:xfrm>
            <a:off x="144379" y="1143000"/>
            <a:ext cx="88392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examine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prefetch files </a:t>
            </a:r>
            <a:r>
              <a:rPr lang="en-US" sz="2000" dirty="0">
                <a:latin typeface="Calibri" panose="020F0502020204030204" pitchFamily="34" charset="0"/>
                <a:ea typeface="Calibri" panose="020F0502020204030204" pitchFamily="34" charset="0"/>
                <a:cs typeface="Calibri" panose="020F0502020204030204" pitchFamily="34" charset="0"/>
              </a:rPr>
              <a:t>to obtain information such as whether Tor browser was installed in the machine and installed location other than the desktop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prefetch files are located in the directory,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C:\WINDOWS\Prefetch </a:t>
            </a:r>
            <a:r>
              <a:rPr lang="en-US" sz="2000" dirty="0">
                <a:latin typeface="Calibri" panose="020F0502020204030204" pitchFamily="34" charset="0"/>
                <a:ea typeface="Calibri" panose="020F0502020204030204" pitchFamily="34" charset="0"/>
                <a:cs typeface="Calibri" panose="020F0502020204030204" pitchFamily="34" charset="0"/>
              </a:rPr>
              <a:t>on a Windows machine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use tools such as </a:t>
            </a: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WinPrefetchView</a:t>
            </a:r>
            <a:r>
              <a:rPr lang="en-US" sz="2000" dirty="0">
                <a:latin typeface="Calibri" panose="020F0502020204030204" pitchFamily="34" charset="0"/>
                <a:ea typeface="Calibri" panose="020F0502020204030204" pitchFamily="34" charset="0"/>
                <a:cs typeface="Calibri" panose="020F0502020204030204" pitchFamily="34" charset="0"/>
              </a:rPr>
              <a:t> to obtain metadata, which includes: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Browser created timestamps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Browser last run timestamps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Number of times the browser was executed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Tor browser execution directory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Filename and file size</a:t>
            </a:r>
          </a:p>
          <a:p>
            <a:endParaRPr lang="en-GB" dirty="0"/>
          </a:p>
        </p:txBody>
      </p:sp>
      <p:sp>
        <p:nvSpPr>
          <p:cNvPr id="5" name="TextBox 4">
            <a:extLst>
              <a:ext uri="{FF2B5EF4-FFF2-40B4-BE49-F238E27FC236}">
                <a16:creationId xmlns:a16="http://schemas.microsoft.com/office/drawing/2014/main" id="{65E0B22A-A1E9-D34A-C1A6-645CB50A5332}"/>
              </a:ext>
            </a:extLst>
          </p:cNvPr>
          <p:cNvSpPr txBox="1"/>
          <p:nvPr/>
        </p:nvSpPr>
        <p:spPr>
          <a:xfrm>
            <a:off x="5867400" y="3457074"/>
            <a:ext cx="2819400" cy="1663597"/>
          </a:xfrm>
          <a:prstGeom prst="rect">
            <a:avLst/>
          </a:prstGeom>
          <a:noFill/>
          <a:ln>
            <a:solidFill>
              <a:schemeClr val="accent4"/>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Prefetch Reveal:</a:t>
            </a:r>
          </a:p>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 Execution timestamps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Run count</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File path</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Associated DLLs</a:t>
            </a:r>
          </a:p>
        </p:txBody>
      </p:sp>
    </p:spTree>
    <p:extLst>
      <p:ext uri="{BB962C8B-B14F-4D97-AF65-F5344CB8AC3E}">
        <p14:creationId xmlns:p14="http://schemas.microsoft.com/office/powerpoint/2010/main" val="1519694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47DE-8519-BF6C-3626-D28103CD2BE3}"/>
              </a:ext>
            </a:extLst>
          </p:cNvPr>
          <p:cNvSpPr>
            <a:spLocks noGrp="1"/>
          </p:cNvSpPr>
          <p:nvPr>
            <p:ph type="title"/>
          </p:nvPr>
        </p:nvSpPr>
        <p:spPr>
          <a:xfrm>
            <a:off x="0" y="160337"/>
            <a:ext cx="8915400" cy="525463"/>
          </a:xfrm>
        </p:spPr>
        <p:txBody>
          <a:bodyPr/>
          <a:lstStyle/>
          <a:p>
            <a:r>
              <a:rPr lang="en-US" sz="2800" dirty="0"/>
              <a:t>Identifying Tor Browser Artifacts: </a:t>
            </a:r>
            <a:r>
              <a:rPr lang="en-US" sz="2800" dirty="0" err="1"/>
              <a:t>places.sqlite</a:t>
            </a:r>
            <a:r>
              <a:rPr lang="en-US" sz="2800" dirty="0"/>
              <a:t> File</a:t>
            </a:r>
            <a:br>
              <a:rPr lang="en-US" dirty="0"/>
            </a:br>
            <a:endParaRPr lang="en-GB" dirty="0"/>
          </a:p>
        </p:txBody>
      </p:sp>
      <p:sp>
        <p:nvSpPr>
          <p:cNvPr id="3" name="Content Placeholder 2">
            <a:extLst>
              <a:ext uri="{FF2B5EF4-FFF2-40B4-BE49-F238E27FC236}">
                <a16:creationId xmlns:a16="http://schemas.microsoft.com/office/drawing/2014/main" id="{965A555B-BB7B-2BD2-85BB-6128774F5B04}"/>
              </a:ext>
            </a:extLst>
          </p:cNvPr>
          <p:cNvSpPr>
            <a:spLocks noGrp="1"/>
          </p:cNvSpPr>
          <p:nvPr>
            <p:ph idx="1"/>
          </p:nvPr>
        </p:nvSpPr>
        <p:spPr>
          <a:xfrm>
            <a:off x="76200" y="762000"/>
            <a:ext cx="6324600" cy="4648200"/>
          </a:xfrm>
        </p:spPr>
        <p:txBody>
          <a:bodyPr/>
          <a:lstStyle/>
          <a:p>
            <a:pPr algn="just"/>
            <a:r>
              <a:rPr lang="en-GB" dirty="0">
                <a:latin typeface="Calibri" panose="020F0502020204030204" pitchFamily="34" charset="0"/>
                <a:ea typeface="Calibri" panose="020F0502020204030204" pitchFamily="34" charset="0"/>
                <a:cs typeface="Calibri" panose="020F0502020204030204" pitchFamily="34" charset="0"/>
              </a:rPr>
              <a:t>Tor browser also stores information related to bookmarked sites, browsing history, visited websites, etc. in an SQLite file such as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places.sqlite</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located at </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\Tor Browser\Browser\</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TorBrowser</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\Data \Browser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profile.default</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places.sqlite</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p>
          <a:p>
            <a:pPr algn="just"/>
            <a:r>
              <a:rPr lang="en-GB" dirty="0">
                <a:latin typeface="Calibri" panose="020F0502020204030204" pitchFamily="34" charset="0"/>
                <a:ea typeface="Calibri" panose="020F0502020204030204" pitchFamily="34" charset="0"/>
                <a:cs typeface="Calibri" panose="020F0502020204030204" pitchFamily="34" charset="0"/>
              </a:rPr>
              <a:t>The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place.sqlite</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database file contains multiple tables such as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moz_places</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moz_historyvisits</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moz_bookmarks</a:t>
            </a:r>
            <a:r>
              <a:rPr lang="en-GB" dirty="0">
                <a:latin typeface="Calibri" panose="020F0502020204030204" pitchFamily="34" charset="0"/>
                <a:ea typeface="Calibri" panose="020F0502020204030204" pitchFamily="34" charset="0"/>
                <a:cs typeface="Calibri" panose="020F0502020204030204" pitchFamily="34" charset="0"/>
              </a:rPr>
              <a:t>, etc. </a:t>
            </a:r>
          </a:p>
          <a:p>
            <a:pPr algn="just"/>
            <a:r>
              <a:rPr lang="en-GB" dirty="0">
                <a:latin typeface="Calibri" panose="020F0502020204030204" pitchFamily="34" charset="0"/>
                <a:ea typeface="Calibri" panose="020F0502020204030204" pitchFamily="34" charset="0"/>
                <a:cs typeface="Calibri" panose="020F0502020204030204" pitchFamily="34" charset="0"/>
              </a:rPr>
              <a:t>Investigators can use tools such as </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SQLite Database Recovery</a:t>
            </a:r>
            <a:r>
              <a:rPr lang="en-GB" dirty="0">
                <a:latin typeface="Calibri" panose="020F0502020204030204" pitchFamily="34" charset="0"/>
                <a:ea typeface="Calibri" panose="020F0502020204030204" pitchFamily="34" charset="0"/>
                <a:cs typeface="Calibri" panose="020F0502020204030204" pitchFamily="34" charset="0"/>
              </a:rPr>
              <a:t> to view the data stored in the database file</a:t>
            </a:r>
          </a:p>
          <a:p>
            <a:pPr marL="0" indent="0">
              <a:buNone/>
            </a:pPr>
            <a:endParaRPr lang="en-GB" dirty="0"/>
          </a:p>
        </p:txBody>
      </p:sp>
      <p:sp>
        <p:nvSpPr>
          <p:cNvPr id="5" name="TextBox 4">
            <a:extLst>
              <a:ext uri="{FF2B5EF4-FFF2-40B4-BE49-F238E27FC236}">
                <a16:creationId xmlns:a16="http://schemas.microsoft.com/office/drawing/2014/main" id="{A7BD3B2F-D0D7-0F6D-006F-24F060F51DBA}"/>
              </a:ext>
            </a:extLst>
          </p:cNvPr>
          <p:cNvSpPr txBox="1"/>
          <p:nvPr/>
        </p:nvSpPr>
        <p:spPr>
          <a:xfrm>
            <a:off x="6781800" y="1600200"/>
            <a:ext cx="1981200" cy="1663597"/>
          </a:xfrm>
          <a:prstGeom prst="rect">
            <a:avLst/>
          </a:prstGeom>
          <a:noFill/>
          <a:ln>
            <a:solidFill>
              <a:schemeClr val="accent4"/>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Contains:</a:t>
            </a:r>
          </a:p>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 Browsing history</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Bookmarks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Visited URLs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Timestamps</a:t>
            </a:r>
          </a:p>
        </p:txBody>
      </p:sp>
      <p:sp>
        <p:nvSpPr>
          <p:cNvPr id="7" name="TextBox 6">
            <a:extLst>
              <a:ext uri="{FF2B5EF4-FFF2-40B4-BE49-F238E27FC236}">
                <a16:creationId xmlns:a16="http://schemas.microsoft.com/office/drawing/2014/main" id="{EE8FA558-9A8B-8D8A-817D-CCF6CA79BE25}"/>
              </a:ext>
            </a:extLst>
          </p:cNvPr>
          <p:cNvSpPr txBox="1"/>
          <p:nvPr/>
        </p:nvSpPr>
        <p:spPr>
          <a:xfrm>
            <a:off x="6599321" y="3352800"/>
            <a:ext cx="2468479" cy="2299860"/>
          </a:xfrm>
          <a:prstGeom prst="rect">
            <a:avLst/>
          </a:prstGeom>
          <a:noFill/>
          <a:ln>
            <a:solidFill>
              <a:schemeClr val="accent4"/>
            </a:solidFill>
          </a:ln>
        </p:spPr>
        <p:txBody>
          <a:bodyPr wrap="square">
            <a:spAutoFit/>
          </a:bodyPr>
          <a:lstStyle/>
          <a:p>
            <a:pPr>
              <a:lnSpc>
                <a:spcPct val="107000"/>
              </a:lnSpc>
              <a:spcAft>
                <a:spcPts val="800"/>
              </a:spcAft>
              <a:buNone/>
            </a:pPr>
            <a:r>
              <a:rPr lang="en-GB" sz="1600" b="1" dirty="0">
                <a:effectLst/>
                <a:latin typeface="Calibri" panose="020F0502020204030204" pitchFamily="34" charset="0"/>
                <a:ea typeface="Calibri" panose="020F0502020204030204" pitchFamily="34" charset="0"/>
                <a:cs typeface="Arial" panose="020B0604020202020204" pitchFamily="34" charset="0"/>
              </a:rPr>
              <a:t>Important:</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latin typeface="Calibri" panose="020F0502020204030204" pitchFamily="34" charset="0"/>
                <a:ea typeface="Calibri" panose="020F0502020204030204" pitchFamily="34" charset="0"/>
                <a:cs typeface="Arial" panose="020B0604020202020204" pitchFamily="34" charset="0"/>
              </a:rPr>
              <a:t>Tor attempts privacy protection.</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latin typeface="Calibri" panose="020F0502020204030204" pitchFamily="34" charset="0"/>
                <a:ea typeface="Calibri" panose="020F0502020204030204" pitchFamily="34" charset="0"/>
                <a:cs typeface="Arial" panose="020B0604020202020204" pitchFamily="34" charset="0"/>
              </a:rPr>
              <a:t>Data persistence depends on configuration.</a:t>
            </a:r>
          </a:p>
          <a:p>
            <a:pPr marL="342900" lvl="0" indent="-342900">
              <a:lnSpc>
                <a:spcPct val="107000"/>
              </a:lnSpc>
              <a:spcAft>
                <a:spcPts val="800"/>
              </a:spcAft>
              <a:buSzPts val="1000"/>
              <a:buFont typeface="Symbol" panose="05050102010706020507" pitchFamily="18" charset="2"/>
              <a:buChar char=""/>
              <a:tabLst>
                <a:tab pos="457200" algn="l"/>
              </a:tabLst>
            </a:pPr>
            <a:r>
              <a:rPr lang="en-GB" sz="1400" dirty="0">
                <a:effectLst/>
                <a:latin typeface="Calibri" panose="020F0502020204030204" pitchFamily="34" charset="0"/>
                <a:ea typeface="Calibri" panose="020F0502020204030204" pitchFamily="34" charset="0"/>
                <a:cs typeface="Arial" panose="020B0604020202020204" pitchFamily="34" charset="0"/>
              </a:rPr>
              <a:t>SQLite artefacts are often recoverable from disk image.</a:t>
            </a:r>
          </a:p>
        </p:txBody>
      </p:sp>
    </p:spTree>
    <p:extLst>
      <p:ext uri="{BB962C8B-B14F-4D97-AF65-F5344CB8AC3E}">
        <p14:creationId xmlns:p14="http://schemas.microsoft.com/office/powerpoint/2010/main" val="240822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bg/>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allAtOnce"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79B07-19C6-B701-24A9-F2B5A6D45CDC}"/>
              </a:ext>
            </a:extLst>
          </p:cNvPr>
          <p:cNvSpPr>
            <a:spLocks noGrp="1"/>
          </p:cNvSpPr>
          <p:nvPr>
            <p:ph type="title"/>
          </p:nvPr>
        </p:nvSpPr>
        <p:spPr>
          <a:xfrm>
            <a:off x="152400" y="274638"/>
            <a:ext cx="8839200" cy="792162"/>
          </a:xfrm>
        </p:spPr>
        <p:txBody>
          <a:bodyPr/>
          <a:lstStyle/>
          <a:p>
            <a:r>
              <a:rPr lang="en-US" sz="3200" dirty="0"/>
              <a:t>Tor Browser Forensics: Memory Acquisition</a:t>
            </a:r>
            <a:br>
              <a:rPr lang="en-US" dirty="0"/>
            </a:br>
            <a:endParaRPr lang="en-GB" dirty="0"/>
          </a:p>
        </p:txBody>
      </p:sp>
      <p:sp>
        <p:nvSpPr>
          <p:cNvPr id="3" name="Content Placeholder 2">
            <a:extLst>
              <a:ext uri="{FF2B5EF4-FFF2-40B4-BE49-F238E27FC236}">
                <a16:creationId xmlns:a16="http://schemas.microsoft.com/office/drawing/2014/main" id="{A8B2AEA0-832B-DB17-305E-1BB069AF43D5}"/>
              </a:ext>
            </a:extLst>
          </p:cNvPr>
          <p:cNvSpPr>
            <a:spLocks noGrp="1"/>
          </p:cNvSpPr>
          <p:nvPr>
            <p:ph idx="1"/>
          </p:nvPr>
        </p:nvSpPr>
        <p:spPr>
          <a:xfrm>
            <a:off x="131928" y="1065663"/>
            <a:ext cx="8534400" cy="38100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Examining RAM dumps can provide deep insights regarding the actions that occurred on the system</a:t>
            </a:r>
          </a:p>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examine these dumps in an attempt to extract various Tor browser artifacts that help in reconstructing the incident</a:t>
            </a:r>
          </a:p>
          <a:p>
            <a:pPr algn="just"/>
            <a:r>
              <a:rPr lang="en-US" dirty="0">
                <a:latin typeface="Calibri" panose="020F0502020204030204" pitchFamily="34" charset="0"/>
                <a:ea typeface="Calibri" panose="020F0502020204030204" pitchFamily="34" charset="0"/>
                <a:cs typeface="Calibri" panose="020F0502020204030204" pitchFamily="34" charset="0"/>
              </a:rPr>
              <a:t>The results obtained by examining Tor browser artifacts differ based on the conditions, which are Tor Browser opened, Tor Browser closed, and Tor Browser uninstalled</a:t>
            </a:r>
          </a:p>
          <a:p>
            <a:endParaRPr lang="en-GB" dirty="0"/>
          </a:p>
        </p:txBody>
      </p:sp>
      <p:sp>
        <p:nvSpPr>
          <p:cNvPr id="5" name="TextBox 4">
            <a:extLst>
              <a:ext uri="{FF2B5EF4-FFF2-40B4-BE49-F238E27FC236}">
                <a16:creationId xmlns:a16="http://schemas.microsoft.com/office/drawing/2014/main" id="{54C18A3A-0FD4-E71E-8DCC-67FAC35C53D8}"/>
              </a:ext>
            </a:extLst>
          </p:cNvPr>
          <p:cNvSpPr txBox="1"/>
          <p:nvPr/>
        </p:nvSpPr>
        <p:spPr>
          <a:xfrm>
            <a:off x="990600" y="4958448"/>
            <a:ext cx="5867400" cy="375552"/>
          </a:xfrm>
          <a:prstGeom prst="rect">
            <a:avLst/>
          </a:prstGeom>
          <a:noFill/>
          <a:ln>
            <a:solidFill>
              <a:schemeClr val="accent4"/>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“If Tor is open, RAM is your best evidence source.”</a:t>
            </a:r>
          </a:p>
        </p:txBody>
      </p:sp>
    </p:spTree>
    <p:extLst>
      <p:ext uri="{BB962C8B-B14F-4D97-AF65-F5344CB8AC3E}">
        <p14:creationId xmlns:p14="http://schemas.microsoft.com/office/powerpoint/2010/main" val="63575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85787-DE05-ECA7-7B24-E1018D65CAE1}"/>
              </a:ext>
            </a:extLst>
          </p:cNvPr>
          <p:cNvSpPr>
            <a:spLocks noGrp="1"/>
          </p:cNvSpPr>
          <p:nvPr>
            <p:ph type="title"/>
          </p:nvPr>
        </p:nvSpPr>
        <p:spPr>
          <a:xfrm>
            <a:off x="457200" y="92075"/>
            <a:ext cx="8229600" cy="639762"/>
          </a:xfrm>
        </p:spPr>
        <p:txBody>
          <a:bodyPr/>
          <a:lstStyle/>
          <a:p>
            <a:r>
              <a:rPr lang="en-GB" dirty="0"/>
              <a:t>Collecting Memory Dumps</a:t>
            </a:r>
            <a:br>
              <a:rPr lang="en-GB" dirty="0"/>
            </a:br>
            <a:endParaRPr lang="en-GB" dirty="0"/>
          </a:p>
        </p:txBody>
      </p:sp>
      <p:sp>
        <p:nvSpPr>
          <p:cNvPr id="3" name="Content Placeholder 2">
            <a:extLst>
              <a:ext uri="{FF2B5EF4-FFF2-40B4-BE49-F238E27FC236}">
                <a16:creationId xmlns:a16="http://schemas.microsoft.com/office/drawing/2014/main" id="{25B87E90-E77A-969D-18F8-6696B564CC37}"/>
              </a:ext>
            </a:extLst>
          </p:cNvPr>
          <p:cNvSpPr>
            <a:spLocks noGrp="1"/>
          </p:cNvSpPr>
          <p:nvPr>
            <p:ph idx="1"/>
          </p:nvPr>
        </p:nvSpPr>
        <p:spPr>
          <a:xfrm>
            <a:off x="76200" y="731837"/>
            <a:ext cx="8991600" cy="1706563"/>
          </a:xfrm>
        </p:spPr>
        <p:txBody>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Investigators need to acquire a memory dump of the suspect machine to begin forensic examination </a:t>
            </a:r>
          </a:p>
          <a:p>
            <a:pPr algn="just"/>
            <a:r>
              <a:rPr lang="en-US" sz="1800" dirty="0">
                <a:latin typeface="Calibri" panose="020F0502020204030204" pitchFamily="34" charset="0"/>
                <a:ea typeface="Calibri" panose="020F0502020204030204" pitchFamily="34" charset="0"/>
                <a:cs typeface="Calibri" panose="020F0502020204030204" pitchFamily="34" charset="0"/>
              </a:rPr>
              <a:t>Tools such as </a:t>
            </a:r>
            <a:r>
              <a:rPr lang="en-US" sz="1800" dirty="0" err="1">
                <a:latin typeface="Calibri" panose="020F0502020204030204" pitchFamily="34" charset="0"/>
                <a:ea typeface="Calibri" panose="020F0502020204030204" pitchFamily="34" charset="0"/>
                <a:cs typeface="Calibri" panose="020F0502020204030204" pitchFamily="34" charset="0"/>
              </a:rPr>
              <a:t>Belkasoft</a:t>
            </a:r>
            <a:r>
              <a:rPr lang="en-US" sz="1800" dirty="0">
                <a:latin typeface="Calibri" panose="020F0502020204030204" pitchFamily="34" charset="0"/>
                <a:ea typeface="Calibri" panose="020F0502020204030204" pitchFamily="34" charset="0"/>
                <a:cs typeface="Calibri" panose="020F0502020204030204" pitchFamily="34" charset="0"/>
              </a:rPr>
              <a:t> LIVE RAM Capturer and FTK® Imager can help capture RAM</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memory dump collected from the suspect machine not only contains artifacts related to the browser, but also all the activities that occurred on it</a:t>
            </a:r>
          </a:p>
          <a:p>
            <a:endParaRPr lang="en-GB" dirty="0"/>
          </a:p>
        </p:txBody>
      </p:sp>
      <p:pic>
        <p:nvPicPr>
          <p:cNvPr id="5" name="Picture 4">
            <a:extLst>
              <a:ext uri="{FF2B5EF4-FFF2-40B4-BE49-F238E27FC236}">
                <a16:creationId xmlns:a16="http://schemas.microsoft.com/office/drawing/2014/main" id="{200E8561-EE36-A23F-F22E-8C7A5F661782}"/>
              </a:ext>
            </a:extLst>
          </p:cNvPr>
          <p:cNvPicPr>
            <a:picLocks noChangeAspect="1"/>
          </p:cNvPicPr>
          <p:nvPr/>
        </p:nvPicPr>
        <p:blipFill>
          <a:blip r:embed="rId3"/>
          <a:stretch>
            <a:fillRect/>
          </a:stretch>
        </p:blipFill>
        <p:spPr>
          <a:xfrm>
            <a:off x="228600" y="2362200"/>
            <a:ext cx="8686800" cy="2819399"/>
          </a:xfrm>
          <a:prstGeom prst="rect">
            <a:avLst/>
          </a:prstGeom>
        </p:spPr>
      </p:pic>
      <p:sp>
        <p:nvSpPr>
          <p:cNvPr id="6" name="TextBox 5">
            <a:extLst>
              <a:ext uri="{FF2B5EF4-FFF2-40B4-BE49-F238E27FC236}">
                <a16:creationId xmlns:a16="http://schemas.microsoft.com/office/drawing/2014/main" id="{530F62F1-2EEB-9451-E544-23ECEE9FF0BC}"/>
              </a:ext>
            </a:extLst>
          </p:cNvPr>
          <p:cNvSpPr txBox="1"/>
          <p:nvPr/>
        </p:nvSpPr>
        <p:spPr>
          <a:xfrm>
            <a:off x="1447800" y="5181599"/>
            <a:ext cx="4572000" cy="772712"/>
          </a:xfrm>
          <a:prstGeom prst="rect">
            <a:avLst/>
          </a:prstGeom>
          <a:solidFill>
            <a:schemeClr val="accent1"/>
          </a:solidFill>
          <a:ln>
            <a:solidFill>
              <a:schemeClr val="accent4"/>
            </a:solidFill>
          </a:ln>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Memory capture must precede shutdown.</a:t>
            </a:r>
            <a:endParaRPr lang="en-GB" dirty="0">
              <a:latin typeface="Calibri" panose="020F0502020204030204" pitchFamily="34" charset="0"/>
              <a:ea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Hash the memory image immediately.</a:t>
            </a:r>
            <a:endParaRPr lang="en-GB" dirty="0"/>
          </a:p>
        </p:txBody>
      </p:sp>
    </p:spTree>
    <p:extLst>
      <p:ext uri="{BB962C8B-B14F-4D97-AF65-F5344CB8AC3E}">
        <p14:creationId xmlns:p14="http://schemas.microsoft.com/office/powerpoint/2010/main" val="4029402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25F65-6E40-069A-10DB-EEA866F4BA30}"/>
              </a:ext>
            </a:extLst>
          </p:cNvPr>
          <p:cNvSpPr>
            <a:spLocks noGrp="1"/>
          </p:cNvSpPr>
          <p:nvPr>
            <p:ph type="title"/>
          </p:nvPr>
        </p:nvSpPr>
        <p:spPr>
          <a:xfrm>
            <a:off x="457200" y="76200"/>
            <a:ext cx="8229600" cy="601663"/>
          </a:xfrm>
        </p:spPr>
        <p:txBody>
          <a:bodyPr/>
          <a:lstStyle/>
          <a:p>
            <a:r>
              <a:rPr lang="en-US" sz="3200" dirty="0"/>
              <a:t>Memory Dump Analysis: Bulk Extractor</a:t>
            </a:r>
            <a:br>
              <a:rPr lang="en-US" dirty="0"/>
            </a:br>
            <a:endParaRPr lang="en-GB" dirty="0"/>
          </a:p>
        </p:txBody>
      </p:sp>
      <p:sp>
        <p:nvSpPr>
          <p:cNvPr id="3" name="Content Placeholder 2">
            <a:extLst>
              <a:ext uri="{FF2B5EF4-FFF2-40B4-BE49-F238E27FC236}">
                <a16:creationId xmlns:a16="http://schemas.microsoft.com/office/drawing/2014/main" id="{8268E2F1-FFF4-2C28-B97D-B3194CEBC4B9}"/>
              </a:ext>
            </a:extLst>
          </p:cNvPr>
          <p:cNvSpPr>
            <a:spLocks noGrp="1"/>
          </p:cNvSpPr>
          <p:nvPr>
            <p:ph idx="1"/>
          </p:nvPr>
        </p:nvSpPr>
        <p:spPr>
          <a:xfrm>
            <a:off x="0" y="677863"/>
            <a:ext cx="3733800" cy="4579937"/>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memory dump acquired from the machine must be examined on the forensic workstation to discover artifacts that may potentially be helpful during investigation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Tools such as Bulk Extractor help in processing these dumps and providing useful information such as the URLs browsed, email IDs used, and personally identifiable information entered in the websites</a:t>
            </a:r>
          </a:p>
          <a:p>
            <a:endParaRPr lang="en-GB" dirty="0"/>
          </a:p>
        </p:txBody>
      </p:sp>
      <p:pic>
        <p:nvPicPr>
          <p:cNvPr id="5" name="Picture 4">
            <a:extLst>
              <a:ext uri="{FF2B5EF4-FFF2-40B4-BE49-F238E27FC236}">
                <a16:creationId xmlns:a16="http://schemas.microsoft.com/office/drawing/2014/main" id="{E2FEC8AA-1284-CD06-F28C-7B3838CB3648}"/>
              </a:ext>
            </a:extLst>
          </p:cNvPr>
          <p:cNvPicPr>
            <a:picLocks noChangeAspect="1"/>
          </p:cNvPicPr>
          <p:nvPr/>
        </p:nvPicPr>
        <p:blipFill>
          <a:blip r:embed="rId3"/>
          <a:stretch>
            <a:fillRect/>
          </a:stretch>
        </p:blipFill>
        <p:spPr>
          <a:xfrm>
            <a:off x="3810000" y="677863"/>
            <a:ext cx="5074000" cy="3962400"/>
          </a:xfrm>
          <a:prstGeom prst="rect">
            <a:avLst/>
          </a:prstGeom>
        </p:spPr>
      </p:pic>
      <p:sp>
        <p:nvSpPr>
          <p:cNvPr id="6" name="TextBox 5">
            <a:extLst>
              <a:ext uri="{FF2B5EF4-FFF2-40B4-BE49-F238E27FC236}">
                <a16:creationId xmlns:a16="http://schemas.microsoft.com/office/drawing/2014/main" id="{15C083C9-C282-A316-4099-D6C78D3935B5}"/>
              </a:ext>
            </a:extLst>
          </p:cNvPr>
          <p:cNvSpPr txBox="1"/>
          <p:nvPr/>
        </p:nvSpPr>
        <p:spPr>
          <a:xfrm>
            <a:off x="4504900" y="4854672"/>
            <a:ext cx="4606118" cy="774507"/>
          </a:xfrm>
          <a:prstGeom prst="rect">
            <a:avLst/>
          </a:prstGeom>
          <a:noFill/>
          <a:ln>
            <a:solidFill>
              <a:schemeClr val="accent4"/>
            </a:solidFill>
          </a:ln>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It extracts artefacts without full parsing.</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Helps quickly identify leads.</a:t>
            </a:r>
          </a:p>
        </p:txBody>
      </p:sp>
    </p:spTree>
    <p:extLst>
      <p:ext uri="{BB962C8B-B14F-4D97-AF65-F5344CB8AC3E}">
        <p14:creationId xmlns:p14="http://schemas.microsoft.com/office/powerpoint/2010/main" val="1960983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3662-59A1-C4D7-1694-D0155A5EF5EB}"/>
              </a:ext>
            </a:extLst>
          </p:cNvPr>
          <p:cNvSpPr>
            <a:spLocks noGrp="1"/>
          </p:cNvSpPr>
          <p:nvPr>
            <p:ph type="title"/>
          </p:nvPr>
        </p:nvSpPr>
        <p:spPr>
          <a:xfrm>
            <a:off x="457200" y="274638"/>
            <a:ext cx="8229600" cy="639762"/>
          </a:xfrm>
        </p:spPr>
        <p:txBody>
          <a:bodyPr/>
          <a:lstStyle/>
          <a:p>
            <a:r>
              <a:rPr lang="en-GB" dirty="0"/>
              <a:t>Case Group Discussion </a:t>
            </a:r>
          </a:p>
        </p:txBody>
      </p:sp>
      <p:sp>
        <p:nvSpPr>
          <p:cNvPr id="5" name="Slide Number Placeholder 4">
            <a:extLst>
              <a:ext uri="{FF2B5EF4-FFF2-40B4-BE49-F238E27FC236}">
                <a16:creationId xmlns:a16="http://schemas.microsoft.com/office/drawing/2014/main" id="{C214914D-74B1-80FC-A86D-44AE9B9A9E29}"/>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59D80DC-CCE6-46FA-83FF-07FBF6FF2C7D}" type="slidenum">
              <a:rPr lang="en-US" altLang="en-US" smtClean="0"/>
              <a:pPr>
                <a:defRPr/>
              </a:pPr>
              <a:t>15</a:t>
            </a:fld>
            <a:endParaRPr lang="en-US" altLang="en-US"/>
          </a:p>
        </p:txBody>
      </p:sp>
      <p:pic>
        <p:nvPicPr>
          <p:cNvPr id="7" name="Content Placeholder 6">
            <a:extLst>
              <a:ext uri="{FF2B5EF4-FFF2-40B4-BE49-F238E27FC236}">
                <a16:creationId xmlns:a16="http://schemas.microsoft.com/office/drawing/2014/main" id="{20218EB3-363A-666B-84CA-D2F6B55CD611}"/>
              </a:ext>
            </a:extLst>
          </p:cNvPr>
          <p:cNvPicPr>
            <a:picLocks noGrp="1" noChangeAspect="1"/>
          </p:cNvPicPr>
          <p:nvPr>
            <p:ph idx="1"/>
          </p:nvPr>
        </p:nvPicPr>
        <p:blipFill>
          <a:blip r:embed="rId2"/>
          <a:stretch>
            <a:fillRect/>
          </a:stretch>
        </p:blipFill>
        <p:spPr bwMode="auto">
          <a:xfrm>
            <a:off x="609600" y="1371600"/>
            <a:ext cx="2971800" cy="4170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A9C7DA16-3B4D-E33C-0124-2C1EBB9CECAB}"/>
              </a:ext>
            </a:extLst>
          </p:cNvPr>
          <p:cNvSpPr txBox="1"/>
          <p:nvPr/>
        </p:nvSpPr>
        <p:spPr>
          <a:xfrm>
            <a:off x="3886200" y="2782669"/>
            <a:ext cx="5029200" cy="646331"/>
          </a:xfrm>
          <a:prstGeom prst="rect">
            <a:avLst/>
          </a:prstGeom>
          <a:noFill/>
        </p:spPr>
        <p:txBody>
          <a:bodyPr wrap="square">
            <a:spAutoFit/>
          </a:bodyPr>
          <a:lstStyle/>
          <a:p>
            <a:r>
              <a:rPr lang="en-GB" dirty="0"/>
              <a:t>https://uwtsd.display.vevox.com#/present/885136/QL2HMICWZCON4GUBXO8N</a:t>
            </a:r>
          </a:p>
        </p:txBody>
      </p:sp>
    </p:spTree>
    <p:extLst>
      <p:ext uri="{BB962C8B-B14F-4D97-AF65-F5344CB8AC3E}">
        <p14:creationId xmlns:p14="http://schemas.microsoft.com/office/powerpoint/2010/main" val="2531199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3E6E5-D95F-7AA0-5A6C-878AB9EE7350}"/>
              </a:ext>
            </a:extLst>
          </p:cNvPr>
          <p:cNvSpPr>
            <a:spLocks noGrp="1"/>
          </p:cNvSpPr>
          <p:nvPr>
            <p:ph type="title"/>
          </p:nvPr>
        </p:nvSpPr>
        <p:spPr>
          <a:xfrm>
            <a:off x="457200" y="274638"/>
            <a:ext cx="8229600" cy="639762"/>
          </a:xfrm>
        </p:spPr>
        <p:txBody>
          <a:bodyPr/>
          <a:lstStyle/>
          <a:p>
            <a:r>
              <a:rPr lang="en-GB" dirty="0"/>
              <a:t>Tor Browser States Analysis</a:t>
            </a:r>
          </a:p>
        </p:txBody>
      </p:sp>
      <p:sp>
        <p:nvSpPr>
          <p:cNvPr id="3" name="Content Placeholder 2">
            <a:extLst>
              <a:ext uri="{FF2B5EF4-FFF2-40B4-BE49-F238E27FC236}">
                <a16:creationId xmlns:a16="http://schemas.microsoft.com/office/drawing/2014/main" id="{411A1383-CF9C-D68D-C77B-C003EA20D6E2}"/>
              </a:ext>
            </a:extLst>
          </p:cNvPr>
          <p:cNvSpPr>
            <a:spLocks noGrp="1"/>
          </p:cNvSpPr>
          <p:nvPr>
            <p:ph idx="1"/>
          </p:nvPr>
        </p:nvSpPr>
        <p:spPr>
          <a:xfrm>
            <a:off x="304800" y="1280319"/>
            <a:ext cx="4267200" cy="2986882"/>
          </a:xfrm>
        </p:spPr>
        <p:txBody>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Memory may contain:</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 Email IDs</a:t>
            </a:r>
            <a:br>
              <a:rPr lang="en-GB" dirty="0">
                <a:latin typeface="Calibri" panose="020F0502020204030204" pitchFamily="34" charset="0"/>
                <a:ea typeface="Calibri" panose="020F0502020204030204" pitchFamily="34" charset="0"/>
                <a:cs typeface="Calibri" panose="020F0502020204030204" pitchFamily="34" charset="0"/>
              </a:rPr>
            </a:br>
            <a:r>
              <a:rPr lang="en-GB" dirty="0">
                <a:latin typeface="Calibri" panose="020F0502020204030204" pitchFamily="34" charset="0"/>
                <a:ea typeface="Calibri" panose="020F0502020204030204" pitchFamily="34" charset="0"/>
                <a:cs typeface="Calibri" panose="020F0502020204030204" pitchFamily="34" charset="0"/>
              </a:rPr>
              <a:t>• Message content</a:t>
            </a:r>
            <a:br>
              <a:rPr lang="en-GB" dirty="0">
                <a:latin typeface="Calibri" panose="020F0502020204030204" pitchFamily="34" charset="0"/>
                <a:ea typeface="Calibri" panose="020F0502020204030204" pitchFamily="34" charset="0"/>
                <a:cs typeface="Calibri" panose="020F0502020204030204" pitchFamily="34" charset="0"/>
              </a:rPr>
            </a:br>
            <a:r>
              <a:rPr lang="en-GB" dirty="0">
                <a:latin typeface="Calibri" panose="020F0502020204030204" pitchFamily="34" charset="0"/>
                <a:ea typeface="Calibri" panose="020F0502020204030204" pitchFamily="34" charset="0"/>
                <a:cs typeface="Calibri" panose="020F0502020204030204" pitchFamily="34" charset="0"/>
              </a:rPr>
              <a:t>• Attachments</a:t>
            </a:r>
            <a:br>
              <a:rPr lang="en-GB" dirty="0">
                <a:latin typeface="Calibri" panose="020F0502020204030204" pitchFamily="34" charset="0"/>
                <a:ea typeface="Calibri" panose="020F0502020204030204" pitchFamily="34" charset="0"/>
                <a:cs typeface="Calibri" panose="020F0502020204030204" pitchFamily="34" charset="0"/>
              </a:rPr>
            </a:br>
            <a:r>
              <a:rPr lang="en-GB" dirty="0">
                <a:latin typeface="Calibri" panose="020F0502020204030204" pitchFamily="34" charset="0"/>
                <a:ea typeface="Calibri" panose="020F0502020204030204" pitchFamily="34" charset="0"/>
                <a:cs typeface="Calibri" panose="020F0502020204030204" pitchFamily="34" charset="0"/>
              </a:rPr>
              <a:t>• Download URLs</a:t>
            </a:r>
            <a:br>
              <a:rPr lang="en-GB" dirty="0">
                <a:latin typeface="Calibri" panose="020F0502020204030204" pitchFamily="34" charset="0"/>
                <a:ea typeface="Calibri" panose="020F0502020204030204" pitchFamily="34" charset="0"/>
                <a:cs typeface="Calibri" panose="020F0502020204030204" pitchFamily="34" charset="0"/>
              </a:rPr>
            </a:br>
            <a:r>
              <a:rPr lang="en-GB" dirty="0">
                <a:latin typeface="Calibri" panose="020F0502020204030204" pitchFamily="34" charset="0"/>
                <a:ea typeface="Calibri" panose="020F0502020204030204" pitchFamily="34" charset="0"/>
                <a:cs typeface="Calibri" panose="020F0502020204030204" pitchFamily="34" charset="0"/>
              </a:rPr>
              <a:t>• Decrypted session data</a:t>
            </a:r>
          </a:p>
          <a:p>
            <a:endParaRPr lang="en-GB" dirty="0"/>
          </a:p>
        </p:txBody>
      </p:sp>
      <p:sp>
        <p:nvSpPr>
          <p:cNvPr id="5" name="TextBox 4">
            <a:extLst>
              <a:ext uri="{FF2B5EF4-FFF2-40B4-BE49-F238E27FC236}">
                <a16:creationId xmlns:a16="http://schemas.microsoft.com/office/drawing/2014/main" id="{7D420FBE-1B8A-9D21-2960-4ED144040010}"/>
              </a:ext>
            </a:extLst>
          </p:cNvPr>
          <p:cNvSpPr txBox="1"/>
          <p:nvPr/>
        </p:nvSpPr>
        <p:spPr>
          <a:xfrm>
            <a:off x="1295400" y="4114800"/>
            <a:ext cx="5410200" cy="774507"/>
          </a:xfrm>
          <a:prstGeom prst="rect">
            <a:avLst/>
          </a:prstGeom>
          <a:noFill/>
          <a:ln>
            <a:solidFill>
              <a:schemeClr val="accent4"/>
            </a:solidFill>
          </a:ln>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RAM analysis can reconstruct composed emails.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Correlate with disk artefacts.</a:t>
            </a:r>
          </a:p>
        </p:txBody>
      </p:sp>
    </p:spTree>
    <p:extLst>
      <p:ext uri="{BB962C8B-B14F-4D97-AF65-F5344CB8AC3E}">
        <p14:creationId xmlns:p14="http://schemas.microsoft.com/office/powerpoint/2010/main" val="243080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87AD4-9E6D-42E4-0F9C-C4A25C9C40C3}"/>
              </a:ext>
            </a:extLst>
          </p:cNvPr>
          <p:cNvSpPr>
            <a:spLocks noGrp="1"/>
          </p:cNvSpPr>
          <p:nvPr>
            <p:ph type="title"/>
          </p:nvPr>
        </p:nvSpPr>
        <p:spPr>
          <a:xfrm>
            <a:off x="38100" y="76200"/>
            <a:ext cx="9067800" cy="990600"/>
          </a:xfrm>
        </p:spPr>
        <p:txBody>
          <a:bodyPr/>
          <a:lstStyle/>
          <a:p>
            <a:r>
              <a:rPr lang="en-US" sz="3200" dirty="0"/>
              <a:t>Forensic Analysis of Memory Dumps to Examine Email Artifacts (Tor Browser Open)</a:t>
            </a:r>
            <a:br>
              <a:rPr lang="en-US" sz="3200" dirty="0"/>
            </a:br>
            <a:endParaRPr lang="en-GB" sz="3200" dirty="0"/>
          </a:p>
        </p:txBody>
      </p:sp>
      <p:sp>
        <p:nvSpPr>
          <p:cNvPr id="3" name="Content Placeholder 2">
            <a:extLst>
              <a:ext uri="{FF2B5EF4-FFF2-40B4-BE49-F238E27FC236}">
                <a16:creationId xmlns:a16="http://schemas.microsoft.com/office/drawing/2014/main" id="{F586F883-F41B-4D6F-1AA8-E326F63918FF}"/>
              </a:ext>
            </a:extLst>
          </p:cNvPr>
          <p:cNvSpPr>
            <a:spLocks noGrp="1"/>
          </p:cNvSpPr>
          <p:nvPr>
            <p:ph idx="1"/>
          </p:nvPr>
        </p:nvSpPr>
        <p:spPr>
          <a:xfrm>
            <a:off x="152400" y="1143001"/>
            <a:ext cx="8839200" cy="1752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forensically analyze the memory dump taken when Tor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browser is opened</a:t>
            </a:r>
            <a:r>
              <a:rPr lang="en-US" sz="2000" dirty="0">
                <a:latin typeface="Calibri" panose="020F0502020204030204" pitchFamily="34" charset="0"/>
                <a:ea typeface="Calibri" panose="020F0502020204030204" pitchFamily="34" charset="0"/>
                <a:cs typeface="Calibri" panose="020F0502020204030204" pitchFamily="34" charset="0"/>
              </a:rPr>
              <a:t>, to examine all the email artifacts and attempt to reconstruct the email activities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must focus on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artifacts associated with emails</a:t>
            </a:r>
            <a:r>
              <a:rPr lang="en-US" sz="2000" dirty="0">
                <a:latin typeface="Calibri" panose="020F0502020204030204" pitchFamily="34" charset="0"/>
                <a:ea typeface="Calibri" panose="020F0502020204030204" pitchFamily="34" charset="0"/>
                <a:cs typeface="Calibri" panose="020F0502020204030204" pitchFamily="34" charset="0"/>
              </a:rPr>
              <a:t>, which include domain.txt, email.txt, url.txt, url_facebook-id.txt, and all their histogram files</a:t>
            </a:r>
          </a:p>
          <a:p>
            <a:endParaRPr lang="en-GB" dirty="0"/>
          </a:p>
        </p:txBody>
      </p:sp>
      <p:pic>
        <p:nvPicPr>
          <p:cNvPr id="5" name="Picture 4">
            <a:extLst>
              <a:ext uri="{FF2B5EF4-FFF2-40B4-BE49-F238E27FC236}">
                <a16:creationId xmlns:a16="http://schemas.microsoft.com/office/drawing/2014/main" id="{727735DD-E53A-9464-4389-834FF9432E29}"/>
              </a:ext>
            </a:extLst>
          </p:cNvPr>
          <p:cNvPicPr>
            <a:picLocks noChangeAspect="1"/>
          </p:cNvPicPr>
          <p:nvPr/>
        </p:nvPicPr>
        <p:blipFill>
          <a:blip r:embed="rId2"/>
          <a:stretch>
            <a:fillRect/>
          </a:stretch>
        </p:blipFill>
        <p:spPr>
          <a:xfrm>
            <a:off x="0" y="3048000"/>
            <a:ext cx="4209290" cy="2346157"/>
          </a:xfrm>
          <a:prstGeom prst="rect">
            <a:avLst/>
          </a:prstGeom>
        </p:spPr>
      </p:pic>
      <p:pic>
        <p:nvPicPr>
          <p:cNvPr id="7" name="Picture 6">
            <a:extLst>
              <a:ext uri="{FF2B5EF4-FFF2-40B4-BE49-F238E27FC236}">
                <a16:creationId xmlns:a16="http://schemas.microsoft.com/office/drawing/2014/main" id="{4E3F66BA-481D-9B54-E2C3-A25BC4CB6896}"/>
              </a:ext>
            </a:extLst>
          </p:cNvPr>
          <p:cNvPicPr>
            <a:picLocks noChangeAspect="1"/>
          </p:cNvPicPr>
          <p:nvPr/>
        </p:nvPicPr>
        <p:blipFill>
          <a:blip r:embed="rId3"/>
          <a:stretch>
            <a:fillRect/>
          </a:stretch>
        </p:blipFill>
        <p:spPr>
          <a:xfrm>
            <a:off x="4333225" y="2819400"/>
            <a:ext cx="4737138" cy="2994096"/>
          </a:xfrm>
          <a:prstGeom prst="rect">
            <a:avLst/>
          </a:prstGeom>
        </p:spPr>
      </p:pic>
    </p:spTree>
    <p:extLst>
      <p:ext uri="{BB962C8B-B14F-4D97-AF65-F5344CB8AC3E}">
        <p14:creationId xmlns:p14="http://schemas.microsoft.com/office/powerpoint/2010/main" val="183729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2F3A-6B2B-9AAC-18F7-D085580BDF1A}"/>
              </a:ext>
            </a:extLst>
          </p:cNvPr>
          <p:cNvSpPr>
            <a:spLocks noGrp="1"/>
          </p:cNvSpPr>
          <p:nvPr>
            <p:ph type="title"/>
          </p:nvPr>
        </p:nvSpPr>
        <p:spPr>
          <a:xfrm>
            <a:off x="76200" y="76200"/>
            <a:ext cx="8991600" cy="990600"/>
          </a:xfrm>
        </p:spPr>
        <p:txBody>
          <a:bodyPr/>
          <a:lstStyle/>
          <a:p>
            <a:r>
              <a:rPr lang="en-US" sz="2800" dirty="0"/>
              <a:t>Forensic Analysis of Memory Dumps to Examine Email Artifacts (Tor Browser Open) (Cont’d)</a:t>
            </a:r>
            <a:br>
              <a:rPr lang="en-US" sz="2800" dirty="0"/>
            </a:br>
            <a:endParaRPr lang="en-GB" sz="2800" dirty="0"/>
          </a:p>
        </p:txBody>
      </p:sp>
      <p:sp>
        <p:nvSpPr>
          <p:cNvPr id="3" name="Content Placeholder 2">
            <a:extLst>
              <a:ext uri="{FF2B5EF4-FFF2-40B4-BE49-F238E27FC236}">
                <a16:creationId xmlns:a16="http://schemas.microsoft.com/office/drawing/2014/main" id="{3B197900-ACDD-9529-5332-1521330DCF7C}"/>
              </a:ext>
            </a:extLst>
          </p:cNvPr>
          <p:cNvSpPr>
            <a:spLocks noGrp="1"/>
          </p:cNvSpPr>
          <p:nvPr>
            <p:ph idx="1"/>
          </p:nvPr>
        </p:nvSpPr>
        <p:spPr>
          <a:xfrm>
            <a:off x="76200" y="1066800"/>
            <a:ext cx="3505200" cy="4616116"/>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Step 2: Identify the Email IDs</a:t>
            </a:r>
          </a:p>
          <a:p>
            <a:pPr algn="just"/>
            <a:r>
              <a:rPr lang="en-US" sz="1800" dirty="0">
                <a:latin typeface="Calibri" panose="020F0502020204030204" pitchFamily="34" charset="0"/>
                <a:ea typeface="Calibri" panose="020F0502020204030204" pitchFamily="34" charset="0"/>
                <a:cs typeface="Calibri" panose="020F0502020204030204" pitchFamily="34" charset="0"/>
              </a:rPr>
              <a:t>Since a domain associated with Gmail (mail.google.com) has been found, the next step is to search for Gmail IDs recorded in the memory dump</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email.txt file lists all the Email IDs recorded in the dump; examine its entries to find any recorded Gmail IDs</a:t>
            </a:r>
          </a:p>
          <a:p>
            <a:pPr algn="just"/>
            <a:r>
              <a:rPr lang="en-US" sz="1800" dirty="0">
                <a:latin typeface="Calibri" panose="020F0502020204030204" pitchFamily="34" charset="0"/>
                <a:ea typeface="Calibri" panose="020F0502020204030204" pitchFamily="34" charset="0"/>
                <a:cs typeface="Calibri" panose="020F0502020204030204" pitchFamily="34" charset="0"/>
              </a:rPr>
              <a:t>From the screenshot, it can be observed that a suspicious Gmail ID (****ev@gmail.com) has been recorded in the memory dump</a:t>
            </a:r>
          </a:p>
          <a:p>
            <a:pPr algn="just"/>
            <a:endParaRPr lang="en-GB" dirty="0"/>
          </a:p>
        </p:txBody>
      </p:sp>
      <p:pic>
        <p:nvPicPr>
          <p:cNvPr id="7" name="Picture 6">
            <a:extLst>
              <a:ext uri="{FF2B5EF4-FFF2-40B4-BE49-F238E27FC236}">
                <a16:creationId xmlns:a16="http://schemas.microsoft.com/office/drawing/2014/main" id="{D8358551-2253-E1B4-E86B-195768F180F2}"/>
              </a:ext>
            </a:extLst>
          </p:cNvPr>
          <p:cNvPicPr>
            <a:picLocks noChangeAspect="1"/>
          </p:cNvPicPr>
          <p:nvPr/>
        </p:nvPicPr>
        <p:blipFill>
          <a:blip r:embed="rId2"/>
          <a:stretch>
            <a:fillRect/>
          </a:stretch>
        </p:blipFill>
        <p:spPr>
          <a:xfrm>
            <a:off x="3674725" y="1066800"/>
            <a:ext cx="5424183" cy="3812005"/>
          </a:xfrm>
          <a:prstGeom prst="rect">
            <a:avLst/>
          </a:prstGeom>
        </p:spPr>
      </p:pic>
    </p:spTree>
    <p:extLst>
      <p:ext uri="{BB962C8B-B14F-4D97-AF65-F5344CB8AC3E}">
        <p14:creationId xmlns:p14="http://schemas.microsoft.com/office/powerpoint/2010/main" val="190419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6DDF5-8EAE-DE63-FCDA-763585109DD1}"/>
              </a:ext>
            </a:extLst>
          </p:cNvPr>
          <p:cNvSpPr>
            <a:spLocks noGrp="1"/>
          </p:cNvSpPr>
          <p:nvPr>
            <p:ph type="title"/>
          </p:nvPr>
        </p:nvSpPr>
        <p:spPr>
          <a:xfrm>
            <a:off x="457200" y="76200"/>
            <a:ext cx="8229600" cy="1143000"/>
          </a:xfrm>
        </p:spPr>
        <p:txBody>
          <a:bodyPr/>
          <a:lstStyle/>
          <a:p>
            <a:r>
              <a:rPr lang="en-US" sz="2800" dirty="0"/>
              <a:t>Forensic Analysis of Memory Dumps to Examine Email Artifacts (Tor Browser Open) (Cont’d)</a:t>
            </a:r>
            <a:br>
              <a:rPr lang="en-US" sz="2800" dirty="0"/>
            </a:br>
            <a:endParaRPr lang="en-GB" sz="2800" dirty="0"/>
          </a:p>
        </p:txBody>
      </p:sp>
      <p:sp>
        <p:nvSpPr>
          <p:cNvPr id="3" name="Content Placeholder 2">
            <a:extLst>
              <a:ext uri="{FF2B5EF4-FFF2-40B4-BE49-F238E27FC236}">
                <a16:creationId xmlns:a16="http://schemas.microsoft.com/office/drawing/2014/main" id="{1106E200-0540-3A7A-0C07-0B4E8FB4A61E}"/>
              </a:ext>
            </a:extLst>
          </p:cNvPr>
          <p:cNvSpPr>
            <a:spLocks noGrp="1"/>
          </p:cNvSpPr>
          <p:nvPr>
            <p:ph idx="1"/>
          </p:nvPr>
        </p:nvSpPr>
        <p:spPr>
          <a:xfrm>
            <a:off x="76200" y="1219200"/>
            <a:ext cx="3505200"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Step 3: Search for Composed Emails</a:t>
            </a:r>
          </a:p>
          <a:p>
            <a:pPr algn="just"/>
            <a:r>
              <a:rPr lang="en-US" sz="1800" dirty="0">
                <a:latin typeface="Calibri" panose="020F0502020204030204" pitchFamily="34" charset="0"/>
                <a:ea typeface="Calibri" panose="020F0502020204030204" pitchFamily="34" charset="0"/>
                <a:cs typeface="Calibri" panose="020F0502020204030204" pitchFamily="34" charset="0"/>
              </a:rPr>
              <a:t>With the email ID found in the previous step, start examining the json.txt file to filter all the entries that contain the email ID</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json.txt file serves as the main source for email-related content</a:t>
            </a:r>
          </a:p>
          <a:p>
            <a:pPr algn="just"/>
            <a:r>
              <a:rPr lang="en-US" sz="1800" dirty="0">
                <a:latin typeface="Calibri" panose="020F0502020204030204" pitchFamily="34" charset="0"/>
                <a:ea typeface="Calibri" panose="020F0502020204030204" pitchFamily="34" charset="0"/>
                <a:cs typeface="Calibri" panose="020F0502020204030204" pitchFamily="34" charset="0"/>
              </a:rPr>
              <a:t>From the screenshot, it can be observed that the email composed from the browser has been successfully retrieved including its attachment</a:t>
            </a:r>
          </a:p>
          <a:p>
            <a:endParaRPr lang="en-GB" dirty="0"/>
          </a:p>
        </p:txBody>
      </p:sp>
      <p:pic>
        <p:nvPicPr>
          <p:cNvPr id="7" name="Picture 6">
            <a:extLst>
              <a:ext uri="{FF2B5EF4-FFF2-40B4-BE49-F238E27FC236}">
                <a16:creationId xmlns:a16="http://schemas.microsoft.com/office/drawing/2014/main" id="{73685E38-34B7-B75E-9C13-D024A9D9FA12}"/>
              </a:ext>
            </a:extLst>
          </p:cNvPr>
          <p:cNvPicPr>
            <a:picLocks noChangeAspect="1"/>
          </p:cNvPicPr>
          <p:nvPr/>
        </p:nvPicPr>
        <p:blipFill>
          <a:blip r:embed="rId2"/>
          <a:stretch>
            <a:fillRect/>
          </a:stretch>
        </p:blipFill>
        <p:spPr>
          <a:xfrm>
            <a:off x="3669401" y="1295400"/>
            <a:ext cx="5398399" cy="3848701"/>
          </a:xfrm>
          <a:prstGeom prst="rect">
            <a:avLst/>
          </a:prstGeom>
        </p:spPr>
      </p:pic>
    </p:spTree>
    <p:extLst>
      <p:ext uri="{BB962C8B-B14F-4D97-AF65-F5344CB8AC3E}">
        <p14:creationId xmlns:p14="http://schemas.microsoft.com/office/powerpoint/2010/main" val="2454049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C3CE-D9A5-EC5E-AA9A-573917A0C66E}"/>
              </a:ext>
            </a:extLst>
          </p:cNvPr>
          <p:cNvSpPr>
            <a:spLocks noGrp="1"/>
          </p:cNvSpPr>
          <p:nvPr>
            <p:ph type="title"/>
          </p:nvPr>
        </p:nvSpPr>
        <p:spPr>
          <a:xfrm>
            <a:off x="76200" y="76200"/>
            <a:ext cx="8991600" cy="990600"/>
          </a:xfrm>
        </p:spPr>
        <p:txBody>
          <a:bodyPr/>
          <a:lstStyle/>
          <a:p>
            <a:r>
              <a:rPr lang="en-US" sz="2800" dirty="0"/>
              <a:t>Forensic Analysis of Memory Dumps to Examine Email Artifacts (Tor Browser Open) (Cont’d)</a:t>
            </a:r>
            <a:br>
              <a:rPr lang="en-US" dirty="0"/>
            </a:br>
            <a:endParaRPr lang="en-GB" dirty="0"/>
          </a:p>
        </p:txBody>
      </p:sp>
      <p:sp>
        <p:nvSpPr>
          <p:cNvPr id="3" name="Content Placeholder 2">
            <a:extLst>
              <a:ext uri="{FF2B5EF4-FFF2-40B4-BE49-F238E27FC236}">
                <a16:creationId xmlns:a16="http://schemas.microsoft.com/office/drawing/2014/main" id="{58CA36C9-8099-8D78-0C6C-BA84C5633CAB}"/>
              </a:ext>
            </a:extLst>
          </p:cNvPr>
          <p:cNvSpPr>
            <a:spLocks noGrp="1"/>
          </p:cNvSpPr>
          <p:nvPr>
            <p:ph idx="1"/>
          </p:nvPr>
        </p:nvSpPr>
        <p:spPr>
          <a:xfrm>
            <a:off x="228600" y="990600"/>
            <a:ext cx="3352800" cy="4724400"/>
          </a:xfrm>
        </p:spPr>
        <p:txBody>
          <a:bodyPr/>
          <a:lstStyle/>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Step 4: Search for Accessed/Opened Emails</a:t>
            </a:r>
          </a:p>
          <a:p>
            <a:pPr algn="just"/>
            <a:r>
              <a:rPr lang="en-US" sz="1600" dirty="0">
                <a:latin typeface="Calibri" panose="020F0502020204030204" pitchFamily="34" charset="0"/>
                <a:ea typeface="Calibri" panose="020F0502020204030204" pitchFamily="34" charset="0"/>
                <a:cs typeface="Calibri" panose="020F0502020204030204" pitchFamily="34" charset="0"/>
              </a:rPr>
              <a:t>The memory dump not only contains the composed email(s), but also the email(s) that were opened when Tor was last accessed</a:t>
            </a:r>
          </a:p>
          <a:p>
            <a:pPr algn="just"/>
            <a:r>
              <a:rPr lang="en-US" sz="1600" dirty="0">
                <a:latin typeface="Calibri" panose="020F0502020204030204" pitchFamily="34" charset="0"/>
                <a:ea typeface="Calibri" panose="020F0502020204030204" pitchFamily="34" charset="0"/>
                <a:cs typeface="Calibri" panose="020F0502020204030204" pitchFamily="34" charset="0"/>
              </a:rPr>
              <a:t>Such emails contain subject of the email in the beginning, followed by the body, sender and receiver email IDs and ends with the uploaded attachment (if any)</a:t>
            </a:r>
          </a:p>
          <a:p>
            <a:pPr algn="just"/>
            <a:r>
              <a:rPr lang="en-US" sz="1600" dirty="0">
                <a:latin typeface="Calibri" panose="020F0502020204030204" pitchFamily="34" charset="0"/>
                <a:ea typeface="Calibri" panose="020F0502020204030204" pitchFamily="34" charset="0"/>
                <a:cs typeface="Calibri" panose="020F0502020204030204" pitchFamily="34" charset="0"/>
              </a:rPr>
              <a:t>Search for emails that contain the above pattern</a:t>
            </a:r>
          </a:p>
          <a:p>
            <a:pPr algn="just"/>
            <a:r>
              <a:rPr lang="en-US" sz="1600" dirty="0">
                <a:latin typeface="Calibri" panose="020F0502020204030204" pitchFamily="34" charset="0"/>
                <a:ea typeface="Calibri" panose="020F0502020204030204" pitchFamily="34" charset="0"/>
                <a:cs typeface="Calibri" panose="020F0502020204030204" pitchFamily="34" charset="0"/>
              </a:rPr>
              <a:t>From the screenshot, it can be observed that an email has been opened on the computer and it has an attachment</a:t>
            </a:r>
          </a:p>
        </p:txBody>
      </p:sp>
      <p:pic>
        <p:nvPicPr>
          <p:cNvPr id="5" name="Picture 4">
            <a:extLst>
              <a:ext uri="{FF2B5EF4-FFF2-40B4-BE49-F238E27FC236}">
                <a16:creationId xmlns:a16="http://schemas.microsoft.com/office/drawing/2014/main" id="{B8439749-553C-5357-AAB4-A4A495BF8793}"/>
              </a:ext>
            </a:extLst>
          </p:cNvPr>
          <p:cNvPicPr>
            <a:picLocks noChangeAspect="1"/>
          </p:cNvPicPr>
          <p:nvPr/>
        </p:nvPicPr>
        <p:blipFill>
          <a:blip r:embed="rId2"/>
          <a:stretch>
            <a:fillRect/>
          </a:stretch>
        </p:blipFill>
        <p:spPr>
          <a:xfrm>
            <a:off x="3611700" y="1295400"/>
            <a:ext cx="5401735" cy="3886200"/>
          </a:xfrm>
          <a:prstGeom prst="rect">
            <a:avLst/>
          </a:prstGeom>
        </p:spPr>
      </p:pic>
    </p:spTree>
    <p:extLst>
      <p:ext uri="{BB962C8B-B14F-4D97-AF65-F5344CB8AC3E}">
        <p14:creationId xmlns:p14="http://schemas.microsoft.com/office/powerpoint/2010/main" val="85945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5C1BE-DF7C-9866-99BE-ACE387999883}"/>
              </a:ext>
            </a:extLst>
          </p:cNvPr>
          <p:cNvSpPr>
            <a:spLocks noGrp="1"/>
          </p:cNvSpPr>
          <p:nvPr>
            <p:ph type="title"/>
          </p:nvPr>
        </p:nvSpPr>
        <p:spPr>
          <a:xfrm>
            <a:off x="76200" y="76200"/>
            <a:ext cx="8877300" cy="1143000"/>
          </a:xfrm>
        </p:spPr>
        <p:txBody>
          <a:bodyPr/>
          <a:lstStyle/>
          <a:p>
            <a:r>
              <a:rPr lang="en-US" dirty="0"/>
              <a:t>Forensic Analysis of Storage to Acquire Email Attachments (Tor Browser Open)</a:t>
            </a:r>
            <a:br>
              <a:rPr lang="en-US" dirty="0"/>
            </a:br>
            <a:endParaRPr lang="en-GB" dirty="0"/>
          </a:p>
        </p:txBody>
      </p:sp>
      <p:sp>
        <p:nvSpPr>
          <p:cNvPr id="3" name="Content Placeholder 2">
            <a:extLst>
              <a:ext uri="{FF2B5EF4-FFF2-40B4-BE49-F238E27FC236}">
                <a16:creationId xmlns:a16="http://schemas.microsoft.com/office/drawing/2014/main" id="{77BCE131-45DA-A647-F199-2BBA20FFE79C}"/>
              </a:ext>
            </a:extLst>
          </p:cNvPr>
          <p:cNvSpPr>
            <a:spLocks noGrp="1"/>
          </p:cNvSpPr>
          <p:nvPr>
            <p:ph idx="1"/>
          </p:nvPr>
        </p:nvSpPr>
        <p:spPr>
          <a:xfrm>
            <a:off x="247650" y="1447800"/>
            <a:ext cx="85344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So far, we have been successful in identifying composed and accessed emails. Since these emails contain attachments, we now attempt to retrieve these attachments by forensically examining the storage of the computer</a:t>
            </a:r>
          </a:p>
          <a:p>
            <a:pPr algn="just"/>
            <a:r>
              <a:rPr lang="en-US" sz="2000" dirty="0">
                <a:latin typeface="Calibri" panose="020F0502020204030204" pitchFamily="34" charset="0"/>
                <a:ea typeface="Calibri" panose="020F0502020204030204" pitchFamily="34" charset="0"/>
                <a:cs typeface="Calibri" panose="020F0502020204030204" pitchFamily="34" charset="0"/>
              </a:rPr>
              <a:t>Note: The storage medium varies depending on the evidence. If the evidence is a physical machine, then we need to acquire bit-by-bit copy of the computer’s local storage</a:t>
            </a:r>
          </a:p>
          <a:p>
            <a:pPr algn="just"/>
            <a:r>
              <a:rPr lang="en-US" sz="2000" dirty="0">
                <a:latin typeface="Calibri" panose="020F0502020204030204" pitchFamily="34" charset="0"/>
                <a:ea typeface="Calibri" panose="020F0502020204030204" pitchFamily="34" charset="0"/>
                <a:cs typeface="Calibri" panose="020F0502020204030204" pitchFamily="34" charset="0"/>
              </a:rPr>
              <a:t>If the evidence is a virtual machine, then we must examine virtual disk files such as VMDK, VHDX, and OVF based on the virtualization software used</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this scenario, we examine a virtual machine’s VMDK file that was acquired when the browser was kept open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use tools such as Autopsy to examine the file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8025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DB21D-080A-CEEB-DFFC-C3DACAC610FB}"/>
              </a:ext>
            </a:extLst>
          </p:cNvPr>
          <p:cNvSpPr>
            <a:spLocks noGrp="1"/>
          </p:cNvSpPr>
          <p:nvPr>
            <p:ph type="title"/>
          </p:nvPr>
        </p:nvSpPr>
        <p:spPr>
          <a:xfrm>
            <a:off x="457200" y="24063"/>
            <a:ext cx="8229600" cy="1143000"/>
          </a:xfrm>
        </p:spPr>
        <p:txBody>
          <a:bodyPr/>
          <a:lstStyle/>
          <a:p>
            <a:r>
              <a:rPr lang="en-US" sz="2800" dirty="0"/>
              <a:t>Forensic Analysis of Storage to Acquire Email Attachments (Tor Browser Open) (Cont’d)</a:t>
            </a:r>
            <a:br>
              <a:rPr lang="en-US" dirty="0"/>
            </a:br>
            <a:endParaRPr lang="en-GB" dirty="0"/>
          </a:p>
        </p:txBody>
      </p:sp>
      <p:sp>
        <p:nvSpPr>
          <p:cNvPr id="3" name="Content Placeholder 2">
            <a:extLst>
              <a:ext uri="{FF2B5EF4-FFF2-40B4-BE49-F238E27FC236}">
                <a16:creationId xmlns:a16="http://schemas.microsoft.com/office/drawing/2014/main" id="{CECEBB3B-261D-4F5B-6C74-3F9FF7D1BE7A}"/>
              </a:ext>
            </a:extLst>
          </p:cNvPr>
          <p:cNvSpPr>
            <a:spLocks noGrp="1"/>
          </p:cNvSpPr>
          <p:nvPr>
            <p:ph idx="1"/>
          </p:nvPr>
        </p:nvSpPr>
        <p:spPr>
          <a:xfrm>
            <a:off x="0" y="990600"/>
            <a:ext cx="4275221" cy="4748724"/>
          </a:xfrm>
        </p:spPr>
        <p:txBody>
          <a:bodyPr/>
          <a:lstStyle/>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Step 5: Retrieve the Uploaded File</a:t>
            </a:r>
          </a:p>
          <a:p>
            <a:pPr algn="just"/>
            <a:r>
              <a:rPr lang="en-US" sz="1800" dirty="0">
                <a:latin typeface="Calibri" panose="020F0502020204030204" pitchFamily="34" charset="0"/>
                <a:ea typeface="Calibri" panose="020F0502020204030204" pitchFamily="34" charset="0"/>
                <a:cs typeface="Calibri" panose="020F0502020204030204" pitchFamily="34" charset="0"/>
              </a:rPr>
              <a:t>Copy the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VMDK</a:t>
            </a:r>
            <a:r>
              <a:rPr lang="en-US" sz="1800" dirty="0">
                <a:latin typeface="Calibri" panose="020F0502020204030204" pitchFamily="34" charset="0"/>
                <a:ea typeface="Calibri" panose="020F0502020204030204" pitchFamily="34" charset="0"/>
                <a:cs typeface="Calibri" panose="020F0502020204030204" pitchFamily="34" charset="0"/>
              </a:rPr>
              <a:t> file onto the forensic workstation and open it in Autopsy</a:t>
            </a:r>
          </a:p>
          <a:p>
            <a:pPr algn="just"/>
            <a:r>
              <a:rPr lang="en-US" sz="1800" dirty="0">
                <a:latin typeface="Calibri" panose="020F0502020204030204" pitchFamily="34" charset="0"/>
                <a:ea typeface="Calibri" panose="020F0502020204030204" pitchFamily="34" charset="0"/>
                <a:cs typeface="Calibri" panose="020F0502020204030204" pitchFamily="34" charset="0"/>
              </a:rPr>
              <a:t>Memory dump analysis revealed that a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.zip (iamlegend.zip) </a:t>
            </a:r>
            <a:r>
              <a:rPr lang="en-US" sz="1800" dirty="0">
                <a:latin typeface="Calibri" panose="020F0502020204030204" pitchFamily="34" charset="0"/>
                <a:ea typeface="Calibri" panose="020F0502020204030204" pitchFamily="34" charset="0"/>
                <a:cs typeface="Calibri" panose="020F0502020204030204" pitchFamily="34" charset="0"/>
              </a:rPr>
              <a:t>file was uploaded and a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.txt (Secret_Credentials.txt) </a:t>
            </a:r>
            <a:r>
              <a:rPr lang="en-US" sz="1800" dirty="0">
                <a:latin typeface="Calibri" panose="020F0502020204030204" pitchFamily="34" charset="0"/>
                <a:ea typeface="Calibri" panose="020F0502020204030204" pitchFamily="34" charset="0"/>
                <a:cs typeface="Calibri" panose="020F0502020204030204" pitchFamily="34" charset="0"/>
              </a:rPr>
              <a:t>file was downloaded through the emails</a:t>
            </a:r>
          </a:p>
          <a:p>
            <a:pPr algn="just"/>
            <a:r>
              <a:rPr lang="en-US" sz="1800" dirty="0">
                <a:latin typeface="Calibri" panose="020F0502020204030204" pitchFamily="34" charset="0"/>
                <a:ea typeface="Calibri" panose="020F0502020204030204" pitchFamily="34" charset="0"/>
                <a:cs typeface="Calibri" panose="020F0502020204030204" pitchFamily="34" charset="0"/>
              </a:rPr>
              <a:t>To retrieve the zip file that was uploaded, investigator can search for iamlegend.zip in the Archives folder which can be found under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Views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 File Types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By Extension</a:t>
            </a:r>
          </a:p>
          <a:p>
            <a:pPr algn="just"/>
            <a:r>
              <a:rPr lang="en-US" sz="1800" dirty="0">
                <a:latin typeface="Calibri" panose="020F0502020204030204" pitchFamily="34" charset="0"/>
                <a:ea typeface="Calibri" panose="020F0502020204030204" pitchFamily="34" charset="0"/>
                <a:cs typeface="Calibri" panose="020F0502020204030204" pitchFamily="34" charset="0"/>
              </a:rPr>
              <a:t>On identifying the file, investigator can either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extract</a:t>
            </a:r>
            <a:r>
              <a:rPr lang="en-US" sz="1800" dirty="0">
                <a:latin typeface="Calibri" panose="020F0502020204030204" pitchFamily="34" charset="0"/>
                <a:ea typeface="Calibri" panose="020F0502020204030204" pitchFamily="34" charset="0"/>
                <a:cs typeface="Calibri" panose="020F0502020204030204" pitchFamily="34" charset="0"/>
              </a:rPr>
              <a:t> the file to the forensic workstation or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view</a:t>
            </a:r>
            <a:r>
              <a:rPr lang="en-US" sz="1800" dirty="0">
                <a:latin typeface="Calibri" panose="020F0502020204030204" pitchFamily="34" charset="0"/>
                <a:ea typeface="Calibri" panose="020F0502020204030204" pitchFamily="34" charset="0"/>
                <a:cs typeface="Calibri" panose="020F0502020204030204" pitchFamily="34" charset="0"/>
              </a:rPr>
              <a:t> its contents directly on Autopsy</a:t>
            </a:r>
          </a:p>
          <a:p>
            <a:endParaRPr lang="en-GB" dirty="0"/>
          </a:p>
        </p:txBody>
      </p:sp>
      <p:pic>
        <p:nvPicPr>
          <p:cNvPr id="5" name="Picture 4">
            <a:extLst>
              <a:ext uri="{FF2B5EF4-FFF2-40B4-BE49-F238E27FC236}">
                <a16:creationId xmlns:a16="http://schemas.microsoft.com/office/drawing/2014/main" id="{E7DC3F72-9A1A-6BEC-4A25-9488D90BA00B}"/>
              </a:ext>
            </a:extLst>
          </p:cNvPr>
          <p:cNvPicPr>
            <a:picLocks noChangeAspect="1"/>
          </p:cNvPicPr>
          <p:nvPr/>
        </p:nvPicPr>
        <p:blipFill>
          <a:blip r:embed="rId2"/>
          <a:stretch>
            <a:fillRect/>
          </a:stretch>
        </p:blipFill>
        <p:spPr>
          <a:xfrm>
            <a:off x="4419600" y="970547"/>
            <a:ext cx="4723862" cy="4748724"/>
          </a:xfrm>
          <a:prstGeom prst="rect">
            <a:avLst/>
          </a:prstGeom>
        </p:spPr>
      </p:pic>
    </p:spTree>
    <p:extLst>
      <p:ext uri="{BB962C8B-B14F-4D97-AF65-F5344CB8AC3E}">
        <p14:creationId xmlns:p14="http://schemas.microsoft.com/office/powerpoint/2010/main" val="2877143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68D78-1A4A-9E16-1A92-2BD59358B748}"/>
              </a:ext>
            </a:extLst>
          </p:cNvPr>
          <p:cNvSpPr>
            <a:spLocks noGrp="1"/>
          </p:cNvSpPr>
          <p:nvPr>
            <p:ph type="title"/>
          </p:nvPr>
        </p:nvSpPr>
        <p:spPr>
          <a:xfrm>
            <a:off x="381000" y="16042"/>
            <a:ext cx="8229600" cy="974558"/>
          </a:xfrm>
        </p:spPr>
        <p:txBody>
          <a:bodyPr/>
          <a:lstStyle/>
          <a:p>
            <a:r>
              <a:rPr lang="en-US" sz="2800" dirty="0"/>
              <a:t>Forensic Analysis of Storage to Acquire Email Attachments (Tor Browser Open) </a:t>
            </a:r>
            <a:endParaRPr lang="en-GB" sz="2800" dirty="0"/>
          </a:p>
        </p:txBody>
      </p:sp>
      <p:sp>
        <p:nvSpPr>
          <p:cNvPr id="3" name="Content Placeholder 2">
            <a:extLst>
              <a:ext uri="{FF2B5EF4-FFF2-40B4-BE49-F238E27FC236}">
                <a16:creationId xmlns:a16="http://schemas.microsoft.com/office/drawing/2014/main" id="{219FB101-50FB-4E9C-92A7-ED1ED338D8FB}"/>
              </a:ext>
            </a:extLst>
          </p:cNvPr>
          <p:cNvSpPr>
            <a:spLocks noGrp="1"/>
          </p:cNvSpPr>
          <p:nvPr>
            <p:ph idx="1"/>
          </p:nvPr>
        </p:nvSpPr>
        <p:spPr>
          <a:xfrm>
            <a:off x="0" y="1280318"/>
            <a:ext cx="3352800" cy="4297363"/>
          </a:xfrm>
        </p:spPr>
        <p:txBody>
          <a:bodyPr/>
          <a:lstStyle/>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Step 6: Retrieve the Downloaded File</a:t>
            </a:r>
          </a:p>
          <a:p>
            <a:pPr algn="just"/>
            <a:r>
              <a:rPr lang="en-US" sz="1800" dirty="0">
                <a:latin typeface="Calibri" panose="020F0502020204030204" pitchFamily="34" charset="0"/>
                <a:ea typeface="Calibri" panose="020F0502020204030204" pitchFamily="34" charset="0"/>
                <a:cs typeface="Calibri" panose="020F0502020204030204" pitchFamily="34" charset="0"/>
              </a:rPr>
              <a:t>To retrieve the .txt file that was downloaded, search for the Secret_Credentials.txt file in the Plain Text folder which can be found under Views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File Types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Documents</a:t>
            </a:r>
          </a:p>
          <a:p>
            <a:pPr algn="just"/>
            <a:r>
              <a:rPr lang="en-US" sz="1800" dirty="0">
                <a:latin typeface="Calibri" panose="020F0502020204030204" pitchFamily="34" charset="0"/>
                <a:ea typeface="Calibri" panose="020F0502020204030204" pitchFamily="34" charset="0"/>
                <a:cs typeface="Calibri" panose="020F0502020204030204" pitchFamily="34" charset="0"/>
              </a:rPr>
              <a:t>Alternatively, the investigator can also look for the downloaded file in the Web Downloads folder located under Results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 Extracted Content</a:t>
            </a:r>
          </a:p>
          <a:p>
            <a:pPr algn="just"/>
            <a:endParaRPr lang="en-GB" dirty="0"/>
          </a:p>
        </p:txBody>
      </p:sp>
      <p:pic>
        <p:nvPicPr>
          <p:cNvPr id="5" name="Picture 4">
            <a:extLst>
              <a:ext uri="{FF2B5EF4-FFF2-40B4-BE49-F238E27FC236}">
                <a16:creationId xmlns:a16="http://schemas.microsoft.com/office/drawing/2014/main" id="{1578761D-77E2-5E95-296B-58371FF366C7}"/>
              </a:ext>
            </a:extLst>
          </p:cNvPr>
          <p:cNvPicPr>
            <a:picLocks noChangeAspect="1"/>
          </p:cNvPicPr>
          <p:nvPr/>
        </p:nvPicPr>
        <p:blipFill>
          <a:blip r:embed="rId2"/>
          <a:stretch>
            <a:fillRect/>
          </a:stretch>
        </p:blipFill>
        <p:spPr>
          <a:xfrm>
            <a:off x="3446989" y="1417637"/>
            <a:ext cx="5572685" cy="4022726"/>
          </a:xfrm>
          <a:prstGeom prst="rect">
            <a:avLst/>
          </a:prstGeom>
        </p:spPr>
      </p:pic>
      <p:sp>
        <p:nvSpPr>
          <p:cNvPr id="7" name="TextBox 6">
            <a:extLst>
              <a:ext uri="{FF2B5EF4-FFF2-40B4-BE49-F238E27FC236}">
                <a16:creationId xmlns:a16="http://schemas.microsoft.com/office/drawing/2014/main" id="{9EA3BA36-3474-517A-8E58-FDCBC0301114}"/>
              </a:ext>
            </a:extLst>
          </p:cNvPr>
          <p:cNvSpPr txBox="1"/>
          <p:nvPr/>
        </p:nvSpPr>
        <p:spPr>
          <a:xfrm>
            <a:off x="124326" y="5426410"/>
            <a:ext cx="8895348" cy="276999"/>
          </a:xfrm>
          <a:prstGeom prst="rect">
            <a:avLst/>
          </a:prstGeom>
          <a:noFill/>
          <a:ln>
            <a:solidFill>
              <a:schemeClr val="accent4"/>
            </a:solidFill>
          </a:ln>
        </p:spPr>
        <p:txBody>
          <a:bodyPr wrap="square">
            <a:spAutoFit/>
          </a:bodyPr>
          <a:lstStyle/>
          <a:p>
            <a:r>
              <a:rPr lang="en-GB" sz="1200" b="1" dirty="0"/>
              <a:t>Note</a:t>
            </a:r>
            <a:r>
              <a:rPr lang="en-GB" sz="1200" dirty="0"/>
              <a:t>: Examine the </a:t>
            </a:r>
            <a:r>
              <a:rPr lang="en-GB" sz="1200" dirty="0">
                <a:solidFill>
                  <a:srgbClr val="FF0000"/>
                </a:solidFill>
              </a:rPr>
              <a:t>File Metadata </a:t>
            </a:r>
            <a:r>
              <a:rPr lang="en-GB" sz="1200" dirty="0"/>
              <a:t>section to retrieve the metadata of the file including the file location and filesystem type </a:t>
            </a:r>
          </a:p>
        </p:txBody>
      </p:sp>
    </p:spTree>
    <p:extLst>
      <p:ext uri="{BB962C8B-B14F-4D97-AF65-F5344CB8AC3E}">
        <p14:creationId xmlns:p14="http://schemas.microsoft.com/office/powerpoint/2010/main" val="1228328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3C17B-9004-8AA1-EA5E-FC443DCC66B5}"/>
              </a:ext>
            </a:extLst>
          </p:cNvPr>
          <p:cNvSpPr>
            <a:spLocks noGrp="1"/>
          </p:cNvSpPr>
          <p:nvPr>
            <p:ph type="title"/>
          </p:nvPr>
        </p:nvSpPr>
        <p:spPr>
          <a:xfrm>
            <a:off x="457200" y="24063"/>
            <a:ext cx="8229600" cy="966537"/>
          </a:xfrm>
        </p:spPr>
        <p:txBody>
          <a:bodyPr/>
          <a:lstStyle/>
          <a:p>
            <a:r>
              <a:rPr lang="en-US" sz="2800" dirty="0"/>
              <a:t>Forensic Analysis of Memory Dumps to Examine Email Artifacts (Tor Browser Closed)</a:t>
            </a:r>
            <a:br>
              <a:rPr lang="en-US" dirty="0"/>
            </a:br>
            <a:endParaRPr lang="en-GB" dirty="0"/>
          </a:p>
        </p:txBody>
      </p:sp>
      <p:sp>
        <p:nvSpPr>
          <p:cNvPr id="3" name="Content Placeholder 2">
            <a:extLst>
              <a:ext uri="{FF2B5EF4-FFF2-40B4-BE49-F238E27FC236}">
                <a16:creationId xmlns:a16="http://schemas.microsoft.com/office/drawing/2014/main" id="{E98EB2AF-7259-67EA-6D27-7F848F4B90D9}"/>
              </a:ext>
            </a:extLst>
          </p:cNvPr>
          <p:cNvSpPr>
            <a:spLocks noGrp="1"/>
          </p:cNvSpPr>
          <p:nvPr>
            <p:ph idx="1"/>
          </p:nvPr>
        </p:nvSpPr>
        <p:spPr>
          <a:xfrm>
            <a:off x="152400" y="990601"/>
            <a:ext cx="8839200" cy="1981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this scenario, we will be forensically analyzing the memory dump taken when the browser was closed, to examine all the email artifacts and try to reconstruct the email activities that occurred on the system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 should focus on the artifacts associated with emails, which include domain.txt, email.txt, url.txt, url_facebook-id.txt, and all their histogram files</a:t>
            </a:r>
          </a:p>
          <a:p>
            <a:endParaRPr lang="en-GB" dirty="0"/>
          </a:p>
        </p:txBody>
      </p:sp>
      <p:pic>
        <p:nvPicPr>
          <p:cNvPr id="5" name="Picture 4">
            <a:extLst>
              <a:ext uri="{FF2B5EF4-FFF2-40B4-BE49-F238E27FC236}">
                <a16:creationId xmlns:a16="http://schemas.microsoft.com/office/drawing/2014/main" id="{84A96010-C6CB-9DD2-0EA3-F9A976F5B51A}"/>
              </a:ext>
            </a:extLst>
          </p:cNvPr>
          <p:cNvPicPr>
            <a:picLocks noChangeAspect="1"/>
          </p:cNvPicPr>
          <p:nvPr/>
        </p:nvPicPr>
        <p:blipFill>
          <a:blip r:embed="rId3"/>
          <a:stretch>
            <a:fillRect/>
          </a:stretch>
        </p:blipFill>
        <p:spPr>
          <a:xfrm>
            <a:off x="0" y="2590800"/>
            <a:ext cx="9144000" cy="3042966"/>
          </a:xfrm>
          <a:prstGeom prst="rect">
            <a:avLst/>
          </a:prstGeom>
        </p:spPr>
      </p:pic>
    </p:spTree>
    <p:extLst>
      <p:ext uri="{BB962C8B-B14F-4D97-AF65-F5344CB8AC3E}">
        <p14:creationId xmlns:p14="http://schemas.microsoft.com/office/powerpoint/2010/main" val="342823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5404C-0862-DAE7-6657-2C76F72E64EC}"/>
              </a:ext>
            </a:extLst>
          </p:cNvPr>
          <p:cNvSpPr>
            <a:spLocks noGrp="1"/>
          </p:cNvSpPr>
          <p:nvPr>
            <p:ph type="title"/>
          </p:nvPr>
        </p:nvSpPr>
        <p:spPr>
          <a:xfrm>
            <a:off x="114300" y="76200"/>
            <a:ext cx="8915400" cy="1143000"/>
          </a:xfrm>
        </p:spPr>
        <p:txBody>
          <a:bodyPr/>
          <a:lstStyle/>
          <a:p>
            <a:r>
              <a:rPr lang="en-US" sz="2800" dirty="0"/>
              <a:t>Forensic Analysis of Memory Dumps to Examine Email Artifacts (Tor Browser Closed) (Cont’d)</a:t>
            </a:r>
            <a:br>
              <a:rPr lang="en-US" sz="2800" dirty="0"/>
            </a:br>
            <a:endParaRPr lang="en-GB" sz="2800" dirty="0"/>
          </a:p>
        </p:txBody>
      </p:sp>
      <p:sp>
        <p:nvSpPr>
          <p:cNvPr id="3" name="Content Placeholder 2">
            <a:extLst>
              <a:ext uri="{FF2B5EF4-FFF2-40B4-BE49-F238E27FC236}">
                <a16:creationId xmlns:a16="http://schemas.microsoft.com/office/drawing/2014/main" id="{CE6DC5A6-8B2E-52EC-DEFB-E1ECD49204DF}"/>
              </a:ext>
            </a:extLst>
          </p:cNvPr>
          <p:cNvSpPr>
            <a:spLocks noGrp="1"/>
          </p:cNvSpPr>
          <p:nvPr>
            <p:ph idx="1"/>
          </p:nvPr>
        </p:nvSpPr>
        <p:spPr>
          <a:xfrm>
            <a:off x="0" y="1219200"/>
            <a:ext cx="3657600" cy="4297363"/>
          </a:xfrm>
        </p:spPr>
        <p:txBody>
          <a:bodyPr/>
          <a:lstStyle/>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Step 2: Identify the Email IDs</a:t>
            </a:r>
          </a:p>
          <a:p>
            <a:pPr algn="just"/>
            <a:r>
              <a:rPr lang="en-US" sz="1800" dirty="0">
                <a:latin typeface="Calibri" panose="020F0502020204030204" pitchFamily="34" charset="0"/>
                <a:ea typeface="Calibri" panose="020F0502020204030204" pitchFamily="34" charset="0"/>
                <a:cs typeface="Calibri" panose="020F0502020204030204" pitchFamily="34" charset="0"/>
              </a:rPr>
              <a:t>Since domains associated with Gmail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mail.google.com</a:t>
            </a:r>
            <a:r>
              <a:rPr lang="en-US" sz="1800" dirty="0">
                <a:latin typeface="Calibri" panose="020F0502020204030204" pitchFamily="34" charset="0"/>
                <a:ea typeface="Calibri" panose="020F0502020204030204" pitchFamily="34" charset="0"/>
                <a:cs typeface="Calibri" panose="020F0502020204030204" pitchFamily="34" charset="0"/>
              </a:rPr>
              <a:t>) has been found, the next step will be to look for Gmail IDs that are recorded on the memory dump</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email.txt </a:t>
            </a:r>
            <a:r>
              <a:rPr lang="en-US" sz="1800" dirty="0">
                <a:latin typeface="Calibri" panose="020F0502020204030204" pitchFamily="34" charset="0"/>
                <a:ea typeface="Calibri" panose="020F0502020204030204" pitchFamily="34" charset="0"/>
                <a:cs typeface="Calibri" panose="020F0502020204030204" pitchFamily="34" charset="0"/>
              </a:rPr>
              <a:t>file lists all the email IDs recorded in the dump, so examine its entries to see if there are any Gmail IDs recorded</a:t>
            </a:r>
          </a:p>
          <a:p>
            <a:pPr algn="just"/>
            <a:r>
              <a:rPr lang="en-US" sz="1800" dirty="0">
                <a:latin typeface="Calibri" panose="020F0502020204030204" pitchFamily="34" charset="0"/>
                <a:ea typeface="Calibri" panose="020F0502020204030204" pitchFamily="34" charset="0"/>
                <a:cs typeface="Calibri" panose="020F0502020204030204" pitchFamily="34" charset="0"/>
              </a:rPr>
              <a:t>From the screenshot, it can be observed that a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suspicious</a:t>
            </a:r>
            <a:r>
              <a:rPr lang="en-US" sz="1800" dirty="0">
                <a:latin typeface="Calibri" panose="020F0502020204030204" pitchFamily="34" charset="0"/>
                <a:ea typeface="Calibri" panose="020F0502020204030204" pitchFamily="34" charset="0"/>
                <a:cs typeface="Calibri" panose="020F0502020204030204" pitchFamily="34" charset="0"/>
              </a:rPr>
              <a:t> Gmail ID (****ews@gmail.com) has been recorded in the memory dump</a:t>
            </a:r>
          </a:p>
          <a:p>
            <a:pPr algn="just"/>
            <a:endParaRPr lang="en-GB" dirty="0"/>
          </a:p>
        </p:txBody>
      </p:sp>
      <p:pic>
        <p:nvPicPr>
          <p:cNvPr id="5" name="Picture 4">
            <a:extLst>
              <a:ext uri="{FF2B5EF4-FFF2-40B4-BE49-F238E27FC236}">
                <a16:creationId xmlns:a16="http://schemas.microsoft.com/office/drawing/2014/main" id="{7170EEAF-F0CA-DA13-72E3-6E7F3BC3AA62}"/>
              </a:ext>
            </a:extLst>
          </p:cNvPr>
          <p:cNvPicPr>
            <a:picLocks noChangeAspect="1"/>
          </p:cNvPicPr>
          <p:nvPr/>
        </p:nvPicPr>
        <p:blipFill>
          <a:blip r:embed="rId2"/>
          <a:stretch>
            <a:fillRect/>
          </a:stretch>
        </p:blipFill>
        <p:spPr>
          <a:xfrm>
            <a:off x="3687141" y="1447800"/>
            <a:ext cx="5456859" cy="3810000"/>
          </a:xfrm>
          <a:prstGeom prst="rect">
            <a:avLst/>
          </a:prstGeom>
        </p:spPr>
      </p:pic>
    </p:spTree>
    <p:extLst>
      <p:ext uri="{BB962C8B-B14F-4D97-AF65-F5344CB8AC3E}">
        <p14:creationId xmlns:p14="http://schemas.microsoft.com/office/powerpoint/2010/main" val="2798349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68E9A-E3AF-6013-8B1A-739EEC6B580E}"/>
              </a:ext>
            </a:extLst>
          </p:cNvPr>
          <p:cNvSpPr>
            <a:spLocks noGrp="1"/>
          </p:cNvSpPr>
          <p:nvPr>
            <p:ph type="title"/>
          </p:nvPr>
        </p:nvSpPr>
        <p:spPr>
          <a:xfrm>
            <a:off x="457200" y="76200"/>
            <a:ext cx="8229600" cy="1143000"/>
          </a:xfrm>
        </p:spPr>
        <p:txBody>
          <a:bodyPr/>
          <a:lstStyle/>
          <a:p>
            <a:r>
              <a:rPr lang="en-US" sz="2800" dirty="0"/>
              <a:t>Forensic Analysis of Memory Dumps to Examine Email Artifacts (Tor Browser Closed) (Cont’d)</a:t>
            </a:r>
            <a:br>
              <a:rPr lang="en-US" dirty="0"/>
            </a:br>
            <a:endParaRPr lang="en-GB" dirty="0"/>
          </a:p>
        </p:txBody>
      </p:sp>
      <p:pic>
        <p:nvPicPr>
          <p:cNvPr id="5" name="Content Placeholder 4">
            <a:extLst>
              <a:ext uri="{FF2B5EF4-FFF2-40B4-BE49-F238E27FC236}">
                <a16:creationId xmlns:a16="http://schemas.microsoft.com/office/drawing/2014/main" id="{A0A90D56-EF8E-B211-4FAD-6A0F59EACF21}"/>
              </a:ext>
            </a:extLst>
          </p:cNvPr>
          <p:cNvPicPr>
            <a:picLocks noGrp="1" noChangeAspect="1"/>
          </p:cNvPicPr>
          <p:nvPr>
            <p:ph idx="1"/>
          </p:nvPr>
        </p:nvPicPr>
        <p:blipFill>
          <a:blip r:embed="rId2"/>
          <a:stretch>
            <a:fillRect/>
          </a:stretch>
        </p:blipFill>
        <p:spPr>
          <a:xfrm>
            <a:off x="152400" y="1143000"/>
            <a:ext cx="8534400" cy="3010936"/>
          </a:xfrm>
        </p:spPr>
      </p:pic>
      <p:pic>
        <p:nvPicPr>
          <p:cNvPr id="7" name="Picture 6">
            <a:extLst>
              <a:ext uri="{FF2B5EF4-FFF2-40B4-BE49-F238E27FC236}">
                <a16:creationId xmlns:a16="http://schemas.microsoft.com/office/drawing/2014/main" id="{C8FB0B36-CBC5-CF4F-B9E5-771679D27B43}"/>
              </a:ext>
            </a:extLst>
          </p:cNvPr>
          <p:cNvPicPr>
            <a:picLocks noChangeAspect="1"/>
          </p:cNvPicPr>
          <p:nvPr/>
        </p:nvPicPr>
        <p:blipFill>
          <a:blip r:embed="rId3"/>
          <a:stretch>
            <a:fillRect/>
          </a:stretch>
        </p:blipFill>
        <p:spPr>
          <a:xfrm>
            <a:off x="152400" y="4572000"/>
            <a:ext cx="8915400" cy="990600"/>
          </a:xfrm>
          <a:prstGeom prst="rect">
            <a:avLst/>
          </a:prstGeom>
        </p:spPr>
      </p:pic>
    </p:spTree>
    <p:extLst>
      <p:ext uri="{BB962C8B-B14F-4D97-AF65-F5344CB8AC3E}">
        <p14:creationId xmlns:p14="http://schemas.microsoft.com/office/powerpoint/2010/main" val="41753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DF388-D5C1-4CB4-C516-F3EFA7A01C59}"/>
              </a:ext>
            </a:extLst>
          </p:cNvPr>
          <p:cNvSpPr>
            <a:spLocks noGrp="1"/>
          </p:cNvSpPr>
          <p:nvPr>
            <p:ph type="title"/>
          </p:nvPr>
        </p:nvSpPr>
        <p:spPr>
          <a:xfrm>
            <a:off x="16042" y="0"/>
            <a:ext cx="8915400" cy="990600"/>
          </a:xfrm>
        </p:spPr>
        <p:txBody>
          <a:bodyPr/>
          <a:lstStyle/>
          <a:p>
            <a:r>
              <a:rPr lang="en-US" sz="2800" dirty="0"/>
              <a:t>Forensic Analysis of Storage to Acquire Email Attachments (Tor Browser Closed)</a:t>
            </a:r>
            <a:endParaRPr lang="en-GB" sz="2800" dirty="0"/>
          </a:p>
        </p:txBody>
      </p:sp>
      <p:sp>
        <p:nvSpPr>
          <p:cNvPr id="3" name="Content Placeholder 2">
            <a:extLst>
              <a:ext uri="{FF2B5EF4-FFF2-40B4-BE49-F238E27FC236}">
                <a16:creationId xmlns:a16="http://schemas.microsoft.com/office/drawing/2014/main" id="{DF1F57E5-EDB7-ACDE-B8B7-407B69D74FA3}"/>
              </a:ext>
            </a:extLst>
          </p:cNvPr>
          <p:cNvSpPr>
            <a:spLocks noGrp="1"/>
          </p:cNvSpPr>
          <p:nvPr>
            <p:ph idx="1"/>
          </p:nvPr>
        </p:nvSpPr>
        <p:spPr>
          <a:xfrm>
            <a:off x="32084" y="990600"/>
            <a:ext cx="3870158" cy="4708358"/>
          </a:xfrm>
        </p:spPr>
        <p:txBody>
          <a:bodyPr/>
          <a:lstStyle/>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Step 5: Retrieve the Uploaded File</a:t>
            </a:r>
          </a:p>
          <a:p>
            <a:pPr algn="just"/>
            <a:r>
              <a:rPr lang="en-US" sz="1800" dirty="0">
                <a:latin typeface="Calibri" panose="020F0502020204030204" pitchFamily="34" charset="0"/>
                <a:ea typeface="Calibri" panose="020F0502020204030204" pitchFamily="34" charset="0"/>
                <a:cs typeface="Calibri" panose="020F0502020204030204" pitchFamily="34" charset="0"/>
              </a:rPr>
              <a:t>Copy the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VMDK</a:t>
            </a:r>
            <a:r>
              <a:rPr lang="en-US" sz="1800" dirty="0">
                <a:latin typeface="Calibri" panose="020F0502020204030204" pitchFamily="34" charset="0"/>
                <a:ea typeface="Calibri" panose="020F0502020204030204" pitchFamily="34" charset="0"/>
                <a:cs typeface="Calibri" panose="020F0502020204030204" pitchFamily="34" charset="0"/>
              </a:rPr>
              <a:t> file onto the forensic workstation and open it in Autopsy</a:t>
            </a:r>
          </a:p>
          <a:p>
            <a:pPr algn="just"/>
            <a:r>
              <a:rPr lang="en-US" sz="1800" dirty="0">
                <a:latin typeface="Calibri" panose="020F0502020204030204" pitchFamily="34" charset="0"/>
                <a:ea typeface="Calibri" panose="020F0502020204030204" pitchFamily="34" charset="0"/>
                <a:cs typeface="Calibri" panose="020F0502020204030204" pitchFamily="34" charset="0"/>
              </a:rPr>
              <a:t>Memory dump analysis revealed that a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zip (iamlegend.zip) </a:t>
            </a:r>
            <a:r>
              <a:rPr lang="en-US" sz="1800" dirty="0">
                <a:latin typeface="Calibri" panose="020F0502020204030204" pitchFamily="34" charset="0"/>
                <a:ea typeface="Calibri" panose="020F0502020204030204" pitchFamily="34" charset="0"/>
                <a:cs typeface="Calibri" panose="020F0502020204030204" pitchFamily="34" charset="0"/>
              </a:rPr>
              <a:t>file was uploaded through the emails</a:t>
            </a:r>
          </a:p>
          <a:p>
            <a:pPr algn="just"/>
            <a:r>
              <a:rPr lang="en-US" sz="1800" dirty="0">
                <a:latin typeface="Calibri" panose="020F0502020204030204" pitchFamily="34" charset="0"/>
                <a:ea typeface="Calibri" panose="020F0502020204030204" pitchFamily="34" charset="0"/>
                <a:cs typeface="Calibri" panose="020F0502020204030204" pitchFamily="34" charset="0"/>
              </a:rPr>
              <a:t>To retrieve the .zip file that was uploaded, search for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iamlegend.zip </a:t>
            </a:r>
            <a:r>
              <a:rPr lang="en-US" sz="1800" dirty="0">
                <a:latin typeface="Calibri" panose="020F0502020204030204" pitchFamily="34" charset="0"/>
                <a:ea typeface="Calibri" panose="020F0502020204030204" pitchFamily="34" charset="0"/>
                <a:cs typeface="Calibri" panose="020F0502020204030204" pitchFamily="34" charset="0"/>
              </a:rPr>
              <a:t>in the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Archives</a:t>
            </a:r>
            <a:r>
              <a:rPr lang="en-US" sz="1800" dirty="0">
                <a:latin typeface="Calibri" panose="020F0502020204030204" pitchFamily="34" charset="0"/>
                <a:ea typeface="Calibri" panose="020F0502020204030204" pitchFamily="34" charset="0"/>
                <a:cs typeface="Calibri" panose="020F0502020204030204" pitchFamily="34" charset="0"/>
              </a:rPr>
              <a:t> folder which can be found under Views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 File Types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 By Extension</a:t>
            </a:r>
          </a:p>
          <a:p>
            <a:pPr algn="just"/>
            <a:r>
              <a:rPr lang="en-US" sz="1800" dirty="0">
                <a:latin typeface="Calibri" panose="020F0502020204030204" pitchFamily="34" charset="0"/>
                <a:ea typeface="Calibri" panose="020F0502020204030204" pitchFamily="34" charset="0"/>
                <a:cs typeface="Calibri" panose="020F0502020204030204" pitchFamily="34" charset="0"/>
              </a:rPr>
              <a:t>After identifying the file, we can either extract the file to the forensic workstation or read its content directly on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Autopsy</a:t>
            </a:r>
          </a:p>
        </p:txBody>
      </p:sp>
      <p:pic>
        <p:nvPicPr>
          <p:cNvPr id="5" name="Picture 4">
            <a:extLst>
              <a:ext uri="{FF2B5EF4-FFF2-40B4-BE49-F238E27FC236}">
                <a16:creationId xmlns:a16="http://schemas.microsoft.com/office/drawing/2014/main" id="{80791668-3CDB-C63B-E67A-47204CCDBB2F}"/>
              </a:ext>
            </a:extLst>
          </p:cNvPr>
          <p:cNvPicPr>
            <a:picLocks noChangeAspect="1"/>
          </p:cNvPicPr>
          <p:nvPr/>
        </p:nvPicPr>
        <p:blipFill>
          <a:blip r:embed="rId2"/>
          <a:stretch>
            <a:fillRect/>
          </a:stretch>
        </p:blipFill>
        <p:spPr>
          <a:xfrm>
            <a:off x="4038600" y="1447800"/>
            <a:ext cx="5051469" cy="3962400"/>
          </a:xfrm>
          <a:prstGeom prst="rect">
            <a:avLst/>
          </a:prstGeom>
        </p:spPr>
      </p:pic>
    </p:spTree>
    <p:extLst>
      <p:ext uri="{BB962C8B-B14F-4D97-AF65-F5344CB8AC3E}">
        <p14:creationId xmlns:p14="http://schemas.microsoft.com/office/powerpoint/2010/main" val="4285103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516BB-10AA-EA55-C703-0323DB980D15}"/>
              </a:ext>
            </a:extLst>
          </p:cNvPr>
          <p:cNvSpPr>
            <a:spLocks noGrp="1"/>
          </p:cNvSpPr>
          <p:nvPr>
            <p:ph type="title"/>
          </p:nvPr>
        </p:nvSpPr>
        <p:spPr>
          <a:xfrm>
            <a:off x="304800" y="76200"/>
            <a:ext cx="8686800" cy="1143000"/>
          </a:xfrm>
        </p:spPr>
        <p:txBody>
          <a:bodyPr/>
          <a:lstStyle/>
          <a:p>
            <a:r>
              <a:rPr lang="en-US" sz="2800" dirty="0"/>
              <a:t>Forensic Analysis of Storage to Acquire Email Attachments (Tor Browser Closed) (Cont’d)</a:t>
            </a:r>
            <a:br>
              <a:rPr lang="en-US" sz="2800" dirty="0"/>
            </a:br>
            <a:endParaRPr lang="en-GB" sz="2800" dirty="0"/>
          </a:p>
        </p:txBody>
      </p:sp>
      <p:sp>
        <p:nvSpPr>
          <p:cNvPr id="3" name="Content Placeholder 2">
            <a:extLst>
              <a:ext uri="{FF2B5EF4-FFF2-40B4-BE49-F238E27FC236}">
                <a16:creationId xmlns:a16="http://schemas.microsoft.com/office/drawing/2014/main" id="{EBBF0737-32F7-306D-C574-137F4BC4A097}"/>
              </a:ext>
            </a:extLst>
          </p:cNvPr>
          <p:cNvSpPr>
            <a:spLocks noGrp="1"/>
          </p:cNvSpPr>
          <p:nvPr>
            <p:ph idx="1"/>
          </p:nvPr>
        </p:nvSpPr>
        <p:spPr>
          <a:xfrm>
            <a:off x="128337" y="990600"/>
            <a:ext cx="3757863" cy="4800600"/>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Step 6: Retrieve the Downloaded File</a:t>
            </a:r>
          </a:p>
          <a:p>
            <a:pPr algn="just"/>
            <a:r>
              <a:rPr lang="en-US" sz="1800" dirty="0">
                <a:latin typeface="Calibri" panose="020F0502020204030204" pitchFamily="34" charset="0"/>
                <a:ea typeface="Calibri" panose="020F0502020204030204" pitchFamily="34" charset="0"/>
                <a:cs typeface="Calibri" panose="020F0502020204030204" pitchFamily="34" charset="0"/>
              </a:rPr>
              <a:t>Data related to the accessed/opened emails are not recorded in the memory dump</a:t>
            </a:r>
          </a:p>
          <a:p>
            <a:pPr algn="just"/>
            <a:r>
              <a:rPr lang="en-US" sz="1800" dirty="0">
                <a:latin typeface="Calibri" panose="020F0502020204030204" pitchFamily="34" charset="0"/>
                <a:ea typeface="Calibri" panose="020F0502020204030204" pitchFamily="34" charset="0"/>
                <a:cs typeface="Calibri" panose="020F0502020204030204" pitchFamily="34" charset="0"/>
              </a:rPr>
              <a:t>However, the downloaded contents (including email attachments) from the web browser can be retrieved from the Web Downloads folder located under Results  Extracted Content</a:t>
            </a:r>
          </a:p>
          <a:p>
            <a:pPr algn="just"/>
            <a:r>
              <a:rPr lang="en-US" sz="1800" dirty="0">
                <a:latin typeface="Calibri" panose="020F0502020204030204" pitchFamily="34" charset="0"/>
                <a:ea typeface="Calibri" panose="020F0502020204030204" pitchFamily="34" charset="0"/>
                <a:cs typeface="Calibri" panose="020F0502020204030204" pitchFamily="34" charset="0"/>
              </a:rPr>
              <a:t>Note: Examine the File Metadata section to retrieve the metadata of the file including file location and filesystem type</a:t>
            </a:r>
          </a:p>
          <a:p>
            <a:pPr algn="just"/>
            <a:endParaRPr lang="en-GB" dirty="0"/>
          </a:p>
        </p:txBody>
      </p:sp>
      <p:pic>
        <p:nvPicPr>
          <p:cNvPr id="5" name="Picture 4">
            <a:extLst>
              <a:ext uri="{FF2B5EF4-FFF2-40B4-BE49-F238E27FC236}">
                <a16:creationId xmlns:a16="http://schemas.microsoft.com/office/drawing/2014/main" id="{66DE9411-2974-721F-71B9-0258E269F233}"/>
              </a:ext>
            </a:extLst>
          </p:cNvPr>
          <p:cNvPicPr>
            <a:picLocks noChangeAspect="1"/>
          </p:cNvPicPr>
          <p:nvPr/>
        </p:nvPicPr>
        <p:blipFill>
          <a:blip r:embed="rId2"/>
          <a:stretch>
            <a:fillRect/>
          </a:stretch>
        </p:blipFill>
        <p:spPr>
          <a:xfrm>
            <a:off x="4019845" y="1239252"/>
            <a:ext cx="5047955" cy="4018548"/>
          </a:xfrm>
          <a:prstGeom prst="rect">
            <a:avLst/>
          </a:prstGeom>
        </p:spPr>
      </p:pic>
    </p:spTree>
    <p:extLst>
      <p:ext uri="{BB962C8B-B14F-4D97-AF65-F5344CB8AC3E}">
        <p14:creationId xmlns:p14="http://schemas.microsoft.com/office/powerpoint/2010/main" val="251553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6469B-2C13-CC29-5E40-0503373630AC}"/>
              </a:ext>
            </a:extLst>
          </p:cNvPr>
          <p:cNvSpPr>
            <a:spLocks noGrp="1"/>
          </p:cNvSpPr>
          <p:nvPr>
            <p:ph type="title"/>
          </p:nvPr>
        </p:nvSpPr>
        <p:spPr>
          <a:xfrm>
            <a:off x="76200" y="76200"/>
            <a:ext cx="8991600" cy="655637"/>
          </a:xfrm>
        </p:spPr>
        <p:txBody>
          <a:bodyPr/>
          <a:lstStyle/>
          <a:p>
            <a:r>
              <a:rPr lang="en-GB" sz="3200" dirty="0"/>
              <a:t>Forensic Analysis: Tor Browser Uninstalled</a:t>
            </a:r>
            <a:br>
              <a:rPr lang="en-GB" dirty="0"/>
            </a:br>
            <a:endParaRPr lang="en-GB" dirty="0"/>
          </a:p>
        </p:txBody>
      </p:sp>
      <p:sp>
        <p:nvSpPr>
          <p:cNvPr id="3" name="Content Placeholder 2">
            <a:extLst>
              <a:ext uri="{FF2B5EF4-FFF2-40B4-BE49-F238E27FC236}">
                <a16:creationId xmlns:a16="http://schemas.microsoft.com/office/drawing/2014/main" id="{F25A0544-FF67-9697-B7BA-F4A0992C142F}"/>
              </a:ext>
            </a:extLst>
          </p:cNvPr>
          <p:cNvSpPr>
            <a:spLocks noGrp="1"/>
          </p:cNvSpPr>
          <p:nvPr>
            <p:ph idx="1"/>
          </p:nvPr>
        </p:nvSpPr>
        <p:spPr>
          <a:xfrm>
            <a:off x="76200" y="731837"/>
            <a:ext cx="6302991" cy="4947362"/>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When a memory dump is collected from a machine in which Tor browser was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installed and uninstalled later</a:t>
            </a:r>
            <a:r>
              <a:rPr lang="en-US" dirty="0">
                <a:latin typeface="Calibri" panose="020F0502020204030204" pitchFamily="34" charset="0"/>
                <a:ea typeface="Calibri" panose="020F0502020204030204" pitchFamily="34" charset="0"/>
                <a:cs typeface="Calibri" panose="020F0502020204030204" pitchFamily="34" charset="0"/>
              </a:rPr>
              <a:t>, the memory dump does not contain any record of the events or activities performed using Tor browser on the machine</a:t>
            </a:r>
          </a:p>
          <a:p>
            <a:pPr algn="just"/>
            <a:r>
              <a:rPr lang="en-US" dirty="0">
                <a:latin typeface="Calibri" panose="020F0502020204030204" pitchFamily="34" charset="0"/>
                <a:ea typeface="Calibri" panose="020F0502020204030204" pitchFamily="34" charset="0"/>
                <a:cs typeface="Calibri" panose="020F0502020204030204" pitchFamily="34" charset="0"/>
              </a:rPr>
              <a:t>Therefore, when examining the memory dump using the Bulk Extractor tool, the investigator cannot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retrieve</a:t>
            </a:r>
            <a:r>
              <a:rPr lang="en-US" dirty="0">
                <a:latin typeface="Calibri" panose="020F0502020204030204" pitchFamily="34" charset="0"/>
                <a:ea typeface="Calibri" panose="020F0502020204030204" pitchFamily="34" charset="0"/>
                <a:cs typeface="Calibri" panose="020F0502020204030204" pitchFamily="34" charset="0"/>
              </a:rPr>
              <a:t> any artifacts related to Tor browser activity</a:t>
            </a:r>
          </a:p>
          <a:p>
            <a:pPr algn="just"/>
            <a:r>
              <a:rPr lang="en-US" dirty="0">
                <a:latin typeface="Calibri" panose="020F0502020204030204" pitchFamily="34" charset="0"/>
                <a:ea typeface="Calibri" panose="020F0502020204030204" pitchFamily="34" charset="0"/>
                <a:cs typeface="Calibri" panose="020F0502020204030204" pitchFamily="34" charset="0"/>
              </a:rPr>
              <a:t>In such a case, the investigator must analyze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prefetch files </a:t>
            </a:r>
            <a:r>
              <a:rPr lang="en-US" dirty="0">
                <a:latin typeface="Calibri" panose="020F0502020204030204" pitchFamily="34" charset="0"/>
                <a:ea typeface="Calibri" panose="020F0502020204030204" pitchFamily="34" charset="0"/>
                <a:cs typeface="Calibri" panose="020F0502020204030204" pitchFamily="34" charset="0"/>
              </a:rPr>
              <a:t>to discover Tor browser activity on the machine</a:t>
            </a:r>
          </a:p>
          <a:p>
            <a:endParaRPr lang="en-GB" dirty="0"/>
          </a:p>
        </p:txBody>
      </p:sp>
      <p:sp>
        <p:nvSpPr>
          <p:cNvPr id="5" name="TextBox 4">
            <a:extLst>
              <a:ext uri="{FF2B5EF4-FFF2-40B4-BE49-F238E27FC236}">
                <a16:creationId xmlns:a16="http://schemas.microsoft.com/office/drawing/2014/main" id="{AE47EF40-36C6-981D-661C-AFCAC92EC68A}"/>
              </a:ext>
            </a:extLst>
          </p:cNvPr>
          <p:cNvSpPr txBox="1"/>
          <p:nvPr/>
        </p:nvSpPr>
        <p:spPr>
          <a:xfrm>
            <a:off x="6629400" y="1524000"/>
            <a:ext cx="2438400" cy="2358915"/>
          </a:xfrm>
          <a:prstGeom prst="rect">
            <a:avLst/>
          </a:prstGeom>
          <a:noFill/>
          <a:ln>
            <a:solidFill>
              <a:schemeClr val="accent4"/>
            </a:solidFill>
          </a:ln>
        </p:spPr>
        <p:txBody>
          <a:bodyPr wrap="square">
            <a:spAutoFit/>
          </a:bodyPr>
          <a:lstStyle/>
          <a:p>
            <a:pPr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Memory unlikely to contain Tor artefacts.</a:t>
            </a:r>
          </a:p>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Investigate:</a:t>
            </a:r>
          </a:p>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 Prefetch</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Registry remnants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Shadow copies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Unallocated space</a:t>
            </a:r>
          </a:p>
        </p:txBody>
      </p:sp>
    </p:spTree>
    <p:extLst>
      <p:ext uri="{BB962C8B-B14F-4D97-AF65-F5344CB8AC3E}">
        <p14:creationId xmlns:p14="http://schemas.microsoft.com/office/powerpoint/2010/main" val="1951118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9C194-00D9-EA56-A098-BB508608F2BD}"/>
              </a:ext>
            </a:extLst>
          </p:cNvPr>
          <p:cNvSpPr>
            <a:spLocks noGrp="1"/>
          </p:cNvSpPr>
          <p:nvPr>
            <p:ph type="title"/>
          </p:nvPr>
        </p:nvSpPr>
        <p:spPr>
          <a:xfrm>
            <a:off x="457200" y="274638"/>
            <a:ext cx="8229600" cy="639762"/>
          </a:xfrm>
        </p:spPr>
        <p:txBody>
          <a:bodyPr/>
          <a:lstStyle/>
          <a:p>
            <a:r>
              <a:rPr lang="en-GB" dirty="0"/>
              <a:t>Virtual Machine Evidence</a:t>
            </a:r>
          </a:p>
        </p:txBody>
      </p:sp>
      <p:sp>
        <p:nvSpPr>
          <p:cNvPr id="3" name="Content Placeholder 2">
            <a:extLst>
              <a:ext uri="{FF2B5EF4-FFF2-40B4-BE49-F238E27FC236}">
                <a16:creationId xmlns:a16="http://schemas.microsoft.com/office/drawing/2014/main" id="{2D16D60C-3ACC-9BC4-7D87-B0889864AE9D}"/>
              </a:ext>
            </a:extLst>
          </p:cNvPr>
          <p:cNvSpPr>
            <a:spLocks noGrp="1"/>
          </p:cNvSpPr>
          <p:nvPr>
            <p:ph idx="1"/>
          </p:nvPr>
        </p:nvSpPr>
        <p:spPr>
          <a:xfrm>
            <a:off x="304800" y="1189038"/>
            <a:ext cx="4495800" cy="4297363"/>
          </a:xfrm>
        </p:spPr>
        <p:txBody>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If suspect used VM:</a:t>
            </a:r>
          </a:p>
          <a:p>
            <a:r>
              <a:rPr lang="en-GB" dirty="0">
                <a:latin typeface="Calibri" panose="020F0502020204030204" pitchFamily="34" charset="0"/>
                <a:ea typeface="Calibri" panose="020F0502020204030204" pitchFamily="34" charset="0"/>
                <a:cs typeface="Calibri" panose="020F0502020204030204" pitchFamily="34" charset="0"/>
              </a:rPr>
              <a:t>Analyse:</a:t>
            </a:r>
          </a:p>
          <a:p>
            <a:pPr lvl="1" indent="-34290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VMDK </a:t>
            </a:r>
          </a:p>
          <a:p>
            <a:pPr lvl="1" indent="-34290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VHDX</a:t>
            </a:r>
          </a:p>
          <a:p>
            <a:pPr lvl="1" indent="-34290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OVF</a:t>
            </a:r>
          </a:p>
          <a:p>
            <a:r>
              <a:rPr lang="en-GB" dirty="0">
                <a:latin typeface="Calibri" panose="020F0502020204030204" pitchFamily="34" charset="0"/>
                <a:ea typeface="Calibri" panose="020F0502020204030204" pitchFamily="34" charset="0"/>
                <a:cs typeface="Calibri" panose="020F0502020204030204" pitchFamily="34" charset="0"/>
              </a:rPr>
              <a:t>Use:</a:t>
            </a:r>
          </a:p>
          <a:p>
            <a:pPr lvl="1" indent="-34290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Autopsy </a:t>
            </a:r>
          </a:p>
          <a:p>
            <a:pPr lvl="1" indent="-34290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FTK </a:t>
            </a:r>
          </a:p>
          <a:p>
            <a:pPr lvl="1" indent="-342900">
              <a:buFont typeface="Wingdings" panose="05000000000000000000" pitchFamily="2" charset="2"/>
              <a:buChar char="§"/>
            </a:pPr>
            <a:r>
              <a:rPr lang="en-GB" dirty="0" err="1">
                <a:latin typeface="Calibri" panose="020F0502020204030204" pitchFamily="34" charset="0"/>
                <a:ea typeface="Calibri" panose="020F0502020204030204" pitchFamily="34" charset="0"/>
                <a:cs typeface="Calibri" panose="020F0502020204030204" pitchFamily="34" charset="0"/>
              </a:rPr>
              <a:t>SleuthKit</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5" name="TextBox 4">
            <a:extLst>
              <a:ext uri="{FF2B5EF4-FFF2-40B4-BE49-F238E27FC236}">
                <a16:creationId xmlns:a16="http://schemas.microsoft.com/office/drawing/2014/main" id="{8AF95D6D-E9C4-99FA-1A40-60D64595F273}"/>
              </a:ext>
            </a:extLst>
          </p:cNvPr>
          <p:cNvSpPr txBox="1"/>
          <p:nvPr/>
        </p:nvSpPr>
        <p:spPr>
          <a:xfrm>
            <a:off x="3810000" y="1828800"/>
            <a:ext cx="5181600" cy="1171667"/>
          </a:xfrm>
          <a:prstGeom prst="rect">
            <a:avLst/>
          </a:prstGeom>
          <a:noFill/>
          <a:ln>
            <a:solidFill>
              <a:schemeClr val="accent4"/>
            </a:solidFill>
          </a:ln>
        </p:spPr>
        <p:txBody>
          <a:bodyPr wrap="square">
            <a:spAutoFit/>
          </a:bodyPr>
          <a:lstStyle/>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Important:</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VM artefacts can reveal isolated Tor sessions.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Investigate host + guest environment.</a:t>
            </a:r>
            <a:endParaRPr lang="en-GB" dirty="0"/>
          </a:p>
        </p:txBody>
      </p:sp>
    </p:spTree>
    <p:extLst>
      <p:ext uri="{BB962C8B-B14F-4D97-AF65-F5344CB8AC3E}">
        <p14:creationId xmlns:p14="http://schemas.microsoft.com/office/powerpoint/2010/main" val="3412907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8651A-61C8-6C0C-0EB8-7C3245687E55}"/>
              </a:ext>
            </a:extLst>
          </p:cNvPr>
          <p:cNvSpPr>
            <a:spLocks noGrp="1"/>
          </p:cNvSpPr>
          <p:nvPr>
            <p:ph type="title"/>
          </p:nvPr>
        </p:nvSpPr>
        <p:spPr>
          <a:xfrm>
            <a:off x="76200" y="76200"/>
            <a:ext cx="9067800" cy="609600"/>
          </a:xfrm>
        </p:spPr>
        <p:txBody>
          <a:bodyPr/>
          <a:lstStyle/>
          <a:p>
            <a:r>
              <a:rPr lang="en-GB"/>
              <a:t>Emerging Trends in Dark Web Forensics</a:t>
            </a:r>
            <a:endParaRPr lang="en-GB" dirty="0"/>
          </a:p>
        </p:txBody>
      </p:sp>
      <p:sp>
        <p:nvSpPr>
          <p:cNvPr id="3" name="Content Placeholder 2">
            <a:extLst>
              <a:ext uri="{FF2B5EF4-FFF2-40B4-BE49-F238E27FC236}">
                <a16:creationId xmlns:a16="http://schemas.microsoft.com/office/drawing/2014/main" id="{A804D3F9-5E53-1A45-A18C-8A9EA8ABFD0F}"/>
              </a:ext>
            </a:extLst>
          </p:cNvPr>
          <p:cNvSpPr>
            <a:spLocks noGrp="1"/>
          </p:cNvSpPr>
          <p:nvPr>
            <p:ph idx="1"/>
          </p:nvPr>
        </p:nvSpPr>
        <p:spPr>
          <a:xfrm>
            <a:off x="76200" y="838200"/>
            <a:ext cx="6172200" cy="4800600"/>
          </a:xfrm>
        </p:spPr>
        <p:txBody>
          <a:bodyPr/>
          <a:lstStyle/>
          <a:p>
            <a:pPr marL="0" indent="0">
              <a:buNone/>
            </a:pPr>
            <a:r>
              <a:rPr lang="en-GB" sz="1800" dirty="0">
                <a:effectLst/>
                <a:latin typeface="Calibri" panose="020F0502020204030204" pitchFamily="34" charset="0"/>
                <a:ea typeface="Aptos" panose="020B0004020202020204" pitchFamily="34" charset="0"/>
              </a:rPr>
              <a:t>The dark web is the cause root of great and helpful technologies and trends coming out daily:</a:t>
            </a:r>
          </a:p>
          <a:p>
            <a:r>
              <a:rPr lang="en-US" sz="1600" dirty="0">
                <a:latin typeface="Calibri" panose="020F0502020204030204" pitchFamily="34" charset="0"/>
                <a:ea typeface="Calibri" panose="020F0502020204030204" pitchFamily="34" charset="0"/>
                <a:cs typeface="Calibri" panose="020F0502020204030204" pitchFamily="34" charset="0"/>
              </a:rPr>
              <a:t>Cyber Threat Intelligence (CTI)</a:t>
            </a:r>
          </a:p>
          <a:p>
            <a:pPr lvl="1" algn="just"/>
            <a:r>
              <a:rPr lang="en-GB" sz="1400" dirty="0">
                <a:effectLst/>
                <a:latin typeface="Calibri" panose="020F0502020204030204" pitchFamily="34" charset="0"/>
                <a:ea typeface="Aptos" panose="020B0004020202020204" pitchFamily="34" charset="0"/>
              </a:rPr>
              <a:t>Law Enforcement (preventing illegal activities )</a:t>
            </a:r>
            <a:endParaRPr lang="en-US" sz="1400" dirty="0">
              <a:effectLst/>
              <a:latin typeface="Calibri" panose="020F0502020204030204" pitchFamily="34" charset="0"/>
              <a:ea typeface="Calibri" panose="020F0502020204030204" pitchFamily="34" charset="0"/>
              <a:cs typeface="Calibri" panose="020F0502020204030204" pitchFamily="34" charset="0"/>
            </a:endParaRPr>
          </a:p>
          <a:p>
            <a:pPr lvl="1" algn="just"/>
            <a:r>
              <a:rPr lang="en-GB" sz="1400" dirty="0">
                <a:effectLst/>
                <a:latin typeface="Calibri" panose="020F0502020204030204" pitchFamily="34" charset="0"/>
                <a:ea typeface="Aptos" panose="020B0004020202020204" pitchFamily="34" charset="0"/>
              </a:rPr>
              <a:t>Hidden forums (keep their illegal business flowing and running by creating hidden forums on the dark web in order to exchange information and perform whistleblowing activities)</a:t>
            </a:r>
            <a:endParaRPr lang="en-US" sz="1400" dirty="0">
              <a:latin typeface="Calibri" panose="020F0502020204030204" pitchFamily="34" charset="0"/>
              <a:ea typeface="Calibri" panose="020F0502020204030204" pitchFamily="34" charset="0"/>
              <a:cs typeface="Calibri" panose="020F0502020204030204" pitchFamily="34" charset="0"/>
            </a:endParaRPr>
          </a:p>
          <a:p>
            <a:pPr algn="just"/>
            <a:r>
              <a:rPr lang="en-US" sz="1600" dirty="0">
                <a:latin typeface="Calibri" panose="020F0502020204030204" pitchFamily="34" charset="0"/>
                <a:ea typeface="Calibri" panose="020F0502020204030204" pitchFamily="34" charset="0"/>
                <a:cs typeface="Calibri" panose="020F0502020204030204" pitchFamily="34" charset="0"/>
              </a:rPr>
              <a:t>Artificial Intelligence (AI) and Machine Learning (ML) technologies are improving the automatic and execution of cyber attacks so cyber criminals do not have to put any effort into causing damage to someone.</a:t>
            </a:r>
          </a:p>
          <a:p>
            <a:pPr algn="just"/>
            <a:r>
              <a:rPr lang="en-US" sz="1600" dirty="0">
                <a:latin typeface="Calibri" panose="020F0502020204030204" pitchFamily="34" charset="0"/>
                <a:ea typeface="Calibri" panose="020F0502020204030204" pitchFamily="34" charset="0"/>
                <a:cs typeface="Calibri" panose="020F0502020204030204" pitchFamily="34" charset="0"/>
              </a:rPr>
              <a:t>Blockchain technology is another important aspect that originates from the dark web, it is most related to cryptocurrencies, however the applicability of blockchain goes beyond that and expands in the dark web so criminals have a safe and secure way of transmitting payments. Blockchain’s nature allows cyber criminals to stay secure and keep their privacy anonymous which leads to an increased number of illegal activities. </a:t>
            </a:r>
            <a:endParaRPr lang="en-GB" sz="16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9EF6C362-F699-0120-35AA-6114EF942BD7}"/>
              </a:ext>
            </a:extLst>
          </p:cNvPr>
          <p:cNvSpPr txBox="1"/>
          <p:nvPr/>
        </p:nvSpPr>
        <p:spPr>
          <a:xfrm>
            <a:off x="6407624" y="762000"/>
            <a:ext cx="2449773" cy="2746457"/>
          </a:xfrm>
          <a:prstGeom prst="rect">
            <a:avLst/>
          </a:prstGeom>
          <a:noFill/>
          <a:ln>
            <a:solidFill>
              <a:schemeClr val="accent4"/>
            </a:solidFill>
          </a:ln>
        </p:spPr>
        <p:txBody>
          <a:bodyPr wrap="square">
            <a:spAutoFit/>
          </a:bodyPr>
          <a:lstStyle/>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 AI-assisted threat intelligence</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Blockchain analytics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De-anonymisation research</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Memory forensics advancements</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Arial" panose="020B0604020202020204" pitchFamily="34" charset="0"/>
              </a:rPr>
              <a:t>• Cross-platform artefact correlation</a:t>
            </a:r>
          </a:p>
        </p:txBody>
      </p:sp>
      <p:sp>
        <p:nvSpPr>
          <p:cNvPr id="7" name="TextBox 6">
            <a:extLst>
              <a:ext uri="{FF2B5EF4-FFF2-40B4-BE49-F238E27FC236}">
                <a16:creationId xmlns:a16="http://schemas.microsoft.com/office/drawing/2014/main" id="{CB1AF4BD-68CC-54C3-FA34-16836943C7BA}"/>
              </a:ext>
            </a:extLst>
          </p:cNvPr>
          <p:cNvSpPr txBox="1"/>
          <p:nvPr/>
        </p:nvSpPr>
        <p:spPr>
          <a:xfrm>
            <a:off x="6400800" y="3657600"/>
            <a:ext cx="2660176" cy="2256323"/>
          </a:xfrm>
          <a:prstGeom prst="rect">
            <a:avLst/>
          </a:prstGeom>
          <a:solidFill>
            <a:schemeClr val="accent1"/>
          </a:solidFill>
          <a:ln>
            <a:solidFill>
              <a:schemeClr val="accent4"/>
            </a:solidFill>
          </a:ln>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Blockchain is pseudonymous, not fully anonymous.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Dark web investigations increasingly intelligence-led.</a:t>
            </a:r>
          </a:p>
        </p:txBody>
      </p:sp>
    </p:spTree>
    <p:extLst>
      <p:ext uri="{BB962C8B-B14F-4D97-AF65-F5344CB8AC3E}">
        <p14:creationId xmlns:p14="http://schemas.microsoft.com/office/powerpoint/2010/main" val="112955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CC2FC-8D57-B126-4CE3-53320BEFF1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EA6A7F-DB10-5EE3-0FBA-DB993004B112}"/>
              </a:ext>
            </a:extLst>
          </p:cNvPr>
          <p:cNvSpPr>
            <a:spLocks noGrp="1"/>
          </p:cNvSpPr>
          <p:nvPr>
            <p:ph type="title"/>
          </p:nvPr>
        </p:nvSpPr>
        <p:spPr>
          <a:xfrm>
            <a:off x="457200" y="274638"/>
            <a:ext cx="8229600" cy="639762"/>
          </a:xfrm>
        </p:spPr>
        <p:txBody>
          <a:bodyPr/>
          <a:lstStyle/>
          <a:p>
            <a:r>
              <a:rPr lang="en-GB" dirty="0"/>
              <a:t>How much do you remember?</a:t>
            </a:r>
          </a:p>
        </p:txBody>
      </p:sp>
      <p:sp>
        <p:nvSpPr>
          <p:cNvPr id="5" name="Slide Number Placeholder 4">
            <a:extLst>
              <a:ext uri="{FF2B5EF4-FFF2-40B4-BE49-F238E27FC236}">
                <a16:creationId xmlns:a16="http://schemas.microsoft.com/office/drawing/2014/main" id="{FAAB763D-BCBF-6AD2-EBA1-29E4EB9DDDCE}"/>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59D80DC-CCE6-46FA-83FF-07FBF6FF2C7D}" type="slidenum">
              <a:rPr lang="en-US" altLang="en-US" smtClean="0"/>
              <a:pPr>
                <a:defRPr/>
              </a:pPr>
              <a:t>32</a:t>
            </a:fld>
            <a:endParaRPr lang="en-US" altLang="en-US"/>
          </a:p>
        </p:txBody>
      </p:sp>
      <p:pic>
        <p:nvPicPr>
          <p:cNvPr id="7" name="Content Placeholder 6">
            <a:extLst>
              <a:ext uri="{FF2B5EF4-FFF2-40B4-BE49-F238E27FC236}">
                <a16:creationId xmlns:a16="http://schemas.microsoft.com/office/drawing/2014/main" id="{1F9BF73D-ACAE-FA55-F2E4-4ADF2AE608A3}"/>
              </a:ext>
            </a:extLst>
          </p:cNvPr>
          <p:cNvPicPr>
            <a:picLocks noGrp="1" noChangeAspect="1"/>
          </p:cNvPicPr>
          <p:nvPr>
            <p:ph idx="1"/>
          </p:nvPr>
        </p:nvPicPr>
        <p:blipFill>
          <a:blip r:embed="rId2"/>
          <a:stretch>
            <a:fillRect/>
          </a:stretch>
        </p:blipFill>
        <p:spPr bwMode="auto">
          <a:xfrm>
            <a:off x="762000" y="1466006"/>
            <a:ext cx="2834866" cy="3978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7CE2A18E-20FB-B331-F473-DA7FD3CAF4C4}"/>
              </a:ext>
            </a:extLst>
          </p:cNvPr>
          <p:cNvSpPr txBox="1"/>
          <p:nvPr/>
        </p:nvSpPr>
        <p:spPr>
          <a:xfrm>
            <a:off x="3962400" y="2782669"/>
            <a:ext cx="5105400" cy="646331"/>
          </a:xfrm>
          <a:prstGeom prst="rect">
            <a:avLst/>
          </a:prstGeom>
          <a:noFill/>
        </p:spPr>
        <p:txBody>
          <a:bodyPr wrap="square">
            <a:spAutoFit/>
          </a:bodyPr>
          <a:lstStyle/>
          <a:p>
            <a:r>
              <a:rPr lang="en-GB" dirty="0"/>
              <a:t>https://uwtsd.display.vevox.com#/present/885136/QL2HMICWZCON4GUBXO8N</a:t>
            </a:r>
          </a:p>
        </p:txBody>
      </p:sp>
    </p:spTree>
    <p:extLst>
      <p:ext uri="{BB962C8B-B14F-4D97-AF65-F5344CB8AC3E}">
        <p14:creationId xmlns:p14="http://schemas.microsoft.com/office/powerpoint/2010/main" val="37727799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E9160-50A5-8BAB-24A9-8121BADF8789}"/>
              </a:ext>
            </a:extLst>
          </p:cNvPr>
          <p:cNvSpPr>
            <a:spLocks noGrp="1"/>
          </p:cNvSpPr>
          <p:nvPr>
            <p:ph type="title"/>
          </p:nvPr>
        </p:nvSpPr>
        <p:spPr/>
        <p:txBody>
          <a:bodyPr/>
          <a:lstStyle/>
          <a:p>
            <a:endParaRPr lang="en-GB"/>
          </a:p>
        </p:txBody>
      </p:sp>
      <p:pic>
        <p:nvPicPr>
          <p:cNvPr id="4" name="Surfing the Dark Web so You Don’t Have to… Here’s What I Found">
            <a:hlinkClick r:id="" action="ppaction://media"/>
            <a:extLst>
              <a:ext uri="{FF2B5EF4-FFF2-40B4-BE49-F238E27FC236}">
                <a16:creationId xmlns:a16="http://schemas.microsoft.com/office/drawing/2014/main" id="{686A51F3-C9A4-2D30-5D4E-3AD947359F7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72189" y="20053"/>
            <a:ext cx="9067800" cy="5101109"/>
          </a:xfrm>
        </p:spPr>
      </p:pic>
    </p:spTree>
    <p:extLst>
      <p:ext uri="{BB962C8B-B14F-4D97-AF65-F5344CB8AC3E}">
        <p14:creationId xmlns:p14="http://schemas.microsoft.com/office/powerpoint/2010/main" val="1382411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65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DDD9-7FD8-C7AD-A85D-FA41FF4210B2}"/>
              </a:ext>
            </a:extLst>
          </p:cNvPr>
          <p:cNvSpPr>
            <a:spLocks noGrp="1"/>
          </p:cNvSpPr>
          <p:nvPr>
            <p:ph type="title"/>
          </p:nvPr>
        </p:nvSpPr>
        <p:spPr>
          <a:xfrm>
            <a:off x="457200" y="0"/>
            <a:ext cx="8229600" cy="685800"/>
          </a:xfrm>
        </p:spPr>
        <p:txBody>
          <a:bodyPr/>
          <a:lstStyle/>
          <a:p>
            <a:r>
              <a:rPr lang="en-GB" dirty="0"/>
              <a:t>Summary</a:t>
            </a:r>
          </a:p>
        </p:txBody>
      </p:sp>
      <p:sp>
        <p:nvSpPr>
          <p:cNvPr id="3" name="Content Placeholder 2">
            <a:extLst>
              <a:ext uri="{FF2B5EF4-FFF2-40B4-BE49-F238E27FC236}">
                <a16:creationId xmlns:a16="http://schemas.microsoft.com/office/drawing/2014/main" id="{DBC28FC9-1324-D135-A10F-11E4214692C0}"/>
              </a:ext>
            </a:extLst>
          </p:cNvPr>
          <p:cNvSpPr>
            <a:spLocks noGrp="1"/>
          </p:cNvSpPr>
          <p:nvPr>
            <p:ph idx="1"/>
          </p:nvPr>
        </p:nvSpPr>
        <p:spPr>
          <a:xfrm>
            <a:off x="152400" y="944562"/>
            <a:ext cx="8534400" cy="4694238"/>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this lecture, we discussed the fundamentals of dark web and the importance of dark web forensics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demonstrated how to identify the traces of Tor browser during investigation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detailed discussion on how to perform Tor browser forensics</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Short videos:</a:t>
            </a:r>
          </a:p>
          <a:p>
            <a:r>
              <a:rPr lang="en-GB" sz="2000" dirty="0">
                <a:latin typeface="Calibri" panose="020F0502020204030204" pitchFamily="34" charset="0"/>
                <a:ea typeface="Calibri" panose="020F0502020204030204" pitchFamily="34" charset="0"/>
                <a:cs typeface="Calibri" panose="020F0502020204030204" pitchFamily="34" charset="0"/>
              </a:rPr>
              <a:t>🎥 How Tor Works (Technical Overview)</a:t>
            </a:r>
            <a:br>
              <a:rPr lang="en-GB" sz="2000" dirty="0">
                <a:latin typeface="Calibri" panose="020F0502020204030204" pitchFamily="34" charset="0"/>
                <a:ea typeface="Calibri" panose="020F0502020204030204" pitchFamily="34" charset="0"/>
                <a:cs typeface="Calibri" panose="020F0502020204030204" pitchFamily="34" charset="0"/>
              </a:rPr>
            </a:br>
            <a:r>
              <a:rPr lang="en-GB" sz="2000" u="sng" dirty="0">
                <a:latin typeface="Calibri" panose="020F0502020204030204" pitchFamily="34" charset="0"/>
                <a:ea typeface="Calibri" panose="020F0502020204030204" pitchFamily="34" charset="0"/>
                <a:cs typeface="Calibri" panose="020F0502020204030204" pitchFamily="34" charset="0"/>
                <a:hlinkClick r:id="rId2"/>
              </a:rPr>
              <a:t>https://www.youtube.com/watch?v=QRYzre4bf7I</a:t>
            </a:r>
            <a:br>
              <a:rPr lang="en-GB" sz="2000" dirty="0">
                <a:latin typeface="Calibri" panose="020F0502020204030204" pitchFamily="34" charset="0"/>
                <a:ea typeface="Calibri" panose="020F0502020204030204" pitchFamily="34" charset="0"/>
                <a:cs typeface="Calibri" panose="020F0502020204030204" pitchFamily="34" charset="0"/>
              </a:rPr>
            </a:br>
            <a:r>
              <a:rPr lang="en-GB" sz="2000" dirty="0">
                <a:latin typeface="Calibri" panose="020F0502020204030204" pitchFamily="34" charset="0"/>
                <a:ea typeface="Calibri" panose="020F0502020204030204" pitchFamily="34" charset="0"/>
                <a:cs typeface="Calibri" panose="020F0502020204030204" pitchFamily="34" charset="0"/>
              </a:rPr>
              <a:t>Show: 01:30 – 05:00</a:t>
            </a:r>
          </a:p>
          <a:p>
            <a:r>
              <a:rPr lang="en-GB" sz="2000" dirty="0">
                <a:latin typeface="Calibri" panose="020F0502020204030204" pitchFamily="34" charset="0"/>
                <a:ea typeface="Calibri" panose="020F0502020204030204" pitchFamily="34" charset="0"/>
                <a:cs typeface="Calibri" panose="020F0502020204030204" pitchFamily="34" charset="0"/>
              </a:rPr>
              <a:t>🎥 Blockchain &amp; Cryptocurrency Tracing</a:t>
            </a:r>
            <a:br>
              <a:rPr lang="en-GB" sz="2000" dirty="0">
                <a:latin typeface="Calibri" panose="020F0502020204030204" pitchFamily="34" charset="0"/>
                <a:ea typeface="Calibri" panose="020F0502020204030204" pitchFamily="34" charset="0"/>
                <a:cs typeface="Calibri" panose="020F0502020204030204" pitchFamily="34" charset="0"/>
              </a:rPr>
            </a:br>
            <a:r>
              <a:rPr lang="en-GB" sz="2000" u="sng" dirty="0">
                <a:latin typeface="Calibri" panose="020F0502020204030204" pitchFamily="34" charset="0"/>
                <a:ea typeface="Calibri" panose="020F0502020204030204" pitchFamily="34" charset="0"/>
                <a:cs typeface="Calibri" panose="020F0502020204030204" pitchFamily="34" charset="0"/>
                <a:hlinkClick r:id="rId3"/>
              </a:rPr>
              <a:t>https://www.youtube.com/watch?v=2eZ5DP2P5As</a:t>
            </a:r>
            <a:br>
              <a:rPr lang="en-GB" sz="2000" dirty="0">
                <a:latin typeface="Calibri" panose="020F0502020204030204" pitchFamily="34" charset="0"/>
                <a:ea typeface="Calibri" panose="020F0502020204030204" pitchFamily="34" charset="0"/>
                <a:cs typeface="Calibri" panose="020F0502020204030204" pitchFamily="34" charset="0"/>
              </a:rPr>
            </a:br>
            <a:r>
              <a:rPr lang="en-GB" sz="2000" dirty="0">
                <a:latin typeface="Calibri" panose="020F0502020204030204" pitchFamily="34" charset="0"/>
                <a:ea typeface="Calibri" panose="020F0502020204030204" pitchFamily="34" charset="0"/>
                <a:cs typeface="Calibri" panose="020F0502020204030204" pitchFamily="34" charset="0"/>
              </a:rPr>
              <a:t>Show: 01:10 – 04:30</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591654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1CC5B-1C60-283C-CDB5-4988BDF107DD}"/>
              </a:ext>
            </a:extLst>
          </p:cNvPr>
          <p:cNvSpPr>
            <a:spLocks noGrp="1"/>
          </p:cNvSpPr>
          <p:nvPr>
            <p:ph type="title"/>
          </p:nvPr>
        </p:nvSpPr>
        <p:spPr/>
        <p:txBody>
          <a:bodyPr/>
          <a:lstStyle/>
          <a:p>
            <a:r>
              <a:rPr lang="en-GB" dirty="0"/>
              <a:t>Certification and Professional Development</a:t>
            </a:r>
          </a:p>
        </p:txBody>
      </p:sp>
      <p:sp>
        <p:nvSpPr>
          <p:cNvPr id="3" name="Content Placeholder 2">
            <a:extLst>
              <a:ext uri="{FF2B5EF4-FFF2-40B4-BE49-F238E27FC236}">
                <a16:creationId xmlns:a16="http://schemas.microsoft.com/office/drawing/2014/main" id="{9579155A-518D-4AF3-6C3F-862E078366B6}"/>
              </a:ext>
            </a:extLst>
          </p:cNvPr>
          <p:cNvSpPr>
            <a:spLocks noGrp="1"/>
          </p:cNvSpPr>
          <p:nvPr>
            <p:ph idx="1"/>
          </p:nvPr>
        </p:nvSpPr>
        <p:spPr>
          <a:xfrm>
            <a:off x="152400" y="2133600"/>
            <a:ext cx="8534400" cy="25908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Overview of relevant certifications (EC Council, SANS DFIR, GIAC, EnCase Certified Examiner).</a:t>
            </a:r>
          </a:p>
          <a:p>
            <a:pPr algn="just"/>
            <a:r>
              <a:rPr lang="en-US" dirty="0">
                <a:latin typeface="Calibri" panose="020F0502020204030204" pitchFamily="34" charset="0"/>
                <a:ea typeface="Calibri" panose="020F0502020204030204" pitchFamily="34" charset="0"/>
                <a:cs typeface="Calibri" panose="020F0502020204030204" pitchFamily="34" charset="0"/>
              </a:rPr>
              <a:t>Benefits of professional certifications in career advancement.</a:t>
            </a:r>
          </a:p>
          <a:p>
            <a:endParaRPr lang="en-GB" dirty="0"/>
          </a:p>
        </p:txBody>
      </p:sp>
    </p:spTree>
    <p:extLst>
      <p:ext uri="{BB962C8B-B14F-4D97-AF65-F5344CB8AC3E}">
        <p14:creationId xmlns:p14="http://schemas.microsoft.com/office/powerpoint/2010/main" val="5144074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57200" y="5255"/>
            <a:ext cx="8229600" cy="451945"/>
          </a:xfrm>
        </p:spPr>
        <p:txBody>
          <a:bodyPr/>
          <a:lstStyle/>
          <a:p>
            <a:r>
              <a:rPr lang="en-GB" sz="3200"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152400" y="609600"/>
            <a:ext cx="8839200" cy="5181600"/>
          </a:xfrm>
        </p:spPr>
        <p:txBody>
          <a:bodyPr/>
          <a:lstStyle/>
          <a:p>
            <a:r>
              <a:rPr lang="en-GB" sz="1400" dirty="0">
                <a:latin typeface="Calibri" panose="020F0502020204030204" pitchFamily="34" charset="0"/>
                <a:ea typeface="Calibri" panose="020F0502020204030204" pitchFamily="34" charset="0"/>
                <a:cs typeface="Calibri" panose="020F0502020204030204" pitchFamily="34" charset="0"/>
              </a:rPr>
              <a:t>National Institute of Standards and Technology (NIST). </a:t>
            </a:r>
            <a:r>
              <a:rPr lang="en-GB" sz="1400" i="1" dirty="0">
                <a:latin typeface="Calibri" panose="020F0502020204030204" pitchFamily="34" charset="0"/>
                <a:ea typeface="Calibri" panose="020F0502020204030204" pitchFamily="34" charset="0"/>
                <a:cs typeface="Calibri" panose="020F0502020204030204" pitchFamily="34" charset="0"/>
              </a:rPr>
              <a:t>Guide to Integrating Forensic Techniques into Incident Response (SP 800-86).</a:t>
            </a:r>
            <a:br>
              <a:rPr lang="en-GB" sz="1400" dirty="0">
                <a:latin typeface="Calibri" panose="020F0502020204030204" pitchFamily="34" charset="0"/>
                <a:ea typeface="Calibri" panose="020F0502020204030204" pitchFamily="34" charset="0"/>
                <a:cs typeface="Calibri" panose="020F0502020204030204" pitchFamily="34" charset="0"/>
              </a:rPr>
            </a:br>
            <a:r>
              <a:rPr lang="en-GB" sz="1400" dirty="0">
                <a:latin typeface="Calibri" panose="020F0502020204030204" pitchFamily="34" charset="0"/>
                <a:ea typeface="Calibri" panose="020F0502020204030204" pitchFamily="34" charset="0"/>
                <a:cs typeface="Calibri" panose="020F0502020204030204" pitchFamily="34" charset="0"/>
              </a:rPr>
              <a:t>https://csrc.nist.gov/publications/detail/sp/800-86/final</a:t>
            </a:r>
          </a:p>
          <a:p>
            <a:r>
              <a:rPr lang="en-GB" sz="1400" dirty="0">
                <a:latin typeface="Calibri" panose="020F0502020204030204" pitchFamily="34" charset="0"/>
                <a:ea typeface="Calibri" panose="020F0502020204030204" pitchFamily="34" charset="0"/>
                <a:cs typeface="Calibri" panose="020F0502020204030204" pitchFamily="34" charset="0"/>
              </a:rPr>
              <a:t>National Police Chiefs’ Council (NPCC). </a:t>
            </a:r>
            <a:r>
              <a:rPr lang="de-CH" sz="1400" i="1" dirty="0">
                <a:latin typeface="Calibri" panose="020F0502020204030204" pitchFamily="34" charset="0"/>
                <a:ea typeface="Calibri" panose="020F0502020204030204" pitchFamily="34" charset="0"/>
                <a:cs typeface="Calibri" panose="020F0502020204030204" pitchFamily="34" charset="0"/>
              </a:rPr>
              <a:t>Digital Forensics Guidance.</a:t>
            </a:r>
            <a:br>
              <a:rPr lang="de-CH" sz="1400" dirty="0">
                <a:latin typeface="Calibri" panose="020F0502020204030204" pitchFamily="34" charset="0"/>
                <a:ea typeface="Calibri" panose="020F0502020204030204" pitchFamily="34" charset="0"/>
                <a:cs typeface="Calibri" panose="020F0502020204030204" pitchFamily="34" charset="0"/>
              </a:rPr>
            </a:br>
            <a:r>
              <a:rPr lang="de-CH" sz="1400" dirty="0">
                <a:latin typeface="Calibri" panose="020F0502020204030204" pitchFamily="34" charset="0"/>
                <a:ea typeface="Calibri" panose="020F0502020204030204" pitchFamily="34" charset="0"/>
                <a:cs typeface="Calibri" panose="020F0502020204030204" pitchFamily="34" charset="0"/>
              </a:rPr>
              <a:t>https://www.college.police.uk/guidance/digital-forensics</a:t>
            </a:r>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EC-Council. </a:t>
            </a:r>
            <a:r>
              <a:rPr lang="en-GB" sz="1400" i="1" dirty="0">
                <a:latin typeface="Calibri" panose="020F0502020204030204" pitchFamily="34" charset="0"/>
                <a:ea typeface="Calibri" panose="020F0502020204030204" pitchFamily="34" charset="0"/>
                <a:cs typeface="Calibri" panose="020F0502020204030204" pitchFamily="34" charset="0"/>
              </a:rPr>
              <a:t>Computer Hacking Forensic Investigator (CHFI).</a:t>
            </a:r>
            <a:br>
              <a:rPr lang="en-GB" sz="1400" dirty="0">
                <a:latin typeface="Calibri" panose="020F0502020204030204" pitchFamily="34" charset="0"/>
                <a:ea typeface="Calibri" panose="020F0502020204030204" pitchFamily="34" charset="0"/>
                <a:cs typeface="Calibri" panose="020F0502020204030204" pitchFamily="34" charset="0"/>
              </a:rPr>
            </a:br>
            <a:r>
              <a:rPr lang="en-GB" sz="1400" dirty="0">
                <a:latin typeface="Calibri" panose="020F0502020204030204" pitchFamily="34" charset="0"/>
                <a:ea typeface="Calibri" panose="020F0502020204030204" pitchFamily="34" charset="0"/>
                <a:cs typeface="Calibri" panose="020F0502020204030204" pitchFamily="34" charset="0"/>
              </a:rPr>
              <a:t>https://www.ec-council.org/train-certify/chfi/</a:t>
            </a:r>
          </a:p>
          <a:p>
            <a:r>
              <a:rPr lang="de-CH" sz="1400" dirty="0">
                <a:latin typeface="Calibri" panose="020F0502020204030204" pitchFamily="34" charset="0"/>
                <a:ea typeface="Calibri" panose="020F0502020204030204" pitchFamily="34" charset="0"/>
                <a:cs typeface="Calibri" panose="020F0502020204030204" pitchFamily="34" charset="0"/>
              </a:rPr>
              <a:t>Exterro. </a:t>
            </a:r>
            <a:r>
              <a:rPr lang="de-CH" sz="1400" i="1" dirty="0">
                <a:latin typeface="Calibri" panose="020F0502020204030204" pitchFamily="34" charset="0"/>
                <a:ea typeface="Calibri" panose="020F0502020204030204" pitchFamily="34" charset="0"/>
                <a:cs typeface="Calibri" panose="020F0502020204030204" pitchFamily="34" charset="0"/>
              </a:rPr>
              <a:t>FTK® Digital Forensics Platform.</a:t>
            </a:r>
            <a:br>
              <a:rPr lang="de-CH" sz="1400" dirty="0">
                <a:latin typeface="Calibri" panose="020F0502020204030204" pitchFamily="34" charset="0"/>
                <a:ea typeface="Calibri" panose="020F0502020204030204" pitchFamily="34" charset="0"/>
                <a:cs typeface="Calibri" panose="020F0502020204030204" pitchFamily="34" charset="0"/>
              </a:rPr>
            </a:br>
            <a:r>
              <a:rPr lang="de-CH" sz="1400" dirty="0">
                <a:latin typeface="Calibri" panose="020F0502020204030204" pitchFamily="34" charset="0"/>
                <a:ea typeface="Calibri" panose="020F0502020204030204" pitchFamily="34" charset="0"/>
                <a:cs typeface="Calibri" panose="020F0502020204030204" pitchFamily="34" charset="0"/>
              </a:rPr>
              <a:t>https://www.exterro.com/ftk-digital-forensics</a:t>
            </a:r>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Volatility Foundation.</a:t>
            </a:r>
            <a:br>
              <a:rPr lang="en-GB" sz="1400" dirty="0">
                <a:latin typeface="Calibri" panose="020F0502020204030204" pitchFamily="34" charset="0"/>
                <a:ea typeface="Calibri" panose="020F0502020204030204" pitchFamily="34" charset="0"/>
                <a:cs typeface="Calibri" panose="020F0502020204030204" pitchFamily="34" charset="0"/>
              </a:rPr>
            </a:br>
            <a:r>
              <a:rPr lang="en-GB" sz="1400" dirty="0">
                <a:latin typeface="Calibri" panose="020F0502020204030204" pitchFamily="34" charset="0"/>
                <a:ea typeface="Calibri" panose="020F0502020204030204" pitchFamily="34" charset="0"/>
                <a:cs typeface="Calibri" panose="020F0502020204030204" pitchFamily="34" charset="0"/>
              </a:rPr>
              <a:t>https://www.volatilityfoundation.org</a:t>
            </a:r>
          </a:p>
          <a:p>
            <a:r>
              <a:rPr lang="en-GB" sz="1400" dirty="0">
                <a:latin typeface="Calibri" panose="020F0502020204030204" pitchFamily="34" charset="0"/>
                <a:ea typeface="Calibri" panose="020F0502020204030204" pitchFamily="34" charset="0"/>
                <a:cs typeface="Calibri" panose="020F0502020204030204" pitchFamily="34" charset="0"/>
              </a:rPr>
              <a:t>The Tor Project.</a:t>
            </a:r>
            <a:br>
              <a:rPr lang="en-GB" sz="1400" dirty="0">
                <a:latin typeface="Calibri" panose="020F0502020204030204" pitchFamily="34" charset="0"/>
                <a:ea typeface="Calibri" panose="020F0502020204030204" pitchFamily="34" charset="0"/>
                <a:cs typeface="Calibri" panose="020F0502020204030204" pitchFamily="34" charset="0"/>
              </a:rPr>
            </a:br>
            <a:r>
              <a:rPr lang="en-GB" sz="1400" u="sng" dirty="0">
                <a:latin typeface="Calibri" panose="020F0502020204030204" pitchFamily="34" charset="0"/>
                <a:ea typeface="Calibri" panose="020F0502020204030204" pitchFamily="34" charset="0"/>
                <a:cs typeface="Calibri" panose="020F0502020204030204" pitchFamily="34" charset="0"/>
                <a:hlinkClick r:id="rId3"/>
              </a:rPr>
              <a:t>https://www.torproject.org</a:t>
            </a:r>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EDRM.</a:t>
            </a:r>
            <a:br>
              <a:rPr lang="en-GB" sz="1400" dirty="0">
                <a:latin typeface="Calibri" panose="020F0502020204030204" pitchFamily="34" charset="0"/>
                <a:ea typeface="Calibri" panose="020F0502020204030204" pitchFamily="34" charset="0"/>
                <a:cs typeface="Calibri" panose="020F0502020204030204" pitchFamily="34" charset="0"/>
              </a:rPr>
            </a:br>
            <a:r>
              <a:rPr lang="en-GB" sz="1400" u="sng" dirty="0">
                <a:latin typeface="Calibri" panose="020F0502020204030204" pitchFamily="34" charset="0"/>
                <a:ea typeface="Calibri" panose="020F0502020204030204" pitchFamily="34" charset="0"/>
                <a:cs typeface="Calibri" panose="020F0502020204030204" pitchFamily="34" charset="0"/>
                <a:hlinkClick r:id="rId4"/>
              </a:rPr>
              <a:t>https://edrm.net</a:t>
            </a:r>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Computer Hacking Forensic Investigator (CHFI) – EC Council certified</a:t>
            </a:r>
          </a:p>
          <a:p>
            <a:r>
              <a:rPr lang="en-GB" sz="1200" i="1" dirty="0">
                <a:latin typeface="Calibri" panose="020F0502020204030204" pitchFamily="34" charset="0"/>
                <a:ea typeface="Calibri" panose="020F0502020204030204" pitchFamily="34" charset="0"/>
                <a:cs typeface="Calibri" panose="020F0502020204030204" pitchFamily="34" charset="0"/>
              </a:rPr>
              <a:t>System Forensics, Investigation and Response, Third Edition </a:t>
            </a:r>
            <a:r>
              <a:rPr lang="en-GB" sz="1200" dirty="0">
                <a:latin typeface="Calibri" panose="020F0502020204030204" pitchFamily="34" charset="0"/>
                <a:ea typeface="Calibri" panose="020F0502020204030204" pitchFamily="34" charset="0"/>
                <a:cs typeface="Calibri" panose="020F0502020204030204" pitchFamily="34" charset="0"/>
              </a:rPr>
              <a:t>by Chuck </a:t>
            </a:r>
            <a:r>
              <a:rPr lang="en-GB" sz="1200" dirty="0" err="1">
                <a:latin typeface="Calibri" panose="020F0502020204030204" pitchFamily="34" charset="0"/>
                <a:ea typeface="Calibri" panose="020F0502020204030204" pitchFamily="34" charset="0"/>
                <a:cs typeface="Calibri" panose="020F0502020204030204" pitchFamily="34" charset="0"/>
              </a:rPr>
              <a:t>Easttom</a:t>
            </a:r>
            <a:r>
              <a:rPr lang="en-GB" sz="1200" dirty="0">
                <a:latin typeface="Calibri" panose="020F0502020204030204" pitchFamily="34" charset="0"/>
                <a:ea typeface="Calibri" panose="020F0502020204030204" pitchFamily="34" charset="0"/>
                <a:cs typeface="Calibri" panose="020F0502020204030204" pitchFamily="34" charset="0"/>
              </a:rPr>
              <a:t>. ISBN: 978-1-284-12184-1 Paperback 400 pages ● © 2019</a:t>
            </a:r>
          </a:p>
          <a:p>
            <a:r>
              <a:rPr lang="en-GB" sz="1200" dirty="0">
                <a:latin typeface="Calibri" panose="020F0502020204030204" pitchFamily="34" charset="0"/>
                <a:ea typeface="Calibri" panose="020F0502020204030204" pitchFamily="34" charset="0"/>
                <a:cs typeface="Calibri" panose="020F0502020204030204" pitchFamily="34" charset="0"/>
              </a:rPr>
              <a:t>Computer Forensics,  Cybercriminals, Laws, and Evidence, Second edition by Marie-Helen Maras. ISBN: 978-1-4496-9222-3 © 2015.</a:t>
            </a:r>
          </a:p>
          <a:p>
            <a:r>
              <a:rPr lang="en-US" sz="1200" dirty="0">
                <a:latin typeface="Calibri" panose="020F0502020204030204" pitchFamily="34" charset="0"/>
                <a:ea typeface="Calibri" panose="020F0502020204030204" pitchFamily="34" charset="0"/>
                <a:cs typeface="Calibri" panose="020F0502020204030204" pitchFamily="34" charset="0"/>
              </a:rPr>
              <a:t>Books: Practical Malware Analysis by Sikorski &amp; Honig, The Art of Memory Forensics.</a:t>
            </a:r>
          </a:p>
          <a:p>
            <a:r>
              <a:rPr lang="en-US" sz="1200" dirty="0">
                <a:latin typeface="Calibri" panose="020F0502020204030204" pitchFamily="34" charset="0"/>
                <a:ea typeface="Calibri" panose="020F0502020204030204" pitchFamily="34" charset="0"/>
                <a:cs typeface="Calibri" panose="020F0502020204030204" pitchFamily="34" charset="0"/>
              </a:rPr>
              <a:t>Websites: EC Council, SANS, Volatility Foundation.</a:t>
            </a:r>
          </a:p>
          <a:p>
            <a:r>
              <a:rPr lang="en-US" sz="1200" dirty="0">
                <a:latin typeface="Calibri" panose="020F0502020204030204" pitchFamily="34" charset="0"/>
                <a:ea typeface="Calibri" panose="020F0502020204030204" pitchFamily="34" charset="0"/>
                <a:cs typeface="Calibri" panose="020F0502020204030204" pitchFamily="34" charset="0"/>
              </a:rPr>
              <a:t>Online courses and webinars.</a:t>
            </a:r>
          </a:p>
          <a:p>
            <a:endParaRPr lang="en-GB" dirty="0"/>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3640</Words>
  <Application>Microsoft Office PowerPoint</Application>
  <PresentationFormat>On-screen Show (4:3)</PresentationFormat>
  <Paragraphs>290</Paragraphs>
  <Slides>37</Slides>
  <Notes>16</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Comic Sans MS</vt:lpstr>
      <vt:lpstr>Courier New</vt:lpstr>
      <vt:lpstr>Symbol</vt:lpstr>
      <vt:lpstr>Times New Roman</vt:lpstr>
      <vt:lpstr>Wingdings</vt:lpstr>
      <vt:lpstr>Default Design</vt:lpstr>
      <vt:lpstr>PowerPoint Presentation</vt:lpstr>
      <vt:lpstr>Dark Web Forensics </vt:lpstr>
      <vt:lpstr>Understanding the Dark Web </vt:lpstr>
      <vt:lpstr>Tor Relays </vt:lpstr>
      <vt:lpstr>Working of Tor Browser </vt:lpstr>
      <vt:lpstr>Tor Bridge Node </vt:lpstr>
      <vt:lpstr>Dark Web Forensics </vt:lpstr>
      <vt:lpstr>Dark Web Forensics Challenges </vt:lpstr>
      <vt:lpstr>Identifying Tor Browser Artifacts </vt:lpstr>
      <vt:lpstr>Identifying Tor Browser Artifacts: Prefetch Files </vt:lpstr>
      <vt:lpstr>Identifying Tor Browser Artifacts: places.sqlite File </vt:lpstr>
      <vt:lpstr>Tor Browser Forensics: Memory Acquisition </vt:lpstr>
      <vt:lpstr>Collecting Memory Dumps </vt:lpstr>
      <vt:lpstr>Memory Dump Analysis: Bulk Extractor </vt:lpstr>
      <vt:lpstr>Case Group Discussion </vt:lpstr>
      <vt:lpstr>Tor Browser States Analysis</vt:lpstr>
      <vt:lpstr>Forensic Analysis of Memory Dumps to Examine Email Artifacts (Tor Browser Open) </vt:lpstr>
      <vt:lpstr>Forensic Analysis of Memory Dumps to Examine Email Artifacts (Tor Browser Open) (Cont’d) </vt:lpstr>
      <vt:lpstr>Forensic Analysis of Memory Dumps to Examine Email Artifacts (Tor Browser Open) (Cont’d) </vt:lpstr>
      <vt:lpstr>Forensic Analysis of Memory Dumps to Examine Email Artifacts (Tor Browser Open) (Cont’d) </vt:lpstr>
      <vt:lpstr>Forensic Analysis of Storage to Acquire Email Attachments (Tor Browser Open) </vt:lpstr>
      <vt:lpstr>Forensic Analysis of Storage to Acquire Email Attachments (Tor Browser Open) (Cont’d) </vt:lpstr>
      <vt:lpstr>Forensic Analysis of Storage to Acquire Email Attachments (Tor Browser Open) </vt:lpstr>
      <vt:lpstr>Forensic Analysis of Memory Dumps to Examine Email Artifacts (Tor Browser Closed) </vt:lpstr>
      <vt:lpstr>Forensic Analysis of Memory Dumps to Examine Email Artifacts (Tor Browser Closed) (Cont’d) </vt:lpstr>
      <vt:lpstr>Forensic Analysis of Memory Dumps to Examine Email Artifacts (Tor Browser Closed) (Cont’d) </vt:lpstr>
      <vt:lpstr>Forensic Analysis of Storage to Acquire Email Attachments (Tor Browser Closed)</vt:lpstr>
      <vt:lpstr>Forensic Analysis of Storage to Acquire Email Attachments (Tor Browser Closed) (Cont’d) </vt:lpstr>
      <vt:lpstr>Forensic Analysis: Tor Browser Uninstalled </vt:lpstr>
      <vt:lpstr>Virtual Machine Evidence</vt:lpstr>
      <vt:lpstr>Emerging Trends in Dark Web Forensics</vt:lpstr>
      <vt:lpstr>How much do you remember?</vt:lpstr>
      <vt:lpstr>PowerPoint Presentation</vt:lpstr>
      <vt:lpstr>Summary</vt:lpstr>
      <vt:lpstr>Certification and Professional Development</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2026-03-22T22:12:21Z</dcterms:modified>
</cp:coreProperties>
</file>