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2"/>
  </p:notesMasterIdLst>
  <p:handoutMasterIdLst>
    <p:handoutMasterId r:id="rId13"/>
  </p:handout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</p:sldIdLst>
  <p:sldSz cx="9144000" cy="6858000" type="screen4x3"/>
  <p:notesSz cx="6669088" cy="99282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9459" autoAdjust="0"/>
  </p:normalViewPr>
  <p:slideViewPr>
    <p:cSldViewPr>
      <p:cViewPr varScale="1">
        <p:scale>
          <a:sx n="54" d="100"/>
          <a:sy n="54" d="100"/>
        </p:scale>
        <p:origin x="1860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100" d="100"/>
          <a:sy n="100" d="100"/>
        </p:scale>
        <p:origin x="-924" y="-72"/>
      </p:cViewPr>
      <p:guideLst>
        <p:guide orient="horz" pos="3127"/>
        <p:guide pos="21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Georgia" pitchFamily="18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250" y="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Georgia" pitchFamily="18" charset="0"/>
              </a:defRPr>
            </a:lvl1pPr>
          </a:lstStyle>
          <a:p>
            <a:fld id="{C18C89E8-ACE7-4DA4-A0EC-4ECC4ECB88C5}" type="datetimeFigureOut">
              <a:rPr lang="en-GB"/>
              <a:pPr/>
              <a:t>03/03/2018</a:t>
            </a:fld>
            <a:endParaRPr lang="en-GB"/>
          </a:p>
        </p:txBody>
      </p:sp>
      <p:sp>
        <p:nvSpPr>
          <p:cNvPr id="399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Georgia" pitchFamily="18" charset="0"/>
              </a:defRPr>
            </a:lvl1pPr>
          </a:lstStyle>
          <a:p>
            <a:endParaRPr lang="en-GB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250" y="9429750"/>
            <a:ext cx="28892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Georgia" pitchFamily="18" charset="0"/>
              </a:defRPr>
            </a:lvl1pPr>
          </a:lstStyle>
          <a:p>
            <a:fld id="{54BD39D7-E1D6-40FD-9540-7C165CF4562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6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862D718-D7C6-4696-9584-CCA653BB4E61}" type="datetimeFigureOut">
              <a:rPr lang="en-US"/>
              <a:pPr>
                <a:defRPr/>
              </a:pPr>
              <a:t>3/3/2018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2488" y="744538"/>
            <a:ext cx="4964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1BBE9C1-0EE3-4388-BFD0-9A17A2016B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183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</a:pPr>
            <a:fld id="{3C6F4874-F339-4DDA-97F6-AA8A8E26301B}" type="slidenum">
              <a:rPr lang="en-GB" altLang="en-US">
                <a:solidFill>
                  <a:srgbClr val="000000"/>
                </a:solidFill>
                <a:ea typeface="MS PGothic" panose="020B0600070205080204" pitchFamily="34" charset="-128"/>
              </a:rPr>
              <a:pPr eaLnBrk="0" hangingPunct="0">
                <a:spcBef>
                  <a:spcPct val="0"/>
                </a:spcBef>
              </a:pPr>
              <a:t>1</a:t>
            </a:fld>
            <a:endParaRPr lang="en-GB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73978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1BBE9C1-0EE3-4388-BFD0-9A17A2016B9A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9034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1BBE9C1-0EE3-4388-BFD0-9A17A2016B9A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243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1BBE9C1-0EE3-4388-BFD0-9A17A2016B9A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115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F8DCE6-1E16-42EF-AD28-14ADD6985784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697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</a:pPr>
            <a:endParaRPr lang="en-GB" baseline="0" dirty="0" smtClean="0"/>
          </a:p>
        </p:txBody>
      </p:sp>
      <p:sp>
        <p:nvSpPr>
          <p:cNvPr id="235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AEB45A7-67DC-4158-9AE0-79F604D8B4E0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090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86A51E-CDD8-4BDB-BFB0-79D68FC298DD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719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3D5270C-4972-42AB-BD71-9B85B4AB9721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1959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9B83500-5D14-4EAA-92FB-75ECFE7BC735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657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78478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AC62D53-B65A-42B8-BF6C-01C8FE411202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CB98CA8-4177-4559-8A89-15B92A364C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67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52E90A3-1D50-43B1-8AE7-35359E55C7D0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48991CE-B338-4779-A2BF-BC87E30A0F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962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8239847-C99E-4633-A0DB-CC2935B2BE42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3195C50-3DB1-4DD6-B7F9-008D195A1D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368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2971609-4D59-4234-9F73-E8C2683D1C52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56B8BF3-64C9-4FAF-B095-E9564AC020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8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9997B4B-E1C1-4806-9A93-BEE8F0760F18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2B2ABD1-975E-40C7-8339-692F3D8D1B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992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6507804-70DA-4D65-8270-42DBC4CBB049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1A0216A-C2BC-48E6-931F-A6E0598FEB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271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671A6B5-4539-44D6-93C0-6AF117438CB8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97EF27D-87B6-4299-B838-CDE3D07643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94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3AF7921-F9EE-42F7-855A-9F84F3E3D35F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A9BE109-3F44-4512-A096-92D969161C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40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3229A5D-A23A-4D98-B76A-917A0E2D3147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319199D-4A4C-4EC1-8195-C479F321B4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6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773EDF8-F335-440E-A327-CB48D779D08E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D0F38CD-AF8E-4EE7-A423-4CA0DEDEBA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696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5EFB4BC-3005-494C-BC36-AAE7EE14832D}" type="datetimeFigureOut">
              <a:rPr lang="en-GB"/>
              <a:pPr>
                <a:defRPr/>
              </a:pPr>
              <a:t>03/03/2018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C63DBD7-7433-47C9-97B6-000D3567FC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75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30725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2B62BE0-80D6-48F2-B6F6-1BA2164F13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4192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7D9C123-0498-4E1D-AD7F-A55755C637A5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038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65DA28C5-7495-4180-8158-6C558CC79B75}" type="datetimeFigureOut">
              <a:rPr lang="en-GB"/>
              <a:pPr>
                <a:defRPr/>
              </a:pPr>
              <a:t>03/03/2018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ADA9D306-A854-4FCD-8CB3-E09D9A75919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827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5A2133-FC0E-44AB-997E-B26177CD6B0E}" type="slidenum">
              <a:rPr lang="en-GB" altLang="en-US" sz="1400">
                <a:solidFill>
                  <a:srgbClr val="000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>
              <a:solidFill>
                <a:srgbClr val="000000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/>
          <a:lstStyle/>
          <a:p>
            <a:r>
              <a:rPr lang="en-GB" altLang="en-US" sz="3600" smtClean="0">
                <a:solidFill>
                  <a:schemeClr val="bg1"/>
                </a:solidFill>
              </a:rPr>
              <a:t>EAEC6012C</a:t>
            </a:r>
            <a:br>
              <a:rPr lang="en-GB" altLang="en-US" sz="3600" smtClean="0">
                <a:solidFill>
                  <a:schemeClr val="bg1"/>
                </a:solidFill>
              </a:rPr>
            </a:br>
            <a:r>
              <a:rPr lang="en-GB" altLang="en-US" sz="3600" smtClean="0">
                <a:solidFill>
                  <a:schemeClr val="bg1"/>
                </a:solidFill>
              </a:rPr>
              <a:t>Plentyndod cynnar: agweddau rhyngwladol</a:t>
            </a:r>
            <a:br>
              <a:rPr lang="en-GB" altLang="en-US" sz="3600" smtClean="0">
                <a:solidFill>
                  <a:schemeClr val="bg1"/>
                </a:solidFill>
              </a:rPr>
            </a:br>
            <a:r>
              <a:rPr lang="en-GB" altLang="en-US" sz="3600" smtClean="0">
                <a:solidFill>
                  <a:schemeClr val="bg1"/>
                </a:solidFill>
              </a:rPr>
              <a:t>EAEC6012</a:t>
            </a:r>
            <a:br>
              <a:rPr lang="en-GB" altLang="en-US" sz="3600" smtClean="0">
                <a:solidFill>
                  <a:schemeClr val="bg1"/>
                </a:solidFill>
              </a:rPr>
            </a:br>
            <a:r>
              <a:rPr lang="en-GB" altLang="en-US" sz="3600" smtClean="0">
                <a:solidFill>
                  <a:schemeClr val="bg1"/>
                </a:solidFill>
              </a:rPr>
              <a:t>Early childhood: international perspectives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4652963"/>
            <a:ext cx="6400800" cy="863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dirty="0" smtClean="0">
                <a:solidFill>
                  <a:schemeClr val="bg1"/>
                </a:solidFill>
              </a:rPr>
              <a:t> 2           Lecture 2</a:t>
            </a:r>
          </a:p>
        </p:txBody>
      </p:sp>
    </p:spTree>
    <p:extLst>
      <p:ext uri="{BB962C8B-B14F-4D97-AF65-F5344CB8AC3E}">
        <p14:creationId xmlns:p14="http://schemas.microsoft.com/office/powerpoint/2010/main" val="315465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Ethnigrwydd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33400" y="1052736"/>
            <a:ext cx="4038600" cy="3989040"/>
          </a:xfrm>
        </p:spPr>
        <p:txBody>
          <a:bodyPr/>
          <a:lstStyle/>
          <a:p>
            <a:r>
              <a:rPr lang="cy-GB" sz="2400" dirty="0"/>
              <a:t>Beth yw eich etifeddiaeth ddiwylliannol? </a:t>
            </a:r>
            <a:endParaRPr lang="cy-GB" sz="2400" dirty="0" smtClean="0"/>
          </a:p>
          <a:p>
            <a:r>
              <a:rPr lang="cy-GB" sz="2400" dirty="0" smtClean="0"/>
              <a:t>Sut </a:t>
            </a:r>
            <a:r>
              <a:rPr lang="cy-GB" sz="2400" dirty="0"/>
              <a:t>ydych chi’n disgrifio’ch cefndir diwylliannol neu’ch ethnigrwydd? </a:t>
            </a:r>
            <a:endParaRPr lang="cy-GB" sz="2400" dirty="0" smtClean="0"/>
          </a:p>
          <a:p>
            <a:r>
              <a:rPr lang="cy-GB" sz="2400" dirty="0" smtClean="0"/>
              <a:t>Beth </a:t>
            </a:r>
            <a:r>
              <a:rPr lang="cy-GB" sz="2400" dirty="0"/>
              <a:t>yw eich hunaniaeth ethnig? </a:t>
            </a:r>
            <a:endParaRPr lang="cy-GB" sz="24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4536505"/>
          </a:xfrm>
        </p:spPr>
        <p:txBody>
          <a:bodyPr/>
          <a:lstStyle/>
          <a:p>
            <a:r>
              <a:rPr lang="en-GB" sz="2400" i="1" dirty="0" smtClean="0"/>
              <a:t>What is your cultural heritage?</a:t>
            </a:r>
          </a:p>
          <a:p>
            <a:r>
              <a:rPr lang="en-GB" sz="2400" i="1" dirty="0" smtClean="0"/>
              <a:t>How do you describe your cultural background or ethnicity?</a:t>
            </a:r>
          </a:p>
          <a:p>
            <a:r>
              <a:rPr lang="en-GB" sz="2400" i="1" dirty="0" smtClean="0"/>
              <a:t>What is your ethnic identity?</a:t>
            </a:r>
          </a:p>
        </p:txBody>
      </p:sp>
    </p:spTree>
    <p:extLst>
      <p:ext uri="{BB962C8B-B14F-4D97-AF65-F5344CB8AC3E}">
        <p14:creationId xmlns:p14="http://schemas.microsoft.com/office/powerpoint/2010/main" val="2683955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Ethnigrwydd</a:t>
            </a:r>
            <a:r>
              <a:rPr lang="en-GB" dirty="0" smtClean="0"/>
              <a:t>         </a:t>
            </a:r>
            <a:r>
              <a:rPr lang="en-GB" i="1" dirty="0" smtClean="0"/>
              <a:t>Ethnicity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Perthyn</a:t>
            </a:r>
            <a:endParaRPr lang="en-GB" dirty="0" smtClean="0"/>
          </a:p>
          <a:p>
            <a:r>
              <a:rPr lang="en-GB" dirty="0" err="1" smtClean="0"/>
              <a:t>Traddodiad</a:t>
            </a:r>
            <a:endParaRPr lang="en-GB" dirty="0" smtClean="0"/>
          </a:p>
          <a:p>
            <a:r>
              <a:rPr lang="en-GB" dirty="0" err="1" smtClean="0"/>
              <a:t>Ardal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Newidiadau</a:t>
            </a:r>
            <a:r>
              <a:rPr lang="en-GB" dirty="0" smtClean="0"/>
              <a:t> </a:t>
            </a:r>
            <a:r>
              <a:rPr lang="en-GB" dirty="0" err="1" smtClean="0"/>
              <a:t>cymdeithasegol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Belonging</a:t>
            </a:r>
          </a:p>
          <a:p>
            <a:r>
              <a:rPr lang="en-GB" i="1" dirty="0" smtClean="0"/>
              <a:t>Tradition</a:t>
            </a:r>
          </a:p>
          <a:p>
            <a:r>
              <a:rPr lang="en-GB" i="1" dirty="0" smtClean="0"/>
              <a:t>Specific area?</a:t>
            </a:r>
          </a:p>
          <a:p>
            <a:endParaRPr lang="en-GB" i="1" dirty="0"/>
          </a:p>
          <a:p>
            <a:r>
              <a:rPr lang="en-GB" i="1" dirty="0" smtClean="0"/>
              <a:t>Sociological changes?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53827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Diwylliant</a:t>
            </a:r>
            <a:r>
              <a:rPr lang="en-GB" dirty="0" smtClean="0"/>
              <a:t>           </a:t>
            </a:r>
            <a:r>
              <a:rPr lang="en-GB" i="1" dirty="0" smtClean="0"/>
              <a:t>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perthyn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ddiwylliant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diwylliannol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Dylanwadau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Iaith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Do you belong to a specific culture?</a:t>
            </a:r>
          </a:p>
          <a:p>
            <a:r>
              <a:rPr lang="en-GB" i="1" dirty="0" smtClean="0"/>
              <a:t>Cultural characteristics?</a:t>
            </a:r>
          </a:p>
          <a:p>
            <a:r>
              <a:rPr lang="en-GB" i="1" dirty="0" smtClean="0"/>
              <a:t>Influences?</a:t>
            </a:r>
          </a:p>
          <a:p>
            <a:r>
              <a:rPr lang="en-GB" i="1" dirty="0" smtClean="0"/>
              <a:t>Language?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54593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3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r>
              <a:rPr lang="en-GB" dirty="0" err="1" smtClean="0"/>
              <a:t>Hil</a:t>
            </a:r>
            <a:r>
              <a:rPr lang="en-GB" dirty="0" smtClean="0"/>
              <a:t>                      </a:t>
            </a:r>
            <a:r>
              <a:rPr lang="en-GB" i="1" dirty="0" smtClean="0"/>
              <a:t>Race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01625" y="1196752"/>
            <a:ext cx="4038600" cy="511197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y-GB" dirty="0" smtClean="0"/>
              <a:t>nodweddion corfforol a diwylliannol y </a:t>
            </a:r>
            <a:r>
              <a:rPr lang="cy-GB" dirty="0" err="1" smtClean="0"/>
              <a:t>gellir</a:t>
            </a:r>
            <a:r>
              <a:rPr lang="cy-GB" dirty="0" smtClean="0"/>
              <a:t> eu gweld mewn unigolion </a:t>
            </a:r>
          </a:p>
          <a:p>
            <a:pPr>
              <a:lnSpc>
                <a:spcPct val="80000"/>
              </a:lnSpc>
            </a:pPr>
            <a:r>
              <a:rPr lang="cy-GB" dirty="0" smtClean="0"/>
              <a:t>gwahaniaethau genetig, megis lliw croen</a:t>
            </a:r>
          </a:p>
          <a:p>
            <a:pPr>
              <a:lnSpc>
                <a:spcPct val="80000"/>
              </a:lnSpc>
            </a:pPr>
            <a:r>
              <a:rPr lang="cy-GB" dirty="0" smtClean="0"/>
              <a:t>mae gwahaniaethau unigol o fewn grŵp yn fwy o lawer na rhwng grwpiau (</a:t>
            </a:r>
            <a:r>
              <a:rPr lang="cy-GB" dirty="0" err="1" smtClean="0"/>
              <a:t>Gelder</a:t>
            </a:r>
            <a:r>
              <a:rPr lang="cy-GB" dirty="0" smtClean="0"/>
              <a:t>, 2004: 101).</a:t>
            </a:r>
          </a:p>
          <a:p>
            <a:pPr>
              <a:lnSpc>
                <a:spcPct val="80000"/>
              </a:lnSpc>
            </a:pPr>
            <a:endParaRPr lang="cy-GB" sz="23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800600" y="1196752"/>
            <a:ext cx="4038600" cy="5111973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i="1" dirty="0" smtClean="0"/>
              <a:t>physical and cultural characteristics of individuals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i="1" dirty="0" smtClean="0"/>
              <a:t>genetic difference, such as skin colour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i="1" dirty="0" smtClean="0"/>
              <a:t>‘individual differences within a group are much greater than between groups’ (</a:t>
            </a:r>
            <a:r>
              <a:rPr lang="en-GB" i="1" dirty="0" err="1" smtClean="0"/>
              <a:t>Gelder</a:t>
            </a:r>
            <a:r>
              <a:rPr lang="en-GB" i="1" dirty="0" smtClean="0"/>
              <a:t>, 2004: 101).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49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</p:spPr>
        <p:txBody>
          <a:bodyPr/>
          <a:lstStyle/>
          <a:p>
            <a:r>
              <a:rPr lang="en-GB" sz="4000" dirty="0" smtClean="0"/>
              <a:t>Gr</a:t>
            </a:r>
            <a:r>
              <a:rPr lang="en-US" sz="4000" dirty="0" err="1" smtClean="0"/>
              <a:t>ŵp</a:t>
            </a:r>
            <a:r>
              <a:rPr lang="en-US" sz="4000" dirty="0" smtClean="0"/>
              <a:t> </a:t>
            </a:r>
            <a:r>
              <a:rPr lang="en-US" sz="4000" dirty="0" err="1" smtClean="0"/>
              <a:t>ethnig</a:t>
            </a:r>
            <a:r>
              <a:rPr lang="en-US" sz="4000" dirty="0" smtClean="0"/>
              <a:t>           </a:t>
            </a:r>
            <a:r>
              <a:rPr lang="en-GB" sz="4000" i="1" dirty="0" smtClean="0"/>
              <a:t>An ethnic group 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196753"/>
            <a:ext cx="4038600" cy="5184998"/>
          </a:xfrm>
        </p:spPr>
        <p:txBody>
          <a:bodyPr/>
          <a:lstStyle/>
          <a:p>
            <a:r>
              <a:rPr lang="cy-GB" dirty="0" smtClean="0"/>
              <a:t>grŵp o bobl sydd ag ymdeimlad o hunaniaeth a all ddeillio o hanes, cenedligrwydd, iaith, arferion, credoau a thraddodiadau arbennig (</a:t>
            </a:r>
            <a:r>
              <a:rPr lang="cy-GB" dirty="0" err="1" smtClean="0"/>
              <a:t>Gelder</a:t>
            </a:r>
            <a:r>
              <a:rPr lang="cy-GB" dirty="0" smtClean="0"/>
              <a:t>, 2004:101).</a:t>
            </a:r>
          </a:p>
          <a:p>
            <a:endParaRPr lang="cy-GB" dirty="0" smtClean="0"/>
          </a:p>
        </p:txBody>
      </p:sp>
      <p:sp>
        <p:nvSpPr>
          <p:cNvPr id="22531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196753"/>
            <a:ext cx="4038600" cy="5184997"/>
          </a:xfrm>
        </p:spPr>
        <p:txBody>
          <a:bodyPr/>
          <a:lstStyle/>
          <a:p>
            <a:r>
              <a:rPr lang="en-GB" i="1" dirty="0" smtClean="0"/>
              <a:t>‘a group of people who hold a sense of identity which may arise from a distinct history, nationality, language, norms, beliefs and traditions’ (</a:t>
            </a:r>
            <a:r>
              <a:rPr lang="en-GB" i="1" dirty="0" err="1" smtClean="0"/>
              <a:t>Gelder</a:t>
            </a:r>
            <a:r>
              <a:rPr lang="en-GB" i="1" dirty="0" smtClean="0"/>
              <a:t>, 2004:101).</a:t>
            </a:r>
          </a:p>
        </p:txBody>
      </p:sp>
    </p:spTree>
    <p:extLst>
      <p:ext uri="{BB962C8B-B14F-4D97-AF65-F5344CB8AC3E}">
        <p14:creationId xmlns:p14="http://schemas.microsoft.com/office/powerpoint/2010/main" val="66605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4"/>
          <p:cNvSpPr>
            <a:spLocks noGrp="1"/>
          </p:cNvSpPr>
          <p:nvPr>
            <p:ph type="title"/>
          </p:nvPr>
        </p:nvSpPr>
        <p:spPr>
          <a:xfrm>
            <a:off x="323850" y="228600"/>
            <a:ext cx="8029575" cy="758825"/>
          </a:xfrm>
        </p:spPr>
        <p:txBody>
          <a:bodyPr/>
          <a:lstStyle/>
          <a:p>
            <a:r>
              <a:rPr lang="en-GB" dirty="0" err="1" smtClean="0"/>
              <a:t>Ethnigrwydd</a:t>
            </a:r>
            <a:r>
              <a:rPr lang="en-GB" dirty="0" smtClean="0"/>
              <a:t>                 </a:t>
            </a:r>
            <a:r>
              <a:rPr lang="en-GB" i="1" dirty="0" smtClean="0"/>
              <a:t>Ethnicity</a:t>
            </a:r>
            <a:r>
              <a:rPr lang="en-GB" dirty="0" smtClean="0"/>
              <a:t> </a:t>
            </a:r>
          </a:p>
        </p:txBody>
      </p:sp>
      <p:sp>
        <p:nvSpPr>
          <p:cNvPr id="20482" name="Content Placeholder 5"/>
          <p:cNvSpPr>
            <a:spLocks noGrp="1"/>
          </p:cNvSpPr>
          <p:nvPr>
            <p:ph sz="half" idx="1"/>
          </p:nvPr>
        </p:nvSpPr>
        <p:spPr>
          <a:xfrm>
            <a:off x="301625" y="1196752"/>
            <a:ext cx="4038600" cy="5111973"/>
          </a:xfrm>
        </p:spPr>
        <p:txBody>
          <a:bodyPr/>
          <a:lstStyle/>
          <a:p>
            <a:r>
              <a:rPr lang="cy-GB" sz="2400" dirty="0" smtClean="0"/>
              <a:t>mae ethnigrwydd yn ymwrthod ag esboniadau biolegol ac mae’n cynnwys y cyd-destun hanesyddol, cymdeithasol a diwylliannol y mae pobl yn byw o’i fewn (</a:t>
            </a:r>
            <a:r>
              <a:rPr lang="cy-GB" sz="2400" dirty="0" err="1" smtClean="0"/>
              <a:t>Gelder</a:t>
            </a:r>
            <a:r>
              <a:rPr lang="cy-GB" sz="2400" dirty="0" smtClean="0"/>
              <a:t>, 2004:101).</a:t>
            </a:r>
          </a:p>
          <a:p>
            <a:r>
              <a:rPr lang="cy-GB" sz="2400" dirty="0" smtClean="0"/>
              <a:t>Arwyddocâd addysgol</a:t>
            </a: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>
          <a:xfrm>
            <a:off x="4860032" y="1208829"/>
            <a:ext cx="4038600" cy="4681537"/>
          </a:xfrm>
        </p:spPr>
        <p:txBody>
          <a:bodyPr/>
          <a:lstStyle/>
          <a:p>
            <a:r>
              <a:rPr lang="en-GB" i="1" dirty="0" smtClean="0"/>
              <a:t>‘</a:t>
            </a:r>
            <a:r>
              <a:rPr lang="en-GB" sz="2400" i="1" dirty="0" smtClean="0"/>
              <a:t>moves away from biological explanations and includes the historical, social and cultural context in which people live’ (</a:t>
            </a:r>
            <a:r>
              <a:rPr lang="en-GB" sz="2400" i="1" dirty="0" err="1" smtClean="0"/>
              <a:t>Gelder</a:t>
            </a:r>
            <a:r>
              <a:rPr lang="en-GB" sz="2400" i="1" dirty="0" smtClean="0"/>
              <a:t>, 2004:101).</a:t>
            </a:r>
          </a:p>
          <a:p>
            <a:r>
              <a:rPr lang="en-GB" sz="2400" i="1" dirty="0" smtClean="0"/>
              <a:t>Educational significance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3651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>
          <a:xfrm>
            <a:off x="107950" y="260350"/>
            <a:ext cx="8424863" cy="758825"/>
          </a:xfrm>
        </p:spPr>
        <p:txBody>
          <a:bodyPr/>
          <a:lstStyle/>
          <a:p>
            <a:r>
              <a:rPr lang="en-GB" sz="2900" dirty="0" err="1" smtClean="0"/>
              <a:t>Hunaniaeth</a:t>
            </a:r>
            <a:r>
              <a:rPr lang="en-GB" sz="2900" dirty="0" smtClean="0"/>
              <a:t> </a:t>
            </a:r>
            <a:r>
              <a:rPr lang="en-GB" sz="2900" dirty="0" err="1" smtClean="0"/>
              <a:t>gadarnhaol</a:t>
            </a:r>
            <a:r>
              <a:rPr lang="en-GB" sz="2900" dirty="0" smtClean="0"/>
              <a:t> / </a:t>
            </a:r>
            <a:r>
              <a:rPr lang="en-GB" sz="2900" i="1" dirty="0" smtClean="0"/>
              <a:t>Positive self-identity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55750"/>
            <a:ext cx="4038600" cy="4681538"/>
          </a:xfrm>
        </p:spPr>
        <p:txBody>
          <a:bodyPr/>
          <a:lstStyle/>
          <a:p>
            <a:r>
              <a:rPr lang="en-GB" smtClean="0"/>
              <a:t>Sut allem ni weithio gyda phlant i roi ymdeimlad iddynt eu bod yn cael eu gwerthfawrogi?</a:t>
            </a:r>
          </a:p>
          <a:p>
            <a:r>
              <a:rPr lang="en-GB" smtClean="0"/>
              <a:t>Osgoi tocenistiaeth</a:t>
            </a:r>
          </a:p>
        </p:txBody>
      </p:sp>
      <p:sp>
        <p:nvSpPr>
          <p:cNvPr id="18435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555750"/>
            <a:ext cx="4038600" cy="4681538"/>
          </a:xfrm>
        </p:spPr>
        <p:txBody>
          <a:bodyPr/>
          <a:lstStyle/>
          <a:p>
            <a:r>
              <a:rPr lang="en-GB" i="1" dirty="0" smtClean="0"/>
              <a:t>How could we work with children to give them a sense that they are all valued?</a:t>
            </a:r>
          </a:p>
          <a:p>
            <a:r>
              <a:rPr lang="en-GB" i="1" dirty="0" smtClean="0"/>
              <a:t>Avoidance of tokenism</a:t>
            </a:r>
          </a:p>
        </p:txBody>
      </p:sp>
    </p:spTree>
    <p:extLst>
      <p:ext uri="{BB962C8B-B14F-4D97-AF65-F5344CB8AC3E}">
        <p14:creationId xmlns:p14="http://schemas.microsoft.com/office/powerpoint/2010/main" val="319077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>
          <a:xfrm>
            <a:off x="0" y="333375"/>
            <a:ext cx="8858250" cy="758825"/>
          </a:xfrm>
        </p:spPr>
        <p:txBody>
          <a:bodyPr/>
          <a:lstStyle/>
          <a:p>
            <a:r>
              <a:rPr lang="cy-GB" sz="2900" dirty="0" smtClean="0"/>
              <a:t>Rhagdybiaethau </a:t>
            </a:r>
            <a:r>
              <a:rPr lang="cy-GB" sz="2900" dirty="0" err="1" smtClean="0"/>
              <a:t>ethnosentrig</a:t>
            </a:r>
            <a:r>
              <a:rPr lang="en-GB" sz="2900" dirty="0" smtClean="0"/>
              <a:t> (McDowall Clark) </a:t>
            </a:r>
            <a:br>
              <a:rPr lang="en-GB" sz="2900" dirty="0" smtClean="0"/>
            </a:br>
            <a:r>
              <a:rPr lang="en-GB" sz="2900" i="1" dirty="0" smtClean="0"/>
              <a:t>Ethnocentric assumptions (McDowall Clark)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sz="half" idx="1"/>
          </p:nvPr>
        </p:nvSpPr>
        <p:spPr>
          <a:xfrm>
            <a:off x="323850" y="1484313"/>
            <a:ext cx="4038600" cy="4681537"/>
          </a:xfrm>
        </p:spPr>
        <p:txBody>
          <a:bodyPr/>
          <a:lstStyle/>
          <a:p>
            <a:r>
              <a:rPr lang="cy-GB" sz="2400" dirty="0" smtClean="0"/>
              <a:t>Mae rhai delweddau’n atgyfnerthu syniadau ystrydebol o blant mewn gwledydd sy’n datblygu</a:t>
            </a:r>
          </a:p>
          <a:p>
            <a:r>
              <a:rPr lang="cy-GB" sz="2400" dirty="0" smtClean="0"/>
              <a:t>Mae angen osgoi dulliau dadleuol, nawddoglyd ac anffafriol o ddisgrifio pobl eraill, a </a:t>
            </a:r>
            <a:r>
              <a:rPr lang="cy-GB" sz="2400" dirty="0" err="1" smtClean="0"/>
              <a:t>allai</a:t>
            </a:r>
            <a:r>
              <a:rPr lang="cy-GB" sz="2400" dirty="0" smtClean="0"/>
              <a:t> swnio’n drahaus.</a:t>
            </a:r>
          </a:p>
          <a:p>
            <a:endParaRPr lang="cy-GB" sz="2400" dirty="0" smtClean="0"/>
          </a:p>
        </p:txBody>
      </p:sp>
      <p:sp>
        <p:nvSpPr>
          <p:cNvPr id="24579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538"/>
          </a:xfrm>
        </p:spPr>
        <p:txBody>
          <a:bodyPr/>
          <a:lstStyle/>
          <a:p>
            <a:r>
              <a:rPr lang="en-GB" sz="2400" i="1" dirty="0" smtClean="0"/>
              <a:t>Some images reinforce stereotypical ideas of children in developing countries</a:t>
            </a:r>
          </a:p>
          <a:p>
            <a:r>
              <a:rPr lang="en-GB" sz="2400" i="1" dirty="0" smtClean="0"/>
              <a:t>Need to avoid emotive, patronising, unhelpful, condescending, potentially arrogant- sounding ways of describing others.</a:t>
            </a:r>
          </a:p>
        </p:txBody>
      </p:sp>
    </p:spTree>
    <p:extLst>
      <p:ext uri="{BB962C8B-B14F-4D97-AF65-F5344CB8AC3E}">
        <p14:creationId xmlns:p14="http://schemas.microsoft.com/office/powerpoint/2010/main" val="296226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 </a:t>
            </a:r>
            <a:r>
              <a:rPr lang="en-GB" i="1" dirty="0" smtClean="0"/>
              <a:t>References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sz="quarter" idx="1"/>
          </p:nvPr>
        </p:nvSpPr>
        <p:spPr>
          <a:xfrm>
            <a:off x="319881" y="1052736"/>
            <a:ext cx="8504238" cy="4710137"/>
          </a:xfrm>
        </p:spPr>
        <p:txBody>
          <a:bodyPr/>
          <a:lstStyle/>
          <a:p>
            <a:r>
              <a:rPr lang="en-GB" sz="2400" dirty="0" err="1" smtClean="0"/>
              <a:t>Gelder</a:t>
            </a:r>
            <a:r>
              <a:rPr lang="en-GB" sz="2400" dirty="0" smtClean="0"/>
              <a:t>, I. in </a:t>
            </a:r>
            <a:r>
              <a:rPr lang="en-GB" sz="2400" dirty="0" err="1" smtClean="0"/>
              <a:t>Willan</a:t>
            </a:r>
            <a:r>
              <a:rPr lang="en-GB" sz="2400" dirty="0" smtClean="0"/>
              <a:t>, J., Parker-Rees, R., Savage, J. (</a:t>
            </a:r>
            <a:r>
              <a:rPr lang="en-GB" sz="2400" dirty="0" err="1" smtClean="0"/>
              <a:t>eds</a:t>
            </a:r>
            <a:r>
              <a:rPr lang="en-GB" sz="2400" dirty="0" smtClean="0"/>
              <a:t>), (2004), </a:t>
            </a:r>
            <a:r>
              <a:rPr lang="en-GB" sz="2400" i="1" dirty="0" smtClean="0"/>
              <a:t>Early Childhood Studies</a:t>
            </a:r>
            <a:r>
              <a:rPr lang="en-GB" sz="2400" dirty="0" smtClean="0"/>
              <a:t>, Exeter: Learning Matters Ltd.</a:t>
            </a:r>
          </a:p>
          <a:p>
            <a:r>
              <a:rPr lang="en-GB" sz="2400" dirty="0" smtClean="0"/>
              <a:t>McDowall Clark, R., </a:t>
            </a:r>
            <a:r>
              <a:rPr lang="en-GB" sz="2400" i="1" dirty="0" smtClean="0"/>
              <a:t>Childhood in Society</a:t>
            </a:r>
            <a:r>
              <a:rPr lang="en-GB" sz="2400" dirty="0" smtClean="0"/>
              <a:t>, (2010), Exeter: Learning Matters Ltd.</a:t>
            </a:r>
          </a:p>
          <a:p>
            <a:r>
              <a:rPr lang="en-GB" sz="2400" dirty="0" smtClean="0"/>
              <a:t>Weber, J. and Horner, K. (2012), </a:t>
            </a:r>
            <a:r>
              <a:rPr lang="en-GB" sz="2400" i="1" dirty="0" smtClean="0"/>
              <a:t>Introducing Multilingualism: a Social Approach</a:t>
            </a:r>
            <a:r>
              <a:rPr lang="en-GB" sz="2400" dirty="0" smtClean="0"/>
              <a:t>, London: Routledge.</a:t>
            </a:r>
          </a:p>
          <a:p>
            <a:r>
              <a:rPr lang="en-GB" sz="2400" dirty="0" smtClean="0"/>
              <a:t>(</a:t>
            </a:r>
            <a:r>
              <a:rPr lang="en-GB" sz="2400" dirty="0" err="1" smtClean="0"/>
              <a:t>Gwaith</a:t>
            </a:r>
            <a:r>
              <a:rPr lang="en-GB" sz="2400" dirty="0" smtClean="0"/>
              <a:t> </a:t>
            </a:r>
            <a:r>
              <a:rPr lang="en-GB" sz="2400" dirty="0" err="1" smtClean="0"/>
              <a:t>darllen</a:t>
            </a:r>
            <a:r>
              <a:rPr lang="en-GB" sz="2400" dirty="0" smtClean="0"/>
              <a:t> </a:t>
            </a:r>
            <a:r>
              <a:rPr lang="en-GB" sz="2400" dirty="0" err="1" smtClean="0"/>
              <a:t>arall</a:t>
            </a:r>
            <a:r>
              <a:rPr lang="en-GB" sz="2400" dirty="0" smtClean="0"/>
              <a:t>/other useful reading: pages </a:t>
            </a:r>
            <a:r>
              <a:rPr lang="en-GB" sz="2400" dirty="0"/>
              <a:t>22-23; 37-41; 49-51; 54-56; </a:t>
            </a:r>
            <a:r>
              <a:rPr lang="en-GB" sz="2400" dirty="0" smtClean="0"/>
              <a:t>109-111: James, A. </a:t>
            </a:r>
            <a:r>
              <a:rPr lang="en-GB" sz="2400" dirty="0"/>
              <a:t>and </a:t>
            </a:r>
            <a:r>
              <a:rPr lang="en-GB" sz="2400" dirty="0" smtClean="0"/>
              <a:t>James, A. </a:t>
            </a:r>
            <a:r>
              <a:rPr lang="en-GB" sz="2400" dirty="0"/>
              <a:t>(2008) </a:t>
            </a:r>
            <a:r>
              <a:rPr lang="en-GB" sz="2400" i="1" dirty="0"/>
              <a:t>Key Concepts in Childhood </a:t>
            </a:r>
            <a:r>
              <a:rPr lang="en-GB" sz="2400" i="1" dirty="0" smtClean="0"/>
              <a:t>Studies, </a:t>
            </a:r>
            <a:r>
              <a:rPr lang="en-GB" sz="2400" dirty="0"/>
              <a:t>London: Sage. There are copies in the library, reference copies and some on 1 day </a:t>
            </a:r>
            <a:r>
              <a:rPr lang="en-GB" sz="2400" dirty="0" smtClean="0"/>
              <a:t>loan.</a:t>
            </a:r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6565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595</TotalTime>
  <Words>552</Words>
  <Application>Microsoft Office PowerPoint</Application>
  <PresentationFormat>On-screen Show (4:3)</PresentationFormat>
  <Paragraphs>69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MS PGothic</vt:lpstr>
      <vt:lpstr>Arial</vt:lpstr>
      <vt:lpstr>Calibri</vt:lpstr>
      <vt:lpstr>Georgia</vt:lpstr>
      <vt:lpstr>Myriad Pro</vt:lpstr>
      <vt:lpstr>Wingdings 2</vt:lpstr>
      <vt:lpstr>20140311PresentationUWTSDTemplate</vt:lpstr>
      <vt:lpstr>EAEC6012C Plentyndod cynnar: agweddau rhyngwladol EAEC6012 Early childhood: international perspectives</vt:lpstr>
      <vt:lpstr> Ethnigrwydd                         Ethnicity</vt:lpstr>
      <vt:lpstr>Ethnigrwydd         Ethnicity</vt:lpstr>
      <vt:lpstr>Diwylliant           Culture</vt:lpstr>
      <vt:lpstr>Hil                      Race</vt:lpstr>
      <vt:lpstr>Grŵp ethnig           An ethnic group </vt:lpstr>
      <vt:lpstr>Ethnigrwydd                 Ethnicity </vt:lpstr>
      <vt:lpstr>Hunaniaeth gadarnhaol / Positive self-identity</vt:lpstr>
      <vt:lpstr>Rhagdybiaethau ethnosentrig (McDowall Clark)  Ethnocentric assumptions (McDowall Clark)</vt:lpstr>
      <vt:lpstr>Cyfeiriadau      References</vt:lpstr>
    </vt:vector>
  </TitlesOfParts>
  <Company>Coleg y Drindod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edumere</dc:creator>
  <cp:lastModifiedBy>Gwyneth Davies</cp:lastModifiedBy>
  <cp:revision>50</cp:revision>
  <cp:lastPrinted>2014-09-21T11:43:31Z</cp:lastPrinted>
  <dcterms:created xsi:type="dcterms:W3CDTF">2012-04-04T14:27:40Z</dcterms:created>
  <dcterms:modified xsi:type="dcterms:W3CDTF">2018-03-03T15:39:40Z</dcterms:modified>
</cp:coreProperties>
</file>