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158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1AF19-682A-458E-9EA3-3DF3FD91121D}" type="datetimeFigureOut">
              <a:rPr lang="en-GB" smtClean="0"/>
              <a:pPr/>
              <a:t>16/10/2012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286C05-4501-4616-93A3-60D9E95DBC3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1AF19-682A-458E-9EA3-3DF3FD91121D}" type="datetimeFigureOut">
              <a:rPr lang="en-GB" smtClean="0"/>
              <a:pPr/>
              <a:t>16/10/2012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286C05-4501-4616-93A3-60D9E95DBC3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1AF19-682A-458E-9EA3-3DF3FD91121D}" type="datetimeFigureOut">
              <a:rPr lang="en-GB" smtClean="0"/>
              <a:pPr/>
              <a:t>16/10/2012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286C05-4501-4616-93A3-60D9E95DBC3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1AF19-682A-458E-9EA3-3DF3FD91121D}" type="datetimeFigureOut">
              <a:rPr lang="en-GB" smtClean="0"/>
              <a:pPr/>
              <a:t>16/10/2012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286C05-4501-4616-93A3-60D9E95DBC3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1AF19-682A-458E-9EA3-3DF3FD91121D}" type="datetimeFigureOut">
              <a:rPr lang="en-GB" smtClean="0"/>
              <a:pPr/>
              <a:t>16/10/2012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286C05-4501-4616-93A3-60D9E95DBC3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1AF19-682A-458E-9EA3-3DF3FD91121D}" type="datetimeFigureOut">
              <a:rPr lang="en-GB" smtClean="0"/>
              <a:pPr/>
              <a:t>16/10/2012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286C05-4501-4616-93A3-60D9E95DBC3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1AF19-682A-458E-9EA3-3DF3FD91121D}" type="datetimeFigureOut">
              <a:rPr lang="en-GB" smtClean="0"/>
              <a:pPr/>
              <a:t>16/10/2012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286C05-4501-4616-93A3-60D9E95DBC3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1AF19-682A-458E-9EA3-3DF3FD91121D}" type="datetimeFigureOut">
              <a:rPr lang="en-GB" smtClean="0"/>
              <a:pPr/>
              <a:t>16/10/2012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286C05-4501-4616-93A3-60D9E95DBC3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1AF19-682A-458E-9EA3-3DF3FD91121D}" type="datetimeFigureOut">
              <a:rPr lang="en-GB" smtClean="0"/>
              <a:pPr/>
              <a:t>16/10/2012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52286C05-4501-4616-93A3-60D9E95DBC3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1AF19-682A-458E-9EA3-3DF3FD91121D}" type="datetimeFigureOut">
              <a:rPr lang="en-GB" smtClean="0"/>
              <a:pPr/>
              <a:t>16/10/2012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286C05-4501-4616-93A3-60D9E95DBC3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1AF19-682A-458E-9EA3-3DF3FD91121D}" type="datetimeFigureOut">
              <a:rPr lang="en-GB" smtClean="0"/>
              <a:pPr/>
              <a:t>16/10/2012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286C05-4501-4616-93A3-60D9E95DBC3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661AF19-682A-458E-9EA3-3DF3FD91121D}" type="datetimeFigureOut">
              <a:rPr lang="en-GB" smtClean="0"/>
              <a:pPr/>
              <a:t>16/10/2012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2286C05-4501-4616-93A3-60D9E95DBC37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CLAH4005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smtClean="0"/>
              <a:t>Pentekontaetia I</a:t>
            </a:r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Basic events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the Pentekontaetia?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almost 50years from the end of the Persian Wars (479) to the beginning of the Great (i.e. second) Peloponnesian War (431).</a:t>
            </a:r>
          </a:p>
          <a:p>
            <a:r>
              <a:rPr lang="en-GB" dirty="0" smtClean="0"/>
              <a:t>It is the period of the growth of Athenian imperialism and the heyday of the Delian League.</a:t>
            </a:r>
          </a:p>
          <a:p>
            <a:r>
              <a:rPr lang="en-GB" dirty="0" smtClean="0"/>
              <a:t>REMEMBER: the exact dating of events in the Pentekontaetia is still debated. 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Basic events (from Thucydides)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479-478: Expulsion of Persian garrisons from Cyprus and Byzantium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2492896"/>
            <a:ext cx="4608512" cy="4197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val 4"/>
          <p:cNvSpPr/>
          <p:nvPr/>
        </p:nvSpPr>
        <p:spPr>
          <a:xfrm>
            <a:off x="5436096" y="4869160"/>
            <a:ext cx="648072" cy="4320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4716016" y="3789040"/>
            <a:ext cx="144016" cy="1440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4860032" y="3717032"/>
            <a:ext cx="11961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Byzantion</a:t>
            </a: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Basic events (from Thucydides)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35480"/>
            <a:ext cx="3826768" cy="4389120"/>
          </a:xfrm>
        </p:spPr>
        <p:txBody>
          <a:bodyPr/>
          <a:lstStyle/>
          <a:p>
            <a:r>
              <a:rPr lang="en-GB" dirty="0" smtClean="0"/>
              <a:t>479-478: Expulsion of Persian garrisons from Cyprus and Byzantium</a:t>
            </a:r>
          </a:p>
          <a:p>
            <a:r>
              <a:rPr lang="en-GB" b="1" dirty="0" smtClean="0"/>
              <a:t>478/7: Delian League (under Athenian leadership) founded.</a:t>
            </a:r>
            <a:endParaRPr lang="en-GB" b="1" dirty="0"/>
          </a:p>
        </p:txBody>
      </p:sp>
      <p:pic>
        <p:nvPicPr>
          <p:cNvPr id="2050" name="Picture 2" descr="http://www.livius.org/a/1/maps/league_map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2694124"/>
            <a:ext cx="4075187" cy="362859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Basic events (from Thucydides)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35480"/>
            <a:ext cx="3826768" cy="4389120"/>
          </a:xfrm>
        </p:spPr>
        <p:txBody>
          <a:bodyPr/>
          <a:lstStyle/>
          <a:p>
            <a:r>
              <a:rPr lang="en-GB" dirty="0" smtClean="0"/>
              <a:t>479-478: Expulsion of Persian garrisons from Cyprus and Byzantium</a:t>
            </a:r>
          </a:p>
          <a:p>
            <a:r>
              <a:rPr lang="en-GB" dirty="0" smtClean="0"/>
              <a:t>478/7: Delian League (under Athenian leadership) founded.</a:t>
            </a:r>
          </a:p>
          <a:p>
            <a:r>
              <a:rPr lang="en-GB" b="1" dirty="0" smtClean="0"/>
              <a:t>470s: Eion, Skyros and Karystos. </a:t>
            </a:r>
            <a:endParaRPr lang="en-GB" b="1" dirty="0"/>
          </a:p>
        </p:txBody>
      </p:sp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81865" y="2996952"/>
            <a:ext cx="4962135" cy="3861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Rectangle 5"/>
          <p:cNvSpPr/>
          <p:nvPr/>
        </p:nvSpPr>
        <p:spPr>
          <a:xfrm>
            <a:off x="6588224" y="3501008"/>
            <a:ext cx="72008" cy="1440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6804248" y="4653136"/>
            <a:ext cx="144016" cy="1440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6876256" y="5085184"/>
            <a:ext cx="144016" cy="1440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6732240" y="3501008"/>
            <a:ext cx="6447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Eion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6948264" y="4581128"/>
            <a:ext cx="8384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Skyros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7092280" y="5229200"/>
            <a:ext cx="10368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Karystos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Basic events (from Thucydides)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35480"/>
            <a:ext cx="3826768" cy="4389120"/>
          </a:xfrm>
        </p:spPr>
        <p:txBody>
          <a:bodyPr/>
          <a:lstStyle/>
          <a:p>
            <a:r>
              <a:rPr lang="en-GB" dirty="0" smtClean="0"/>
              <a:t>478/7: Delian League (under Athenian leadership) founded.</a:t>
            </a:r>
          </a:p>
          <a:p>
            <a:r>
              <a:rPr lang="en-GB" dirty="0" smtClean="0"/>
              <a:t>470s: Eion, Skyros and Karystos. </a:t>
            </a:r>
          </a:p>
          <a:p>
            <a:r>
              <a:rPr lang="en-GB" b="1" dirty="0" smtClean="0"/>
              <a:t>Late 470s – early 460s: Revolt of Naxos.</a:t>
            </a:r>
            <a:endParaRPr lang="en-GB" b="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-242888"/>
            <a:ext cx="8229600" cy="863576"/>
          </a:xfrm>
        </p:spPr>
        <p:txBody>
          <a:bodyPr/>
          <a:lstStyle/>
          <a:p>
            <a:pPr marL="838200" indent="-838200" eaLnBrk="1" hangingPunct="1">
              <a:defRPr/>
            </a:pPr>
            <a:r>
              <a:rPr lang="en-GB" sz="2400" dirty="0" smtClean="0"/>
              <a:t>The Route of the Persian Fleet in the Marathon campaign</a:t>
            </a:r>
          </a:p>
        </p:txBody>
      </p:sp>
      <p:pic>
        <p:nvPicPr>
          <p:cNvPr id="5123" name="Picture 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825" y="765175"/>
            <a:ext cx="8683625" cy="5881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24" name="Oval 8"/>
          <p:cNvSpPr>
            <a:spLocks noChangeArrowheads="1"/>
          </p:cNvSpPr>
          <p:nvPr/>
        </p:nvSpPr>
        <p:spPr bwMode="auto">
          <a:xfrm>
            <a:off x="8101013" y="4149725"/>
            <a:ext cx="142875" cy="1222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125" name="Oval 9"/>
          <p:cNvSpPr>
            <a:spLocks noChangeArrowheads="1"/>
          </p:cNvSpPr>
          <p:nvPr/>
        </p:nvSpPr>
        <p:spPr bwMode="auto">
          <a:xfrm>
            <a:off x="5580063" y="4149725"/>
            <a:ext cx="142875" cy="1222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126" name="Oval 10"/>
          <p:cNvSpPr>
            <a:spLocks noChangeArrowheads="1"/>
          </p:cNvSpPr>
          <p:nvPr/>
        </p:nvSpPr>
        <p:spPr bwMode="auto">
          <a:xfrm>
            <a:off x="4643438" y="3357563"/>
            <a:ext cx="142875" cy="122237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127" name="Oval 11"/>
          <p:cNvSpPr>
            <a:spLocks noChangeArrowheads="1"/>
          </p:cNvSpPr>
          <p:nvPr/>
        </p:nvSpPr>
        <p:spPr bwMode="auto">
          <a:xfrm>
            <a:off x="4140200" y="3141663"/>
            <a:ext cx="142875" cy="122237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128" name="Line 12"/>
          <p:cNvSpPr>
            <a:spLocks noChangeShapeType="1"/>
          </p:cNvSpPr>
          <p:nvPr/>
        </p:nvSpPr>
        <p:spPr bwMode="auto">
          <a:xfrm flipH="1">
            <a:off x="5724525" y="4221163"/>
            <a:ext cx="2376488" cy="0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  <a:headEnd/>
            <a:tailEnd type="triangle" w="lg" len="lg"/>
          </a:ln>
        </p:spPr>
        <p:txBody>
          <a:bodyPr/>
          <a:lstStyle/>
          <a:p>
            <a:endParaRPr lang="en-GB"/>
          </a:p>
        </p:txBody>
      </p:sp>
      <p:sp>
        <p:nvSpPr>
          <p:cNvPr id="5129" name="Line 13"/>
          <p:cNvSpPr>
            <a:spLocks noChangeShapeType="1"/>
          </p:cNvSpPr>
          <p:nvPr/>
        </p:nvSpPr>
        <p:spPr bwMode="auto">
          <a:xfrm flipH="1" flipV="1">
            <a:off x="4643438" y="3429000"/>
            <a:ext cx="936625" cy="720725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  <a:headEnd/>
            <a:tailEnd type="triangle" w="lg" len="lg"/>
          </a:ln>
        </p:spPr>
        <p:txBody>
          <a:bodyPr/>
          <a:lstStyle/>
          <a:p>
            <a:endParaRPr lang="en-GB"/>
          </a:p>
        </p:txBody>
      </p:sp>
      <p:sp>
        <p:nvSpPr>
          <p:cNvPr id="5130" name="Line 14"/>
          <p:cNvSpPr>
            <a:spLocks noChangeShapeType="1"/>
          </p:cNvSpPr>
          <p:nvPr/>
        </p:nvSpPr>
        <p:spPr bwMode="auto">
          <a:xfrm flipH="1" flipV="1">
            <a:off x="4211638" y="3141663"/>
            <a:ext cx="431800" cy="215900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  <a:headEnd/>
            <a:tailEnd type="triangle" w="lg" len="lg"/>
          </a:ln>
        </p:spPr>
        <p:txBody>
          <a:bodyPr/>
          <a:lstStyle/>
          <a:p>
            <a:endParaRPr lang="en-GB"/>
          </a:p>
        </p:txBody>
      </p:sp>
      <p:sp>
        <p:nvSpPr>
          <p:cNvPr id="5131" name="Text Box 15"/>
          <p:cNvSpPr txBox="1">
            <a:spLocks noChangeArrowheads="1"/>
          </p:cNvSpPr>
          <p:nvPr/>
        </p:nvSpPr>
        <p:spPr bwMode="auto">
          <a:xfrm>
            <a:off x="7720013" y="3736975"/>
            <a:ext cx="7175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>
                <a:solidFill>
                  <a:schemeClr val="bg1"/>
                </a:solidFill>
              </a:rPr>
              <a:t>Karia</a:t>
            </a:r>
          </a:p>
        </p:txBody>
      </p:sp>
      <p:sp>
        <p:nvSpPr>
          <p:cNvPr id="5132" name="Text Box 16"/>
          <p:cNvSpPr txBox="1">
            <a:spLocks noChangeArrowheads="1"/>
          </p:cNvSpPr>
          <p:nvPr/>
        </p:nvSpPr>
        <p:spPr bwMode="auto">
          <a:xfrm>
            <a:off x="5416550" y="4240213"/>
            <a:ext cx="8318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>
                <a:solidFill>
                  <a:schemeClr val="bg1"/>
                </a:solidFill>
              </a:rPr>
              <a:t>Naxos</a:t>
            </a:r>
          </a:p>
        </p:txBody>
      </p:sp>
      <p:sp>
        <p:nvSpPr>
          <p:cNvPr id="5133" name="Text Box 17"/>
          <p:cNvSpPr txBox="1">
            <a:spLocks noChangeArrowheads="1"/>
          </p:cNvSpPr>
          <p:nvPr/>
        </p:nvSpPr>
        <p:spPr bwMode="auto">
          <a:xfrm>
            <a:off x="4840288" y="3160713"/>
            <a:ext cx="1073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>
                <a:solidFill>
                  <a:schemeClr val="bg1"/>
                </a:solidFill>
              </a:rPr>
              <a:t>Karystos</a:t>
            </a:r>
          </a:p>
        </p:txBody>
      </p:sp>
      <p:sp>
        <p:nvSpPr>
          <p:cNvPr id="5134" name="Text Box 18"/>
          <p:cNvSpPr txBox="1">
            <a:spLocks noChangeArrowheads="1"/>
          </p:cNvSpPr>
          <p:nvPr/>
        </p:nvSpPr>
        <p:spPr bwMode="auto">
          <a:xfrm>
            <a:off x="3903663" y="2655888"/>
            <a:ext cx="96815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dirty="0" err="1" smtClean="0"/>
              <a:t>Eretreia</a:t>
            </a:r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5580112" y="4437112"/>
            <a:ext cx="7868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Naxos</a:t>
            </a:r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4860032" y="3356992"/>
            <a:ext cx="10368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Karystos</a:t>
            </a: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Basic events (from Thucydides)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35480"/>
            <a:ext cx="3826768" cy="4389120"/>
          </a:xfrm>
        </p:spPr>
        <p:txBody>
          <a:bodyPr/>
          <a:lstStyle/>
          <a:p>
            <a:r>
              <a:rPr lang="en-GB" dirty="0" smtClean="0"/>
              <a:t>478/7: Delian League (under Athenian leadership) founded.</a:t>
            </a:r>
          </a:p>
          <a:p>
            <a:r>
              <a:rPr lang="en-GB" dirty="0" smtClean="0"/>
              <a:t>470s: Eion, Skyros and Karystos. </a:t>
            </a:r>
          </a:p>
          <a:p>
            <a:r>
              <a:rPr lang="en-GB" dirty="0" smtClean="0"/>
              <a:t>Late 470s – early 460s: Revolt of Naxos.</a:t>
            </a:r>
          </a:p>
          <a:p>
            <a:r>
              <a:rPr lang="en-GB" b="1" dirty="0" smtClean="0"/>
              <a:t>C467: Battle of Eurymedon. </a:t>
            </a:r>
            <a:endParaRPr lang="en-GB" b="1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35488" y="2420888"/>
            <a:ext cx="4608512" cy="4197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ectangle 4"/>
          <p:cNvSpPr/>
          <p:nvPr/>
        </p:nvSpPr>
        <p:spPr>
          <a:xfrm>
            <a:off x="7452320" y="4653136"/>
            <a:ext cx="144016" cy="1440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Basic events (from Thucydides)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35480"/>
            <a:ext cx="3826768" cy="4389120"/>
          </a:xfrm>
        </p:spPr>
        <p:txBody>
          <a:bodyPr/>
          <a:lstStyle/>
          <a:p>
            <a:r>
              <a:rPr lang="en-GB" dirty="0" smtClean="0"/>
              <a:t>Late 470s – early 460s: Revolt of Naxos.</a:t>
            </a:r>
          </a:p>
          <a:p>
            <a:r>
              <a:rPr lang="en-GB" dirty="0" smtClean="0"/>
              <a:t>C467: Battle of Eurymedon. </a:t>
            </a:r>
          </a:p>
          <a:p>
            <a:r>
              <a:rPr lang="en-GB" b="1" dirty="0" smtClean="0"/>
              <a:t>465-463: Revolt of Thasos and effort to colonise </a:t>
            </a:r>
            <a:r>
              <a:rPr lang="en-GB" b="1" dirty="0" err="1" smtClean="0"/>
              <a:t>Hennea</a:t>
            </a:r>
            <a:r>
              <a:rPr lang="en-GB" b="1" dirty="0" smtClean="0"/>
              <a:t> </a:t>
            </a:r>
            <a:r>
              <a:rPr lang="en-GB" b="1" dirty="0" err="1" smtClean="0"/>
              <a:t>Hodoi</a:t>
            </a:r>
            <a:r>
              <a:rPr lang="en-GB" b="1" dirty="0" smtClean="0"/>
              <a:t>.</a:t>
            </a:r>
          </a:p>
          <a:p>
            <a:pPr>
              <a:buNone/>
            </a:pPr>
            <a:endParaRPr lang="en-GB" dirty="0" smtClean="0"/>
          </a:p>
          <a:p>
            <a:endParaRPr lang="en-GB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81865" y="2996952"/>
            <a:ext cx="4962135" cy="3861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Rectangle 6"/>
          <p:cNvSpPr/>
          <p:nvPr/>
        </p:nvSpPr>
        <p:spPr>
          <a:xfrm>
            <a:off x="6732240" y="3645024"/>
            <a:ext cx="144016" cy="72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Oval 7"/>
          <p:cNvSpPr/>
          <p:nvPr/>
        </p:nvSpPr>
        <p:spPr>
          <a:xfrm>
            <a:off x="6516216" y="3356992"/>
            <a:ext cx="144016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6948264" y="3717032"/>
            <a:ext cx="8803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Thasos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6660232" y="3140968"/>
            <a:ext cx="16410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Hennea</a:t>
            </a:r>
            <a:r>
              <a:rPr lang="en-GB" dirty="0" smtClean="0"/>
              <a:t> </a:t>
            </a:r>
            <a:r>
              <a:rPr lang="en-GB" dirty="0" err="1" smtClean="0"/>
              <a:t>Hodoi</a:t>
            </a:r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Basic events (from Thucydides)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35480"/>
            <a:ext cx="3826768" cy="438912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Late 470s – early 460s: Revolt of Naxos.</a:t>
            </a:r>
          </a:p>
          <a:p>
            <a:r>
              <a:rPr lang="en-GB" dirty="0" smtClean="0"/>
              <a:t>C467: Battle of Eurymedon. </a:t>
            </a:r>
          </a:p>
          <a:p>
            <a:r>
              <a:rPr lang="en-GB" dirty="0" smtClean="0"/>
              <a:t>465-463: Revolt of Thasos and effort to colonise </a:t>
            </a:r>
            <a:r>
              <a:rPr lang="en-GB" dirty="0" err="1" smtClean="0"/>
              <a:t>Hennea</a:t>
            </a:r>
            <a:r>
              <a:rPr lang="en-GB" dirty="0" smtClean="0"/>
              <a:t> </a:t>
            </a:r>
            <a:r>
              <a:rPr lang="en-GB" dirty="0" err="1" smtClean="0"/>
              <a:t>Hodoi</a:t>
            </a:r>
            <a:r>
              <a:rPr lang="en-GB" dirty="0" smtClean="0"/>
              <a:t>.</a:t>
            </a:r>
          </a:p>
          <a:p>
            <a:r>
              <a:rPr lang="en-GB" b="1" dirty="0" smtClean="0"/>
              <a:t>Same period: Earthquake and helot revolt</a:t>
            </a:r>
          </a:p>
          <a:p>
            <a:pPr>
              <a:buNone/>
            </a:pPr>
            <a:endParaRPr lang="en-GB" dirty="0" smtClean="0"/>
          </a:p>
          <a:p>
            <a:endParaRPr lang="en-GB" dirty="0"/>
          </a:p>
        </p:txBody>
      </p:sp>
      <p:pic>
        <p:nvPicPr>
          <p:cNvPr id="20482" name="Picture 2" descr="S:\Classics\Photo Archive\EA\Greece\24 and 25 April photos\PICT846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5904" y="2420888"/>
            <a:ext cx="4928096" cy="369607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Basic events (from Thucydides)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35480"/>
            <a:ext cx="3826768" cy="4389120"/>
          </a:xfrm>
        </p:spPr>
        <p:txBody>
          <a:bodyPr>
            <a:normAutofit/>
          </a:bodyPr>
          <a:lstStyle/>
          <a:p>
            <a:r>
              <a:rPr lang="en-GB" dirty="0" smtClean="0"/>
              <a:t>465-463: Revolt of Thasos and effort to colonise </a:t>
            </a:r>
            <a:r>
              <a:rPr lang="en-GB" dirty="0" err="1" smtClean="0"/>
              <a:t>Hennea</a:t>
            </a:r>
            <a:r>
              <a:rPr lang="en-GB" dirty="0" smtClean="0"/>
              <a:t> </a:t>
            </a:r>
            <a:r>
              <a:rPr lang="en-GB" dirty="0" err="1" smtClean="0"/>
              <a:t>Hodoi</a:t>
            </a:r>
            <a:r>
              <a:rPr lang="en-GB" dirty="0" smtClean="0"/>
              <a:t>.</a:t>
            </a:r>
          </a:p>
          <a:p>
            <a:r>
              <a:rPr lang="en-GB" dirty="0" smtClean="0"/>
              <a:t>Same period: Earthquake and helot revolt.</a:t>
            </a:r>
          </a:p>
          <a:p>
            <a:r>
              <a:rPr lang="en-GB" b="1" dirty="0" smtClean="0"/>
              <a:t>Late 460s: Megara enters the Delian League.</a:t>
            </a:r>
          </a:p>
          <a:p>
            <a:pPr>
              <a:buNone/>
            </a:pPr>
            <a:endParaRPr lang="en-GB" dirty="0" smtClean="0"/>
          </a:p>
          <a:p>
            <a:endParaRPr lang="en-GB" dirty="0"/>
          </a:p>
        </p:txBody>
      </p:sp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62003" y="2924944"/>
            <a:ext cx="5281997" cy="39330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val 5"/>
          <p:cNvSpPr/>
          <p:nvPr/>
        </p:nvSpPr>
        <p:spPr>
          <a:xfrm>
            <a:off x="6588224" y="4221088"/>
            <a:ext cx="504056" cy="28803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Basic events (from Thucydides)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35480"/>
            <a:ext cx="3826768" cy="4389120"/>
          </a:xfrm>
        </p:spPr>
        <p:txBody>
          <a:bodyPr>
            <a:normAutofit/>
          </a:bodyPr>
          <a:lstStyle/>
          <a:p>
            <a:r>
              <a:rPr lang="en-GB" dirty="0" smtClean="0"/>
              <a:t>Late 460s: Megara enters the Delian League.</a:t>
            </a:r>
          </a:p>
          <a:p>
            <a:r>
              <a:rPr lang="en-GB" b="1" dirty="0" smtClean="0"/>
              <a:t>460-446: 1</a:t>
            </a:r>
            <a:r>
              <a:rPr lang="en-GB" b="1" baseline="30000" dirty="0" smtClean="0"/>
              <a:t>st</a:t>
            </a:r>
            <a:r>
              <a:rPr lang="en-GB" b="1" dirty="0" smtClean="0"/>
              <a:t> Peloponnesian War </a:t>
            </a:r>
          </a:p>
          <a:p>
            <a:pPr>
              <a:buNone/>
            </a:pP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http://eranistis.net/wordpress/wp-content/uploads/2012/08/Peloponnesian_War_-_it.png"/>
          <p:cNvPicPr>
            <a:picLocks noChangeAspect="1" noChangeArrowheads="1"/>
          </p:cNvPicPr>
          <p:nvPr/>
        </p:nvPicPr>
        <p:blipFill>
          <a:blip r:embed="rId2" cstate="print"/>
          <a:srcRect l="42176" r="3889"/>
          <a:stretch>
            <a:fillRect/>
          </a:stretch>
        </p:blipFill>
        <p:spPr bwMode="auto">
          <a:xfrm>
            <a:off x="1835696" y="98015"/>
            <a:ext cx="6696744" cy="6841026"/>
          </a:xfrm>
          <a:prstGeom prst="rect">
            <a:avLst/>
          </a:prstGeom>
          <a:noFill/>
        </p:spPr>
      </p:pic>
      <p:sp>
        <p:nvSpPr>
          <p:cNvPr id="5" name="Oval 4"/>
          <p:cNvSpPr/>
          <p:nvPr/>
        </p:nvSpPr>
        <p:spPr>
          <a:xfrm>
            <a:off x="3563888" y="3429000"/>
            <a:ext cx="936104" cy="576064"/>
          </a:xfrm>
          <a:prstGeom prst="ellipse">
            <a:avLst/>
          </a:prstGeom>
          <a:noFill/>
          <a:ln w="5080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/>
          <p:cNvSpPr/>
          <p:nvPr/>
        </p:nvSpPr>
        <p:spPr>
          <a:xfrm>
            <a:off x="3491880" y="3789040"/>
            <a:ext cx="720080" cy="792088"/>
          </a:xfrm>
          <a:prstGeom prst="ellipse">
            <a:avLst/>
          </a:prstGeom>
          <a:noFill/>
          <a:ln w="508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/>
          <p:cNvSpPr/>
          <p:nvPr/>
        </p:nvSpPr>
        <p:spPr>
          <a:xfrm rot="1672731">
            <a:off x="3806730" y="3263093"/>
            <a:ext cx="1519786" cy="576064"/>
          </a:xfrm>
          <a:prstGeom prst="ellipse">
            <a:avLst/>
          </a:prstGeom>
          <a:noFill/>
          <a:ln w="5080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Basic events (from Thucydides)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35480"/>
            <a:ext cx="3826768" cy="4389120"/>
          </a:xfrm>
        </p:spPr>
        <p:txBody>
          <a:bodyPr>
            <a:normAutofit/>
          </a:bodyPr>
          <a:lstStyle/>
          <a:p>
            <a:r>
              <a:rPr lang="en-GB" dirty="0" smtClean="0"/>
              <a:t>Late 460s: Megara enters the Delian League.</a:t>
            </a:r>
          </a:p>
          <a:p>
            <a:r>
              <a:rPr lang="en-GB" dirty="0" smtClean="0"/>
              <a:t>460-446: 1</a:t>
            </a:r>
            <a:r>
              <a:rPr lang="en-GB" baseline="30000" dirty="0" smtClean="0"/>
              <a:t>st</a:t>
            </a:r>
            <a:r>
              <a:rPr lang="en-GB" dirty="0" smtClean="0"/>
              <a:t> Peloponnesian War </a:t>
            </a:r>
          </a:p>
          <a:p>
            <a:r>
              <a:rPr lang="en-GB" b="1" dirty="0" smtClean="0"/>
              <a:t>460-454: Athenian expedition against Cyprus and Egypt.</a:t>
            </a:r>
          </a:p>
          <a:p>
            <a:pPr>
              <a:buNone/>
            </a:pPr>
            <a:endParaRPr lang="en-GB" dirty="0" smtClean="0"/>
          </a:p>
          <a:p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35488" y="2420888"/>
            <a:ext cx="4608512" cy="4197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val 4"/>
          <p:cNvSpPr/>
          <p:nvPr/>
        </p:nvSpPr>
        <p:spPr>
          <a:xfrm>
            <a:off x="7596336" y="4869160"/>
            <a:ext cx="504056" cy="36004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/>
          <p:cNvSpPr/>
          <p:nvPr/>
        </p:nvSpPr>
        <p:spPr>
          <a:xfrm>
            <a:off x="7092280" y="5805264"/>
            <a:ext cx="936104" cy="43204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Basic events (from Thucydides)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35480"/>
            <a:ext cx="3826768" cy="4389120"/>
          </a:xfrm>
        </p:spPr>
        <p:txBody>
          <a:bodyPr>
            <a:normAutofit/>
          </a:bodyPr>
          <a:lstStyle/>
          <a:p>
            <a:r>
              <a:rPr lang="en-GB" dirty="0" smtClean="0"/>
              <a:t>460-454: Athenian expedition against Cyprus and Egypt.</a:t>
            </a:r>
          </a:p>
          <a:p>
            <a:r>
              <a:rPr lang="en-GB" b="1" dirty="0" smtClean="0"/>
              <a:t>454: Movement of the Delian League treasury from Delos to Athens.</a:t>
            </a:r>
          </a:p>
          <a:p>
            <a:r>
              <a:rPr lang="en-GB" b="1" dirty="0" smtClean="0"/>
              <a:t>446: 30 years peace</a:t>
            </a:r>
          </a:p>
          <a:p>
            <a:pPr>
              <a:buNone/>
            </a:pPr>
            <a:endParaRPr lang="en-GB" dirty="0" smtClean="0"/>
          </a:p>
          <a:p>
            <a:endParaRPr lang="en-GB" dirty="0"/>
          </a:p>
        </p:txBody>
      </p:sp>
      <p:pic>
        <p:nvPicPr>
          <p:cNvPr id="286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77823" y="3140968"/>
            <a:ext cx="5066177" cy="37170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Isosceles Triangle 7"/>
          <p:cNvSpPr/>
          <p:nvPr/>
        </p:nvSpPr>
        <p:spPr>
          <a:xfrm>
            <a:off x="7524328" y="4941168"/>
            <a:ext cx="144016" cy="14401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Basic events (from Thucydides)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35480"/>
            <a:ext cx="3826768" cy="4389120"/>
          </a:xfrm>
        </p:spPr>
        <p:txBody>
          <a:bodyPr>
            <a:normAutofit/>
          </a:bodyPr>
          <a:lstStyle/>
          <a:p>
            <a:r>
              <a:rPr lang="en-GB" dirty="0" smtClean="0"/>
              <a:t>446: 30 years peace – return to the status quo.</a:t>
            </a:r>
          </a:p>
          <a:p>
            <a:r>
              <a:rPr lang="en-GB" b="1" dirty="0" smtClean="0"/>
              <a:t>440: Samian revolt</a:t>
            </a:r>
          </a:p>
          <a:p>
            <a:pPr>
              <a:buNone/>
            </a:pPr>
            <a:endParaRPr lang="en-GB" dirty="0" smtClean="0"/>
          </a:p>
          <a:p>
            <a:endParaRPr lang="en-GB" dirty="0"/>
          </a:p>
        </p:txBody>
      </p:sp>
      <p:pic>
        <p:nvPicPr>
          <p:cNvPr id="286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77823" y="3140968"/>
            <a:ext cx="5066177" cy="37170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Isosceles Triangle 7"/>
          <p:cNvSpPr/>
          <p:nvPr/>
        </p:nvSpPr>
        <p:spPr>
          <a:xfrm>
            <a:off x="8820472" y="4293096"/>
            <a:ext cx="144016" cy="14401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problem of the sources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Summaries 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Both Thucydides and Diodoros provide summary accounts. </a:t>
            </a:r>
          </a:p>
          <a:p>
            <a:r>
              <a:rPr lang="en-GB" dirty="0" smtClean="0"/>
              <a:t>We do not have a full-length account of the period.</a:t>
            </a:r>
          </a:p>
          <a:p>
            <a:r>
              <a:rPr lang="en-GB" dirty="0" smtClean="0"/>
              <a:t>The 430s have a better coverage because Thucydides pays a lot of attention to events as they are the prelude to the great Peloponnesian War.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Inscriptions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Most of our information about what is actually happening in the Pentekontaetia, particularly in the Delian League, comes from inscriptions. </a:t>
            </a:r>
          </a:p>
          <a:p>
            <a:r>
              <a:rPr lang="en-GB" dirty="0" smtClean="0"/>
              <a:t>The vast majority of these are fragmentary and have not been translated. </a:t>
            </a:r>
          </a:p>
          <a:p>
            <a:r>
              <a:rPr lang="en-GB" dirty="0" smtClean="0"/>
              <a:t>Hence it is still difficult for students to access the full spectrum of data for the Pentekontaetia. </a:t>
            </a:r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69</TotalTime>
  <Words>568</Words>
  <Application>Microsoft Office PowerPoint</Application>
  <PresentationFormat>On-screen Show (4:3)</PresentationFormat>
  <Paragraphs>74</Paragraphs>
  <Slides>20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Flow</vt:lpstr>
      <vt:lpstr>CLAH4005</vt:lpstr>
      <vt:lpstr>Basic events</vt:lpstr>
      <vt:lpstr>What is the Pentekontaetia?</vt:lpstr>
      <vt:lpstr>Basic events (from Thucydides)</vt:lpstr>
      <vt:lpstr>Basic events (from Thucydides)</vt:lpstr>
      <vt:lpstr>Basic events (from Thucydides)</vt:lpstr>
      <vt:lpstr>Basic events (from Thucydides)</vt:lpstr>
      <vt:lpstr>The Route of the Persian Fleet in the Marathon campaign</vt:lpstr>
      <vt:lpstr>Basic events (from Thucydides)</vt:lpstr>
      <vt:lpstr>Basic events (from Thucydides)</vt:lpstr>
      <vt:lpstr>Basic events (from Thucydides)</vt:lpstr>
      <vt:lpstr>Basic events (from Thucydides)</vt:lpstr>
      <vt:lpstr>Basic events (from Thucydides)</vt:lpstr>
      <vt:lpstr>Slide 14</vt:lpstr>
      <vt:lpstr>Basic events (from Thucydides)</vt:lpstr>
      <vt:lpstr>Basic events (from Thucydides)</vt:lpstr>
      <vt:lpstr>Basic events (from Thucydides)</vt:lpstr>
      <vt:lpstr>The problem of the sources</vt:lpstr>
      <vt:lpstr>Summaries </vt:lpstr>
      <vt:lpstr>Inscriptions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CLAH4005</dc:title>
  <dc:creator>Errietta Bissa</dc:creator>
  <cp:lastModifiedBy>Errietta Bissa</cp:lastModifiedBy>
  <cp:revision>42</cp:revision>
  <dcterms:created xsi:type="dcterms:W3CDTF">2012-10-16T09:40:43Z</dcterms:created>
  <dcterms:modified xsi:type="dcterms:W3CDTF">2012-10-16T10:51:03Z</dcterms:modified>
</cp:coreProperties>
</file>