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8" r:id="rId3"/>
    <p:sldId id="257" r:id="rId4"/>
    <p:sldId id="265" r:id="rId5"/>
    <p:sldId id="273" r:id="rId6"/>
    <p:sldId id="259" r:id="rId7"/>
    <p:sldId id="266" r:id="rId8"/>
    <p:sldId id="274" r:id="rId9"/>
    <p:sldId id="260" r:id="rId10"/>
    <p:sldId id="261" r:id="rId11"/>
    <p:sldId id="267" r:id="rId12"/>
    <p:sldId id="268" r:id="rId13"/>
    <p:sldId id="271" r:id="rId14"/>
    <p:sldId id="262" r:id="rId15"/>
    <p:sldId id="269" r:id="rId16"/>
    <p:sldId id="270" r:id="rId17"/>
    <p:sldId id="263" r:id="rId18"/>
    <p:sldId id="264"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p:cViewPr varScale="1">
        <p:scale>
          <a:sx n="106" d="100"/>
          <a:sy n="106" d="100"/>
        </p:scale>
        <p:origin x="1800" y="17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966189-83C1-45D0-9E31-F163074FDEE8}" type="datetimeFigureOut">
              <a:rPr lang="en-US" smtClean="0"/>
              <a:t>8/20/19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FA35C4-CF2E-4F42-8F99-F8F11CA8C06A}" type="slidenum">
              <a:rPr lang="en-US" smtClean="0"/>
              <a:t>‹#›</a:t>
            </a:fld>
            <a:endParaRPr lang="en-US"/>
          </a:p>
        </p:txBody>
      </p:sp>
    </p:spTree>
    <p:extLst>
      <p:ext uri="{BB962C8B-B14F-4D97-AF65-F5344CB8AC3E}">
        <p14:creationId xmlns:p14="http://schemas.microsoft.com/office/powerpoint/2010/main" val="2890353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5</a:t>
            </a:fld>
            <a:endParaRPr lang="en-US"/>
          </a:p>
        </p:txBody>
      </p:sp>
    </p:spTree>
    <p:extLst>
      <p:ext uri="{BB962C8B-B14F-4D97-AF65-F5344CB8AC3E}">
        <p14:creationId xmlns:p14="http://schemas.microsoft.com/office/powerpoint/2010/main" val="234208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primary goal of this project is to study the workplace in the Battle Creek-based manufacturer of ready-to-eat cereals and various other food products. In this project, the team will highlight the profile of the company, sharing its brief history and a brief description of the successes that the company has made since its inception. To get a clear picture of the workplace in a Kellogg’s production plant, the project team will begin with an analysis of the company profile, including the company’s mission and vision statement, which are the core providers of the direction that the company takes at the workplace. The tasks in this project are distributed amongst the five members of the team, each member assigned a specific task starting from the introduction and company profile, the goals of the project and how these were reached the analysis of the company structure of Kellogg’s, and the company’s corporate structure.</a:t>
            </a:r>
          </a:p>
          <a:p>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6</a:t>
            </a:fld>
            <a:endParaRPr lang="en-US"/>
          </a:p>
        </p:txBody>
      </p:sp>
    </p:spTree>
    <p:extLst>
      <p:ext uri="{BB962C8B-B14F-4D97-AF65-F5344CB8AC3E}">
        <p14:creationId xmlns:p14="http://schemas.microsoft.com/office/powerpoint/2010/main" val="2606915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team will also analyze the cultural dimensions of Kellogg’s Company, using </a:t>
            </a:r>
            <a:r>
              <a:rPr lang="en-US" sz="1200" kern="1200" dirty="0" err="1">
                <a:solidFill>
                  <a:schemeClr val="tx1"/>
                </a:solidFill>
                <a:effectLst/>
                <a:latin typeface="+mn-lt"/>
                <a:ea typeface="+mn-ea"/>
                <a:cs typeface="+mn-cs"/>
              </a:rPr>
              <a:t>Hofstede's</a:t>
            </a:r>
            <a:r>
              <a:rPr lang="en-US" sz="1200" kern="1200" dirty="0">
                <a:solidFill>
                  <a:schemeClr val="tx1"/>
                </a:solidFill>
                <a:effectLst/>
                <a:latin typeface="+mn-lt"/>
                <a:ea typeface="+mn-ea"/>
                <a:cs typeface="+mn-cs"/>
              </a:rPr>
              <a:t> Theory of Cultural Dimensions. This analysis aims to consider and highlight the intercultural aspects that take place and affect the company’s productivity, and explain how these intercultural aspects are of significance to the company. Therefore, the team will be looking to ascertain why Kellogg’s as a multinational company needs to be open to multicultural activities and management styles and the relevance this has to production and market performance.</a:t>
            </a:r>
          </a:p>
          <a:p>
            <a:r>
              <a:rPr lang="en-US" sz="1200" kern="1200" dirty="0">
                <a:solidFill>
                  <a:schemeClr val="tx1"/>
                </a:solidFill>
                <a:effectLst/>
                <a:latin typeface="+mn-lt"/>
                <a:ea typeface="+mn-ea"/>
                <a:cs typeface="+mn-cs"/>
              </a:rPr>
              <a:t>After analyzing the cultural dimensions, the next goal of this project will be to consider the company’s leadership and management behaviors, with a specific aim of this goal being to ascertain how the company approaches human resource management. The project team will, therefore, apply Taylor’s Motivation Theory, also known as the Theory of Scientific Management. The team will seek to expound on the components of Taylor’s theory and highlight in the parts of the theory that Kellogg’s applies today and those that it does not apply. In this essence, the team will also briefly highlight the downsides of using the Scientific Theory of Management and the impact it may have on a firm like Kellogg’s if it is put into operations fully.</a:t>
            </a:r>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7</a:t>
            </a:fld>
            <a:endParaRPr lang="en-US"/>
          </a:p>
        </p:txBody>
      </p:sp>
    </p:spTree>
    <p:extLst>
      <p:ext uri="{BB962C8B-B14F-4D97-AF65-F5344CB8AC3E}">
        <p14:creationId xmlns:p14="http://schemas.microsoft.com/office/powerpoint/2010/main" val="1250296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Kellogg’s management structure and operations are based on verifiable theoretical frameworks. Using the theories of organizational structure helps understand the organizational success that the company has enjoyed for most parts of its existence. These theories pretty much influence on how the company allocates the resources it has and also describes its interactions with the environment and the market. In this essence, the company operates in a structure that can best be said to be a combination of the classical organization theory and the neoclassical organization theory. The classical organizational theory is a way of bringing together scientific management and administrative theory with bureaucratic theory. The scientific management part is solely focused on getting the best out of the equipment and people working for the company, as well as performing scrutiny of all the operations in the company. The bureaucratic theory establishes a framework for the company to divide its labor as well as to establish product specialization as a production and marketing tool for the brand. The administrative theory is responsible for the company’s established management and operational principles. However, this theoretical framework lacks something vital in production, and that element is motivation.</a:t>
            </a:r>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9</a:t>
            </a:fld>
            <a:endParaRPr lang="en-US"/>
          </a:p>
        </p:txBody>
      </p:sp>
    </p:spTree>
    <p:extLst>
      <p:ext uri="{BB962C8B-B14F-4D97-AF65-F5344CB8AC3E}">
        <p14:creationId xmlns:p14="http://schemas.microsoft.com/office/powerpoint/2010/main" val="3633509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result of this recognition and inclusion of diversity is that Kellogg’s has over the years achieved many rewards for its product innovation, a sector in the market that it continues to lead to this day (</a:t>
            </a:r>
            <a:r>
              <a:rPr lang="en-US" sz="1200" kern="1200" dirty="0" err="1">
                <a:solidFill>
                  <a:schemeClr val="tx1"/>
                </a:solidFill>
                <a:effectLst/>
                <a:latin typeface="+mn-lt"/>
                <a:ea typeface="+mn-ea"/>
                <a:cs typeface="+mn-cs"/>
              </a:rPr>
              <a:t>Bakir</a:t>
            </a:r>
            <a:r>
              <a:rPr lang="en-US" sz="1200" kern="1200" dirty="0">
                <a:solidFill>
                  <a:schemeClr val="tx1"/>
                </a:solidFill>
                <a:effectLst/>
                <a:latin typeface="+mn-lt"/>
                <a:ea typeface="+mn-ea"/>
                <a:cs typeface="+mn-cs"/>
              </a:rPr>
              <a:t> et al., 2015)</a:t>
            </a:r>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11</a:t>
            </a:fld>
            <a:endParaRPr lang="en-US"/>
          </a:p>
        </p:txBody>
      </p:sp>
    </p:spTree>
    <p:extLst>
      <p:ext uri="{BB962C8B-B14F-4D97-AF65-F5344CB8AC3E}">
        <p14:creationId xmlns:p14="http://schemas.microsoft.com/office/powerpoint/2010/main" val="4116641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leadership culture in Kellogg’s is based on continued development and frameworks that outline the rules with which the company plays the game in the industry. In an international setting such as the global market in which the company operates, this means the establishment of a shared global language that transcends multiple countries and cultures and offering a common method of development and management (</a:t>
            </a:r>
            <a:r>
              <a:rPr lang="en-US" sz="1200" kern="1200" dirty="0" err="1">
                <a:solidFill>
                  <a:schemeClr val="tx1"/>
                </a:solidFill>
                <a:effectLst/>
                <a:latin typeface="+mn-lt"/>
                <a:ea typeface="+mn-ea"/>
                <a:cs typeface="+mn-cs"/>
              </a:rPr>
              <a:t>Waring</a:t>
            </a:r>
            <a:r>
              <a:rPr lang="en-US" sz="1200" kern="1200" dirty="0">
                <a:solidFill>
                  <a:schemeClr val="tx1"/>
                </a:solidFill>
                <a:effectLst/>
                <a:latin typeface="+mn-lt"/>
                <a:ea typeface="+mn-ea"/>
                <a:cs typeface="+mn-cs"/>
              </a:rPr>
              <a:t>, 2016). The company appreciates that collaboration makes the organization stronger in the industry and that establishing a team that trusts in each other’s talents and abilities is essential in developing a team that plays for success. The leadership of the company is one that culturally has the confidence to test their limits and get out of the comfort zone in order to try and make new trends happen as a leader in the market. These strategies are among the strengths that have propelled the company to the heights it has soared to this day (</a:t>
            </a:r>
            <a:r>
              <a:rPr lang="en-US" sz="1200" kern="1200" dirty="0" err="1">
                <a:solidFill>
                  <a:schemeClr val="tx1"/>
                </a:solidFill>
                <a:effectLst/>
                <a:latin typeface="+mn-lt"/>
                <a:ea typeface="+mn-ea"/>
                <a:cs typeface="+mn-cs"/>
              </a:rPr>
              <a:t>Waring</a:t>
            </a:r>
            <a:r>
              <a:rPr lang="en-US" sz="1200" kern="1200" dirty="0">
                <a:solidFill>
                  <a:schemeClr val="tx1"/>
                </a:solidFill>
                <a:effectLst/>
                <a:latin typeface="+mn-lt"/>
                <a:ea typeface="+mn-ea"/>
                <a:cs typeface="+mn-cs"/>
              </a:rPr>
              <a:t>, 2016).</a:t>
            </a:r>
          </a:p>
          <a:p>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14</a:t>
            </a:fld>
            <a:endParaRPr lang="en-US"/>
          </a:p>
        </p:txBody>
      </p:sp>
    </p:spTree>
    <p:extLst>
      <p:ext uri="{BB962C8B-B14F-4D97-AF65-F5344CB8AC3E}">
        <p14:creationId xmlns:p14="http://schemas.microsoft.com/office/powerpoint/2010/main" val="1476614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was one of the first theories of motivation in the workplace. This theory focuses on how managers can boost the motion and productivity of their teams and especially attempts to come up with the most efficient way for the team to perform a job (Thompson, 2017). Taylor believed that there existed universal laws that governed efficiency and that these laws were not in any way dependent on human judgment. Therefore, the goal of the scientific management theory is to come up with this one most efficient way of performing a task. The same theoretical approach has been applied in productivity and companies like Kellogg’s have applied sections of this approach in their operations in that they also seek to find the most amicable way to produce their items and to remain as profitable as possible (Thompson, 2017). Essentially, the notion of Taylor was that as workers seek more wages from their employers, the employers are conversely seeking high productivity and high quality of goods so that their businesses remain profitable (</a:t>
            </a:r>
            <a:r>
              <a:rPr lang="en-US" sz="1200" kern="1200" dirty="0" err="1">
                <a:solidFill>
                  <a:schemeClr val="tx1"/>
                </a:solidFill>
                <a:effectLst/>
                <a:latin typeface="+mn-lt"/>
                <a:ea typeface="+mn-ea"/>
                <a:cs typeface="+mn-cs"/>
              </a:rPr>
              <a:t>Waring</a:t>
            </a:r>
            <a:r>
              <a:rPr lang="en-US" sz="1200" kern="1200" dirty="0">
                <a:solidFill>
                  <a:schemeClr val="tx1"/>
                </a:solidFill>
                <a:effectLst/>
                <a:latin typeface="+mn-lt"/>
                <a:ea typeface="+mn-ea"/>
                <a:cs typeface="+mn-cs"/>
              </a:rPr>
              <a:t>, 2016).</a:t>
            </a:r>
          </a:p>
          <a:p>
            <a:r>
              <a:rPr lang="en-US" sz="1200" kern="1200" dirty="0">
                <a:solidFill>
                  <a:schemeClr val="tx1"/>
                </a:solidFill>
                <a:effectLst/>
                <a:latin typeface="+mn-lt"/>
                <a:ea typeface="+mn-ea"/>
                <a:cs typeface="+mn-cs"/>
              </a:rPr>
              <a:t>One of Taylor’s opinions is that for ease of management, specialization and breaking the production teams into small manageable teams is necessary so that the team leaders can have an easier task of accounting for each of their members’ contribution (Thompson, 2017). He also suggested that workers be paid according to their productivity and for training to be issued to employees so that a standard way of production can be established. Kellogg’s has encompassed all these in its production strategies and most notably the company has specialized in a great way in a way to minimize the phenomenon that Taylor referred to as natural soldiering where employees will seek to perform the easiest of tasks given to them while avoiding the difficult ones. Kellogg’s uses this model for competitive wages and mass production, while also incorporating creativity with an established standard of quality products (Thompson, 2017).</a:t>
            </a:r>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15</a:t>
            </a:fld>
            <a:endParaRPr lang="en-US"/>
          </a:p>
        </p:txBody>
      </p:sp>
    </p:spTree>
    <p:extLst>
      <p:ext uri="{BB962C8B-B14F-4D97-AF65-F5344CB8AC3E}">
        <p14:creationId xmlns:p14="http://schemas.microsoft.com/office/powerpoint/2010/main" val="1427970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Taylor argued that employees are naturally lazy, and thus the employers needed to be concise in whatever they wanted to be done and how they wanted the employees to do the tasks (</a:t>
            </a:r>
            <a:r>
              <a:rPr lang="en-US" sz="1200" kern="1200" dirty="0" err="1">
                <a:solidFill>
                  <a:schemeClr val="tx1"/>
                </a:solidFill>
                <a:effectLst/>
                <a:latin typeface="+mn-lt"/>
                <a:ea typeface="+mn-ea"/>
                <a:cs typeface="+mn-cs"/>
              </a:rPr>
              <a:t>Waring</a:t>
            </a:r>
            <a:r>
              <a:rPr lang="en-US" sz="1200" kern="1200" dirty="0">
                <a:solidFill>
                  <a:schemeClr val="tx1"/>
                </a:solidFill>
                <a:effectLst/>
                <a:latin typeface="+mn-lt"/>
                <a:ea typeface="+mn-ea"/>
                <a:cs typeface="+mn-cs"/>
              </a:rPr>
              <a:t>, 2016).</a:t>
            </a:r>
            <a:endParaRPr lang="en-US" dirty="0"/>
          </a:p>
        </p:txBody>
      </p:sp>
      <p:sp>
        <p:nvSpPr>
          <p:cNvPr id="4" name="Slide Number Placeholder 3"/>
          <p:cNvSpPr>
            <a:spLocks noGrp="1"/>
          </p:cNvSpPr>
          <p:nvPr>
            <p:ph type="sldNum" sz="quarter" idx="10"/>
          </p:nvPr>
        </p:nvSpPr>
        <p:spPr/>
        <p:txBody>
          <a:bodyPr/>
          <a:lstStyle/>
          <a:p>
            <a:fld id="{A0FA35C4-CF2E-4F42-8F99-F8F11CA8C06A}" type="slidenum">
              <a:rPr lang="en-US" smtClean="0"/>
              <a:t>16</a:t>
            </a:fld>
            <a:endParaRPr lang="en-US"/>
          </a:p>
        </p:txBody>
      </p:sp>
    </p:spTree>
    <p:extLst>
      <p:ext uri="{BB962C8B-B14F-4D97-AF65-F5344CB8AC3E}">
        <p14:creationId xmlns:p14="http://schemas.microsoft.com/office/powerpoint/2010/main" val="557063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D311A39A-E789-4275-90E0-5A4061CB97C7}" type="datetimeFigureOut">
              <a:rPr lang="en-US" smtClean="0"/>
              <a:t>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11A39A-E789-4275-90E0-5A4061CB97C7}" type="datetimeFigureOut">
              <a:rPr lang="en-US" smtClean="0"/>
              <a:t>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D311A39A-E789-4275-90E0-5A4061CB97C7}" type="datetimeFigureOut">
              <a:rPr lang="en-US" smtClean="0"/>
              <a:t>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11A39A-E789-4275-90E0-5A4061CB97C7}" type="datetimeFigureOut">
              <a:rPr lang="en-US" smtClean="0"/>
              <a:t>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3EA598-3EC7-4E4C-B6E3-84D15449C6E7}"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11A39A-E789-4275-90E0-5A4061CB97C7}" type="datetimeFigureOut">
              <a:rPr lang="en-US" smtClean="0"/>
              <a:t>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311A39A-E789-4275-90E0-5A4061CB97C7}" type="datetimeFigureOut">
              <a:rPr lang="en-US" smtClean="0"/>
              <a:t>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11A39A-E789-4275-90E0-5A4061CB97C7}" type="datetimeFigureOut">
              <a:rPr lang="en-US" smtClean="0"/>
              <a:t>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311A39A-E789-4275-90E0-5A4061CB97C7}" type="datetimeFigureOut">
              <a:rPr lang="en-US" smtClean="0"/>
              <a:t>8/20/19</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3E3EA598-3EC7-4E4C-B6E3-84D15449C6E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11A39A-E789-4275-90E0-5A4061CB97C7}" type="datetimeFigureOut">
              <a:rPr lang="en-US" smtClean="0"/>
              <a:t>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11A39A-E789-4275-90E0-5A4061CB97C7}" type="datetimeFigureOut">
              <a:rPr lang="en-US" smtClean="0"/>
              <a:t>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11A39A-E789-4275-90E0-5A4061CB97C7}" type="datetimeFigureOut">
              <a:rPr lang="en-US" smtClean="0"/>
              <a:t>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3EA598-3EC7-4E4C-B6E3-84D15449C6E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D311A39A-E789-4275-90E0-5A4061CB97C7}" type="datetimeFigureOut">
              <a:rPr lang="en-US" smtClean="0"/>
              <a:t>8/20/19</a:t>
            </a:fld>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3E3EA598-3EC7-4E4C-B6E3-84D15449C6E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investor.kelloggs.com/CustomPage/Index?KeyGenPage=1073753435"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kelloggcompany.com/en_US/about-ethic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295401"/>
            <a:ext cx="8763000" cy="2305050"/>
          </a:xfrm>
        </p:spPr>
        <p:txBody>
          <a:bodyPr>
            <a:normAutofit/>
          </a:bodyPr>
          <a:lstStyle/>
          <a:p>
            <a:pPr algn="ctr"/>
            <a:r>
              <a:rPr lang="en-US" sz="4000" b="1" dirty="0">
                <a:effectLst>
                  <a:outerShdw blurRad="38100" dist="38100" dir="2700000" algn="tl">
                    <a:srgbClr val="000000">
                      <a:alpha val="43137"/>
                    </a:srgbClr>
                  </a:outerShdw>
                </a:effectLst>
              </a:rPr>
              <a:t>INTRODUCTION TO THE MODERN WORKPLACE</a:t>
            </a:r>
          </a:p>
        </p:txBody>
      </p:sp>
      <p:sp>
        <p:nvSpPr>
          <p:cNvPr id="3" name="Subtitle 2"/>
          <p:cNvSpPr>
            <a:spLocks noGrp="1"/>
          </p:cNvSpPr>
          <p:nvPr>
            <p:ph type="subTitle" idx="1"/>
          </p:nvPr>
        </p:nvSpPr>
        <p:spPr>
          <a:xfrm>
            <a:off x="1447800" y="4267200"/>
            <a:ext cx="6400800" cy="1752600"/>
          </a:xfrm>
        </p:spPr>
        <p:txBody>
          <a:bodyPr>
            <a:normAutofit/>
          </a:bodyPr>
          <a:lstStyle/>
          <a:p>
            <a:pPr algn="ctr"/>
            <a:r>
              <a:rPr lang="en-US" sz="3200" b="1" dirty="0">
                <a:effectLst>
                  <a:outerShdw blurRad="38100" dist="38100" dir="2700000" algn="tl">
                    <a:srgbClr val="000000">
                      <a:alpha val="43137"/>
                    </a:srgbClr>
                  </a:outerShdw>
                </a:effectLst>
              </a:rPr>
              <a:t>CASE STUDY OF KELLOGG’S COMPANY</a:t>
            </a:r>
          </a:p>
        </p:txBody>
      </p:sp>
    </p:spTree>
    <p:extLst>
      <p:ext uri="{BB962C8B-B14F-4D97-AF65-F5344CB8AC3E}">
        <p14:creationId xmlns:p14="http://schemas.microsoft.com/office/powerpoint/2010/main" val="1384916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Team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23864374"/>
              </p:ext>
            </p:extLst>
          </p:nvPr>
        </p:nvGraphicFramePr>
        <p:xfrm>
          <a:off x="228600" y="1142999"/>
          <a:ext cx="8686799" cy="5066235"/>
        </p:xfrm>
        <a:graphic>
          <a:graphicData uri="http://schemas.openxmlformats.org/drawingml/2006/table">
            <a:tbl>
              <a:tblPr firstRow="1" firstCol="1" bandRow="1">
                <a:tableStyleId>{5C22544A-7EE6-4342-B048-85BDC9FD1C3A}</a:tableStyleId>
              </a:tblPr>
              <a:tblGrid>
                <a:gridCol w="2960914">
                  <a:extLst>
                    <a:ext uri="{9D8B030D-6E8A-4147-A177-3AD203B41FA5}">
                      <a16:colId xmlns:a16="http://schemas.microsoft.com/office/drawing/2014/main" val="20000"/>
                    </a:ext>
                  </a:extLst>
                </a:gridCol>
                <a:gridCol w="2634343">
                  <a:extLst>
                    <a:ext uri="{9D8B030D-6E8A-4147-A177-3AD203B41FA5}">
                      <a16:colId xmlns:a16="http://schemas.microsoft.com/office/drawing/2014/main" val="20001"/>
                    </a:ext>
                  </a:extLst>
                </a:gridCol>
                <a:gridCol w="3091542">
                  <a:extLst>
                    <a:ext uri="{9D8B030D-6E8A-4147-A177-3AD203B41FA5}">
                      <a16:colId xmlns:a16="http://schemas.microsoft.com/office/drawing/2014/main" val="20002"/>
                    </a:ext>
                  </a:extLst>
                </a:gridCol>
              </a:tblGrid>
              <a:tr h="546895">
                <a:tc>
                  <a:txBody>
                    <a:bodyPr/>
                    <a:lstStyle/>
                    <a:p>
                      <a:pPr marL="0" marR="0" indent="457200">
                        <a:lnSpc>
                          <a:spcPct val="115000"/>
                        </a:lnSpc>
                        <a:spcBef>
                          <a:spcPts val="0"/>
                        </a:spcBef>
                        <a:spcAft>
                          <a:spcPts val="0"/>
                        </a:spcAft>
                      </a:pPr>
                      <a:r>
                        <a:rPr lang="en-US" sz="2000" dirty="0">
                          <a:effectLst/>
                        </a:rPr>
                        <a:t>  Member</a:t>
                      </a:r>
                      <a:endParaRPr lang="en-US" sz="2000" dirty="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a:effectLst/>
                        </a:rPr>
                        <a:t>Number</a:t>
                      </a:r>
                      <a:endParaRPr lang="en-US" sz="200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a:effectLst/>
                        </a:rPr>
                        <a:t>Part Worked on</a:t>
                      </a:r>
                      <a:endParaRPr lang="en-US" sz="20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546895">
                <a:tc>
                  <a:txBody>
                    <a:bodyPr/>
                    <a:lstStyle/>
                    <a:p>
                      <a:pPr marL="342900" marR="0" lvl="0" indent="-342900">
                        <a:lnSpc>
                          <a:spcPct val="115000"/>
                        </a:lnSpc>
                        <a:spcBef>
                          <a:spcPts val="0"/>
                        </a:spcBef>
                        <a:spcAft>
                          <a:spcPts val="0"/>
                        </a:spcAft>
                        <a:buFont typeface="+mj-lt"/>
                        <a:buAutoNum type="arabicPeriod"/>
                      </a:pPr>
                      <a:r>
                        <a:rPr lang="en-US" sz="2000" dirty="0">
                          <a:effectLst/>
                        </a:rPr>
                        <a:t>Denis </a:t>
                      </a:r>
                      <a:r>
                        <a:rPr lang="en-US" sz="2000" dirty="0" err="1">
                          <a:effectLst/>
                        </a:rPr>
                        <a:t>Nachev</a:t>
                      </a:r>
                      <a:endParaRPr lang="en-US" sz="2000" dirty="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dirty="0">
                          <a:effectLst/>
                        </a:rPr>
                        <a:t>1814720</a:t>
                      </a:r>
                      <a:endParaRPr lang="en-US" sz="20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000" dirty="0">
                          <a:effectLst/>
                        </a:rPr>
                        <a:t>Company Profile</a:t>
                      </a:r>
                      <a:endParaRPr lang="en-US"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546895">
                <a:tc>
                  <a:txBody>
                    <a:bodyPr/>
                    <a:lstStyle/>
                    <a:p>
                      <a:pPr marL="342900" marR="0" lvl="0" indent="-342900">
                        <a:lnSpc>
                          <a:spcPct val="115000"/>
                        </a:lnSpc>
                        <a:spcBef>
                          <a:spcPts val="0"/>
                        </a:spcBef>
                        <a:spcAft>
                          <a:spcPts val="0"/>
                        </a:spcAft>
                        <a:buFont typeface="+mj-lt"/>
                        <a:buAutoNum type="arabicPeriod"/>
                      </a:pPr>
                      <a:r>
                        <a:rPr lang="en-US" sz="2000">
                          <a:effectLst/>
                        </a:rPr>
                        <a:t>Mario Nedyalkov</a:t>
                      </a:r>
                      <a:endParaRPr lang="en-US" sz="200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dirty="0">
                          <a:effectLst/>
                        </a:rPr>
                        <a:t>1812413</a:t>
                      </a:r>
                      <a:endParaRPr lang="en-US" sz="20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000">
                          <a:effectLst/>
                        </a:rPr>
                        <a:t>Project goals</a:t>
                      </a:r>
                      <a:endParaRPr lang="en-US" sz="20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1127817">
                <a:tc>
                  <a:txBody>
                    <a:bodyPr/>
                    <a:lstStyle/>
                    <a:p>
                      <a:pPr marL="342900" marR="0" lvl="0" indent="-342900">
                        <a:lnSpc>
                          <a:spcPct val="115000"/>
                        </a:lnSpc>
                        <a:spcBef>
                          <a:spcPts val="0"/>
                        </a:spcBef>
                        <a:spcAft>
                          <a:spcPts val="0"/>
                        </a:spcAft>
                        <a:buFont typeface="+mj-lt"/>
                        <a:buAutoNum type="arabicPeriod"/>
                      </a:pPr>
                      <a:r>
                        <a:rPr lang="en-US" sz="2000">
                          <a:effectLst/>
                        </a:rPr>
                        <a:t>Polina Eneva</a:t>
                      </a:r>
                      <a:endParaRPr lang="en-US" sz="200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dirty="0">
                          <a:effectLst/>
                        </a:rPr>
                        <a:t>1714688</a:t>
                      </a:r>
                      <a:endParaRPr lang="en-US" sz="20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000" dirty="0">
                          <a:effectLst/>
                        </a:rPr>
                        <a:t>Corporate structure of the company(+Conclusion of the project)</a:t>
                      </a:r>
                      <a:endParaRPr lang="en-US"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1127817">
                <a:tc>
                  <a:txBody>
                    <a:bodyPr/>
                    <a:lstStyle/>
                    <a:p>
                      <a:pPr marL="342900" marR="0" lvl="0" indent="-342900">
                        <a:lnSpc>
                          <a:spcPct val="115000"/>
                        </a:lnSpc>
                        <a:spcBef>
                          <a:spcPts val="0"/>
                        </a:spcBef>
                        <a:spcAft>
                          <a:spcPts val="0"/>
                        </a:spcAft>
                        <a:buFont typeface="+mj-lt"/>
                        <a:buAutoNum type="arabicPeriod"/>
                      </a:pPr>
                      <a:r>
                        <a:rPr lang="en-US" sz="2000">
                          <a:effectLst/>
                        </a:rPr>
                        <a:t>Kaloyan Koev</a:t>
                      </a:r>
                      <a:endParaRPr lang="en-US" sz="200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a:effectLst/>
                        </a:rPr>
                        <a:t>1814704</a:t>
                      </a:r>
                      <a:endParaRPr lang="en-US" sz="20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000" dirty="0">
                          <a:effectLst/>
                        </a:rPr>
                        <a:t>Cultural dimensions (Hofstede’s Theory)</a:t>
                      </a:r>
                      <a:endParaRPr lang="en-US"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1169916">
                <a:tc>
                  <a:txBody>
                    <a:bodyPr/>
                    <a:lstStyle/>
                    <a:p>
                      <a:pPr marL="342900" marR="0" lvl="0" indent="-342900">
                        <a:lnSpc>
                          <a:spcPct val="115000"/>
                        </a:lnSpc>
                        <a:spcBef>
                          <a:spcPts val="0"/>
                        </a:spcBef>
                        <a:spcAft>
                          <a:spcPts val="0"/>
                        </a:spcAft>
                        <a:buFont typeface="+mj-lt"/>
                        <a:buAutoNum type="arabicPeriod"/>
                      </a:pPr>
                      <a:r>
                        <a:rPr lang="en-US" sz="2000">
                          <a:effectLst/>
                        </a:rPr>
                        <a:t>Atanas Mihaylov</a:t>
                      </a:r>
                      <a:endParaRPr lang="en-US" sz="2000">
                        <a:effectLst/>
                        <a:latin typeface="Calibri"/>
                        <a:ea typeface="Calibri"/>
                        <a:cs typeface="Times New Roman"/>
                      </a:endParaRPr>
                    </a:p>
                  </a:txBody>
                  <a:tcPr marL="68580" marR="68580" marT="0" marB="0"/>
                </a:tc>
                <a:tc>
                  <a:txBody>
                    <a:bodyPr/>
                    <a:lstStyle/>
                    <a:p>
                      <a:pPr marL="0" marR="0" indent="457200">
                        <a:lnSpc>
                          <a:spcPct val="115000"/>
                        </a:lnSpc>
                        <a:spcBef>
                          <a:spcPts val="0"/>
                        </a:spcBef>
                        <a:spcAft>
                          <a:spcPts val="0"/>
                        </a:spcAft>
                      </a:pPr>
                      <a:r>
                        <a:rPr lang="en-US" sz="2000">
                          <a:effectLst/>
                        </a:rPr>
                        <a:t>1814119</a:t>
                      </a:r>
                      <a:endParaRPr lang="en-US" sz="20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000" dirty="0">
                          <a:effectLst/>
                        </a:rPr>
                        <a:t>Leadership and management (Taylor’s Theory of Motivation)</a:t>
                      </a:r>
                      <a:endParaRPr lang="en-US" sz="2000"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72363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Company Profile</a:t>
            </a:r>
          </a:p>
        </p:txBody>
      </p:sp>
      <p:sp>
        <p:nvSpPr>
          <p:cNvPr id="3" name="Content Placeholder 2"/>
          <p:cNvSpPr>
            <a:spLocks noGrp="1"/>
          </p:cNvSpPr>
          <p:nvPr>
            <p:ph idx="1"/>
          </p:nvPr>
        </p:nvSpPr>
        <p:spPr>
          <a:xfrm>
            <a:off x="533400" y="1100628"/>
            <a:ext cx="7810500" cy="5300172"/>
          </a:xfrm>
        </p:spPr>
        <p:txBody>
          <a:bodyPr>
            <a:normAutofit/>
          </a:bodyPr>
          <a:lstStyle/>
          <a:p>
            <a:endParaRPr lang="en-US" b="0" dirty="0"/>
          </a:p>
          <a:p>
            <a:r>
              <a:rPr lang="en-US" sz="2800" dirty="0"/>
              <a:t>-The company was started in 1900 </a:t>
            </a:r>
            <a:r>
              <a:rPr lang="en-US" sz="2800" dirty="0" err="1"/>
              <a:t>Sanitas</a:t>
            </a:r>
            <a:r>
              <a:rPr lang="en-US" sz="2800" dirty="0"/>
              <a:t> Food Company by brothers Dr. John H. Kellogg and W.K. Kellogg (Bell, </a:t>
            </a:r>
            <a:r>
              <a:rPr lang="en-US" sz="2800" dirty="0" err="1"/>
              <a:t>McLoughlin</a:t>
            </a:r>
            <a:r>
              <a:rPr lang="en-US" sz="2800" dirty="0"/>
              <a:t> &amp; Kindred, 2017).</a:t>
            </a:r>
          </a:p>
          <a:p>
            <a:r>
              <a:rPr lang="en-US" sz="2800" dirty="0"/>
              <a:t>-Headquarters - Battle Creeks, Michigan in the United States.</a:t>
            </a:r>
          </a:p>
          <a:p>
            <a:r>
              <a:rPr lang="en-US" sz="2800" dirty="0"/>
              <a:t>-Product list:  cereals, granola bars, cookies, and other convenience and snack foods </a:t>
            </a:r>
          </a:p>
          <a:p>
            <a:r>
              <a:rPr lang="en-US" dirty="0"/>
              <a:t>-</a:t>
            </a:r>
          </a:p>
        </p:txBody>
      </p:sp>
    </p:spTree>
    <p:extLst>
      <p:ext uri="{BB962C8B-B14F-4D97-AF65-F5344CB8AC3E}">
        <p14:creationId xmlns:p14="http://schemas.microsoft.com/office/powerpoint/2010/main" val="3973430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Company profile</a:t>
            </a:r>
          </a:p>
        </p:txBody>
      </p:sp>
      <p:sp>
        <p:nvSpPr>
          <p:cNvPr id="3" name="Content Placeholder 2"/>
          <p:cNvSpPr>
            <a:spLocks noGrp="1"/>
          </p:cNvSpPr>
          <p:nvPr>
            <p:ph idx="1"/>
          </p:nvPr>
        </p:nvSpPr>
        <p:spPr>
          <a:xfrm>
            <a:off x="822960" y="1100628"/>
            <a:ext cx="7787640" cy="4538172"/>
          </a:xfrm>
        </p:spPr>
        <p:txBody>
          <a:bodyPr>
            <a:normAutofit fontScale="92500" lnSpcReduction="10000"/>
          </a:bodyPr>
          <a:lstStyle/>
          <a:p>
            <a:r>
              <a:rPr lang="en-US" sz="3200" dirty="0"/>
              <a:t>Vision Statement</a:t>
            </a:r>
            <a:r>
              <a:rPr lang="en-US" sz="3200" b="0" dirty="0"/>
              <a:t>: To enrich and delight the world through foods and brands that matter” (Kellogg’s, 2019).</a:t>
            </a:r>
          </a:p>
          <a:p>
            <a:r>
              <a:rPr lang="en-US" sz="3200" dirty="0"/>
              <a:t>Mission/Purpose</a:t>
            </a:r>
            <a:r>
              <a:rPr lang="en-US" sz="3200" b="0" dirty="0"/>
              <a:t>: To nourish families so that they can flourish and thrive (Kellogg’s, 2019).</a:t>
            </a:r>
          </a:p>
          <a:p>
            <a:r>
              <a:rPr lang="en-US" sz="3200" dirty="0"/>
              <a:t>Company Values</a:t>
            </a:r>
            <a:r>
              <a:rPr lang="en-US" sz="3200" b="0" dirty="0"/>
              <a:t>: The company’s values include integrity, accountability, passion, simplicity, love for success, and humility (Kellogg’s, 2019)</a:t>
            </a:r>
          </a:p>
          <a:p>
            <a:endParaRPr lang="en-US" dirty="0"/>
          </a:p>
        </p:txBody>
      </p:sp>
    </p:spTree>
    <p:extLst>
      <p:ext uri="{BB962C8B-B14F-4D97-AF65-F5344CB8AC3E}">
        <p14:creationId xmlns:p14="http://schemas.microsoft.com/office/powerpoint/2010/main" val="15311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l="26880" t="20945" r="25592" b="8542"/>
          <a:stretch/>
        </p:blipFill>
        <p:spPr>
          <a:xfrm>
            <a:off x="789038" y="1719178"/>
            <a:ext cx="7565923" cy="4492492"/>
          </a:xfrm>
        </p:spPr>
      </p:pic>
      <p:sp>
        <p:nvSpPr>
          <p:cNvPr id="6" name="TextBox 5"/>
          <p:cNvSpPr txBox="1"/>
          <p:nvPr/>
        </p:nvSpPr>
        <p:spPr>
          <a:xfrm>
            <a:off x="152400" y="1371600"/>
            <a:ext cx="2286000" cy="533400"/>
          </a:xfrm>
          <a:prstGeom prst="rect">
            <a:avLst/>
          </a:prstGeom>
          <a:noFill/>
        </p:spPr>
        <p:txBody>
          <a:bodyPr wrap="square" rtlCol="0">
            <a:spAutoFit/>
          </a:bodyPr>
          <a:lstStyle/>
          <a:p>
            <a:endParaRPr lang="en-US" dirty="0"/>
          </a:p>
        </p:txBody>
      </p:sp>
      <p:sp>
        <p:nvSpPr>
          <p:cNvPr id="7" name="TextBox 6"/>
          <p:cNvSpPr txBox="1"/>
          <p:nvPr/>
        </p:nvSpPr>
        <p:spPr>
          <a:xfrm>
            <a:off x="76200" y="741356"/>
            <a:ext cx="2438400" cy="923330"/>
          </a:xfrm>
          <a:prstGeom prst="rect">
            <a:avLst/>
          </a:prstGeom>
          <a:noFill/>
        </p:spPr>
        <p:txBody>
          <a:bodyPr wrap="square" rtlCol="0">
            <a:spAutoFit/>
          </a:bodyPr>
          <a:lstStyle/>
          <a:p>
            <a:r>
              <a:rPr lang="en-US" dirty="0"/>
              <a:t>TEAM MEMBERS:</a:t>
            </a:r>
          </a:p>
          <a:p>
            <a:pPr marL="285750" indent="-285750">
              <a:buFontTx/>
              <a:buChar char="-"/>
            </a:pPr>
            <a:r>
              <a:rPr lang="en-US" b="1" dirty="0" err="1"/>
              <a:t>Kaloyan</a:t>
            </a:r>
            <a:r>
              <a:rPr lang="en-US" b="1" dirty="0"/>
              <a:t> </a:t>
            </a:r>
            <a:r>
              <a:rPr lang="en-US" b="1" dirty="0" err="1"/>
              <a:t>Koev</a:t>
            </a:r>
            <a:endParaRPr lang="en-US" b="1" dirty="0"/>
          </a:p>
          <a:p>
            <a:pPr marL="285750" indent="-285750">
              <a:buFontTx/>
              <a:buChar char="-"/>
            </a:pPr>
            <a:r>
              <a:rPr lang="en-US" b="1" dirty="0" err="1"/>
              <a:t>Atanas</a:t>
            </a:r>
            <a:r>
              <a:rPr lang="en-US" b="1" dirty="0"/>
              <a:t> </a:t>
            </a:r>
            <a:r>
              <a:rPr lang="en-US" b="1" dirty="0" err="1"/>
              <a:t>Mihaylov</a:t>
            </a:r>
            <a:endParaRPr lang="en-US" dirty="0"/>
          </a:p>
        </p:txBody>
      </p:sp>
      <p:sp>
        <p:nvSpPr>
          <p:cNvPr id="8" name="TextBox 7"/>
          <p:cNvSpPr txBox="1"/>
          <p:nvPr/>
        </p:nvSpPr>
        <p:spPr>
          <a:xfrm>
            <a:off x="6705600" y="720789"/>
            <a:ext cx="2133600" cy="923330"/>
          </a:xfrm>
          <a:prstGeom prst="rect">
            <a:avLst/>
          </a:prstGeom>
          <a:noFill/>
        </p:spPr>
        <p:txBody>
          <a:bodyPr wrap="square" rtlCol="0">
            <a:spAutoFit/>
          </a:bodyPr>
          <a:lstStyle/>
          <a:p>
            <a:r>
              <a:rPr lang="en-US" dirty="0"/>
              <a:t>TEAM MEMBERS:</a:t>
            </a:r>
          </a:p>
          <a:p>
            <a:pPr marL="285750" indent="-285750">
              <a:buFontTx/>
              <a:buChar char="-"/>
            </a:pPr>
            <a:r>
              <a:rPr lang="en-US" b="1" dirty="0" err="1"/>
              <a:t>Polina</a:t>
            </a:r>
            <a:r>
              <a:rPr lang="en-US" b="1" dirty="0"/>
              <a:t> </a:t>
            </a:r>
            <a:r>
              <a:rPr lang="en-US" b="1" dirty="0" err="1"/>
              <a:t>Eneva</a:t>
            </a:r>
            <a:endParaRPr lang="en-US" b="1" dirty="0"/>
          </a:p>
          <a:p>
            <a:pPr marL="285750" indent="-285750">
              <a:buFontTx/>
              <a:buChar char="-"/>
            </a:pPr>
            <a:r>
              <a:rPr lang="en-US" b="1" dirty="0"/>
              <a:t>Denis </a:t>
            </a:r>
            <a:r>
              <a:rPr lang="en-US" b="1" dirty="0" err="1"/>
              <a:t>Nachev</a:t>
            </a:r>
            <a:endParaRPr lang="en-US" dirty="0"/>
          </a:p>
        </p:txBody>
      </p:sp>
      <p:sp>
        <p:nvSpPr>
          <p:cNvPr id="9" name="TextBox 8"/>
          <p:cNvSpPr txBox="1"/>
          <p:nvPr/>
        </p:nvSpPr>
        <p:spPr>
          <a:xfrm>
            <a:off x="6477000" y="5490880"/>
            <a:ext cx="2133600" cy="646331"/>
          </a:xfrm>
          <a:prstGeom prst="rect">
            <a:avLst/>
          </a:prstGeom>
          <a:noFill/>
        </p:spPr>
        <p:txBody>
          <a:bodyPr wrap="square" rtlCol="0">
            <a:spAutoFit/>
          </a:bodyPr>
          <a:lstStyle/>
          <a:p>
            <a:r>
              <a:rPr lang="en-US" dirty="0"/>
              <a:t>TEAM MEMBER: </a:t>
            </a:r>
            <a:r>
              <a:rPr lang="en-US" b="1" dirty="0"/>
              <a:t>Mario </a:t>
            </a:r>
            <a:r>
              <a:rPr lang="en-US" b="1" dirty="0" err="1"/>
              <a:t>Nedyalkov</a:t>
            </a:r>
            <a:endParaRPr lang="en-US" dirty="0"/>
          </a:p>
        </p:txBody>
      </p:sp>
      <p:sp>
        <p:nvSpPr>
          <p:cNvPr id="2" name="TextBox 1">
            <a:extLst>
              <a:ext uri="{FF2B5EF4-FFF2-40B4-BE49-F238E27FC236}">
                <a16:creationId xmlns:a16="http://schemas.microsoft.com/office/drawing/2014/main" id="{46590C5B-1DE7-E64D-8793-A626C5FDA86F}"/>
              </a:ext>
            </a:extLst>
          </p:cNvPr>
          <p:cNvSpPr txBox="1"/>
          <p:nvPr/>
        </p:nvSpPr>
        <p:spPr>
          <a:xfrm>
            <a:off x="445168" y="276726"/>
            <a:ext cx="4340355" cy="369332"/>
          </a:xfrm>
          <a:prstGeom prst="rect">
            <a:avLst/>
          </a:prstGeom>
          <a:noFill/>
        </p:spPr>
        <p:txBody>
          <a:bodyPr wrap="none" rtlCol="0">
            <a:spAutoFit/>
          </a:bodyPr>
          <a:lstStyle/>
          <a:p>
            <a:r>
              <a:rPr lang="en-US" b="1" dirty="0"/>
              <a:t>Project Goals (Using Belbin’s 9 Team roles)</a:t>
            </a:r>
          </a:p>
        </p:txBody>
      </p:sp>
      <p:sp>
        <p:nvSpPr>
          <p:cNvPr id="3" name="TextBox 2">
            <a:extLst>
              <a:ext uri="{FF2B5EF4-FFF2-40B4-BE49-F238E27FC236}">
                <a16:creationId xmlns:a16="http://schemas.microsoft.com/office/drawing/2014/main" id="{6B6BD96F-374C-584F-9DB1-E6C0D9979C16}"/>
              </a:ext>
            </a:extLst>
          </p:cNvPr>
          <p:cNvSpPr txBox="1"/>
          <p:nvPr/>
        </p:nvSpPr>
        <p:spPr>
          <a:xfrm>
            <a:off x="914400" y="6396608"/>
            <a:ext cx="5334000" cy="369332"/>
          </a:xfrm>
          <a:prstGeom prst="rect">
            <a:avLst/>
          </a:prstGeom>
          <a:noFill/>
        </p:spPr>
        <p:txBody>
          <a:bodyPr wrap="square" rtlCol="0">
            <a:spAutoFit/>
          </a:bodyPr>
          <a:lstStyle/>
          <a:p>
            <a:r>
              <a:rPr lang="en-US" dirty="0"/>
              <a:t>Source: nmahbun1.weebly.com/</a:t>
            </a:r>
            <a:r>
              <a:rPr lang="en-US" dirty="0" err="1"/>
              <a:t>belbins-theory.html</a:t>
            </a:r>
            <a:endParaRPr lang="en-US" dirty="0"/>
          </a:p>
        </p:txBody>
      </p:sp>
      <p:sp>
        <p:nvSpPr>
          <p:cNvPr id="5" name="Right Arrow 4">
            <a:extLst>
              <a:ext uri="{FF2B5EF4-FFF2-40B4-BE49-F238E27FC236}">
                <a16:creationId xmlns:a16="http://schemas.microsoft.com/office/drawing/2014/main" id="{054C740F-4B6C-0F42-9014-1B9BA7C0F2F5}"/>
              </a:ext>
            </a:extLst>
          </p:cNvPr>
          <p:cNvSpPr/>
          <p:nvPr/>
        </p:nvSpPr>
        <p:spPr>
          <a:xfrm rot="1344824">
            <a:off x="1905000" y="1719178"/>
            <a:ext cx="609600" cy="5668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own Arrow 9">
            <a:extLst>
              <a:ext uri="{FF2B5EF4-FFF2-40B4-BE49-F238E27FC236}">
                <a16:creationId xmlns:a16="http://schemas.microsoft.com/office/drawing/2014/main" id="{4600D00C-5F8C-5F4D-82EF-5CD8F08ECCFF}"/>
              </a:ext>
            </a:extLst>
          </p:cNvPr>
          <p:cNvSpPr/>
          <p:nvPr/>
        </p:nvSpPr>
        <p:spPr>
          <a:xfrm rot="2112635">
            <a:off x="6934200" y="1719178"/>
            <a:ext cx="533400" cy="71922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Down Arrow 10">
            <a:extLst>
              <a:ext uri="{FF2B5EF4-FFF2-40B4-BE49-F238E27FC236}">
                <a16:creationId xmlns:a16="http://schemas.microsoft.com/office/drawing/2014/main" id="{2084B596-13A8-084F-9A96-A1D71F4CCDCB}"/>
              </a:ext>
            </a:extLst>
          </p:cNvPr>
          <p:cNvSpPr/>
          <p:nvPr/>
        </p:nvSpPr>
        <p:spPr>
          <a:xfrm rot="7855509">
            <a:off x="6934200" y="4876800"/>
            <a:ext cx="609600" cy="457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618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Goals</a:t>
            </a:r>
          </a:p>
        </p:txBody>
      </p:sp>
      <p:sp>
        <p:nvSpPr>
          <p:cNvPr id="3" name="Content Placeholder 2"/>
          <p:cNvSpPr>
            <a:spLocks noGrp="1"/>
          </p:cNvSpPr>
          <p:nvPr>
            <p:ph idx="1"/>
          </p:nvPr>
        </p:nvSpPr>
        <p:spPr>
          <a:xfrm>
            <a:off x="822960" y="1100628"/>
            <a:ext cx="7520940" cy="4004772"/>
          </a:xfrm>
        </p:spPr>
        <p:txBody>
          <a:bodyPr>
            <a:noAutofit/>
          </a:bodyPr>
          <a:lstStyle/>
          <a:p>
            <a:r>
              <a:rPr lang="en-US" sz="3200" dirty="0"/>
              <a:t>-The primary goal of this project:</a:t>
            </a:r>
          </a:p>
          <a:p>
            <a:endParaRPr lang="en-US" sz="3200" dirty="0"/>
          </a:p>
          <a:p>
            <a:r>
              <a:rPr lang="en-US" sz="3200" dirty="0"/>
              <a:t>-Highlights of this project:</a:t>
            </a:r>
          </a:p>
        </p:txBody>
      </p:sp>
    </p:spTree>
    <p:extLst>
      <p:ext uri="{BB962C8B-B14F-4D97-AF65-F5344CB8AC3E}">
        <p14:creationId xmlns:p14="http://schemas.microsoft.com/office/powerpoint/2010/main" val="3254335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Goals</a:t>
            </a:r>
          </a:p>
        </p:txBody>
      </p:sp>
      <p:sp>
        <p:nvSpPr>
          <p:cNvPr id="3" name="Content Placeholder 2"/>
          <p:cNvSpPr>
            <a:spLocks noGrp="1"/>
          </p:cNvSpPr>
          <p:nvPr>
            <p:ph idx="1"/>
          </p:nvPr>
        </p:nvSpPr>
        <p:spPr>
          <a:xfrm>
            <a:off x="822960" y="1100628"/>
            <a:ext cx="7787640" cy="4233372"/>
          </a:xfrm>
        </p:spPr>
        <p:txBody>
          <a:bodyPr>
            <a:normAutofit/>
          </a:bodyPr>
          <a:lstStyle/>
          <a:p>
            <a:r>
              <a:rPr lang="en-US" sz="3200" dirty="0"/>
              <a:t>-Analyze the cultural dimensions of Kellogg’s Company, using Hofstede's Theory.</a:t>
            </a:r>
          </a:p>
          <a:p>
            <a:r>
              <a:rPr lang="en-US" sz="3200" dirty="0"/>
              <a:t> -Company’s leadership and management behaviors:</a:t>
            </a:r>
          </a:p>
          <a:p>
            <a:endParaRPr lang="en-US" dirty="0"/>
          </a:p>
        </p:txBody>
      </p:sp>
    </p:spTree>
    <p:extLst>
      <p:ext uri="{BB962C8B-B14F-4D97-AF65-F5344CB8AC3E}">
        <p14:creationId xmlns:p14="http://schemas.microsoft.com/office/powerpoint/2010/main" val="3557947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7C61D-43DB-8340-B4B2-57BE17E429DA}"/>
              </a:ext>
            </a:extLst>
          </p:cNvPr>
          <p:cNvSpPr>
            <a:spLocks noGrp="1"/>
          </p:cNvSpPr>
          <p:nvPr>
            <p:ph type="title"/>
          </p:nvPr>
        </p:nvSpPr>
        <p:spPr/>
        <p:txBody>
          <a:bodyPr/>
          <a:lstStyle/>
          <a:p>
            <a:r>
              <a:rPr lang="en-US" dirty="0" err="1"/>
              <a:t>Fatehi</a:t>
            </a:r>
            <a:r>
              <a:rPr lang="en-US" dirty="0"/>
              <a:t> (1996)</a:t>
            </a:r>
          </a:p>
        </p:txBody>
      </p:sp>
      <p:sp>
        <p:nvSpPr>
          <p:cNvPr id="3" name="Content Placeholder 2">
            <a:extLst>
              <a:ext uri="{FF2B5EF4-FFF2-40B4-BE49-F238E27FC236}">
                <a16:creationId xmlns:a16="http://schemas.microsoft.com/office/drawing/2014/main" id="{75DDF00D-3E52-4245-89B8-7C5C03087FFC}"/>
              </a:ext>
            </a:extLst>
          </p:cNvPr>
          <p:cNvSpPr>
            <a:spLocks noGrp="1"/>
          </p:cNvSpPr>
          <p:nvPr>
            <p:ph idx="1"/>
          </p:nvPr>
        </p:nvSpPr>
        <p:spPr/>
        <p:txBody>
          <a:bodyPr/>
          <a:lstStyle/>
          <a:p>
            <a:r>
              <a:rPr lang="en-US" dirty="0"/>
              <a:t>Geography</a:t>
            </a:r>
          </a:p>
          <a:p>
            <a:r>
              <a:rPr lang="en-US" dirty="0"/>
              <a:t>Product</a:t>
            </a:r>
          </a:p>
          <a:p>
            <a:r>
              <a:rPr lang="en-US" dirty="0"/>
              <a:t>Function</a:t>
            </a:r>
          </a:p>
          <a:p>
            <a:r>
              <a:rPr lang="en-US" dirty="0"/>
              <a:t>Mixed</a:t>
            </a:r>
          </a:p>
          <a:p>
            <a:r>
              <a:rPr lang="en-US" dirty="0"/>
              <a:t>Matrix</a:t>
            </a:r>
          </a:p>
        </p:txBody>
      </p:sp>
    </p:spTree>
    <p:extLst>
      <p:ext uri="{BB962C8B-B14F-4D97-AF65-F5344CB8AC3E}">
        <p14:creationId xmlns:p14="http://schemas.microsoft.com/office/powerpoint/2010/main" val="3750410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b="1" dirty="0">
                <a:effectLst>
                  <a:outerShdw blurRad="38100" dist="38100" dir="2700000" algn="tl">
                    <a:srgbClr val="000000">
                      <a:alpha val="43137"/>
                    </a:srgbClr>
                  </a:outerShdw>
                </a:effectLst>
              </a:rPr>
              <a:t>Corporate Structure of Kellogg’s</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l="27745" t="26985" r="24238" b="17364"/>
          <a:stretch/>
        </p:blipFill>
        <p:spPr>
          <a:xfrm>
            <a:off x="304800" y="906374"/>
            <a:ext cx="8716583" cy="5413578"/>
          </a:xfrm>
        </p:spPr>
      </p:pic>
      <p:sp>
        <p:nvSpPr>
          <p:cNvPr id="3" name="TextBox 2">
            <a:extLst>
              <a:ext uri="{FF2B5EF4-FFF2-40B4-BE49-F238E27FC236}">
                <a16:creationId xmlns:a16="http://schemas.microsoft.com/office/drawing/2014/main" id="{9DD6B5FE-79C9-D744-B4C7-D6BD533A0331}"/>
              </a:ext>
            </a:extLst>
          </p:cNvPr>
          <p:cNvSpPr txBox="1"/>
          <p:nvPr/>
        </p:nvSpPr>
        <p:spPr>
          <a:xfrm>
            <a:off x="2667000" y="6336268"/>
            <a:ext cx="2971800" cy="369332"/>
          </a:xfrm>
          <a:prstGeom prst="rect">
            <a:avLst/>
          </a:prstGeom>
          <a:noFill/>
        </p:spPr>
        <p:txBody>
          <a:bodyPr wrap="square" rtlCol="0">
            <a:spAutoFit/>
          </a:bodyPr>
          <a:lstStyle/>
          <a:p>
            <a:r>
              <a:rPr lang="en-US" dirty="0"/>
              <a:t>Source: </a:t>
            </a:r>
            <a:r>
              <a:rPr lang="en-US" dirty="0" err="1"/>
              <a:t>Investor.kellogs.com</a:t>
            </a:r>
            <a:endParaRPr lang="en-US" dirty="0"/>
          </a:p>
        </p:txBody>
      </p:sp>
    </p:spTree>
    <p:extLst>
      <p:ext uri="{BB962C8B-B14F-4D97-AF65-F5344CB8AC3E}">
        <p14:creationId xmlns:p14="http://schemas.microsoft.com/office/powerpoint/2010/main" val="138961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Hofstede’s</a:t>
            </a:r>
            <a:r>
              <a:rPr lang="en-US" dirty="0"/>
              <a:t> Cultural Dimensions</a:t>
            </a:r>
          </a:p>
        </p:txBody>
      </p:sp>
      <p:sp>
        <p:nvSpPr>
          <p:cNvPr id="3" name="Content Placeholder 2"/>
          <p:cNvSpPr>
            <a:spLocks noGrp="1"/>
          </p:cNvSpPr>
          <p:nvPr>
            <p:ph idx="1"/>
          </p:nvPr>
        </p:nvSpPr>
        <p:spPr>
          <a:xfrm>
            <a:off x="822960" y="1100628"/>
            <a:ext cx="7520940" cy="4385772"/>
          </a:xfrm>
        </p:spPr>
        <p:txBody>
          <a:bodyPr>
            <a:normAutofit/>
          </a:bodyPr>
          <a:lstStyle/>
          <a:p>
            <a:r>
              <a:rPr lang="en-US" sz="3300" dirty="0"/>
              <a:t>-Understanding the culture of different markets:</a:t>
            </a:r>
          </a:p>
          <a:p>
            <a:endParaRPr lang="en-US" sz="3300" dirty="0"/>
          </a:p>
          <a:p>
            <a:r>
              <a:rPr lang="en-US" sz="3300" dirty="0"/>
              <a:t>-One of the models that are best used to identify cultural differences in the market is the Hofstede’s Cultural Dimensions model:</a:t>
            </a:r>
          </a:p>
        </p:txBody>
      </p:sp>
    </p:spTree>
    <p:extLst>
      <p:ext uri="{BB962C8B-B14F-4D97-AF65-F5344CB8AC3E}">
        <p14:creationId xmlns:p14="http://schemas.microsoft.com/office/powerpoint/2010/main" val="233296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Hofstede’s</a:t>
            </a:r>
            <a:r>
              <a:rPr lang="en-US" dirty="0"/>
              <a:t> Cultural Dimensions</a:t>
            </a:r>
          </a:p>
        </p:txBody>
      </p:sp>
      <p:sp>
        <p:nvSpPr>
          <p:cNvPr id="3" name="Content Placeholder 2"/>
          <p:cNvSpPr>
            <a:spLocks noGrp="1"/>
          </p:cNvSpPr>
          <p:nvPr>
            <p:ph idx="1"/>
          </p:nvPr>
        </p:nvSpPr>
        <p:spPr>
          <a:xfrm>
            <a:off x="822960" y="1100628"/>
            <a:ext cx="8016240" cy="4461972"/>
          </a:xfrm>
        </p:spPr>
        <p:txBody>
          <a:bodyPr>
            <a:noAutofit/>
          </a:bodyPr>
          <a:lstStyle/>
          <a:p>
            <a:r>
              <a:rPr lang="en-US" sz="2400" dirty="0"/>
              <a:t>Kellogg’s seeks to expand its strategy and market perspective by using a varied approach to cultural backgrounds of the people it employs and their life experiences as a pin to its understanding of the consumer needs and feelings regarding different products from the company (</a:t>
            </a:r>
            <a:r>
              <a:rPr lang="en-US" sz="2400" dirty="0" err="1"/>
              <a:t>Bakir</a:t>
            </a:r>
            <a:r>
              <a:rPr lang="en-US" sz="2400" dirty="0"/>
              <a:t> et al., 2015).</a:t>
            </a:r>
          </a:p>
          <a:p>
            <a:r>
              <a:rPr lang="en-US" sz="2400" dirty="0"/>
              <a:t>Benefits of the multi-cultural </a:t>
            </a:r>
            <a:r>
              <a:rPr lang="en-US" sz="2400" dirty="0" err="1"/>
              <a:t>backround</a:t>
            </a:r>
            <a:r>
              <a:rPr lang="en-US" sz="2400" dirty="0"/>
              <a:t> of the people:</a:t>
            </a:r>
          </a:p>
        </p:txBody>
      </p:sp>
    </p:spTree>
    <p:extLst>
      <p:ext uri="{BB962C8B-B14F-4D97-AF65-F5344CB8AC3E}">
        <p14:creationId xmlns:p14="http://schemas.microsoft.com/office/powerpoint/2010/main" val="715233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Hofstede’s</a:t>
            </a:r>
            <a:r>
              <a:rPr lang="en-US" dirty="0"/>
              <a:t> Cultural Dimensions</a:t>
            </a:r>
          </a:p>
        </p:txBody>
      </p:sp>
      <p:sp>
        <p:nvSpPr>
          <p:cNvPr id="3" name="Content Placeholder 2"/>
          <p:cNvSpPr>
            <a:spLocks noGrp="1"/>
          </p:cNvSpPr>
          <p:nvPr>
            <p:ph idx="1"/>
          </p:nvPr>
        </p:nvSpPr>
        <p:spPr>
          <a:xfrm>
            <a:off x="685800" y="1100628"/>
            <a:ext cx="7658100" cy="4842972"/>
          </a:xfrm>
        </p:spPr>
        <p:txBody>
          <a:bodyPr>
            <a:normAutofit/>
          </a:bodyPr>
          <a:lstStyle/>
          <a:p>
            <a:r>
              <a:rPr lang="en-US" sz="2800" dirty="0" err="1"/>
              <a:t>Hofstede’s</a:t>
            </a:r>
            <a:r>
              <a:rPr lang="en-US" sz="2800" dirty="0"/>
              <a:t> cultural dimensions theory focuses on an analysis of six major factors which include: </a:t>
            </a:r>
          </a:p>
          <a:p>
            <a:pPr marL="1035050" indent="-457200">
              <a:buFont typeface="Wingdings" pitchFamily="2" charset="2"/>
              <a:buChar char="v"/>
            </a:pPr>
            <a:r>
              <a:rPr lang="en-US" sz="2800" dirty="0"/>
              <a:t>Power distance  </a:t>
            </a:r>
          </a:p>
          <a:p>
            <a:pPr marL="1035050" indent="-457200">
              <a:buFont typeface="Wingdings" pitchFamily="2" charset="2"/>
              <a:buChar char="v"/>
            </a:pPr>
            <a:r>
              <a:rPr lang="en-US" sz="2800" dirty="0"/>
              <a:t>Individualism versus collectivism </a:t>
            </a:r>
          </a:p>
          <a:p>
            <a:pPr marL="1035050" indent="-457200">
              <a:buFont typeface="Wingdings" pitchFamily="2" charset="2"/>
              <a:buChar char="v"/>
            </a:pPr>
            <a:r>
              <a:rPr lang="en-US" sz="2800" dirty="0"/>
              <a:t>Masculinity versus Femininity</a:t>
            </a:r>
          </a:p>
          <a:p>
            <a:pPr marL="1035050" indent="-457200">
              <a:buFont typeface="Wingdings" pitchFamily="2" charset="2"/>
              <a:buChar char="v"/>
            </a:pPr>
            <a:r>
              <a:rPr lang="en-US" sz="2800" dirty="0"/>
              <a:t>Uncertainty Avoidance</a:t>
            </a:r>
          </a:p>
          <a:p>
            <a:pPr marL="1035050" indent="-457200">
              <a:buFont typeface="Wingdings" pitchFamily="2" charset="2"/>
              <a:buChar char="v"/>
            </a:pPr>
            <a:r>
              <a:rPr lang="en-US" sz="2800" dirty="0"/>
              <a:t>Long Term Orientation</a:t>
            </a:r>
          </a:p>
          <a:p>
            <a:pPr marL="1035050" indent="-457200">
              <a:buFont typeface="Wingdings" pitchFamily="2" charset="2"/>
              <a:buChar char="v"/>
            </a:pPr>
            <a:r>
              <a:rPr lang="en-US" sz="2800" dirty="0"/>
              <a:t>Indulgence versus restraint</a:t>
            </a:r>
          </a:p>
        </p:txBody>
      </p:sp>
    </p:spTree>
    <p:extLst>
      <p:ext uri="{BB962C8B-B14F-4D97-AF65-F5344CB8AC3E}">
        <p14:creationId xmlns:p14="http://schemas.microsoft.com/office/powerpoint/2010/main" val="2335027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12563203"/>
              </p:ext>
            </p:extLst>
          </p:nvPr>
        </p:nvGraphicFramePr>
        <p:xfrm>
          <a:off x="0" y="1"/>
          <a:ext cx="9144000" cy="6908269"/>
        </p:xfrm>
        <a:graphic>
          <a:graphicData uri="http://schemas.openxmlformats.org/drawingml/2006/table">
            <a:tbl>
              <a:tblPr firstRow="1" firstCol="1" bandRow="1">
                <a:tableStyleId>{93296810-A885-4BE3-A3E7-6D5BEEA58F35}</a:tableStyleId>
              </a:tblPr>
              <a:tblGrid>
                <a:gridCol w="20574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gridCol w="2514600">
                  <a:extLst>
                    <a:ext uri="{9D8B030D-6E8A-4147-A177-3AD203B41FA5}">
                      <a16:colId xmlns:a16="http://schemas.microsoft.com/office/drawing/2014/main" val="20002"/>
                    </a:ext>
                  </a:extLst>
                </a:gridCol>
                <a:gridCol w="1600200">
                  <a:extLst>
                    <a:ext uri="{9D8B030D-6E8A-4147-A177-3AD203B41FA5}">
                      <a16:colId xmlns:a16="http://schemas.microsoft.com/office/drawing/2014/main" val="20003"/>
                    </a:ext>
                  </a:extLst>
                </a:gridCol>
              </a:tblGrid>
              <a:tr h="610583">
                <a:tc>
                  <a:txBody>
                    <a:bodyPr/>
                    <a:lstStyle/>
                    <a:p>
                      <a:pPr marL="0" marR="0">
                        <a:lnSpc>
                          <a:spcPct val="115000"/>
                        </a:lnSpc>
                        <a:spcBef>
                          <a:spcPts val="0"/>
                        </a:spcBef>
                        <a:spcAft>
                          <a:spcPts val="0"/>
                        </a:spcAft>
                      </a:pPr>
                      <a:r>
                        <a:rPr lang="en-US" sz="1400" dirty="0">
                          <a:effectLst/>
                        </a:rPr>
                        <a:t>  </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a:effectLst/>
                        </a:rPr>
                        <a:t>Theory: Hofstede Framework</a:t>
                      </a:r>
                      <a:endParaRPr lang="en-US" sz="140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rPr>
                        <a:t>Example: Kellogg’s               USA</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rPr>
                        <a:t>Evidence for Rating</a:t>
                      </a:r>
                      <a:endParaRPr lang="en-US" sz="1400" dirty="0">
                        <a:effectLst/>
                        <a:latin typeface="Calibri"/>
                        <a:ea typeface="Calibri"/>
                        <a:cs typeface="Times New Roman"/>
                      </a:endParaRPr>
                    </a:p>
                  </a:txBody>
                  <a:tcPr marL="39795" marR="39795" marT="0" marB="0"/>
                </a:tc>
                <a:extLst>
                  <a:ext uri="{0D108BD9-81ED-4DB2-BD59-A6C34878D82A}">
                    <a16:rowId xmlns:a16="http://schemas.microsoft.com/office/drawing/2014/main" val="10000"/>
                  </a:ext>
                </a:extLst>
              </a:tr>
              <a:tr h="1269834">
                <a:tc>
                  <a:txBody>
                    <a:bodyPr/>
                    <a:lstStyle/>
                    <a:p>
                      <a:pPr marL="0" marR="0">
                        <a:lnSpc>
                          <a:spcPct val="115000"/>
                        </a:lnSpc>
                        <a:spcBef>
                          <a:spcPts val="0"/>
                        </a:spcBef>
                        <a:spcAft>
                          <a:spcPts val="0"/>
                        </a:spcAft>
                      </a:pPr>
                      <a:r>
                        <a:rPr lang="en-US" sz="1400" dirty="0">
                          <a:effectLst/>
                        </a:rPr>
                        <a:t>Power distance  </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a:effectLst/>
                        </a:rPr>
                        <a:t>The extent to which the less powerful members of organizations and institutions (like the family) accept and expect that power is distributed unequally.</a:t>
                      </a:r>
                      <a:endParaRPr lang="en-US" sz="140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rPr>
                        <a:t>42                                            40</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600" dirty="0">
                          <a:effectLst/>
                        </a:rPr>
                        <a:t>Hofstede-</a:t>
                      </a:r>
                      <a:r>
                        <a:rPr lang="en-US" sz="1600" dirty="0" err="1">
                          <a:effectLst/>
                        </a:rPr>
                        <a:t>insights.com</a:t>
                      </a:r>
                      <a:endParaRPr lang="en-US" sz="1400" dirty="0">
                        <a:effectLst/>
                        <a:latin typeface="Calibri"/>
                        <a:ea typeface="Calibri"/>
                        <a:cs typeface="Times New Roman"/>
                      </a:endParaRPr>
                    </a:p>
                  </a:txBody>
                  <a:tcPr marL="39795" marR="39795" marT="0" marB="0"/>
                </a:tc>
                <a:extLst>
                  <a:ext uri="{0D108BD9-81ED-4DB2-BD59-A6C34878D82A}">
                    <a16:rowId xmlns:a16="http://schemas.microsoft.com/office/drawing/2014/main" val="10001"/>
                  </a:ext>
                </a:extLst>
              </a:tr>
              <a:tr h="1097385">
                <a:tc>
                  <a:txBody>
                    <a:bodyPr/>
                    <a:lstStyle/>
                    <a:p>
                      <a:pPr marL="0" marR="0">
                        <a:lnSpc>
                          <a:spcPct val="115000"/>
                        </a:lnSpc>
                        <a:spcBef>
                          <a:spcPts val="0"/>
                        </a:spcBef>
                        <a:spcAft>
                          <a:spcPts val="0"/>
                        </a:spcAft>
                      </a:pPr>
                      <a:r>
                        <a:rPr lang="en-US" sz="1400" dirty="0">
                          <a:effectLst/>
                        </a:rPr>
                        <a:t>Individualism  vs. collectivism </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a:effectLst/>
                        </a:rPr>
                        <a:t>This refers to the degree to which individuals are integrated in a group.</a:t>
                      </a:r>
                      <a:endParaRPr lang="en-US" sz="140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rPr>
                        <a:t>87                                            91</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600" dirty="0">
                          <a:effectLst/>
                        </a:rPr>
                        <a:t>Hofstede-</a:t>
                      </a:r>
                      <a:r>
                        <a:rPr lang="en-US" sz="1600" dirty="0" err="1">
                          <a:effectLst/>
                        </a:rPr>
                        <a:t>insights.com</a:t>
                      </a:r>
                      <a:endParaRPr lang="en-US" sz="1400" dirty="0">
                        <a:effectLst/>
                        <a:latin typeface="Calibri"/>
                        <a:ea typeface="Calibri"/>
                        <a:cs typeface="Times New Roman"/>
                      </a:endParaRPr>
                    </a:p>
                  </a:txBody>
                  <a:tcPr marL="39795" marR="39795" marT="0" marB="0"/>
                </a:tc>
                <a:extLst>
                  <a:ext uri="{0D108BD9-81ED-4DB2-BD59-A6C34878D82A}">
                    <a16:rowId xmlns:a16="http://schemas.microsoft.com/office/drawing/2014/main" val="10002"/>
                  </a:ext>
                </a:extLst>
              </a:tr>
              <a:tr h="670137">
                <a:tc>
                  <a:txBody>
                    <a:bodyPr/>
                    <a:lstStyle/>
                    <a:p>
                      <a:pPr marL="0" marR="0">
                        <a:lnSpc>
                          <a:spcPct val="115000"/>
                        </a:lnSpc>
                        <a:spcBef>
                          <a:spcPts val="0"/>
                        </a:spcBef>
                        <a:spcAft>
                          <a:spcPts val="0"/>
                        </a:spcAft>
                      </a:pPr>
                      <a:r>
                        <a:rPr lang="en-US" sz="1400" dirty="0">
                          <a:effectLst/>
                          <a:latin typeface="Calibri"/>
                          <a:ea typeface="Calibri"/>
                          <a:cs typeface="Times New Roman"/>
                        </a:rPr>
                        <a:t>Masculinity vs. Femininity</a:t>
                      </a:r>
                    </a:p>
                  </a:txBody>
                  <a:tcPr marL="39795" marR="39795"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US" sz="1400" dirty="0">
                          <a:effectLst/>
                        </a:rPr>
                        <a:t>The preference in society for achievement, heroism, assertiveness and material rewards for success.</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latin typeface="Calibri"/>
                          <a:ea typeface="Calibri"/>
                          <a:cs typeface="Times New Roman"/>
                        </a:rPr>
                        <a:t>67                                                62</a:t>
                      </a:r>
                    </a:p>
                  </a:txBody>
                  <a:tcPr marL="39795" marR="39795" marT="0" marB="0"/>
                </a:tc>
                <a:tc>
                  <a:txBody>
                    <a:bodyPr/>
                    <a:lstStyle/>
                    <a:p>
                      <a:pPr marL="0" marR="0">
                        <a:lnSpc>
                          <a:spcPct val="115000"/>
                        </a:lnSpc>
                        <a:spcBef>
                          <a:spcPts val="0"/>
                        </a:spcBef>
                        <a:spcAft>
                          <a:spcPts val="0"/>
                        </a:spcAft>
                      </a:pPr>
                      <a:r>
                        <a:rPr lang="en-US" sz="1600" dirty="0">
                          <a:effectLst/>
                        </a:rPr>
                        <a:t>Hofstede-</a:t>
                      </a:r>
                      <a:r>
                        <a:rPr lang="en-US" sz="1600" dirty="0" err="1">
                          <a:effectLst/>
                        </a:rPr>
                        <a:t>insights.com</a:t>
                      </a:r>
                      <a:endParaRPr lang="en-US" sz="1400" dirty="0">
                        <a:effectLst/>
                        <a:latin typeface="Calibri"/>
                        <a:ea typeface="Calibri"/>
                        <a:cs typeface="Times New Roman"/>
                      </a:endParaRPr>
                    </a:p>
                  </a:txBody>
                  <a:tcPr marL="39795" marR="39795" marT="0" marB="0"/>
                </a:tc>
                <a:extLst>
                  <a:ext uri="{0D108BD9-81ED-4DB2-BD59-A6C34878D82A}">
                    <a16:rowId xmlns:a16="http://schemas.microsoft.com/office/drawing/2014/main" val="10003"/>
                  </a:ext>
                </a:extLst>
              </a:tr>
              <a:tr h="1108414">
                <a:tc>
                  <a:txBody>
                    <a:bodyPr/>
                    <a:lstStyle/>
                    <a:p>
                      <a:pPr marL="0" marR="0">
                        <a:lnSpc>
                          <a:spcPct val="115000"/>
                        </a:lnSpc>
                        <a:spcBef>
                          <a:spcPts val="0"/>
                        </a:spcBef>
                        <a:spcAft>
                          <a:spcPts val="0"/>
                        </a:spcAft>
                      </a:pPr>
                      <a:r>
                        <a:rPr lang="en-US" sz="1400" dirty="0">
                          <a:effectLst/>
                        </a:rPr>
                        <a:t>Uncertainty avoidance</a:t>
                      </a:r>
                      <a:endParaRPr lang="en-US" sz="1400" dirty="0">
                        <a:effectLst/>
                        <a:latin typeface="Calibri"/>
                        <a:ea typeface="Calibri"/>
                        <a:cs typeface="Times New Roman"/>
                      </a:endParaRPr>
                    </a:p>
                  </a:txBody>
                  <a:tcPr marL="39795" marR="39795"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US" sz="1400" dirty="0">
                          <a:effectLst/>
                        </a:rPr>
                        <a:t>Refers to a society's tolerance for ambiguity.</a:t>
                      </a:r>
                      <a:endParaRPr lang="en-US" sz="1400" dirty="0">
                        <a:effectLst/>
                        <a:latin typeface="Calibri"/>
                        <a:ea typeface="Calibri"/>
                        <a:cs typeface="Times New Roman"/>
                      </a:endParaRPr>
                    </a:p>
                    <a:p>
                      <a:pPr marL="0" marR="0">
                        <a:lnSpc>
                          <a:spcPct val="115000"/>
                        </a:lnSpc>
                        <a:spcBef>
                          <a:spcPts val="0"/>
                        </a:spcBef>
                        <a:spcAft>
                          <a:spcPts val="0"/>
                        </a:spcAft>
                      </a:pP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latin typeface="Calibri"/>
                          <a:ea typeface="Calibri"/>
                          <a:cs typeface="Times New Roman"/>
                        </a:rPr>
                        <a:t>40                                                 46</a:t>
                      </a:r>
                    </a:p>
                  </a:txBody>
                  <a:tcPr marL="39795" marR="39795" marT="0" marB="0"/>
                </a:tc>
                <a:tc>
                  <a:txBody>
                    <a:bodyPr/>
                    <a:lstStyle/>
                    <a:p>
                      <a:pPr marL="0" marR="0">
                        <a:lnSpc>
                          <a:spcPct val="115000"/>
                        </a:lnSpc>
                        <a:spcBef>
                          <a:spcPts val="0"/>
                        </a:spcBef>
                        <a:spcAft>
                          <a:spcPts val="0"/>
                        </a:spcAft>
                      </a:pPr>
                      <a:r>
                        <a:rPr lang="en-US" sz="1600" dirty="0">
                          <a:effectLst/>
                        </a:rPr>
                        <a:t>Hofstede-</a:t>
                      </a:r>
                      <a:r>
                        <a:rPr lang="en-US" sz="1600" dirty="0" err="1">
                          <a:effectLst/>
                        </a:rPr>
                        <a:t>insights.com</a:t>
                      </a:r>
                      <a:endParaRPr lang="en-US" sz="1400" dirty="0">
                        <a:effectLst/>
                        <a:latin typeface="Calibri"/>
                        <a:ea typeface="Calibri"/>
                        <a:cs typeface="Times New Roman"/>
                      </a:endParaRPr>
                    </a:p>
                  </a:txBody>
                  <a:tcPr marL="39795" marR="39795" marT="0" marB="0"/>
                </a:tc>
                <a:extLst>
                  <a:ext uri="{0D108BD9-81ED-4DB2-BD59-A6C34878D82A}">
                    <a16:rowId xmlns:a16="http://schemas.microsoft.com/office/drawing/2014/main" val="10004"/>
                  </a:ext>
                </a:extLst>
              </a:tr>
              <a:tr h="1106129">
                <a:tc>
                  <a:txBody>
                    <a:bodyPr/>
                    <a:lstStyle/>
                    <a:p>
                      <a:pPr marL="0" marR="0">
                        <a:lnSpc>
                          <a:spcPct val="115000"/>
                        </a:lnSpc>
                        <a:spcBef>
                          <a:spcPts val="0"/>
                        </a:spcBef>
                        <a:spcAft>
                          <a:spcPts val="0"/>
                        </a:spcAft>
                      </a:pPr>
                      <a:r>
                        <a:rPr lang="en-US" sz="1400" dirty="0">
                          <a:effectLst/>
                          <a:latin typeface="Calibri"/>
                          <a:ea typeface="Calibri"/>
                          <a:cs typeface="Times New Roman"/>
                        </a:rPr>
                        <a:t>Long Term </a:t>
                      </a:r>
                      <a:r>
                        <a:rPr lang="en-US" sz="1400" dirty="0" err="1">
                          <a:effectLst/>
                          <a:latin typeface="Calibri"/>
                          <a:ea typeface="Calibri"/>
                          <a:cs typeface="Times New Roman"/>
                        </a:rPr>
                        <a:t>Orentation</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a:effectLst/>
                        </a:rPr>
                        <a:t>This dimension associates the connection of the past with the current and future actions/challenges.</a:t>
                      </a:r>
                      <a:endParaRPr lang="en-US" sz="140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latin typeface="Calibri"/>
                          <a:ea typeface="Calibri"/>
                          <a:cs typeface="Times New Roman"/>
                        </a:rPr>
                        <a:t>30                                                 26</a:t>
                      </a:r>
                    </a:p>
                  </a:txBody>
                  <a:tcPr marL="39795" marR="39795" marT="0" marB="0"/>
                </a:tc>
                <a:tc>
                  <a:txBody>
                    <a:bodyPr/>
                    <a:lstStyle/>
                    <a:p>
                      <a:pPr marL="0" marR="0">
                        <a:lnSpc>
                          <a:spcPct val="115000"/>
                        </a:lnSpc>
                        <a:spcBef>
                          <a:spcPts val="0"/>
                        </a:spcBef>
                        <a:spcAft>
                          <a:spcPts val="0"/>
                        </a:spcAft>
                      </a:pPr>
                      <a:r>
                        <a:rPr lang="en-US" sz="1400" dirty="0">
                          <a:effectLst/>
                        </a:rPr>
                        <a:t>Hofstede-</a:t>
                      </a:r>
                      <a:r>
                        <a:rPr lang="en-US" sz="1400" dirty="0" err="1">
                          <a:effectLst/>
                        </a:rPr>
                        <a:t>insights.com</a:t>
                      </a:r>
                      <a:endParaRPr lang="en-US" sz="1200" dirty="0">
                        <a:effectLst/>
                        <a:latin typeface="Calibri"/>
                        <a:ea typeface="Calibri"/>
                        <a:cs typeface="Times New Roman"/>
                      </a:endParaRPr>
                    </a:p>
                  </a:txBody>
                  <a:tcPr marL="39795" marR="39795" marT="0" marB="0"/>
                </a:tc>
                <a:extLst>
                  <a:ext uri="{0D108BD9-81ED-4DB2-BD59-A6C34878D82A}">
                    <a16:rowId xmlns:a16="http://schemas.microsoft.com/office/drawing/2014/main" val="10005"/>
                  </a:ext>
                </a:extLst>
              </a:tr>
              <a:tr h="995516">
                <a:tc>
                  <a:txBody>
                    <a:bodyPr/>
                    <a:lstStyle/>
                    <a:p>
                      <a:pPr marL="0" marR="0">
                        <a:lnSpc>
                          <a:spcPct val="115000"/>
                        </a:lnSpc>
                        <a:spcBef>
                          <a:spcPts val="0"/>
                        </a:spcBef>
                        <a:spcAft>
                          <a:spcPts val="0"/>
                        </a:spcAft>
                      </a:pPr>
                      <a:r>
                        <a:rPr lang="en-US" sz="1400">
                          <a:effectLst/>
                        </a:rPr>
                        <a:t>Indulgence vs. restraint (IVR)</a:t>
                      </a:r>
                      <a:endParaRPr lang="en-US" sz="140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a:effectLst/>
                        </a:rPr>
                        <a:t>This dimension refers to the degree of freedom that societal norms give to citizens in fulfilling their human desires.</a:t>
                      </a:r>
                      <a:endParaRPr lang="en-US" sz="140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rPr>
                        <a:t> 70                                           68</a:t>
                      </a:r>
                      <a:endParaRPr lang="en-US" sz="1400" dirty="0">
                        <a:effectLst/>
                        <a:latin typeface="Calibri"/>
                        <a:ea typeface="Calibri"/>
                        <a:cs typeface="Times New Roman"/>
                      </a:endParaRPr>
                    </a:p>
                  </a:txBody>
                  <a:tcPr marL="39795" marR="39795" marT="0" marB="0"/>
                </a:tc>
                <a:tc>
                  <a:txBody>
                    <a:bodyPr/>
                    <a:lstStyle/>
                    <a:p>
                      <a:pPr marL="0" marR="0">
                        <a:lnSpc>
                          <a:spcPct val="115000"/>
                        </a:lnSpc>
                        <a:spcBef>
                          <a:spcPts val="0"/>
                        </a:spcBef>
                        <a:spcAft>
                          <a:spcPts val="0"/>
                        </a:spcAft>
                      </a:pPr>
                      <a:r>
                        <a:rPr lang="en-US" sz="1400" dirty="0">
                          <a:effectLst/>
                        </a:rPr>
                        <a:t>Hofstede-</a:t>
                      </a:r>
                      <a:r>
                        <a:rPr lang="en-US" sz="1400" dirty="0" err="1">
                          <a:effectLst/>
                        </a:rPr>
                        <a:t>insights.com</a:t>
                      </a:r>
                      <a:endParaRPr lang="en-US" sz="1200" dirty="0">
                        <a:effectLst/>
                        <a:latin typeface="Calibri"/>
                        <a:ea typeface="Calibri"/>
                        <a:cs typeface="Times New Roman"/>
                      </a:endParaRPr>
                    </a:p>
                  </a:txBody>
                  <a:tcPr marL="39795" marR="39795" marT="0" marB="0"/>
                </a:tc>
                <a:extLst>
                  <a:ext uri="{0D108BD9-81ED-4DB2-BD59-A6C34878D82A}">
                    <a16:rowId xmlns:a16="http://schemas.microsoft.com/office/drawing/2014/main" val="10006"/>
                  </a:ext>
                </a:extLst>
              </a:tr>
            </a:tbl>
          </a:graphicData>
        </a:graphic>
      </p:graphicFrame>
      <p:sp>
        <p:nvSpPr>
          <p:cNvPr id="3" name="TextBox 2">
            <a:extLst>
              <a:ext uri="{FF2B5EF4-FFF2-40B4-BE49-F238E27FC236}">
                <a16:creationId xmlns:a16="http://schemas.microsoft.com/office/drawing/2014/main" id="{001A43FF-730D-D74C-8839-D363B2DBF623}"/>
              </a:ext>
            </a:extLst>
          </p:cNvPr>
          <p:cNvSpPr txBox="1"/>
          <p:nvPr/>
        </p:nvSpPr>
        <p:spPr>
          <a:xfrm>
            <a:off x="9649326" y="914400"/>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1F151AA5-6B5A-EB4B-B50C-FB32EC2F3B15}"/>
              </a:ext>
            </a:extLst>
          </p:cNvPr>
          <p:cNvSpPr txBox="1"/>
          <p:nvPr/>
        </p:nvSpPr>
        <p:spPr>
          <a:xfrm>
            <a:off x="5334000" y="2711005"/>
            <a:ext cx="1752600" cy="1200329"/>
          </a:xfrm>
          <a:prstGeom prst="rect">
            <a:avLst/>
          </a:prstGeom>
          <a:noFill/>
        </p:spPr>
        <p:txBody>
          <a:bodyPr wrap="square" rtlCol="0">
            <a:spAutoFit/>
          </a:bodyPr>
          <a:lstStyle/>
          <a:p>
            <a:r>
              <a:rPr lang="en-US" dirty="0" err="1">
                <a:solidFill>
                  <a:srgbClr val="FF0000"/>
                </a:solidFill>
              </a:rPr>
              <a:t>Kellogs</a:t>
            </a:r>
            <a:r>
              <a:rPr lang="en-US" dirty="0">
                <a:solidFill>
                  <a:srgbClr val="FF0000"/>
                </a:solidFill>
              </a:rPr>
              <a:t> scores are different to US country scores</a:t>
            </a:r>
          </a:p>
        </p:txBody>
      </p:sp>
    </p:spTree>
    <p:extLst>
      <p:ext uri="{BB962C8B-B14F-4D97-AF65-F5344CB8AC3E}">
        <p14:creationId xmlns:p14="http://schemas.microsoft.com/office/powerpoint/2010/main" val="1696451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a:t>
            </a:r>
          </a:p>
        </p:txBody>
      </p:sp>
      <p:sp>
        <p:nvSpPr>
          <p:cNvPr id="3" name="Content Placeholder 2"/>
          <p:cNvSpPr>
            <a:spLocks noGrp="1"/>
          </p:cNvSpPr>
          <p:nvPr>
            <p:ph idx="1"/>
          </p:nvPr>
        </p:nvSpPr>
        <p:spPr>
          <a:xfrm>
            <a:off x="685800" y="1100628"/>
            <a:ext cx="7658100" cy="4690572"/>
          </a:xfrm>
        </p:spPr>
        <p:txBody>
          <a:bodyPr>
            <a:normAutofit/>
          </a:bodyPr>
          <a:lstStyle/>
          <a:p>
            <a:pPr marL="457200" indent="-457200">
              <a:buFont typeface="Wingdings" pitchFamily="2" charset="2"/>
              <a:buChar char="v"/>
            </a:pPr>
            <a:r>
              <a:rPr lang="en-US" sz="2800" dirty="0"/>
              <a:t>Leadership development:</a:t>
            </a:r>
          </a:p>
          <a:p>
            <a:pPr marL="457200" indent="-457200">
              <a:buFont typeface="Wingdings" pitchFamily="2" charset="2"/>
              <a:buChar char="v"/>
            </a:pPr>
            <a:r>
              <a:rPr lang="en-US" sz="2800" dirty="0"/>
              <a:t>The leadership of Kellogg’s:</a:t>
            </a:r>
          </a:p>
          <a:p>
            <a:pPr marL="457200" indent="-457200">
              <a:buFont typeface="Wingdings" pitchFamily="2" charset="2"/>
              <a:buChar char="v"/>
            </a:pPr>
            <a:r>
              <a:rPr lang="en-US" sz="2800" dirty="0"/>
              <a:t>The Leadership is inspired by the 3Cs of collaboration, confidence, and creativity.</a:t>
            </a:r>
          </a:p>
          <a:p>
            <a:endParaRPr lang="en-US" dirty="0"/>
          </a:p>
        </p:txBody>
      </p:sp>
    </p:spTree>
    <p:extLst>
      <p:ext uri="{BB962C8B-B14F-4D97-AF65-F5344CB8AC3E}">
        <p14:creationId xmlns:p14="http://schemas.microsoft.com/office/powerpoint/2010/main" val="2176730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Taylor’s Motivation Theory - Scientific management</a:t>
            </a:r>
            <a:endParaRPr lang="en-US" dirty="0"/>
          </a:p>
        </p:txBody>
      </p:sp>
      <p:sp>
        <p:nvSpPr>
          <p:cNvPr id="3" name="Content Placeholder 2"/>
          <p:cNvSpPr>
            <a:spLocks noGrp="1"/>
          </p:cNvSpPr>
          <p:nvPr>
            <p:ph idx="1"/>
          </p:nvPr>
        </p:nvSpPr>
        <p:spPr>
          <a:xfrm>
            <a:off x="838200" y="1100628"/>
            <a:ext cx="7696200" cy="4690572"/>
          </a:xfrm>
        </p:spPr>
        <p:txBody>
          <a:bodyPr>
            <a:noAutofit/>
          </a:bodyPr>
          <a:lstStyle/>
          <a:p>
            <a:pPr marL="457200" indent="-457200">
              <a:buFont typeface="Wingdings" pitchFamily="2" charset="2"/>
              <a:buChar char="q"/>
            </a:pPr>
            <a:r>
              <a:rPr lang="en-US" sz="2800" dirty="0"/>
              <a:t> Theory focus :  how managers can boost the motion and productivity of their teams and especially attempts to come up with the most efficient way for the team to perform a job (Thompson, 2017).</a:t>
            </a:r>
          </a:p>
          <a:p>
            <a:pPr marL="457200" indent="-457200">
              <a:buFont typeface="Wingdings" pitchFamily="2" charset="2"/>
              <a:buChar char="q"/>
            </a:pPr>
            <a:r>
              <a:rPr lang="en-US" sz="2800" dirty="0"/>
              <a:t>The goal of the  theory is to come up with this one most efficient way of performing a task (Waring, 2016). </a:t>
            </a:r>
          </a:p>
        </p:txBody>
      </p:sp>
    </p:spTree>
    <p:extLst>
      <p:ext uri="{BB962C8B-B14F-4D97-AF65-F5344CB8AC3E}">
        <p14:creationId xmlns:p14="http://schemas.microsoft.com/office/powerpoint/2010/main" val="2526706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Disadvantages of Taylor’s Motivation Theory</a:t>
            </a:r>
            <a:endParaRPr lang="en-US" dirty="0"/>
          </a:p>
        </p:txBody>
      </p:sp>
      <p:sp>
        <p:nvSpPr>
          <p:cNvPr id="3" name="Content Placeholder 2"/>
          <p:cNvSpPr>
            <a:spLocks noGrp="1"/>
          </p:cNvSpPr>
          <p:nvPr>
            <p:ph idx="1"/>
          </p:nvPr>
        </p:nvSpPr>
        <p:spPr>
          <a:xfrm>
            <a:off x="609600" y="1100628"/>
            <a:ext cx="7734300" cy="4614372"/>
          </a:xfrm>
        </p:spPr>
        <p:txBody>
          <a:bodyPr>
            <a:noAutofit/>
          </a:bodyPr>
          <a:lstStyle/>
          <a:p>
            <a:pPr>
              <a:buFont typeface="Arial" pitchFamily="34" charset="0"/>
              <a:buChar char="•"/>
            </a:pPr>
            <a:r>
              <a:rPr lang="en-US" sz="2800" dirty="0"/>
              <a:t>The theory closely related to an autocratic style of leadership, and this is a style known for limiting creativity in many cases (</a:t>
            </a:r>
            <a:r>
              <a:rPr lang="en-US" sz="2800" dirty="0" err="1"/>
              <a:t>Waring</a:t>
            </a:r>
            <a:r>
              <a:rPr lang="en-US" sz="2800" dirty="0"/>
              <a:t>, 2016).</a:t>
            </a:r>
          </a:p>
          <a:p>
            <a:pPr>
              <a:buFont typeface="Arial" pitchFamily="34" charset="0"/>
              <a:buChar char="•"/>
            </a:pPr>
            <a:r>
              <a:rPr lang="en-US" sz="2800" dirty="0"/>
              <a:t>It is also criticized for creating monotonous tasks and limiting autonomy (Waring, 2016):</a:t>
            </a:r>
          </a:p>
          <a:p>
            <a:pPr>
              <a:buFont typeface="Arial" pitchFamily="34" charset="0"/>
              <a:buChar char="•"/>
            </a:pPr>
            <a:endParaRPr lang="en-US" sz="2800" dirty="0"/>
          </a:p>
        </p:txBody>
      </p:sp>
    </p:spTree>
    <p:extLst>
      <p:ext uri="{BB962C8B-B14F-4D97-AF65-F5344CB8AC3E}">
        <p14:creationId xmlns:p14="http://schemas.microsoft.com/office/powerpoint/2010/main" val="3053387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Conclusion</a:t>
            </a:r>
          </a:p>
        </p:txBody>
      </p:sp>
      <p:sp>
        <p:nvSpPr>
          <p:cNvPr id="3" name="Content Placeholder 2"/>
          <p:cNvSpPr>
            <a:spLocks noGrp="1"/>
          </p:cNvSpPr>
          <p:nvPr>
            <p:ph idx="1"/>
          </p:nvPr>
        </p:nvSpPr>
        <p:spPr>
          <a:xfrm>
            <a:off x="609600" y="1100628"/>
            <a:ext cx="7734300" cy="4538172"/>
          </a:xfrm>
        </p:spPr>
        <p:txBody>
          <a:bodyPr>
            <a:noAutofit/>
          </a:bodyPr>
          <a:lstStyle/>
          <a:p>
            <a:pPr marL="457200" indent="-457200">
              <a:buFont typeface="Arial" pitchFamily="34" charset="0"/>
              <a:buChar char="•"/>
            </a:pPr>
            <a:r>
              <a:rPr lang="en-US" sz="2800" dirty="0"/>
              <a:t>Kellogg’s uses both Taylor’s Motivation Theory and Hofstede’s Theory in its operations.</a:t>
            </a:r>
          </a:p>
          <a:p>
            <a:pPr marL="457200" indent="-457200">
              <a:buFont typeface="Arial" pitchFamily="34" charset="0"/>
              <a:buChar char="•"/>
            </a:pPr>
            <a:r>
              <a:rPr lang="en-US" sz="2800" dirty="0"/>
              <a:t>Belbin: team members perform different roles</a:t>
            </a:r>
          </a:p>
          <a:p>
            <a:pPr marL="457200" indent="-457200">
              <a:buFont typeface="Arial" pitchFamily="34" charset="0"/>
              <a:buChar char="•"/>
            </a:pPr>
            <a:r>
              <a:rPr lang="en-US" sz="2800" dirty="0"/>
              <a:t>Hofstede: </a:t>
            </a:r>
            <a:r>
              <a:rPr lang="en-US" sz="2800" dirty="0" err="1"/>
              <a:t>Kelloggs</a:t>
            </a:r>
            <a:r>
              <a:rPr lang="en-US" sz="2800" dirty="0"/>
              <a:t> scores are different to US country scores</a:t>
            </a:r>
          </a:p>
          <a:p>
            <a:pPr marL="457200" indent="-457200">
              <a:buFont typeface="Arial" pitchFamily="34" charset="0"/>
              <a:buChar char="•"/>
            </a:pPr>
            <a:r>
              <a:rPr lang="en-US" sz="2800" dirty="0"/>
              <a:t>Taylor: Aim for big scores in the company but also limit the creativity of </a:t>
            </a:r>
            <a:r>
              <a:rPr lang="en-US" sz="2800"/>
              <a:t>the workers</a:t>
            </a:r>
            <a:endParaRPr lang="en-US" sz="2800" dirty="0"/>
          </a:p>
        </p:txBody>
      </p:sp>
    </p:spTree>
    <p:extLst>
      <p:ext uri="{BB962C8B-B14F-4D97-AF65-F5344CB8AC3E}">
        <p14:creationId xmlns:p14="http://schemas.microsoft.com/office/powerpoint/2010/main" val="1094697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outerShdw blurRad="38100" dist="38100" dir="2700000" algn="tl">
                    <a:srgbClr val="000000">
                      <a:alpha val="43137"/>
                    </a:srgbClr>
                  </a:outerShdw>
                </a:effectLst>
              </a:rPr>
              <a:t>References</a:t>
            </a:r>
          </a:p>
        </p:txBody>
      </p:sp>
      <p:sp>
        <p:nvSpPr>
          <p:cNvPr id="3" name="Content Placeholder 2"/>
          <p:cNvSpPr>
            <a:spLocks noGrp="1"/>
          </p:cNvSpPr>
          <p:nvPr>
            <p:ph idx="1"/>
          </p:nvPr>
        </p:nvSpPr>
        <p:spPr>
          <a:xfrm>
            <a:off x="381000" y="1100628"/>
            <a:ext cx="8382000" cy="5147772"/>
          </a:xfrm>
        </p:spPr>
        <p:txBody>
          <a:bodyPr>
            <a:normAutofit fontScale="40000" lnSpcReduction="20000"/>
          </a:bodyPr>
          <a:lstStyle/>
          <a:p>
            <a:pPr marL="571500" indent="-571500">
              <a:buFont typeface="Arial" pitchFamily="34" charset="0"/>
              <a:buChar char="•"/>
            </a:pPr>
            <a:r>
              <a:rPr lang="en-US" sz="4000" dirty="0" err="1"/>
              <a:t>Agarwal</a:t>
            </a:r>
            <a:r>
              <a:rPr lang="en-US" sz="4000" dirty="0"/>
              <a:t>, P., </a:t>
            </a:r>
            <a:r>
              <a:rPr lang="en-US" sz="4000" dirty="0" err="1"/>
              <a:t>Chhugani</a:t>
            </a:r>
            <a:r>
              <a:rPr lang="en-US" sz="4000" dirty="0"/>
              <a:t>, R., &amp; </a:t>
            </a:r>
            <a:r>
              <a:rPr lang="en-US" sz="4000" dirty="0" err="1"/>
              <a:t>Wanchoo</a:t>
            </a:r>
            <a:r>
              <a:rPr lang="en-US" sz="4000" dirty="0"/>
              <a:t>, V. (2018). Analysis of brand valuation techniques for cereal brand: Kellogg. </a:t>
            </a:r>
            <a:r>
              <a:rPr lang="en-US" sz="4000" i="1" dirty="0"/>
              <a:t>International Journal of Education and Management Studies</a:t>
            </a:r>
            <a:r>
              <a:rPr lang="en-US" sz="4000" dirty="0"/>
              <a:t>, </a:t>
            </a:r>
            <a:r>
              <a:rPr lang="en-US" sz="4000" i="1" dirty="0"/>
              <a:t>8</a:t>
            </a:r>
            <a:r>
              <a:rPr lang="en-US" sz="4000" dirty="0"/>
              <a:t>(1), 31-34.</a:t>
            </a:r>
          </a:p>
          <a:p>
            <a:pPr marL="571500" indent="-571500">
              <a:buFont typeface="Arial" pitchFamily="34" charset="0"/>
              <a:buChar char="•"/>
            </a:pPr>
            <a:r>
              <a:rPr lang="en-US" sz="4000" dirty="0" err="1"/>
              <a:t>Bakir</a:t>
            </a:r>
            <a:r>
              <a:rPr lang="en-US" sz="4000" dirty="0"/>
              <a:t>, A., Blodgett, J. G., </a:t>
            </a:r>
            <a:r>
              <a:rPr lang="en-US" sz="4000" dirty="0" err="1"/>
              <a:t>Vitell</a:t>
            </a:r>
            <a:r>
              <a:rPr lang="en-US" sz="4000" dirty="0"/>
              <a:t>, S. J., &amp; Rose, G. M. (2015). A preliminary investigation of the reliability and validity of </a:t>
            </a:r>
            <a:r>
              <a:rPr lang="en-US" sz="4000" dirty="0" err="1"/>
              <a:t>Hofstede’s</a:t>
            </a:r>
            <a:r>
              <a:rPr lang="en-US" sz="4000" dirty="0"/>
              <a:t> cross cultural dimensions. In </a:t>
            </a:r>
            <a:r>
              <a:rPr lang="en-US" sz="4000" i="1" dirty="0"/>
              <a:t>Proceedings of the 2000 Academy of Marketing Science (AMS) Annual Conference</a:t>
            </a:r>
            <a:r>
              <a:rPr lang="en-US" sz="4000" dirty="0"/>
              <a:t> (pp. 226-232). Springer, Cham.</a:t>
            </a:r>
          </a:p>
          <a:p>
            <a:pPr marL="571500" indent="-571500">
              <a:buFont typeface="Arial" pitchFamily="34" charset="0"/>
              <a:buChar char="•"/>
            </a:pPr>
            <a:r>
              <a:rPr lang="en-US" sz="4000" dirty="0"/>
              <a:t>Bell, D., </a:t>
            </a:r>
            <a:r>
              <a:rPr lang="en-US" sz="4000" dirty="0" err="1"/>
              <a:t>McLoughlin</a:t>
            </a:r>
            <a:r>
              <a:rPr lang="en-US" sz="4000" dirty="0"/>
              <a:t>, D., &amp; Kindred, N. (2017). Kellogg Company/eighteen94 capital.</a:t>
            </a:r>
          </a:p>
          <a:p>
            <a:pPr marL="571500" indent="-571500">
              <a:buFont typeface="Arial" pitchFamily="34" charset="0"/>
              <a:buChar char="•"/>
            </a:pPr>
            <a:r>
              <a:rPr lang="en-US" sz="4000" dirty="0" err="1"/>
              <a:t>Beugelsdijk</a:t>
            </a:r>
            <a:r>
              <a:rPr lang="en-US" sz="4000" dirty="0"/>
              <a:t>, S., </a:t>
            </a:r>
            <a:r>
              <a:rPr lang="en-US" sz="4000" dirty="0" err="1"/>
              <a:t>Kostova</a:t>
            </a:r>
            <a:r>
              <a:rPr lang="en-US" sz="4000" dirty="0"/>
              <a:t>, T., &amp; Roth, K. (2017). An overview of </a:t>
            </a:r>
            <a:r>
              <a:rPr lang="en-US" sz="4000" dirty="0" err="1"/>
              <a:t>Hofstede</a:t>
            </a:r>
            <a:r>
              <a:rPr lang="en-US" sz="4000" dirty="0"/>
              <a:t>-inspired country-level culture research in international business since 2006. </a:t>
            </a:r>
            <a:r>
              <a:rPr lang="en-US" sz="4000" i="1" dirty="0"/>
              <a:t>Journal of International Business Studies</a:t>
            </a:r>
            <a:r>
              <a:rPr lang="en-US" sz="4000" dirty="0"/>
              <a:t>, </a:t>
            </a:r>
            <a:r>
              <a:rPr lang="en-US" sz="4000" i="1" dirty="0"/>
              <a:t>48</a:t>
            </a:r>
            <a:r>
              <a:rPr lang="en-US" sz="4000" dirty="0"/>
              <a:t>(1), 30-47</a:t>
            </a:r>
          </a:p>
          <a:p>
            <a:pPr marL="571500" indent="-571500">
              <a:buFont typeface="Arial" pitchFamily="34" charset="0"/>
              <a:buChar char="•"/>
            </a:pPr>
            <a:r>
              <a:rPr lang="en-US" sz="4000" dirty="0" err="1"/>
              <a:t>Gowdy</a:t>
            </a:r>
            <a:r>
              <a:rPr lang="en-US" sz="4000" dirty="0"/>
              <a:t>, J., &amp; Winston, A. (2016). Evaluation of General Mills’ and Kellogg’s GHG Emissions Targets and Plans: Independent Assessment conducted by Winston Eco-Strategies for Oxfam’s Behind the Brands Initiative.</a:t>
            </a:r>
          </a:p>
          <a:p>
            <a:pPr marL="571500" indent="-571500">
              <a:buFont typeface="Arial" pitchFamily="34" charset="0"/>
              <a:buChar char="•"/>
            </a:pPr>
            <a:r>
              <a:rPr lang="en-US" sz="4000" dirty="0"/>
              <a:t>Kellogg’s company (2019). Retrieved from: </a:t>
            </a:r>
            <a:r>
              <a:rPr lang="en-US" sz="4000" u="sng" dirty="0">
                <a:hlinkClick r:id="rId2"/>
              </a:rPr>
              <a:t>https://investor.kelloggs.com/CustomPage/Index?KeyGenPage=1073753435</a:t>
            </a:r>
            <a:endParaRPr lang="en-US" sz="4000" dirty="0"/>
          </a:p>
          <a:p>
            <a:pPr marL="571500" indent="-571500">
              <a:buFont typeface="Arial" pitchFamily="34" charset="0"/>
              <a:buChar char="•"/>
            </a:pPr>
            <a:r>
              <a:rPr lang="en-US" sz="4000" dirty="0"/>
              <a:t>Markel, H. (2017). The Secret Ingredient in Kellogg's Corn Flakes Is Seventh-Day Adventism.</a:t>
            </a:r>
          </a:p>
          <a:p>
            <a:pPr marL="571500" indent="-571500">
              <a:buFont typeface="Arial" pitchFamily="34" charset="0"/>
              <a:buChar char="•"/>
            </a:pPr>
            <a:r>
              <a:rPr lang="en-US" sz="4000" dirty="0" err="1"/>
              <a:t>Sethi</a:t>
            </a:r>
            <a:r>
              <a:rPr lang="en-US" sz="4000" dirty="0"/>
              <a:t>, R., &amp; </a:t>
            </a:r>
            <a:r>
              <a:rPr lang="en-US" sz="4000" dirty="0" err="1"/>
              <a:t>Bafna</a:t>
            </a:r>
            <a:r>
              <a:rPr lang="en-US" sz="4000" dirty="0"/>
              <a:t>, P. (2018). A case study on </a:t>
            </a:r>
            <a:r>
              <a:rPr lang="en-US" sz="4000" dirty="0" err="1"/>
              <a:t>ipr</a:t>
            </a:r>
            <a:r>
              <a:rPr lang="en-US" sz="4000" dirty="0"/>
              <a:t> infringement: Kellogg's company V/S national biscuit company. </a:t>
            </a:r>
            <a:r>
              <a:rPr lang="en-US" sz="4000" i="1" dirty="0"/>
              <a:t>ZENITH International Journal of Multidisciplinary Research</a:t>
            </a:r>
            <a:r>
              <a:rPr lang="en-US" sz="4000" dirty="0"/>
              <a:t>, </a:t>
            </a:r>
            <a:r>
              <a:rPr lang="en-US" sz="4000" i="1" dirty="0"/>
              <a:t>8</a:t>
            </a:r>
            <a:r>
              <a:rPr lang="en-US" sz="4000" dirty="0"/>
              <a:t>(7), 339-342.</a:t>
            </a:r>
          </a:p>
          <a:p>
            <a:pPr marL="0" indent="0">
              <a:buNone/>
            </a:pPr>
            <a:endParaRPr lang="en-US" dirty="0"/>
          </a:p>
        </p:txBody>
      </p:sp>
    </p:spTree>
    <p:extLst>
      <p:ext uri="{BB962C8B-B14F-4D97-AF65-F5344CB8AC3E}">
        <p14:creationId xmlns:p14="http://schemas.microsoft.com/office/powerpoint/2010/main" val="611416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dirty="0"/>
              <a:t>Hudson, S., Huang, L., Roth, M. S., &amp; Madden, T. J. (2016). The influence of social media interactions on consumer–brand relationships: A three-country study of brand perceptions and marketing behaviors. </a:t>
            </a:r>
            <a:r>
              <a:rPr lang="en-US" i="1" dirty="0"/>
              <a:t>International Journal of Research in Marketing</a:t>
            </a:r>
            <a:r>
              <a:rPr lang="en-US" dirty="0"/>
              <a:t>, </a:t>
            </a:r>
            <a:r>
              <a:rPr lang="en-US" i="1" dirty="0"/>
              <a:t>33</a:t>
            </a:r>
            <a:r>
              <a:rPr lang="en-US" dirty="0"/>
              <a:t>(1), 27-41.</a:t>
            </a:r>
          </a:p>
          <a:p>
            <a:r>
              <a:rPr lang="en-US" dirty="0"/>
              <a:t>Kellogg’s Ethics and Culture. Retrieved from: </a:t>
            </a:r>
            <a:r>
              <a:rPr lang="en-US" u="sng" dirty="0">
                <a:hlinkClick r:id="rId2"/>
              </a:rPr>
              <a:t>https://www.kelloggcompany.com/en_US/about-ethics.html</a:t>
            </a:r>
            <a:r>
              <a:rPr lang="en-US" dirty="0"/>
              <a:t> </a:t>
            </a:r>
          </a:p>
          <a:p>
            <a:r>
              <a:rPr lang="en-US" dirty="0"/>
              <a:t>Bell, D., </a:t>
            </a:r>
            <a:r>
              <a:rPr lang="en-US" dirty="0" err="1"/>
              <a:t>McLoughlin</a:t>
            </a:r>
            <a:r>
              <a:rPr lang="en-US" dirty="0"/>
              <a:t>, D., &amp; Kindred, N. (2017). Kellogg Company/eighteen94 capital.</a:t>
            </a:r>
          </a:p>
          <a:p>
            <a:endParaRPr lang="en-US" dirty="0"/>
          </a:p>
        </p:txBody>
      </p:sp>
    </p:spTree>
    <p:extLst>
      <p:ext uri="{BB962C8B-B14F-4D97-AF65-F5344CB8AC3E}">
        <p14:creationId xmlns:p14="http://schemas.microsoft.com/office/powerpoint/2010/main" val="33238055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1329</TotalTime>
  <Words>2363</Words>
  <Application>Microsoft Macintosh PowerPoint</Application>
  <PresentationFormat>On-screen Show (4:3)</PresentationFormat>
  <Paragraphs>144</Paragraphs>
  <Slides>19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Franklin Gothic Book</vt:lpstr>
      <vt:lpstr>Franklin Gothic Medium</vt:lpstr>
      <vt:lpstr>Wingdings</vt:lpstr>
      <vt:lpstr>Angles</vt:lpstr>
      <vt:lpstr>INTRODUCTION TO THE MODERN WORKPLACE</vt:lpstr>
      <vt:lpstr>Project Team</vt:lpstr>
      <vt:lpstr>Company Profile</vt:lpstr>
      <vt:lpstr>Company profile</vt:lpstr>
      <vt:lpstr>PowerPoint Presentation</vt:lpstr>
      <vt:lpstr>Project Goals</vt:lpstr>
      <vt:lpstr>Project Goals</vt:lpstr>
      <vt:lpstr>Fatehi (1996)</vt:lpstr>
      <vt:lpstr>Corporate Structure of Kellogg’s</vt:lpstr>
      <vt:lpstr>Hofstede’s Cultural Dimensions</vt:lpstr>
      <vt:lpstr>Hofstede’s Cultural Dimensions</vt:lpstr>
      <vt:lpstr>Hofstede’s Cultural Dimensions</vt:lpstr>
      <vt:lpstr>PowerPoint Presentation</vt:lpstr>
      <vt:lpstr>Leadership</vt:lpstr>
      <vt:lpstr>Taylor’s Motivation Theory - Scientific management</vt:lpstr>
      <vt:lpstr>Disadvantages of Taylor’s Motivation Theory</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Comp1</dc:creator>
  <cp:lastModifiedBy>Kaloyan Koev</cp:lastModifiedBy>
  <cp:revision>30</cp:revision>
  <dcterms:created xsi:type="dcterms:W3CDTF">2019-08-09T13:43:38Z</dcterms:created>
  <dcterms:modified xsi:type="dcterms:W3CDTF">2019-08-20T08:40:01Z</dcterms:modified>
</cp:coreProperties>
</file>