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658" r:id="rId2"/>
    <p:sldId id="777" r:id="rId3"/>
    <p:sldId id="822" r:id="rId4"/>
    <p:sldId id="778" r:id="rId5"/>
    <p:sldId id="800" r:id="rId6"/>
    <p:sldId id="830" r:id="rId7"/>
    <p:sldId id="804" r:id="rId8"/>
    <p:sldId id="829" r:id="rId9"/>
    <p:sldId id="805" r:id="rId10"/>
    <p:sldId id="814" r:id="rId11"/>
    <p:sldId id="816" r:id="rId12"/>
    <p:sldId id="821" r:id="rId13"/>
    <p:sldId id="818" r:id="rId14"/>
    <p:sldId id="815" r:id="rId15"/>
    <p:sldId id="817" r:id="rId16"/>
    <p:sldId id="811" r:id="rId17"/>
    <p:sldId id="809" r:id="rId18"/>
    <p:sldId id="840" r:id="rId19"/>
    <p:sldId id="839" r:id="rId20"/>
    <p:sldId id="838" r:id="rId21"/>
    <p:sldId id="828" r:id="rId22"/>
    <p:sldId id="269" r:id="rId23"/>
    <p:sldId id="270" r:id="rId24"/>
    <p:sldId id="842" r:id="rId25"/>
    <p:sldId id="843" r:id="rId26"/>
    <p:sldId id="823" r:id="rId27"/>
    <p:sldId id="826" r:id="rId28"/>
    <p:sldId id="827" r:id="rId29"/>
    <p:sldId id="832" r:id="rId30"/>
    <p:sldId id="831" r:id="rId31"/>
    <p:sldId id="844" r:id="rId32"/>
    <p:sldId id="833" r:id="rId33"/>
    <p:sldId id="834" r:id="rId34"/>
    <p:sldId id="835" r:id="rId35"/>
    <p:sldId id="825" r:id="rId36"/>
    <p:sldId id="847" r:id="rId37"/>
    <p:sldId id="807" r:id="rId38"/>
    <p:sldId id="808" r:id="rId39"/>
    <p:sldId id="765" r:id="rId40"/>
    <p:sldId id="846" r:id="rId41"/>
    <p:sldId id="259" r:id="rId42"/>
    <p:sldId id="783" r:id="rId43"/>
    <p:sldId id="260" r:id="rId44"/>
    <p:sldId id="261" r:id="rId45"/>
    <p:sldId id="271" r:id="rId46"/>
    <p:sldId id="749" r:id="rId47"/>
    <p:sldId id="763" r:id="rId48"/>
    <p:sldId id="268" r:id="rId49"/>
    <p:sldId id="275" r:id="rId50"/>
    <p:sldId id="265" r:id="rId51"/>
    <p:sldId id="845" r:id="rId52"/>
    <p:sldId id="79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898B36A-FCE2-41A3-83D6-ABEC4CC58D06}">
          <p14:sldIdLst>
            <p14:sldId id="658"/>
          </p14:sldIdLst>
        </p14:section>
        <p14:section name="Default Section" id="{35BEDA8D-F910-419A-BA28-7E427A248E31}">
          <p14:sldIdLst>
            <p14:sldId id="777"/>
            <p14:sldId id="822"/>
            <p14:sldId id="778"/>
            <p14:sldId id="800"/>
            <p14:sldId id="830"/>
            <p14:sldId id="804"/>
            <p14:sldId id="829"/>
            <p14:sldId id="805"/>
            <p14:sldId id="814"/>
            <p14:sldId id="816"/>
            <p14:sldId id="821"/>
            <p14:sldId id="818"/>
            <p14:sldId id="815"/>
            <p14:sldId id="817"/>
            <p14:sldId id="811"/>
            <p14:sldId id="809"/>
            <p14:sldId id="840"/>
            <p14:sldId id="839"/>
            <p14:sldId id="838"/>
            <p14:sldId id="828"/>
            <p14:sldId id="269"/>
            <p14:sldId id="270"/>
            <p14:sldId id="842"/>
            <p14:sldId id="843"/>
            <p14:sldId id="823"/>
            <p14:sldId id="826"/>
            <p14:sldId id="827"/>
            <p14:sldId id="832"/>
            <p14:sldId id="831"/>
            <p14:sldId id="844"/>
            <p14:sldId id="833"/>
            <p14:sldId id="834"/>
            <p14:sldId id="835"/>
            <p14:sldId id="825"/>
            <p14:sldId id="847"/>
            <p14:sldId id="807"/>
            <p14:sldId id="808"/>
            <p14:sldId id="765"/>
            <p14:sldId id="846"/>
            <p14:sldId id="259"/>
            <p14:sldId id="783"/>
            <p14:sldId id="260"/>
            <p14:sldId id="261"/>
            <p14:sldId id="271"/>
            <p14:sldId id="749"/>
            <p14:sldId id="763"/>
            <p14:sldId id="268"/>
            <p14:sldId id="275"/>
            <p14:sldId id="265"/>
            <p14:sldId id="845"/>
            <p14:sldId id="7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85629A-9C88-48D2-B1EF-363AB58BA47D}" v="5" dt="2025-03-02T19:38:56.2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4660"/>
  </p:normalViewPr>
  <p:slideViewPr>
    <p:cSldViewPr snapToGrid="0">
      <p:cViewPr varScale="1">
        <p:scale>
          <a:sx n="86" d="100"/>
          <a:sy n="86" d="100"/>
        </p:scale>
        <p:origin x="4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7E85629A-9C88-48D2-B1EF-363AB58BA47D}"/>
    <pc:docChg chg="custSel addSld delSld modSld sldOrd modSection">
      <pc:chgData name="Helen Lee" userId="950b76d7-29a8-4037-9cf6-1d47a6b96373" providerId="ADAL" clId="{7E85629A-9C88-48D2-B1EF-363AB58BA47D}" dt="2025-03-02T19:39:02.496" v="324" actId="47"/>
      <pc:docMkLst>
        <pc:docMk/>
      </pc:docMkLst>
      <pc:sldChg chg="modSp mod ord">
        <pc:chgData name="Helen Lee" userId="950b76d7-29a8-4037-9cf6-1d47a6b96373" providerId="ADAL" clId="{7E85629A-9C88-48D2-B1EF-363AB58BA47D}" dt="2025-03-02T19:28:26.789" v="78" actId="20577"/>
        <pc:sldMkLst>
          <pc:docMk/>
          <pc:sldMk cId="1341623230" sldId="259"/>
        </pc:sldMkLst>
        <pc:spChg chg="mod">
          <ac:chgData name="Helen Lee" userId="950b76d7-29a8-4037-9cf6-1d47a6b96373" providerId="ADAL" clId="{7E85629A-9C88-48D2-B1EF-363AB58BA47D}" dt="2025-03-02T19:28:26.789" v="78" actId="20577"/>
          <ac:spMkLst>
            <pc:docMk/>
            <pc:sldMk cId="1341623230" sldId="259"/>
            <ac:spMk id="2" creationId="{3225E215-CD89-410C-948F-8045B4C43EAF}"/>
          </ac:spMkLst>
        </pc:spChg>
      </pc:sldChg>
      <pc:sldChg chg="modSp mod ord">
        <pc:chgData name="Helen Lee" userId="950b76d7-29a8-4037-9cf6-1d47a6b96373" providerId="ADAL" clId="{7E85629A-9C88-48D2-B1EF-363AB58BA47D}" dt="2025-03-02T19:30:08.196" v="95" actId="20577"/>
        <pc:sldMkLst>
          <pc:docMk/>
          <pc:sldMk cId="2047033324" sldId="260"/>
        </pc:sldMkLst>
        <pc:spChg chg="mod">
          <ac:chgData name="Helen Lee" userId="950b76d7-29a8-4037-9cf6-1d47a6b96373" providerId="ADAL" clId="{7E85629A-9C88-48D2-B1EF-363AB58BA47D}" dt="2025-03-02T19:30:08.196" v="95" actId="20577"/>
          <ac:spMkLst>
            <pc:docMk/>
            <pc:sldMk cId="2047033324" sldId="260"/>
            <ac:spMk id="2" creationId="{552CB1CD-A1F9-4746-B57C-3F8D5F5B53A2}"/>
          </ac:spMkLst>
        </pc:spChg>
        <pc:spChg chg="mod">
          <ac:chgData name="Helen Lee" userId="950b76d7-29a8-4037-9cf6-1d47a6b96373" providerId="ADAL" clId="{7E85629A-9C88-48D2-B1EF-363AB58BA47D}" dt="2025-03-02T19:29:14.391" v="84" actId="1076"/>
          <ac:spMkLst>
            <pc:docMk/>
            <pc:sldMk cId="2047033324" sldId="260"/>
            <ac:spMk id="3" creationId="{55D82533-B6E8-4F38-A470-F712588D73ED}"/>
          </ac:spMkLst>
        </pc:spChg>
      </pc:sldChg>
      <pc:sldChg chg="modSp mod ord">
        <pc:chgData name="Helen Lee" userId="950b76d7-29a8-4037-9cf6-1d47a6b96373" providerId="ADAL" clId="{7E85629A-9C88-48D2-B1EF-363AB58BA47D}" dt="2025-03-02T19:29:29.509" v="88" actId="1076"/>
        <pc:sldMkLst>
          <pc:docMk/>
          <pc:sldMk cId="3943405055" sldId="261"/>
        </pc:sldMkLst>
        <pc:spChg chg="mod">
          <ac:chgData name="Helen Lee" userId="950b76d7-29a8-4037-9cf6-1d47a6b96373" providerId="ADAL" clId="{7E85629A-9C88-48D2-B1EF-363AB58BA47D}" dt="2025-03-02T19:29:26.904" v="87" actId="20577"/>
          <ac:spMkLst>
            <pc:docMk/>
            <pc:sldMk cId="3943405055" sldId="261"/>
            <ac:spMk id="2" creationId="{B737EAA4-A87E-4088-AD04-C4153F5E635B}"/>
          </ac:spMkLst>
        </pc:spChg>
        <pc:spChg chg="mod">
          <ac:chgData name="Helen Lee" userId="950b76d7-29a8-4037-9cf6-1d47a6b96373" providerId="ADAL" clId="{7E85629A-9C88-48D2-B1EF-363AB58BA47D}" dt="2025-03-02T19:29:29.509" v="88" actId="1076"/>
          <ac:spMkLst>
            <pc:docMk/>
            <pc:sldMk cId="3943405055" sldId="261"/>
            <ac:spMk id="3" creationId="{988747DE-93A2-41ED-ADB6-EF3FFE700515}"/>
          </ac:spMkLst>
        </pc:spChg>
      </pc:sldChg>
      <pc:sldChg chg="modSp mod ord">
        <pc:chgData name="Helen Lee" userId="950b76d7-29a8-4037-9cf6-1d47a6b96373" providerId="ADAL" clId="{7E85629A-9C88-48D2-B1EF-363AB58BA47D}" dt="2025-03-02T19:29:36.138" v="89"/>
        <pc:sldMkLst>
          <pc:docMk/>
          <pc:sldMk cId="1915509732" sldId="271"/>
        </pc:sldMkLst>
        <pc:spChg chg="mod">
          <ac:chgData name="Helen Lee" userId="950b76d7-29a8-4037-9cf6-1d47a6b96373" providerId="ADAL" clId="{7E85629A-9C88-48D2-B1EF-363AB58BA47D}" dt="2025-03-02T19:29:36.138" v="89"/>
          <ac:spMkLst>
            <pc:docMk/>
            <pc:sldMk cId="1915509732" sldId="271"/>
            <ac:spMk id="2" creationId="{00000000-0000-0000-0000-000000000000}"/>
          </ac:spMkLst>
        </pc:spChg>
      </pc:sldChg>
      <pc:sldChg chg="modSp mod">
        <pc:chgData name="Helen Lee" userId="950b76d7-29a8-4037-9cf6-1d47a6b96373" providerId="ADAL" clId="{7E85629A-9C88-48D2-B1EF-363AB58BA47D}" dt="2025-03-02T19:30:53.751" v="103" actId="6549"/>
        <pc:sldMkLst>
          <pc:docMk/>
          <pc:sldMk cId="1505040651" sldId="749"/>
        </pc:sldMkLst>
        <pc:spChg chg="mod">
          <ac:chgData name="Helen Lee" userId="950b76d7-29a8-4037-9cf6-1d47a6b96373" providerId="ADAL" clId="{7E85629A-9C88-48D2-B1EF-363AB58BA47D}" dt="2025-03-02T19:30:53.751" v="103" actId="6549"/>
          <ac:spMkLst>
            <pc:docMk/>
            <pc:sldMk cId="1505040651" sldId="749"/>
            <ac:spMk id="2" creationId="{1D670861-F82C-410B-B8A8-BB6A3A95991B}"/>
          </ac:spMkLst>
        </pc:spChg>
      </pc:sldChg>
      <pc:sldChg chg="modSp mod">
        <pc:chgData name="Helen Lee" userId="950b76d7-29a8-4037-9cf6-1d47a6b96373" providerId="ADAL" clId="{7E85629A-9C88-48D2-B1EF-363AB58BA47D}" dt="2025-03-02T19:31:49.868" v="192" actId="14100"/>
        <pc:sldMkLst>
          <pc:docMk/>
          <pc:sldMk cId="3172617051" sldId="763"/>
        </pc:sldMkLst>
        <pc:spChg chg="mod">
          <ac:chgData name="Helen Lee" userId="950b76d7-29a8-4037-9cf6-1d47a6b96373" providerId="ADAL" clId="{7E85629A-9C88-48D2-B1EF-363AB58BA47D}" dt="2025-03-02T19:31:49.868" v="192" actId="14100"/>
          <ac:spMkLst>
            <pc:docMk/>
            <pc:sldMk cId="3172617051" sldId="763"/>
            <ac:spMk id="2" creationId="{1D670861-F82C-410B-B8A8-BB6A3A95991B}"/>
          </ac:spMkLst>
        </pc:spChg>
      </pc:sldChg>
      <pc:sldChg chg="addSp delSp modSp mod ord">
        <pc:chgData name="Helen Lee" userId="950b76d7-29a8-4037-9cf6-1d47a6b96373" providerId="ADAL" clId="{7E85629A-9C88-48D2-B1EF-363AB58BA47D}" dt="2025-03-02T19:32:19.480" v="216"/>
        <pc:sldMkLst>
          <pc:docMk/>
          <pc:sldMk cId="4283670006" sldId="765"/>
        </pc:sldMkLst>
        <pc:spChg chg="mod">
          <ac:chgData name="Helen Lee" userId="950b76d7-29a8-4037-9cf6-1d47a6b96373" providerId="ADAL" clId="{7E85629A-9C88-48D2-B1EF-363AB58BA47D}" dt="2025-03-02T19:32:14.473" v="214" actId="1076"/>
          <ac:spMkLst>
            <pc:docMk/>
            <pc:sldMk cId="4283670006" sldId="765"/>
            <ac:spMk id="2" creationId="{1D670861-F82C-410B-B8A8-BB6A3A95991B}"/>
          </ac:spMkLst>
        </pc:spChg>
        <pc:spChg chg="add del mod">
          <ac:chgData name="Helen Lee" userId="950b76d7-29a8-4037-9cf6-1d47a6b96373" providerId="ADAL" clId="{7E85629A-9C88-48D2-B1EF-363AB58BA47D}" dt="2025-03-02T19:32:11.503" v="213" actId="478"/>
          <ac:spMkLst>
            <pc:docMk/>
            <pc:sldMk cId="4283670006" sldId="765"/>
            <ac:spMk id="4" creationId="{BD5585A8-5A94-56C7-9683-5AC5206F54A3}"/>
          </ac:spMkLst>
        </pc:spChg>
        <pc:spChg chg="del">
          <ac:chgData name="Helen Lee" userId="950b76d7-29a8-4037-9cf6-1d47a6b96373" providerId="ADAL" clId="{7E85629A-9C88-48D2-B1EF-363AB58BA47D}" dt="2025-03-02T19:31:56.276" v="193" actId="478"/>
          <ac:spMkLst>
            <pc:docMk/>
            <pc:sldMk cId="4283670006" sldId="765"/>
            <ac:spMk id="8" creationId="{3701A374-294A-1944-877C-83C074CD827D}"/>
          </ac:spMkLst>
        </pc:spChg>
      </pc:sldChg>
      <pc:sldChg chg="modSp mod ord">
        <pc:chgData name="Helen Lee" userId="950b76d7-29a8-4037-9cf6-1d47a6b96373" providerId="ADAL" clId="{7E85629A-9C88-48D2-B1EF-363AB58BA47D}" dt="2025-03-02T19:29:01.149" v="80" actId="27636"/>
        <pc:sldMkLst>
          <pc:docMk/>
          <pc:sldMk cId="1985383706" sldId="783"/>
        </pc:sldMkLst>
        <pc:spChg chg="mod">
          <ac:chgData name="Helen Lee" userId="950b76d7-29a8-4037-9cf6-1d47a6b96373" providerId="ADAL" clId="{7E85629A-9C88-48D2-B1EF-363AB58BA47D}" dt="2025-03-02T19:29:01.149" v="80" actId="27636"/>
          <ac:spMkLst>
            <pc:docMk/>
            <pc:sldMk cId="1985383706" sldId="783"/>
            <ac:spMk id="2" creationId="{3225E215-CD89-410C-948F-8045B4C43EAF}"/>
          </ac:spMkLst>
        </pc:spChg>
        <pc:spChg chg="mod">
          <ac:chgData name="Helen Lee" userId="950b76d7-29a8-4037-9cf6-1d47a6b96373" providerId="ADAL" clId="{7E85629A-9C88-48D2-B1EF-363AB58BA47D}" dt="2025-03-02T19:27:41.594" v="62" actId="20577"/>
          <ac:spMkLst>
            <pc:docMk/>
            <pc:sldMk cId="1985383706" sldId="783"/>
            <ac:spMk id="3" creationId="{04B5DDF1-9849-452C-A53A-31E31EFB9CCD}"/>
          </ac:spMkLst>
        </pc:spChg>
      </pc:sldChg>
      <pc:sldChg chg="addSp modSp del mod">
        <pc:chgData name="Helen Lee" userId="950b76d7-29a8-4037-9cf6-1d47a6b96373" providerId="ADAL" clId="{7E85629A-9C88-48D2-B1EF-363AB58BA47D}" dt="2025-03-02T19:39:02.496" v="324" actId="47"/>
        <pc:sldMkLst>
          <pc:docMk/>
          <pc:sldMk cId="4257886419" sldId="806"/>
        </pc:sldMkLst>
        <pc:spChg chg="add mod">
          <ac:chgData name="Helen Lee" userId="950b76d7-29a8-4037-9cf6-1d47a6b96373" providerId="ADAL" clId="{7E85629A-9C88-48D2-B1EF-363AB58BA47D}" dt="2025-03-02T19:33:46.448" v="315" actId="1076"/>
          <ac:spMkLst>
            <pc:docMk/>
            <pc:sldMk cId="4257886419" sldId="806"/>
            <ac:spMk id="5" creationId="{8E81A1CD-1654-C297-360C-9A686A382669}"/>
          </ac:spMkLst>
        </pc:spChg>
        <pc:picChg chg="mod">
          <ac:chgData name="Helen Lee" userId="950b76d7-29a8-4037-9cf6-1d47a6b96373" providerId="ADAL" clId="{7E85629A-9C88-48D2-B1EF-363AB58BA47D}" dt="2025-03-02T19:33:39.951" v="312" actId="1076"/>
          <ac:picMkLst>
            <pc:docMk/>
            <pc:sldMk cId="4257886419" sldId="806"/>
            <ac:picMk id="1026" creationId="{459D25A9-7BBC-3436-514F-13BDBBC23B4C}"/>
          </ac:picMkLst>
        </pc:picChg>
      </pc:sldChg>
      <pc:sldChg chg="addSp modSp mod">
        <pc:chgData name="Helen Lee" userId="950b76d7-29a8-4037-9cf6-1d47a6b96373" providerId="ADAL" clId="{7E85629A-9C88-48D2-B1EF-363AB58BA47D}" dt="2025-03-02T19:33:50.472" v="317" actId="1076"/>
        <pc:sldMkLst>
          <pc:docMk/>
          <pc:sldMk cId="2152370726" sldId="807"/>
        </pc:sldMkLst>
        <pc:spChg chg="add mod">
          <ac:chgData name="Helen Lee" userId="950b76d7-29a8-4037-9cf6-1d47a6b96373" providerId="ADAL" clId="{7E85629A-9C88-48D2-B1EF-363AB58BA47D}" dt="2025-03-02T19:33:50.472" v="317" actId="1076"/>
          <ac:spMkLst>
            <pc:docMk/>
            <pc:sldMk cId="2152370726" sldId="807"/>
            <ac:spMk id="6" creationId="{CBBE4505-ECA5-3F01-0EBD-374C75FD9D36}"/>
          </ac:spMkLst>
        </pc:spChg>
      </pc:sldChg>
      <pc:sldChg chg="addSp modSp mod">
        <pc:chgData name="Helen Lee" userId="950b76d7-29a8-4037-9cf6-1d47a6b96373" providerId="ADAL" clId="{7E85629A-9C88-48D2-B1EF-363AB58BA47D}" dt="2025-03-02T19:34:00.820" v="321" actId="14100"/>
        <pc:sldMkLst>
          <pc:docMk/>
          <pc:sldMk cId="606507161" sldId="808"/>
        </pc:sldMkLst>
        <pc:spChg chg="add mod">
          <ac:chgData name="Helen Lee" userId="950b76d7-29a8-4037-9cf6-1d47a6b96373" providerId="ADAL" clId="{7E85629A-9C88-48D2-B1EF-363AB58BA47D}" dt="2025-03-02T19:32:56.684" v="303" actId="14100"/>
          <ac:spMkLst>
            <pc:docMk/>
            <pc:sldMk cId="606507161" sldId="808"/>
            <ac:spMk id="3" creationId="{25B45540-9B7B-CB9E-CFAA-3B8C6831ACD7}"/>
          </ac:spMkLst>
        </pc:spChg>
        <pc:spChg chg="add mod">
          <ac:chgData name="Helen Lee" userId="950b76d7-29a8-4037-9cf6-1d47a6b96373" providerId="ADAL" clId="{7E85629A-9C88-48D2-B1EF-363AB58BA47D}" dt="2025-03-02T19:34:00.820" v="321" actId="14100"/>
          <ac:spMkLst>
            <pc:docMk/>
            <pc:sldMk cId="606507161" sldId="808"/>
            <ac:spMk id="6" creationId="{7382300C-B844-25DB-0FD4-C52707E7E6C9}"/>
          </ac:spMkLst>
        </pc:spChg>
        <pc:picChg chg="mod modCrop">
          <ac:chgData name="Helen Lee" userId="950b76d7-29a8-4037-9cf6-1d47a6b96373" providerId="ADAL" clId="{7E85629A-9C88-48D2-B1EF-363AB58BA47D}" dt="2025-03-02T19:33:55.882" v="319" actId="1076"/>
          <ac:picMkLst>
            <pc:docMk/>
            <pc:sldMk cId="606507161" sldId="808"/>
            <ac:picMk id="4" creationId="{9E862F4A-FEE9-7B2F-4B8E-8EBD66522E71}"/>
          </ac:picMkLst>
        </pc:picChg>
      </pc:sldChg>
      <pc:sldChg chg="addSp modSp del mod">
        <pc:chgData name="Helen Lee" userId="950b76d7-29a8-4037-9cf6-1d47a6b96373" providerId="ADAL" clId="{7E85629A-9C88-48D2-B1EF-363AB58BA47D}" dt="2025-03-02T19:38:58.571" v="323" actId="47"/>
        <pc:sldMkLst>
          <pc:docMk/>
          <pc:sldMk cId="152555465" sldId="824"/>
        </pc:sldMkLst>
        <pc:spChg chg="add mod">
          <ac:chgData name="Helen Lee" userId="950b76d7-29a8-4037-9cf6-1d47a6b96373" providerId="ADAL" clId="{7E85629A-9C88-48D2-B1EF-363AB58BA47D}" dt="2025-03-02T19:33:33.484" v="310" actId="1076"/>
          <ac:spMkLst>
            <pc:docMk/>
            <pc:sldMk cId="152555465" sldId="824"/>
            <ac:spMk id="5" creationId="{C0500085-DBC8-D702-EA53-103E06133D61}"/>
          </ac:spMkLst>
        </pc:spChg>
        <pc:picChg chg="mod">
          <ac:chgData name="Helen Lee" userId="950b76d7-29a8-4037-9cf6-1d47a6b96373" providerId="ADAL" clId="{7E85629A-9C88-48D2-B1EF-363AB58BA47D}" dt="2025-03-02T19:33:26.707" v="307" actId="1076"/>
          <ac:picMkLst>
            <pc:docMk/>
            <pc:sldMk cId="152555465" sldId="824"/>
            <ac:picMk id="1026" creationId="{DAD2386D-18FE-8282-8B98-7FB1644DEC6C}"/>
          </ac:picMkLst>
        </pc:picChg>
      </pc:sldChg>
      <pc:sldChg chg="modSp mod">
        <pc:chgData name="Helen Lee" userId="950b76d7-29a8-4037-9cf6-1d47a6b96373" providerId="ADAL" clId="{7E85629A-9C88-48D2-B1EF-363AB58BA47D}" dt="2025-03-02T19:29:54.573" v="94" actId="20577"/>
        <pc:sldMkLst>
          <pc:docMk/>
          <pc:sldMk cId="3874592099" sldId="846"/>
        </pc:sldMkLst>
        <pc:spChg chg="mod">
          <ac:chgData name="Helen Lee" userId="950b76d7-29a8-4037-9cf6-1d47a6b96373" providerId="ADAL" clId="{7E85629A-9C88-48D2-B1EF-363AB58BA47D}" dt="2025-03-02T19:29:54.573" v="94" actId="20577"/>
          <ac:spMkLst>
            <pc:docMk/>
            <pc:sldMk cId="3874592099" sldId="846"/>
            <ac:spMk id="2" creationId="{B2F14449-2AC8-74D2-8274-E863C3C23498}"/>
          </ac:spMkLst>
        </pc:spChg>
        <pc:spChg chg="mod">
          <ac:chgData name="Helen Lee" userId="950b76d7-29a8-4037-9cf6-1d47a6b96373" providerId="ADAL" clId="{7E85629A-9C88-48D2-B1EF-363AB58BA47D}" dt="2025-03-02T19:27:04.508" v="61" actId="13900"/>
          <ac:spMkLst>
            <pc:docMk/>
            <pc:sldMk cId="3874592099" sldId="846"/>
            <ac:spMk id="3" creationId="{BCF4F823-1D52-DFDC-A2E0-8C6FB58D9339}"/>
          </ac:spMkLst>
        </pc:spChg>
        <pc:picChg chg="mod">
          <ac:chgData name="Helen Lee" userId="950b76d7-29a8-4037-9cf6-1d47a6b96373" providerId="ADAL" clId="{7E85629A-9C88-48D2-B1EF-363AB58BA47D}" dt="2025-03-02T19:26:58.549" v="59" actId="1076"/>
          <ac:picMkLst>
            <pc:docMk/>
            <pc:sldMk cId="3874592099" sldId="846"/>
            <ac:picMk id="7" creationId="{73CD5A6F-6632-C8A5-344C-4BE87CD84F3A}"/>
          </ac:picMkLst>
        </pc:picChg>
      </pc:sldChg>
      <pc:sldChg chg="add">
        <pc:chgData name="Helen Lee" userId="950b76d7-29a8-4037-9cf6-1d47a6b96373" providerId="ADAL" clId="{7E85629A-9C88-48D2-B1EF-363AB58BA47D}" dt="2025-03-02T19:38:56.219" v="322"/>
        <pc:sldMkLst>
          <pc:docMk/>
          <pc:sldMk cId="2791853678" sldId="84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C7E957-25CB-4C2F-A59C-235022CD38BE}" type="datetimeFigureOut">
              <a:rPr lang="en-GB" smtClean="0"/>
              <a:t>02/03/2025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00A019-855A-4010-A508-7860020AEB55}" type="slidenum">
              <a:rPr lang="en-GB" smtClean="0"/>
              <a:t>‹#›</a:t>
            </a:fld>
            <a:endParaRPr lang="en-GB"/>
          </a:p>
        </p:txBody>
      </p:sp>
    </p:spTree>
    <p:extLst>
      <p:ext uri="{BB962C8B-B14F-4D97-AF65-F5344CB8AC3E}">
        <p14:creationId xmlns:p14="http://schemas.microsoft.com/office/powerpoint/2010/main" val="1737020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18AA1-138F-7E46-6B8E-466760BE8F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9816EF-F78E-ABEA-8184-7A06C0B3D0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AE8955-AD73-70F7-4298-A069186375F1}"/>
              </a:ext>
            </a:extLst>
          </p:cNvPr>
          <p:cNvSpPr>
            <a:spLocks noGrp="1"/>
          </p:cNvSpPr>
          <p:nvPr>
            <p:ph type="dt" sz="half" idx="10"/>
          </p:nvPr>
        </p:nvSpPr>
        <p:spPr/>
        <p:txBody>
          <a:bodyPr/>
          <a:lstStyle/>
          <a:p>
            <a:fld id="{FA9EDF75-B853-4B7B-A970-48F0B3A07F04}" type="datetime1">
              <a:rPr lang="en-GB" smtClean="0"/>
              <a:t>02/03/2025</a:t>
            </a:fld>
            <a:endParaRPr lang="en-GB"/>
          </a:p>
        </p:txBody>
      </p:sp>
      <p:sp>
        <p:nvSpPr>
          <p:cNvPr id="5" name="Footer Placeholder 4">
            <a:extLst>
              <a:ext uri="{FF2B5EF4-FFF2-40B4-BE49-F238E27FC236}">
                <a16:creationId xmlns:a16="http://schemas.microsoft.com/office/drawing/2014/main" id="{C7116079-4A85-0C7A-E563-3C8ABF09B566}"/>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005BC96-6B22-3A42-2F03-2D5A35F5BAB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099236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4578E-45EE-7548-8124-81CA71CBEC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6BF19F-3982-56F4-DCAC-93D234AEEF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CDBD3-492E-1763-391E-6B05ACE92D73}"/>
              </a:ext>
            </a:extLst>
          </p:cNvPr>
          <p:cNvSpPr>
            <a:spLocks noGrp="1"/>
          </p:cNvSpPr>
          <p:nvPr>
            <p:ph type="dt" sz="half" idx="10"/>
          </p:nvPr>
        </p:nvSpPr>
        <p:spPr/>
        <p:txBody>
          <a:bodyPr/>
          <a:lstStyle/>
          <a:p>
            <a:fld id="{75F57075-F359-458D-AB2A-8F9DACD2ED96}" type="datetime1">
              <a:rPr lang="en-GB" smtClean="0"/>
              <a:t>02/03/2025</a:t>
            </a:fld>
            <a:endParaRPr lang="en-GB"/>
          </a:p>
        </p:txBody>
      </p:sp>
      <p:sp>
        <p:nvSpPr>
          <p:cNvPr id="5" name="Footer Placeholder 4">
            <a:extLst>
              <a:ext uri="{FF2B5EF4-FFF2-40B4-BE49-F238E27FC236}">
                <a16:creationId xmlns:a16="http://schemas.microsoft.com/office/drawing/2014/main" id="{C6A29EAF-0823-2110-8306-B0DFEC6E15D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8024328-307A-F909-31C6-876DD6AADA9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410653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3523-A19B-DBD0-53D5-51DCA676DD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3FE514-394E-CEEB-6B8B-92CBB60055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1BF98C-DE84-7CED-CC22-8A2E2F885924}"/>
              </a:ext>
            </a:extLst>
          </p:cNvPr>
          <p:cNvSpPr>
            <a:spLocks noGrp="1"/>
          </p:cNvSpPr>
          <p:nvPr>
            <p:ph type="dt" sz="half" idx="10"/>
          </p:nvPr>
        </p:nvSpPr>
        <p:spPr/>
        <p:txBody>
          <a:bodyPr/>
          <a:lstStyle/>
          <a:p>
            <a:fld id="{2B2AE989-7FC1-47AB-B03C-9377CABCF262}" type="datetime1">
              <a:rPr lang="en-GB" smtClean="0"/>
              <a:t>02/03/2025</a:t>
            </a:fld>
            <a:endParaRPr lang="en-GB"/>
          </a:p>
        </p:txBody>
      </p:sp>
      <p:sp>
        <p:nvSpPr>
          <p:cNvPr id="5" name="Footer Placeholder 4">
            <a:extLst>
              <a:ext uri="{FF2B5EF4-FFF2-40B4-BE49-F238E27FC236}">
                <a16:creationId xmlns:a16="http://schemas.microsoft.com/office/drawing/2014/main" id="{20043087-640E-17C2-A051-5D697A3A160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0B2C903-B262-F8D6-B0E7-DE662503695B}"/>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876822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E7A4D-66D0-3C15-49E9-16D14DB158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B8F623-E7EC-FC03-6D8B-1C7C989FBB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371C10-ED81-63FA-876F-07B617D639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ABE9AE-297C-DEA0-2095-B37D0BC38DE4}"/>
              </a:ext>
            </a:extLst>
          </p:cNvPr>
          <p:cNvSpPr>
            <a:spLocks noGrp="1"/>
          </p:cNvSpPr>
          <p:nvPr>
            <p:ph type="dt" sz="half" idx="10"/>
          </p:nvPr>
        </p:nvSpPr>
        <p:spPr/>
        <p:txBody>
          <a:bodyPr/>
          <a:lstStyle/>
          <a:p>
            <a:fld id="{3AE223F9-0E4B-4640-9DB9-2EEDE63A4AE6}" type="datetime1">
              <a:rPr lang="en-GB" smtClean="0"/>
              <a:t>02/03/2025</a:t>
            </a:fld>
            <a:endParaRPr lang="en-GB"/>
          </a:p>
        </p:txBody>
      </p:sp>
      <p:sp>
        <p:nvSpPr>
          <p:cNvPr id="6" name="Footer Placeholder 5">
            <a:extLst>
              <a:ext uri="{FF2B5EF4-FFF2-40B4-BE49-F238E27FC236}">
                <a16:creationId xmlns:a16="http://schemas.microsoft.com/office/drawing/2014/main" id="{10740F72-6606-73CD-A862-25BEB9A913F0}"/>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61612893-82FD-1929-5520-7AE4D6547815}"/>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4258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17EA0-FC3B-BA24-6BB7-B4F0AE85CE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52A983-3873-7E81-0871-4C5D0DF2FF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659933-1CD0-773A-70D5-66124A30E4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4DCAAC-1002-A56C-7568-D865A34EAE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2831BB-BAD8-AA2D-17C8-C8E5DF80B3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40D908-49FD-3F3A-A99C-8BF8C7DBFA67}"/>
              </a:ext>
            </a:extLst>
          </p:cNvPr>
          <p:cNvSpPr>
            <a:spLocks noGrp="1"/>
          </p:cNvSpPr>
          <p:nvPr>
            <p:ph type="dt" sz="half" idx="10"/>
          </p:nvPr>
        </p:nvSpPr>
        <p:spPr/>
        <p:txBody>
          <a:bodyPr/>
          <a:lstStyle/>
          <a:p>
            <a:fld id="{A30414E9-3569-4602-8284-254E2733ECB8}" type="datetime1">
              <a:rPr lang="en-GB" smtClean="0"/>
              <a:t>02/03/2025</a:t>
            </a:fld>
            <a:endParaRPr lang="en-GB"/>
          </a:p>
        </p:txBody>
      </p:sp>
      <p:sp>
        <p:nvSpPr>
          <p:cNvPr id="8" name="Footer Placeholder 7">
            <a:extLst>
              <a:ext uri="{FF2B5EF4-FFF2-40B4-BE49-F238E27FC236}">
                <a16:creationId xmlns:a16="http://schemas.microsoft.com/office/drawing/2014/main" id="{B6F94F69-BF48-330D-8746-38FDF8A695E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9" name="Slide Number Placeholder 8">
            <a:extLst>
              <a:ext uri="{FF2B5EF4-FFF2-40B4-BE49-F238E27FC236}">
                <a16:creationId xmlns:a16="http://schemas.microsoft.com/office/drawing/2014/main" id="{2121F484-7BC0-5E04-3758-4862D2C581D9}"/>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439073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AFC1F-AA43-ECE6-20E6-49D5392704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B8EF2D-B094-3B9C-ED69-76ADA0C76A3C}"/>
              </a:ext>
            </a:extLst>
          </p:cNvPr>
          <p:cNvSpPr>
            <a:spLocks noGrp="1"/>
          </p:cNvSpPr>
          <p:nvPr>
            <p:ph type="dt" sz="half" idx="10"/>
          </p:nvPr>
        </p:nvSpPr>
        <p:spPr/>
        <p:txBody>
          <a:bodyPr/>
          <a:lstStyle/>
          <a:p>
            <a:fld id="{B2AE8469-6F4F-48DC-A439-FB6FA28E15EB}" type="datetime1">
              <a:rPr lang="en-GB" smtClean="0"/>
              <a:t>02/03/2025</a:t>
            </a:fld>
            <a:endParaRPr lang="en-GB"/>
          </a:p>
        </p:txBody>
      </p:sp>
      <p:sp>
        <p:nvSpPr>
          <p:cNvPr id="4" name="Footer Placeholder 3">
            <a:extLst>
              <a:ext uri="{FF2B5EF4-FFF2-40B4-BE49-F238E27FC236}">
                <a16:creationId xmlns:a16="http://schemas.microsoft.com/office/drawing/2014/main" id="{685EFA77-FBFA-A615-E77F-E71AD6551212}"/>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5" name="Slide Number Placeholder 4">
            <a:extLst>
              <a:ext uri="{FF2B5EF4-FFF2-40B4-BE49-F238E27FC236}">
                <a16:creationId xmlns:a16="http://schemas.microsoft.com/office/drawing/2014/main" id="{B6E68079-501E-9B95-E6FB-FAF1E6A613ED}"/>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916088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797024-B6EB-426C-D122-69F9260C2249}"/>
              </a:ext>
            </a:extLst>
          </p:cNvPr>
          <p:cNvSpPr>
            <a:spLocks noGrp="1"/>
          </p:cNvSpPr>
          <p:nvPr>
            <p:ph type="dt" sz="half" idx="10"/>
          </p:nvPr>
        </p:nvSpPr>
        <p:spPr/>
        <p:txBody>
          <a:bodyPr/>
          <a:lstStyle/>
          <a:p>
            <a:fld id="{27864312-CF40-4F0D-B679-70A7AB81D5B3}" type="datetime1">
              <a:rPr lang="en-GB" smtClean="0"/>
              <a:t>02/03/2025</a:t>
            </a:fld>
            <a:endParaRPr lang="en-GB"/>
          </a:p>
        </p:txBody>
      </p:sp>
      <p:sp>
        <p:nvSpPr>
          <p:cNvPr id="3" name="Footer Placeholder 2">
            <a:extLst>
              <a:ext uri="{FF2B5EF4-FFF2-40B4-BE49-F238E27FC236}">
                <a16:creationId xmlns:a16="http://schemas.microsoft.com/office/drawing/2014/main" id="{40C499C6-3B28-3B4E-E08A-09CD1549579E}"/>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4" name="Slide Number Placeholder 3">
            <a:extLst>
              <a:ext uri="{FF2B5EF4-FFF2-40B4-BE49-F238E27FC236}">
                <a16:creationId xmlns:a16="http://schemas.microsoft.com/office/drawing/2014/main" id="{38112B0E-EA37-F2ED-10CD-7BAB5D697E27}"/>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359076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1715C-888D-EAA2-AAB3-7BBD8928FD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CE4EC2-ACD1-7B6A-190D-8FB58CA411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2DE601-BFA2-904B-619A-6CED3345AF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F26C5F-21D6-2673-585B-E1C5AE422870}"/>
              </a:ext>
            </a:extLst>
          </p:cNvPr>
          <p:cNvSpPr>
            <a:spLocks noGrp="1"/>
          </p:cNvSpPr>
          <p:nvPr>
            <p:ph type="dt" sz="half" idx="10"/>
          </p:nvPr>
        </p:nvSpPr>
        <p:spPr/>
        <p:txBody>
          <a:bodyPr/>
          <a:lstStyle/>
          <a:p>
            <a:fld id="{DEC63D60-C9FB-49B5-9C88-45D95FD47D70}" type="datetime1">
              <a:rPr lang="en-GB" smtClean="0"/>
              <a:t>02/03/2025</a:t>
            </a:fld>
            <a:endParaRPr lang="en-GB"/>
          </a:p>
        </p:txBody>
      </p:sp>
      <p:sp>
        <p:nvSpPr>
          <p:cNvPr id="6" name="Footer Placeholder 5">
            <a:extLst>
              <a:ext uri="{FF2B5EF4-FFF2-40B4-BE49-F238E27FC236}">
                <a16:creationId xmlns:a16="http://schemas.microsoft.com/office/drawing/2014/main" id="{6355A345-F40F-CF34-ABDC-29EF1BE1702B}"/>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88499D4C-2D54-1943-DEFB-491F02D19D5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2217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5E19F-23FE-56C7-BD31-2F78A32464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BF214F-F2CD-8588-F7F3-8B5D0CF5F6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5420ED-2C19-03E7-94C5-8A3F6C9C6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D81B0A-83BC-8458-62D4-556980F6FA21}"/>
              </a:ext>
            </a:extLst>
          </p:cNvPr>
          <p:cNvSpPr>
            <a:spLocks noGrp="1"/>
          </p:cNvSpPr>
          <p:nvPr>
            <p:ph type="dt" sz="half" idx="10"/>
          </p:nvPr>
        </p:nvSpPr>
        <p:spPr/>
        <p:txBody>
          <a:bodyPr/>
          <a:lstStyle/>
          <a:p>
            <a:fld id="{FD3F77DD-AB3B-4585-B154-96A25B010386}" type="datetime1">
              <a:rPr lang="en-GB" smtClean="0"/>
              <a:t>02/03/2025</a:t>
            </a:fld>
            <a:endParaRPr lang="en-GB"/>
          </a:p>
        </p:txBody>
      </p:sp>
      <p:sp>
        <p:nvSpPr>
          <p:cNvPr id="6" name="Footer Placeholder 5">
            <a:extLst>
              <a:ext uri="{FF2B5EF4-FFF2-40B4-BE49-F238E27FC236}">
                <a16:creationId xmlns:a16="http://schemas.microsoft.com/office/drawing/2014/main" id="{683B5EE7-1554-CC35-20C6-447A1F03D30D}"/>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9E2B9727-4534-5BBE-816D-E35B86443944}"/>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46199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50E17-7AF0-5C1B-8AB4-92301873A6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16A99A-D341-7DB0-827B-3C160415C1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8D781-756A-AADD-3A7F-421C457DFFB5}"/>
              </a:ext>
            </a:extLst>
          </p:cNvPr>
          <p:cNvSpPr>
            <a:spLocks noGrp="1"/>
          </p:cNvSpPr>
          <p:nvPr>
            <p:ph type="dt" sz="half" idx="10"/>
          </p:nvPr>
        </p:nvSpPr>
        <p:spPr/>
        <p:txBody>
          <a:bodyPr/>
          <a:lstStyle/>
          <a:p>
            <a:fld id="{7A4E6838-DCB2-4ABB-8824-4199F954121A}" type="datetime1">
              <a:rPr lang="en-GB" smtClean="0"/>
              <a:t>02/03/2025</a:t>
            </a:fld>
            <a:endParaRPr lang="en-GB"/>
          </a:p>
        </p:txBody>
      </p:sp>
      <p:sp>
        <p:nvSpPr>
          <p:cNvPr id="5" name="Footer Placeholder 4">
            <a:extLst>
              <a:ext uri="{FF2B5EF4-FFF2-40B4-BE49-F238E27FC236}">
                <a16:creationId xmlns:a16="http://schemas.microsoft.com/office/drawing/2014/main" id="{03B29522-4574-9F3F-743D-E71FD6D019A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7481A57-637B-534D-527D-EFDFAE968FDA}"/>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787066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51BF18-1DD4-5516-9BA1-0E57373270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E958EA-4911-1469-8DD2-7B1BD6B70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FBD9AF-ED92-567C-CEAC-18A3324EB74D}"/>
              </a:ext>
            </a:extLst>
          </p:cNvPr>
          <p:cNvSpPr>
            <a:spLocks noGrp="1"/>
          </p:cNvSpPr>
          <p:nvPr>
            <p:ph type="dt" sz="half" idx="10"/>
          </p:nvPr>
        </p:nvSpPr>
        <p:spPr/>
        <p:txBody>
          <a:bodyPr/>
          <a:lstStyle/>
          <a:p>
            <a:fld id="{4CEB0509-5E2B-4A73-8B65-4A56EA7C7EAA}" type="datetime1">
              <a:rPr lang="en-GB" smtClean="0"/>
              <a:t>02/03/2025</a:t>
            </a:fld>
            <a:endParaRPr lang="en-GB"/>
          </a:p>
        </p:txBody>
      </p:sp>
      <p:sp>
        <p:nvSpPr>
          <p:cNvPr id="5" name="Footer Placeholder 4">
            <a:extLst>
              <a:ext uri="{FF2B5EF4-FFF2-40B4-BE49-F238E27FC236}">
                <a16:creationId xmlns:a16="http://schemas.microsoft.com/office/drawing/2014/main" id="{5BE75701-33EA-EBF0-7F01-D68F4363FA27}"/>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1ECFF69-98FD-1975-0395-9E6F21C7F77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706685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5372D8-2EF9-0840-6A85-2B4146618E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A5752D-B34A-24BE-B738-B5D6BEEBB2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99317-D950-FD2B-B2CB-C5147DE6C1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4E50CC-4E61-4830-91C6-B3B684DD582E}" type="datetime1">
              <a:rPr lang="en-GB" smtClean="0"/>
              <a:t>02/03/2025</a:t>
            </a:fld>
            <a:endParaRPr lang="en-GB"/>
          </a:p>
        </p:txBody>
      </p:sp>
      <p:sp>
        <p:nvSpPr>
          <p:cNvPr id="5" name="Footer Placeholder 4">
            <a:extLst>
              <a:ext uri="{FF2B5EF4-FFF2-40B4-BE49-F238E27FC236}">
                <a16:creationId xmlns:a16="http://schemas.microsoft.com/office/drawing/2014/main" id="{608EA4F5-4D57-E457-CD0E-C28452D71E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62B131D-978C-1497-A55E-CB5B1339D2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A5A1E3-78FE-4695-898E-167D1D00A221}" type="slidenum">
              <a:rPr lang="en-GB" smtClean="0"/>
              <a:t>‹#›</a:t>
            </a:fld>
            <a:endParaRPr lang="en-GB"/>
          </a:p>
        </p:txBody>
      </p:sp>
    </p:spTree>
    <p:extLst>
      <p:ext uri="{BB962C8B-B14F-4D97-AF65-F5344CB8AC3E}">
        <p14:creationId xmlns:p14="http://schemas.microsoft.com/office/powerpoint/2010/main" val="4080869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link.springer.com/article/10.1007/s10209-024-01120-3#ref-CR9" TargetMode="External"/><Relationship Id="rId2" Type="http://schemas.openxmlformats.org/officeDocument/2006/relationships/hyperlink" Target="https://link.springer.com/article/10.1007/s10209-024-01120-3#ref-CR8" TargetMode="External"/><Relationship Id="rId1" Type="http://schemas.openxmlformats.org/officeDocument/2006/relationships/slideLayout" Target="../slideLayouts/slideLayout7.xml"/><Relationship Id="rId5" Type="http://schemas.openxmlformats.org/officeDocument/2006/relationships/hyperlink" Target="https://link.springer.com/article/10.1007/s10209-024-01120-3#ref-CR11" TargetMode="External"/><Relationship Id="rId4" Type="http://schemas.openxmlformats.org/officeDocument/2006/relationships/hyperlink" Target="https://link.springer.com/article/10.1007/s10209-024-01120-3#ref-CR10"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systematicreviewsjournal.biomedcentral.com/articles/10.1186/s13643-023-02178-5#ref-CR32"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scribbr.com/methodology/inductive-deductive-reasoning/"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scribbr.com/methodology/inductive-deductive-reasoning/"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image" Target="../media/image13.tmp"/><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research-methodology.net/research-methodology/research-approach/deductive-approach-2/" TargetMode="External"/><Relationship Id="rId2" Type="http://schemas.openxmlformats.org/officeDocument/2006/relationships/hyperlink" Target="https://research-methodology.net/research-methods/qualitative-research/observation/" TargetMode="External"/><Relationship Id="rId1" Type="http://schemas.openxmlformats.org/officeDocument/2006/relationships/slideLayout" Target="../slideLayouts/slideLayout7.xml"/><Relationship Id="rId4" Type="http://schemas.openxmlformats.org/officeDocument/2006/relationships/hyperlink" Target="https://research-methodology.net/research-methods/quantitative-research/"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guides.library.unisa.edu.au/SystematicReviews"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guides.library.unisa.edu.au/ScopingReviews/SystematicScoping" TargetMode="External"/><Relationship Id="rId2" Type="http://schemas.openxmlformats.org/officeDocument/2006/relationships/hyperlink" Target="https://guides.library.unisa.edu.au/SystematicReviews"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WN--fIHzAzo"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doi.org/10.1186/s13643-020-01542-z"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www.prisma-statement.org/scoping" TargetMode="Externa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2" Type="http://schemas.openxmlformats.org/officeDocument/2006/relationships/hyperlink" Target="file:///C:\Users\h.lee\OneDrive%20-%20University%20of%20Wales%20Trinity%20Saint%20David\Documents\LCDB7009%20Critical%20Reviews%20for%20doctoral%20students\PPT%20FILE_ON%20MOODLE\W5_Scoping%20review%20and%20enterpreneurship_example.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doi.org/10.1111/j.1471-1842.2009.00848.x" TargetMode="External"/><Relationship Id="rId2" Type="http://schemas.openxmlformats.org/officeDocument/2006/relationships/hyperlink" Target="https://www.researchgate.net/publication/292991575_EVIDENT_Guidance_for_Reviewing_the_Evidence_a_compendium_of_methodological_literature_and_websites" TargetMode="External"/><Relationship Id="rId1" Type="http://schemas.openxmlformats.org/officeDocument/2006/relationships/slideLayout" Target="../slideLayouts/slideLayout2.xml"/><Relationship Id="rId4" Type="http://schemas.openxmlformats.org/officeDocument/2006/relationships/hyperlink" Target="https://guides.lib.uh.edu/reviews/mapping" TargetMode="External"/></Relationships>
</file>

<file path=ppt/slides/_rels/slide28.xml.rels><?xml version="1.0" encoding="UTF-8" standalone="yes"?>
<Relationships xmlns="http://schemas.openxmlformats.org/package/2006/relationships"><Relationship Id="rId2" Type="http://schemas.openxmlformats.org/officeDocument/2006/relationships/hyperlink" Target="https://www.researchgate.net/publication/292991575_EVIDENT_Guidance_for_Reviewing_the_Evidence_a_compendium_of_methodological_literature_and_website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hyperlink" Target="https://link.springer.com/article/10.1007/s10209-024-01120-3#ref-CR19"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journals.plos.org/plosone/article?id=10.1371/journal.pone.0119929"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link.springer.com/article/10.1007/s10209-024-01120-3/tables/2"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link.springer.com/article/10.1007/s10209-024-01120-3#ref-CR17" TargetMode="Externa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hyperlink" Target="https://link.springer.com/article/10.1007/s10209-024-01120-3#ref-CR10" TargetMode="External"/><Relationship Id="rId5" Type="http://schemas.openxmlformats.org/officeDocument/2006/relationships/hyperlink" Target="https://link.springer.com/article/10.1007/s10209-024-01120-3#ref-CR21" TargetMode="External"/><Relationship Id="rId4" Type="http://schemas.openxmlformats.org/officeDocument/2006/relationships/hyperlink" Target="https://link.springer.com/article/10.1007/s10209-024-01120-3#ref-CR18"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link.springer.com/article/10.1007/s10209-024-01120-3#ref-CR18" TargetMode="External"/><Relationship Id="rId3" Type="http://schemas.openxmlformats.org/officeDocument/2006/relationships/hyperlink" Target="https://link.springer.com/article/10.1007/s10209-024-01120-3#ref-CR23" TargetMode="External"/><Relationship Id="rId7" Type="http://schemas.openxmlformats.org/officeDocument/2006/relationships/hyperlink" Target="https://link.springer.com/article/10.1007/s10209-024-01120-3#ref-CR8" TargetMode="External"/><Relationship Id="rId2" Type="http://schemas.openxmlformats.org/officeDocument/2006/relationships/hyperlink" Target="https://link.springer.com/article/10.1007/s10209-024-01120-3#ref-CR22"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10209-024-01120-3#ref-CR26" TargetMode="External"/><Relationship Id="rId5" Type="http://schemas.openxmlformats.org/officeDocument/2006/relationships/hyperlink" Target="https://link.springer.com/article/10.1007/s10209-024-01120-3#ref-CR25" TargetMode="External"/><Relationship Id="rId4" Type="http://schemas.openxmlformats.org/officeDocument/2006/relationships/hyperlink" Target="https://link.springer.com/article/10.1007/s10209-024-01120-3#ref-CR24"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youtube.com/watch?v=P8SGbwCPsWQ"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journals.plos.org/plosone/article?id=10.1371/journal.pone.0119929"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file:///C:\Users\h.lee\OneDrive%20-%20University%20of%20Wales%20Trinity%20Saint%20David\Documents\LCDB7009%20Critical%20Reviews%20for%20doctoral%20students\PPT%20FILE_ON%20MOODLE\W5_Scoping%20review%20and%20enterpreneurship_example.pdf" TargetMode="External"/><Relationship Id="rId7" Type="http://schemas.openxmlformats.org/officeDocument/2006/relationships/image" Target="../media/image3.png"/><Relationship Id="rId2" Type="http://schemas.openxmlformats.org/officeDocument/2006/relationships/hyperlink" Target="https://doi.org/10.1186/s13643-023-02178-5" TargetMode="Externa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prisma-statement.org/scoping" TargetMode="External"/><Relationship Id="rId4" Type="http://schemas.openxmlformats.org/officeDocument/2006/relationships/hyperlink" Target="https://doi.org/10.7326/M18-0850" TargetMode="External"/></Relationships>
</file>

<file path=ppt/slides/_rels/slide52.xml.rels><?xml version="1.0" encoding="UTF-8" standalone="yes"?>
<Relationships xmlns="http://schemas.openxmlformats.org/package/2006/relationships"><Relationship Id="rId2" Type="http://schemas.openxmlformats.org/officeDocument/2006/relationships/hyperlink" Target="https://doi.org/10.2196/jmir.34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589850" cy="6122873"/>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BMMB7009</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Critical Literature Review for doctoral students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5 – Types of Literature Review (I) </a:t>
            </a:r>
            <a:endParaRPr lang="en-US" sz="2800" dirty="0"/>
          </a:p>
        </p:txBody>
      </p:sp>
      <p:grpSp>
        <p:nvGrpSpPr>
          <p:cNvPr id="2" name="Group 1">
            <a:extLst>
              <a:ext uri="{FF2B5EF4-FFF2-40B4-BE49-F238E27FC236}">
                <a16:creationId xmlns:a16="http://schemas.microsoft.com/office/drawing/2014/main" id="{9D8A4D9C-6018-2B82-B7CC-5B96222FB61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E18DCDB-6A29-1459-1284-2AFA630688B2}"/>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E76E7194-DEE5-83E5-6D08-417B8EA348D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4085EA58-221E-AA0C-2FE7-8A94ECD16BE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467EAF52-45E8-5EF0-808D-A80FFEDE2FDC}"/>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86E4A0-6EBC-ED0C-3950-096D59D91702}"/>
              </a:ext>
            </a:extLst>
          </p:cNvPr>
          <p:cNvSpPr>
            <a:spLocks noGrp="1"/>
          </p:cNvSpPr>
          <p:nvPr>
            <p:ph type="sldNum" sz="quarter" idx="12"/>
          </p:nvPr>
        </p:nvSpPr>
        <p:spPr/>
        <p:txBody>
          <a:bodyPr/>
          <a:lstStyle/>
          <a:p>
            <a:fld id="{24A5A1E3-78FE-4695-898E-167D1D00A221}" type="slidenum">
              <a:rPr lang="en-GB" smtClean="0"/>
              <a:t>2</a:t>
            </a:fld>
            <a:endParaRPr lang="en-GB"/>
          </a:p>
        </p:txBody>
      </p:sp>
      <p:sp>
        <p:nvSpPr>
          <p:cNvPr id="3" name="Title 1">
            <a:extLst>
              <a:ext uri="{FF2B5EF4-FFF2-40B4-BE49-F238E27FC236}">
                <a16:creationId xmlns:a16="http://schemas.microsoft.com/office/drawing/2014/main" id="{30389E76-DF62-EB69-898F-DBB4AC484511}"/>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67118D20-DBB7-1BC2-D56F-45A36F39B044}"/>
              </a:ext>
            </a:extLst>
          </p:cNvPr>
          <p:cNvSpPr txBox="1"/>
          <p:nvPr/>
        </p:nvSpPr>
        <p:spPr>
          <a:xfrm>
            <a:off x="353148" y="1473141"/>
            <a:ext cx="11046372" cy="5262979"/>
          </a:xfrm>
          <a:prstGeom prst="rect">
            <a:avLst/>
          </a:prstGeom>
          <a:noFill/>
        </p:spPr>
        <p:txBody>
          <a:bodyPr wrap="square" rtlCol="0">
            <a:spAutoFit/>
          </a:bodyPr>
          <a:lstStyle/>
          <a:p>
            <a:pPr marL="571500" indent="-571500" algn="just">
              <a:buFont typeface="Wingdings" panose="05000000000000000000" pitchFamily="2" charset="2"/>
              <a:buChar char="Ø"/>
            </a:pPr>
            <a:r>
              <a:rPr lang="en-US" altLang="zh-CN" sz="4400" dirty="0">
                <a:solidFill>
                  <a:srgbClr val="001D35"/>
                </a:solidFill>
                <a:latin typeface="Arial" panose="020B0604020202020204" pitchFamily="34" charset="0"/>
                <a:cs typeface="Arial" panose="020B0604020202020204" pitchFamily="34" charset="0"/>
              </a:rPr>
              <a:t>Traditional literature review / Narrative literature review </a:t>
            </a:r>
          </a:p>
          <a:p>
            <a:pPr marL="571500" indent="-571500" algn="just">
              <a:buFont typeface="Wingdings" panose="05000000000000000000" pitchFamily="2" charset="2"/>
              <a:buChar char="Ø"/>
            </a:pPr>
            <a:r>
              <a:rPr lang="en-US" altLang="zh-CN" sz="4400" dirty="0">
                <a:solidFill>
                  <a:srgbClr val="001D35"/>
                </a:solidFill>
                <a:latin typeface="Arial" panose="020B0604020202020204" pitchFamily="34" charset="0"/>
                <a:cs typeface="Arial" panose="020B0604020202020204" pitchFamily="34" charset="0"/>
              </a:rPr>
              <a:t>Systematic literature review </a:t>
            </a:r>
          </a:p>
          <a:p>
            <a:pPr marL="571500" indent="-571500" algn="just">
              <a:buFont typeface="Wingdings" panose="05000000000000000000" pitchFamily="2" charset="2"/>
              <a:buChar char="Ø"/>
            </a:pPr>
            <a:r>
              <a:rPr lang="en-US" altLang="zh-CN" sz="4400" b="1" dirty="0">
                <a:solidFill>
                  <a:schemeClr val="accent6">
                    <a:lumMod val="75000"/>
                  </a:schemeClr>
                </a:solidFill>
                <a:latin typeface="Arial" panose="020B0604020202020204" pitchFamily="34" charset="0"/>
                <a:cs typeface="Arial" panose="020B0604020202020204" pitchFamily="34" charset="0"/>
              </a:rPr>
              <a:t>Scoping review </a:t>
            </a:r>
          </a:p>
          <a:p>
            <a:pPr marL="571500" indent="-571500" algn="just">
              <a:buFont typeface="Wingdings" panose="05000000000000000000" pitchFamily="2" charset="2"/>
              <a:buChar char="Ø"/>
            </a:pPr>
            <a:r>
              <a:rPr lang="en-US" altLang="zh-CN" sz="4400" b="1" dirty="0">
                <a:solidFill>
                  <a:schemeClr val="accent6">
                    <a:lumMod val="75000"/>
                  </a:schemeClr>
                </a:solidFill>
                <a:latin typeface="Arial" panose="020B0604020202020204" pitchFamily="34" charset="0"/>
                <a:cs typeface="Arial" panose="020B0604020202020204" pitchFamily="34" charset="0"/>
              </a:rPr>
              <a:t>Mapping review</a:t>
            </a:r>
          </a:p>
          <a:p>
            <a:pPr marL="571500" indent="-571500" algn="just">
              <a:buFont typeface="Wingdings" panose="05000000000000000000" pitchFamily="2" charset="2"/>
              <a:buChar char="Ø"/>
            </a:pPr>
            <a:r>
              <a:rPr lang="en-US" altLang="zh-CN" sz="4400" b="1" dirty="0">
                <a:latin typeface="Arial" panose="020B0604020202020204" pitchFamily="34" charset="0"/>
                <a:cs typeface="Arial" panose="020B0604020202020204" pitchFamily="34" charset="0"/>
              </a:rPr>
              <a:t>Meta-analysis</a:t>
            </a:r>
          </a:p>
          <a:p>
            <a:pPr marL="571500" indent="-571500" algn="just">
              <a:buFont typeface="Wingdings" panose="05000000000000000000" pitchFamily="2" charset="2"/>
              <a:buChar char="Ø"/>
            </a:pPr>
            <a:endParaRPr lang="en-GB" altLang="zh-CN" sz="4400" dirty="0"/>
          </a:p>
          <a:p>
            <a:pPr marL="285750" indent="-285750">
              <a:buFont typeface="Arial" panose="020B0604020202020204" pitchFamily="34" charset="0"/>
              <a:buChar char="•"/>
            </a:pPr>
            <a:r>
              <a:rPr lang="en-GB" sz="2800" dirty="0"/>
              <a:t> </a:t>
            </a:r>
          </a:p>
        </p:txBody>
      </p:sp>
    </p:spTree>
    <p:extLst>
      <p:ext uri="{BB962C8B-B14F-4D97-AF65-F5344CB8AC3E}">
        <p14:creationId xmlns:p14="http://schemas.microsoft.com/office/powerpoint/2010/main" val="3760477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F52F3-8615-1D8E-373E-EC754ABAED8C}"/>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B9EEDA87-A9FD-6BD7-B59B-A6A604A29890}"/>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0FEE09F2-5C68-C50B-5B99-D1D6719984B6}"/>
              </a:ext>
            </a:extLst>
          </p:cNvPr>
          <p:cNvSpPr>
            <a:spLocks noGrp="1"/>
          </p:cNvSpPr>
          <p:nvPr>
            <p:ph type="title"/>
          </p:nvPr>
        </p:nvSpPr>
        <p:spPr>
          <a:xfrm>
            <a:off x="9083040" y="2173461"/>
            <a:ext cx="2543695" cy="2511078"/>
          </a:xfrm>
        </p:spPr>
        <p:txBody>
          <a:bodyPr>
            <a:normAutofit/>
          </a:bodyPr>
          <a:lstStyle/>
          <a:p>
            <a:r>
              <a:rPr lang="en-GB" sz="4000" b="1" dirty="0"/>
              <a:t>Scoping Review</a:t>
            </a:r>
          </a:p>
        </p:txBody>
      </p:sp>
    </p:spTree>
    <p:extLst>
      <p:ext uri="{BB962C8B-B14F-4D97-AF65-F5344CB8AC3E}">
        <p14:creationId xmlns:p14="http://schemas.microsoft.com/office/powerpoint/2010/main" val="1068559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9BC81D-EA0D-DA65-DA61-31763E1FE96D}"/>
              </a:ext>
            </a:extLst>
          </p:cNvPr>
          <p:cNvSpPr>
            <a:spLocks noGrp="1"/>
          </p:cNvSpPr>
          <p:nvPr>
            <p:ph type="sldNum" sz="quarter" idx="12"/>
          </p:nvPr>
        </p:nvSpPr>
        <p:spPr/>
        <p:txBody>
          <a:bodyPr/>
          <a:lstStyle/>
          <a:p>
            <a:fld id="{24A5A1E3-78FE-4695-898E-167D1D00A221}" type="slidenum">
              <a:rPr lang="en-GB" smtClean="0"/>
              <a:t>4</a:t>
            </a:fld>
            <a:endParaRPr lang="en-GB"/>
          </a:p>
        </p:txBody>
      </p:sp>
      <p:sp>
        <p:nvSpPr>
          <p:cNvPr id="3" name="Oval 2">
            <a:extLst>
              <a:ext uri="{FF2B5EF4-FFF2-40B4-BE49-F238E27FC236}">
                <a16:creationId xmlns:a16="http://schemas.microsoft.com/office/drawing/2014/main" id="{F8399A75-36E4-48AD-1D12-435580AC7C4B}"/>
              </a:ext>
            </a:extLst>
          </p:cNvPr>
          <p:cNvSpPr/>
          <p:nvPr/>
        </p:nvSpPr>
        <p:spPr>
          <a:xfrm>
            <a:off x="2600281" y="1161971"/>
            <a:ext cx="2508785" cy="2360988"/>
          </a:xfrm>
          <a:prstGeom prst="ellipse">
            <a:avLst/>
          </a:prstGeom>
          <a:solidFill>
            <a:srgbClr val="00B0F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Traditional literature review </a:t>
            </a:r>
            <a:endParaRPr lang="en-GB" sz="2800" dirty="0"/>
          </a:p>
        </p:txBody>
      </p:sp>
      <p:sp>
        <p:nvSpPr>
          <p:cNvPr id="4" name="Oval 3">
            <a:extLst>
              <a:ext uri="{FF2B5EF4-FFF2-40B4-BE49-F238E27FC236}">
                <a16:creationId xmlns:a16="http://schemas.microsoft.com/office/drawing/2014/main" id="{5252BEF6-F800-995B-CCA2-5F1705F305C7}"/>
              </a:ext>
            </a:extLst>
          </p:cNvPr>
          <p:cNvSpPr/>
          <p:nvPr/>
        </p:nvSpPr>
        <p:spPr>
          <a:xfrm>
            <a:off x="5109066" y="953428"/>
            <a:ext cx="3194585" cy="2843134"/>
          </a:xfrm>
          <a:prstGeom prst="ellipse">
            <a:avLst/>
          </a:prstGeom>
          <a:solidFill>
            <a:srgbClr val="FFFF0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Systematic literature review </a:t>
            </a:r>
            <a:endParaRPr lang="en-GB" sz="2800" dirty="0"/>
          </a:p>
        </p:txBody>
      </p:sp>
      <p:sp>
        <p:nvSpPr>
          <p:cNvPr id="5" name="Oval 4">
            <a:extLst>
              <a:ext uri="{FF2B5EF4-FFF2-40B4-BE49-F238E27FC236}">
                <a16:creationId xmlns:a16="http://schemas.microsoft.com/office/drawing/2014/main" id="{8D4AFB61-97FB-3DE9-EC0B-23A8D512CF3A}"/>
              </a:ext>
            </a:extLst>
          </p:cNvPr>
          <p:cNvSpPr/>
          <p:nvPr/>
        </p:nvSpPr>
        <p:spPr>
          <a:xfrm>
            <a:off x="4461164" y="3429001"/>
            <a:ext cx="1943461" cy="1680556"/>
          </a:xfrm>
          <a:prstGeom prst="ellipse">
            <a:avLst/>
          </a:prstGeom>
          <a:solidFill>
            <a:schemeClr val="accent4">
              <a:lumMod val="40000"/>
              <a:lumOff val="6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a:t>Scoping review </a:t>
            </a:r>
            <a:endParaRPr lang="en-GB" dirty="0"/>
          </a:p>
        </p:txBody>
      </p:sp>
      <p:sp>
        <p:nvSpPr>
          <p:cNvPr id="11" name="Title 1">
            <a:extLst>
              <a:ext uri="{FF2B5EF4-FFF2-40B4-BE49-F238E27FC236}">
                <a16:creationId xmlns:a16="http://schemas.microsoft.com/office/drawing/2014/main" id="{E47F6F90-66BD-123F-DF55-88E279304D7A}"/>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sp>
        <p:nvSpPr>
          <p:cNvPr id="17" name="Oval 16">
            <a:extLst>
              <a:ext uri="{FF2B5EF4-FFF2-40B4-BE49-F238E27FC236}">
                <a16:creationId xmlns:a16="http://schemas.microsoft.com/office/drawing/2014/main" id="{6BB7E751-B7D8-2C53-B4BB-06EC2B58DC44}"/>
              </a:ext>
            </a:extLst>
          </p:cNvPr>
          <p:cNvSpPr/>
          <p:nvPr/>
        </p:nvSpPr>
        <p:spPr>
          <a:xfrm>
            <a:off x="5856188" y="3061437"/>
            <a:ext cx="1386968" cy="765509"/>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Meta-analysis</a:t>
            </a:r>
            <a:endParaRPr lang="en-GB" dirty="0"/>
          </a:p>
        </p:txBody>
      </p:sp>
      <p:sp>
        <p:nvSpPr>
          <p:cNvPr id="6" name="Oval 5">
            <a:extLst>
              <a:ext uri="{FF2B5EF4-FFF2-40B4-BE49-F238E27FC236}">
                <a16:creationId xmlns:a16="http://schemas.microsoft.com/office/drawing/2014/main" id="{63D5A2DE-A44B-E73C-1729-B6A1D87D3F79}"/>
              </a:ext>
            </a:extLst>
          </p:cNvPr>
          <p:cNvSpPr/>
          <p:nvPr/>
        </p:nvSpPr>
        <p:spPr>
          <a:xfrm>
            <a:off x="6346723" y="3729034"/>
            <a:ext cx="2110675" cy="1680555"/>
          </a:xfrm>
          <a:prstGeom prst="ellipse">
            <a:avLst/>
          </a:prstGeom>
          <a:solidFill>
            <a:schemeClr val="accent6">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Mapping review </a:t>
            </a:r>
            <a:endParaRPr lang="en-GB" dirty="0"/>
          </a:p>
        </p:txBody>
      </p:sp>
    </p:spTree>
    <p:extLst>
      <p:ext uri="{BB962C8B-B14F-4D97-AF65-F5344CB8AC3E}">
        <p14:creationId xmlns:p14="http://schemas.microsoft.com/office/powerpoint/2010/main" val="3082387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6C817-3D99-BBB7-2A00-7C531E781DC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E26AA12-0BA8-3E79-8C04-3E24DDB13749}"/>
              </a:ext>
            </a:extLst>
          </p:cNvPr>
          <p:cNvSpPr>
            <a:spLocks noGrp="1"/>
          </p:cNvSpPr>
          <p:nvPr>
            <p:ph type="sldNum" sz="quarter" idx="12"/>
          </p:nvPr>
        </p:nvSpPr>
        <p:spPr/>
        <p:txBody>
          <a:bodyPr/>
          <a:lstStyle/>
          <a:p>
            <a:fld id="{24A5A1E3-78FE-4695-898E-167D1D00A221}" type="slidenum">
              <a:rPr lang="en-GB" smtClean="0"/>
              <a:t>5</a:t>
            </a:fld>
            <a:endParaRPr lang="en-GB"/>
          </a:p>
        </p:txBody>
      </p:sp>
      <p:sp>
        <p:nvSpPr>
          <p:cNvPr id="3" name="Title 1">
            <a:extLst>
              <a:ext uri="{FF2B5EF4-FFF2-40B4-BE49-F238E27FC236}">
                <a16:creationId xmlns:a16="http://schemas.microsoft.com/office/drawing/2014/main" id="{C275F314-4C78-34CD-4166-FE948F35A011}"/>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554C0943-FE3C-A149-829E-93E0567CF50C}"/>
              </a:ext>
            </a:extLst>
          </p:cNvPr>
          <p:cNvSpPr txBox="1"/>
          <p:nvPr/>
        </p:nvSpPr>
        <p:spPr>
          <a:xfrm>
            <a:off x="353148" y="1473141"/>
            <a:ext cx="11000652" cy="4216539"/>
          </a:xfrm>
          <a:prstGeom prst="rect">
            <a:avLst/>
          </a:prstGeom>
          <a:noFill/>
        </p:spPr>
        <p:txBody>
          <a:bodyPr wrap="square" rtlCol="0">
            <a:spAutoFit/>
          </a:bodyPr>
          <a:lstStyle/>
          <a:p>
            <a:pPr marL="571500" indent="-571500" algn="just">
              <a:buFont typeface="Wingdings" panose="05000000000000000000" pitchFamily="2" charset="2"/>
              <a:buChar char="Ø"/>
            </a:pPr>
            <a:r>
              <a:rPr lang="en-US" sz="4000" b="0" i="0" dirty="0">
                <a:solidFill>
                  <a:srgbClr val="333333"/>
                </a:solidFill>
                <a:effectLst/>
                <a:latin typeface="Georgia" panose="02040502050405020303" pitchFamily="18" charset="0"/>
              </a:rPr>
              <a:t>Scoping review and mapping review are evidence synthesis methodologies that </a:t>
            </a:r>
            <a:r>
              <a:rPr lang="en-US" sz="4000" b="0" i="0" dirty="0">
                <a:solidFill>
                  <a:srgbClr val="FF0000"/>
                </a:solidFill>
                <a:effectLst/>
                <a:latin typeface="Georgia" panose="02040502050405020303" pitchFamily="18" charset="0"/>
              </a:rPr>
              <a:t>address broad research questions</a:t>
            </a:r>
            <a:r>
              <a:rPr lang="en-US" sz="4000" b="0" i="0" dirty="0">
                <a:solidFill>
                  <a:srgbClr val="333333"/>
                </a:solidFill>
                <a:effectLst/>
                <a:latin typeface="Georgia" panose="02040502050405020303" pitchFamily="18" charset="0"/>
              </a:rPr>
              <a:t>, </a:t>
            </a:r>
            <a:r>
              <a:rPr lang="en-US" sz="4000" b="0" i="0" dirty="0">
                <a:solidFill>
                  <a:srgbClr val="FF0000"/>
                </a:solidFill>
                <a:effectLst/>
                <a:latin typeface="Georgia" panose="02040502050405020303" pitchFamily="18" charset="0"/>
              </a:rPr>
              <a:t>aiming to describe a bigger picture</a:t>
            </a:r>
            <a:r>
              <a:rPr lang="en-US" sz="4000" b="0" i="0" dirty="0">
                <a:solidFill>
                  <a:srgbClr val="333333"/>
                </a:solidFill>
                <a:effectLst/>
                <a:latin typeface="Georgia" panose="02040502050405020303" pitchFamily="18" charset="0"/>
              </a:rPr>
              <a:t> rather than address a specific question about intervention effectiveness. (Campbell, et. al., 2023)</a:t>
            </a:r>
            <a:endParaRPr lang="en-GB" altLang="zh-CN" sz="4000" dirty="0"/>
          </a:p>
          <a:p>
            <a:endParaRPr lang="en-GB" sz="2800" dirty="0"/>
          </a:p>
        </p:txBody>
      </p:sp>
    </p:spTree>
    <p:extLst>
      <p:ext uri="{BB962C8B-B14F-4D97-AF65-F5344CB8AC3E}">
        <p14:creationId xmlns:p14="http://schemas.microsoft.com/office/powerpoint/2010/main" val="2195340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770F4-A720-82C6-D1DA-64E8C0867DC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B1E097A-99EB-ACC2-DFB1-161FD665FFFE}"/>
              </a:ext>
            </a:extLst>
          </p:cNvPr>
          <p:cNvSpPr>
            <a:spLocks noGrp="1"/>
          </p:cNvSpPr>
          <p:nvPr>
            <p:ph type="sldNum" sz="quarter" idx="12"/>
          </p:nvPr>
        </p:nvSpPr>
        <p:spPr/>
        <p:txBody>
          <a:bodyPr/>
          <a:lstStyle/>
          <a:p>
            <a:fld id="{24A5A1E3-78FE-4695-898E-167D1D00A221}" type="slidenum">
              <a:rPr lang="en-GB" smtClean="0"/>
              <a:t>6</a:t>
            </a:fld>
            <a:endParaRPr lang="en-GB"/>
          </a:p>
        </p:txBody>
      </p:sp>
      <p:sp>
        <p:nvSpPr>
          <p:cNvPr id="3" name="Title 1">
            <a:extLst>
              <a:ext uri="{FF2B5EF4-FFF2-40B4-BE49-F238E27FC236}">
                <a16:creationId xmlns:a16="http://schemas.microsoft.com/office/drawing/2014/main" id="{F9C77112-EB0C-78B6-AE80-15FABAA3220B}"/>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9A45AEC9-937C-E2EF-5274-A780A1F5FACE}"/>
              </a:ext>
            </a:extLst>
          </p:cNvPr>
          <p:cNvSpPr txBox="1"/>
          <p:nvPr/>
        </p:nvSpPr>
        <p:spPr>
          <a:xfrm>
            <a:off x="353148" y="1473141"/>
            <a:ext cx="11000652" cy="1384995"/>
          </a:xfrm>
          <a:prstGeom prst="rect">
            <a:avLst/>
          </a:prstGeom>
          <a:noFill/>
        </p:spPr>
        <p:txBody>
          <a:bodyPr wrap="square" rtlCol="0">
            <a:spAutoFit/>
          </a:bodyPr>
          <a:lstStyle/>
          <a:p>
            <a:pPr marL="457200" indent="-457200" algn="just">
              <a:buFont typeface="Wingdings" panose="05000000000000000000" pitchFamily="2" charset="2"/>
              <a:buChar char="Ø"/>
            </a:pPr>
            <a:r>
              <a:rPr lang="en-US" sz="2800" dirty="0">
                <a:solidFill>
                  <a:srgbClr val="222222"/>
                </a:solidFill>
                <a:latin typeface="Arial" panose="020B0604020202020204" pitchFamily="34" charset="0"/>
                <a:cs typeface="Arial" panose="020B0604020202020204" pitchFamily="34" charset="0"/>
              </a:rPr>
              <a:t>S</a:t>
            </a:r>
            <a:r>
              <a:rPr lang="en-US" sz="2800" b="0" i="0" dirty="0">
                <a:solidFill>
                  <a:srgbClr val="222222"/>
                </a:solidFill>
                <a:effectLst/>
                <a:latin typeface="Arial" panose="020B0604020202020204" pitchFamily="34" charset="0"/>
                <a:cs typeface="Arial" panose="020B0604020202020204" pitchFamily="34" charset="0"/>
              </a:rPr>
              <a:t>coping review is a type of knowledge synthesis that uses a systematic process to map the evidence on a subject and identify key ideas, theories, sources, and knowledge gaps.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6879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276F16-914D-FB42-51B3-75D259F3CE1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BC71A49-8BB5-C15E-8FB4-33B475F77BA0}"/>
              </a:ext>
            </a:extLst>
          </p:cNvPr>
          <p:cNvSpPr>
            <a:spLocks noGrp="1"/>
          </p:cNvSpPr>
          <p:nvPr>
            <p:ph type="sldNum" sz="quarter" idx="12"/>
          </p:nvPr>
        </p:nvSpPr>
        <p:spPr/>
        <p:txBody>
          <a:bodyPr/>
          <a:lstStyle/>
          <a:p>
            <a:fld id="{24A5A1E3-78FE-4695-898E-167D1D00A221}" type="slidenum">
              <a:rPr lang="en-GB" smtClean="0"/>
              <a:t>7</a:t>
            </a:fld>
            <a:endParaRPr lang="en-GB"/>
          </a:p>
        </p:txBody>
      </p:sp>
      <p:sp>
        <p:nvSpPr>
          <p:cNvPr id="3" name="Title 1">
            <a:extLst>
              <a:ext uri="{FF2B5EF4-FFF2-40B4-BE49-F238E27FC236}">
                <a16:creationId xmlns:a16="http://schemas.microsoft.com/office/drawing/2014/main" id="{DCEC192B-BE9A-E679-1837-E2930C6FB974}"/>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8B043094-FD3B-025B-2893-E40D4B7ABDC1}"/>
              </a:ext>
            </a:extLst>
          </p:cNvPr>
          <p:cNvSpPr txBox="1"/>
          <p:nvPr/>
        </p:nvSpPr>
        <p:spPr>
          <a:xfrm>
            <a:off x="292188" y="1323511"/>
            <a:ext cx="11223710" cy="3170099"/>
          </a:xfrm>
          <a:prstGeom prst="rect">
            <a:avLst/>
          </a:prstGeom>
          <a:noFill/>
        </p:spPr>
        <p:txBody>
          <a:bodyPr wrap="square" rtlCol="0">
            <a:spAutoFit/>
          </a:bodyPr>
          <a:lstStyle/>
          <a:p>
            <a:pPr marL="571500" indent="-571500" algn="just">
              <a:buFont typeface="Wingdings" panose="05000000000000000000" pitchFamily="2" charset="2"/>
              <a:buChar char="Ø"/>
            </a:pPr>
            <a:r>
              <a:rPr lang="en-US" sz="4000" b="0" i="0" dirty="0">
                <a:solidFill>
                  <a:srgbClr val="222222"/>
                </a:solidFill>
                <a:effectLst/>
                <a:latin typeface="Arial" panose="020B0604020202020204" pitchFamily="34" charset="0"/>
                <a:cs typeface="Arial" panose="020B0604020202020204" pitchFamily="34" charset="0"/>
              </a:rPr>
              <a:t>The purpose of a scoping review is to include </a:t>
            </a:r>
            <a:r>
              <a:rPr lang="en-US" sz="4000" b="0" i="0" dirty="0">
                <a:solidFill>
                  <a:srgbClr val="FF0000"/>
                </a:solidFill>
                <a:effectLst/>
                <a:latin typeface="Arial" panose="020B0604020202020204" pitchFamily="34" charset="0"/>
                <a:cs typeface="Arial" panose="020B0604020202020204" pitchFamily="34" charset="0"/>
              </a:rPr>
              <a:t>all relevant information that is available</a:t>
            </a:r>
            <a:r>
              <a:rPr lang="en-US" sz="4000" b="0" i="0" dirty="0">
                <a:solidFill>
                  <a:srgbClr val="222222"/>
                </a:solidFill>
                <a:effectLst/>
                <a:latin typeface="Arial" panose="020B0604020202020204" pitchFamily="34" charset="0"/>
                <a:cs typeface="Arial" panose="020B0604020202020204" pitchFamily="34" charset="0"/>
              </a:rPr>
              <a:t>, including ‘grey’ literature, which includes unpublished research findings, therefore including all available literature and evidence. </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7231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5A4B6-A4EE-149F-B1B5-0744F5205E2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153E76-8153-8056-604E-1D42773FFCB2}"/>
              </a:ext>
            </a:extLst>
          </p:cNvPr>
          <p:cNvSpPr>
            <a:spLocks noGrp="1"/>
          </p:cNvSpPr>
          <p:nvPr>
            <p:ph type="sldNum" sz="quarter" idx="12"/>
          </p:nvPr>
        </p:nvSpPr>
        <p:spPr/>
        <p:txBody>
          <a:bodyPr/>
          <a:lstStyle/>
          <a:p>
            <a:fld id="{24A5A1E3-78FE-4695-898E-167D1D00A221}" type="slidenum">
              <a:rPr lang="en-GB" smtClean="0"/>
              <a:t>8</a:t>
            </a:fld>
            <a:endParaRPr lang="en-GB"/>
          </a:p>
        </p:txBody>
      </p:sp>
      <p:sp>
        <p:nvSpPr>
          <p:cNvPr id="3" name="Title 1">
            <a:extLst>
              <a:ext uri="{FF2B5EF4-FFF2-40B4-BE49-F238E27FC236}">
                <a16:creationId xmlns:a16="http://schemas.microsoft.com/office/drawing/2014/main" id="{27019EDA-6C69-B883-2256-BD6555B66CAA}"/>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1A920B0C-A481-C85D-4C07-15C6D66A64CF}"/>
              </a:ext>
            </a:extLst>
          </p:cNvPr>
          <p:cNvSpPr txBox="1"/>
          <p:nvPr/>
        </p:nvSpPr>
        <p:spPr>
          <a:xfrm>
            <a:off x="308813" y="1079671"/>
            <a:ext cx="11223710" cy="2123658"/>
          </a:xfrm>
          <a:prstGeom prst="rect">
            <a:avLst/>
          </a:prstGeom>
          <a:noFill/>
        </p:spPr>
        <p:txBody>
          <a:bodyPr wrap="square" rtlCol="0">
            <a:spAutoFit/>
          </a:bodyPr>
          <a:lstStyle/>
          <a:p>
            <a:pPr marL="571500" indent="-571500" algn="just">
              <a:buFont typeface="Wingdings" panose="05000000000000000000" pitchFamily="2" charset="2"/>
              <a:buChar char="Ø"/>
            </a:pPr>
            <a:r>
              <a:rPr lang="en-US" sz="4400" b="0" i="0" dirty="0">
                <a:solidFill>
                  <a:srgbClr val="222222"/>
                </a:solidFill>
                <a:effectLst/>
                <a:latin typeface="Merriweather" panose="00000500000000000000" pitchFamily="2" charset="0"/>
              </a:rPr>
              <a:t>The reviewers can decide what type of publications they would like to include [</a:t>
            </a:r>
            <a:r>
              <a:rPr lang="en-US" sz="4400" b="0" i="0" dirty="0">
                <a:solidFill>
                  <a:srgbClr val="025E8D"/>
                </a:solidFill>
                <a:effectLst/>
                <a:latin typeface="Merriweather" panose="00000500000000000000" pitchFamily="2" charset="0"/>
                <a:hlinkClick r:id="rId2" tooltip="McKinstry, C., Brown, T., Gustafsson, L.: Scoping reviews in occupational therapy: The what, why, and how to. Aust Occup. Ther. J. 61, 58–66 (2014). &#10;                https://doi.org/10.1111/1440-1630.12080&#10;                &#10;               WE - Science Citation Index Expanded (SCI-EXPANDED)"/>
              </a:rPr>
              <a:t>8</a:t>
            </a:r>
            <a:r>
              <a:rPr lang="en-US" sz="4400" b="0" i="0" dirty="0">
                <a:solidFill>
                  <a:srgbClr val="222222"/>
                </a:solidFill>
                <a:effectLst/>
                <a:latin typeface="Merriweather" panose="00000500000000000000" pitchFamily="2" charset="0"/>
              </a:rPr>
              <a:t>,</a:t>
            </a:r>
            <a:r>
              <a:rPr lang="en-US" sz="4400" b="0" i="0" dirty="0">
                <a:solidFill>
                  <a:srgbClr val="025E8D"/>
                </a:solidFill>
                <a:effectLst/>
                <a:latin typeface="Merriweather" panose="00000500000000000000" pitchFamily="2" charset="0"/>
                <a:hlinkClick r:id="rId3" tooltip="Peterson, J., Pearce, P.F., Ferguson, L.A., Langford, C.A.: Understanding scoping reviews: Definition, purpose, and process. J. Am. Assoc. Nurse Pract. 29, 12–16 (2017). &#10;                https://doi.org/10.1002/2327-6924.12380&#10;                &#10;              "/>
              </a:rPr>
              <a:t>9</a:t>
            </a:r>
            <a:r>
              <a:rPr lang="en-US" sz="4400" b="0" i="0" dirty="0">
                <a:solidFill>
                  <a:srgbClr val="222222"/>
                </a:solidFill>
                <a:effectLst/>
                <a:latin typeface="Merriweather" panose="00000500000000000000" pitchFamily="2" charset="0"/>
              </a:rPr>
              <a:t>,</a:t>
            </a:r>
            <a:r>
              <a:rPr lang="en-US" sz="4400" b="0" i="0" dirty="0">
                <a:solidFill>
                  <a:srgbClr val="025E8D"/>
                </a:solidFill>
                <a:effectLst/>
                <a:latin typeface="Merriweather" panose="00000500000000000000" pitchFamily="2" charset="0"/>
                <a:hlinkClick r:id="rId4" tooltip="Khalil, H., Peters, M., Godfrey, C.M., McInerney, P., Soares, C.B., Parker, D.: An evidence-based Approach to Scoping Reviews. Worldviews Evidence-Based Nurs. 13, 118–123 (2016)"/>
              </a:rPr>
              <a:t>10</a:t>
            </a:r>
            <a:r>
              <a:rPr lang="en-US" sz="4400" b="0" i="0" dirty="0">
                <a:solidFill>
                  <a:srgbClr val="222222"/>
                </a:solidFill>
                <a:effectLst/>
                <a:latin typeface="Merriweather" panose="00000500000000000000" pitchFamily="2" charset="0"/>
              </a:rPr>
              <a:t>,</a:t>
            </a:r>
            <a:r>
              <a:rPr lang="en-US" sz="4400" b="0" i="0" dirty="0">
                <a:solidFill>
                  <a:srgbClr val="025E8D"/>
                </a:solidFill>
                <a:effectLst/>
                <a:latin typeface="Merriweather" panose="00000500000000000000" pitchFamily="2" charset="0"/>
                <a:hlinkClick r:id="rId5" tooltip="Peters, M.D.J., Godfrey, C., McInerney, P., Munn, Z., Trico, A., Khalil, H.: Chap. 11: Scoping reviews, in: JBI Man. Evid. Synth. JBI. (2017). &#10;                https://doi.org/10.46658/JBIMES-20-12&#10;                &#10;              "/>
              </a:rPr>
              <a:t>11</a:t>
            </a:r>
            <a:r>
              <a:rPr lang="en-US" sz="4400" b="0" i="0" dirty="0">
                <a:solidFill>
                  <a:srgbClr val="222222"/>
                </a:solidFill>
                <a:effectLst/>
                <a:latin typeface="Merriweather" panose="00000500000000000000" pitchFamily="2" charset="0"/>
              </a:rPr>
              <a:t>].</a:t>
            </a:r>
            <a:endParaRPr lang="en-GB" sz="2800" dirty="0"/>
          </a:p>
        </p:txBody>
      </p:sp>
    </p:spTree>
    <p:extLst>
      <p:ext uri="{BB962C8B-B14F-4D97-AF65-F5344CB8AC3E}">
        <p14:creationId xmlns:p14="http://schemas.microsoft.com/office/powerpoint/2010/main" val="1101154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39E0D-8472-0618-B59F-84F64AD52AA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3FDEFF6-FCCF-379D-F73E-FA9769EBFD36}"/>
              </a:ext>
            </a:extLst>
          </p:cNvPr>
          <p:cNvSpPr>
            <a:spLocks noGrp="1"/>
          </p:cNvSpPr>
          <p:nvPr>
            <p:ph type="sldNum" sz="quarter" idx="12"/>
          </p:nvPr>
        </p:nvSpPr>
        <p:spPr/>
        <p:txBody>
          <a:bodyPr/>
          <a:lstStyle/>
          <a:p>
            <a:fld id="{24A5A1E3-78FE-4695-898E-167D1D00A221}" type="slidenum">
              <a:rPr lang="en-GB" smtClean="0"/>
              <a:t>9</a:t>
            </a:fld>
            <a:endParaRPr lang="en-GB"/>
          </a:p>
        </p:txBody>
      </p:sp>
      <p:sp>
        <p:nvSpPr>
          <p:cNvPr id="3" name="Title 1">
            <a:extLst>
              <a:ext uri="{FF2B5EF4-FFF2-40B4-BE49-F238E27FC236}">
                <a16:creationId xmlns:a16="http://schemas.microsoft.com/office/drawing/2014/main" id="{64AE792A-45F7-E844-5AA7-A20173444614}"/>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A9470A97-E834-B5C8-C3FD-51043CE56F23}"/>
              </a:ext>
            </a:extLst>
          </p:cNvPr>
          <p:cNvSpPr txBox="1"/>
          <p:nvPr/>
        </p:nvSpPr>
        <p:spPr>
          <a:xfrm>
            <a:off x="308812" y="1079671"/>
            <a:ext cx="11450925" cy="2739211"/>
          </a:xfrm>
          <a:prstGeom prst="rect">
            <a:avLst/>
          </a:prstGeom>
          <a:noFill/>
        </p:spPr>
        <p:txBody>
          <a:bodyPr wrap="square" rtlCol="0">
            <a:spAutoFit/>
          </a:bodyPr>
          <a:lstStyle/>
          <a:p>
            <a:pPr marL="571500" indent="-571500" algn="just">
              <a:buFont typeface="Wingdings" panose="05000000000000000000" pitchFamily="2" charset="2"/>
              <a:buChar char="Ø"/>
            </a:pPr>
            <a:r>
              <a:rPr lang="en-US" sz="4400" b="0" i="0" dirty="0">
                <a:solidFill>
                  <a:srgbClr val="333333"/>
                </a:solidFill>
                <a:effectLst/>
                <a:latin typeface="Georgia" panose="02040502050405020303" pitchFamily="18" charset="0"/>
              </a:rPr>
              <a:t>The approach can be more iterative, inductive, or deductive [</a:t>
            </a:r>
            <a:r>
              <a:rPr lang="en-US" sz="4400" b="0" i="0" dirty="0">
                <a:solidFill>
                  <a:srgbClr val="004B83"/>
                </a:solidFill>
                <a:effectLst/>
                <a:latin typeface="Georgia" panose="02040502050405020303" pitchFamily="18" charset="0"/>
                <a:hlinkClick r:id="rId2" tooltip="Munn Z, Pollock D, Khalil H, et al. What are scoping reviews? Providing a formal definition of scoping reviews as a type of evidence synthesis. JBI Evid Synth. 2022;20(4):950–2. &#10;                  https://doi.org/10.11124/jbies-21-00483[publishedOnlineFirst:2022/03/08]&#10;                  &#10;                ."/>
              </a:rPr>
              <a:t>32</a:t>
            </a:r>
            <a:r>
              <a:rPr lang="en-US" sz="4400" b="0" i="0" dirty="0">
                <a:solidFill>
                  <a:srgbClr val="333333"/>
                </a:solidFill>
                <a:effectLst/>
                <a:latin typeface="Georgia" panose="02040502050405020303" pitchFamily="18" charset="0"/>
              </a:rPr>
              <a:t>].</a:t>
            </a:r>
            <a:endParaRPr lang="en-GB" altLang="zh-CN" sz="4400" dirty="0"/>
          </a:p>
          <a:p>
            <a:endParaRPr lang="en-GB" sz="2800" dirty="0"/>
          </a:p>
          <a:p>
            <a:endParaRPr lang="en-GB" sz="2800" dirty="0"/>
          </a:p>
          <a:p>
            <a:endParaRPr lang="en-GB" sz="2800" dirty="0"/>
          </a:p>
        </p:txBody>
      </p:sp>
    </p:spTree>
    <p:extLst>
      <p:ext uri="{BB962C8B-B14F-4D97-AF65-F5344CB8AC3E}">
        <p14:creationId xmlns:p14="http://schemas.microsoft.com/office/powerpoint/2010/main" val="997702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68EB033-C631-D714-3AA6-9AD8DC5DFE40}"/>
              </a:ext>
            </a:extLst>
          </p:cNvPr>
          <p:cNvSpPr>
            <a:spLocks noGrp="1"/>
          </p:cNvSpPr>
          <p:nvPr>
            <p:ph type="sldNum" sz="quarter" idx="12"/>
          </p:nvPr>
        </p:nvSpPr>
        <p:spPr/>
        <p:txBody>
          <a:bodyPr/>
          <a:lstStyle/>
          <a:p>
            <a:fld id="{24A5A1E3-78FE-4695-898E-167D1D00A221}" type="slidenum">
              <a:rPr lang="en-GB" smtClean="0"/>
              <a:t>10</a:t>
            </a:fld>
            <a:endParaRPr lang="en-GB"/>
          </a:p>
        </p:txBody>
      </p:sp>
      <p:pic>
        <p:nvPicPr>
          <p:cNvPr id="4" name="Picture 3">
            <a:extLst>
              <a:ext uri="{FF2B5EF4-FFF2-40B4-BE49-F238E27FC236}">
                <a16:creationId xmlns:a16="http://schemas.microsoft.com/office/drawing/2014/main" id="{E27C51C3-0E75-9EB4-D49F-FC8EDC599C21}"/>
              </a:ext>
            </a:extLst>
          </p:cNvPr>
          <p:cNvPicPr>
            <a:picLocks noChangeAspect="1"/>
          </p:cNvPicPr>
          <p:nvPr/>
        </p:nvPicPr>
        <p:blipFill>
          <a:blip r:embed="rId2"/>
          <a:srcRect b="11970"/>
          <a:stretch/>
        </p:blipFill>
        <p:spPr>
          <a:xfrm>
            <a:off x="632173" y="310343"/>
            <a:ext cx="11300401" cy="4804756"/>
          </a:xfrm>
          <a:prstGeom prst="rect">
            <a:avLst/>
          </a:prstGeom>
        </p:spPr>
      </p:pic>
      <p:sp>
        <p:nvSpPr>
          <p:cNvPr id="6" name="TextBox 5">
            <a:extLst>
              <a:ext uri="{FF2B5EF4-FFF2-40B4-BE49-F238E27FC236}">
                <a16:creationId xmlns:a16="http://schemas.microsoft.com/office/drawing/2014/main" id="{2AAC7373-25A9-25C4-6B26-43414E8F1FEC}"/>
              </a:ext>
            </a:extLst>
          </p:cNvPr>
          <p:cNvSpPr txBox="1"/>
          <p:nvPr/>
        </p:nvSpPr>
        <p:spPr>
          <a:xfrm>
            <a:off x="1152697" y="5519953"/>
            <a:ext cx="8512233" cy="646331"/>
          </a:xfrm>
          <a:prstGeom prst="rect">
            <a:avLst/>
          </a:prstGeom>
          <a:noFill/>
        </p:spPr>
        <p:txBody>
          <a:bodyPr wrap="square">
            <a:spAutoFit/>
          </a:bodyPr>
          <a:lstStyle/>
          <a:p>
            <a:r>
              <a:rPr lang="en-GB" dirty="0">
                <a:hlinkClick r:id="rId3"/>
              </a:rPr>
              <a:t>https://www.scribbr.com/methodology/inductive-deductive-reasoning/</a:t>
            </a:r>
            <a:endParaRPr lang="en-GB" dirty="0"/>
          </a:p>
          <a:p>
            <a:endParaRPr lang="en-GB" dirty="0"/>
          </a:p>
        </p:txBody>
      </p:sp>
    </p:spTree>
    <p:extLst>
      <p:ext uri="{BB962C8B-B14F-4D97-AF65-F5344CB8AC3E}">
        <p14:creationId xmlns:p14="http://schemas.microsoft.com/office/powerpoint/2010/main" val="2790948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A13475-6D09-9E9A-A88A-997B40D1FF28}"/>
              </a:ext>
            </a:extLst>
          </p:cNvPr>
          <p:cNvSpPr>
            <a:spLocks noGrp="1"/>
          </p:cNvSpPr>
          <p:nvPr>
            <p:ph type="sldNum" sz="quarter" idx="12"/>
          </p:nvPr>
        </p:nvSpPr>
        <p:spPr/>
        <p:txBody>
          <a:bodyPr/>
          <a:lstStyle/>
          <a:p>
            <a:fld id="{24A5A1E3-78FE-4695-898E-167D1D00A221}" type="slidenum">
              <a:rPr lang="en-GB" smtClean="0"/>
              <a:t>11</a:t>
            </a:fld>
            <a:endParaRPr lang="en-GB"/>
          </a:p>
        </p:txBody>
      </p:sp>
      <p:sp>
        <p:nvSpPr>
          <p:cNvPr id="7" name="Arrow: Right 6">
            <a:extLst>
              <a:ext uri="{FF2B5EF4-FFF2-40B4-BE49-F238E27FC236}">
                <a16:creationId xmlns:a16="http://schemas.microsoft.com/office/drawing/2014/main" id="{9CCD093B-E1C3-21C0-586A-A1070653F8FE}"/>
              </a:ext>
            </a:extLst>
          </p:cNvPr>
          <p:cNvSpPr/>
          <p:nvPr/>
        </p:nvSpPr>
        <p:spPr>
          <a:xfrm>
            <a:off x="5601581" y="2103790"/>
            <a:ext cx="2882944" cy="5434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A8AC53EC-08BE-1B36-9646-CFFE1353FA34}"/>
              </a:ext>
            </a:extLst>
          </p:cNvPr>
          <p:cNvPicPr>
            <a:picLocks noChangeAspect="1"/>
          </p:cNvPicPr>
          <p:nvPr/>
        </p:nvPicPr>
        <p:blipFill>
          <a:blip r:embed="rId2"/>
          <a:stretch>
            <a:fillRect/>
          </a:stretch>
        </p:blipFill>
        <p:spPr>
          <a:xfrm>
            <a:off x="9670087" y="791786"/>
            <a:ext cx="1991256" cy="1992505"/>
          </a:xfrm>
          <a:prstGeom prst="rect">
            <a:avLst/>
          </a:prstGeom>
        </p:spPr>
      </p:pic>
      <p:pic>
        <p:nvPicPr>
          <p:cNvPr id="9" name="Picture 8">
            <a:extLst>
              <a:ext uri="{FF2B5EF4-FFF2-40B4-BE49-F238E27FC236}">
                <a16:creationId xmlns:a16="http://schemas.microsoft.com/office/drawing/2014/main" id="{2CD19F1E-FFFB-3FE9-1E21-B6E1CEFB8048}"/>
              </a:ext>
            </a:extLst>
          </p:cNvPr>
          <p:cNvPicPr>
            <a:picLocks noChangeAspect="1"/>
          </p:cNvPicPr>
          <p:nvPr/>
        </p:nvPicPr>
        <p:blipFill>
          <a:blip r:embed="rId3"/>
          <a:srcRect b="10817"/>
          <a:stretch/>
        </p:blipFill>
        <p:spPr>
          <a:xfrm>
            <a:off x="5895352" y="1125584"/>
            <a:ext cx="1776461" cy="1004455"/>
          </a:xfrm>
          <a:prstGeom prst="rect">
            <a:avLst/>
          </a:prstGeom>
        </p:spPr>
      </p:pic>
      <p:sp>
        <p:nvSpPr>
          <p:cNvPr id="10" name="Rectangle: Rounded Corners 9">
            <a:extLst>
              <a:ext uri="{FF2B5EF4-FFF2-40B4-BE49-F238E27FC236}">
                <a16:creationId xmlns:a16="http://schemas.microsoft.com/office/drawing/2014/main" id="{2D8C97BB-34B2-0A67-6183-5276ED57A9F7}"/>
              </a:ext>
            </a:extLst>
          </p:cNvPr>
          <p:cNvSpPr/>
          <p:nvPr/>
        </p:nvSpPr>
        <p:spPr>
          <a:xfrm>
            <a:off x="2301677" y="778419"/>
            <a:ext cx="2000596" cy="20982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Dog </a:t>
            </a:r>
            <a:endParaRPr lang="en-GB" dirty="0"/>
          </a:p>
        </p:txBody>
      </p:sp>
      <p:pic>
        <p:nvPicPr>
          <p:cNvPr id="11" name="Picture 10">
            <a:extLst>
              <a:ext uri="{FF2B5EF4-FFF2-40B4-BE49-F238E27FC236}">
                <a16:creationId xmlns:a16="http://schemas.microsoft.com/office/drawing/2014/main" id="{643E9FD3-2F30-68EE-E14D-6357230A358F}"/>
              </a:ext>
            </a:extLst>
          </p:cNvPr>
          <p:cNvPicPr>
            <a:picLocks noChangeAspect="1"/>
          </p:cNvPicPr>
          <p:nvPr/>
        </p:nvPicPr>
        <p:blipFill>
          <a:blip r:embed="rId4"/>
          <a:stretch>
            <a:fillRect/>
          </a:stretch>
        </p:blipFill>
        <p:spPr>
          <a:xfrm>
            <a:off x="2638643" y="1336492"/>
            <a:ext cx="2150226" cy="1343611"/>
          </a:xfrm>
          <a:prstGeom prst="rect">
            <a:avLst/>
          </a:prstGeom>
        </p:spPr>
      </p:pic>
      <p:sp>
        <p:nvSpPr>
          <p:cNvPr id="12" name="Rectangle: Rounded Corners 11">
            <a:extLst>
              <a:ext uri="{FF2B5EF4-FFF2-40B4-BE49-F238E27FC236}">
                <a16:creationId xmlns:a16="http://schemas.microsoft.com/office/drawing/2014/main" id="{C06808F6-2880-05DD-4693-B105DBF05107}"/>
              </a:ext>
            </a:extLst>
          </p:cNvPr>
          <p:cNvSpPr/>
          <p:nvPr/>
        </p:nvSpPr>
        <p:spPr>
          <a:xfrm>
            <a:off x="9016538" y="199503"/>
            <a:ext cx="2593571" cy="53755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Emotionally stable and clam</a:t>
            </a:r>
            <a:endParaRPr lang="en-GB" dirty="0"/>
          </a:p>
        </p:txBody>
      </p:sp>
      <p:sp>
        <p:nvSpPr>
          <p:cNvPr id="13" name="Rectangle: Rounded Corners 12">
            <a:extLst>
              <a:ext uri="{FF2B5EF4-FFF2-40B4-BE49-F238E27FC236}">
                <a16:creationId xmlns:a16="http://schemas.microsoft.com/office/drawing/2014/main" id="{A85DFF6D-C499-1270-97E9-25F3812FA9BC}"/>
              </a:ext>
            </a:extLst>
          </p:cNvPr>
          <p:cNvSpPr/>
          <p:nvPr/>
        </p:nvSpPr>
        <p:spPr>
          <a:xfrm>
            <a:off x="5556224" y="742602"/>
            <a:ext cx="2115589" cy="31305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Music </a:t>
            </a:r>
            <a:endParaRPr lang="en-GB" dirty="0"/>
          </a:p>
        </p:txBody>
      </p:sp>
      <p:pic>
        <p:nvPicPr>
          <p:cNvPr id="14" name="Picture 13">
            <a:extLst>
              <a:ext uri="{FF2B5EF4-FFF2-40B4-BE49-F238E27FC236}">
                <a16:creationId xmlns:a16="http://schemas.microsoft.com/office/drawing/2014/main" id="{C76F710E-4789-AA01-22BE-CBC905E2F4BB}"/>
              </a:ext>
            </a:extLst>
          </p:cNvPr>
          <p:cNvPicPr>
            <a:picLocks noChangeAspect="1"/>
          </p:cNvPicPr>
          <p:nvPr/>
        </p:nvPicPr>
        <p:blipFill>
          <a:blip r:embed="rId5"/>
          <a:stretch>
            <a:fillRect/>
          </a:stretch>
        </p:blipFill>
        <p:spPr>
          <a:xfrm>
            <a:off x="2237935" y="4022813"/>
            <a:ext cx="2330703" cy="1750016"/>
          </a:xfrm>
          <a:prstGeom prst="rect">
            <a:avLst/>
          </a:prstGeom>
        </p:spPr>
      </p:pic>
      <p:sp>
        <p:nvSpPr>
          <p:cNvPr id="15" name="Rectangle: Rounded Corners 14">
            <a:extLst>
              <a:ext uri="{FF2B5EF4-FFF2-40B4-BE49-F238E27FC236}">
                <a16:creationId xmlns:a16="http://schemas.microsoft.com/office/drawing/2014/main" id="{6392DA88-BAF6-63A8-3DB6-AA86723EE29C}"/>
              </a:ext>
            </a:extLst>
          </p:cNvPr>
          <p:cNvSpPr/>
          <p:nvPr/>
        </p:nvSpPr>
        <p:spPr>
          <a:xfrm>
            <a:off x="2402988" y="3330948"/>
            <a:ext cx="2000596" cy="4433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Cat </a:t>
            </a:r>
            <a:endParaRPr lang="en-GB" dirty="0"/>
          </a:p>
        </p:txBody>
      </p:sp>
      <p:pic>
        <p:nvPicPr>
          <p:cNvPr id="16" name="Picture 15">
            <a:extLst>
              <a:ext uri="{FF2B5EF4-FFF2-40B4-BE49-F238E27FC236}">
                <a16:creationId xmlns:a16="http://schemas.microsoft.com/office/drawing/2014/main" id="{72B22245-F095-79BD-E96C-19DB459E3C15}"/>
              </a:ext>
            </a:extLst>
          </p:cNvPr>
          <p:cNvPicPr>
            <a:picLocks noChangeAspect="1"/>
          </p:cNvPicPr>
          <p:nvPr/>
        </p:nvPicPr>
        <p:blipFill>
          <a:blip r:embed="rId6"/>
          <a:stretch>
            <a:fillRect/>
          </a:stretch>
        </p:blipFill>
        <p:spPr>
          <a:xfrm>
            <a:off x="9670087" y="3780715"/>
            <a:ext cx="1860572" cy="1860572"/>
          </a:xfrm>
          <a:prstGeom prst="rect">
            <a:avLst/>
          </a:prstGeom>
        </p:spPr>
      </p:pic>
      <p:sp>
        <p:nvSpPr>
          <p:cNvPr id="17" name="Arrow: Right 16">
            <a:extLst>
              <a:ext uri="{FF2B5EF4-FFF2-40B4-BE49-F238E27FC236}">
                <a16:creationId xmlns:a16="http://schemas.microsoft.com/office/drawing/2014/main" id="{6BFAFA68-3418-7C88-1E28-7355D8403A21}"/>
              </a:ext>
            </a:extLst>
          </p:cNvPr>
          <p:cNvSpPr/>
          <p:nvPr/>
        </p:nvSpPr>
        <p:spPr>
          <a:xfrm>
            <a:off x="5488667" y="4671831"/>
            <a:ext cx="3075521" cy="54341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1CC72F2F-DC74-DD6F-34EA-DAC1B7ACBCB7}"/>
              </a:ext>
            </a:extLst>
          </p:cNvPr>
          <p:cNvSpPr/>
          <p:nvPr/>
        </p:nvSpPr>
        <p:spPr>
          <a:xfrm>
            <a:off x="2402988" y="5966757"/>
            <a:ext cx="9337594" cy="64077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Does music help </a:t>
            </a:r>
            <a:r>
              <a:rPr lang="en-US" sz="3600" dirty="0" err="1"/>
              <a:t>stabilise</a:t>
            </a:r>
            <a:r>
              <a:rPr lang="en-US" sz="3600" dirty="0"/>
              <a:t> animals’ emotion ?</a:t>
            </a:r>
            <a:endParaRPr lang="en-GB" sz="3600" dirty="0"/>
          </a:p>
        </p:txBody>
      </p:sp>
      <p:sp>
        <p:nvSpPr>
          <p:cNvPr id="19" name="Rectangle: Rounded Corners 18">
            <a:extLst>
              <a:ext uri="{FF2B5EF4-FFF2-40B4-BE49-F238E27FC236}">
                <a16:creationId xmlns:a16="http://schemas.microsoft.com/office/drawing/2014/main" id="{888D316F-4247-4C62-3991-EE5AE45241AB}"/>
              </a:ext>
            </a:extLst>
          </p:cNvPr>
          <p:cNvSpPr/>
          <p:nvPr/>
        </p:nvSpPr>
        <p:spPr>
          <a:xfrm>
            <a:off x="205047" y="321425"/>
            <a:ext cx="1379913" cy="313056"/>
          </a:xfrm>
          <a:prstGeom prst="roundRect">
            <a:avLst/>
          </a:prstGeom>
          <a:solidFill>
            <a:schemeClr val="accent6">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Example</a:t>
            </a:r>
            <a:endParaRPr lang="en-GB" dirty="0"/>
          </a:p>
        </p:txBody>
      </p:sp>
      <p:sp>
        <p:nvSpPr>
          <p:cNvPr id="3" name="Rectangle: Rounded Corners 2">
            <a:extLst>
              <a:ext uri="{FF2B5EF4-FFF2-40B4-BE49-F238E27FC236}">
                <a16:creationId xmlns:a16="http://schemas.microsoft.com/office/drawing/2014/main" id="{FFD52AFC-2BFF-86FF-7327-3CD27FACA571}"/>
              </a:ext>
            </a:extLst>
          </p:cNvPr>
          <p:cNvSpPr/>
          <p:nvPr/>
        </p:nvSpPr>
        <p:spPr>
          <a:xfrm>
            <a:off x="198783" y="1763977"/>
            <a:ext cx="2330703" cy="70213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u="sng" dirty="0"/>
              <a:t>Observation/premise</a:t>
            </a:r>
            <a:endParaRPr lang="en-GB" b="1" u="sng" dirty="0"/>
          </a:p>
        </p:txBody>
      </p:sp>
    </p:spTree>
    <p:extLst>
      <p:ext uri="{BB962C8B-B14F-4D97-AF65-F5344CB8AC3E}">
        <p14:creationId xmlns:p14="http://schemas.microsoft.com/office/powerpoint/2010/main" val="3726827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F2A3F-E599-490E-1F51-C3B06796562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AC4C699-CAB8-E9BA-3740-15FB9AFBF848}"/>
              </a:ext>
            </a:extLst>
          </p:cNvPr>
          <p:cNvSpPr>
            <a:spLocks noGrp="1"/>
          </p:cNvSpPr>
          <p:nvPr>
            <p:ph type="sldNum" sz="quarter" idx="12"/>
          </p:nvPr>
        </p:nvSpPr>
        <p:spPr/>
        <p:txBody>
          <a:bodyPr/>
          <a:lstStyle/>
          <a:p>
            <a:fld id="{24A5A1E3-78FE-4695-898E-167D1D00A221}" type="slidenum">
              <a:rPr lang="en-GB" smtClean="0"/>
              <a:t>12</a:t>
            </a:fld>
            <a:endParaRPr lang="en-GB"/>
          </a:p>
        </p:txBody>
      </p:sp>
      <p:sp>
        <p:nvSpPr>
          <p:cNvPr id="3" name="Title 1">
            <a:extLst>
              <a:ext uri="{FF2B5EF4-FFF2-40B4-BE49-F238E27FC236}">
                <a16:creationId xmlns:a16="http://schemas.microsoft.com/office/drawing/2014/main" id="{2E48C174-87D0-72D6-8836-AA582E04ED89}"/>
              </a:ext>
            </a:extLst>
          </p:cNvPr>
          <p:cNvSpPr txBox="1">
            <a:spLocks/>
          </p:cNvSpPr>
          <p:nvPr/>
        </p:nvSpPr>
        <p:spPr>
          <a:xfrm>
            <a:off x="465513" y="1642965"/>
            <a:ext cx="11344101" cy="359405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What are the inductive reasoning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are the deductive reasoning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6175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5E9EFA-E758-E5E5-22B7-9AA69470A11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C2B3264-42BC-128B-56FA-91A50B616EC1}"/>
              </a:ext>
            </a:extLst>
          </p:cNvPr>
          <p:cNvSpPr>
            <a:spLocks noGrp="1"/>
          </p:cNvSpPr>
          <p:nvPr>
            <p:ph type="sldNum" sz="quarter" idx="12"/>
          </p:nvPr>
        </p:nvSpPr>
        <p:spPr/>
        <p:txBody>
          <a:bodyPr/>
          <a:lstStyle/>
          <a:p>
            <a:fld id="{24A5A1E3-78FE-4695-898E-167D1D00A221}" type="slidenum">
              <a:rPr lang="en-GB" smtClean="0"/>
              <a:t>13</a:t>
            </a:fld>
            <a:endParaRPr lang="en-GB"/>
          </a:p>
        </p:txBody>
      </p:sp>
      <p:pic>
        <p:nvPicPr>
          <p:cNvPr id="4" name="Picture 3">
            <a:extLst>
              <a:ext uri="{FF2B5EF4-FFF2-40B4-BE49-F238E27FC236}">
                <a16:creationId xmlns:a16="http://schemas.microsoft.com/office/drawing/2014/main" id="{56758195-C079-EB7D-EFD3-04EA328F7BED}"/>
              </a:ext>
            </a:extLst>
          </p:cNvPr>
          <p:cNvPicPr>
            <a:picLocks noChangeAspect="1"/>
          </p:cNvPicPr>
          <p:nvPr/>
        </p:nvPicPr>
        <p:blipFill>
          <a:blip r:embed="rId2"/>
          <a:srcRect b="11970"/>
          <a:stretch/>
        </p:blipFill>
        <p:spPr>
          <a:xfrm>
            <a:off x="924081" y="930963"/>
            <a:ext cx="10343838" cy="4398040"/>
          </a:xfrm>
          <a:prstGeom prst="rect">
            <a:avLst/>
          </a:prstGeom>
        </p:spPr>
      </p:pic>
      <p:sp>
        <p:nvSpPr>
          <p:cNvPr id="5" name="TextBox 4">
            <a:extLst>
              <a:ext uri="{FF2B5EF4-FFF2-40B4-BE49-F238E27FC236}">
                <a16:creationId xmlns:a16="http://schemas.microsoft.com/office/drawing/2014/main" id="{B839A7ED-DF1A-2CBF-8742-144026471A7E}"/>
              </a:ext>
            </a:extLst>
          </p:cNvPr>
          <p:cNvSpPr txBox="1"/>
          <p:nvPr/>
        </p:nvSpPr>
        <p:spPr>
          <a:xfrm>
            <a:off x="1202573" y="5710019"/>
            <a:ext cx="7658793" cy="646331"/>
          </a:xfrm>
          <a:prstGeom prst="rect">
            <a:avLst/>
          </a:prstGeom>
          <a:noFill/>
        </p:spPr>
        <p:txBody>
          <a:bodyPr wrap="square">
            <a:spAutoFit/>
          </a:bodyPr>
          <a:lstStyle/>
          <a:p>
            <a:r>
              <a:rPr lang="en-GB" dirty="0">
                <a:hlinkClick r:id="rId3"/>
              </a:rPr>
              <a:t>https://www.scribbr.com/methodology/inductive-deductive-reasoning/</a:t>
            </a:r>
            <a:endParaRPr lang="en-GB" dirty="0"/>
          </a:p>
          <a:p>
            <a:endParaRPr lang="en-GB" dirty="0"/>
          </a:p>
        </p:txBody>
      </p:sp>
    </p:spTree>
    <p:extLst>
      <p:ext uri="{BB962C8B-B14F-4D97-AF65-F5344CB8AC3E}">
        <p14:creationId xmlns:p14="http://schemas.microsoft.com/office/powerpoint/2010/main" val="312288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B00775-AD90-83CF-B56C-B2B13F2CCD9D}"/>
              </a:ext>
            </a:extLst>
          </p:cNvPr>
          <p:cNvSpPr>
            <a:spLocks noGrp="1"/>
          </p:cNvSpPr>
          <p:nvPr>
            <p:ph type="sldNum" sz="quarter" idx="12"/>
          </p:nvPr>
        </p:nvSpPr>
        <p:spPr/>
        <p:txBody>
          <a:bodyPr/>
          <a:lstStyle/>
          <a:p>
            <a:fld id="{24A5A1E3-78FE-4695-898E-167D1D00A221}" type="slidenum">
              <a:rPr lang="en-GB" smtClean="0"/>
              <a:t>14</a:t>
            </a:fld>
            <a:endParaRPr lang="en-GB"/>
          </a:p>
        </p:txBody>
      </p:sp>
      <p:pic>
        <p:nvPicPr>
          <p:cNvPr id="4" name="Picture 3" descr="A screenshot of a computer&#10;&#10;AI-generated content may be incorrect.">
            <a:extLst>
              <a:ext uri="{FF2B5EF4-FFF2-40B4-BE49-F238E27FC236}">
                <a16:creationId xmlns:a16="http://schemas.microsoft.com/office/drawing/2014/main" id="{A756FCF8-6E1B-86F1-CD93-964ED81D56E3}"/>
              </a:ext>
            </a:extLst>
          </p:cNvPr>
          <p:cNvPicPr>
            <a:picLocks noChangeAspect="1"/>
          </p:cNvPicPr>
          <p:nvPr/>
        </p:nvPicPr>
        <p:blipFill>
          <a:blip r:embed="rId2">
            <a:extLst>
              <a:ext uri="{28A0092B-C50C-407E-A947-70E740481C1C}">
                <a14:useLocalDpi xmlns:a14="http://schemas.microsoft.com/office/drawing/2010/main" val="0"/>
              </a:ext>
            </a:extLst>
          </a:blip>
          <a:srcRect l="35001" t="37813" r="26430" b="19017"/>
          <a:stretch/>
        </p:blipFill>
        <p:spPr>
          <a:xfrm>
            <a:off x="232348" y="1116766"/>
            <a:ext cx="6774264" cy="4744388"/>
          </a:xfrm>
          <a:prstGeom prst="rect">
            <a:avLst/>
          </a:prstGeom>
        </p:spPr>
      </p:pic>
      <p:sp>
        <p:nvSpPr>
          <p:cNvPr id="6" name="TextBox 5">
            <a:extLst>
              <a:ext uri="{FF2B5EF4-FFF2-40B4-BE49-F238E27FC236}">
                <a16:creationId xmlns:a16="http://schemas.microsoft.com/office/drawing/2014/main" id="{8A64CC54-B2D4-C325-E6A8-EAA4E8548132}"/>
              </a:ext>
            </a:extLst>
          </p:cNvPr>
          <p:cNvSpPr txBox="1"/>
          <p:nvPr/>
        </p:nvSpPr>
        <p:spPr>
          <a:xfrm>
            <a:off x="723343" y="535181"/>
            <a:ext cx="7776079" cy="461665"/>
          </a:xfrm>
          <a:prstGeom prst="rect">
            <a:avLst/>
          </a:prstGeom>
          <a:noFill/>
        </p:spPr>
        <p:txBody>
          <a:bodyPr wrap="square">
            <a:spAutoFit/>
          </a:bodyPr>
          <a:lstStyle/>
          <a:p>
            <a:pPr algn="l"/>
            <a:r>
              <a:rPr lang="en-GB" sz="2400" b="0" i="0" dirty="0">
                <a:solidFill>
                  <a:srgbClr val="333333"/>
                </a:solidFill>
                <a:effectLst/>
                <a:latin typeface="Helvetica" panose="020B0604020202020204" pitchFamily="34" charset="0"/>
              </a:rPr>
              <a:t>Inductive Approach (Inductive Reasoning) </a:t>
            </a:r>
          </a:p>
        </p:txBody>
      </p:sp>
    </p:spTree>
    <p:extLst>
      <p:ext uri="{BB962C8B-B14F-4D97-AF65-F5344CB8AC3E}">
        <p14:creationId xmlns:p14="http://schemas.microsoft.com/office/powerpoint/2010/main" val="996138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D26C216-A629-CBEF-40E2-8A9865391C73}"/>
              </a:ext>
            </a:extLst>
          </p:cNvPr>
          <p:cNvSpPr>
            <a:spLocks noGrp="1"/>
          </p:cNvSpPr>
          <p:nvPr>
            <p:ph type="sldNum" sz="quarter" idx="12"/>
          </p:nvPr>
        </p:nvSpPr>
        <p:spPr/>
        <p:txBody>
          <a:bodyPr/>
          <a:lstStyle/>
          <a:p>
            <a:fld id="{24A5A1E3-78FE-4695-898E-167D1D00A221}" type="slidenum">
              <a:rPr lang="en-GB" smtClean="0"/>
              <a:t>15</a:t>
            </a:fld>
            <a:endParaRPr lang="en-GB"/>
          </a:p>
        </p:txBody>
      </p:sp>
      <p:pic>
        <p:nvPicPr>
          <p:cNvPr id="4" name="Picture 3" descr="A screenshot of a computer&#10;&#10;AI-generated content may be incorrect.">
            <a:extLst>
              <a:ext uri="{FF2B5EF4-FFF2-40B4-BE49-F238E27FC236}">
                <a16:creationId xmlns:a16="http://schemas.microsoft.com/office/drawing/2014/main" id="{26D20357-0CD2-82BC-BCDD-C9E6EFE80022}"/>
              </a:ext>
            </a:extLst>
          </p:cNvPr>
          <p:cNvPicPr>
            <a:picLocks noChangeAspect="1"/>
          </p:cNvPicPr>
          <p:nvPr/>
        </p:nvPicPr>
        <p:blipFill>
          <a:blip r:embed="rId2">
            <a:extLst>
              <a:ext uri="{28A0092B-C50C-407E-A947-70E740481C1C}">
                <a14:useLocalDpi xmlns:a14="http://schemas.microsoft.com/office/drawing/2010/main" val="0"/>
              </a:ext>
            </a:extLst>
          </a:blip>
          <a:srcRect l="36095" t="33661" r="23831" b="52022"/>
          <a:stretch/>
        </p:blipFill>
        <p:spPr>
          <a:xfrm>
            <a:off x="1124110" y="824458"/>
            <a:ext cx="6839634" cy="1528997"/>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AE8680B8-0CA2-9145-1199-F11B4CFA2625}"/>
              </a:ext>
            </a:extLst>
          </p:cNvPr>
          <p:cNvPicPr>
            <a:picLocks noChangeAspect="1"/>
          </p:cNvPicPr>
          <p:nvPr/>
        </p:nvPicPr>
        <p:blipFill>
          <a:blip r:embed="rId3">
            <a:extLst>
              <a:ext uri="{28A0092B-C50C-407E-A947-70E740481C1C}">
                <a14:useLocalDpi xmlns:a14="http://schemas.microsoft.com/office/drawing/2010/main" val="0"/>
              </a:ext>
            </a:extLst>
          </a:blip>
          <a:srcRect l="36880" t="35082" r="10942" b="10601"/>
          <a:stretch/>
        </p:blipFill>
        <p:spPr>
          <a:xfrm>
            <a:off x="1407234" y="2301902"/>
            <a:ext cx="6638955" cy="4405288"/>
          </a:xfrm>
          <a:prstGeom prst="rect">
            <a:avLst/>
          </a:prstGeom>
        </p:spPr>
      </p:pic>
      <p:sp>
        <p:nvSpPr>
          <p:cNvPr id="7" name="TextBox 6">
            <a:extLst>
              <a:ext uri="{FF2B5EF4-FFF2-40B4-BE49-F238E27FC236}">
                <a16:creationId xmlns:a16="http://schemas.microsoft.com/office/drawing/2014/main" id="{E9C9C670-3B71-EB03-1142-16434D43D828}"/>
              </a:ext>
            </a:extLst>
          </p:cNvPr>
          <p:cNvSpPr txBox="1"/>
          <p:nvPr/>
        </p:nvSpPr>
        <p:spPr>
          <a:xfrm>
            <a:off x="835769" y="247338"/>
            <a:ext cx="7416317" cy="523220"/>
          </a:xfrm>
          <a:prstGeom prst="rect">
            <a:avLst/>
          </a:prstGeom>
          <a:noFill/>
        </p:spPr>
        <p:txBody>
          <a:bodyPr wrap="square">
            <a:spAutoFit/>
          </a:bodyPr>
          <a:lstStyle/>
          <a:p>
            <a:pPr algn="l"/>
            <a:r>
              <a:rPr lang="en-GB" sz="2800" b="0" i="0" dirty="0">
                <a:solidFill>
                  <a:srgbClr val="333333"/>
                </a:solidFill>
                <a:effectLst/>
                <a:latin typeface="Helvetica" panose="020B0604020202020204" pitchFamily="34" charset="0"/>
              </a:rPr>
              <a:t>Deductive Approach (</a:t>
            </a:r>
            <a:r>
              <a:rPr lang="en-GB" sz="2800" dirty="0">
                <a:solidFill>
                  <a:srgbClr val="333333"/>
                </a:solidFill>
                <a:latin typeface="Helvetica" panose="020B0604020202020204" pitchFamily="34" charset="0"/>
              </a:rPr>
              <a:t>Deductive</a:t>
            </a:r>
            <a:r>
              <a:rPr lang="en-GB" sz="2800" b="0" i="0" dirty="0">
                <a:solidFill>
                  <a:srgbClr val="333333"/>
                </a:solidFill>
                <a:effectLst/>
                <a:latin typeface="Helvetica" panose="020B0604020202020204" pitchFamily="34" charset="0"/>
              </a:rPr>
              <a:t> Reasoning) </a:t>
            </a:r>
          </a:p>
        </p:txBody>
      </p:sp>
    </p:spTree>
    <p:extLst>
      <p:ext uri="{BB962C8B-B14F-4D97-AF65-F5344CB8AC3E}">
        <p14:creationId xmlns:p14="http://schemas.microsoft.com/office/powerpoint/2010/main" val="41337203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54CB10-5491-DC95-5882-BF9258D5D78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44FF52-EEB6-4A92-FDC0-421257878794}"/>
              </a:ext>
            </a:extLst>
          </p:cNvPr>
          <p:cNvSpPr>
            <a:spLocks noGrp="1"/>
          </p:cNvSpPr>
          <p:nvPr>
            <p:ph type="sldNum" sz="quarter" idx="12"/>
          </p:nvPr>
        </p:nvSpPr>
        <p:spPr/>
        <p:txBody>
          <a:bodyPr/>
          <a:lstStyle/>
          <a:p>
            <a:fld id="{24A5A1E3-78FE-4695-898E-167D1D00A221}" type="slidenum">
              <a:rPr lang="en-GB" smtClean="0"/>
              <a:t>16</a:t>
            </a:fld>
            <a:endParaRPr lang="en-GB"/>
          </a:p>
        </p:txBody>
      </p:sp>
      <p:sp>
        <p:nvSpPr>
          <p:cNvPr id="3" name="Title 1">
            <a:extLst>
              <a:ext uri="{FF2B5EF4-FFF2-40B4-BE49-F238E27FC236}">
                <a16:creationId xmlns:a16="http://schemas.microsoft.com/office/drawing/2014/main" id="{9BF9BD6F-F79F-DB7D-6ED1-7F4307B0ABC3}"/>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663503A5-6F9C-7CC0-5122-A4D96361F5C7}"/>
              </a:ext>
            </a:extLst>
          </p:cNvPr>
          <p:cNvSpPr txBox="1"/>
          <p:nvPr/>
        </p:nvSpPr>
        <p:spPr>
          <a:xfrm>
            <a:off x="308812" y="1196049"/>
            <a:ext cx="11450925" cy="2677656"/>
          </a:xfrm>
          <a:prstGeom prst="rect">
            <a:avLst/>
          </a:prstGeom>
          <a:noFill/>
        </p:spPr>
        <p:txBody>
          <a:bodyPr wrap="square" rtlCol="0">
            <a:spAutoFit/>
          </a:bodyPr>
          <a:lstStyle/>
          <a:p>
            <a:pPr algn="just"/>
            <a:r>
              <a:rPr lang="en-US" sz="2800" b="0" i="0" dirty="0">
                <a:solidFill>
                  <a:srgbClr val="212529"/>
                </a:solidFill>
                <a:effectLst/>
                <a:latin typeface="Helvetica" panose="020B0604020202020204" pitchFamily="34" charset="0"/>
              </a:rPr>
              <a:t>Generally, the application of inductive approach is associated with </a:t>
            </a:r>
            <a:r>
              <a:rPr lang="en-US" sz="2800" b="0" i="0" u="none" strike="noStrike" dirty="0">
                <a:solidFill>
                  <a:srgbClr val="428BCA"/>
                </a:solidFill>
                <a:effectLst/>
                <a:latin typeface="Helvetica" panose="020B0604020202020204" pitchFamily="34" charset="0"/>
                <a:hlinkClick r:id="rId2"/>
              </a:rPr>
              <a:t>qualitative methods</a:t>
            </a:r>
            <a:r>
              <a:rPr lang="en-US" sz="2800" b="0" i="0" dirty="0">
                <a:solidFill>
                  <a:srgbClr val="212529"/>
                </a:solidFill>
                <a:effectLst/>
                <a:latin typeface="Helvetica" panose="020B0604020202020204" pitchFamily="34" charset="0"/>
              </a:rPr>
              <a:t> of data collection and data analysis, whereas </a:t>
            </a:r>
            <a:r>
              <a:rPr lang="en-US" sz="2800" b="0" i="0" u="none" strike="noStrike" dirty="0">
                <a:solidFill>
                  <a:srgbClr val="428BCA"/>
                </a:solidFill>
                <a:effectLst/>
                <a:latin typeface="Helvetica" panose="020B0604020202020204" pitchFamily="34" charset="0"/>
                <a:hlinkClick r:id="rId3"/>
              </a:rPr>
              <a:t>deductive approach</a:t>
            </a:r>
            <a:r>
              <a:rPr lang="en-US" sz="2800" b="0" i="0" dirty="0">
                <a:solidFill>
                  <a:srgbClr val="212529"/>
                </a:solidFill>
                <a:effectLst/>
                <a:latin typeface="Helvetica" panose="020B0604020202020204" pitchFamily="34" charset="0"/>
              </a:rPr>
              <a:t> is perceived to be related to </a:t>
            </a:r>
            <a:r>
              <a:rPr lang="en-US" sz="2800" b="0" i="0" u="none" strike="noStrike" dirty="0">
                <a:solidFill>
                  <a:srgbClr val="428BCA"/>
                </a:solidFill>
                <a:effectLst/>
                <a:latin typeface="Helvetica" panose="020B0604020202020204" pitchFamily="34" charset="0"/>
                <a:hlinkClick r:id="rId4"/>
              </a:rPr>
              <a:t>quantitative methods</a:t>
            </a:r>
            <a:r>
              <a:rPr lang="en-US" sz="2800" b="0" i="0" dirty="0">
                <a:solidFill>
                  <a:srgbClr val="212529"/>
                </a:solidFill>
                <a:effectLst/>
                <a:latin typeface="Helvetica" panose="020B0604020202020204" pitchFamily="34" charset="0"/>
              </a:rPr>
              <a:t>. </a:t>
            </a:r>
          </a:p>
          <a:p>
            <a:pPr algn="just"/>
            <a:endParaRPr lang="en-US" sz="2800" dirty="0">
              <a:solidFill>
                <a:srgbClr val="212529"/>
              </a:solidFill>
              <a:latin typeface="Helvetica" panose="020B0604020202020204" pitchFamily="34" charset="0"/>
            </a:endParaRPr>
          </a:p>
          <a:p>
            <a:pPr algn="just"/>
            <a:endParaRPr lang="en-US" sz="2800" b="0" i="0" dirty="0">
              <a:solidFill>
                <a:srgbClr val="212529"/>
              </a:solidFill>
              <a:effectLst/>
              <a:latin typeface="Helvetica" panose="020B0604020202020204" pitchFamily="34" charset="0"/>
            </a:endParaRPr>
          </a:p>
        </p:txBody>
      </p:sp>
    </p:spTree>
    <p:extLst>
      <p:ext uri="{BB962C8B-B14F-4D97-AF65-F5344CB8AC3E}">
        <p14:creationId xmlns:p14="http://schemas.microsoft.com/office/powerpoint/2010/main" val="3268586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F4D7DA-3DC3-A91D-AB45-FFFB678D087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67928EC-D37F-342A-82B0-604040FCE0CD}"/>
              </a:ext>
            </a:extLst>
          </p:cNvPr>
          <p:cNvSpPr>
            <a:spLocks noGrp="1"/>
          </p:cNvSpPr>
          <p:nvPr>
            <p:ph type="sldNum" sz="quarter" idx="12"/>
          </p:nvPr>
        </p:nvSpPr>
        <p:spPr/>
        <p:txBody>
          <a:bodyPr/>
          <a:lstStyle/>
          <a:p>
            <a:fld id="{24A5A1E3-78FE-4695-898E-167D1D00A221}" type="slidenum">
              <a:rPr lang="en-GB" smtClean="0"/>
              <a:t>17</a:t>
            </a:fld>
            <a:endParaRPr lang="en-GB"/>
          </a:p>
        </p:txBody>
      </p:sp>
      <p:sp>
        <p:nvSpPr>
          <p:cNvPr id="3" name="Title 1">
            <a:extLst>
              <a:ext uri="{FF2B5EF4-FFF2-40B4-BE49-F238E27FC236}">
                <a16:creationId xmlns:a16="http://schemas.microsoft.com/office/drawing/2014/main" id="{8E89CF9E-D4F1-1400-492B-D30435317D53}"/>
              </a:ext>
            </a:extLst>
          </p:cNvPr>
          <p:cNvSpPr txBox="1">
            <a:spLocks/>
          </p:cNvSpPr>
          <p:nvPr/>
        </p:nvSpPr>
        <p:spPr>
          <a:xfrm>
            <a:off x="184983" y="96048"/>
            <a:ext cx="10728855" cy="407507"/>
          </a:xfrm>
          <a:prstGeom prst="rect">
            <a:avLst/>
          </a:prstGeom>
        </p:spPr>
        <p:txBody>
          <a:bodyP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vs Systematic Review </a:t>
            </a:r>
            <a:endParaRPr lang="en-GB"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A3510469-C9D0-8990-C477-BAF600688E04}"/>
              </a:ext>
            </a:extLst>
          </p:cNvPr>
          <p:cNvGraphicFramePr>
            <a:graphicFrameLocks noGrp="1"/>
          </p:cNvGraphicFramePr>
          <p:nvPr>
            <p:extLst>
              <p:ext uri="{D42A27DB-BD31-4B8C-83A1-F6EECF244321}">
                <p14:modId xmlns:p14="http://schemas.microsoft.com/office/powerpoint/2010/main" val="1944400660"/>
              </p:ext>
            </p:extLst>
          </p:nvPr>
        </p:nvGraphicFramePr>
        <p:xfrm>
          <a:off x="101856" y="419942"/>
          <a:ext cx="11822034" cy="6217920"/>
        </p:xfrm>
        <a:graphic>
          <a:graphicData uri="http://schemas.openxmlformats.org/drawingml/2006/table">
            <a:tbl>
              <a:tblPr firstRow="1" bandRow="1">
                <a:tableStyleId>{5C22544A-7EE6-4342-B048-85BDC9FD1C3A}</a:tableStyleId>
              </a:tblPr>
              <a:tblGrid>
                <a:gridCol w="1918527">
                  <a:extLst>
                    <a:ext uri="{9D8B030D-6E8A-4147-A177-3AD203B41FA5}">
                      <a16:colId xmlns:a16="http://schemas.microsoft.com/office/drawing/2014/main" val="4091482569"/>
                    </a:ext>
                  </a:extLst>
                </a:gridCol>
                <a:gridCol w="5034009">
                  <a:extLst>
                    <a:ext uri="{9D8B030D-6E8A-4147-A177-3AD203B41FA5}">
                      <a16:colId xmlns:a16="http://schemas.microsoft.com/office/drawing/2014/main" val="127728163"/>
                    </a:ext>
                  </a:extLst>
                </a:gridCol>
                <a:gridCol w="4869498">
                  <a:extLst>
                    <a:ext uri="{9D8B030D-6E8A-4147-A177-3AD203B41FA5}">
                      <a16:colId xmlns:a16="http://schemas.microsoft.com/office/drawing/2014/main" val="2807693925"/>
                    </a:ext>
                  </a:extLst>
                </a:gridCol>
              </a:tblGrid>
              <a:tr h="203603">
                <a:tc>
                  <a:txBody>
                    <a:bodyPr/>
                    <a:lstStyle/>
                    <a:p>
                      <a:endParaRPr lang="en-GB" dirty="0"/>
                    </a:p>
                  </a:txBody>
                  <a:tcPr/>
                </a:tc>
                <a:tc>
                  <a:txBody>
                    <a:bodyPr/>
                    <a:lstStyle/>
                    <a:p>
                      <a:pPr marL="0" indent="0">
                        <a:buFont typeface="+mj-lt"/>
                        <a:buNone/>
                      </a:pPr>
                      <a:r>
                        <a:rPr lang="en-GB" sz="1800" b="1" kern="1200" dirty="0">
                          <a:solidFill>
                            <a:schemeClr val="lt1"/>
                          </a:solidFill>
                          <a:effectLst/>
                        </a:rPr>
                        <a:t>Scoping review</a:t>
                      </a:r>
                      <a:endParaRPr lang="en-GB" dirty="0"/>
                    </a:p>
                  </a:txBody>
                  <a:tcPr/>
                </a:tc>
                <a:tc>
                  <a:txBody>
                    <a:bodyPr/>
                    <a:lstStyle/>
                    <a:p>
                      <a:pPr marL="0" indent="0">
                        <a:buFont typeface="+mj-lt"/>
                        <a:buNone/>
                      </a:pPr>
                      <a:r>
                        <a:rPr lang="en-GB" sz="1800" b="1" kern="1200" dirty="0">
                          <a:solidFill>
                            <a:schemeClr val="bg1"/>
                          </a:solidFill>
                          <a:effectLst/>
                          <a:hlinkClick r:id="rId2">
                            <a:extLst>
                              <a:ext uri="{A12FA001-AC4F-418D-AE19-62706E023703}">
                                <ahyp:hlinkClr xmlns:ahyp="http://schemas.microsoft.com/office/drawing/2018/hyperlinkcolor" val="tx"/>
                              </a:ext>
                            </a:extLst>
                          </a:hlinkClick>
                        </a:rPr>
                        <a:t>Systematic review</a:t>
                      </a:r>
                      <a:endParaRPr lang="en-GB" dirty="0">
                        <a:solidFill>
                          <a:schemeClr val="bg1"/>
                        </a:solidFill>
                      </a:endParaRPr>
                    </a:p>
                  </a:txBody>
                  <a:tcPr/>
                </a:tc>
                <a:extLst>
                  <a:ext uri="{0D108BD9-81ED-4DB2-BD59-A6C34878D82A}">
                    <a16:rowId xmlns:a16="http://schemas.microsoft.com/office/drawing/2014/main" val="162751225"/>
                  </a:ext>
                </a:extLst>
              </a:tr>
              <a:tr h="370840">
                <a:tc>
                  <a:txBody>
                    <a:bodyPr/>
                    <a:lstStyle/>
                    <a:p>
                      <a:r>
                        <a:rPr lang="en-US"/>
                        <a:t>What is it ?</a:t>
                      </a:r>
                      <a:endParaRPr lang="en-GB" dirty="0"/>
                    </a:p>
                  </a:txBody>
                  <a:tcPr/>
                </a:tc>
                <a:tc>
                  <a:txBody>
                    <a:bodyPr/>
                    <a:lstStyle/>
                    <a:p>
                      <a:pPr marL="0" indent="0">
                        <a:buFont typeface="+mj-lt"/>
                        <a:buNone/>
                      </a:pPr>
                      <a:r>
                        <a:rPr lang="en-US" sz="1800" b="0" kern="1200" dirty="0">
                          <a:solidFill>
                            <a:schemeClr val="dk1"/>
                          </a:solidFill>
                          <a:effectLst/>
                        </a:rPr>
                        <a:t>Rapid gathering of literature in a given policy or clinical area where the aims are to accumulate as much evidence as possible and map the results to </a:t>
                      </a:r>
                      <a:r>
                        <a:rPr lang="en-US" sz="1800" b="0" kern="1200" dirty="0">
                          <a:solidFill>
                            <a:srgbClr val="7030A0"/>
                          </a:solidFill>
                          <a:effectLst/>
                        </a:rPr>
                        <a:t>provide an overview of the type, extent and quantity of research available on a given topic.</a:t>
                      </a:r>
                      <a:endParaRPr lang="en-GB" dirty="0">
                        <a:solidFill>
                          <a:srgbClr val="7030A0"/>
                        </a:solidFill>
                      </a:endParaRPr>
                    </a:p>
                  </a:txBody>
                  <a:tcPr/>
                </a:tc>
                <a:tc>
                  <a:txBody>
                    <a:bodyPr/>
                    <a:lstStyle/>
                    <a:p>
                      <a:pPr marL="0" indent="0">
                        <a:buFont typeface="+mj-lt"/>
                        <a:buNone/>
                      </a:pPr>
                      <a:r>
                        <a:rPr lang="en-US" sz="1800" b="0" kern="1200" dirty="0">
                          <a:solidFill>
                            <a:schemeClr val="dk1"/>
                          </a:solidFill>
                          <a:effectLst/>
                        </a:rPr>
                        <a:t>Attempts to identify, appraise and </a:t>
                      </a:r>
                      <a:r>
                        <a:rPr lang="en-US" sz="1800" b="0" kern="1200" dirty="0" err="1">
                          <a:solidFill>
                            <a:schemeClr val="dk1"/>
                          </a:solidFill>
                          <a:effectLst/>
                        </a:rPr>
                        <a:t>synthesise</a:t>
                      </a:r>
                      <a:r>
                        <a:rPr lang="en-US" sz="1800" b="0" kern="1200" dirty="0">
                          <a:solidFill>
                            <a:schemeClr val="dk1"/>
                          </a:solidFill>
                          <a:effectLst/>
                        </a:rPr>
                        <a:t> all empirical evidence that meets prespecified eligibility criteria to answer a given research question. Uses explicit, reproducible methods aimed at minimizing bias, </a:t>
                      </a:r>
                      <a:r>
                        <a:rPr lang="en-US" sz="1800" b="0" kern="1200" dirty="0">
                          <a:solidFill>
                            <a:srgbClr val="7030A0"/>
                          </a:solidFill>
                          <a:effectLst/>
                        </a:rPr>
                        <a:t>to produce reliable findings and inform decision making</a:t>
                      </a:r>
                      <a:r>
                        <a:rPr lang="en-US" sz="1800" b="0" kern="1200" dirty="0">
                          <a:solidFill>
                            <a:schemeClr val="dk1"/>
                          </a:solidFill>
                          <a:effectLst/>
                        </a:rPr>
                        <a:t>.</a:t>
                      </a:r>
                      <a:endParaRPr lang="en-GB" dirty="0"/>
                    </a:p>
                  </a:txBody>
                  <a:tcPr/>
                </a:tc>
                <a:extLst>
                  <a:ext uri="{0D108BD9-81ED-4DB2-BD59-A6C34878D82A}">
                    <a16:rowId xmlns:a16="http://schemas.microsoft.com/office/drawing/2014/main" val="1703845665"/>
                  </a:ext>
                </a:extLst>
              </a:tr>
              <a:tr h="470592">
                <a:tc>
                  <a:txBody>
                    <a:bodyPr/>
                    <a:lstStyle/>
                    <a:p>
                      <a:r>
                        <a:rPr lang="en-GB" sz="1800" b="1" i="0" kern="1200">
                          <a:solidFill>
                            <a:schemeClr val="dk1"/>
                          </a:solidFill>
                          <a:effectLst/>
                          <a:latin typeface="+mn-lt"/>
                          <a:ea typeface="+mn-ea"/>
                          <a:cs typeface="+mn-cs"/>
                        </a:rPr>
                        <a:t>Why do it?</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To capture breadth instead of depth of literature; identify gaps within the research area; occasionally used as a precursor to a systematic review.</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To address a clearly focused review question by finding the best available, relevant research studies and </a:t>
                      </a:r>
                      <a:r>
                        <a:rPr lang="en-US" sz="1800" b="0" i="0" kern="1200" dirty="0" err="1">
                          <a:solidFill>
                            <a:schemeClr val="dk1"/>
                          </a:solidFill>
                          <a:effectLst/>
                          <a:latin typeface="+mn-lt"/>
                          <a:ea typeface="+mn-ea"/>
                          <a:cs typeface="+mn-cs"/>
                        </a:rPr>
                        <a:t>synthesising</a:t>
                      </a:r>
                      <a:r>
                        <a:rPr lang="en-US" sz="1800" b="0" i="0" kern="1200" dirty="0">
                          <a:solidFill>
                            <a:schemeClr val="dk1"/>
                          </a:solidFill>
                          <a:effectLst/>
                          <a:latin typeface="+mn-lt"/>
                          <a:ea typeface="+mn-ea"/>
                          <a:cs typeface="+mn-cs"/>
                        </a:rPr>
                        <a:t> the results</a:t>
                      </a:r>
                      <a:endParaRPr lang="en-GB" dirty="0"/>
                    </a:p>
                  </a:txBody>
                  <a:tcPr/>
                </a:tc>
                <a:extLst>
                  <a:ext uri="{0D108BD9-81ED-4DB2-BD59-A6C34878D82A}">
                    <a16:rowId xmlns:a16="http://schemas.microsoft.com/office/drawing/2014/main" val="3381551665"/>
                  </a:ext>
                </a:extLst>
              </a:tr>
              <a:tr h="370840">
                <a:tc>
                  <a:txBody>
                    <a:bodyPr/>
                    <a:lstStyle/>
                    <a:p>
                      <a:r>
                        <a:rPr lang="en-GB" sz="1800" b="1" i="0" kern="1200">
                          <a:solidFill>
                            <a:schemeClr val="dk1"/>
                          </a:solidFill>
                          <a:effectLst/>
                          <a:latin typeface="+mn-lt"/>
                          <a:ea typeface="+mn-ea"/>
                          <a:cs typeface="+mn-cs"/>
                        </a:rPr>
                        <a:t>Question</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Often broad e.g. trying to find out what is already known about a topic. However, there is also scope to have a preconceived question to assess what literature is available around the subject.</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Focused on a single topic.</a:t>
                      </a:r>
                      <a:endParaRPr lang="en-GB" dirty="0"/>
                    </a:p>
                  </a:txBody>
                  <a:tcPr/>
                </a:tc>
                <a:extLst>
                  <a:ext uri="{0D108BD9-81ED-4DB2-BD59-A6C34878D82A}">
                    <a16:rowId xmlns:a16="http://schemas.microsoft.com/office/drawing/2014/main" val="3576739027"/>
                  </a:ext>
                </a:extLst>
              </a:tr>
              <a:tr h="370840">
                <a:tc>
                  <a:txBody>
                    <a:bodyPr/>
                    <a:lstStyle/>
                    <a:p>
                      <a:r>
                        <a:rPr lang="en-GB" sz="1800" b="1" i="0" kern="1200" dirty="0">
                          <a:solidFill>
                            <a:schemeClr val="dk1"/>
                          </a:solidFill>
                          <a:effectLst/>
                          <a:latin typeface="+mn-lt"/>
                          <a:ea typeface="+mn-ea"/>
                          <a:cs typeface="+mn-cs"/>
                        </a:rPr>
                        <a:t>Sources/search</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Ideally, a protocol or plan is included. Clear objectives are identified. Comprehensive sources and explicit and reproducible search strategy. Use of a wide range of resources, including published and grey literature, of any study type.</a:t>
                      </a:r>
                      <a:endParaRPr lang="en-GB" dirty="0"/>
                    </a:p>
                  </a:txBody>
                  <a:tcPr/>
                </a:tc>
                <a:tc>
                  <a:txBody>
                    <a:bodyPr/>
                    <a:lstStyle/>
                    <a:p>
                      <a:pPr algn="just"/>
                      <a:r>
                        <a:rPr lang="en-US" sz="1800" b="0" i="0" kern="1200" dirty="0">
                          <a:solidFill>
                            <a:schemeClr val="dk1"/>
                          </a:solidFill>
                          <a:effectLst/>
                          <a:latin typeface="+mn-lt"/>
                          <a:ea typeface="+mn-ea"/>
                          <a:cs typeface="+mn-cs"/>
                        </a:rPr>
                        <a:t>A peer reviewed protocol or plan is included. Clear objectives are identified. Comprehensive sources and explicit and reproducible search strategy.</a:t>
                      </a:r>
                    </a:p>
                    <a:p>
                      <a:pPr algn="just"/>
                      <a:r>
                        <a:rPr lang="en-US" sz="1800" b="0" i="0" kern="1200" dirty="0">
                          <a:solidFill>
                            <a:schemeClr val="dk1"/>
                          </a:solidFill>
                          <a:effectLst/>
                          <a:latin typeface="+mn-lt"/>
                          <a:ea typeface="+mn-ea"/>
                          <a:cs typeface="+mn-cs"/>
                        </a:rPr>
                        <a:t>Use of a wide range of resources, including published and grey literature. Often a focus on </a:t>
                      </a:r>
                      <a:r>
                        <a:rPr lang="en-US" sz="1800" b="0" i="0" kern="1200" dirty="0" err="1">
                          <a:solidFill>
                            <a:schemeClr val="dk1"/>
                          </a:solidFill>
                          <a:effectLst/>
                          <a:latin typeface="+mn-lt"/>
                          <a:ea typeface="+mn-ea"/>
                          <a:cs typeface="+mn-cs"/>
                        </a:rPr>
                        <a:t>randomised</a:t>
                      </a:r>
                      <a:r>
                        <a:rPr lang="en-US" sz="1800" b="0" i="0" kern="1200" dirty="0">
                          <a:solidFill>
                            <a:schemeClr val="dk1"/>
                          </a:solidFill>
                          <a:effectLst/>
                          <a:latin typeface="+mn-lt"/>
                          <a:ea typeface="+mn-ea"/>
                          <a:cs typeface="+mn-cs"/>
                        </a:rPr>
                        <a:t> controlled trials.</a:t>
                      </a:r>
                    </a:p>
                  </a:txBody>
                  <a:tcPr/>
                </a:tc>
                <a:extLst>
                  <a:ext uri="{0D108BD9-81ED-4DB2-BD59-A6C34878D82A}">
                    <a16:rowId xmlns:a16="http://schemas.microsoft.com/office/drawing/2014/main" val="212023903"/>
                  </a:ext>
                </a:extLst>
              </a:tr>
            </a:tbl>
          </a:graphicData>
        </a:graphic>
      </p:graphicFrame>
      <p:sp>
        <p:nvSpPr>
          <p:cNvPr id="7" name="TextBox 6">
            <a:extLst>
              <a:ext uri="{FF2B5EF4-FFF2-40B4-BE49-F238E27FC236}">
                <a16:creationId xmlns:a16="http://schemas.microsoft.com/office/drawing/2014/main" id="{40152405-19E9-AE85-2DFD-721B30EC5062}"/>
              </a:ext>
            </a:extLst>
          </p:cNvPr>
          <p:cNvSpPr txBox="1"/>
          <p:nvPr/>
        </p:nvSpPr>
        <p:spPr>
          <a:xfrm>
            <a:off x="0" y="6299308"/>
            <a:ext cx="6583680" cy="338554"/>
          </a:xfrm>
          <a:prstGeom prst="rect">
            <a:avLst/>
          </a:prstGeom>
          <a:solidFill>
            <a:schemeClr val="accent6">
              <a:lumMod val="20000"/>
              <a:lumOff val="80000"/>
            </a:schemeClr>
          </a:solidFill>
        </p:spPr>
        <p:txBody>
          <a:bodyPr wrap="square">
            <a:spAutoFit/>
          </a:bodyPr>
          <a:lstStyle/>
          <a:p>
            <a:r>
              <a:rPr lang="en-GB" sz="1600" dirty="0"/>
              <a:t>https://guides.library.unisa.edu.au/ScopingReviews/SystematicScoping</a:t>
            </a:r>
          </a:p>
        </p:txBody>
      </p:sp>
    </p:spTree>
    <p:extLst>
      <p:ext uri="{BB962C8B-B14F-4D97-AF65-F5344CB8AC3E}">
        <p14:creationId xmlns:p14="http://schemas.microsoft.com/office/powerpoint/2010/main" val="24315668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9D57C2-105A-B8D8-A64C-A3352DF2407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87450F-B654-82FC-5274-12435A25A0C3}"/>
              </a:ext>
            </a:extLst>
          </p:cNvPr>
          <p:cNvSpPr>
            <a:spLocks noGrp="1"/>
          </p:cNvSpPr>
          <p:nvPr>
            <p:ph type="sldNum" sz="quarter" idx="12"/>
          </p:nvPr>
        </p:nvSpPr>
        <p:spPr/>
        <p:txBody>
          <a:bodyPr/>
          <a:lstStyle/>
          <a:p>
            <a:fld id="{24A5A1E3-78FE-4695-898E-167D1D00A221}" type="slidenum">
              <a:rPr lang="en-GB" smtClean="0"/>
              <a:t>18</a:t>
            </a:fld>
            <a:endParaRPr lang="en-GB"/>
          </a:p>
        </p:txBody>
      </p:sp>
      <p:sp>
        <p:nvSpPr>
          <p:cNvPr id="3" name="Title 1">
            <a:extLst>
              <a:ext uri="{FF2B5EF4-FFF2-40B4-BE49-F238E27FC236}">
                <a16:creationId xmlns:a16="http://schemas.microsoft.com/office/drawing/2014/main" id="{D12572BC-558C-C378-4EFD-A2B4A1D2A018}"/>
              </a:ext>
            </a:extLst>
          </p:cNvPr>
          <p:cNvSpPr txBox="1">
            <a:spLocks/>
          </p:cNvSpPr>
          <p:nvPr/>
        </p:nvSpPr>
        <p:spPr>
          <a:xfrm>
            <a:off x="262569" y="350268"/>
            <a:ext cx="7845111" cy="474559"/>
          </a:xfrm>
          <a:prstGeom prst="rect">
            <a:avLst/>
          </a:prstGeom>
        </p:spPr>
        <p:txBody>
          <a:bodyP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vs Systematic Review </a:t>
            </a:r>
            <a:endParaRPr lang="en-GB"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DE866B46-D1DA-FC7F-4056-9A260F7FD91D}"/>
              </a:ext>
            </a:extLst>
          </p:cNvPr>
          <p:cNvGraphicFramePr>
            <a:graphicFrameLocks noGrp="1"/>
          </p:cNvGraphicFramePr>
          <p:nvPr>
            <p:extLst>
              <p:ext uri="{D42A27DB-BD31-4B8C-83A1-F6EECF244321}">
                <p14:modId xmlns:p14="http://schemas.microsoft.com/office/powerpoint/2010/main" val="4281529899"/>
              </p:ext>
            </p:extLst>
          </p:nvPr>
        </p:nvGraphicFramePr>
        <p:xfrm>
          <a:off x="336201" y="1008149"/>
          <a:ext cx="10858269" cy="4927600"/>
        </p:xfrm>
        <a:graphic>
          <a:graphicData uri="http://schemas.openxmlformats.org/drawingml/2006/table">
            <a:tbl>
              <a:tblPr firstRow="1" bandRow="1">
                <a:tableStyleId>{5C22544A-7EE6-4342-B048-85BDC9FD1C3A}</a:tableStyleId>
              </a:tblPr>
              <a:tblGrid>
                <a:gridCol w="2091114">
                  <a:extLst>
                    <a:ext uri="{9D8B030D-6E8A-4147-A177-3AD203B41FA5}">
                      <a16:colId xmlns:a16="http://schemas.microsoft.com/office/drawing/2014/main" val="4091482569"/>
                    </a:ext>
                  </a:extLst>
                </a:gridCol>
                <a:gridCol w="4788132">
                  <a:extLst>
                    <a:ext uri="{9D8B030D-6E8A-4147-A177-3AD203B41FA5}">
                      <a16:colId xmlns:a16="http://schemas.microsoft.com/office/drawing/2014/main" val="127728163"/>
                    </a:ext>
                  </a:extLst>
                </a:gridCol>
                <a:gridCol w="3979023">
                  <a:extLst>
                    <a:ext uri="{9D8B030D-6E8A-4147-A177-3AD203B41FA5}">
                      <a16:colId xmlns:a16="http://schemas.microsoft.com/office/drawing/2014/main" val="2807693925"/>
                    </a:ext>
                  </a:extLst>
                </a:gridCol>
              </a:tblGrid>
              <a:tr h="0">
                <a:tc>
                  <a:txBody>
                    <a:bodyPr/>
                    <a:lstStyle/>
                    <a:p>
                      <a:r>
                        <a:rPr lang="en-US" dirty="0"/>
                        <a:t>(Cont’d)</a:t>
                      </a:r>
                      <a:endParaRPr lang="en-GB" dirty="0"/>
                    </a:p>
                  </a:txBody>
                  <a:tcPr/>
                </a:tc>
                <a:tc>
                  <a:txBody>
                    <a:bodyPr/>
                    <a:lstStyle/>
                    <a:p>
                      <a:pPr marL="0" indent="0">
                        <a:buFont typeface="+mj-lt"/>
                        <a:buNone/>
                      </a:pPr>
                      <a:r>
                        <a:rPr lang="en-GB" sz="1800" b="1" kern="1200" dirty="0">
                          <a:solidFill>
                            <a:schemeClr val="lt1"/>
                          </a:solidFill>
                          <a:effectLst/>
                        </a:rPr>
                        <a:t>Scoping review</a:t>
                      </a:r>
                      <a:endParaRPr lang="en-GB" dirty="0"/>
                    </a:p>
                  </a:txBody>
                  <a:tcPr/>
                </a:tc>
                <a:tc>
                  <a:txBody>
                    <a:bodyPr/>
                    <a:lstStyle/>
                    <a:p>
                      <a:pPr marL="0" indent="0">
                        <a:buFont typeface="+mj-lt"/>
                        <a:buNone/>
                      </a:pPr>
                      <a:r>
                        <a:rPr lang="en-GB" sz="1800" b="1" kern="1200" dirty="0">
                          <a:solidFill>
                            <a:schemeClr val="bg1"/>
                          </a:solidFill>
                          <a:effectLst/>
                          <a:hlinkClick r:id="rId2">
                            <a:extLst>
                              <a:ext uri="{A12FA001-AC4F-418D-AE19-62706E023703}">
                                <ahyp:hlinkClr xmlns:ahyp="http://schemas.microsoft.com/office/drawing/2018/hyperlinkcolor" val="tx"/>
                              </a:ext>
                            </a:extLst>
                          </a:hlinkClick>
                        </a:rPr>
                        <a:t>Systematic review</a:t>
                      </a:r>
                      <a:endParaRPr lang="en-GB" dirty="0">
                        <a:solidFill>
                          <a:schemeClr val="bg1"/>
                        </a:solidFill>
                      </a:endParaRPr>
                    </a:p>
                  </a:txBody>
                  <a:tcPr/>
                </a:tc>
                <a:extLst>
                  <a:ext uri="{0D108BD9-81ED-4DB2-BD59-A6C34878D82A}">
                    <a16:rowId xmlns:a16="http://schemas.microsoft.com/office/drawing/2014/main" val="162751225"/>
                  </a:ext>
                </a:extLst>
              </a:tr>
              <a:tr h="370840">
                <a:tc>
                  <a:txBody>
                    <a:bodyPr/>
                    <a:lstStyle/>
                    <a:p>
                      <a:r>
                        <a:rPr lang="en-GB" sz="1800" b="1" i="0" kern="1200" dirty="0">
                          <a:solidFill>
                            <a:schemeClr val="dk1"/>
                          </a:solidFill>
                          <a:effectLst/>
                          <a:latin typeface="+mn-lt"/>
                          <a:ea typeface="+mn-ea"/>
                          <a:cs typeface="+mn-cs"/>
                        </a:rPr>
                        <a:t>Eligibility criteria</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Eligibility criteria are clearly defined before the review is conducted but may be revisited throughout the review. </a:t>
                      </a:r>
                    </a:p>
                    <a:p>
                      <a:pPr marL="0" indent="0">
                        <a:buFont typeface="+mj-lt"/>
                        <a:buNone/>
                      </a:pPr>
                      <a:endParaRPr lang="en-US" sz="1800" b="0" i="0" kern="1200" dirty="0">
                        <a:solidFill>
                          <a:schemeClr val="dk1"/>
                        </a:solidFill>
                        <a:effectLst/>
                        <a:latin typeface="+mn-lt"/>
                        <a:ea typeface="+mn-ea"/>
                        <a:cs typeface="+mn-cs"/>
                      </a:endParaRPr>
                    </a:p>
                    <a:p>
                      <a:pPr marL="0" indent="0">
                        <a:buFont typeface="+mj-lt"/>
                        <a:buNone/>
                      </a:pPr>
                      <a:r>
                        <a:rPr lang="en-US" sz="1800" b="0" i="0" kern="1200" dirty="0">
                          <a:solidFill>
                            <a:srgbClr val="7030A0"/>
                          </a:solidFill>
                          <a:effectLst/>
                          <a:latin typeface="+mn-lt"/>
                          <a:ea typeface="+mn-ea"/>
                          <a:cs typeface="+mn-cs"/>
                        </a:rPr>
                        <a:t>Due to the iterative nature of a scoping review, some changes may be necessary.</a:t>
                      </a:r>
                      <a:endParaRPr lang="en-GB" dirty="0">
                        <a:solidFill>
                          <a:srgbClr val="7030A0"/>
                        </a:solidFill>
                      </a:endParaRPr>
                    </a:p>
                  </a:txBody>
                  <a:tcPr/>
                </a:tc>
                <a:tc>
                  <a:txBody>
                    <a:bodyPr/>
                    <a:lstStyle/>
                    <a:p>
                      <a:pPr marL="0" indent="0">
                        <a:buFont typeface="+mj-lt"/>
                        <a:buNone/>
                      </a:pPr>
                      <a:r>
                        <a:rPr lang="en-US" sz="1800" b="0" i="0" kern="1200" dirty="0">
                          <a:solidFill>
                            <a:schemeClr val="dk1"/>
                          </a:solidFill>
                          <a:effectLst/>
                          <a:latin typeface="+mn-lt"/>
                          <a:ea typeface="+mn-ea"/>
                          <a:cs typeface="+mn-cs"/>
                        </a:rPr>
                        <a:t>Eligibility criteria are clearly defined before the review is conducted.</a:t>
                      </a:r>
                      <a:endParaRPr lang="en-GB" dirty="0"/>
                    </a:p>
                  </a:txBody>
                  <a:tcPr/>
                </a:tc>
                <a:extLst>
                  <a:ext uri="{0D108BD9-81ED-4DB2-BD59-A6C34878D82A}">
                    <a16:rowId xmlns:a16="http://schemas.microsoft.com/office/drawing/2014/main" val="1703845665"/>
                  </a:ext>
                </a:extLst>
              </a:tr>
              <a:tr h="370840">
                <a:tc>
                  <a:txBody>
                    <a:bodyPr/>
                    <a:lstStyle/>
                    <a:p>
                      <a:r>
                        <a:rPr lang="en-GB" sz="1800" b="1" i="0" kern="1200" dirty="0">
                          <a:solidFill>
                            <a:schemeClr val="dk1"/>
                          </a:solidFill>
                          <a:effectLst/>
                          <a:latin typeface="+mn-lt"/>
                          <a:ea typeface="+mn-ea"/>
                          <a:cs typeface="+mn-cs"/>
                        </a:rPr>
                        <a:t>Selection/screening</a:t>
                      </a:r>
                      <a:endParaRPr lang="en-GB" dirty="0"/>
                    </a:p>
                  </a:txBody>
                  <a:tcPr/>
                </a:tc>
                <a:tc>
                  <a:txBody>
                    <a:bodyPr/>
                    <a:lstStyle/>
                    <a:p>
                      <a:pPr marL="0" indent="0">
                        <a:buFont typeface="+mj-lt"/>
                        <a:buNone/>
                      </a:pPr>
                      <a:r>
                        <a:rPr lang="en-US" sz="1800" b="0" i="0" kern="1200" dirty="0">
                          <a:solidFill>
                            <a:srgbClr val="7030A0"/>
                          </a:solidFill>
                          <a:effectLst/>
                          <a:latin typeface="+mn-lt"/>
                          <a:ea typeface="+mn-ea"/>
                          <a:cs typeface="+mn-cs"/>
                        </a:rPr>
                        <a:t>Often broad </a:t>
                      </a:r>
                      <a:r>
                        <a:rPr lang="en-US" sz="1800" b="0" i="0" kern="1200" dirty="0">
                          <a:solidFill>
                            <a:schemeClr val="dk1"/>
                          </a:solidFill>
                          <a:effectLst/>
                          <a:latin typeface="+mn-lt"/>
                          <a:ea typeface="+mn-ea"/>
                          <a:cs typeface="+mn-cs"/>
                        </a:rPr>
                        <a:t>- may differ depending on resources found. Criterion-based selection is uniformly applied, clear and explicit.</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Criterion-based selection is uniformly applied, clear and explicit.</a:t>
                      </a:r>
                      <a:endParaRPr lang="en-GB" dirty="0"/>
                    </a:p>
                  </a:txBody>
                  <a:tcPr/>
                </a:tc>
                <a:extLst>
                  <a:ext uri="{0D108BD9-81ED-4DB2-BD59-A6C34878D82A}">
                    <a16:rowId xmlns:a16="http://schemas.microsoft.com/office/drawing/2014/main" val="3381551665"/>
                  </a:ext>
                </a:extLst>
              </a:tr>
              <a:tr h="274320">
                <a:tc>
                  <a:txBody>
                    <a:bodyPr/>
                    <a:lstStyle/>
                    <a:p>
                      <a:r>
                        <a:rPr lang="en-GB" sz="1800" b="1" i="0" kern="1200" dirty="0">
                          <a:solidFill>
                            <a:schemeClr val="dk1"/>
                          </a:solidFill>
                          <a:effectLst/>
                          <a:latin typeface="+mn-lt"/>
                          <a:ea typeface="+mn-ea"/>
                          <a:cs typeface="+mn-cs"/>
                        </a:rPr>
                        <a:t>Appraisal</a:t>
                      </a:r>
                      <a:endParaRPr lang="en-GB" dirty="0"/>
                    </a:p>
                  </a:txBody>
                  <a:tcPr/>
                </a:tc>
                <a:tc>
                  <a:txBody>
                    <a:bodyPr/>
                    <a:lstStyle/>
                    <a:p>
                      <a:pPr fontAlgn="t"/>
                      <a:r>
                        <a:rPr lang="en-US" dirty="0">
                          <a:solidFill>
                            <a:srgbClr val="7030A0"/>
                          </a:solidFill>
                          <a:effectLst/>
                        </a:rPr>
                        <a:t>Variable - typically not done, or done in narrative form.</a:t>
                      </a:r>
                    </a:p>
                  </a:txBody>
                  <a:tcPr marL="38100" marR="38100" marT="38100" marB="38100"/>
                </a:tc>
                <a:tc>
                  <a:txBody>
                    <a:bodyPr/>
                    <a:lstStyle/>
                    <a:p>
                      <a:pPr fontAlgn="t">
                        <a:lnSpc>
                          <a:spcPts val="1284"/>
                        </a:lnSpc>
                      </a:pPr>
                      <a:r>
                        <a:rPr lang="en-US" dirty="0">
                          <a:effectLst/>
                        </a:rPr>
                        <a:t>Rigorous critical appraisal, and evaluation of study quality.</a:t>
                      </a:r>
                    </a:p>
                  </a:txBody>
                  <a:tcPr marL="38100" marR="38100" marT="38100" marB="38100"/>
                </a:tc>
                <a:extLst>
                  <a:ext uri="{0D108BD9-81ED-4DB2-BD59-A6C34878D82A}">
                    <a16:rowId xmlns:a16="http://schemas.microsoft.com/office/drawing/2014/main" val="3576739027"/>
                  </a:ext>
                </a:extLst>
              </a:tr>
              <a:tr h="370840">
                <a:tc>
                  <a:txBody>
                    <a:bodyPr/>
                    <a:lstStyle/>
                    <a:p>
                      <a:r>
                        <a:rPr lang="en-GB" sz="1800" b="1" i="0" kern="1200" dirty="0">
                          <a:solidFill>
                            <a:schemeClr val="dk1"/>
                          </a:solidFill>
                          <a:effectLst/>
                          <a:latin typeface="+mn-lt"/>
                          <a:ea typeface="+mn-ea"/>
                          <a:cs typeface="+mn-cs"/>
                        </a:rPr>
                        <a:t>Synthesis</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Depends on the purpose, usually a </a:t>
                      </a:r>
                      <a:r>
                        <a:rPr lang="en-US" sz="1800" b="0" i="0" kern="1200" dirty="0">
                          <a:solidFill>
                            <a:srgbClr val="7030A0"/>
                          </a:solidFill>
                          <a:effectLst/>
                          <a:latin typeface="+mn-lt"/>
                          <a:ea typeface="+mn-ea"/>
                          <a:cs typeface="+mn-cs"/>
                        </a:rPr>
                        <a:t>descriptive summary (tabulation is optional</a:t>
                      </a:r>
                      <a:r>
                        <a:rPr lang="en-US" sz="1800" b="0" i="0" kern="1200" dirty="0">
                          <a:solidFill>
                            <a:schemeClr val="dk1"/>
                          </a:solidFill>
                          <a:effectLst/>
                          <a:latin typeface="+mn-lt"/>
                          <a:ea typeface="+mn-ea"/>
                          <a:cs typeface="+mn-cs"/>
                        </a:rPr>
                        <a:t>).</a:t>
                      </a:r>
                      <a:endParaRPr lang="en-GB" dirty="0"/>
                    </a:p>
                  </a:txBody>
                  <a:tcPr/>
                </a:tc>
                <a:tc>
                  <a:txBody>
                    <a:bodyPr/>
                    <a:lstStyle/>
                    <a:p>
                      <a:pPr algn="just"/>
                      <a:r>
                        <a:rPr lang="en-US" sz="1800" b="0" i="0" kern="1200" dirty="0">
                          <a:solidFill>
                            <a:schemeClr val="dk1"/>
                          </a:solidFill>
                          <a:effectLst/>
                          <a:latin typeface="+mn-lt"/>
                          <a:ea typeface="+mn-ea"/>
                          <a:cs typeface="+mn-cs"/>
                        </a:rPr>
                        <a:t>Clear summaries of studies based on high quality evidence. May include a meta-analysis.</a:t>
                      </a:r>
                    </a:p>
                  </a:txBody>
                  <a:tcPr/>
                </a:tc>
                <a:extLst>
                  <a:ext uri="{0D108BD9-81ED-4DB2-BD59-A6C34878D82A}">
                    <a16:rowId xmlns:a16="http://schemas.microsoft.com/office/drawing/2014/main" val="212023903"/>
                  </a:ext>
                </a:extLst>
              </a:tr>
              <a:tr h="370840">
                <a:tc>
                  <a:txBody>
                    <a:bodyPr/>
                    <a:lstStyle/>
                    <a:p>
                      <a:r>
                        <a:rPr lang="en-GB" sz="1800" b="1" i="0" kern="1200" dirty="0">
                          <a:solidFill>
                            <a:schemeClr val="dk1"/>
                          </a:solidFill>
                          <a:effectLst/>
                          <a:latin typeface="+mn-lt"/>
                          <a:ea typeface="+mn-ea"/>
                          <a:cs typeface="+mn-cs"/>
                        </a:rPr>
                        <a:t>Inferences</a:t>
                      </a:r>
                      <a:endParaRPr lang="en-GB" dirty="0"/>
                    </a:p>
                  </a:txBody>
                  <a:tcPr/>
                </a:tc>
                <a:tc>
                  <a:txBody>
                    <a:bodyPr/>
                    <a:lstStyle/>
                    <a:p>
                      <a:pPr marL="0" indent="0">
                        <a:buFont typeface="+mj-lt"/>
                        <a:buNone/>
                      </a:pPr>
                      <a:r>
                        <a:rPr lang="en-GB" sz="1800" b="0" i="0" kern="1200" dirty="0">
                          <a:solidFill>
                            <a:schemeClr val="dk1"/>
                          </a:solidFill>
                          <a:effectLst/>
                          <a:latin typeface="+mn-lt"/>
                          <a:ea typeface="+mn-ea"/>
                          <a:cs typeface="+mn-cs"/>
                        </a:rPr>
                        <a:t>Evidence-based</a:t>
                      </a:r>
                      <a:endParaRPr lang="en-GB" dirty="0"/>
                    </a:p>
                  </a:txBody>
                  <a:tcPr/>
                </a:tc>
                <a:tc>
                  <a:txBody>
                    <a:bodyPr/>
                    <a:lstStyle/>
                    <a:p>
                      <a:pPr marL="0" indent="0">
                        <a:buFont typeface="+mj-lt"/>
                        <a:buNone/>
                      </a:pPr>
                      <a:r>
                        <a:rPr lang="en-GB" sz="1800" b="0" i="0" kern="1200" dirty="0">
                          <a:solidFill>
                            <a:schemeClr val="dk1"/>
                          </a:solidFill>
                          <a:effectLst/>
                          <a:latin typeface="+mn-lt"/>
                          <a:ea typeface="+mn-ea"/>
                          <a:cs typeface="+mn-cs"/>
                        </a:rPr>
                        <a:t>Evidence-based</a:t>
                      </a:r>
                      <a:endParaRPr lang="en-GB" dirty="0"/>
                    </a:p>
                  </a:txBody>
                  <a:tcPr/>
                </a:tc>
                <a:extLst>
                  <a:ext uri="{0D108BD9-81ED-4DB2-BD59-A6C34878D82A}">
                    <a16:rowId xmlns:a16="http://schemas.microsoft.com/office/drawing/2014/main" val="1747640556"/>
                  </a:ext>
                </a:extLst>
              </a:tr>
            </a:tbl>
          </a:graphicData>
        </a:graphic>
      </p:graphicFrame>
      <p:sp>
        <p:nvSpPr>
          <p:cNvPr id="6" name="TextBox 5">
            <a:extLst>
              <a:ext uri="{FF2B5EF4-FFF2-40B4-BE49-F238E27FC236}">
                <a16:creationId xmlns:a16="http://schemas.microsoft.com/office/drawing/2014/main" id="{D16E2FEF-1ADA-B65C-1189-23043E00D2A0}"/>
              </a:ext>
            </a:extLst>
          </p:cNvPr>
          <p:cNvSpPr txBox="1"/>
          <p:nvPr/>
        </p:nvSpPr>
        <p:spPr>
          <a:xfrm>
            <a:off x="465512" y="6075144"/>
            <a:ext cx="9897687" cy="369332"/>
          </a:xfrm>
          <a:prstGeom prst="rect">
            <a:avLst/>
          </a:prstGeom>
          <a:noFill/>
        </p:spPr>
        <p:txBody>
          <a:bodyPr wrap="square">
            <a:spAutoFit/>
          </a:bodyPr>
          <a:lstStyle/>
          <a:p>
            <a:r>
              <a:rPr lang="en-US" dirty="0">
                <a:hlinkClick r:id="rId3"/>
              </a:rPr>
              <a:t>Systematic or scoping? - Scoping Reviews - Guides at University of South Australia</a:t>
            </a:r>
            <a:endParaRPr lang="en-GB" dirty="0"/>
          </a:p>
        </p:txBody>
      </p:sp>
    </p:spTree>
    <p:extLst>
      <p:ext uri="{BB962C8B-B14F-4D97-AF65-F5344CB8AC3E}">
        <p14:creationId xmlns:p14="http://schemas.microsoft.com/office/powerpoint/2010/main" val="7175636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8C541-F1F2-2063-4255-F33FBF84DCB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301363A-48C7-677B-A198-44681C41A68F}"/>
              </a:ext>
            </a:extLst>
          </p:cNvPr>
          <p:cNvSpPr>
            <a:spLocks noGrp="1"/>
          </p:cNvSpPr>
          <p:nvPr>
            <p:ph type="sldNum" sz="quarter" idx="12"/>
          </p:nvPr>
        </p:nvSpPr>
        <p:spPr/>
        <p:txBody>
          <a:bodyPr/>
          <a:lstStyle/>
          <a:p>
            <a:fld id="{24A5A1E3-78FE-4695-898E-167D1D00A221}" type="slidenum">
              <a:rPr lang="en-GB" smtClean="0"/>
              <a:t>19</a:t>
            </a:fld>
            <a:endParaRPr lang="en-GB"/>
          </a:p>
        </p:txBody>
      </p:sp>
      <p:sp>
        <p:nvSpPr>
          <p:cNvPr id="3" name="Title 1">
            <a:extLst>
              <a:ext uri="{FF2B5EF4-FFF2-40B4-BE49-F238E27FC236}">
                <a16:creationId xmlns:a16="http://schemas.microsoft.com/office/drawing/2014/main" id="{657758B2-3F74-B3FE-E333-0256C4BBD162}"/>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CAF9F6A7-5642-4EE6-18E2-4669955F2379}"/>
              </a:ext>
            </a:extLst>
          </p:cNvPr>
          <p:cNvSpPr txBox="1"/>
          <p:nvPr/>
        </p:nvSpPr>
        <p:spPr>
          <a:xfrm>
            <a:off x="308813" y="1079671"/>
            <a:ext cx="11223710" cy="2246769"/>
          </a:xfrm>
          <a:prstGeom prst="rect">
            <a:avLst/>
          </a:prstGeom>
          <a:noFill/>
        </p:spPr>
        <p:txBody>
          <a:bodyPr wrap="square" rtlCol="0">
            <a:spAutoFit/>
          </a:bodyPr>
          <a:lstStyle/>
          <a:p>
            <a:r>
              <a:rPr lang="en-GB" sz="2800" dirty="0"/>
              <a:t>What is Scoping Review ? (3:17 mins) </a:t>
            </a:r>
          </a:p>
          <a:p>
            <a:endParaRPr lang="en-GB" sz="2800" dirty="0"/>
          </a:p>
          <a:p>
            <a:r>
              <a:rPr lang="en-GB" sz="2800" dirty="0">
                <a:hlinkClick r:id="rId2"/>
              </a:rPr>
              <a:t>Scoping Review</a:t>
            </a:r>
            <a:r>
              <a:rPr lang="en-GB" sz="2800" dirty="0"/>
              <a:t> </a:t>
            </a:r>
          </a:p>
          <a:p>
            <a:endParaRPr lang="en-GB" sz="2800" dirty="0"/>
          </a:p>
          <a:p>
            <a:endParaRPr lang="en-GB" sz="2800" dirty="0"/>
          </a:p>
        </p:txBody>
      </p:sp>
    </p:spTree>
    <p:extLst>
      <p:ext uri="{BB962C8B-B14F-4D97-AF65-F5344CB8AC3E}">
        <p14:creationId xmlns:p14="http://schemas.microsoft.com/office/powerpoint/2010/main" val="3745236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FE016-F5AB-4D1E-6937-B2FFA66C110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146B7F-B199-F214-3A00-B3C3DA1FF684}"/>
              </a:ext>
            </a:extLst>
          </p:cNvPr>
          <p:cNvSpPr>
            <a:spLocks noGrp="1"/>
          </p:cNvSpPr>
          <p:nvPr>
            <p:ph type="sldNum" sz="quarter" idx="12"/>
          </p:nvPr>
        </p:nvSpPr>
        <p:spPr/>
        <p:txBody>
          <a:bodyPr/>
          <a:lstStyle/>
          <a:p>
            <a:fld id="{24A5A1E3-78FE-4695-898E-167D1D00A221}" type="slidenum">
              <a:rPr lang="en-GB" smtClean="0"/>
              <a:t>20</a:t>
            </a:fld>
            <a:endParaRPr lang="en-GB"/>
          </a:p>
        </p:txBody>
      </p:sp>
      <p:sp>
        <p:nvSpPr>
          <p:cNvPr id="3" name="Title 1">
            <a:extLst>
              <a:ext uri="{FF2B5EF4-FFF2-40B4-BE49-F238E27FC236}">
                <a16:creationId xmlns:a16="http://schemas.microsoft.com/office/drawing/2014/main" id="{B4658A00-9129-6C26-1985-C4139409B22B}"/>
              </a:ext>
            </a:extLst>
          </p:cNvPr>
          <p:cNvSpPr txBox="1">
            <a:spLocks/>
          </p:cNvSpPr>
          <p:nvPr/>
        </p:nvSpPr>
        <p:spPr>
          <a:xfrm>
            <a:off x="245943" y="351723"/>
            <a:ext cx="4985624" cy="158950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 Methodology </a:t>
            </a: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4B96C24-F8D8-277E-C877-6255FB9DD15D}"/>
              </a:ext>
            </a:extLst>
          </p:cNvPr>
          <p:cNvPicPr>
            <a:picLocks noChangeAspect="1"/>
          </p:cNvPicPr>
          <p:nvPr/>
        </p:nvPicPr>
        <p:blipFill>
          <a:blip r:embed="rId2"/>
          <a:stretch>
            <a:fillRect/>
          </a:stretch>
        </p:blipFill>
        <p:spPr>
          <a:xfrm>
            <a:off x="5070764" y="83127"/>
            <a:ext cx="6112889" cy="6556970"/>
          </a:xfrm>
          <a:prstGeom prst="rect">
            <a:avLst/>
          </a:prstGeom>
        </p:spPr>
      </p:pic>
    </p:spTree>
    <p:extLst>
      <p:ext uri="{BB962C8B-B14F-4D97-AF65-F5344CB8AC3E}">
        <p14:creationId xmlns:p14="http://schemas.microsoft.com/office/powerpoint/2010/main" val="28591682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BCE090-A563-7AB1-4508-8B647B16D58D}"/>
              </a:ext>
            </a:extLst>
          </p:cNvPr>
          <p:cNvSpPr>
            <a:spLocks noGrp="1"/>
          </p:cNvSpPr>
          <p:nvPr>
            <p:ph type="sldNum" sz="quarter" idx="12"/>
          </p:nvPr>
        </p:nvSpPr>
        <p:spPr/>
        <p:txBody>
          <a:bodyPr/>
          <a:lstStyle/>
          <a:p>
            <a:fld id="{24A5A1E3-78FE-4695-898E-167D1D00A221}" type="slidenum">
              <a:rPr lang="en-GB" smtClean="0"/>
              <a:t>21</a:t>
            </a:fld>
            <a:endParaRPr lang="en-GB"/>
          </a:p>
        </p:txBody>
      </p:sp>
      <p:pic>
        <p:nvPicPr>
          <p:cNvPr id="4" name="Picture 3">
            <a:extLst>
              <a:ext uri="{FF2B5EF4-FFF2-40B4-BE49-F238E27FC236}">
                <a16:creationId xmlns:a16="http://schemas.microsoft.com/office/drawing/2014/main" id="{60EB5C49-25CB-E4D9-166C-23037B57D800}"/>
              </a:ext>
            </a:extLst>
          </p:cNvPr>
          <p:cNvPicPr>
            <a:picLocks noChangeAspect="1"/>
          </p:cNvPicPr>
          <p:nvPr/>
        </p:nvPicPr>
        <p:blipFill>
          <a:blip r:embed="rId2"/>
          <a:stretch>
            <a:fillRect/>
          </a:stretch>
        </p:blipFill>
        <p:spPr>
          <a:xfrm>
            <a:off x="193963" y="974952"/>
            <a:ext cx="11410604" cy="5575477"/>
          </a:xfrm>
          <a:prstGeom prst="rect">
            <a:avLst/>
          </a:prstGeom>
        </p:spPr>
      </p:pic>
      <p:sp>
        <p:nvSpPr>
          <p:cNvPr id="5" name="Rectangle: Rounded Corners 4">
            <a:extLst>
              <a:ext uri="{FF2B5EF4-FFF2-40B4-BE49-F238E27FC236}">
                <a16:creationId xmlns:a16="http://schemas.microsoft.com/office/drawing/2014/main" id="{42C155F4-AE8C-CE33-64FA-5B8D2DE02EC4}"/>
              </a:ext>
            </a:extLst>
          </p:cNvPr>
          <p:cNvSpPr/>
          <p:nvPr/>
        </p:nvSpPr>
        <p:spPr>
          <a:xfrm>
            <a:off x="719527" y="209862"/>
            <a:ext cx="9732341" cy="51057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Scoping Review – PCC rule for research question design </a:t>
            </a:r>
            <a:endParaRPr lang="en-GB" sz="2800" dirty="0"/>
          </a:p>
        </p:txBody>
      </p:sp>
    </p:spTree>
    <p:extLst>
      <p:ext uri="{BB962C8B-B14F-4D97-AF65-F5344CB8AC3E}">
        <p14:creationId xmlns:p14="http://schemas.microsoft.com/office/powerpoint/2010/main" val="811842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Supplementary searching</a:t>
            </a:r>
          </a:p>
        </p:txBody>
      </p:sp>
      <p:sp>
        <p:nvSpPr>
          <p:cNvPr id="3" name="Content Placeholder 2"/>
          <p:cNvSpPr>
            <a:spLocks noGrp="1"/>
          </p:cNvSpPr>
          <p:nvPr>
            <p:ph idx="1"/>
          </p:nvPr>
        </p:nvSpPr>
        <p:spPr/>
        <p:txBody>
          <a:bodyPr/>
          <a:lstStyle/>
          <a:p>
            <a:r>
              <a:rPr lang="en-GB" dirty="0"/>
              <a:t>To minimise the likelihood of missing relevant material:</a:t>
            </a:r>
          </a:p>
          <a:p>
            <a:pPr lvl="1"/>
            <a:r>
              <a:rPr lang="en-GB" dirty="0"/>
              <a:t>Check reference lists of included papers</a:t>
            </a:r>
          </a:p>
          <a:p>
            <a:pPr lvl="1"/>
            <a:r>
              <a:rPr lang="en-GB" dirty="0"/>
              <a:t>Use citation searching to find more recent papers which cite those you have included</a:t>
            </a:r>
          </a:p>
          <a:p>
            <a:pPr lvl="1"/>
            <a:r>
              <a:rPr lang="en-GB" dirty="0"/>
              <a:t>If time allows, consider contacting key authors in case they have work in progress and are able to share early findings with you, or suggest others you might have missed.</a:t>
            </a:r>
          </a:p>
        </p:txBody>
      </p:sp>
      <p:grpSp>
        <p:nvGrpSpPr>
          <p:cNvPr id="4" name="Group 3">
            <a:extLst>
              <a:ext uri="{FF2B5EF4-FFF2-40B4-BE49-F238E27FC236}">
                <a16:creationId xmlns:a16="http://schemas.microsoft.com/office/drawing/2014/main" id="{5CBFE55C-D371-6572-E242-D32D0DD3028A}"/>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159205D1-DFF9-B4C8-65BF-D4D784C9535C}"/>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CB574AA3-2D6C-3040-2AD6-5A1A3FE7E51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8ED2C5F9-61EB-BE74-8B87-52A5B204124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97D1758B-8ACC-38FF-E0A5-37811ACAC074}"/>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97135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Reporting your searches</a:t>
            </a:r>
          </a:p>
        </p:txBody>
      </p:sp>
      <p:sp>
        <p:nvSpPr>
          <p:cNvPr id="3" name="Content Placeholder 2"/>
          <p:cNvSpPr>
            <a:spLocks noGrp="1"/>
          </p:cNvSpPr>
          <p:nvPr>
            <p:ph idx="1"/>
          </p:nvPr>
        </p:nvSpPr>
        <p:spPr/>
        <p:txBody>
          <a:bodyPr/>
          <a:lstStyle/>
          <a:p>
            <a:r>
              <a:rPr lang="en-GB" dirty="0"/>
              <a:t>Keep notes throughout the process</a:t>
            </a:r>
          </a:p>
          <a:p>
            <a:r>
              <a:rPr lang="en-GB" dirty="0"/>
              <a:t>Save your searches wherever possible, allowing you to edit and re-run as required</a:t>
            </a:r>
          </a:p>
          <a:p>
            <a:r>
              <a:rPr lang="en-GB" dirty="0"/>
              <a:t>Provide a prose description of your searches in the Methods section of your review</a:t>
            </a:r>
          </a:p>
          <a:p>
            <a:r>
              <a:rPr lang="en-GB" dirty="0"/>
              <a:t>Reproduce </a:t>
            </a:r>
            <a:r>
              <a:rPr lang="en-GB" u="sng" dirty="0"/>
              <a:t>at least</a:t>
            </a:r>
            <a:r>
              <a:rPr lang="en-GB" dirty="0"/>
              <a:t> one database search string in full as an appendix/supplementary material</a:t>
            </a:r>
          </a:p>
          <a:p>
            <a:r>
              <a:rPr lang="en-GB" dirty="0"/>
              <a:t>Follow the </a:t>
            </a:r>
            <a:r>
              <a:rPr lang="en-GB" dirty="0">
                <a:hlinkClick r:id="rId2"/>
              </a:rPr>
              <a:t>PRISMA-S</a:t>
            </a:r>
            <a:r>
              <a:rPr lang="en-GB" dirty="0"/>
              <a:t> guidance on reporting searches</a:t>
            </a:r>
          </a:p>
        </p:txBody>
      </p:sp>
      <p:grpSp>
        <p:nvGrpSpPr>
          <p:cNvPr id="4" name="Group 3">
            <a:extLst>
              <a:ext uri="{FF2B5EF4-FFF2-40B4-BE49-F238E27FC236}">
                <a16:creationId xmlns:a16="http://schemas.microsoft.com/office/drawing/2014/main" id="{AC6E6CCC-246D-28CA-6C5D-6B95C787BBC7}"/>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BE08C43-177A-F40F-145F-3234A14A72F0}"/>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87F027AF-A16A-631E-8BC3-F14F83B5D64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50703305-7A51-9576-6695-C6D42AD0914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99F2EBEC-1E13-8725-EC5F-AD5B8FF1B45F}"/>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073406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2EBCCC-EAF6-3B0E-8457-F6C4A7D6DA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9A08C3-573B-E76C-B725-6697D036C269}"/>
              </a:ext>
            </a:extLst>
          </p:cNvPr>
          <p:cNvSpPr>
            <a:spLocks noGrp="1"/>
          </p:cNvSpPr>
          <p:nvPr>
            <p:ph type="title"/>
          </p:nvPr>
        </p:nvSpPr>
        <p:spPr>
          <a:xfrm>
            <a:off x="461357" y="136002"/>
            <a:ext cx="10515600" cy="481077"/>
          </a:xfrm>
        </p:spPr>
        <p:txBody>
          <a:bodyPr>
            <a:normAutofit fontScale="90000"/>
          </a:bodyPr>
          <a:lstStyle/>
          <a:p>
            <a:r>
              <a:rPr lang="en-GB" dirty="0"/>
              <a:t>Methodology</a:t>
            </a:r>
          </a:p>
        </p:txBody>
      </p:sp>
      <p:sp>
        <p:nvSpPr>
          <p:cNvPr id="3" name="Content Placeholder 2">
            <a:extLst>
              <a:ext uri="{FF2B5EF4-FFF2-40B4-BE49-F238E27FC236}">
                <a16:creationId xmlns:a16="http://schemas.microsoft.com/office/drawing/2014/main" id="{96EE9010-01D0-1174-3F15-5965D019ED59}"/>
              </a:ext>
            </a:extLst>
          </p:cNvPr>
          <p:cNvSpPr>
            <a:spLocks noGrp="1"/>
          </p:cNvSpPr>
          <p:nvPr>
            <p:ph idx="1"/>
          </p:nvPr>
        </p:nvSpPr>
        <p:spPr>
          <a:xfrm>
            <a:off x="568034" y="781398"/>
            <a:ext cx="10704023" cy="3868188"/>
          </a:xfrm>
        </p:spPr>
        <p:txBody>
          <a:bodyPr>
            <a:normAutofit fontScale="85000" lnSpcReduction="20000"/>
          </a:bodyPr>
          <a:lstStyle/>
          <a:p>
            <a:pPr marL="0" indent="0">
              <a:buNone/>
            </a:pPr>
            <a:r>
              <a:rPr lang="en-US" sz="1800" dirty="0">
                <a:latin typeface="Arial" panose="020B0604020202020204" pitchFamily="34" charset="0"/>
                <a:ea typeface="Arial" panose="020B0604020202020204" pitchFamily="34" charset="0"/>
              </a:rPr>
              <a:t>Steps : </a:t>
            </a:r>
          </a:p>
          <a:p>
            <a:pPr marL="342900" indent="-342900">
              <a:buAutoNum type="arabicPeriod"/>
            </a:pPr>
            <a:r>
              <a:rPr lang="en-US" sz="1800" dirty="0">
                <a:latin typeface="Arial" panose="020B0604020202020204" pitchFamily="34" charset="0"/>
                <a:ea typeface="Arial" panose="020B0604020202020204" pitchFamily="34" charset="0"/>
              </a:rPr>
              <a:t>Title </a:t>
            </a:r>
          </a:p>
          <a:p>
            <a:pPr marL="342900" indent="-342900">
              <a:buAutoNum type="arabicPeriod"/>
            </a:pPr>
            <a:r>
              <a:rPr lang="en-US" sz="1800" dirty="0">
                <a:latin typeface="Arial" panose="020B0604020202020204" pitchFamily="34" charset="0"/>
                <a:ea typeface="Arial" panose="020B0604020202020204" pitchFamily="34" charset="0"/>
              </a:rPr>
              <a:t>Rationale </a:t>
            </a:r>
          </a:p>
          <a:p>
            <a:pPr marL="342900" indent="-342900">
              <a:buAutoNum type="arabicPeriod"/>
            </a:pPr>
            <a:r>
              <a:rPr lang="en-US" sz="1800" dirty="0">
                <a:effectLst/>
                <a:latin typeface="Arial" panose="020B0604020202020204" pitchFamily="34" charset="0"/>
                <a:ea typeface="Arial" panose="020B0604020202020204" pitchFamily="34" charset="0"/>
              </a:rPr>
              <a:t>Objectives </a:t>
            </a:r>
          </a:p>
          <a:p>
            <a:pPr marL="342900" indent="-342900">
              <a:buFont typeface="+mj-lt"/>
              <a:buAutoNum type="arabicPeriod"/>
            </a:pPr>
            <a:r>
              <a:rPr lang="en-US" sz="1800" dirty="0">
                <a:effectLst/>
                <a:latin typeface="Arial" panose="020B0604020202020204" pitchFamily="34" charset="0"/>
                <a:ea typeface="Arial" panose="020B0604020202020204" pitchFamily="34" charset="0"/>
              </a:rPr>
              <a:t>Protocol and registration</a:t>
            </a:r>
          </a:p>
          <a:p>
            <a:pPr marL="342900" indent="-342900">
              <a:buFont typeface="+mj-lt"/>
              <a:buAutoNum type="arabicPeriod"/>
            </a:pPr>
            <a:r>
              <a:rPr lang="en-US" sz="1800" dirty="0">
                <a:effectLst/>
                <a:latin typeface="Arial" panose="020B0604020202020204" pitchFamily="34" charset="0"/>
                <a:ea typeface="Arial" panose="020B0604020202020204" pitchFamily="34" charset="0"/>
              </a:rPr>
              <a:t>Eligibility criteria</a:t>
            </a:r>
            <a:endParaRPr lang="en-US" sz="1800" dirty="0">
              <a:latin typeface="Arial" panose="020B0604020202020204" pitchFamily="34" charset="0"/>
              <a:ea typeface="Arial" panose="020B0604020202020204" pitchFamily="34" charset="0"/>
            </a:endParaRPr>
          </a:p>
          <a:p>
            <a:pPr marL="342900" indent="-342900">
              <a:buFont typeface="+mj-lt"/>
              <a:buAutoNum type="arabicPeriod"/>
            </a:pPr>
            <a:r>
              <a:rPr lang="en-US" sz="1800" dirty="0">
                <a:effectLst/>
                <a:latin typeface="Arial" panose="020B0604020202020204" pitchFamily="34" charset="0"/>
                <a:ea typeface="Arial" panose="020B0604020202020204" pitchFamily="34" charset="0"/>
              </a:rPr>
              <a:t>Information sources</a:t>
            </a:r>
          </a:p>
          <a:p>
            <a:pPr marL="342900" indent="-342900">
              <a:buFont typeface="+mj-lt"/>
              <a:buAutoNum type="arabicPeriod"/>
            </a:pPr>
            <a:r>
              <a:rPr lang="en-US" sz="1800" dirty="0">
                <a:effectLst/>
                <a:latin typeface="Arial" panose="020B0604020202020204" pitchFamily="34" charset="0"/>
                <a:ea typeface="Arial" panose="020B0604020202020204" pitchFamily="34" charset="0"/>
              </a:rPr>
              <a:t>Search</a:t>
            </a:r>
          </a:p>
          <a:p>
            <a:pPr marL="342900" indent="-342900">
              <a:buFont typeface="+mj-lt"/>
              <a:buAutoNum type="arabicPeriod"/>
            </a:pPr>
            <a:r>
              <a:rPr lang="en-US" sz="1800" dirty="0">
                <a:effectLst/>
                <a:latin typeface="Arial" panose="020B0604020202020204" pitchFamily="34" charset="0"/>
                <a:ea typeface="Arial" panose="020B0604020202020204" pitchFamily="34" charset="0"/>
              </a:rPr>
              <a:t>Selection of sources of evidence</a:t>
            </a:r>
          </a:p>
          <a:p>
            <a:pPr marL="342900" indent="-342900">
              <a:buFont typeface="+mj-lt"/>
              <a:buAutoNum type="arabicPeriod"/>
            </a:pPr>
            <a:r>
              <a:rPr lang="en-US" sz="1800" dirty="0">
                <a:effectLst/>
                <a:latin typeface="Arial" panose="020B0604020202020204" pitchFamily="34" charset="0"/>
                <a:ea typeface="Arial" panose="020B0604020202020204" pitchFamily="34" charset="0"/>
              </a:rPr>
              <a:t>Data charting process</a:t>
            </a:r>
          </a:p>
          <a:p>
            <a:pPr marL="342900" indent="-342900">
              <a:buFont typeface="+mj-lt"/>
              <a:buAutoNum type="arabicPeriod"/>
            </a:pPr>
            <a:r>
              <a:rPr lang="en-US" sz="1800" dirty="0">
                <a:effectLst/>
                <a:latin typeface="Arial" panose="020B0604020202020204" pitchFamily="34" charset="0"/>
                <a:ea typeface="Arial" panose="020B0604020202020204" pitchFamily="34" charset="0"/>
              </a:rPr>
              <a:t>Data items</a:t>
            </a:r>
          </a:p>
          <a:p>
            <a:pPr marL="342900" indent="-342900">
              <a:buFont typeface="+mj-lt"/>
              <a:buAutoNum type="arabicPeriod"/>
            </a:pPr>
            <a:r>
              <a:rPr lang="en-US" sz="1800" dirty="0">
                <a:effectLst/>
                <a:latin typeface="Arial" panose="020B0604020202020204" pitchFamily="34" charset="0"/>
                <a:ea typeface="Arial" panose="020B0604020202020204" pitchFamily="34" charset="0"/>
              </a:rPr>
              <a:t>Critical appraisal of individual sources of evidence (Optional)</a:t>
            </a:r>
          </a:p>
          <a:p>
            <a:pPr marL="342900" indent="-342900">
              <a:buFont typeface="+mj-lt"/>
              <a:buAutoNum type="arabicPeriod"/>
            </a:pPr>
            <a:r>
              <a:rPr lang="en-US" sz="1800" dirty="0">
                <a:effectLst/>
                <a:latin typeface="Arial" panose="020B0604020202020204" pitchFamily="34" charset="0"/>
                <a:ea typeface="Arial" panose="020B0604020202020204" pitchFamily="34" charset="0"/>
              </a:rPr>
              <a:t>Synthesis of results (Describe the methods of handling and summarizing the data that were charted)</a:t>
            </a:r>
            <a:endParaRPr lang="en-GB" dirty="0"/>
          </a:p>
        </p:txBody>
      </p:sp>
      <p:grpSp>
        <p:nvGrpSpPr>
          <p:cNvPr id="4" name="Group 3">
            <a:extLst>
              <a:ext uri="{FF2B5EF4-FFF2-40B4-BE49-F238E27FC236}">
                <a16:creationId xmlns:a16="http://schemas.microsoft.com/office/drawing/2014/main" id="{1FBF49E6-1AE5-4900-1E86-6F99D7DEBA0F}"/>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E448E5B2-9596-90AE-7933-873EC649F48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DC70470-EE95-F721-E474-C172663BFE7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C726698D-E7CD-97D9-3AE9-6B88D08B9AD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BC91735A-7A43-3BCB-D239-7CD665C095EC}"/>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10" name="TextBox 9">
            <a:extLst>
              <a:ext uri="{FF2B5EF4-FFF2-40B4-BE49-F238E27FC236}">
                <a16:creationId xmlns:a16="http://schemas.microsoft.com/office/drawing/2014/main" id="{160FE3AC-05D4-FBC0-C3B3-77194FEA543E}"/>
              </a:ext>
            </a:extLst>
          </p:cNvPr>
          <p:cNvSpPr txBox="1"/>
          <p:nvPr/>
        </p:nvSpPr>
        <p:spPr>
          <a:xfrm>
            <a:off x="692728" y="5088468"/>
            <a:ext cx="8562108" cy="923330"/>
          </a:xfrm>
          <a:prstGeom prst="rect">
            <a:avLst/>
          </a:prstGeom>
          <a:noFill/>
        </p:spPr>
        <p:txBody>
          <a:bodyPr wrap="square">
            <a:spAutoFit/>
          </a:bodyPr>
          <a:lstStyle/>
          <a:p>
            <a:pPr algn="l"/>
            <a:r>
              <a:rPr lang="en-US" b="1" i="0" dirty="0">
                <a:solidFill>
                  <a:srgbClr val="000000"/>
                </a:solidFill>
                <a:effectLst/>
                <a:latin typeface="var(--heading-font-font-family)"/>
              </a:rPr>
              <a:t>Source : PRISMA for Scoping Reviews (PRISMA-</a:t>
            </a:r>
            <a:r>
              <a:rPr lang="en-US" b="1" i="0" dirty="0" err="1">
                <a:solidFill>
                  <a:srgbClr val="000000"/>
                </a:solidFill>
                <a:effectLst/>
                <a:latin typeface="var(--heading-font-font-family)"/>
              </a:rPr>
              <a:t>ScR</a:t>
            </a:r>
            <a:r>
              <a:rPr lang="en-US" b="1" i="0" dirty="0">
                <a:solidFill>
                  <a:srgbClr val="000000"/>
                </a:solidFill>
                <a:effectLst/>
                <a:latin typeface="var(--heading-font-font-family)"/>
              </a:rPr>
              <a:t>) 2018</a:t>
            </a:r>
          </a:p>
          <a:p>
            <a:r>
              <a:rPr lang="en-GB" dirty="0">
                <a:hlinkClick r:id="rId5"/>
              </a:rPr>
              <a:t> https://www.prisma-statement.org/scoping</a:t>
            </a:r>
            <a:endParaRPr lang="en-GB" dirty="0"/>
          </a:p>
          <a:p>
            <a:endParaRPr lang="en-GB" dirty="0"/>
          </a:p>
        </p:txBody>
      </p:sp>
    </p:spTree>
    <p:extLst>
      <p:ext uri="{BB962C8B-B14F-4D97-AF65-F5344CB8AC3E}">
        <p14:creationId xmlns:p14="http://schemas.microsoft.com/office/powerpoint/2010/main" val="1261440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0F277-7F45-5C94-D237-E0BDB89F82BE}"/>
              </a:ext>
            </a:extLst>
          </p:cNvPr>
          <p:cNvSpPr>
            <a:spLocks noGrp="1"/>
          </p:cNvSpPr>
          <p:nvPr>
            <p:ph type="title"/>
          </p:nvPr>
        </p:nvSpPr>
        <p:spPr/>
        <p:txBody>
          <a:bodyPr/>
          <a:lstStyle/>
          <a:p>
            <a:r>
              <a:rPr lang="en-US" dirty="0"/>
              <a:t>Scoping Review </a:t>
            </a:r>
            <a:endParaRPr lang="en-GB" dirty="0"/>
          </a:p>
        </p:txBody>
      </p:sp>
      <p:sp>
        <p:nvSpPr>
          <p:cNvPr id="3" name="Content Placeholder 2">
            <a:extLst>
              <a:ext uri="{FF2B5EF4-FFF2-40B4-BE49-F238E27FC236}">
                <a16:creationId xmlns:a16="http://schemas.microsoft.com/office/drawing/2014/main" id="{CA40201D-AA23-F3C5-544D-F95916077AA6}"/>
              </a:ext>
            </a:extLst>
          </p:cNvPr>
          <p:cNvSpPr>
            <a:spLocks noGrp="1"/>
          </p:cNvSpPr>
          <p:nvPr>
            <p:ph idx="1"/>
          </p:nvPr>
        </p:nvSpPr>
        <p:spPr>
          <a:xfrm>
            <a:off x="838200" y="1825625"/>
            <a:ext cx="10515600" cy="2851670"/>
          </a:xfrm>
        </p:spPr>
        <p:txBody>
          <a:bodyPr/>
          <a:lstStyle/>
          <a:p>
            <a:pPr marL="0" indent="0">
              <a:buNone/>
            </a:pPr>
            <a:r>
              <a:rPr lang="en-US" dirty="0"/>
              <a:t>Methodological framework of Arksey and O’Malley (2005)</a:t>
            </a:r>
          </a:p>
          <a:p>
            <a:pPr marL="0" indent="0">
              <a:buNone/>
            </a:pPr>
            <a:endParaRPr lang="en-US" dirty="0"/>
          </a:p>
          <a:p>
            <a:pPr marL="0" indent="0">
              <a:buNone/>
            </a:pPr>
            <a:r>
              <a:rPr lang="en-US" dirty="0"/>
              <a:t>2.1 Search terms and search strategies</a:t>
            </a:r>
          </a:p>
          <a:p>
            <a:pPr marL="0" indent="0">
              <a:buNone/>
            </a:pPr>
            <a:r>
              <a:rPr lang="en-US" dirty="0"/>
              <a:t>2.2 Study screening and selection</a:t>
            </a:r>
          </a:p>
          <a:p>
            <a:pPr marL="0" indent="0">
              <a:buNone/>
            </a:pPr>
            <a:r>
              <a:rPr lang="en-US" dirty="0"/>
              <a:t>2.3 Charting, collating, and reporting the results</a:t>
            </a:r>
          </a:p>
          <a:p>
            <a:pPr marL="0" indent="0">
              <a:buNone/>
            </a:pPr>
            <a:endParaRPr lang="en-US" dirty="0"/>
          </a:p>
        </p:txBody>
      </p:sp>
      <p:sp>
        <p:nvSpPr>
          <p:cNvPr id="4" name="Slide Number Placeholder 3">
            <a:extLst>
              <a:ext uri="{FF2B5EF4-FFF2-40B4-BE49-F238E27FC236}">
                <a16:creationId xmlns:a16="http://schemas.microsoft.com/office/drawing/2014/main" id="{017476FF-7A4B-AF0C-27C4-7563D10945D9}"/>
              </a:ext>
            </a:extLst>
          </p:cNvPr>
          <p:cNvSpPr>
            <a:spLocks noGrp="1"/>
          </p:cNvSpPr>
          <p:nvPr>
            <p:ph type="sldNum" sz="quarter" idx="12"/>
          </p:nvPr>
        </p:nvSpPr>
        <p:spPr/>
        <p:txBody>
          <a:bodyPr/>
          <a:lstStyle/>
          <a:p>
            <a:fld id="{24A5A1E3-78FE-4695-898E-167D1D00A221}" type="slidenum">
              <a:rPr lang="en-GB" smtClean="0"/>
              <a:t>25</a:t>
            </a:fld>
            <a:endParaRPr lang="en-GB"/>
          </a:p>
        </p:txBody>
      </p:sp>
      <p:sp>
        <p:nvSpPr>
          <p:cNvPr id="6" name="TextBox 5">
            <a:extLst>
              <a:ext uri="{FF2B5EF4-FFF2-40B4-BE49-F238E27FC236}">
                <a16:creationId xmlns:a16="http://schemas.microsoft.com/office/drawing/2014/main" id="{0A832849-B0AC-F692-05D0-6B307E9587A6}"/>
              </a:ext>
            </a:extLst>
          </p:cNvPr>
          <p:cNvSpPr txBox="1"/>
          <p:nvPr/>
        </p:nvSpPr>
        <p:spPr>
          <a:xfrm>
            <a:off x="1030778" y="5085604"/>
            <a:ext cx="9703723" cy="1200329"/>
          </a:xfrm>
          <a:prstGeom prst="rect">
            <a:avLst/>
          </a:prstGeom>
          <a:noFill/>
        </p:spPr>
        <p:txBody>
          <a:bodyPr wrap="square">
            <a:spAutoFit/>
          </a:bodyPr>
          <a:lstStyle/>
          <a:p>
            <a:r>
              <a:rPr lang="en-GB" b="0" i="0" dirty="0" err="1">
                <a:solidFill>
                  <a:srgbClr val="222222"/>
                </a:solidFill>
                <a:effectLst/>
                <a:latin typeface="Merriweather Sans" pitchFamily="2" charset="0"/>
              </a:rPr>
              <a:t>Cubbon</a:t>
            </a:r>
            <a:r>
              <a:rPr lang="en-GB" b="0" i="0" dirty="0">
                <a:solidFill>
                  <a:srgbClr val="222222"/>
                </a:solidFill>
                <a:effectLst/>
                <a:latin typeface="Merriweather Sans" pitchFamily="2" charset="0"/>
              </a:rPr>
              <a:t>, L., </a:t>
            </a:r>
            <a:r>
              <a:rPr lang="en-GB" b="0" i="0" dirty="0" err="1">
                <a:solidFill>
                  <a:srgbClr val="222222"/>
                </a:solidFill>
                <a:effectLst/>
                <a:latin typeface="Merriweather Sans" pitchFamily="2" charset="0"/>
              </a:rPr>
              <a:t>Darga</a:t>
            </a:r>
            <a:r>
              <a:rPr lang="en-GB" b="0" i="0" dirty="0">
                <a:solidFill>
                  <a:srgbClr val="222222"/>
                </a:solidFill>
                <a:effectLst/>
                <a:latin typeface="Merriweather Sans" pitchFamily="2" charset="0"/>
              </a:rPr>
              <a:t>, K., </a:t>
            </a:r>
            <a:r>
              <a:rPr lang="en-GB" b="0" i="0" dirty="0" err="1">
                <a:solidFill>
                  <a:srgbClr val="222222"/>
                </a:solidFill>
                <a:effectLst/>
                <a:latin typeface="Merriweather Sans" pitchFamily="2" charset="0"/>
              </a:rPr>
              <a:t>Wisnesky</a:t>
            </a:r>
            <a:r>
              <a:rPr lang="en-GB" b="0" i="0" dirty="0">
                <a:solidFill>
                  <a:srgbClr val="222222"/>
                </a:solidFill>
                <a:effectLst/>
                <a:latin typeface="Merriweather Sans" pitchFamily="2" charset="0"/>
              </a:rPr>
              <a:t>, U.D. </a:t>
            </a:r>
            <a:r>
              <a:rPr lang="en-GB" b="0" i="1" dirty="0">
                <a:solidFill>
                  <a:srgbClr val="222222"/>
                </a:solidFill>
                <a:effectLst/>
                <a:latin typeface="Merriweather Sans" pitchFamily="2" charset="0"/>
              </a:rPr>
              <a:t>et al.</a:t>
            </a:r>
            <a:r>
              <a:rPr lang="en-GB" b="0" i="0" dirty="0">
                <a:solidFill>
                  <a:srgbClr val="222222"/>
                </a:solidFill>
                <a:effectLst/>
                <a:latin typeface="Merriweather Sans" pitchFamily="2" charset="0"/>
              </a:rPr>
              <a:t> Depression among entrepreneurs: a scoping review. </a:t>
            </a:r>
            <a:r>
              <a:rPr lang="en-GB" b="0" i="1" dirty="0">
                <a:solidFill>
                  <a:srgbClr val="222222"/>
                </a:solidFill>
                <a:effectLst/>
                <a:latin typeface="Merriweather Sans" pitchFamily="2" charset="0"/>
              </a:rPr>
              <a:t>Small Bus Econ</a:t>
            </a:r>
            <a:r>
              <a:rPr lang="en-GB" b="0" i="0" dirty="0">
                <a:solidFill>
                  <a:srgbClr val="222222"/>
                </a:solidFill>
                <a:effectLst/>
                <a:latin typeface="Merriweather Sans" pitchFamily="2" charset="0"/>
              </a:rPr>
              <a:t> </a:t>
            </a:r>
            <a:r>
              <a:rPr lang="en-GB" b="1" i="0" dirty="0">
                <a:solidFill>
                  <a:srgbClr val="222222"/>
                </a:solidFill>
                <a:effectLst/>
                <a:latin typeface="Merriweather Sans" pitchFamily="2" charset="0"/>
              </a:rPr>
              <a:t>57</a:t>
            </a:r>
            <a:r>
              <a:rPr lang="en-GB" b="0" i="0" dirty="0">
                <a:solidFill>
                  <a:srgbClr val="222222"/>
                </a:solidFill>
                <a:effectLst/>
                <a:latin typeface="Merriweather Sans" pitchFamily="2" charset="0"/>
              </a:rPr>
              <a:t>, 781–805 (2021). https://doi.org/10.1007/s11187-020-00382-4 </a:t>
            </a:r>
            <a:r>
              <a:rPr lang="en-US" dirty="0">
                <a:hlinkClick r:id="rId2"/>
              </a:rPr>
              <a:t>W5_Scoping review and enterpreneurship_example.pdf</a:t>
            </a:r>
            <a:endParaRPr lang="en-US" dirty="0"/>
          </a:p>
          <a:p>
            <a:endParaRPr lang="en-GB" dirty="0"/>
          </a:p>
        </p:txBody>
      </p:sp>
    </p:spTree>
    <p:extLst>
      <p:ext uri="{BB962C8B-B14F-4D97-AF65-F5344CB8AC3E}">
        <p14:creationId xmlns:p14="http://schemas.microsoft.com/office/powerpoint/2010/main" val="15690899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A51E8-3444-3563-C314-66EFE9146578}"/>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85FB4C24-AF30-4B71-6176-EB414C233CBB}"/>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74142944-FC7A-4009-2CEB-02BF55EB572B}"/>
              </a:ext>
            </a:extLst>
          </p:cNvPr>
          <p:cNvSpPr>
            <a:spLocks noGrp="1"/>
          </p:cNvSpPr>
          <p:nvPr>
            <p:ph type="title"/>
          </p:nvPr>
        </p:nvSpPr>
        <p:spPr>
          <a:xfrm>
            <a:off x="9083040" y="2173461"/>
            <a:ext cx="2543695" cy="2511078"/>
          </a:xfrm>
        </p:spPr>
        <p:txBody>
          <a:bodyPr>
            <a:normAutofit/>
          </a:bodyPr>
          <a:lstStyle/>
          <a:p>
            <a:r>
              <a:rPr lang="en-GB" sz="4000" b="1" dirty="0"/>
              <a:t>Mapping </a:t>
            </a:r>
            <a:br>
              <a:rPr lang="en-GB" sz="4000" b="1" dirty="0"/>
            </a:br>
            <a:r>
              <a:rPr lang="en-GB" sz="4000" b="1" dirty="0"/>
              <a:t>Review</a:t>
            </a:r>
          </a:p>
        </p:txBody>
      </p:sp>
    </p:spTree>
    <p:extLst>
      <p:ext uri="{BB962C8B-B14F-4D97-AF65-F5344CB8AC3E}">
        <p14:creationId xmlns:p14="http://schemas.microsoft.com/office/powerpoint/2010/main" val="1616112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E7F63-59C5-8147-E9D5-1ED590110FAA}"/>
              </a:ext>
            </a:extLst>
          </p:cNvPr>
          <p:cNvSpPr>
            <a:spLocks noGrp="1"/>
          </p:cNvSpPr>
          <p:nvPr>
            <p:ph type="title"/>
          </p:nvPr>
        </p:nvSpPr>
        <p:spPr>
          <a:xfrm>
            <a:off x="439189" y="136525"/>
            <a:ext cx="10515600" cy="617162"/>
          </a:xfrm>
        </p:spPr>
        <p:txBody>
          <a:bodyPr>
            <a:normAutofit fontScale="90000"/>
          </a:bodyPr>
          <a:lstStyle/>
          <a:p>
            <a:r>
              <a:rPr lang="en-US" dirty="0">
                <a:solidFill>
                  <a:srgbClr val="333333"/>
                </a:solidFill>
                <a:latin typeface="Milo"/>
              </a:rPr>
              <a:t>M</a:t>
            </a:r>
            <a:r>
              <a:rPr lang="en-US" b="0" i="0" dirty="0">
                <a:solidFill>
                  <a:srgbClr val="333333"/>
                </a:solidFill>
                <a:effectLst/>
                <a:latin typeface="Milo"/>
              </a:rPr>
              <a:t>apping review</a:t>
            </a:r>
            <a:endParaRPr lang="en-GB" dirty="0"/>
          </a:p>
        </p:txBody>
      </p:sp>
      <p:sp>
        <p:nvSpPr>
          <p:cNvPr id="3" name="Content Placeholder 2">
            <a:extLst>
              <a:ext uri="{FF2B5EF4-FFF2-40B4-BE49-F238E27FC236}">
                <a16:creationId xmlns:a16="http://schemas.microsoft.com/office/drawing/2014/main" id="{77CE076A-59BD-4EE6-AEB2-985FF41B9829}"/>
              </a:ext>
            </a:extLst>
          </p:cNvPr>
          <p:cNvSpPr>
            <a:spLocks noGrp="1"/>
          </p:cNvSpPr>
          <p:nvPr>
            <p:ph idx="1"/>
          </p:nvPr>
        </p:nvSpPr>
        <p:spPr>
          <a:xfrm>
            <a:off x="838200" y="753687"/>
            <a:ext cx="10515600" cy="4671753"/>
          </a:xfrm>
        </p:spPr>
        <p:txBody>
          <a:bodyPr>
            <a:normAutofit fontScale="92500" lnSpcReduction="10000"/>
          </a:bodyPr>
          <a:lstStyle/>
          <a:p>
            <a:r>
              <a:rPr lang="en-US" b="0" i="0" dirty="0">
                <a:solidFill>
                  <a:srgbClr val="333333"/>
                </a:solidFill>
                <a:effectLst/>
                <a:latin typeface="Milo"/>
              </a:rPr>
              <a:t>According to </a:t>
            </a:r>
            <a:r>
              <a:rPr lang="en-US" b="0" i="0" u="sng" dirty="0">
                <a:solidFill>
                  <a:srgbClr val="C8102E"/>
                </a:solidFill>
                <a:effectLst/>
                <a:latin typeface="Milo"/>
                <a:hlinkClick r:id="rId2"/>
              </a:rPr>
              <a:t>Booth (2016)</a:t>
            </a:r>
            <a:r>
              <a:rPr lang="en-US" b="0" i="0" dirty="0">
                <a:solidFill>
                  <a:srgbClr val="333333"/>
                </a:solidFill>
                <a:effectLst/>
                <a:latin typeface="Milo"/>
              </a:rPr>
              <a:t>, "a mapping review aims at categorizing, classifying, characterizing patterns, trends or themes in evidence production or publication" (p.14). </a:t>
            </a:r>
          </a:p>
          <a:p>
            <a:endParaRPr lang="en-US" u="sng" dirty="0">
              <a:solidFill>
                <a:srgbClr val="333333"/>
              </a:solidFill>
              <a:latin typeface="Milo"/>
              <a:hlinkClick r:id="rId3"/>
            </a:endParaRPr>
          </a:p>
          <a:p>
            <a:r>
              <a:rPr lang="en-US" b="0" i="0" u="sng" dirty="0">
                <a:solidFill>
                  <a:srgbClr val="C8102E"/>
                </a:solidFill>
                <a:effectLst/>
                <a:latin typeface="Milo"/>
                <a:hlinkClick r:id="rId3"/>
              </a:rPr>
              <a:t>Grant &amp; Booth (2009)</a:t>
            </a:r>
            <a:r>
              <a:rPr lang="en-US" b="0" i="0" dirty="0">
                <a:solidFill>
                  <a:srgbClr val="333333"/>
                </a:solidFill>
                <a:effectLst/>
                <a:latin typeface="Milo"/>
              </a:rPr>
              <a:t> add that the point in conducting a mapping review is to "map out" and thematically understand the pre-existing research on a particular topic including </a:t>
            </a:r>
            <a:r>
              <a:rPr lang="en-US" b="0" i="0" dirty="0">
                <a:solidFill>
                  <a:srgbClr val="FF0000"/>
                </a:solidFill>
                <a:effectLst/>
                <a:latin typeface="Milo"/>
              </a:rPr>
              <a:t>assessing any gaps that could be addressed by future research.</a:t>
            </a:r>
          </a:p>
          <a:p>
            <a:endParaRPr lang="en-US" dirty="0">
              <a:solidFill>
                <a:srgbClr val="FF0000"/>
              </a:solidFill>
              <a:latin typeface="Milo"/>
            </a:endParaRPr>
          </a:p>
          <a:p>
            <a:r>
              <a:rPr lang="en-US" b="0" i="0" dirty="0">
                <a:solidFill>
                  <a:srgbClr val="333333"/>
                </a:solidFill>
                <a:effectLst/>
                <a:latin typeface="Milo"/>
              </a:rPr>
              <a:t>Mapping reviews are not to be confused with scoping reviews, and differ as the outcome of a mapping review can be to produce primary research or more reviews. Mapping reviews are also known as systematic maps</a:t>
            </a:r>
            <a:endParaRPr lang="en-GB" dirty="0">
              <a:solidFill>
                <a:srgbClr val="FF0000"/>
              </a:solidFill>
            </a:endParaRPr>
          </a:p>
        </p:txBody>
      </p:sp>
      <p:sp>
        <p:nvSpPr>
          <p:cNvPr id="4" name="Slide Number Placeholder 3">
            <a:extLst>
              <a:ext uri="{FF2B5EF4-FFF2-40B4-BE49-F238E27FC236}">
                <a16:creationId xmlns:a16="http://schemas.microsoft.com/office/drawing/2014/main" id="{9AE4A321-66FD-5DB1-7B4B-4E1DD2FB8125}"/>
              </a:ext>
            </a:extLst>
          </p:cNvPr>
          <p:cNvSpPr>
            <a:spLocks noGrp="1"/>
          </p:cNvSpPr>
          <p:nvPr>
            <p:ph type="sldNum" sz="quarter" idx="12"/>
          </p:nvPr>
        </p:nvSpPr>
        <p:spPr/>
        <p:txBody>
          <a:bodyPr/>
          <a:lstStyle/>
          <a:p>
            <a:fld id="{24A5A1E3-78FE-4695-898E-167D1D00A221}" type="slidenum">
              <a:rPr lang="en-GB" smtClean="0"/>
              <a:t>27</a:t>
            </a:fld>
            <a:endParaRPr lang="en-GB"/>
          </a:p>
        </p:txBody>
      </p:sp>
      <p:sp>
        <p:nvSpPr>
          <p:cNvPr id="6" name="TextBox 5">
            <a:extLst>
              <a:ext uri="{FF2B5EF4-FFF2-40B4-BE49-F238E27FC236}">
                <a16:creationId xmlns:a16="http://schemas.microsoft.com/office/drawing/2014/main" id="{78566AF0-F4F7-F548-9D0A-AA0B67059934}"/>
              </a:ext>
            </a:extLst>
          </p:cNvPr>
          <p:cNvSpPr txBox="1"/>
          <p:nvPr/>
        </p:nvSpPr>
        <p:spPr>
          <a:xfrm>
            <a:off x="1097279" y="5490202"/>
            <a:ext cx="9343505" cy="369332"/>
          </a:xfrm>
          <a:prstGeom prst="rect">
            <a:avLst/>
          </a:prstGeom>
          <a:noFill/>
        </p:spPr>
        <p:txBody>
          <a:bodyPr wrap="square">
            <a:spAutoFit/>
          </a:bodyPr>
          <a:lstStyle/>
          <a:p>
            <a:r>
              <a:rPr lang="en-US" dirty="0">
                <a:hlinkClick r:id="rId4"/>
              </a:rPr>
              <a:t>Mapping Review - Literature Reviews in the Health Sciences - Guides at University of Houston</a:t>
            </a:r>
            <a:endParaRPr lang="en-GB" dirty="0"/>
          </a:p>
        </p:txBody>
      </p:sp>
    </p:spTree>
    <p:extLst>
      <p:ext uri="{BB962C8B-B14F-4D97-AF65-F5344CB8AC3E}">
        <p14:creationId xmlns:p14="http://schemas.microsoft.com/office/powerpoint/2010/main" val="8097143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DC7-79E3-892C-33F2-F291E3E22DDF}"/>
              </a:ext>
            </a:extLst>
          </p:cNvPr>
          <p:cNvSpPr>
            <a:spLocks noGrp="1"/>
          </p:cNvSpPr>
          <p:nvPr>
            <p:ph type="title"/>
          </p:nvPr>
        </p:nvSpPr>
        <p:spPr/>
        <p:txBody>
          <a:bodyPr/>
          <a:lstStyle/>
          <a:p>
            <a:r>
              <a:rPr lang="en-US" dirty="0"/>
              <a:t>Mapping Review </a:t>
            </a:r>
            <a:endParaRPr lang="en-GB" dirty="0"/>
          </a:p>
        </p:txBody>
      </p:sp>
      <p:sp>
        <p:nvSpPr>
          <p:cNvPr id="3" name="Content Placeholder 2">
            <a:extLst>
              <a:ext uri="{FF2B5EF4-FFF2-40B4-BE49-F238E27FC236}">
                <a16:creationId xmlns:a16="http://schemas.microsoft.com/office/drawing/2014/main" id="{BB6DF802-496B-2C2B-1596-16592E9EA4F3}"/>
              </a:ext>
            </a:extLst>
          </p:cNvPr>
          <p:cNvSpPr>
            <a:spLocks noGrp="1"/>
          </p:cNvSpPr>
          <p:nvPr>
            <p:ph idx="1"/>
          </p:nvPr>
        </p:nvSpPr>
        <p:spPr/>
        <p:txBody>
          <a:bodyPr/>
          <a:lstStyle/>
          <a:p>
            <a:pPr algn="just"/>
            <a:r>
              <a:rPr lang="en-US" b="1" i="0" dirty="0">
                <a:solidFill>
                  <a:srgbClr val="333333"/>
                </a:solidFill>
                <a:effectLst/>
                <a:latin typeface="Milo"/>
              </a:rPr>
              <a:t>When to Use It:</a:t>
            </a:r>
            <a:r>
              <a:rPr lang="en-US" b="0" i="0" dirty="0">
                <a:solidFill>
                  <a:srgbClr val="333333"/>
                </a:solidFill>
                <a:effectLst/>
                <a:latin typeface="Milo"/>
              </a:rPr>
              <a:t> </a:t>
            </a:r>
            <a:r>
              <a:rPr lang="en-US" b="0" i="0" u="sng" dirty="0">
                <a:solidFill>
                  <a:srgbClr val="C8102E"/>
                </a:solidFill>
                <a:effectLst/>
                <a:latin typeface="Milo"/>
                <a:hlinkClick r:id="rId2"/>
              </a:rPr>
              <a:t>Booth (2016)</a:t>
            </a:r>
            <a:r>
              <a:rPr lang="en-US" b="0" i="0" dirty="0">
                <a:solidFill>
                  <a:srgbClr val="333333"/>
                </a:solidFill>
                <a:effectLst/>
                <a:latin typeface="Milo"/>
              </a:rPr>
              <a:t> states that "a mapping review is best used where a clear target for a more focused evidence product has not yet been identified" (p.14). </a:t>
            </a:r>
          </a:p>
          <a:p>
            <a:pPr algn="just"/>
            <a:endParaRPr lang="en-US" dirty="0">
              <a:solidFill>
                <a:srgbClr val="333333"/>
              </a:solidFill>
              <a:latin typeface="Milo"/>
            </a:endParaRPr>
          </a:p>
          <a:p>
            <a:pPr algn="just"/>
            <a:r>
              <a:rPr lang="en-US" b="0" i="0" dirty="0">
                <a:solidFill>
                  <a:srgbClr val="333333"/>
                </a:solidFill>
                <a:effectLst/>
                <a:latin typeface="Milo"/>
              </a:rPr>
              <a:t>Mapping reviews are especially useful topics where there is a lot of preexisting literature, for investigating if there are </a:t>
            </a:r>
            <a:r>
              <a:rPr lang="en-US" b="0" i="0" dirty="0">
                <a:solidFill>
                  <a:srgbClr val="FF0000"/>
                </a:solidFill>
                <a:effectLst/>
                <a:latin typeface="Milo"/>
              </a:rPr>
              <a:t>gaps</a:t>
            </a:r>
            <a:r>
              <a:rPr lang="en-US" b="0" i="0" dirty="0">
                <a:solidFill>
                  <a:srgbClr val="333333"/>
                </a:solidFill>
                <a:effectLst/>
                <a:latin typeface="Milo"/>
              </a:rPr>
              <a:t> in the literature, and are useful to conduct before larger knowledge syntheses such as a systematic review.</a:t>
            </a:r>
            <a:endParaRPr lang="en-GB" dirty="0"/>
          </a:p>
        </p:txBody>
      </p:sp>
      <p:sp>
        <p:nvSpPr>
          <p:cNvPr id="4" name="Slide Number Placeholder 3">
            <a:extLst>
              <a:ext uri="{FF2B5EF4-FFF2-40B4-BE49-F238E27FC236}">
                <a16:creationId xmlns:a16="http://schemas.microsoft.com/office/drawing/2014/main" id="{7284FEA1-FB16-E000-AF5E-55AF9C36C792}"/>
              </a:ext>
            </a:extLst>
          </p:cNvPr>
          <p:cNvSpPr>
            <a:spLocks noGrp="1"/>
          </p:cNvSpPr>
          <p:nvPr>
            <p:ph type="sldNum" sz="quarter" idx="12"/>
          </p:nvPr>
        </p:nvSpPr>
        <p:spPr/>
        <p:txBody>
          <a:bodyPr/>
          <a:lstStyle/>
          <a:p>
            <a:fld id="{24A5A1E3-78FE-4695-898E-167D1D00A221}" type="slidenum">
              <a:rPr lang="en-GB" smtClean="0"/>
              <a:t>28</a:t>
            </a:fld>
            <a:endParaRPr lang="en-GB"/>
          </a:p>
        </p:txBody>
      </p:sp>
    </p:spTree>
    <p:extLst>
      <p:ext uri="{BB962C8B-B14F-4D97-AF65-F5344CB8AC3E}">
        <p14:creationId xmlns:p14="http://schemas.microsoft.com/office/powerpoint/2010/main" val="7995917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FABD-226D-0E41-3876-42B4435B87D5}"/>
              </a:ext>
            </a:extLst>
          </p:cNvPr>
          <p:cNvSpPr>
            <a:spLocks noGrp="1"/>
          </p:cNvSpPr>
          <p:nvPr>
            <p:ph type="title"/>
          </p:nvPr>
        </p:nvSpPr>
        <p:spPr/>
        <p:txBody>
          <a:bodyPr/>
          <a:lstStyle/>
          <a:p>
            <a:r>
              <a:rPr lang="en-US" dirty="0"/>
              <a:t>Mapping Review </a:t>
            </a:r>
            <a:endParaRPr lang="en-GB" dirty="0"/>
          </a:p>
        </p:txBody>
      </p:sp>
      <p:sp>
        <p:nvSpPr>
          <p:cNvPr id="3" name="Content Placeholder 2">
            <a:extLst>
              <a:ext uri="{FF2B5EF4-FFF2-40B4-BE49-F238E27FC236}">
                <a16:creationId xmlns:a16="http://schemas.microsoft.com/office/drawing/2014/main" id="{DEB199E0-14A4-B663-7CB4-AAF02CE24E2C}"/>
              </a:ext>
            </a:extLst>
          </p:cNvPr>
          <p:cNvSpPr>
            <a:spLocks noGrp="1"/>
          </p:cNvSpPr>
          <p:nvPr>
            <p:ph idx="1"/>
          </p:nvPr>
        </p:nvSpPr>
        <p:spPr>
          <a:xfrm>
            <a:off x="838200" y="1825625"/>
            <a:ext cx="10515600" cy="3561022"/>
          </a:xfrm>
        </p:spPr>
        <p:txBody>
          <a:bodyPr/>
          <a:lstStyle/>
          <a:p>
            <a:pPr algn="just"/>
            <a:r>
              <a:rPr lang="en-US" b="0" i="0" dirty="0">
                <a:solidFill>
                  <a:srgbClr val="222222"/>
                </a:solidFill>
                <a:effectLst/>
                <a:latin typeface="Arial" panose="020B0604020202020204" pitchFamily="34" charset="0"/>
                <a:cs typeface="Arial" panose="020B0604020202020204" pitchFamily="34" charset="0"/>
              </a:rPr>
              <a:t>The term “mapping” is used to describe the process of synthesizing and representing the literature </a:t>
            </a:r>
            <a:r>
              <a:rPr lang="en-US" b="0" i="0" dirty="0">
                <a:solidFill>
                  <a:srgbClr val="7030A0"/>
                </a:solidFill>
                <a:effectLst/>
                <a:latin typeface="Arial" panose="020B0604020202020204" pitchFamily="34" charset="0"/>
                <a:cs typeface="Arial" panose="020B0604020202020204" pitchFamily="34" charset="0"/>
              </a:rPr>
              <a:t>numerically </a:t>
            </a:r>
            <a:r>
              <a:rPr lang="en-US" b="0" i="0" dirty="0">
                <a:solidFill>
                  <a:srgbClr val="222222"/>
                </a:solidFill>
                <a:effectLst/>
                <a:latin typeface="Arial" panose="020B0604020202020204" pitchFamily="34" charset="0"/>
                <a:cs typeface="Arial" panose="020B0604020202020204" pitchFamily="34" charset="0"/>
              </a:rPr>
              <a:t>and </a:t>
            </a:r>
            <a:r>
              <a:rPr lang="en-US" b="0" i="0" dirty="0">
                <a:solidFill>
                  <a:srgbClr val="7030A0"/>
                </a:solidFill>
                <a:effectLst/>
                <a:latin typeface="Arial" panose="020B0604020202020204" pitchFamily="34" charset="0"/>
                <a:cs typeface="Arial" panose="020B0604020202020204" pitchFamily="34" charset="0"/>
              </a:rPr>
              <a:t>thematically</a:t>
            </a:r>
            <a:r>
              <a:rPr lang="en-US" b="0" i="0" dirty="0">
                <a:solidFill>
                  <a:srgbClr val="222222"/>
                </a:solidFill>
                <a:effectLst/>
                <a:latin typeface="Arial" panose="020B0604020202020204" pitchFamily="34" charset="0"/>
                <a:cs typeface="Arial" panose="020B0604020202020204" pitchFamily="34" charset="0"/>
              </a:rPr>
              <a:t> in tables, </a:t>
            </a:r>
            <a:r>
              <a:rPr lang="en-US" b="0" i="0" dirty="0">
                <a:solidFill>
                  <a:srgbClr val="7030A0"/>
                </a:solidFill>
                <a:effectLst/>
                <a:latin typeface="Arial" panose="020B0604020202020204" pitchFamily="34" charset="0"/>
                <a:cs typeface="Arial" panose="020B0604020202020204" pitchFamily="34" charset="0"/>
              </a:rPr>
              <a:t>figures, or graphical </a:t>
            </a:r>
            <a:r>
              <a:rPr lang="en-US" b="0" i="0" dirty="0">
                <a:solidFill>
                  <a:srgbClr val="222222"/>
                </a:solidFill>
                <a:effectLst/>
                <a:latin typeface="Arial" panose="020B0604020202020204" pitchFamily="34" charset="0"/>
                <a:cs typeface="Arial" panose="020B0604020202020204" pitchFamily="34" charset="0"/>
              </a:rPr>
              <a:t>representations, which can be thought of as the review output. </a:t>
            </a:r>
          </a:p>
          <a:p>
            <a:pPr algn="just"/>
            <a:endParaRPr lang="en-US" dirty="0">
              <a:solidFill>
                <a:srgbClr val="222222"/>
              </a:solidFill>
              <a:latin typeface="Arial" panose="020B0604020202020204" pitchFamily="34" charset="0"/>
              <a:cs typeface="Arial" panose="020B0604020202020204" pitchFamily="34" charset="0"/>
            </a:endParaRPr>
          </a:p>
          <a:p>
            <a:pPr algn="just"/>
            <a:r>
              <a:rPr lang="en-US" b="0" i="0" dirty="0">
                <a:solidFill>
                  <a:srgbClr val="222222"/>
                </a:solidFill>
                <a:effectLst/>
                <a:latin typeface="Arial" panose="020B0604020202020204" pitchFamily="34" charset="0"/>
                <a:cs typeface="Arial" panose="020B0604020202020204" pitchFamily="34" charset="0"/>
              </a:rPr>
              <a:t>Mapping enables researchers to pinpoint potential areas for further study as well as gaps in the literature [</a:t>
            </a:r>
            <a:r>
              <a:rPr lang="en-US" b="0" i="0" dirty="0">
                <a:solidFill>
                  <a:srgbClr val="025E8D"/>
                </a:solidFill>
                <a:effectLst/>
                <a:latin typeface="Arial" panose="020B0604020202020204" pitchFamily="34" charset="0"/>
                <a:cs typeface="Arial" panose="020B0604020202020204" pitchFamily="34" charset="0"/>
                <a:hlinkClick r:id="rId2" tooltip="Thomas, A., Lubarsky, S., Durning, S.J., Young, M.E.: Knowledge syntheses in medical education: Demystifying scoping reviews. Acad. Med. 92, 161–166 (2017). &#10;                https://doi.org/10.1097/ACM.0000000000001452&#10;                &#10;              "/>
              </a:rPr>
              <a:t>19</a:t>
            </a:r>
            <a:r>
              <a:rPr lang="en-US" b="0" i="0" dirty="0">
                <a:solidFill>
                  <a:srgbClr val="222222"/>
                </a:solidFill>
                <a:effectLst/>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5A06CD3-014B-5C57-DEC6-D21496AE1B4C}"/>
              </a:ext>
            </a:extLst>
          </p:cNvPr>
          <p:cNvSpPr>
            <a:spLocks noGrp="1"/>
          </p:cNvSpPr>
          <p:nvPr>
            <p:ph type="sldNum" sz="quarter" idx="12"/>
          </p:nvPr>
        </p:nvSpPr>
        <p:spPr/>
        <p:txBody>
          <a:bodyPr/>
          <a:lstStyle/>
          <a:p>
            <a:fld id="{24A5A1E3-78FE-4695-898E-167D1D00A221}" type="slidenum">
              <a:rPr lang="en-GB" smtClean="0"/>
              <a:t>29</a:t>
            </a:fld>
            <a:endParaRPr lang="en-GB"/>
          </a:p>
        </p:txBody>
      </p:sp>
      <p:sp>
        <p:nvSpPr>
          <p:cNvPr id="6" name="TextBox 5">
            <a:extLst>
              <a:ext uri="{FF2B5EF4-FFF2-40B4-BE49-F238E27FC236}">
                <a16:creationId xmlns:a16="http://schemas.microsoft.com/office/drawing/2014/main" id="{F3EF7B8A-DA0E-25D1-99D4-602EA1B6AAFA}"/>
              </a:ext>
            </a:extLst>
          </p:cNvPr>
          <p:cNvSpPr txBox="1"/>
          <p:nvPr/>
        </p:nvSpPr>
        <p:spPr>
          <a:xfrm>
            <a:off x="942108" y="5440326"/>
            <a:ext cx="10324407" cy="646331"/>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Tree>
    <p:extLst>
      <p:ext uri="{BB962C8B-B14F-4D97-AF65-F5344CB8AC3E}">
        <p14:creationId xmlns:p14="http://schemas.microsoft.com/office/powerpoint/2010/main" val="5814423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BC598-88FB-D590-83A5-85C97902020D}"/>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93AF8C16-0B3A-F8C4-0D88-9E99637F2A70}"/>
              </a:ext>
            </a:extLst>
          </p:cNvPr>
          <p:cNvSpPr>
            <a:spLocks noGrp="1"/>
          </p:cNvSpPr>
          <p:nvPr>
            <p:ph type="sldNum" sz="quarter" idx="12"/>
          </p:nvPr>
        </p:nvSpPr>
        <p:spPr/>
        <p:txBody>
          <a:bodyPr/>
          <a:lstStyle/>
          <a:p>
            <a:fld id="{24A5A1E3-78FE-4695-898E-167D1D00A221}" type="slidenum">
              <a:rPr lang="en-GB" smtClean="0"/>
              <a:t>30</a:t>
            </a:fld>
            <a:endParaRPr lang="en-GB"/>
          </a:p>
        </p:txBody>
      </p:sp>
      <p:pic>
        <p:nvPicPr>
          <p:cNvPr id="1026" name="Picture 2">
            <a:extLst>
              <a:ext uri="{FF2B5EF4-FFF2-40B4-BE49-F238E27FC236}">
                <a16:creationId xmlns:a16="http://schemas.microsoft.com/office/drawing/2014/main" id="{359A714B-ECA4-5FBA-B350-5A63D8A598FB}"/>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0950" y="7495"/>
            <a:ext cx="968851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45724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4B112-8CAB-2135-D675-C8789E61DBF6}"/>
              </a:ext>
            </a:extLst>
          </p:cNvPr>
          <p:cNvSpPr>
            <a:spLocks noGrp="1"/>
          </p:cNvSpPr>
          <p:nvPr>
            <p:ph type="title"/>
          </p:nvPr>
        </p:nvSpPr>
        <p:spPr>
          <a:xfrm>
            <a:off x="494607" y="725343"/>
            <a:ext cx="3052156" cy="2383617"/>
          </a:xfrm>
        </p:spPr>
        <p:txBody>
          <a:bodyPr/>
          <a:lstStyle/>
          <a:p>
            <a:r>
              <a:rPr lang="en-US" dirty="0"/>
              <a:t>Mapping Review</a:t>
            </a:r>
            <a:endParaRPr lang="en-GB" dirty="0"/>
          </a:p>
        </p:txBody>
      </p:sp>
      <p:sp>
        <p:nvSpPr>
          <p:cNvPr id="4" name="Slide Number Placeholder 3">
            <a:extLst>
              <a:ext uri="{FF2B5EF4-FFF2-40B4-BE49-F238E27FC236}">
                <a16:creationId xmlns:a16="http://schemas.microsoft.com/office/drawing/2014/main" id="{873F7D2B-FC39-81CC-FFCB-EFD6372B4568}"/>
              </a:ext>
            </a:extLst>
          </p:cNvPr>
          <p:cNvSpPr>
            <a:spLocks noGrp="1"/>
          </p:cNvSpPr>
          <p:nvPr>
            <p:ph type="sldNum" sz="quarter" idx="12"/>
          </p:nvPr>
        </p:nvSpPr>
        <p:spPr/>
        <p:txBody>
          <a:bodyPr/>
          <a:lstStyle/>
          <a:p>
            <a:fld id="{24A5A1E3-78FE-4695-898E-167D1D00A221}" type="slidenum">
              <a:rPr lang="en-GB" smtClean="0"/>
              <a:t>31</a:t>
            </a:fld>
            <a:endParaRPr lang="en-GB"/>
          </a:p>
        </p:txBody>
      </p:sp>
      <p:pic>
        <p:nvPicPr>
          <p:cNvPr id="6" name="Picture 5">
            <a:extLst>
              <a:ext uri="{FF2B5EF4-FFF2-40B4-BE49-F238E27FC236}">
                <a16:creationId xmlns:a16="http://schemas.microsoft.com/office/drawing/2014/main" id="{F3FCE94E-3348-40E0-311C-75CB2E10DC49}"/>
              </a:ext>
            </a:extLst>
          </p:cNvPr>
          <p:cNvPicPr>
            <a:picLocks noChangeAspect="1"/>
          </p:cNvPicPr>
          <p:nvPr/>
        </p:nvPicPr>
        <p:blipFill>
          <a:blip r:embed="rId2"/>
          <a:stretch>
            <a:fillRect/>
          </a:stretch>
        </p:blipFill>
        <p:spPr>
          <a:xfrm>
            <a:off x="4228407" y="26270"/>
            <a:ext cx="7695516" cy="5494876"/>
          </a:xfrm>
          <a:prstGeom prst="rect">
            <a:avLst/>
          </a:prstGeom>
        </p:spPr>
      </p:pic>
      <p:sp>
        <p:nvSpPr>
          <p:cNvPr id="8" name="TextBox 7">
            <a:extLst>
              <a:ext uri="{FF2B5EF4-FFF2-40B4-BE49-F238E27FC236}">
                <a16:creationId xmlns:a16="http://schemas.microsoft.com/office/drawing/2014/main" id="{E7EB58EB-C626-48D5-F244-ADE437BA79AF}"/>
              </a:ext>
            </a:extLst>
          </p:cNvPr>
          <p:cNvSpPr txBox="1"/>
          <p:nvPr/>
        </p:nvSpPr>
        <p:spPr>
          <a:xfrm>
            <a:off x="89294" y="5591078"/>
            <a:ext cx="11579706" cy="1200329"/>
          </a:xfrm>
          <a:prstGeom prst="rect">
            <a:avLst/>
          </a:prstGeom>
          <a:noFill/>
        </p:spPr>
        <p:txBody>
          <a:bodyPr wrap="square">
            <a:spAutoFit/>
          </a:bodyPr>
          <a:lstStyle/>
          <a:p>
            <a:pPr algn="just"/>
            <a:r>
              <a:rPr lang="en-US" sz="1800" b="0" i="0" dirty="0">
                <a:solidFill>
                  <a:srgbClr val="222222"/>
                </a:solidFill>
                <a:effectLst/>
                <a:latin typeface="Arial" panose="020B0604020202020204" pitchFamily="34" charset="0"/>
              </a:rPr>
              <a:t>Fernandez, A., Black, J., Jones, M., Wilson, L., Salvador-</a:t>
            </a:r>
            <a:r>
              <a:rPr lang="en-US" sz="1800" b="0" i="0" dirty="0" err="1">
                <a:solidFill>
                  <a:srgbClr val="222222"/>
                </a:solidFill>
                <a:effectLst/>
                <a:latin typeface="Arial" panose="020B0604020202020204" pitchFamily="34" charset="0"/>
              </a:rPr>
              <a:t>Carulla</a:t>
            </a:r>
            <a:r>
              <a:rPr lang="en-US" sz="1800" b="0" i="0" dirty="0">
                <a:solidFill>
                  <a:srgbClr val="222222"/>
                </a:solidFill>
                <a:effectLst/>
                <a:latin typeface="Arial" panose="020B0604020202020204" pitchFamily="34" charset="0"/>
              </a:rPr>
              <a:t>, L., Astell-Burt, T., &amp; Black, D. (2015). Flooding and mental health: a systematic mapping review. </a:t>
            </a:r>
            <a:r>
              <a:rPr lang="en-US" sz="1800" b="0" i="1" dirty="0" err="1">
                <a:solidFill>
                  <a:srgbClr val="222222"/>
                </a:solidFill>
                <a:effectLst/>
                <a:latin typeface="Arial" panose="020B0604020202020204" pitchFamily="34" charset="0"/>
              </a:rPr>
              <a:t>PloS</a:t>
            </a:r>
            <a:r>
              <a:rPr lang="en-US" sz="1800" b="0" i="1" dirty="0">
                <a:solidFill>
                  <a:srgbClr val="222222"/>
                </a:solidFill>
                <a:effectLst/>
                <a:latin typeface="Arial" panose="020B0604020202020204" pitchFamily="34" charset="0"/>
              </a:rPr>
              <a:t> one</a:t>
            </a:r>
            <a:r>
              <a:rPr lang="en-US" sz="1800" b="0" i="0" dirty="0">
                <a:solidFill>
                  <a:srgbClr val="222222"/>
                </a:solidFill>
                <a:effectLst/>
                <a:latin typeface="Arial" panose="020B0604020202020204" pitchFamily="34" charset="0"/>
              </a:rPr>
              <a:t>, </a:t>
            </a:r>
            <a:r>
              <a:rPr lang="en-US" sz="1800" b="0" i="1" dirty="0">
                <a:solidFill>
                  <a:srgbClr val="222222"/>
                </a:solidFill>
                <a:effectLst/>
                <a:latin typeface="Arial" panose="020B0604020202020204" pitchFamily="34" charset="0"/>
              </a:rPr>
              <a:t>10</a:t>
            </a:r>
            <a:r>
              <a:rPr lang="en-US" sz="1800" b="0" i="0" dirty="0">
                <a:solidFill>
                  <a:srgbClr val="222222"/>
                </a:solidFill>
                <a:effectLst/>
                <a:latin typeface="Arial" panose="020B0604020202020204" pitchFamily="34" charset="0"/>
              </a:rPr>
              <a:t>(4), e0119929. </a:t>
            </a:r>
            <a:r>
              <a:rPr lang="en-US" sz="1800" dirty="0">
                <a:hlinkClick r:id="rId3"/>
              </a:rPr>
              <a:t>Flooding and Mental Health: A Systematic Mapping Review | PLOS One</a:t>
            </a:r>
            <a:endParaRPr lang="fr-FR"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303870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474FB-81AB-450E-01B2-A92AFA969A04}"/>
              </a:ext>
            </a:extLst>
          </p:cNvPr>
          <p:cNvSpPr>
            <a:spLocks noGrp="1"/>
          </p:cNvSpPr>
          <p:nvPr>
            <p:ph type="title"/>
          </p:nvPr>
        </p:nvSpPr>
        <p:spPr>
          <a:xfrm>
            <a:off x="97436" y="1146522"/>
            <a:ext cx="3035508" cy="1325563"/>
          </a:xfrm>
        </p:spPr>
        <p:txBody>
          <a:bodyPr>
            <a:normAutofit fontScale="90000"/>
          </a:bodyPr>
          <a:lstStyle/>
          <a:p>
            <a:r>
              <a:rPr lang="en-US" dirty="0"/>
              <a:t>Scoping Review vs Mapping Review </a:t>
            </a:r>
            <a:endParaRPr lang="en-GB" dirty="0"/>
          </a:p>
        </p:txBody>
      </p:sp>
      <p:sp>
        <p:nvSpPr>
          <p:cNvPr id="4" name="Slide Number Placeholder 3">
            <a:extLst>
              <a:ext uri="{FF2B5EF4-FFF2-40B4-BE49-F238E27FC236}">
                <a16:creationId xmlns:a16="http://schemas.microsoft.com/office/drawing/2014/main" id="{29B80D94-0F36-0E2D-0E48-30195BFC1E26}"/>
              </a:ext>
            </a:extLst>
          </p:cNvPr>
          <p:cNvSpPr>
            <a:spLocks noGrp="1"/>
          </p:cNvSpPr>
          <p:nvPr>
            <p:ph type="sldNum" sz="quarter" idx="12"/>
          </p:nvPr>
        </p:nvSpPr>
        <p:spPr/>
        <p:txBody>
          <a:bodyPr/>
          <a:lstStyle/>
          <a:p>
            <a:fld id="{24A5A1E3-78FE-4695-898E-167D1D00A221}" type="slidenum">
              <a:rPr lang="en-GB" smtClean="0"/>
              <a:t>32</a:t>
            </a:fld>
            <a:endParaRPr lang="en-GB"/>
          </a:p>
        </p:txBody>
      </p:sp>
      <p:pic>
        <p:nvPicPr>
          <p:cNvPr id="8" name="Picture 7">
            <a:extLst>
              <a:ext uri="{FF2B5EF4-FFF2-40B4-BE49-F238E27FC236}">
                <a16:creationId xmlns:a16="http://schemas.microsoft.com/office/drawing/2014/main" id="{8A8A909F-927C-04CA-F822-CD27AEF43C93}"/>
              </a:ext>
            </a:extLst>
          </p:cNvPr>
          <p:cNvPicPr>
            <a:picLocks noChangeAspect="1"/>
          </p:cNvPicPr>
          <p:nvPr/>
        </p:nvPicPr>
        <p:blipFill>
          <a:blip r:embed="rId2"/>
          <a:stretch>
            <a:fillRect/>
          </a:stretch>
        </p:blipFill>
        <p:spPr>
          <a:xfrm>
            <a:off x="3132944" y="114426"/>
            <a:ext cx="8574375" cy="6607049"/>
          </a:xfrm>
          <a:prstGeom prst="rect">
            <a:avLst/>
          </a:prstGeom>
        </p:spPr>
      </p:pic>
      <p:sp>
        <p:nvSpPr>
          <p:cNvPr id="10" name="TextBox 9">
            <a:extLst>
              <a:ext uri="{FF2B5EF4-FFF2-40B4-BE49-F238E27FC236}">
                <a16:creationId xmlns:a16="http://schemas.microsoft.com/office/drawing/2014/main" id="{6E04A1A9-EB16-531D-2E2C-0398B518A4B1}"/>
              </a:ext>
            </a:extLst>
          </p:cNvPr>
          <p:cNvSpPr txBox="1"/>
          <p:nvPr/>
        </p:nvSpPr>
        <p:spPr>
          <a:xfrm>
            <a:off x="182233" y="4110584"/>
            <a:ext cx="2311585" cy="1477328"/>
          </a:xfrm>
          <a:prstGeom prst="rect">
            <a:avLst/>
          </a:prstGeom>
          <a:noFill/>
        </p:spPr>
        <p:txBody>
          <a:bodyPr wrap="square">
            <a:spAutoFit/>
          </a:bodyPr>
          <a:lstStyle/>
          <a:p>
            <a:r>
              <a:rPr lang="en-GB" dirty="0">
                <a:hlinkClick r:id="rId3"/>
              </a:rPr>
              <a:t>https://link.springer.com/article/10.1007/s10209-024-01120-3/tables/2</a:t>
            </a:r>
            <a:endParaRPr lang="en-GB" dirty="0"/>
          </a:p>
          <a:p>
            <a:endParaRPr lang="en-GB" dirty="0"/>
          </a:p>
        </p:txBody>
      </p:sp>
    </p:spTree>
    <p:extLst>
      <p:ext uri="{BB962C8B-B14F-4D97-AF65-F5344CB8AC3E}">
        <p14:creationId xmlns:p14="http://schemas.microsoft.com/office/powerpoint/2010/main" val="14579880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A988-3B62-6F97-CA07-A164FD84ADF0}"/>
              </a:ext>
            </a:extLst>
          </p:cNvPr>
          <p:cNvSpPr>
            <a:spLocks noGrp="1"/>
          </p:cNvSpPr>
          <p:nvPr>
            <p:ph type="title"/>
          </p:nvPr>
        </p:nvSpPr>
        <p:spPr>
          <a:xfrm>
            <a:off x="5847314" y="467895"/>
            <a:ext cx="5899616" cy="2203259"/>
          </a:xfrm>
        </p:spPr>
        <p:txBody>
          <a:bodyPr anchor="t">
            <a:normAutofit fontScale="90000"/>
          </a:bodyPr>
          <a:lstStyle/>
          <a:p>
            <a:r>
              <a:rPr lang="en-US" sz="3200" dirty="0">
                <a:latin typeface="Merriweather" panose="00000500000000000000" pitchFamily="2" charset="0"/>
              </a:rPr>
              <a:t>PCC (Population, Concept, and Context) and PICO format (Population, Intervention, Comparator and Outcome)</a:t>
            </a:r>
            <a:endParaRPr lang="en-GB" sz="3200" dirty="0"/>
          </a:p>
        </p:txBody>
      </p:sp>
      <p:pic>
        <p:nvPicPr>
          <p:cNvPr id="6" name="Picture 5" descr="Drawings on colorful paper">
            <a:extLst>
              <a:ext uri="{FF2B5EF4-FFF2-40B4-BE49-F238E27FC236}">
                <a16:creationId xmlns:a16="http://schemas.microsoft.com/office/drawing/2014/main" id="{442C73EB-5607-9490-F9AB-8F866CEEE590}"/>
              </a:ext>
            </a:extLst>
          </p:cNvPr>
          <p:cNvPicPr>
            <a:picLocks noChangeAspect="1"/>
          </p:cNvPicPr>
          <p:nvPr/>
        </p:nvPicPr>
        <p:blipFill>
          <a:blip r:embed="rId2"/>
          <a:srcRect l="14803" r="35059" b="-1"/>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30AB47-4873-9BC6-8568-D2F3B1474834}"/>
              </a:ext>
            </a:extLst>
          </p:cNvPr>
          <p:cNvSpPr>
            <a:spLocks noGrp="1"/>
          </p:cNvSpPr>
          <p:nvPr>
            <p:ph idx="1"/>
          </p:nvPr>
        </p:nvSpPr>
        <p:spPr>
          <a:xfrm>
            <a:off x="5673500" y="2395647"/>
            <a:ext cx="6247244" cy="2974375"/>
          </a:xfrm>
        </p:spPr>
        <p:txBody>
          <a:bodyPr>
            <a:normAutofit/>
          </a:bodyPr>
          <a:lstStyle/>
          <a:p>
            <a:r>
              <a:rPr lang="en-US" sz="1700" b="0" i="0" dirty="0">
                <a:effectLst/>
                <a:latin typeface="Merriweather" panose="00000500000000000000" pitchFamily="2" charset="0"/>
              </a:rPr>
              <a:t>It is recommended that research questions for scoping reviews follow the </a:t>
            </a:r>
            <a:r>
              <a:rPr lang="en-US" sz="1700" b="0" i="0" dirty="0">
                <a:solidFill>
                  <a:srgbClr val="FF0000"/>
                </a:solidFill>
                <a:effectLst/>
                <a:latin typeface="Merriweather" panose="00000500000000000000" pitchFamily="2" charset="0"/>
              </a:rPr>
              <a:t>PCC format </a:t>
            </a:r>
            <a:r>
              <a:rPr lang="en-US" sz="1700" b="0" i="0" dirty="0">
                <a:effectLst/>
                <a:latin typeface="Merriweather" panose="00000500000000000000" pitchFamily="2" charset="0"/>
              </a:rPr>
              <a:t>and include all of its components [</a:t>
            </a:r>
            <a:r>
              <a:rPr lang="en-US" sz="1700" b="0" i="0" dirty="0">
                <a:effectLst/>
                <a:latin typeface="Merriweather" panose="00000500000000000000" pitchFamily="2" charset="0"/>
                <a:hlinkClick r:id="rId3" tooltip="Peters, M.D.J., Marnie, C., Tricco, A.C., Pollock, D., Munn, Z., Alexander, L., McInerney, P., Godfrey, C.M., Khalil, H.: Updated methodological guidance for the conduct of scoping reviews. JBI Evid. Synth. 18, 2119–2126 (2020). &#10;                https://doi.org/10.11124/JBIES-20-00167&#10;                &#10;               WE - Emerging Sources Citation Index (ESCI)"/>
              </a:rPr>
              <a:t>17</a:t>
            </a:r>
            <a:r>
              <a:rPr lang="en-US" sz="1700" b="0" i="0" dirty="0">
                <a:effectLst/>
                <a:latin typeface="Merriweather" panose="00000500000000000000" pitchFamily="2" charset="0"/>
              </a:rPr>
              <a:t>, </a:t>
            </a:r>
            <a:r>
              <a:rPr lang="en-US" sz="1700" b="0" i="0" dirty="0">
                <a:effectLst/>
                <a:latin typeface="Merriweather" panose="00000500000000000000" pitchFamily="2" charset="0"/>
                <a:hlinkClick r:id="rId4" tooltip="Peters, M.D.J., Godfrey, C., McInerney, P., Munn, Z., Trico, A., Khalil, H.: Chap. 11: Scoping Reviews, JBI Man. Evid. Synth. (2020). &#10;                https://doi.org/10.46658/JBIMES-20-12&#10;                &#10;              "/>
              </a:rPr>
              <a:t>18</a:t>
            </a:r>
            <a:r>
              <a:rPr lang="en-US" sz="1700" b="0" i="0" dirty="0">
                <a:effectLst/>
                <a:latin typeface="Merriweather" panose="00000500000000000000" pitchFamily="2" charset="0"/>
              </a:rPr>
              <a:t>, </a:t>
            </a:r>
            <a:r>
              <a:rPr lang="en-US" sz="1700" b="0" i="0" dirty="0">
                <a:effectLst/>
                <a:latin typeface="Merriweather" panose="00000500000000000000" pitchFamily="2" charset="0"/>
                <a:hlinkClick r:id="rId5" tooltip="Sager, M., Pistone, I.: Mismatches in the production of a scoping review: Highlighting the interplay of (in)formalities. J. Eval Clin. Pract. 25, 930–937 (2019). &#10;                https://doi.org/10.1111/jep.13251&#10;                &#10;              "/>
              </a:rPr>
              <a:t>21</a:t>
            </a:r>
            <a:r>
              <a:rPr lang="en-US" sz="1700" b="0" i="0" dirty="0">
                <a:effectLst/>
                <a:latin typeface="Merriweather" panose="00000500000000000000" pitchFamily="2" charset="0"/>
              </a:rPr>
              <a:t>].</a:t>
            </a:r>
          </a:p>
          <a:p>
            <a:r>
              <a:rPr lang="en-US" sz="1700" b="0" i="0" dirty="0">
                <a:solidFill>
                  <a:srgbClr val="FF0000"/>
                </a:solidFill>
                <a:effectLst/>
                <a:latin typeface="Merriweather" panose="00000500000000000000" pitchFamily="2" charset="0"/>
              </a:rPr>
              <a:t>Participants</a:t>
            </a:r>
            <a:r>
              <a:rPr lang="en-US" sz="1700" b="0" i="0" dirty="0">
                <a:effectLst/>
                <a:latin typeface="Merriweather" panose="00000500000000000000" pitchFamily="2" charset="0"/>
              </a:rPr>
              <a:t> (e.g. age), the principal idea or “</a:t>
            </a:r>
            <a:r>
              <a:rPr lang="en-US" sz="1700" b="0" i="0" dirty="0">
                <a:solidFill>
                  <a:srgbClr val="FF0000"/>
                </a:solidFill>
                <a:effectLst/>
                <a:latin typeface="Merriweather" panose="00000500000000000000" pitchFamily="2" charset="0"/>
              </a:rPr>
              <a:t>concept</a:t>
            </a:r>
            <a:r>
              <a:rPr lang="en-US" sz="1700" b="0" i="0" dirty="0">
                <a:effectLst/>
                <a:latin typeface="Merriweather" panose="00000500000000000000" pitchFamily="2" charset="0"/>
              </a:rPr>
              <a:t>,” and the setting of the review, should all be included in the research question. </a:t>
            </a:r>
          </a:p>
          <a:p>
            <a:r>
              <a:rPr lang="en-US" sz="1700" b="0" i="0" dirty="0">
                <a:effectLst/>
                <a:latin typeface="Merriweather" panose="00000500000000000000" pitchFamily="2" charset="0"/>
              </a:rPr>
              <a:t>The </a:t>
            </a:r>
            <a:r>
              <a:rPr lang="en-US" sz="1700" b="0" i="0" dirty="0">
                <a:solidFill>
                  <a:srgbClr val="FF0000"/>
                </a:solidFill>
                <a:effectLst/>
                <a:latin typeface="Merriweather" panose="00000500000000000000" pitchFamily="2" charset="0"/>
              </a:rPr>
              <a:t>context</a:t>
            </a:r>
            <a:r>
              <a:rPr lang="en-US" sz="1700" b="0" i="0" dirty="0">
                <a:effectLst/>
                <a:latin typeface="Merriweather" panose="00000500000000000000" pitchFamily="2" charset="0"/>
              </a:rPr>
              <a:t> should be made explicit and may take into account geographical or locational considerations, cultural considerations, and particular racial or gender-based concerns [</a:t>
            </a:r>
            <a:r>
              <a:rPr lang="en-US" sz="1700" b="0" i="0" dirty="0">
                <a:effectLst/>
                <a:latin typeface="Merriweather" panose="00000500000000000000" pitchFamily="2" charset="0"/>
                <a:hlinkClick r:id="rId6" tooltip="Khalil, H., Peters, M., Godfrey, C.M., McInerney, P., Soares, C.B., Parker, D.: An evidence-based Approach to Scoping Reviews. Worldviews Evidence-Based Nurs. 13, 118–123 (2016)"/>
              </a:rPr>
              <a:t>10</a:t>
            </a:r>
            <a:r>
              <a:rPr lang="en-US" sz="1700" b="0" i="0" dirty="0">
                <a:effectLst/>
                <a:latin typeface="Merriweather" panose="00000500000000000000" pitchFamily="2" charset="0"/>
              </a:rPr>
              <a:t>].</a:t>
            </a:r>
            <a:endParaRPr lang="en-GB" sz="1700" dirty="0"/>
          </a:p>
        </p:txBody>
      </p:sp>
      <p:sp>
        <p:nvSpPr>
          <p:cNvPr id="4" name="Slide Number Placeholder 3">
            <a:extLst>
              <a:ext uri="{FF2B5EF4-FFF2-40B4-BE49-F238E27FC236}">
                <a16:creationId xmlns:a16="http://schemas.microsoft.com/office/drawing/2014/main" id="{E480E93A-979D-1270-8751-BDB535E8468E}"/>
              </a:ext>
            </a:extLst>
          </p:cNvPr>
          <p:cNvSpPr>
            <a:spLocks noGrp="1"/>
          </p:cNvSpPr>
          <p:nvPr>
            <p:ph type="sldNum" sz="quarter" idx="12"/>
          </p:nvPr>
        </p:nvSpPr>
        <p:spPr>
          <a:xfrm>
            <a:off x="8610600" y="6356350"/>
            <a:ext cx="2743200" cy="365125"/>
          </a:xfrm>
        </p:spPr>
        <p:txBody>
          <a:bodyPr>
            <a:normAutofit/>
          </a:bodyPr>
          <a:lstStyle/>
          <a:p>
            <a:pPr>
              <a:spcAft>
                <a:spcPts val="600"/>
              </a:spcAft>
            </a:pPr>
            <a:fld id="{24A5A1E3-78FE-4695-898E-167D1D00A221}" type="slidenum">
              <a:rPr lang="en-GB">
                <a:solidFill>
                  <a:schemeClr val="tx1">
                    <a:lumMod val="50000"/>
                    <a:lumOff val="50000"/>
                  </a:schemeClr>
                </a:solidFill>
              </a:rPr>
              <a:pPr>
                <a:spcAft>
                  <a:spcPts val="600"/>
                </a:spcAft>
              </a:pPr>
              <a:t>33</a:t>
            </a:fld>
            <a:endParaRPr lang="en-GB">
              <a:solidFill>
                <a:schemeClr val="tx1">
                  <a:lumMod val="50000"/>
                  <a:lumOff val="50000"/>
                </a:schemeClr>
              </a:solidFill>
            </a:endParaRPr>
          </a:p>
        </p:txBody>
      </p:sp>
    </p:spTree>
    <p:extLst>
      <p:ext uri="{BB962C8B-B14F-4D97-AF65-F5344CB8AC3E}">
        <p14:creationId xmlns:p14="http://schemas.microsoft.com/office/powerpoint/2010/main" val="8567918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25B8F-066C-C699-5024-DDB97DB417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42E825-72AE-8583-06DC-439722526FE7}"/>
              </a:ext>
            </a:extLst>
          </p:cNvPr>
          <p:cNvSpPr>
            <a:spLocks noGrp="1"/>
          </p:cNvSpPr>
          <p:nvPr>
            <p:ph type="title"/>
          </p:nvPr>
        </p:nvSpPr>
        <p:spPr/>
        <p:txBody>
          <a:bodyPr/>
          <a:lstStyle/>
          <a:p>
            <a:r>
              <a:rPr lang="en-US" dirty="0"/>
              <a:t>Scoping Review -  Searching Strategy</a:t>
            </a:r>
            <a:endParaRPr lang="en-GB" dirty="0"/>
          </a:p>
        </p:txBody>
      </p:sp>
      <p:sp>
        <p:nvSpPr>
          <p:cNvPr id="4" name="Slide Number Placeholder 3">
            <a:extLst>
              <a:ext uri="{FF2B5EF4-FFF2-40B4-BE49-F238E27FC236}">
                <a16:creationId xmlns:a16="http://schemas.microsoft.com/office/drawing/2014/main" id="{63C76232-5BB3-3C8A-B586-0317638F19EB}"/>
              </a:ext>
            </a:extLst>
          </p:cNvPr>
          <p:cNvSpPr>
            <a:spLocks noGrp="1"/>
          </p:cNvSpPr>
          <p:nvPr>
            <p:ph type="sldNum" sz="quarter" idx="12"/>
          </p:nvPr>
        </p:nvSpPr>
        <p:spPr/>
        <p:txBody>
          <a:bodyPr/>
          <a:lstStyle/>
          <a:p>
            <a:fld id="{24A5A1E3-78FE-4695-898E-167D1D00A221}" type="slidenum">
              <a:rPr lang="en-GB" smtClean="0"/>
              <a:t>34</a:t>
            </a:fld>
            <a:endParaRPr lang="en-GB"/>
          </a:p>
        </p:txBody>
      </p:sp>
      <p:sp>
        <p:nvSpPr>
          <p:cNvPr id="6" name="Content Placeholder 5">
            <a:extLst>
              <a:ext uri="{FF2B5EF4-FFF2-40B4-BE49-F238E27FC236}">
                <a16:creationId xmlns:a16="http://schemas.microsoft.com/office/drawing/2014/main" id="{57E28C27-1188-4D67-32D2-F30923BAF2C4}"/>
              </a:ext>
            </a:extLst>
          </p:cNvPr>
          <p:cNvSpPr>
            <a:spLocks noGrp="1"/>
          </p:cNvSpPr>
          <p:nvPr>
            <p:ph idx="1"/>
          </p:nvPr>
        </p:nvSpPr>
        <p:spPr/>
        <p:txBody>
          <a:bodyPr/>
          <a:lstStyle/>
          <a:p>
            <a:r>
              <a:rPr lang="en-US" b="0" i="0" dirty="0">
                <a:solidFill>
                  <a:srgbClr val="222222"/>
                </a:solidFill>
                <a:effectLst/>
                <a:latin typeface="Merriweather" panose="00000500000000000000" pitchFamily="2" charset="0"/>
              </a:rPr>
              <a:t>Researchers use the PCC format in order to determine the eligibility of their research questions, as well as to define their inclusion criteria (</a:t>
            </a:r>
            <a:r>
              <a:rPr lang="en-US" b="0" i="0" dirty="0" err="1">
                <a:solidFill>
                  <a:srgbClr val="222222"/>
                </a:solidFill>
                <a:effectLst/>
                <a:latin typeface="Merriweather" panose="00000500000000000000" pitchFamily="2" charset="0"/>
              </a:rPr>
              <a:t>e.g</a:t>
            </a:r>
            <a:r>
              <a:rPr lang="en-US" b="0" i="0" dirty="0">
                <a:solidFill>
                  <a:srgbClr val="222222"/>
                </a:solidFill>
                <a:effectLst/>
                <a:latin typeface="Merriweather" panose="00000500000000000000" pitchFamily="2" charset="0"/>
              </a:rPr>
              <a:t> [</a:t>
            </a:r>
            <a:r>
              <a:rPr lang="en-US" b="0" i="0" dirty="0">
                <a:solidFill>
                  <a:srgbClr val="025E8D"/>
                </a:solidFill>
                <a:effectLst/>
                <a:latin typeface="Merriweather" panose="00000500000000000000" pitchFamily="2" charset="0"/>
                <a:hlinkClick r:id="rId2" tooltip="Balsiger, F., Wagner, B., Jende, J.M.E., Marty, B., Bendszus, M., Scheidegger, O., Kurz, F.T.: Methodologies and MR parameters in quantitative magnetic resonance neurography: A scoping review protocol. METHODS Protoc. 5 (2022). &#10;                https://doi.org/10.3390/mps5030039&#10;                &#10;               WE - Emerging Sources Citation Index (ESCI)"/>
              </a:rPr>
              <a:t>22</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3" tooltip="Kesztyus, D., Brucher, S., Kesztyus, T.: Use of infrared thermography in medical diagnostics: A scoping review protocol. BMJ Open. 12 (2022). &#10;                https://doi.org/10.1136/bmjopen-2021-059833&#10;                &#10;               WE - Science Citation Index Expanded (SCI-EXPANDED)"/>
              </a:rPr>
              <a:t>23</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4" tooltip="Olaniyi, A.A., Ncama, B.P., Amod, H.: Mapping evidence of neonatal resuscitation training on the practices of Unskilled Birth attendants in Low-Resource Countries: Protocol for a scoping review. JMIR Res. Protoc. 10 (2021). &#10;                https://doi.org/10.2196/18935&#10;                &#10;               WE - Emerging Sources Citation Index (ESCI)"/>
              </a:rPr>
              <a:t>24</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5" tooltip="Rosca, E.C., Tudor, R., Cornea, A., Simu, M.: Parkinson’s Disease in Romania: A scoping review protocol. BRAIN Sci. 11 (2021). &#10;                https://doi.org/10.3390/brainsci11020251&#10;                &#10;               WE - Science Citation Index Expanded (SCI-EXPANDED)"/>
              </a:rPr>
              <a:t>25</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6" tooltip="Walker, K., Asoodar, M., Rudolph, J., Meguerdichian, M., Yusaf, T., Campbell-Taylor, K., van Merrienboer, J.: Optimising expert dyad performance in acute care settings: A scoping review protocol. BMJ Open. 11 (2021). &#10;                https://doi.org/10.1136/bmjopen-2020-047260&#10;                &#10;               WE - Science Citation Index Expanded (SCI-EXPANDED)"/>
              </a:rPr>
              <a:t>26</a:t>
            </a:r>
            <a:r>
              <a:rPr lang="en-US" b="0" i="0" dirty="0">
                <a:solidFill>
                  <a:srgbClr val="222222"/>
                </a:solidFill>
                <a:effectLst/>
                <a:latin typeface="Merriweather" panose="00000500000000000000" pitchFamily="2" charset="0"/>
              </a:rPr>
              <a:t>]). </a:t>
            </a:r>
          </a:p>
          <a:p>
            <a:endParaRPr lang="en-US" dirty="0">
              <a:solidFill>
                <a:srgbClr val="222222"/>
              </a:solidFill>
              <a:latin typeface="Merriweather" panose="00000500000000000000" pitchFamily="2" charset="0"/>
            </a:endParaRPr>
          </a:p>
          <a:p>
            <a:r>
              <a:rPr lang="en-US" b="0" i="0" dirty="0">
                <a:solidFill>
                  <a:srgbClr val="222222"/>
                </a:solidFill>
                <a:effectLst/>
                <a:latin typeface="Merriweather" panose="00000500000000000000" pitchFamily="2" charset="0"/>
              </a:rPr>
              <a:t>Most </a:t>
            </a:r>
            <a:r>
              <a:rPr lang="en-US" b="0" i="0" dirty="0">
                <a:solidFill>
                  <a:srgbClr val="FF0000"/>
                </a:solidFill>
                <a:effectLst/>
                <a:latin typeface="Merriweather" panose="00000500000000000000" pitchFamily="2" charset="0"/>
              </a:rPr>
              <a:t>scoping reviews have a single main question</a:t>
            </a:r>
            <a:r>
              <a:rPr lang="en-US" b="0" i="0" dirty="0">
                <a:solidFill>
                  <a:srgbClr val="222222"/>
                </a:solidFill>
                <a:effectLst/>
                <a:latin typeface="Merriweather" panose="00000500000000000000" pitchFamily="2" charset="0"/>
              </a:rPr>
              <a:t>, but some of them are better served by one or more sub-questions that focus on specific PCC characteristics [</a:t>
            </a:r>
            <a:r>
              <a:rPr lang="en-US" b="0" i="0" dirty="0">
                <a:solidFill>
                  <a:srgbClr val="025E8D"/>
                </a:solidFill>
                <a:effectLst/>
                <a:latin typeface="Merriweather" panose="00000500000000000000" pitchFamily="2" charset="0"/>
                <a:hlinkClick r:id="rId7" tooltip="McKinstry, C., Brown, T., Gustafsson, L.: Scoping reviews in occupational therapy: The what, why, and how to. Aust Occup. Ther. J. 61, 58–66 (2014). &#10;                https://doi.org/10.1111/1440-1630.12080&#10;                &#10;               WE - Science Citation Index Expanded (SCI-EXPANDED)"/>
              </a:rPr>
              <a:t>8</a:t>
            </a:r>
            <a:r>
              <a:rPr lang="en-US" b="0" i="0" dirty="0">
                <a:solidFill>
                  <a:srgbClr val="222222"/>
                </a:solidFill>
                <a:effectLst/>
                <a:latin typeface="Merriweather" panose="00000500000000000000" pitchFamily="2" charset="0"/>
              </a:rPr>
              <a:t>, </a:t>
            </a:r>
            <a:r>
              <a:rPr lang="en-US" b="0" i="0" dirty="0">
                <a:solidFill>
                  <a:srgbClr val="025E8D"/>
                </a:solidFill>
                <a:effectLst/>
                <a:latin typeface="Merriweather" panose="00000500000000000000" pitchFamily="2" charset="0"/>
                <a:hlinkClick r:id="rId8" tooltip="Peters, M.D.J., Godfrey, C., McInerney, P., Munn, Z., Trico, A., Khalil, H.: Chap. 11: Scoping Reviews, JBI Man. Evid. Synth. (2020). &#10;                https://doi.org/10.46658/JBIMES-20-12&#10;                &#10;              "/>
              </a:rPr>
              <a:t>18</a:t>
            </a:r>
            <a:r>
              <a:rPr lang="en-US" b="0" i="0" dirty="0">
                <a:solidFill>
                  <a:srgbClr val="222222"/>
                </a:solidFill>
                <a:effectLst/>
                <a:latin typeface="Merriweather" panose="00000500000000000000" pitchFamily="2" charset="0"/>
              </a:rPr>
              <a:t>].</a:t>
            </a:r>
            <a:endParaRPr lang="en-GB" b="1" dirty="0"/>
          </a:p>
        </p:txBody>
      </p:sp>
    </p:spTree>
    <p:extLst>
      <p:ext uri="{BB962C8B-B14F-4D97-AF65-F5344CB8AC3E}">
        <p14:creationId xmlns:p14="http://schemas.microsoft.com/office/powerpoint/2010/main" val="8074332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F1EC4E-FB22-CB56-6C5A-0737123F9DCC}"/>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u="sng"/>
              <a:t>Mapping Review (9:01 mins)</a:t>
            </a:r>
            <a:br>
              <a:rPr lang="en-US">
                <a:hlinkClick r:id="rId2"/>
              </a:rPr>
            </a:br>
            <a:br>
              <a:rPr lang="en-US">
                <a:hlinkClick r:id="rId2"/>
              </a:rPr>
            </a:br>
            <a:r>
              <a:rPr lang="en-US">
                <a:hlinkClick r:id="rId2"/>
              </a:rPr>
              <a:t>What is a Mapping Review?</a:t>
            </a:r>
            <a:endParaRPr lang="en-US"/>
          </a:p>
        </p:txBody>
      </p:sp>
      <p:pic>
        <p:nvPicPr>
          <p:cNvPr id="28" name="Picture 27" descr="Person pointing on a map">
            <a:extLst>
              <a:ext uri="{FF2B5EF4-FFF2-40B4-BE49-F238E27FC236}">
                <a16:creationId xmlns:a16="http://schemas.microsoft.com/office/drawing/2014/main" id="{5B467167-58B6-4EB9-A4B9-6F0487E74863}"/>
              </a:ext>
            </a:extLst>
          </p:cNvPr>
          <p:cNvPicPr>
            <a:picLocks noChangeAspect="1"/>
          </p:cNvPicPr>
          <p:nvPr/>
        </p:nvPicPr>
        <p:blipFill>
          <a:blip r:embed="rId3"/>
          <a:srcRect l="15003" r="2695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Slide Number Placeholder 3">
            <a:extLst>
              <a:ext uri="{FF2B5EF4-FFF2-40B4-BE49-F238E27FC236}">
                <a16:creationId xmlns:a16="http://schemas.microsoft.com/office/drawing/2014/main" id="{4DEF217B-9542-5014-792B-10C35A9464C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4A5A1E3-78FE-4695-898E-167D1D00A221}" type="slidenum">
              <a:rPr lang="en-US">
                <a:solidFill>
                  <a:srgbClr val="FFFFFF"/>
                </a:solidFill>
                <a:latin typeface="Calibri" panose="020F0502020204030204"/>
              </a:rPr>
              <a:pPr>
                <a:spcAft>
                  <a:spcPts val="600"/>
                </a:spcAft>
                <a:defRPr/>
              </a:pPr>
              <a:t>35</a:t>
            </a:fld>
            <a:endParaRPr lang="en-US">
              <a:solidFill>
                <a:srgbClr val="FFFFFF"/>
              </a:solidFill>
              <a:latin typeface="Calibri" panose="020F0502020204030204"/>
            </a:endParaRPr>
          </a:p>
        </p:txBody>
      </p:sp>
    </p:spTree>
    <p:extLst>
      <p:ext uri="{BB962C8B-B14F-4D97-AF65-F5344CB8AC3E}">
        <p14:creationId xmlns:p14="http://schemas.microsoft.com/office/powerpoint/2010/main" val="3354066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960D8-E263-1094-9930-9CD0EFCF4DE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A71B72-8018-BFC3-E889-C45E777AC624}"/>
              </a:ext>
            </a:extLst>
          </p:cNvPr>
          <p:cNvSpPr>
            <a:spLocks noGrp="1"/>
          </p:cNvSpPr>
          <p:nvPr>
            <p:ph type="sldNum" sz="quarter" idx="12"/>
          </p:nvPr>
        </p:nvSpPr>
        <p:spPr/>
        <p:txBody>
          <a:bodyPr/>
          <a:lstStyle/>
          <a:p>
            <a:fld id="{24A5A1E3-78FE-4695-898E-167D1D00A221}" type="slidenum">
              <a:rPr lang="en-GB" smtClean="0"/>
              <a:t>36</a:t>
            </a:fld>
            <a:endParaRPr lang="en-GB"/>
          </a:p>
        </p:txBody>
      </p:sp>
      <p:pic>
        <p:nvPicPr>
          <p:cNvPr id="1026" name="Picture 2" descr="Fig. 1">
            <a:extLst>
              <a:ext uri="{FF2B5EF4-FFF2-40B4-BE49-F238E27FC236}">
                <a16:creationId xmlns:a16="http://schemas.microsoft.com/office/drawing/2014/main" id="{DAD2386D-18FE-8282-8B98-7FB1644DEC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858"/>
          <a:stretch/>
        </p:blipFill>
        <p:spPr bwMode="auto">
          <a:xfrm>
            <a:off x="1464426" y="1647679"/>
            <a:ext cx="8168640" cy="46132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721BECA-34B2-78F3-877C-6B9CC979996D}"/>
              </a:ext>
            </a:extLst>
          </p:cNvPr>
          <p:cNvSpPr txBox="1"/>
          <p:nvPr/>
        </p:nvSpPr>
        <p:spPr>
          <a:xfrm>
            <a:off x="416260" y="128199"/>
            <a:ext cx="9293006" cy="769441"/>
          </a:xfrm>
          <a:prstGeom prst="rect">
            <a:avLst/>
          </a:prstGeom>
          <a:noFill/>
        </p:spPr>
        <p:txBody>
          <a:bodyPr wrap="square">
            <a:spAutoFit/>
          </a:bodyPr>
          <a:lstStyle/>
          <a:p>
            <a:r>
              <a:rPr lang="en-US" sz="4400" b="0" i="0" dirty="0">
                <a:solidFill>
                  <a:srgbClr val="333333"/>
                </a:solidFill>
                <a:effectLst/>
                <a:latin typeface="Georgia" panose="02040502050405020303" pitchFamily="18" charset="0"/>
              </a:rPr>
              <a:t>Scoping review and mapping review</a:t>
            </a:r>
            <a:endParaRPr lang="en-GB" sz="4400" dirty="0"/>
          </a:p>
        </p:txBody>
      </p:sp>
      <p:sp>
        <p:nvSpPr>
          <p:cNvPr id="5" name="TextBox 4">
            <a:extLst>
              <a:ext uri="{FF2B5EF4-FFF2-40B4-BE49-F238E27FC236}">
                <a16:creationId xmlns:a16="http://schemas.microsoft.com/office/drawing/2014/main" id="{C0500085-DBC8-D702-EA53-103E06133D61}"/>
              </a:ext>
            </a:extLst>
          </p:cNvPr>
          <p:cNvSpPr txBox="1"/>
          <p:nvPr/>
        </p:nvSpPr>
        <p:spPr>
          <a:xfrm>
            <a:off x="49877" y="6447578"/>
            <a:ext cx="11220796" cy="369332"/>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
        <p:nvSpPr>
          <p:cNvPr id="3" name="Arrow: Left-Right 2">
            <a:extLst>
              <a:ext uri="{FF2B5EF4-FFF2-40B4-BE49-F238E27FC236}">
                <a16:creationId xmlns:a16="http://schemas.microsoft.com/office/drawing/2014/main" id="{A7A845BA-11C9-8F37-A71B-5DEBE8BFA226}"/>
              </a:ext>
            </a:extLst>
          </p:cNvPr>
          <p:cNvSpPr/>
          <p:nvPr/>
        </p:nvSpPr>
        <p:spPr>
          <a:xfrm>
            <a:off x="1534391" y="807346"/>
            <a:ext cx="7863840" cy="792615"/>
          </a:xfrm>
          <a:prstGeom prst="leftRightArrow">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Scoping Review                                              Mapping review </a:t>
            </a:r>
            <a:endParaRPr lang="en-GB" sz="2400" b="1" dirty="0"/>
          </a:p>
        </p:txBody>
      </p:sp>
    </p:spTree>
    <p:extLst>
      <p:ext uri="{BB962C8B-B14F-4D97-AF65-F5344CB8AC3E}">
        <p14:creationId xmlns:p14="http://schemas.microsoft.com/office/powerpoint/2010/main" val="27918536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DAE4E18-7920-9DAE-5638-40CFF9E18B6D}"/>
              </a:ext>
            </a:extLst>
          </p:cNvPr>
          <p:cNvSpPr>
            <a:spLocks noGrp="1"/>
          </p:cNvSpPr>
          <p:nvPr>
            <p:ph type="sldNum" sz="quarter" idx="12"/>
          </p:nvPr>
        </p:nvSpPr>
        <p:spPr/>
        <p:txBody>
          <a:bodyPr/>
          <a:lstStyle/>
          <a:p>
            <a:fld id="{24A5A1E3-78FE-4695-898E-167D1D00A221}" type="slidenum">
              <a:rPr lang="en-GB" smtClean="0"/>
              <a:t>37</a:t>
            </a:fld>
            <a:endParaRPr lang="en-GB"/>
          </a:p>
        </p:txBody>
      </p:sp>
      <p:pic>
        <p:nvPicPr>
          <p:cNvPr id="4" name="Picture 3">
            <a:extLst>
              <a:ext uri="{FF2B5EF4-FFF2-40B4-BE49-F238E27FC236}">
                <a16:creationId xmlns:a16="http://schemas.microsoft.com/office/drawing/2014/main" id="{786F1B9A-944B-1CFB-D80F-FC2131AB5597}"/>
              </a:ext>
            </a:extLst>
          </p:cNvPr>
          <p:cNvPicPr>
            <a:picLocks noChangeAspect="1"/>
          </p:cNvPicPr>
          <p:nvPr/>
        </p:nvPicPr>
        <p:blipFill>
          <a:blip r:embed="rId2"/>
          <a:stretch>
            <a:fillRect/>
          </a:stretch>
        </p:blipFill>
        <p:spPr>
          <a:xfrm>
            <a:off x="509846" y="1312742"/>
            <a:ext cx="10841371" cy="3259257"/>
          </a:xfrm>
          <a:prstGeom prst="rect">
            <a:avLst/>
          </a:prstGeom>
        </p:spPr>
      </p:pic>
      <p:sp>
        <p:nvSpPr>
          <p:cNvPr id="5" name="TextBox 4">
            <a:extLst>
              <a:ext uri="{FF2B5EF4-FFF2-40B4-BE49-F238E27FC236}">
                <a16:creationId xmlns:a16="http://schemas.microsoft.com/office/drawing/2014/main" id="{96586528-CB42-9B6E-517F-6A9EC2B611E9}"/>
              </a:ext>
            </a:extLst>
          </p:cNvPr>
          <p:cNvSpPr txBox="1"/>
          <p:nvPr/>
        </p:nvSpPr>
        <p:spPr>
          <a:xfrm>
            <a:off x="764771" y="618897"/>
            <a:ext cx="6096000" cy="369332"/>
          </a:xfrm>
          <a:prstGeom prst="rect">
            <a:avLst/>
          </a:prstGeom>
          <a:noFill/>
        </p:spPr>
        <p:txBody>
          <a:bodyPr wrap="square">
            <a:spAutoFit/>
          </a:bodyPr>
          <a:lstStyle/>
          <a:p>
            <a:r>
              <a:rPr lang="en-US" dirty="0"/>
              <a:t>Scoping Review  vs Mapping Review </a:t>
            </a:r>
            <a:endParaRPr lang="en-GB" dirty="0"/>
          </a:p>
        </p:txBody>
      </p:sp>
      <p:sp>
        <p:nvSpPr>
          <p:cNvPr id="6" name="TextBox 5">
            <a:extLst>
              <a:ext uri="{FF2B5EF4-FFF2-40B4-BE49-F238E27FC236}">
                <a16:creationId xmlns:a16="http://schemas.microsoft.com/office/drawing/2014/main" id="{CBBE4505-ECA5-3F01-0EBD-374C75FD9D36}"/>
              </a:ext>
            </a:extLst>
          </p:cNvPr>
          <p:cNvSpPr txBox="1"/>
          <p:nvPr/>
        </p:nvSpPr>
        <p:spPr>
          <a:xfrm>
            <a:off x="631767" y="4963729"/>
            <a:ext cx="6096000" cy="646331"/>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Tree>
    <p:extLst>
      <p:ext uri="{BB962C8B-B14F-4D97-AF65-F5344CB8AC3E}">
        <p14:creationId xmlns:p14="http://schemas.microsoft.com/office/powerpoint/2010/main" val="21523707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5E50ABE-F1A9-9615-953E-726C7ABA8F68}"/>
              </a:ext>
            </a:extLst>
          </p:cNvPr>
          <p:cNvSpPr>
            <a:spLocks noGrp="1"/>
          </p:cNvSpPr>
          <p:nvPr>
            <p:ph type="sldNum" sz="quarter" idx="12"/>
          </p:nvPr>
        </p:nvSpPr>
        <p:spPr/>
        <p:txBody>
          <a:bodyPr/>
          <a:lstStyle/>
          <a:p>
            <a:fld id="{24A5A1E3-78FE-4695-898E-167D1D00A221}" type="slidenum">
              <a:rPr lang="en-GB" smtClean="0"/>
              <a:t>38</a:t>
            </a:fld>
            <a:endParaRPr lang="en-GB"/>
          </a:p>
        </p:txBody>
      </p:sp>
      <p:pic>
        <p:nvPicPr>
          <p:cNvPr id="4" name="Picture 3">
            <a:extLst>
              <a:ext uri="{FF2B5EF4-FFF2-40B4-BE49-F238E27FC236}">
                <a16:creationId xmlns:a16="http://schemas.microsoft.com/office/drawing/2014/main" id="{9E862F4A-FEE9-7B2F-4B8E-8EBD66522E71}"/>
              </a:ext>
            </a:extLst>
          </p:cNvPr>
          <p:cNvPicPr>
            <a:picLocks noChangeAspect="1"/>
          </p:cNvPicPr>
          <p:nvPr/>
        </p:nvPicPr>
        <p:blipFill>
          <a:blip r:embed="rId2"/>
          <a:srcRect b="24414"/>
          <a:stretch/>
        </p:blipFill>
        <p:spPr>
          <a:xfrm>
            <a:off x="783235" y="1616779"/>
            <a:ext cx="10947408" cy="2074072"/>
          </a:xfrm>
          <a:prstGeom prst="rect">
            <a:avLst/>
          </a:prstGeom>
        </p:spPr>
      </p:pic>
      <p:sp>
        <p:nvSpPr>
          <p:cNvPr id="3" name="Title 1">
            <a:extLst>
              <a:ext uri="{FF2B5EF4-FFF2-40B4-BE49-F238E27FC236}">
                <a16:creationId xmlns:a16="http://schemas.microsoft.com/office/drawing/2014/main" id="{25B45540-9B7B-CB9E-CFAA-3B8C6831ACD7}"/>
              </a:ext>
            </a:extLst>
          </p:cNvPr>
          <p:cNvSpPr txBox="1">
            <a:spLocks/>
          </p:cNvSpPr>
          <p:nvPr/>
        </p:nvSpPr>
        <p:spPr>
          <a:xfrm>
            <a:off x="689404" y="577018"/>
            <a:ext cx="9130698" cy="9192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t>Scoping review vs Mapping review </a:t>
            </a:r>
            <a:endParaRPr lang="en-GB" sz="4000" dirty="0"/>
          </a:p>
        </p:txBody>
      </p:sp>
      <p:sp>
        <p:nvSpPr>
          <p:cNvPr id="6" name="TextBox 5">
            <a:extLst>
              <a:ext uri="{FF2B5EF4-FFF2-40B4-BE49-F238E27FC236}">
                <a16:creationId xmlns:a16="http://schemas.microsoft.com/office/drawing/2014/main" id="{7382300C-B844-25DB-0FD4-C52707E7E6C9}"/>
              </a:ext>
            </a:extLst>
          </p:cNvPr>
          <p:cNvSpPr txBox="1"/>
          <p:nvPr/>
        </p:nvSpPr>
        <p:spPr>
          <a:xfrm>
            <a:off x="858982" y="4814100"/>
            <a:ext cx="10494818" cy="646331"/>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Tree>
    <p:extLst>
      <p:ext uri="{BB962C8B-B14F-4D97-AF65-F5344CB8AC3E}">
        <p14:creationId xmlns:p14="http://schemas.microsoft.com/office/powerpoint/2010/main" val="6065071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9">
            <a:extLst>
              <a:ext uri="{FF2B5EF4-FFF2-40B4-BE49-F238E27FC236}">
                <a16:creationId xmlns:a16="http://schemas.microsoft.com/office/drawing/2014/main" id="{E7601FF9-D2B0-47EC-AA30-453472B9DBC5}"/>
              </a:ext>
            </a:extLst>
          </p:cNvPr>
          <p:cNvPicPr>
            <a:picLocks noChangeAspect="1"/>
          </p:cNvPicPr>
          <p:nvPr/>
        </p:nvPicPr>
        <p:blipFill rotWithShape="1">
          <a:blip r:embed="rId2"/>
          <a:srcRect t="5436"/>
          <a:stretch/>
        </p:blipFill>
        <p:spPr>
          <a:xfrm>
            <a:off x="1"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7871600" y="2367025"/>
            <a:ext cx="3822189" cy="1899912"/>
          </a:xfrm>
        </p:spPr>
        <p:txBody>
          <a:bodyPr>
            <a:normAutofit/>
          </a:bodyPr>
          <a:lstStyle/>
          <a:p>
            <a:r>
              <a:rPr lang="en-GB" sz="4000" dirty="0"/>
              <a:t>Exercises </a:t>
            </a:r>
          </a:p>
        </p:txBody>
      </p:sp>
    </p:spTree>
    <p:extLst>
      <p:ext uri="{BB962C8B-B14F-4D97-AF65-F5344CB8AC3E}">
        <p14:creationId xmlns:p14="http://schemas.microsoft.com/office/powerpoint/2010/main" val="42836700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DA3516-7997-5EB5-BA02-F033970EA2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14449-2AC8-74D2-8274-E863C3C23498}"/>
              </a:ext>
            </a:extLst>
          </p:cNvPr>
          <p:cNvSpPr>
            <a:spLocks noGrp="1"/>
          </p:cNvSpPr>
          <p:nvPr>
            <p:ph type="title"/>
          </p:nvPr>
        </p:nvSpPr>
        <p:spPr>
          <a:xfrm>
            <a:off x="804671" y="765192"/>
            <a:ext cx="9647197" cy="1188720"/>
          </a:xfrm>
        </p:spPr>
        <p:txBody>
          <a:bodyPr>
            <a:normAutofit/>
          </a:bodyPr>
          <a:lstStyle/>
          <a:p>
            <a:r>
              <a:rPr lang="en-GB" dirty="0"/>
              <a:t>Exercise 1:  </a:t>
            </a:r>
            <a:r>
              <a:rPr lang="en-GB" b="1" dirty="0"/>
              <a:t>Scoping Review</a:t>
            </a:r>
            <a:endParaRPr lang="en-GB" dirty="0"/>
          </a:p>
        </p:txBody>
      </p:sp>
      <p:sp>
        <p:nvSpPr>
          <p:cNvPr id="3" name="Content Placeholder 2">
            <a:extLst>
              <a:ext uri="{FF2B5EF4-FFF2-40B4-BE49-F238E27FC236}">
                <a16:creationId xmlns:a16="http://schemas.microsoft.com/office/drawing/2014/main" id="{BCF4F823-1D52-DFDC-A2E0-8C6FB58D9339}"/>
              </a:ext>
            </a:extLst>
          </p:cNvPr>
          <p:cNvSpPr>
            <a:spLocks noGrp="1"/>
          </p:cNvSpPr>
          <p:nvPr>
            <p:ph idx="1"/>
          </p:nvPr>
        </p:nvSpPr>
        <p:spPr>
          <a:xfrm>
            <a:off x="620133" y="2267575"/>
            <a:ext cx="7731387" cy="2803189"/>
          </a:xfrm>
        </p:spPr>
        <p:txBody>
          <a:bodyPr>
            <a:noAutofit/>
          </a:bodyPr>
          <a:lstStyle/>
          <a:p>
            <a:pPr lvl="1" algn="just">
              <a:lnSpc>
                <a:spcPct val="90000"/>
              </a:lnSpc>
            </a:pPr>
            <a:r>
              <a:rPr lang="en-US" altLang="zh-CN" sz="2200" dirty="0"/>
              <a:t>Download or select an article adopting scoping review*</a:t>
            </a:r>
            <a:r>
              <a:rPr lang="en-GB" altLang="zh-CN" sz="2200" dirty="0"/>
              <a:t>. </a:t>
            </a:r>
          </a:p>
          <a:p>
            <a:pPr lvl="1" algn="just">
              <a:lnSpc>
                <a:spcPct val="90000"/>
              </a:lnSpc>
            </a:pPr>
            <a:r>
              <a:rPr lang="en-US" altLang="zh-CN" sz="2200" dirty="0"/>
              <a:t>Examine how the review has been conducted and write down a detailed list of all the stages of the review process. Pay attention to the various checks they used to ensure that they had done a thorough job. </a:t>
            </a:r>
            <a:endParaRPr lang="en-US" altLang="zh-CN" sz="1800" dirty="0"/>
          </a:p>
          <a:p>
            <a:pPr lvl="1" algn="just">
              <a:lnSpc>
                <a:spcPct val="90000"/>
              </a:lnSpc>
            </a:pPr>
            <a:r>
              <a:rPr lang="en-US" altLang="zh-CN" sz="2200" dirty="0"/>
              <a:t>Then download the flow diagram and the checklist</a:t>
            </a:r>
            <a:r>
              <a:rPr lang="en-GB" altLang="zh-CN" sz="2200" dirty="0"/>
              <a:t> </a:t>
            </a:r>
            <a:r>
              <a:rPr lang="en-US" altLang="zh-CN" sz="2200" dirty="0"/>
              <a:t>provided by </a:t>
            </a:r>
            <a:r>
              <a:rPr lang="en-US" altLang="zh-CN" sz="2200" dirty="0">
                <a:solidFill>
                  <a:srgbClr val="0070C0"/>
                </a:solidFill>
              </a:rPr>
              <a:t>PRISMA</a:t>
            </a:r>
            <a:r>
              <a:rPr lang="en-US" altLang="zh-CN" sz="2200" dirty="0"/>
              <a:t>. Use these resources to evaluate the review process.</a:t>
            </a:r>
            <a:r>
              <a:rPr lang="zh-CN" altLang="zh-CN" sz="2200" dirty="0"/>
              <a:t> </a:t>
            </a:r>
            <a:r>
              <a:rPr lang="en-GB" altLang="zh-CN" sz="2200" dirty="0"/>
              <a:t> </a:t>
            </a:r>
          </a:p>
          <a:p>
            <a:pPr marL="228600" lvl="1" indent="0">
              <a:lnSpc>
                <a:spcPct val="90000"/>
              </a:lnSpc>
              <a:buNone/>
            </a:pPr>
            <a:endParaRPr lang="zh-CN" altLang="zh-CN" sz="1800" dirty="0"/>
          </a:p>
        </p:txBody>
      </p:sp>
      <p:pic>
        <p:nvPicPr>
          <p:cNvPr id="7" name="Graphic 6" descr="Cause And Effect">
            <a:extLst>
              <a:ext uri="{FF2B5EF4-FFF2-40B4-BE49-F238E27FC236}">
                <a16:creationId xmlns:a16="http://schemas.microsoft.com/office/drawing/2014/main" id="{73CD5A6F-6632-C8A5-344C-4BE87CD84F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8619207" y="1879605"/>
            <a:ext cx="3328416" cy="3328416"/>
          </a:xfrm>
          <a:prstGeom prst="rect">
            <a:avLst/>
          </a:prstGeom>
        </p:spPr>
      </p:pic>
      <p:sp>
        <p:nvSpPr>
          <p:cNvPr id="4" name="Rectangle 3">
            <a:extLst>
              <a:ext uri="{FF2B5EF4-FFF2-40B4-BE49-F238E27FC236}">
                <a16:creationId xmlns:a16="http://schemas.microsoft.com/office/drawing/2014/main" id="{16A413B7-AE49-4B92-B8FD-4DE518AA9888}"/>
              </a:ext>
            </a:extLst>
          </p:cNvPr>
          <p:cNvSpPr/>
          <p:nvPr/>
        </p:nvSpPr>
        <p:spPr>
          <a:xfrm>
            <a:off x="603504" y="5737259"/>
            <a:ext cx="6096000" cy="840230"/>
          </a:xfrm>
          <a:prstGeom prst="rect">
            <a:avLst/>
          </a:prstGeom>
        </p:spPr>
        <p:txBody>
          <a:bodyPr>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38745920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a:xfrm>
            <a:off x="838200" y="309242"/>
            <a:ext cx="10515600" cy="665047"/>
          </a:xfrm>
        </p:spPr>
        <p:txBody>
          <a:bodyPr>
            <a:normAutofit fontScale="90000"/>
          </a:bodyPr>
          <a:lstStyle/>
          <a:p>
            <a:r>
              <a:rPr lang="en-GB" dirty="0"/>
              <a:t>Exercise 2  : Start with a scoping search (1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a:xfrm>
            <a:off x="648393" y="1108364"/>
            <a:ext cx="11020598" cy="4721629"/>
          </a:xfrm>
        </p:spPr>
        <p:txBody>
          <a:bodyPr>
            <a:normAutofit/>
          </a:bodyPr>
          <a:lstStyle/>
          <a:p>
            <a:pPr algn="just"/>
            <a:r>
              <a:rPr lang="en-GB" dirty="0"/>
              <a:t>A quick search of one or two sources, scoping searches have three main objectives:</a:t>
            </a:r>
          </a:p>
          <a:p>
            <a:pPr marL="0" indent="0" algn="just">
              <a:buNone/>
            </a:pPr>
            <a:endParaRPr lang="en-GB" dirty="0"/>
          </a:p>
          <a:p>
            <a:pPr lvl="1" algn="just"/>
            <a:r>
              <a:rPr lang="en-GB" sz="2800" dirty="0"/>
              <a:t>identify any existing reviews around the topic (to avoid duplicating work)</a:t>
            </a:r>
          </a:p>
          <a:p>
            <a:pPr lvl="1" algn="just"/>
            <a:r>
              <a:rPr lang="en-GB" sz="2800" dirty="0"/>
              <a:t>assess the nature and scale of the literature (to ensure that you can complete the review you are planning within the time and resource available)</a:t>
            </a:r>
          </a:p>
          <a:p>
            <a:pPr lvl="1" algn="just"/>
            <a:r>
              <a:rPr lang="en-GB" sz="2800" dirty="0"/>
              <a:t>identify key publications with which to familiarise yourself with the topic and inform your subsequent searches (sometimes described as </a:t>
            </a:r>
            <a:r>
              <a:rPr lang="en-GB" sz="2800" b="1" dirty="0"/>
              <a:t>pearl growing</a:t>
            </a:r>
            <a:r>
              <a:rPr lang="en-GB" sz="2800" dirty="0"/>
              <a:t>).</a:t>
            </a:r>
          </a:p>
        </p:txBody>
      </p:sp>
      <p:grpSp>
        <p:nvGrpSpPr>
          <p:cNvPr id="4" name="Group 3">
            <a:extLst>
              <a:ext uri="{FF2B5EF4-FFF2-40B4-BE49-F238E27FC236}">
                <a16:creationId xmlns:a16="http://schemas.microsoft.com/office/drawing/2014/main" id="{48049399-93D0-69E4-F048-813ADF1DFD06}"/>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0AA3CC8-CBAD-540A-E06B-EED45FDD83A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F727B3F1-FA42-E27C-3B5D-101BBD35681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72A35DB0-E7E9-FCDB-9131-DC4EE36358C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334893AC-BE6E-DF44-8759-8A60484C5C44}"/>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3416232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a:xfrm>
            <a:off x="838200" y="365126"/>
            <a:ext cx="10515600" cy="1014788"/>
          </a:xfrm>
        </p:spPr>
        <p:txBody>
          <a:bodyPr>
            <a:normAutofit fontScale="90000"/>
          </a:bodyPr>
          <a:lstStyle/>
          <a:p>
            <a:r>
              <a:rPr lang="en-GB" dirty="0"/>
              <a:t>Exercise 2  : Start with a scoping search (2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a:xfrm>
            <a:off x="890849" y="1319386"/>
            <a:ext cx="10462951" cy="3967509"/>
          </a:xfrm>
        </p:spPr>
        <p:txBody>
          <a:bodyPr>
            <a:normAutofit/>
          </a:bodyPr>
          <a:lstStyle/>
          <a:p>
            <a:pPr lvl="0" algn="just"/>
            <a:r>
              <a:rPr lang="en-GB" dirty="0"/>
              <a:t>These are essential at the stage where you are developing your protocol (see chapter 4).  </a:t>
            </a:r>
          </a:p>
          <a:p>
            <a:pPr lvl="0" algn="just"/>
            <a:r>
              <a:rPr lang="en-GB" dirty="0"/>
              <a:t>A scoping search can also help you choose sources and terminology to use for your systematic search.</a:t>
            </a:r>
          </a:p>
          <a:p>
            <a:pPr lvl="0" algn="just"/>
            <a:endParaRPr lang="en-GB" dirty="0"/>
          </a:p>
          <a:p>
            <a:pPr lvl="0" algn="just"/>
            <a:endParaRPr lang="en-GB" dirty="0"/>
          </a:p>
        </p:txBody>
      </p:sp>
      <p:grpSp>
        <p:nvGrpSpPr>
          <p:cNvPr id="4" name="Group 3">
            <a:extLst>
              <a:ext uri="{FF2B5EF4-FFF2-40B4-BE49-F238E27FC236}">
                <a16:creationId xmlns:a16="http://schemas.microsoft.com/office/drawing/2014/main" id="{B7C03836-BBEF-C13B-0E6E-3CB218D37023}"/>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1AE80998-09B3-654C-C4F7-984094DC948A}"/>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D51B3261-3FF5-7352-F0C7-87F6815A2E6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A56EB0E7-C8B3-8366-CCA3-1265BF69769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9139129-F857-B741-9500-1D7C07861DF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9853837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CB1CD-A1F9-4746-B57C-3F8D5F5B53A2}"/>
              </a:ext>
            </a:extLst>
          </p:cNvPr>
          <p:cNvSpPr>
            <a:spLocks noGrp="1"/>
          </p:cNvSpPr>
          <p:nvPr>
            <p:ph type="title"/>
          </p:nvPr>
        </p:nvSpPr>
        <p:spPr>
          <a:xfrm>
            <a:off x="732905" y="309707"/>
            <a:ext cx="10515600" cy="804197"/>
          </a:xfrm>
        </p:spPr>
        <p:txBody>
          <a:bodyPr>
            <a:normAutofit fontScale="90000"/>
          </a:bodyPr>
          <a:lstStyle/>
          <a:p>
            <a:pPr>
              <a:lnSpc>
                <a:spcPct val="100000"/>
              </a:lnSpc>
            </a:pPr>
            <a:r>
              <a:rPr lang="en-GB" dirty="0"/>
              <a:t>Exercise 2  : Systematic searching </a:t>
            </a:r>
            <a:br>
              <a:rPr lang="en-GB" dirty="0"/>
            </a:br>
            <a:r>
              <a:rPr lang="en-GB" dirty="0"/>
              <a:t>1. Selecting Sources</a:t>
            </a:r>
          </a:p>
        </p:txBody>
      </p:sp>
      <p:sp>
        <p:nvSpPr>
          <p:cNvPr id="3" name="Content Placeholder 2">
            <a:extLst>
              <a:ext uri="{FF2B5EF4-FFF2-40B4-BE49-F238E27FC236}">
                <a16:creationId xmlns:a16="http://schemas.microsoft.com/office/drawing/2014/main" id="{55D82533-B6E8-4F38-A470-F712588D73ED}"/>
              </a:ext>
            </a:extLst>
          </p:cNvPr>
          <p:cNvSpPr>
            <a:spLocks noGrp="1"/>
          </p:cNvSpPr>
          <p:nvPr>
            <p:ph idx="1"/>
          </p:nvPr>
        </p:nvSpPr>
        <p:spPr>
          <a:xfrm>
            <a:off x="634883" y="1291244"/>
            <a:ext cx="10711643" cy="4976553"/>
          </a:xfrm>
        </p:spPr>
        <p:txBody>
          <a:bodyPr>
            <a:normAutofit/>
          </a:bodyPr>
          <a:lstStyle/>
          <a:p>
            <a:r>
              <a:rPr lang="en-GB" dirty="0"/>
              <a:t>Identify a selection of bibliographic databases that will cover all the disciplines likely to be relevant to your topic. </a:t>
            </a:r>
          </a:p>
          <a:p>
            <a:pPr lvl="1"/>
            <a:r>
              <a:rPr lang="en-GB" dirty="0"/>
              <a:t>These might include broad multidisciplinary sources (Web of Science, Scopus) as well as subject-specific databases like MEDLINE, </a:t>
            </a:r>
            <a:r>
              <a:rPr lang="en-GB" dirty="0" err="1"/>
              <a:t>PsycINFO</a:t>
            </a:r>
            <a:r>
              <a:rPr lang="en-GB" dirty="0"/>
              <a:t> or ERIC.</a:t>
            </a:r>
          </a:p>
          <a:p>
            <a:r>
              <a:rPr lang="en-GB" dirty="0"/>
              <a:t>Consider what types of grey (unpublished) literature may be relevant and how you will obtain them</a:t>
            </a:r>
          </a:p>
          <a:p>
            <a:pPr lvl="1" algn="just"/>
            <a:r>
              <a:rPr lang="en-GB" dirty="0" err="1"/>
              <a:t>Eg</a:t>
            </a:r>
            <a:r>
              <a:rPr lang="en-GB" dirty="0"/>
              <a:t>, would you be interested in reports from government organisations?  Preliminary results from ongoing studies?  Dissertations and theses?  These types of material may be difficult to obtain but for some topics they may be essential.</a:t>
            </a:r>
          </a:p>
        </p:txBody>
      </p:sp>
      <p:grpSp>
        <p:nvGrpSpPr>
          <p:cNvPr id="4" name="Group 3">
            <a:extLst>
              <a:ext uri="{FF2B5EF4-FFF2-40B4-BE49-F238E27FC236}">
                <a16:creationId xmlns:a16="http://schemas.microsoft.com/office/drawing/2014/main" id="{6DF5B62E-B5ED-F60B-72EE-3D6394EE3748}"/>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69EFB301-B00C-584C-41BC-D110D999270C}"/>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7656C0F-0CFF-357D-103B-B88B92E2929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5DCE008-F236-8298-ECC5-9B6AEE4B3F4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7CD004B1-34C9-377A-DC10-824DF5192BDB}"/>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470333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7EAA4-A87E-4088-AD04-C4153F5E635B}"/>
              </a:ext>
            </a:extLst>
          </p:cNvPr>
          <p:cNvSpPr>
            <a:spLocks noGrp="1"/>
          </p:cNvSpPr>
          <p:nvPr>
            <p:ph type="title"/>
          </p:nvPr>
        </p:nvSpPr>
        <p:spPr>
          <a:xfrm>
            <a:off x="332509" y="365126"/>
            <a:ext cx="11393977" cy="735126"/>
          </a:xfrm>
        </p:spPr>
        <p:txBody>
          <a:bodyPr>
            <a:normAutofit fontScale="90000"/>
          </a:bodyPr>
          <a:lstStyle/>
          <a:p>
            <a:pPr>
              <a:lnSpc>
                <a:spcPct val="100000"/>
              </a:lnSpc>
            </a:pPr>
            <a:r>
              <a:rPr lang="en-GB" dirty="0"/>
              <a:t>Exercise 2  :  Systematic search </a:t>
            </a:r>
            <a:br>
              <a:rPr lang="en-GB" dirty="0"/>
            </a:br>
            <a:r>
              <a:rPr lang="en-GB" dirty="0"/>
              <a:t>2: Developing your search strategy</a:t>
            </a:r>
          </a:p>
        </p:txBody>
      </p:sp>
      <p:sp>
        <p:nvSpPr>
          <p:cNvPr id="3" name="Content Placeholder 2">
            <a:extLst>
              <a:ext uri="{FF2B5EF4-FFF2-40B4-BE49-F238E27FC236}">
                <a16:creationId xmlns:a16="http://schemas.microsoft.com/office/drawing/2014/main" id="{988747DE-93A2-41ED-ADB6-EF3FFE700515}"/>
              </a:ext>
            </a:extLst>
          </p:cNvPr>
          <p:cNvSpPr>
            <a:spLocks noGrp="1"/>
          </p:cNvSpPr>
          <p:nvPr>
            <p:ph idx="1"/>
          </p:nvPr>
        </p:nvSpPr>
        <p:spPr>
          <a:xfrm>
            <a:off x="422564" y="1549139"/>
            <a:ext cx="10672156" cy="4351338"/>
          </a:xfrm>
        </p:spPr>
        <p:txBody>
          <a:bodyPr>
            <a:normAutofit lnSpcReduction="10000"/>
          </a:bodyPr>
          <a:lstStyle/>
          <a:p>
            <a:r>
              <a:rPr lang="en-GB" dirty="0"/>
              <a:t>Make a list of terms relating to each of the </a:t>
            </a:r>
            <a:r>
              <a:rPr lang="en-GB" dirty="0">
                <a:solidFill>
                  <a:srgbClr val="FF0000"/>
                </a:solidFill>
              </a:rPr>
              <a:t>key concepts </a:t>
            </a:r>
            <a:r>
              <a:rPr lang="en-GB" dirty="0"/>
              <a:t>of your review question</a:t>
            </a:r>
          </a:p>
          <a:p>
            <a:r>
              <a:rPr lang="en-GB" dirty="0"/>
              <a:t>Search one concept at a time, using thesaurus searching (where databases offer subject headings) in addition to free text searching of </a:t>
            </a:r>
            <a:r>
              <a:rPr lang="en-GB" dirty="0">
                <a:solidFill>
                  <a:srgbClr val="FF0000"/>
                </a:solidFill>
              </a:rPr>
              <a:t>titles and abstracts</a:t>
            </a:r>
          </a:p>
          <a:p>
            <a:pPr algn="just"/>
            <a:r>
              <a:rPr lang="en-GB" dirty="0"/>
              <a:t>Consider alternative </a:t>
            </a:r>
            <a:r>
              <a:rPr lang="en-GB" dirty="0">
                <a:solidFill>
                  <a:srgbClr val="FF0000"/>
                </a:solidFill>
              </a:rPr>
              <a:t>spellings,</a:t>
            </a:r>
            <a:r>
              <a:rPr lang="en-GB" dirty="0"/>
              <a:t> and use truncation (*) to find different word endings (</a:t>
            </a:r>
            <a:r>
              <a:rPr lang="en-GB" dirty="0" err="1"/>
              <a:t>eg</a:t>
            </a:r>
            <a:r>
              <a:rPr lang="en-GB" dirty="0"/>
              <a:t>, </a:t>
            </a:r>
            <a:r>
              <a:rPr lang="en-GB" dirty="0" err="1">
                <a:solidFill>
                  <a:srgbClr val="FF0000"/>
                </a:solidFill>
              </a:rPr>
              <a:t>vaccin</a:t>
            </a:r>
            <a:r>
              <a:rPr lang="en-GB" dirty="0">
                <a:solidFill>
                  <a:srgbClr val="FF0000"/>
                </a:solidFill>
              </a:rPr>
              <a:t>* to find vaccine, vaccines, vaccination</a:t>
            </a:r>
            <a:r>
              <a:rPr lang="en-GB" dirty="0"/>
              <a:t>)</a:t>
            </a:r>
          </a:p>
          <a:p>
            <a:pPr algn="just"/>
            <a:r>
              <a:rPr lang="en-GB" dirty="0"/>
              <a:t>Combine searches relating to </a:t>
            </a:r>
            <a:r>
              <a:rPr lang="en-GB" dirty="0">
                <a:solidFill>
                  <a:srgbClr val="FF0000"/>
                </a:solidFill>
              </a:rPr>
              <a:t>the same concept </a:t>
            </a:r>
            <a:r>
              <a:rPr lang="en-GB" dirty="0"/>
              <a:t>with OR</a:t>
            </a:r>
          </a:p>
          <a:p>
            <a:pPr algn="just"/>
            <a:r>
              <a:rPr lang="en-GB" dirty="0"/>
              <a:t>Combine searches relating to </a:t>
            </a:r>
            <a:r>
              <a:rPr lang="en-GB" dirty="0">
                <a:solidFill>
                  <a:srgbClr val="FF0000"/>
                </a:solidFill>
              </a:rPr>
              <a:t>different concepts </a:t>
            </a:r>
            <a:r>
              <a:rPr lang="en-GB" dirty="0"/>
              <a:t>with AND</a:t>
            </a:r>
          </a:p>
          <a:p>
            <a:pPr algn="just"/>
            <a:r>
              <a:rPr lang="en-GB" dirty="0"/>
              <a:t>Use </a:t>
            </a:r>
            <a:r>
              <a:rPr lang="en-GB" b="1" dirty="0"/>
              <a:t>search filters </a:t>
            </a:r>
            <a:r>
              <a:rPr lang="en-GB" dirty="0"/>
              <a:t>to limit your search to specific types of study</a:t>
            </a:r>
          </a:p>
        </p:txBody>
      </p:sp>
      <p:grpSp>
        <p:nvGrpSpPr>
          <p:cNvPr id="4" name="Group 3">
            <a:extLst>
              <a:ext uri="{FF2B5EF4-FFF2-40B4-BE49-F238E27FC236}">
                <a16:creationId xmlns:a16="http://schemas.microsoft.com/office/drawing/2014/main" id="{877E23ED-6944-DF0E-6F3D-CB42162E022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BC01858-B0BA-1254-B147-08C2E80FF8A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51073468-12FC-E237-03E8-157AD982735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6ACAE265-ED3D-B04C-0F33-87E203C83F0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90D8084A-335F-8ADD-57FD-AAF692FD0591}"/>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9434050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8328"/>
            <a:ext cx="10515600" cy="650174"/>
          </a:xfrm>
        </p:spPr>
        <p:txBody>
          <a:bodyPr>
            <a:normAutofit fontScale="90000"/>
          </a:bodyPr>
          <a:lstStyle/>
          <a:p>
            <a:r>
              <a:rPr lang="en-GB" dirty="0"/>
              <a:t>Exercise 2  : Example search string (PubMed)</a:t>
            </a:r>
          </a:p>
        </p:txBody>
      </p:sp>
      <p:sp>
        <p:nvSpPr>
          <p:cNvPr id="8" name="Content Placeholder 7"/>
          <p:cNvSpPr>
            <a:spLocks noGrp="1"/>
          </p:cNvSpPr>
          <p:nvPr>
            <p:ph idx="1"/>
          </p:nvPr>
        </p:nvSpPr>
        <p:spPr>
          <a:xfrm>
            <a:off x="630622" y="828502"/>
            <a:ext cx="4766324" cy="5200996"/>
          </a:xfrm>
        </p:spPr>
        <p:txBody>
          <a:bodyPr>
            <a:normAutofit fontScale="92500"/>
          </a:bodyPr>
          <a:lstStyle/>
          <a:p>
            <a:pPr algn="just"/>
            <a:r>
              <a:rPr lang="en-GB" dirty="0"/>
              <a:t>In this simple search, concepts are searched one at a time (lines 1-2 smoking cessation, line 3 motivational interviewing).  </a:t>
            </a:r>
          </a:p>
          <a:p>
            <a:pPr algn="just"/>
            <a:r>
              <a:rPr lang="en-GB" dirty="0"/>
              <a:t>Each concept is searched in </a:t>
            </a:r>
            <a:r>
              <a:rPr lang="en-GB" dirty="0" err="1"/>
              <a:t>MeSH</a:t>
            </a:r>
            <a:r>
              <a:rPr lang="en-GB" dirty="0"/>
              <a:t> (subject headings) and title/abstract.</a:t>
            </a:r>
          </a:p>
          <a:p>
            <a:pPr algn="just"/>
            <a:r>
              <a:rPr lang="en-GB" dirty="0"/>
              <a:t>Similar lines (1&amp;2) are combined with OR; different concepts (3&amp;4) with AND.</a:t>
            </a:r>
          </a:p>
          <a:p>
            <a:pPr algn="just"/>
            <a:r>
              <a:rPr lang="en-GB" dirty="0"/>
              <a:t>More examples of search strings can be found in chapter 5.</a:t>
            </a:r>
          </a:p>
        </p:txBody>
      </p:sp>
      <p:pic>
        <p:nvPicPr>
          <p:cNvPr id="9" name="Picture 8"/>
          <p:cNvPicPr/>
          <p:nvPr/>
        </p:nvPicPr>
        <p:blipFill rotWithShape="1">
          <a:blip r:embed="rId2" cstate="print">
            <a:extLst>
              <a:ext uri="{28A0092B-C50C-407E-A947-70E740481C1C}">
                <a14:useLocalDpi xmlns:a14="http://schemas.microsoft.com/office/drawing/2010/main" val="0"/>
              </a:ext>
            </a:extLst>
          </a:blip>
          <a:srcRect l="9306" t="12213" r="9705" b="30273"/>
          <a:stretch/>
        </p:blipFill>
        <p:spPr bwMode="auto">
          <a:xfrm>
            <a:off x="6079222" y="1352524"/>
            <a:ext cx="5681853" cy="3992333"/>
          </a:xfrm>
          <a:prstGeom prst="rect">
            <a:avLst/>
          </a:prstGeom>
          <a:ln>
            <a:noFill/>
          </a:ln>
          <a:extLst>
            <a:ext uri="{53640926-AAD7-44D8-BBD7-CCE9431645EC}">
              <a14:shadowObscured xmlns:a14="http://schemas.microsoft.com/office/drawing/2010/main"/>
            </a:ext>
          </a:extLst>
        </p:spPr>
      </p:pic>
      <p:grpSp>
        <p:nvGrpSpPr>
          <p:cNvPr id="3" name="Group 2">
            <a:extLst>
              <a:ext uri="{FF2B5EF4-FFF2-40B4-BE49-F238E27FC236}">
                <a16:creationId xmlns:a16="http://schemas.microsoft.com/office/drawing/2014/main" id="{9F388C3C-4478-1A69-82E1-C6025BBDB1A5}"/>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1A4CE625-B957-15F8-D288-95612F17E854}"/>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CA2A1F1D-ED85-98A1-3EFC-04FF46AE1650}"/>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843D7BDE-983E-E6F9-798B-C645D008505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BC4B5737-90E3-9741-26A1-F2FA989B31F5}"/>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9155097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1" y="765192"/>
            <a:ext cx="9647197" cy="1188720"/>
          </a:xfrm>
        </p:spPr>
        <p:txBody>
          <a:bodyPr>
            <a:normAutofit/>
          </a:bodyPr>
          <a:lstStyle/>
          <a:p>
            <a:r>
              <a:rPr lang="en-GB" dirty="0"/>
              <a:t>Exercise on </a:t>
            </a:r>
            <a:r>
              <a:rPr lang="en-US" b="1" dirty="0"/>
              <a:t>Mapping Review</a:t>
            </a:r>
            <a:endParaRPr lang="en-GB" dirty="0"/>
          </a:p>
        </p:txBody>
      </p: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603504" y="2542492"/>
            <a:ext cx="7215020" cy="2149037"/>
          </a:xfrm>
        </p:spPr>
        <p:txBody>
          <a:bodyPr>
            <a:noAutofit/>
          </a:bodyPr>
          <a:lstStyle/>
          <a:p>
            <a:pPr lvl="1">
              <a:lnSpc>
                <a:spcPct val="90000"/>
              </a:lnSpc>
            </a:pPr>
            <a:r>
              <a:rPr lang="en-US" altLang="zh-CN" sz="2800" dirty="0"/>
              <a:t>Based upon your selected article, please follow steps for mapping review </a:t>
            </a:r>
          </a:p>
          <a:p>
            <a:pPr lvl="1">
              <a:lnSpc>
                <a:spcPct val="90000"/>
              </a:lnSpc>
            </a:pPr>
            <a:r>
              <a:rPr lang="en-US" altLang="zh-CN" sz="2800" dirty="0"/>
              <a:t>Draw a map to </a:t>
            </a:r>
            <a:r>
              <a:rPr lang="en-US" altLang="zh-CN" sz="2800" dirty="0" err="1"/>
              <a:t>visualise</a:t>
            </a:r>
            <a:r>
              <a:rPr lang="en-US" altLang="zh-CN" sz="2800" dirty="0"/>
              <a:t> your results and identify the research gap. </a:t>
            </a:r>
            <a:endParaRPr lang="en-GB" altLang="zh-CN" sz="2800" dirty="0"/>
          </a:p>
          <a:p>
            <a:pPr marL="228600" lvl="1" indent="0">
              <a:lnSpc>
                <a:spcPct val="90000"/>
              </a:lnSpc>
              <a:buNone/>
            </a:pPr>
            <a:endParaRPr lang="zh-CN" altLang="zh-CN" sz="1800" dirty="0"/>
          </a:p>
        </p:txBody>
      </p:sp>
      <p:pic>
        <p:nvPicPr>
          <p:cNvPr id="7" name="Graphic 6" descr="Cause And Effect">
            <a:extLst>
              <a:ext uri="{FF2B5EF4-FFF2-40B4-BE49-F238E27FC236}">
                <a16:creationId xmlns:a16="http://schemas.microsoft.com/office/drawing/2014/main" id="{FF177444-F1B7-4358-A5EE-C2E9851EFA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7715890" y="1569263"/>
            <a:ext cx="3328416" cy="3328416"/>
          </a:xfrm>
          <a:prstGeom prst="rect">
            <a:avLst/>
          </a:prstGeom>
        </p:spPr>
      </p:pic>
      <p:sp>
        <p:nvSpPr>
          <p:cNvPr id="4" name="Rectangle 3">
            <a:extLst>
              <a:ext uri="{FF2B5EF4-FFF2-40B4-BE49-F238E27FC236}">
                <a16:creationId xmlns:a16="http://schemas.microsoft.com/office/drawing/2014/main" id="{0F1BE771-F89D-4DAE-8DB2-C3003EA3D0E2}"/>
              </a:ext>
            </a:extLst>
          </p:cNvPr>
          <p:cNvSpPr/>
          <p:nvPr/>
        </p:nvSpPr>
        <p:spPr>
          <a:xfrm>
            <a:off x="603504" y="5737259"/>
            <a:ext cx="6096000" cy="840230"/>
          </a:xfrm>
          <a:prstGeom prst="rect">
            <a:avLst/>
          </a:prstGeom>
        </p:spPr>
        <p:txBody>
          <a:bodyPr>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15050406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10024041" cy="1188720"/>
          </a:xfrm>
        </p:spPr>
        <p:txBody>
          <a:bodyPr>
            <a:normAutofit fontScale="90000"/>
          </a:bodyPr>
          <a:lstStyle/>
          <a:p>
            <a:r>
              <a:rPr lang="en-GB" dirty="0"/>
              <a:t>Exercises: coding procedure of </a:t>
            </a:r>
            <a:r>
              <a:rPr lang="en-US" b="1" dirty="0"/>
              <a:t>Mapping Review or Scoping Review </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20134" y="2267575"/>
            <a:ext cx="6514092" cy="3263206"/>
          </a:xfrm>
        </p:spPr>
        <p:txBody>
          <a:bodyPr>
            <a:noAutofit/>
          </a:bodyPr>
          <a:lstStyle/>
          <a:p>
            <a:pPr lvl="1">
              <a:lnSpc>
                <a:spcPct val="90000"/>
              </a:lnSpc>
            </a:pPr>
            <a:r>
              <a:rPr lang="en-US" altLang="zh-CN" sz="2200" dirty="0"/>
              <a:t>Have a closer look at the coding procedure outlined in the paper. In your view, did they cover all important points? What sections are fairly generic (could be used for any systematic review) and which ones are more topic-specific?</a:t>
            </a:r>
            <a:r>
              <a:rPr lang="zh-CN" altLang="zh-CN" sz="2200" dirty="0"/>
              <a:t> </a:t>
            </a:r>
            <a:endParaRPr lang="en-GB" altLang="zh-CN" sz="2200" dirty="0"/>
          </a:p>
          <a:p>
            <a:pPr lvl="1">
              <a:lnSpc>
                <a:spcPct val="90000"/>
              </a:lnSpc>
            </a:pPr>
            <a:endParaRPr lang="en-GB" altLang="zh-CN" sz="2200" dirty="0"/>
          </a:p>
          <a:p>
            <a:pPr lvl="1">
              <a:lnSpc>
                <a:spcPct val="90000"/>
              </a:lnSpc>
            </a:pPr>
            <a:r>
              <a:rPr lang="en-US" altLang="zh-CN" sz="2200" dirty="0"/>
              <a:t>Pick one article listed in the appendix of the paper and search for it. If you cannot get access to it, try another one. Once you have downloaded one of the articles reviewed for this paper, apply the </a:t>
            </a:r>
            <a:r>
              <a:rPr lang="en-US" altLang="zh-CN" sz="2200" dirty="0">
                <a:solidFill>
                  <a:srgbClr val="FF0000"/>
                </a:solidFill>
              </a:rPr>
              <a:t>coding framework </a:t>
            </a:r>
            <a:r>
              <a:rPr lang="en-US" altLang="zh-CN" sz="2200" dirty="0"/>
              <a:t>used by the authors. Prepare a brief summary to share in class.</a:t>
            </a:r>
            <a:r>
              <a:rPr lang="zh-CN" altLang="zh-CN" sz="2200" dirty="0"/>
              <a:t> </a:t>
            </a:r>
          </a:p>
        </p:txBody>
      </p:sp>
    </p:spTree>
    <p:extLst>
      <p:ext uri="{BB962C8B-B14F-4D97-AF65-F5344CB8AC3E}">
        <p14:creationId xmlns:p14="http://schemas.microsoft.com/office/powerpoint/2010/main" val="31726170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2C0D-B018-4DB5-9077-B9F3A96F7490}"/>
              </a:ext>
            </a:extLst>
          </p:cNvPr>
          <p:cNvSpPr>
            <a:spLocks noGrp="1"/>
          </p:cNvSpPr>
          <p:nvPr>
            <p:ph type="title"/>
          </p:nvPr>
        </p:nvSpPr>
        <p:spPr/>
        <p:txBody>
          <a:bodyPr/>
          <a:lstStyle/>
          <a:p>
            <a:r>
              <a:rPr lang="en-GB" dirty="0"/>
              <a:t>‘Take homes’ (1 of 2)</a:t>
            </a:r>
          </a:p>
        </p:txBody>
      </p:sp>
      <p:sp>
        <p:nvSpPr>
          <p:cNvPr id="3" name="Content Placeholder 2">
            <a:extLst>
              <a:ext uri="{FF2B5EF4-FFF2-40B4-BE49-F238E27FC236}">
                <a16:creationId xmlns:a16="http://schemas.microsoft.com/office/drawing/2014/main" id="{0E751D81-3AFA-4E64-9C9F-9F04C55FF511}"/>
              </a:ext>
            </a:extLst>
          </p:cNvPr>
          <p:cNvSpPr>
            <a:spLocks noGrp="1"/>
          </p:cNvSpPr>
          <p:nvPr>
            <p:ph idx="1"/>
          </p:nvPr>
        </p:nvSpPr>
        <p:spPr/>
        <p:txBody>
          <a:bodyPr>
            <a:normAutofit/>
          </a:bodyPr>
          <a:lstStyle/>
          <a:p>
            <a:pPr lvl="0"/>
            <a:r>
              <a:rPr lang="en-GB" dirty="0"/>
              <a:t>Pre-plan your search and conduct a scoping search.</a:t>
            </a:r>
          </a:p>
          <a:p>
            <a:pPr lvl="0"/>
            <a:r>
              <a:rPr lang="en-GB" dirty="0"/>
              <a:t>Select the most appropriate sources to search.</a:t>
            </a:r>
          </a:p>
          <a:p>
            <a:pPr lvl="0"/>
            <a:r>
              <a:rPr lang="en-GB" dirty="0"/>
              <a:t>Take into account limitations of the literature, such as inconsistent terminology and problematic indexing, and include alternative search terms (including those used in known papers).</a:t>
            </a:r>
          </a:p>
          <a:p>
            <a:pPr lvl="0"/>
            <a:r>
              <a:rPr lang="en-GB" dirty="0"/>
              <a:t>Select the most appropriate search techniques for the sources that you have chosen. Consider whether it is appropriate to use search filters. </a:t>
            </a:r>
          </a:p>
        </p:txBody>
      </p:sp>
      <p:grpSp>
        <p:nvGrpSpPr>
          <p:cNvPr id="4" name="Group 3">
            <a:extLst>
              <a:ext uri="{FF2B5EF4-FFF2-40B4-BE49-F238E27FC236}">
                <a16:creationId xmlns:a16="http://schemas.microsoft.com/office/drawing/2014/main" id="{9A555136-E7B7-45D8-7455-494FDD5CCD57}"/>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847A2FB-3C4E-3FD4-4A33-1942D47D6350}"/>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9D2D6D31-49DD-2C19-3C88-CE9DA0E42B3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E03166C7-8FAF-8EB4-22C5-6E72366B91D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B1D94020-C6EB-3CC9-A87B-FC80886D383A}"/>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636299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2C0D-B018-4DB5-9077-B9F3A96F7490}"/>
              </a:ext>
            </a:extLst>
          </p:cNvPr>
          <p:cNvSpPr>
            <a:spLocks noGrp="1"/>
          </p:cNvSpPr>
          <p:nvPr>
            <p:ph type="title"/>
          </p:nvPr>
        </p:nvSpPr>
        <p:spPr/>
        <p:txBody>
          <a:bodyPr/>
          <a:lstStyle/>
          <a:p>
            <a:r>
              <a:rPr lang="en-GB" dirty="0"/>
              <a:t>‘Take homes’ (2 of 2)</a:t>
            </a:r>
          </a:p>
        </p:txBody>
      </p:sp>
      <p:sp>
        <p:nvSpPr>
          <p:cNvPr id="3" name="Content Placeholder 2">
            <a:extLst>
              <a:ext uri="{FF2B5EF4-FFF2-40B4-BE49-F238E27FC236}">
                <a16:creationId xmlns:a16="http://schemas.microsoft.com/office/drawing/2014/main" id="{0E751D81-3AFA-4E64-9C9F-9F04C55FF511}"/>
              </a:ext>
            </a:extLst>
          </p:cNvPr>
          <p:cNvSpPr>
            <a:spLocks noGrp="1"/>
          </p:cNvSpPr>
          <p:nvPr>
            <p:ph idx="1"/>
          </p:nvPr>
        </p:nvSpPr>
        <p:spPr/>
        <p:txBody>
          <a:bodyPr>
            <a:normAutofit/>
          </a:bodyPr>
          <a:lstStyle/>
          <a:p>
            <a:pPr lvl="0"/>
            <a:r>
              <a:rPr lang="en-GB" dirty="0"/>
              <a:t>Employ supplementary search approaches (for example citation searching as well as traditional database searching).</a:t>
            </a:r>
          </a:p>
          <a:p>
            <a:pPr lvl="0"/>
            <a:r>
              <a:rPr lang="en-GB" dirty="0"/>
              <a:t>Evaluate your search results, modify your search strategies accordingly and be sure to document the search process to allow you to report it accurately when you write up your review.</a:t>
            </a:r>
          </a:p>
        </p:txBody>
      </p:sp>
      <p:grpSp>
        <p:nvGrpSpPr>
          <p:cNvPr id="4" name="Group 3">
            <a:extLst>
              <a:ext uri="{FF2B5EF4-FFF2-40B4-BE49-F238E27FC236}">
                <a16:creationId xmlns:a16="http://schemas.microsoft.com/office/drawing/2014/main" id="{9AFA49C2-8871-2024-BF2B-98EA2FE24BC8}"/>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5593258B-3A7E-EAFE-6B84-C76552E5B54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A7725149-DFB6-EECD-D7E7-6134327894B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3B287BA6-1C4C-0766-6FAC-253FEBCF8CC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AD5FAD3-7BE0-CB8F-927A-DC5B5A2772A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939812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5980-CBF7-4ABA-8345-E5E6D7135703}"/>
              </a:ext>
            </a:extLst>
          </p:cNvPr>
          <p:cNvSpPr>
            <a:spLocks noGrp="1"/>
          </p:cNvSpPr>
          <p:nvPr>
            <p:ph type="title"/>
          </p:nvPr>
        </p:nvSpPr>
        <p:spPr/>
        <p:txBody>
          <a:bodyPr/>
          <a:lstStyle/>
          <a:p>
            <a:r>
              <a:rPr lang="en-GB"/>
              <a:t>References :</a:t>
            </a:r>
            <a:endParaRPr lang="en-GB" dirty="0"/>
          </a:p>
        </p:txBody>
      </p:sp>
      <p:sp>
        <p:nvSpPr>
          <p:cNvPr id="3" name="Content Placeholder 2">
            <a:extLst>
              <a:ext uri="{FF2B5EF4-FFF2-40B4-BE49-F238E27FC236}">
                <a16:creationId xmlns:a16="http://schemas.microsoft.com/office/drawing/2014/main" id="{72FFF8A3-8FB6-4225-8F29-B12C3DFD67CF}"/>
              </a:ext>
            </a:extLst>
          </p:cNvPr>
          <p:cNvSpPr>
            <a:spLocks noGrp="1"/>
          </p:cNvSpPr>
          <p:nvPr>
            <p:ph idx="1"/>
          </p:nvPr>
        </p:nvSpPr>
        <p:spPr>
          <a:xfrm>
            <a:off x="738447" y="1371196"/>
            <a:ext cx="10515600" cy="4351338"/>
          </a:xfrm>
        </p:spPr>
        <p:txBody>
          <a:bodyPr>
            <a:normAutofit/>
          </a:bodyPr>
          <a:lstStyle/>
          <a:p>
            <a:r>
              <a:rPr lang="en-US" sz="1600" b="0" i="0" dirty="0">
                <a:solidFill>
                  <a:srgbClr val="222222"/>
                </a:solidFill>
                <a:effectLst/>
                <a:latin typeface="Arial" panose="020B0604020202020204" pitchFamily="34" charset="0"/>
              </a:rPr>
              <a:t>Fernandez, A., Black, J., Jones, M., Wilson, L., Salvador-</a:t>
            </a:r>
            <a:r>
              <a:rPr lang="en-US" sz="1600" b="0" i="0" dirty="0" err="1">
                <a:solidFill>
                  <a:srgbClr val="222222"/>
                </a:solidFill>
                <a:effectLst/>
                <a:latin typeface="Arial" panose="020B0604020202020204" pitchFamily="34" charset="0"/>
              </a:rPr>
              <a:t>Carulla</a:t>
            </a:r>
            <a:r>
              <a:rPr lang="en-US" sz="1600" b="0" i="0" dirty="0">
                <a:solidFill>
                  <a:srgbClr val="222222"/>
                </a:solidFill>
                <a:effectLst/>
                <a:latin typeface="Arial" panose="020B0604020202020204" pitchFamily="34" charset="0"/>
              </a:rPr>
              <a:t>, L., Astell-Burt, T., &amp; Black, D. (2015). Flooding and mental health: a systematic mapping review. </a:t>
            </a:r>
            <a:r>
              <a:rPr lang="en-US" sz="1600" b="0" i="1" dirty="0" err="1">
                <a:solidFill>
                  <a:srgbClr val="222222"/>
                </a:solidFill>
                <a:effectLst/>
                <a:latin typeface="Arial" panose="020B0604020202020204" pitchFamily="34" charset="0"/>
              </a:rPr>
              <a:t>PloS</a:t>
            </a:r>
            <a:r>
              <a:rPr lang="en-US" sz="1600" b="0" i="1" dirty="0">
                <a:solidFill>
                  <a:srgbClr val="222222"/>
                </a:solidFill>
                <a:effectLst/>
                <a:latin typeface="Arial" panose="020B0604020202020204" pitchFamily="34" charset="0"/>
              </a:rPr>
              <a:t> one</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10</a:t>
            </a:r>
            <a:r>
              <a:rPr lang="en-US" sz="1600" b="0" i="0" dirty="0">
                <a:solidFill>
                  <a:srgbClr val="222222"/>
                </a:solidFill>
                <a:effectLst/>
                <a:latin typeface="Arial" panose="020B0604020202020204" pitchFamily="34" charset="0"/>
              </a:rPr>
              <a:t>(4), e0119929. </a:t>
            </a:r>
            <a:r>
              <a:rPr lang="en-US" sz="1600" dirty="0">
                <a:hlinkClick r:id="rId2"/>
              </a:rPr>
              <a:t>Flooding and Mental Health: A Systematic Mapping Review | PLOS One</a:t>
            </a:r>
            <a:endParaRPr lang="fr-FR" sz="1600" dirty="0">
              <a:latin typeface="Arial" panose="020B0604020202020204" pitchFamily="34" charset="0"/>
              <a:cs typeface="Arial" panose="020B0604020202020204" pitchFamily="34" charset="0"/>
            </a:endParaRPr>
          </a:p>
          <a:p>
            <a:endParaRPr lang="fr-FR" sz="1600" dirty="0">
              <a:latin typeface="Arial" panose="020B060402020202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5B9589E0-9E74-0960-6635-4CE48FB6D96C}"/>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17B7D32-1D20-2A3F-B39D-61FD2F71B49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B25B7EF-1089-DD2F-E369-41FD3023175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A6B896F3-B6AF-E12B-DB2B-25954DDDB75E}"/>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91BF80CE-04F0-E62F-C458-1AA103FBEFD2}"/>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383911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B8A97-2B9B-E6F3-6A28-EDDF993E0D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F34996-BF60-E40E-9048-B692F4D44ADD}"/>
              </a:ext>
            </a:extLst>
          </p:cNvPr>
          <p:cNvSpPr>
            <a:spLocks noGrp="1"/>
          </p:cNvSpPr>
          <p:nvPr>
            <p:ph type="title"/>
          </p:nvPr>
        </p:nvSpPr>
        <p:spPr/>
        <p:txBody>
          <a:bodyPr/>
          <a:lstStyle/>
          <a:p>
            <a:r>
              <a:rPr lang="en-GB"/>
              <a:t>References :</a:t>
            </a:r>
            <a:endParaRPr lang="en-GB" dirty="0"/>
          </a:p>
        </p:txBody>
      </p:sp>
      <p:sp>
        <p:nvSpPr>
          <p:cNvPr id="3" name="Content Placeholder 2">
            <a:extLst>
              <a:ext uri="{FF2B5EF4-FFF2-40B4-BE49-F238E27FC236}">
                <a16:creationId xmlns:a16="http://schemas.microsoft.com/office/drawing/2014/main" id="{65A09FD3-4441-8717-DB4F-6FAC5E4129FC}"/>
              </a:ext>
            </a:extLst>
          </p:cNvPr>
          <p:cNvSpPr>
            <a:spLocks noGrp="1"/>
          </p:cNvSpPr>
          <p:nvPr>
            <p:ph idx="1"/>
          </p:nvPr>
        </p:nvSpPr>
        <p:spPr>
          <a:xfrm>
            <a:off x="738447" y="1371196"/>
            <a:ext cx="10515600" cy="4351338"/>
          </a:xfrm>
        </p:spPr>
        <p:txBody>
          <a:bodyPr>
            <a:normAutofit fontScale="70000" lnSpcReduction="20000"/>
          </a:bodyPr>
          <a:lstStyle/>
          <a:p>
            <a:r>
              <a:rPr lang="en-US" sz="2400" b="0" i="0" dirty="0">
                <a:solidFill>
                  <a:srgbClr val="333333"/>
                </a:solidFill>
                <a:effectLst/>
                <a:latin typeface="-apple-system"/>
              </a:rPr>
              <a:t>Campbell, F., </a:t>
            </a:r>
            <a:r>
              <a:rPr lang="en-US" sz="2400" b="0" i="0" dirty="0" err="1">
                <a:solidFill>
                  <a:srgbClr val="333333"/>
                </a:solidFill>
                <a:effectLst/>
                <a:latin typeface="-apple-system"/>
              </a:rPr>
              <a:t>Tricco</a:t>
            </a:r>
            <a:r>
              <a:rPr lang="en-US" sz="2400" b="0" i="0" dirty="0">
                <a:solidFill>
                  <a:srgbClr val="333333"/>
                </a:solidFill>
                <a:effectLst/>
                <a:latin typeface="-apple-system"/>
              </a:rPr>
              <a:t>, A.C., Munn, Z. </a:t>
            </a:r>
            <a:r>
              <a:rPr lang="en-US" sz="2400" b="0" i="1" dirty="0">
                <a:solidFill>
                  <a:srgbClr val="333333"/>
                </a:solidFill>
                <a:effectLst/>
                <a:latin typeface="-apple-system"/>
              </a:rPr>
              <a:t>et al.</a:t>
            </a:r>
            <a:r>
              <a:rPr lang="en-US" sz="2400" b="0" i="0" dirty="0">
                <a:solidFill>
                  <a:srgbClr val="333333"/>
                </a:solidFill>
                <a:effectLst/>
                <a:latin typeface="-apple-system"/>
              </a:rPr>
              <a:t> (2023) Mapping reviews, scoping reviews, and evidence and gap maps (EGMs): the same but different— the “Big Picture” review family. </a:t>
            </a:r>
            <a:r>
              <a:rPr lang="en-US" sz="2400" b="0" i="1" dirty="0">
                <a:solidFill>
                  <a:srgbClr val="333333"/>
                </a:solidFill>
                <a:effectLst/>
                <a:latin typeface="-apple-system"/>
              </a:rPr>
              <a:t>Syst Rev</a:t>
            </a:r>
            <a:r>
              <a:rPr lang="en-US" sz="2400" b="0" i="0" dirty="0">
                <a:solidFill>
                  <a:srgbClr val="333333"/>
                </a:solidFill>
                <a:effectLst/>
                <a:latin typeface="-apple-system"/>
              </a:rPr>
              <a:t> </a:t>
            </a:r>
            <a:r>
              <a:rPr lang="en-US" sz="2400" b="1" i="0" dirty="0">
                <a:solidFill>
                  <a:srgbClr val="333333"/>
                </a:solidFill>
                <a:effectLst/>
                <a:latin typeface="-apple-system"/>
              </a:rPr>
              <a:t>12</a:t>
            </a:r>
            <a:r>
              <a:rPr lang="en-US" sz="2400" b="0" i="0" dirty="0">
                <a:solidFill>
                  <a:srgbClr val="333333"/>
                </a:solidFill>
                <a:effectLst/>
                <a:latin typeface="-apple-system"/>
              </a:rPr>
              <a:t>, 45 (2023). </a:t>
            </a:r>
            <a:r>
              <a:rPr lang="en-US" sz="2400" b="0" i="0" dirty="0">
                <a:solidFill>
                  <a:srgbClr val="333333"/>
                </a:solidFill>
                <a:effectLst/>
                <a:latin typeface="-apple-system"/>
                <a:hlinkClick r:id="rId2"/>
              </a:rPr>
              <a:t>https://doi.org/10.1186/s13643-023-02178-5</a:t>
            </a:r>
            <a:endParaRPr lang="en-US" sz="2400" b="0" i="0" dirty="0">
              <a:solidFill>
                <a:srgbClr val="333333"/>
              </a:solidFill>
              <a:effectLst/>
              <a:latin typeface="-apple-system"/>
            </a:endParaRPr>
          </a:p>
          <a:p>
            <a:r>
              <a:rPr lang="en-GB" sz="2400" b="0" i="0" dirty="0" err="1">
                <a:solidFill>
                  <a:srgbClr val="222222"/>
                </a:solidFill>
                <a:effectLst/>
                <a:latin typeface="Merriweather Sans" pitchFamily="2" charset="0"/>
              </a:rPr>
              <a:t>Cubbon</a:t>
            </a:r>
            <a:r>
              <a:rPr lang="en-GB" sz="2400" b="0" i="0" dirty="0">
                <a:solidFill>
                  <a:srgbClr val="222222"/>
                </a:solidFill>
                <a:effectLst/>
                <a:latin typeface="Merriweather Sans" pitchFamily="2" charset="0"/>
              </a:rPr>
              <a:t>, L., </a:t>
            </a:r>
            <a:r>
              <a:rPr lang="en-GB" sz="2400" b="0" i="0" dirty="0" err="1">
                <a:solidFill>
                  <a:srgbClr val="222222"/>
                </a:solidFill>
                <a:effectLst/>
                <a:latin typeface="Merriweather Sans" pitchFamily="2" charset="0"/>
              </a:rPr>
              <a:t>Darga</a:t>
            </a:r>
            <a:r>
              <a:rPr lang="en-GB" sz="2400" b="0" i="0" dirty="0">
                <a:solidFill>
                  <a:srgbClr val="222222"/>
                </a:solidFill>
                <a:effectLst/>
                <a:latin typeface="Merriweather Sans" pitchFamily="2" charset="0"/>
              </a:rPr>
              <a:t>, K., </a:t>
            </a:r>
            <a:r>
              <a:rPr lang="en-GB" sz="2400" b="0" i="0" dirty="0" err="1">
                <a:solidFill>
                  <a:srgbClr val="222222"/>
                </a:solidFill>
                <a:effectLst/>
                <a:latin typeface="Merriweather Sans" pitchFamily="2" charset="0"/>
              </a:rPr>
              <a:t>Wisnesky</a:t>
            </a:r>
            <a:r>
              <a:rPr lang="en-GB" sz="2400" b="0" i="0" dirty="0">
                <a:solidFill>
                  <a:srgbClr val="222222"/>
                </a:solidFill>
                <a:effectLst/>
                <a:latin typeface="Merriweather Sans" pitchFamily="2" charset="0"/>
              </a:rPr>
              <a:t>, U.D. </a:t>
            </a:r>
            <a:r>
              <a:rPr lang="en-GB" sz="2400" b="0" i="1" dirty="0">
                <a:solidFill>
                  <a:srgbClr val="222222"/>
                </a:solidFill>
                <a:effectLst/>
                <a:latin typeface="Merriweather Sans" pitchFamily="2" charset="0"/>
              </a:rPr>
              <a:t>et al.</a:t>
            </a:r>
            <a:r>
              <a:rPr lang="en-GB" sz="2400" b="0" i="0" dirty="0">
                <a:solidFill>
                  <a:srgbClr val="222222"/>
                </a:solidFill>
                <a:effectLst/>
                <a:latin typeface="Merriweather Sans" pitchFamily="2" charset="0"/>
              </a:rPr>
              <a:t> Depression among entrepreneurs: a scoping review. </a:t>
            </a:r>
            <a:r>
              <a:rPr lang="en-GB" sz="2400" b="0" i="1" dirty="0">
                <a:solidFill>
                  <a:srgbClr val="222222"/>
                </a:solidFill>
                <a:effectLst/>
                <a:latin typeface="Merriweather Sans" pitchFamily="2" charset="0"/>
              </a:rPr>
              <a:t>Small Bus Econ</a:t>
            </a:r>
            <a:r>
              <a:rPr lang="en-GB" sz="2400" b="0" i="0" dirty="0">
                <a:solidFill>
                  <a:srgbClr val="222222"/>
                </a:solidFill>
                <a:effectLst/>
                <a:latin typeface="Merriweather Sans" pitchFamily="2" charset="0"/>
              </a:rPr>
              <a:t> </a:t>
            </a:r>
            <a:r>
              <a:rPr lang="en-GB" sz="2400" b="1" i="0" dirty="0">
                <a:solidFill>
                  <a:srgbClr val="222222"/>
                </a:solidFill>
                <a:effectLst/>
                <a:latin typeface="Merriweather Sans" pitchFamily="2" charset="0"/>
              </a:rPr>
              <a:t>57</a:t>
            </a:r>
            <a:r>
              <a:rPr lang="en-GB" sz="2400" b="0" i="0" dirty="0">
                <a:solidFill>
                  <a:srgbClr val="222222"/>
                </a:solidFill>
                <a:effectLst/>
                <a:latin typeface="Merriweather Sans" pitchFamily="2" charset="0"/>
              </a:rPr>
              <a:t>, 781–805 (2021). https://doi.org/10.1007/s11187-020-00382-4 </a:t>
            </a:r>
            <a:r>
              <a:rPr lang="en-US" sz="2400" dirty="0">
                <a:hlinkClick r:id="rId3"/>
              </a:rPr>
              <a:t>W5_Scoping review and enterpreneurship_example.pdf</a:t>
            </a:r>
            <a:endParaRPr lang="en-US" sz="2400" dirty="0"/>
          </a:p>
          <a:p>
            <a:r>
              <a:rPr lang="en-GB" dirty="0"/>
              <a:t>Chapter 5 of the Sage Book: Searching The Evidence. In: </a:t>
            </a:r>
            <a:r>
              <a:rPr lang="en-GB" b="1" dirty="0"/>
              <a:t>Systematic Approaches to a Successful Literature Review, </a:t>
            </a:r>
            <a:r>
              <a:rPr lang="en-GB" dirty="0"/>
              <a:t>3</a:t>
            </a:r>
            <a:r>
              <a:rPr lang="en-GB" baseline="30000" dirty="0"/>
              <a:t>rd</a:t>
            </a:r>
            <a:r>
              <a:rPr lang="en-GB" dirty="0"/>
              <a:t> </a:t>
            </a:r>
            <a:r>
              <a:rPr lang="en-GB" dirty="0" err="1"/>
              <a:t>ed</a:t>
            </a:r>
            <a:r>
              <a:rPr lang="en-GB" dirty="0"/>
              <a:t>, 2021.</a:t>
            </a:r>
          </a:p>
          <a:p>
            <a:r>
              <a:rPr lang="en-GB" dirty="0"/>
              <a:t>You might also find the following useful: </a:t>
            </a:r>
          </a:p>
          <a:p>
            <a:pPr marL="548640">
              <a:buNone/>
            </a:pPr>
            <a:r>
              <a:rPr lang="en-GB" dirty="0" err="1"/>
              <a:t>Levay</a:t>
            </a:r>
            <a:r>
              <a:rPr lang="en-GB" dirty="0"/>
              <a:t>, P. &amp; Craven, J. (</a:t>
            </a:r>
            <a:r>
              <a:rPr lang="en-GB" dirty="0" err="1"/>
              <a:t>eds</a:t>
            </a:r>
            <a:r>
              <a:rPr lang="en-GB" dirty="0"/>
              <a:t>). 2019. </a:t>
            </a:r>
            <a:r>
              <a:rPr lang="en-GB" i="1" dirty="0"/>
              <a:t>Systematic Searching: Practical Ideas for Improving Results</a:t>
            </a:r>
            <a:r>
              <a:rPr lang="en-GB" dirty="0"/>
              <a:t>.  Facet: London. ISBN 9781783303731</a:t>
            </a:r>
          </a:p>
          <a:p>
            <a:pPr marL="548640">
              <a:buNone/>
            </a:pPr>
            <a:r>
              <a:rPr lang="en-GB" b="0" i="0" dirty="0" err="1">
                <a:solidFill>
                  <a:srgbClr val="000000"/>
                </a:solidFill>
                <a:effectLst/>
                <a:latin typeface="Pontano Sans"/>
              </a:rPr>
              <a:t>Tricco</a:t>
            </a:r>
            <a:r>
              <a:rPr lang="en-GB" b="0" i="0" dirty="0">
                <a:solidFill>
                  <a:srgbClr val="000000"/>
                </a:solidFill>
                <a:effectLst/>
                <a:latin typeface="Pontano Sans"/>
              </a:rPr>
              <a:t>, AC, Lillie, E, Zarin, W, O'Brien, KK, Colquhoun, H, </a:t>
            </a:r>
            <a:r>
              <a:rPr lang="en-GB" b="0" i="0" dirty="0" err="1">
                <a:solidFill>
                  <a:srgbClr val="000000"/>
                </a:solidFill>
                <a:effectLst/>
                <a:latin typeface="Pontano Sans"/>
              </a:rPr>
              <a:t>Levac</a:t>
            </a:r>
            <a:r>
              <a:rPr lang="en-GB" b="0" i="0" dirty="0">
                <a:solidFill>
                  <a:srgbClr val="000000"/>
                </a:solidFill>
                <a:effectLst/>
                <a:latin typeface="Pontano Sans"/>
              </a:rPr>
              <a:t>, D, Moher, D, Peters, MD, Horsley, T, Weeks, L, Hempel, S et al. PRISMA extension for scoping reviews (PRISMA-</a:t>
            </a:r>
            <a:r>
              <a:rPr lang="en-GB" b="0" i="0" dirty="0" err="1">
                <a:solidFill>
                  <a:srgbClr val="000000"/>
                </a:solidFill>
                <a:effectLst/>
                <a:latin typeface="Pontano Sans"/>
              </a:rPr>
              <a:t>ScR</a:t>
            </a:r>
            <a:r>
              <a:rPr lang="en-GB" b="0" i="0" dirty="0">
                <a:solidFill>
                  <a:srgbClr val="000000"/>
                </a:solidFill>
                <a:effectLst/>
                <a:latin typeface="Pontano Sans"/>
              </a:rPr>
              <a:t>): checklist and explanation. Ann Intern Med. 2018,169(7):467-473. </a:t>
            </a:r>
            <a:r>
              <a:rPr lang="en-GB" b="0" i="0" dirty="0" err="1">
                <a:solidFill>
                  <a:srgbClr val="000000"/>
                </a:solidFill>
                <a:effectLst/>
                <a:latin typeface="Pontano Sans"/>
              </a:rPr>
              <a:t>doi</a:t>
            </a:r>
            <a:r>
              <a:rPr lang="en-GB" b="0" i="0" dirty="0">
                <a:solidFill>
                  <a:srgbClr val="000000"/>
                </a:solidFill>
                <a:effectLst/>
                <a:latin typeface="Pontano Sans"/>
              </a:rPr>
              <a:t>: </a:t>
            </a:r>
            <a:r>
              <a:rPr lang="en-GB" b="0" i="0" dirty="0">
                <a:effectLst/>
                <a:latin typeface="Pontano Sans"/>
                <a:hlinkClick r:id="rId4"/>
              </a:rPr>
              <a:t>10.7326/M18-0850</a:t>
            </a:r>
            <a:endParaRPr lang="en-GB" dirty="0"/>
          </a:p>
          <a:p>
            <a:pPr marL="548640">
              <a:buNone/>
            </a:pPr>
            <a:r>
              <a:rPr lang="en-GB" dirty="0">
                <a:hlinkClick r:id="rId5"/>
              </a:rPr>
              <a:t>Scoping — PRISMA statement</a:t>
            </a:r>
            <a:endParaRPr lang="en-GB" dirty="0"/>
          </a:p>
        </p:txBody>
      </p:sp>
      <p:grpSp>
        <p:nvGrpSpPr>
          <p:cNvPr id="4" name="Group 3">
            <a:extLst>
              <a:ext uri="{FF2B5EF4-FFF2-40B4-BE49-F238E27FC236}">
                <a16:creationId xmlns:a16="http://schemas.microsoft.com/office/drawing/2014/main" id="{733E3253-576B-7AE8-BFB4-BC1BF8A26FB5}"/>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6A2D224B-5E36-F40A-44DA-51BE6C577C32}"/>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A5BFD010-5988-904D-7B51-BEEC22501AC8}"/>
                  </a:ext>
                </a:extLst>
              </p:cNvPr>
              <p:cNvPicPr>
                <a:picLocks noChangeAspect="1"/>
              </p:cNvPicPr>
              <p:nvPr/>
            </p:nvPicPr>
            <p:blipFill rotWithShape="1">
              <a:blip r:embed="rId6"/>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175FC8E8-64E7-D963-E12B-783F3113E0B9}"/>
                  </a:ext>
                </a:extLst>
              </p:cNvPr>
              <p:cNvPicPr>
                <a:picLocks noChangeAspect="1"/>
              </p:cNvPicPr>
              <p:nvPr/>
            </p:nvPicPr>
            <p:blipFill rotWithShape="1">
              <a:blip r:embed="rId7"/>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6AB989D-FB82-CEDA-D54C-A3F55E4E6EFC}"/>
                </a:ext>
              </a:extLst>
            </p:cNvPr>
            <p:cNvPicPr>
              <a:picLocks noChangeAspect="1"/>
            </p:cNvPicPr>
            <p:nvPr/>
          </p:nvPicPr>
          <p:blipFill rotWithShape="1">
            <a:blip r:embed="rId8"/>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1500529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7B3D5-CFBC-BE00-D9B1-B7C543C1E2B0}"/>
              </a:ext>
            </a:extLst>
          </p:cNvPr>
          <p:cNvSpPr>
            <a:spLocks noGrp="1"/>
          </p:cNvSpPr>
          <p:nvPr>
            <p:ph type="title"/>
          </p:nvPr>
        </p:nvSpPr>
        <p:spPr>
          <a:xfrm>
            <a:off x="732906" y="334356"/>
            <a:ext cx="10515600" cy="693362"/>
          </a:xfrm>
        </p:spPr>
        <p:txBody>
          <a:bodyPr>
            <a:normAutofit fontScale="90000"/>
          </a:bodyPr>
          <a:lstStyle/>
          <a:p>
            <a:r>
              <a:rPr lang="en-US" dirty="0"/>
              <a:t>References </a:t>
            </a:r>
            <a:endParaRPr lang="en-GB" dirty="0"/>
          </a:p>
        </p:txBody>
      </p:sp>
      <p:sp>
        <p:nvSpPr>
          <p:cNvPr id="3" name="Content Placeholder 2">
            <a:extLst>
              <a:ext uri="{FF2B5EF4-FFF2-40B4-BE49-F238E27FC236}">
                <a16:creationId xmlns:a16="http://schemas.microsoft.com/office/drawing/2014/main" id="{2BCECEE6-3047-45C9-0F72-DB15D8A19580}"/>
              </a:ext>
            </a:extLst>
          </p:cNvPr>
          <p:cNvSpPr>
            <a:spLocks noGrp="1"/>
          </p:cNvSpPr>
          <p:nvPr>
            <p:ph idx="1"/>
          </p:nvPr>
        </p:nvSpPr>
        <p:spPr>
          <a:xfrm>
            <a:off x="598516" y="1013849"/>
            <a:ext cx="10860578" cy="4830301"/>
          </a:xfrm>
        </p:spPr>
        <p:txBody>
          <a:bodyPr>
            <a:normAutofit lnSpcReduction="10000"/>
          </a:bodyPr>
          <a:lstStyle/>
          <a:p>
            <a:pPr algn="just"/>
            <a:r>
              <a:rPr lang="en-GB" b="0" i="0" dirty="0">
                <a:solidFill>
                  <a:srgbClr val="222222"/>
                </a:solidFill>
                <a:effectLst/>
                <a:latin typeface="Arial" panose="020B0604020202020204" pitchFamily="34" charset="0"/>
              </a:rPr>
              <a:t>Pollock, D., Evans, C., Jia, R. M., Alexander, L., Pieper, D., de Moraes, É. B., ... &amp; Munn, Z. (2024). ‘</a:t>
            </a:r>
            <a:r>
              <a:rPr lang="en-GB" b="0" i="0" dirty="0" err="1">
                <a:solidFill>
                  <a:srgbClr val="222222"/>
                </a:solidFill>
                <a:effectLst/>
                <a:latin typeface="Arial" panose="020B0604020202020204" pitchFamily="34" charset="0"/>
              </a:rPr>
              <a:t>How-To:’Scoping</a:t>
            </a:r>
            <a:r>
              <a:rPr lang="en-GB" b="0" i="0" dirty="0">
                <a:solidFill>
                  <a:srgbClr val="222222"/>
                </a:solidFill>
                <a:effectLst/>
                <a:latin typeface="Arial" panose="020B0604020202020204" pitchFamily="34" charset="0"/>
              </a:rPr>
              <a:t> Review?. </a:t>
            </a:r>
            <a:r>
              <a:rPr lang="en-GB" b="0" i="1" dirty="0">
                <a:solidFill>
                  <a:srgbClr val="222222"/>
                </a:solidFill>
                <a:effectLst/>
                <a:latin typeface="Arial" panose="020B0604020202020204" pitchFamily="34" charset="0"/>
              </a:rPr>
              <a:t>Journal of clinical epidemiology</a:t>
            </a:r>
            <a:r>
              <a:rPr lang="en-GB" b="0" i="0" dirty="0">
                <a:solidFill>
                  <a:srgbClr val="222222"/>
                </a:solidFill>
                <a:effectLst/>
                <a:latin typeface="Arial" panose="020B0604020202020204" pitchFamily="34" charset="0"/>
              </a:rPr>
              <a:t>, 111572.</a:t>
            </a:r>
            <a:endParaRPr lang="en-GB" dirty="0">
              <a:hlinkClick r:id="" action="ppaction://noaction"/>
            </a:endParaRPr>
          </a:p>
          <a:p>
            <a:pPr marL="0" indent="0" algn="just">
              <a:buNone/>
            </a:pPr>
            <a:r>
              <a:rPr lang="en-GB" dirty="0">
                <a:hlinkClick r:id="" action="ppaction://noaction"/>
              </a:rPr>
              <a:t>https://doi.org/10.1016/j.jclinepi.2024.111572.</a:t>
            </a:r>
          </a:p>
          <a:p>
            <a:pPr algn="just"/>
            <a:r>
              <a:rPr lang="en-US" b="0" i="0" dirty="0" err="1">
                <a:solidFill>
                  <a:srgbClr val="222222"/>
                </a:solidFill>
                <a:effectLst/>
                <a:latin typeface="Arial" panose="020B0604020202020204" pitchFamily="34" charset="0"/>
              </a:rPr>
              <a:t>Kannisto</a:t>
            </a:r>
            <a:r>
              <a:rPr lang="en-US" b="0" i="0" dirty="0">
                <a:solidFill>
                  <a:srgbClr val="222222"/>
                </a:solidFill>
                <a:effectLst/>
                <a:latin typeface="Arial" panose="020B0604020202020204" pitchFamily="34" charset="0"/>
              </a:rPr>
              <a:t>, K. A., </a:t>
            </a:r>
            <a:r>
              <a:rPr lang="en-US" b="0" i="0" dirty="0" err="1">
                <a:solidFill>
                  <a:srgbClr val="222222"/>
                </a:solidFill>
                <a:effectLst/>
                <a:latin typeface="Arial" panose="020B0604020202020204" pitchFamily="34" charset="0"/>
              </a:rPr>
              <a:t>Koivunen</a:t>
            </a:r>
            <a:r>
              <a:rPr lang="en-US" b="0" i="0" dirty="0">
                <a:solidFill>
                  <a:srgbClr val="222222"/>
                </a:solidFill>
                <a:effectLst/>
                <a:latin typeface="Arial" panose="020B0604020202020204" pitchFamily="34" charset="0"/>
              </a:rPr>
              <a:t>, M. H., &amp; </a:t>
            </a:r>
            <a:r>
              <a:rPr lang="en-US" b="0" i="0" dirty="0" err="1">
                <a:solidFill>
                  <a:srgbClr val="222222"/>
                </a:solidFill>
                <a:effectLst/>
                <a:latin typeface="Arial" panose="020B0604020202020204" pitchFamily="34" charset="0"/>
              </a:rPr>
              <a:t>Välimäki</a:t>
            </a:r>
            <a:r>
              <a:rPr lang="en-US" b="0" i="0" dirty="0">
                <a:solidFill>
                  <a:srgbClr val="222222"/>
                </a:solidFill>
                <a:effectLst/>
                <a:latin typeface="Arial" panose="020B0604020202020204" pitchFamily="34" charset="0"/>
              </a:rPr>
              <a:t>, M. A. (2014). Use of mobile phone text message reminders in health care services: a narrative literature review. </a:t>
            </a:r>
            <a:r>
              <a:rPr lang="en-US" b="0" i="1" dirty="0">
                <a:solidFill>
                  <a:srgbClr val="222222"/>
                </a:solidFill>
                <a:effectLst/>
                <a:latin typeface="Arial" panose="020B0604020202020204" pitchFamily="34" charset="0"/>
              </a:rPr>
              <a:t>Journal of medical Internet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16</a:t>
            </a:r>
            <a:r>
              <a:rPr lang="en-US" b="0" i="0" dirty="0">
                <a:solidFill>
                  <a:srgbClr val="222222"/>
                </a:solidFill>
                <a:effectLst/>
                <a:latin typeface="Arial" panose="020B0604020202020204" pitchFamily="34" charset="0"/>
              </a:rPr>
              <a:t>(10), e3442. </a:t>
            </a:r>
            <a:r>
              <a:rPr lang="en-US" b="0" i="0" dirty="0">
                <a:solidFill>
                  <a:srgbClr val="222222"/>
                </a:solidFill>
                <a:effectLst/>
                <a:latin typeface="Arial" panose="020B0604020202020204" pitchFamily="34" charset="0"/>
                <a:hlinkClick r:id="rId2"/>
              </a:rPr>
              <a:t>https://doi.org/10.2196/jmir.3442</a:t>
            </a:r>
            <a:endParaRPr lang="en-US" b="0" i="0" dirty="0">
              <a:solidFill>
                <a:srgbClr val="222222"/>
              </a:solidFill>
              <a:effectLst/>
              <a:latin typeface="Arial" panose="020B0604020202020204" pitchFamily="34" charset="0"/>
            </a:endParaRPr>
          </a:p>
          <a:p>
            <a:pPr algn="just"/>
            <a:r>
              <a:rPr lang="en-GB" b="0" i="0" dirty="0" err="1">
                <a:solidFill>
                  <a:srgbClr val="222222"/>
                </a:solidFill>
                <a:effectLst/>
                <a:latin typeface="Arial" panose="020B0604020202020204" pitchFamily="34" charset="0"/>
              </a:rPr>
              <a:t>Batbaatar</a:t>
            </a:r>
            <a:r>
              <a:rPr lang="en-GB" b="0" i="0" dirty="0">
                <a:solidFill>
                  <a:srgbClr val="222222"/>
                </a:solidFill>
                <a:effectLst/>
                <a:latin typeface="Arial" panose="020B0604020202020204" pitchFamily="34" charset="0"/>
              </a:rPr>
              <a:t>, E., </a:t>
            </a:r>
            <a:r>
              <a:rPr lang="en-GB" b="0" i="0" dirty="0" err="1">
                <a:solidFill>
                  <a:srgbClr val="222222"/>
                </a:solidFill>
                <a:effectLst/>
                <a:latin typeface="Arial" panose="020B0604020202020204" pitchFamily="34" charset="0"/>
              </a:rPr>
              <a:t>Dorjdagva</a:t>
            </a:r>
            <a:r>
              <a:rPr lang="en-GB" b="0" i="0" dirty="0">
                <a:solidFill>
                  <a:srgbClr val="222222"/>
                </a:solidFill>
                <a:effectLst/>
                <a:latin typeface="Arial" panose="020B0604020202020204" pitchFamily="34" charset="0"/>
              </a:rPr>
              <a:t>, J., </a:t>
            </a:r>
            <a:r>
              <a:rPr lang="en-GB" b="0" i="0" dirty="0" err="1">
                <a:solidFill>
                  <a:srgbClr val="222222"/>
                </a:solidFill>
                <a:effectLst/>
                <a:latin typeface="Arial" panose="020B0604020202020204" pitchFamily="34" charset="0"/>
              </a:rPr>
              <a:t>Luvsannyam</a:t>
            </a:r>
            <a:r>
              <a:rPr lang="en-GB" b="0" i="0" dirty="0">
                <a:solidFill>
                  <a:srgbClr val="222222"/>
                </a:solidFill>
                <a:effectLst/>
                <a:latin typeface="Arial" panose="020B0604020202020204" pitchFamily="34" charset="0"/>
              </a:rPr>
              <a:t>, A., &amp; Amenta, P. (2015). Conceptualisation of patient satisfaction: a systematic narrative literature review. </a:t>
            </a:r>
            <a:r>
              <a:rPr lang="en-GB" b="0" i="1" dirty="0">
                <a:solidFill>
                  <a:srgbClr val="222222"/>
                </a:solidFill>
                <a:effectLst/>
                <a:latin typeface="Arial" panose="020B0604020202020204" pitchFamily="34" charset="0"/>
              </a:rPr>
              <a:t>Perspectives in public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135</a:t>
            </a:r>
            <a:r>
              <a:rPr lang="en-GB" b="0" i="0" dirty="0">
                <a:solidFill>
                  <a:srgbClr val="222222"/>
                </a:solidFill>
                <a:effectLst/>
                <a:latin typeface="Arial" panose="020B0604020202020204" pitchFamily="34" charset="0"/>
              </a:rPr>
              <a:t>(5), 243-250.</a:t>
            </a:r>
            <a:endParaRPr lang="en-US" b="0" i="0" dirty="0">
              <a:solidFill>
                <a:srgbClr val="222222"/>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96970452-773C-1D39-D2BB-C14B35240DE3}"/>
              </a:ext>
            </a:extLst>
          </p:cNvPr>
          <p:cNvSpPr>
            <a:spLocks noGrp="1"/>
          </p:cNvSpPr>
          <p:nvPr>
            <p:ph type="sldNum" sz="quarter" idx="12"/>
          </p:nvPr>
        </p:nvSpPr>
        <p:spPr/>
        <p:txBody>
          <a:bodyPr/>
          <a:lstStyle/>
          <a:p>
            <a:fld id="{24A5A1E3-78FE-4695-898E-167D1D00A221}" type="slidenum">
              <a:rPr lang="en-GB" smtClean="0"/>
              <a:t>52</a:t>
            </a:fld>
            <a:endParaRPr lang="en-GB"/>
          </a:p>
        </p:txBody>
      </p:sp>
    </p:spTree>
    <p:extLst>
      <p:ext uri="{BB962C8B-B14F-4D97-AF65-F5344CB8AC3E}">
        <p14:creationId xmlns:p14="http://schemas.microsoft.com/office/powerpoint/2010/main" val="7730663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3120</Words>
  <Application>Microsoft Office PowerPoint</Application>
  <PresentationFormat>Widescreen</PresentationFormat>
  <Paragraphs>257</Paragraphs>
  <Slides>52</Slides>
  <Notes>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52</vt:i4>
      </vt:variant>
    </vt:vector>
  </HeadingPairs>
  <TitlesOfParts>
    <vt:vector size="65" baseType="lpstr">
      <vt:lpstr>-apple-system</vt:lpstr>
      <vt:lpstr>Milo</vt:lpstr>
      <vt:lpstr>Pontano Sans</vt:lpstr>
      <vt:lpstr>var(--heading-font-font-family)</vt:lpstr>
      <vt:lpstr>Arial</vt:lpstr>
      <vt:lpstr>Calibri</vt:lpstr>
      <vt:lpstr>Calibri Light</vt:lpstr>
      <vt:lpstr>Georgia</vt:lpstr>
      <vt:lpstr>Helvetica</vt:lpstr>
      <vt:lpstr>Merriweather</vt:lpstr>
      <vt:lpstr>Merriweather Sans</vt:lpstr>
      <vt:lpstr>Wingdings</vt:lpstr>
      <vt:lpstr>Office Theme</vt:lpstr>
      <vt:lpstr>BMMB7009 Critical Literature Review for doctoral students  Week 5 – Types of Literature Review (I) </vt:lpstr>
      <vt:lpstr>PowerPoint Presentation</vt:lpstr>
      <vt:lpstr>Scoping Review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Supplementary searching</vt:lpstr>
      <vt:lpstr>Reporting your searches</vt:lpstr>
      <vt:lpstr>Methodology</vt:lpstr>
      <vt:lpstr>Scoping Review </vt:lpstr>
      <vt:lpstr>Mapping  Review</vt:lpstr>
      <vt:lpstr>Mapping review</vt:lpstr>
      <vt:lpstr>Mapping Review </vt:lpstr>
      <vt:lpstr>Mapping Review </vt:lpstr>
      <vt:lpstr>PowerPoint Presentation</vt:lpstr>
      <vt:lpstr>Mapping Review</vt:lpstr>
      <vt:lpstr>Scoping Review vs Mapping Review </vt:lpstr>
      <vt:lpstr>PCC (Population, Concept, and Context) and PICO format (Population, Intervention, Comparator and Outcome)</vt:lpstr>
      <vt:lpstr>Scoping Review -  Searching Strategy</vt:lpstr>
      <vt:lpstr>Mapping Review (9:01 mins)  What is a Mapping Review?</vt:lpstr>
      <vt:lpstr>PowerPoint Presentation</vt:lpstr>
      <vt:lpstr>PowerPoint Presentation</vt:lpstr>
      <vt:lpstr>PowerPoint Presentation</vt:lpstr>
      <vt:lpstr>Exercises </vt:lpstr>
      <vt:lpstr>Exercise 1:  Scoping Review</vt:lpstr>
      <vt:lpstr>Exercise 2  : Start with a scoping search (1 of 2)</vt:lpstr>
      <vt:lpstr>Exercise 2  : Start with a scoping search (2 of 2)</vt:lpstr>
      <vt:lpstr>Exercise 2  : Systematic searching  1. Selecting Sources</vt:lpstr>
      <vt:lpstr>Exercise 2  :  Systematic search  2: Developing your search strategy</vt:lpstr>
      <vt:lpstr>Exercise 2  : Example search string (PubMed)</vt:lpstr>
      <vt:lpstr>Exercise on Mapping Review</vt:lpstr>
      <vt:lpstr>Exercises: coding procedure of Mapping Review or Scoping Review </vt:lpstr>
      <vt:lpstr>‘Take homes’ (1 of 2)</vt:lpstr>
      <vt:lpstr>‘Take homes’ (2 of 2)</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Helen Lee</cp:lastModifiedBy>
  <cp:revision>5</cp:revision>
  <dcterms:created xsi:type="dcterms:W3CDTF">2023-02-08T17:38:26Z</dcterms:created>
  <dcterms:modified xsi:type="dcterms:W3CDTF">2025-03-02T19:39:04Z</dcterms:modified>
</cp:coreProperties>
</file>