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8"/>
  </p:notesMasterIdLst>
  <p:handoutMasterIdLst>
    <p:handoutMasterId r:id="rId39"/>
  </p:handoutMasterIdLst>
  <p:sldIdLst>
    <p:sldId id="812" r:id="rId3"/>
    <p:sldId id="957" r:id="rId4"/>
    <p:sldId id="958" r:id="rId5"/>
    <p:sldId id="959" r:id="rId6"/>
    <p:sldId id="960" r:id="rId7"/>
    <p:sldId id="961" r:id="rId8"/>
    <p:sldId id="962" r:id="rId9"/>
    <p:sldId id="963" r:id="rId10"/>
    <p:sldId id="964" r:id="rId11"/>
    <p:sldId id="965" r:id="rId12"/>
    <p:sldId id="966" r:id="rId13"/>
    <p:sldId id="967" r:id="rId14"/>
    <p:sldId id="968" r:id="rId15"/>
    <p:sldId id="969" r:id="rId16"/>
    <p:sldId id="970" r:id="rId17"/>
    <p:sldId id="971" r:id="rId18"/>
    <p:sldId id="972" r:id="rId19"/>
    <p:sldId id="973" r:id="rId20"/>
    <p:sldId id="974" r:id="rId21"/>
    <p:sldId id="975" r:id="rId22"/>
    <p:sldId id="976" r:id="rId23"/>
    <p:sldId id="977" r:id="rId24"/>
    <p:sldId id="978" r:id="rId25"/>
    <p:sldId id="979" r:id="rId26"/>
    <p:sldId id="980" r:id="rId27"/>
    <p:sldId id="981" r:id="rId28"/>
    <p:sldId id="982" r:id="rId29"/>
    <p:sldId id="983" r:id="rId30"/>
    <p:sldId id="984" r:id="rId31"/>
    <p:sldId id="985" r:id="rId32"/>
    <p:sldId id="986" r:id="rId33"/>
    <p:sldId id="987" r:id="rId34"/>
    <p:sldId id="988" r:id="rId35"/>
    <p:sldId id="928" r:id="rId36"/>
    <p:sldId id="956" r:id="rId37"/>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5" clrIdx="2">
    <p:extLst>
      <p:ext uri="{19B8F6BF-5375-455C-9EA6-DF929625EA0E}">
        <p15:presenceInfo xmlns:p15="http://schemas.microsoft.com/office/powerpoint/2012/main" userId="S-1-5-21-1708537768-1303643608-725345543-200204" providerId="AD"/>
      </p:ext>
    </p:extLst>
  </p:cmAuthor>
  <p:cmAuthor id="3" name="John" initials="J" lastIdx="1"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49" autoAdjust="0"/>
    <p:restoredTop sz="96323" autoAdjust="0"/>
  </p:normalViewPr>
  <p:slideViewPr>
    <p:cSldViewPr snapToGrid="0">
      <p:cViewPr varScale="1">
        <p:scale>
          <a:sx n="109" d="100"/>
          <a:sy n="109" d="100"/>
        </p:scale>
        <p:origin x="1950" y="114"/>
      </p:cViewPr>
      <p:guideLst>
        <p:guide orient="horz" pos="2160"/>
        <p:guide pos="2880"/>
      </p:guideLst>
    </p:cSldViewPr>
  </p:slideViewPr>
  <p:outlineViewPr>
    <p:cViewPr>
      <p:scale>
        <a:sx n="33" d="100"/>
        <a:sy n="33" d="100"/>
      </p:scale>
      <p:origin x="0" y="5022"/>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0" dirty="0"/>
          </a:p>
        </p:txBody>
      </p:sp>
    </p:spTree>
    <p:extLst>
      <p:ext uri="{BB962C8B-B14F-4D97-AF65-F5344CB8AC3E}">
        <p14:creationId xmlns:p14="http://schemas.microsoft.com/office/powerpoint/2010/main" val="3397270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Research the Open Web Application Security Protection (OWASP) on the top 10 vulnerabilities</a:t>
            </a:r>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2</a:t>
            </a:fld>
            <a:endParaRPr lang="en-US"/>
          </a:p>
        </p:txBody>
      </p:sp>
    </p:spTree>
    <p:extLst>
      <p:ext uri="{BB962C8B-B14F-4D97-AF65-F5344CB8AC3E}">
        <p14:creationId xmlns:p14="http://schemas.microsoft.com/office/powerpoint/2010/main" val="622233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Web servers run on general-purpose or embedded OS.</a:t>
            </a:r>
            <a:r>
              <a:rPr lang="en-GB" baseline="0" dirty="0" smtClean="0"/>
              <a:t>  Each component (application, server and OS) has its own set of vulnerabilities, but when these components are combined, there’s an increased risk of Web applications being compromised.</a:t>
            </a:r>
          </a:p>
          <a:p>
            <a:r>
              <a:rPr lang="en-GB" baseline="0" dirty="0" smtClean="0"/>
              <a:t>HTML is still the foundation of most Web applications and commonly used for creating static Web pages.  Static web pages display the same information regardless of the time of day or the user who access the page.  Dynamic web pages can vary the information that’s displayed, depending on variables such as current time and day, username, and purchasing history (information collected with cookies or web bugs.</a:t>
            </a:r>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3</a:t>
            </a:fld>
            <a:endParaRPr lang="en-US"/>
          </a:p>
        </p:txBody>
      </p:sp>
    </p:spTree>
    <p:extLst>
      <p:ext uri="{BB962C8B-B14F-4D97-AF65-F5344CB8AC3E}">
        <p14:creationId xmlns:p14="http://schemas.microsoft.com/office/powerpoint/2010/main" val="555160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Many security professionals have experience in networking but little or no experience in programming.</a:t>
            </a:r>
          </a:p>
          <a:p>
            <a:r>
              <a:rPr lang="en-GB" dirty="0" smtClean="0"/>
              <a:t>No matter how efficient a company’s firewalls or IDS/IPS are, most systems ignore the content of HTTP traffic.</a:t>
            </a:r>
          </a:p>
          <a:p>
            <a:r>
              <a:rPr lang="en-GB" dirty="0" smtClean="0"/>
              <a:t>Network layer protection does not prevent application layer attacks from occurring.</a:t>
            </a:r>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4</a:t>
            </a:fld>
            <a:endParaRPr lang="en-US"/>
          </a:p>
        </p:txBody>
      </p:sp>
    </p:spTree>
    <p:extLst>
      <p:ext uri="{BB962C8B-B14F-4D97-AF65-F5344CB8AC3E}">
        <p14:creationId xmlns:p14="http://schemas.microsoft.com/office/powerpoint/2010/main" val="685434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Apache web server runs on more than twice as many web servers.</a:t>
            </a:r>
          </a:p>
          <a:p>
            <a:r>
              <a:rPr lang="en-GB" sz="1200" b="1" i="0" kern="1200" dirty="0" smtClean="0">
                <a:solidFill>
                  <a:schemeClr val="tx1"/>
                </a:solidFill>
                <a:effectLst/>
                <a:latin typeface="Arial" charset="0"/>
                <a:ea typeface="ＭＳ Ｐゴシック" charset="0"/>
                <a:cs typeface="ＭＳ Ｐゴシック" charset="0"/>
              </a:rPr>
              <a:t>Internet Information Services (IIS)</a:t>
            </a:r>
            <a:r>
              <a:rPr lang="en-GB" sz="1200" b="0" i="0" kern="1200" dirty="0" smtClean="0">
                <a:solidFill>
                  <a:schemeClr val="tx1"/>
                </a:solidFill>
                <a:effectLst/>
                <a:latin typeface="Arial" charset="0"/>
                <a:ea typeface="ＭＳ Ｐゴシック" charset="0"/>
                <a:cs typeface="ＭＳ Ｐゴシック" charset="0"/>
              </a:rPr>
              <a:t> is an extensible web server created by Microsoft </a:t>
            </a:r>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5</a:t>
            </a:fld>
            <a:endParaRPr lang="en-US"/>
          </a:p>
        </p:txBody>
      </p:sp>
    </p:spTree>
    <p:extLst>
      <p:ext uri="{BB962C8B-B14F-4D97-AF65-F5344CB8AC3E}">
        <p14:creationId xmlns:p14="http://schemas.microsoft.com/office/powerpoint/2010/main" val="1061910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Scripting languages used to develop web pages:</a:t>
            </a:r>
          </a:p>
          <a:p>
            <a:pPr lvl="1"/>
            <a:r>
              <a:rPr lang="en-GB" dirty="0" smtClean="0"/>
              <a:t>VBScript</a:t>
            </a:r>
          </a:p>
          <a:p>
            <a:pPr lvl="1"/>
            <a:r>
              <a:rPr lang="en-GB" dirty="0" smtClean="0"/>
              <a:t>JavaScript</a:t>
            </a:r>
          </a:p>
          <a:p>
            <a:pPr lvl="0"/>
            <a:endParaRPr lang="en-GB" dirty="0" smtClean="0"/>
          </a:p>
          <a:p>
            <a:pPr lvl="0"/>
            <a:r>
              <a:rPr lang="en-GB" dirty="0" smtClean="0"/>
              <a:t>PHP</a:t>
            </a:r>
            <a:r>
              <a:rPr lang="en-GB" baseline="0" dirty="0" smtClean="0"/>
              <a:t> Hypertext Processor:</a:t>
            </a:r>
          </a:p>
          <a:p>
            <a:pPr lvl="1"/>
            <a:r>
              <a:rPr lang="en-GB" baseline="0" dirty="0" smtClean="0"/>
              <a:t>ASP</a:t>
            </a:r>
          </a:p>
          <a:p>
            <a:pPr lvl="1"/>
            <a:r>
              <a:rPr lang="en-GB" baseline="0" dirty="0" smtClean="0"/>
              <a:t>PHP</a:t>
            </a:r>
          </a:p>
          <a:p>
            <a:pPr lvl="0"/>
            <a:endParaRPr lang="en-GB" baseline="0" dirty="0" smtClean="0"/>
          </a:p>
          <a:p>
            <a:pPr lvl="0"/>
            <a:r>
              <a:rPr lang="en-GB" baseline="0" dirty="0" smtClean="0"/>
              <a:t>Database (backend); Open Database connectivity (ODBC) is a standard database access method developed by SQL Access group.:</a:t>
            </a:r>
          </a:p>
          <a:p>
            <a:pPr lvl="1"/>
            <a:r>
              <a:rPr lang="en-GB" dirty="0" smtClean="0"/>
              <a:t>Microsoft SQL</a:t>
            </a:r>
          </a:p>
          <a:p>
            <a:pPr lvl="1"/>
            <a:r>
              <a:rPr lang="en-GB" dirty="0" smtClean="0"/>
              <a:t>Oracle</a:t>
            </a:r>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6</a:t>
            </a:fld>
            <a:endParaRPr lang="en-US"/>
          </a:p>
        </p:txBody>
      </p:sp>
    </p:spTree>
    <p:extLst>
      <p:ext uri="{BB962C8B-B14F-4D97-AF65-F5344CB8AC3E}">
        <p14:creationId xmlns:p14="http://schemas.microsoft.com/office/powerpoint/2010/main" val="42014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7</a:t>
            </a:fld>
            <a:endParaRPr lang="en-US"/>
          </a:p>
        </p:txBody>
      </p:sp>
    </p:spTree>
    <p:extLst>
      <p:ext uri="{BB962C8B-B14F-4D97-AF65-F5344CB8AC3E}">
        <p14:creationId xmlns:p14="http://schemas.microsoft.com/office/powerpoint/2010/main" val="3632788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ulle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39713" y="914400"/>
            <a:ext cx="8578850" cy="5394960"/>
          </a:xfrm>
        </p:spPr>
        <p:txBody>
          <a:bodyPr/>
          <a:lstStyle>
            <a:lvl1pPr>
              <a:lnSpc>
                <a:spcPct val="95000"/>
              </a:lnSpc>
              <a:spcBef>
                <a:spcPts val="1480"/>
              </a:spcBef>
              <a:defRPr sz="2200">
                <a:solidFill>
                  <a:srgbClr val="000000"/>
                </a:solidFill>
                <a:latin typeface="+mj-lt"/>
              </a:defRPr>
            </a:lvl1pPr>
            <a:lvl2pPr>
              <a:lnSpc>
                <a:spcPct val="95000"/>
              </a:lnSpc>
              <a:spcBef>
                <a:spcPts val="600"/>
              </a:spcBef>
              <a:defRPr>
                <a:solidFill>
                  <a:srgbClr val="000000"/>
                </a:solidFill>
                <a:latin typeface="+mj-lt"/>
              </a:defRPr>
            </a:lvl2pPr>
            <a:lvl3pPr>
              <a:defRPr>
                <a:solidFill>
                  <a:srgbClr val="000000"/>
                </a:solidFill>
                <a:latin typeface="+mj-lt"/>
              </a:defRPr>
            </a:lvl3pPr>
            <a:lvl4pPr>
              <a:defRPr>
                <a:solidFill>
                  <a:srgbClr val="000000"/>
                </a:solidFill>
                <a:latin typeface="+mj-lt"/>
              </a:defRPr>
            </a:lvl4pPr>
            <a:lvl5pPr>
              <a:defRPr>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4560687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7"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4.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hyperlink" Target="http://www.hackmageddon.com/category/security/cyber-attack-statistics" TargetMode="External"/><Relationship Id="rId2" Type="http://schemas.openxmlformats.org/officeDocument/2006/relationships/hyperlink" Target="http://www.ted.com/" TargetMode="External"/><Relationship Id="rId1" Type="http://schemas.openxmlformats.org/officeDocument/2006/relationships/slideLayout" Target="../slideLayouts/slideLayout24.xml"/><Relationship Id="rId4" Type="http://schemas.openxmlformats.org/officeDocument/2006/relationships/hyperlink" Target="http://www.idtheftcenter.org/2016databreache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3951757" cy="1481138"/>
          </a:xfrm>
        </p:spPr>
        <p:txBody>
          <a:bodyPr/>
          <a:lstStyle/>
          <a:p>
            <a:pPr eaLnBrk="1" hangingPunct="1"/>
            <a:r>
              <a:rPr lang="en-US" sz="2400" dirty="0">
                <a:latin typeface="Arial" charset="0"/>
              </a:rPr>
              <a:t>Instructor Materials</a:t>
            </a:r>
            <a:br>
              <a:rPr lang="en-US" sz="2400" dirty="0">
                <a:latin typeface="Arial" charset="0"/>
              </a:rPr>
            </a:br>
            <a:r>
              <a:rPr lang="en-US" sz="2400" dirty="0">
                <a:latin typeface="Arial" charset="0"/>
              </a:rPr>
              <a:t>lecture 2: The Cybersecurity Sorcery Cube</a:t>
            </a:r>
            <a:endParaRPr lang="en-US" sz="2400" u="sng" dirty="0">
              <a:solidFill>
                <a:schemeClr val="folHlink"/>
              </a:solidFill>
              <a:latin typeface="Arial" charset="0"/>
            </a:endParaRPr>
          </a:p>
        </p:txBody>
      </p:sp>
      <p:sp>
        <p:nvSpPr>
          <p:cNvPr id="7170" name="Rectangle 3"/>
          <p:cNvSpPr>
            <a:spLocks noGrp="1" noChangeArrowheads="1"/>
          </p:cNvSpPr>
          <p:nvPr>
            <p:ph type="subTitle" idx="1"/>
          </p:nvPr>
        </p:nvSpPr>
        <p:spPr>
          <a:xfrm>
            <a:off x="1564915" y="759890"/>
            <a:ext cx="6788150" cy="658812"/>
          </a:xfrm>
        </p:spPr>
        <p:txBody>
          <a:bodyPr/>
          <a:lstStyle/>
          <a:p>
            <a:pPr algn="ctr" eaLnBrk="1" hangingPunct="1">
              <a:buFont typeface="Wingdings" charset="0"/>
              <a:buNone/>
            </a:pPr>
            <a:r>
              <a:rPr lang="en-US" sz="2800" dirty="0">
                <a:latin typeface="Arial" charset="0"/>
              </a:rPr>
              <a:t>Advanced Cyber Security</a:t>
            </a:r>
            <a:r>
              <a:rPr lang="en-US" dirty="0">
                <a:latin typeface="Arial" charset="0"/>
              </a:rPr>
              <a:t> </a:t>
            </a:r>
          </a:p>
        </p:txBody>
      </p:sp>
      <p:sp>
        <p:nvSpPr>
          <p:cNvPr id="2" name="Rectangle 1"/>
          <p:cNvSpPr/>
          <p:nvPr/>
        </p:nvSpPr>
        <p:spPr>
          <a:xfrm>
            <a:off x="3748051" y="2508872"/>
            <a:ext cx="1553630" cy="424732"/>
          </a:xfrm>
          <a:prstGeom prst="rect">
            <a:avLst/>
          </a:prstGeom>
        </p:spPr>
        <p:txBody>
          <a:bodyPr wrap="none">
            <a:spAutoFit/>
          </a:bodyPr>
          <a:lstStyle/>
          <a:p>
            <a:r>
              <a:rPr lang="en-US" b="1" dirty="0"/>
              <a:t>Lecture 5</a:t>
            </a:r>
            <a:endParaRPr lang="en-GB" dirty="0"/>
          </a:p>
        </p:txBody>
      </p:sp>
      <p:sp>
        <p:nvSpPr>
          <p:cNvPr id="5" name="TextBox 6"/>
          <p:cNvSpPr txBox="1">
            <a:spLocks noChangeArrowheads="1"/>
          </p:cNvSpPr>
          <p:nvPr/>
        </p:nvSpPr>
        <p:spPr bwMode="auto">
          <a:xfrm>
            <a:off x="2737701" y="4589986"/>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charset="0"/>
              </a:rPr>
              <a:t>Dr.</a:t>
            </a:r>
            <a:r>
              <a:rPr lang="en-GB" altLang="en-US" b="1" dirty="0">
                <a:latin typeface="Arial" charset="0"/>
              </a:rPr>
              <a:t> Carlene Campbell</a:t>
            </a:r>
          </a:p>
        </p:txBody>
      </p:sp>
      <p:sp>
        <p:nvSpPr>
          <p:cNvPr id="3" name="Rectangle 2"/>
          <p:cNvSpPr/>
          <p:nvPr/>
        </p:nvSpPr>
        <p:spPr>
          <a:xfrm>
            <a:off x="1872761" y="3492618"/>
            <a:ext cx="6480303" cy="424732"/>
          </a:xfrm>
          <a:prstGeom prst="rect">
            <a:avLst/>
          </a:prstGeom>
        </p:spPr>
        <p:txBody>
          <a:bodyPr wrap="square">
            <a:spAutoFit/>
          </a:bodyPr>
          <a:lstStyle/>
          <a:p>
            <a:r>
              <a:rPr lang="en-US" dirty="0"/>
              <a:t>Compromising </a:t>
            </a:r>
            <a:r>
              <a:rPr lang="en-US" dirty="0" smtClean="0"/>
              <a:t>Web Server  and Applications</a:t>
            </a:r>
            <a:endParaRPr lang="en-GB" dirty="0"/>
          </a:p>
        </p:txBody>
      </p:sp>
    </p:spTree>
    <p:extLst>
      <p:ext uri="{BB962C8B-B14F-4D97-AF65-F5344CB8AC3E}">
        <p14:creationId xmlns:p14="http://schemas.microsoft.com/office/powerpoint/2010/main" val="2515264652"/>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69077"/>
            <a:ext cx="8772157" cy="581554"/>
          </a:xfrm>
        </p:spPr>
        <p:txBody>
          <a:bodyPr/>
          <a:lstStyle/>
          <a:p>
            <a:pPr algn="ctr"/>
            <a:r>
              <a:rPr lang="en-GB" dirty="0"/>
              <a:t>Webserver Market Shares</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3"/>
          <a:srcRect t="22129"/>
          <a:stretch/>
        </p:blipFill>
        <p:spPr>
          <a:xfrm>
            <a:off x="388946" y="650631"/>
            <a:ext cx="8382001" cy="4785877"/>
          </a:xfrm>
          <a:prstGeom prst="rect">
            <a:avLst/>
          </a:prstGeom>
        </p:spPr>
      </p:pic>
    </p:spTree>
    <p:extLst>
      <p:ext uri="{BB962C8B-B14F-4D97-AF65-F5344CB8AC3E}">
        <p14:creationId xmlns:p14="http://schemas.microsoft.com/office/powerpoint/2010/main" val="2235977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0"/>
            <a:ext cx="8772157" cy="580292"/>
          </a:xfrm>
        </p:spPr>
        <p:txBody>
          <a:bodyPr/>
          <a:lstStyle/>
          <a:p>
            <a:pPr algn="ctr"/>
            <a:r>
              <a:rPr lang="en-GB" dirty="0"/>
              <a:t>Web Server Security Issue</a:t>
            </a:r>
          </a:p>
        </p:txBody>
      </p:sp>
      <p:pic>
        <p:nvPicPr>
          <p:cNvPr id="4" name="Picture 3"/>
          <p:cNvPicPr>
            <a:picLocks noChangeAspect="1"/>
          </p:cNvPicPr>
          <p:nvPr/>
        </p:nvPicPr>
        <p:blipFill rotWithShape="1">
          <a:blip r:embed="rId3"/>
          <a:srcRect t="19070"/>
          <a:stretch/>
        </p:blipFill>
        <p:spPr>
          <a:xfrm>
            <a:off x="567104" y="773722"/>
            <a:ext cx="8058150" cy="4598378"/>
          </a:xfrm>
          <a:prstGeom prst="rect">
            <a:avLst/>
          </a:prstGeom>
        </p:spPr>
      </p:pic>
    </p:spTree>
    <p:extLst>
      <p:ext uri="{BB962C8B-B14F-4D97-AF65-F5344CB8AC3E}">
        <p14:creationId xmlns:p14="http://schemas.microsoft.com/office/powerpoint/2010/main" val="3926875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0"/>
            <a:ext cx="8772157" cy="527538"/>
          </a:xfrm>
        </p:spPr>
        <p:txBody>
          <a:bodyPr/>
          <a:lstStyle/>
          <a:p>
            <a:pPr algn="ctr"/>
            <a:r>
              <a:rPr lang="en-GB" dirty="0"/>
              <a:t>Why Web Servers are Compromised</a:t>
            </a:r>
          </a:p>
        </p:txBody>
      </p:sp>
      <p:pic>
        <p:nvPicPr>
          <p:cNvPr id="4" name="Picture 3"/>
          <p:cNvPicPr>
            <a:picLocks noChangeAspect="1"/>
          </p:cNvPicPr>
          <p:nvPr/>
        </p:nvPicPr>
        <p:blipFill rotWithShape="1">
          <a:blip r:embed="rId3"/>
          <a:srcRect t="17368"/>
          <a:stretch/>
        </p:blipFill>
        <p:spPr>
          <a:xfrm>
            <a:off x="331175" y="527538"/>
            <a:ext cx="8285285" cy="4887779"/>
          </a:xfrm>
          <a:prstGeom prst="rect">
            <a:avLst/>
          </a:prstGeom>
        </p:spPr>
      </p:pic>
    </p:spTree>
    <p:extLst>
      <p:ext uri="{BB962C8B-B14F-4D97-AF65-F5344CB8AC3E}">
        <p14:creationId xmlns:p14="http://schemas.microsoft.com/office/powerpoint/2010/main" val="1545546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42700"/>
            <a:ext cx="8772157" cy="511215"/>
          </a:xfrm>
        </p:spPr>
        <p:txBody>
          <a:bodyPr/>
          <a:lstStyle/>
          <a:p>
            <a:pPr algn="ctr"/>
            <a:r>
              <a:rPr lang="en-GB" dirty="0"/>
              <a:t>Impact of Webserver Attacks</a:t>
            </a:r>
          </a:p>
        </p:txBody>
      </p:sp>
      <p:pic>
        <p:nvPicPr>
          <p:cNvPr id="4" name="Picture 3"/>
          <p:cNvPicPr>
            <a:picLocks noChangeAspect="1"/>
          </p:cNvPicPr>
          <p:nvPr/>
        </p:nvPicPr>
        <p:blipFill rotWithShape="1">
          <a:blip r:embed="rId3"/>
          <a:srcRect t="20513"/>
          <a:stretch/>
        </p:blipFill>
        <p:spPr>
          <a:xfrm>
            <a:off x="213109" y="685798"/>
            <a:ext cx="8739012" cy="4492871"/>
          </a:xfrm>
          <a:prstGeom prst="rect">
            <a:avLst/>
          </a:prstGeom>
        </p:spPr>
      </p:pic>
    </p:spTree>
    <p:extLst>
      <p:ext uri="{BB962C8B-B14F-4D97-AF65-F5344CB8AC3E}">
        <p14:creationId xmlns:p14="http://schemas.microsoft.com/office/powerpoint/2010/main" val="1472015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0"/>
            <a:ext cx="8772157" cy="553915"/>
          </a:xfrm>
        </p:spPr>
        <p:txBody>
          <a:bodyPr/>
          <a:lstStyle/>
          <a:p>
            <a:pPr algn="ctr"/>
            <a:r>
              <a:rPr lang="en-GB" dirty="0"/>
              <a:t>Open Source Webserver Architecture</a:t>
            </a:r>
          </a:p>
        </p:txBody>
      </p:sp>
      <p:pic>
        <p:nvPicPr>
          <p:cNvPr id="5" name="Picture 4"/>
          <p:cNvPicPr>
            <a:picLocks noChangeAspect="1"/>
          </p:cNvPicPr>
          <p:nvPr/>
        </p:nvPicPr>
        <p:blipFill rotWithShape="1">
          <a:blip r:embed="rId3"/>
          <a:srcRect t="21072"/>
          <a:stretch/>
        </p:blipFill>
        <p:spPr>
          <a:xfrm>
            <a:off x="213109" y="633894"/>
            <a:ext cx="8704864" cy="4859848"/>
          </a:xfrm>
          <a:prstGeom prst="rect">
            <a:avLst/>
          </a:prstGeom>
        </p:spPr>
      </p:pic>
    </p:spTree>
    <p:extLst>
      <p:ext uri="{BB962C8B-B14F-4D97-AF65-F5344CB8AC3E}">
        <p14:creationId xmlns:p14="http://schemas.microsoft.com/office/powerpoint/2010/main" val="203795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29" y="105508"/>
            <a:ext cx="8772157" cy="912076"/>
          </a:xfrm>
        </p:spPr>
        <p:txBody>
          <a:bodyPr/>
          <a:lstStyle/>
          <a:p>
            <a:pPr algn="ctr"/>
            <a:r>
              <a:rPr lang="en-GB" dirty="0"/>
              <a:t>Internet Information Services (IIS) Web Server Architecture</a:t>
            </a:r>
          </a:p>
        </p:txBody>
      </p:sp>
      <p:pic>
        <p:nvPicPr>
          <p:cNvPr id="4" name="Picture 3"/>
          <p:cNvPicPr>
            <a:picLocks noChangeAspect="1"/>
          </p:cNvPicPr>
          <p:nvPr/>
        </p:nvPicPr>
        <p:blipFill rotWithShape="1">
          <a:blip r:embed="rId3"/>
          <a:srcRect t="18752"/>
          <a:stretch/>
        </p:blipFill>
        <p:spPr>
          <a:xfrm>
            <a:off x="519111" y="1017584"/>
            <a:ext cx="7886335" cy="4480779"/>
          </a:xfrm>
          <a:prstGeom prst="rect">
            <a:avLst/>
          </a:prstGeom>
        </p:spPr>
      </p:pic>
    </p:spTree>
    <p:extLst>
      <p:ext uri="{BB962C8B-B14F-4D97-AF65-F5344CB8AC3E}">
        <p14:creationId xmlns:p14="http://schemas.microsoft.com/office/powerpoint/2010/main" val="1763917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868" y="70338"/>
            <a:ext cx="8772157" cy="483577"/>
          </a:xfrm>
        </p:spPr>
        <p:txBody>
          <a:bodyPr/>
          <a:lstStyle/>
          <a:p>
            <a:pPr algn="ctr"/>
            <a:r>
              <a:rPr lang="en-GB" dirty="0"/>
              <a:t>DNS Server Hijacking</a:t>
            </a:r>
          </a:p>
        </p:txBody>
      </p:sp>
      <p:pic>
        <p:nvPicPr>
          <p:cNvPr id="4" name="Picture 3"/>
          <p:cNvPicPr>
            <a:picLocks noChangeAspect="1"/>
          </p:cNvPicPr>
          <p:nvPr/>
        </p:nvPicPr>
        <p:blipFill rotWithShape="1">
          <a:blip r:embed="rId2"/>
          <a:srcRect t="19906"/>
          <a:stretch/>
        </p:blipFill>
        <p:spPr>
          <a:xfrm>
            <a:off x="488705" y="782514"/>
            <a:ext cx="7995872" cy="4591529"/>
          </a:xfrm>
          <a:prstGeom prst="rect">
            <a:avLst/>
          </a:prstGeom>
        </p:spPr>
      </p:pic>
    </p:spTree>
    <p:extLst>
      <p:ext uri="{BB962C8B-B14F-4D97-AF65-F5344CB8AC3E}">
        <p14:creationId xmlns:p14="http://schemas.microsoft.com/office/powerpoint/2010/main" val="2992095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9063" y="0"/>
            <a:ext cx="8772157" cy="582694"/>
          </a:xfrm>
        </p:spPr>
        <p:txBody>
          <a:bodyPr/>
          <a:lstStyle/>
          <a:p>
            <a:pPr algn="ctr"/>
            <a:r>
              <a:rPr lang="en-GB" dirty="0"/>
              <a:t>Web Server Misconfiguration</a:t>
            </a:r>
          </a:p>
        </p:txBody>
      </p:sp>
      <p:pic>
        <p:nvPicPr>
          <p:cNvPr id="4" name="Picture 3"/>
          <p:cNvPicPr>
            <a:picLocks noChangeAspect="1"/>
          </p:cNvPicPr>
          <p:nvPr/>
        </p:nvPicPr>
        <p:blipFill rotWithShape="1">
          <a:blip r:embed="rId2"/>
          <a:srcRect t="21364"/>
          <a:stretch/>
        </p:blipFill>
        <p:spPr>
          <a:xfrm>
            <a:off x="329063" y="650631"/>
            <a:ext cx="8495968" cy="4800600"/>
          </a:xfrm>
          <a:prstGeom prst="rect">
            <a:avLst/>
          </a:prstGeom>
        </p:spPr>
      </p:pic>
    </p:spTree>
    <p:extLst>
      <p:ext uri="{BB962C8B-B14F-4D97-AF65-F5344CB8AC3E}">
        <p14:creationId xmlns:p14="http://schemas.microsoft.com/office/powerpoint/2010/main" val="3887698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128747"/>
            <a:ext cx="8772157" cy="513091"/>
          </a:xfrm>
        </p:spPr>
        <p:txBody>
          <a:bodyPr/>
          <a:lstStyle/>
          <a:p>
            <a:pPr algn="ctr"/>
            <a:r>
              <a:rPr lang="en-GB" dirty="0"/>
              <a:t>Web Server Misconfiguration Example</a:t>
            </a:r>
          </a:p>
        </p:txBody>
      </p:sp>
      <p:pic>
        <p:nvPicPr>
          <p:cNvPr id="4" name="Picture 3"/>
          <p:cNvPicPr>
            <a:picLocks noChangeAspect="1"/>
          </p:cNvPicPr>
          <p:nvPr/>
        </p:nvPicPr>
        <p:blipFill rotWithShape="1">
          <a:blip r:embed="rId2"/>
          <a:srcRect t="18790"/>
          <a:stretch/>
        </p:blipFill>
        <p:spPr>
          <a:xfrm>
            <a:off x="422397" y="729760"/>
            <a:ext cx="8185272" cy="4668779"/>
          </a:xfrm>
          <a:prstGeom prst="rect">
            <a:avLst/>
          </a:prstGeom>
        </p:spPr>
      </p:pic>
    </p:spTree>
    <p:extLst>
      <p:ext uri="{BB962C8B-B14F-4D97-AF65-F5344CB8AC3E}">
        <p14:creationId xmlns:p14="http://schemas.microsoft.com/office/powerpoint/2010/main" val="4025911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22816"/>
            <a:ext cx="8772157" cy="528800"/>
          </a:xfrm>
        </p:spPr>
        <p:txBody>
          <a:bodyPr/>
          <a:lstStyle/>
          <a:p>
            <a:pPr algn="ctr"/>
            <a:r>
              <a:rPr lang="en-GB" dirty="0"/>
              <a:t>HTTP Response Splitting Attack</a:t>
            </a:r>
          </a:p>
        </p:txBody>
      </p:sp>
      <p:grpSp>
        <p:nvGrpSpPr>
          <p:cNvPr id="6" name="Group 5">
            <a:extLst>
              <a:ext uri="{FF2B5EF4-FFF2-40B4-BE49-F238E27FC236}">
                <a16:creationId xmlns:a16="http://schemas.microsoft.com/office/drawing/2014/main" xmlns="" id="{604581B3-B3EA-4078-A34F-D532DEA531EC}"/>
              </a:ext>
            </a:extLst>
          </p:cNvPr>
          <p:cNvGrpSpPr/>
          <p:nvPr/>
        </p:nvGrpSpPr>
        <p:grpSpPr>
          <a:xfrm>
            <a:off x="172016" y="551616"/>
            <a:ext cx="8772157" cy="6157002"/>
            <a:chOff x="371843" y="1186004"/>
            <a:chExt cx="7239000" cy="5614193"/>
          </a:xfrm>
        </p:grpSpPr>
        <p:pic>
          <p:nvPicPr>
            <p:cNvPr id="4" name="Picture 3"/>
            <p:cNvPicPr>
              <a:picLocks noChangeAspect="1"/>
            </p:cNvPicPr>
            <p:nvPr/>
          </p:nvPicPr>
          <p:blipFill rotWithShape="1">
            <a:blip r:embed="rId2"/>
            <a:srcRect t="7887" b="51675"/>
            <a:stretch/>
          </p:blipFill>
          <p:spPr>
            <a:xfrm>
              <a:off x="371843" y="1186004"/>
              <a:ext cx="7239000" cy="2761307"/>
            </a:xfrm>
            <a:prstGeom prst="rect">
              <a:avLst/>
            </a:prstGeom>
          </p:spPr>
        </p:pic>
        <p:pic>
          <p:nvPicPr>
            <p:cNvPr id="5" name="Picture 4">
              <a:extLst>
                <a:ext uri="{FF2B5EF4-FFF2-40B4-BE49-F238E27FC236}">
                  <a16:creationId xmlns:a16="http://schemas.microsoft.com/office/drawing/2014/main" xmlns="" id="{56874A1B-F983-46F8-9691-80F7A4CBA138}"/>
                </a:ext>
              </a:extLst>
            </p:cNvPr>
            <p:cNvPicPr>
              <a:picLocks noChangeAspect="1"/>
            </p:cNvPicPr>
            <p:nvPr/>
          </p:nvPicPr>
          <p:blipFill rotWithShape="1">
            <a:blip r:embed="rId2"/>
            <a:srcRect t="58221"/>
            <a:stretch/>
          </p:blipFill>
          <p:spPr>
            <a:xfrm>
              <a:off x="371843" y="3947311"/>
              <a:ext cx="7239000" cy="2852886"/>
            </a:xfrm>
            <a:prstGeom prst="rect">
              <a:avLst/>
            </a:prstGeom>
          </p:spPr>
        </p:pic>
      </p:grpSp>
    </p:spTree>
    <p:extLst>
      <p:ext uri="{BB962C8B-B14F-4D97-AF65-F5344CB8AC3E}">
        <p14:creationId xmlns:p14="http://schemas.microsoft.com/office/powerpoint/2010/main" val="1437722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29" y="22816"/>
            <a:ext cx="8772157" cy="592646"/>
          </a:xfrm>
        </p:spPr>
        <p:txBody>
          <a:bodyPr/>
          <a:lstStyle/>
          <a:p>
            <a:pPr algn="ctr"/>
            <a:r>
              <a:rPr lang="en-GB" dirty="0"/>
              <a:t>Webserver Password Cracking</a:t>
            </a:r>
          </a:p>
        </p:txBody>
      </p:sp>
      <p:pic>
        <p:nvPicPr>
          <p:cNvPr id="4" name="Picture 3"/>
          <p:cNvPicPr>
            <a:picLocks noChangeAspect="1"/>
          </p:cNvPicPr>
          <p:nvPr/>
        </p:nvPicPr>
        <p:blipFill rotWithShape="1">
          <a:blip r:embed="rId2"/>
          <a:srcRect t="15198"/>
          <a:stretch/>
        </p:blipFill>
        <p:spPr>
          <a:xfrm>
            <a:off x="356088" y="615463"/>
            <a:ext cx="8160394" cy="4870938"/>
          </a:xfrm>
          <a:prstGeom prst="rect">
            <a:avLst/>
          </a:prstGeom>
        </p:spPr>
      </p:pic>
    </p:spTree>
    <p:extLst>
      <p:ext uri="{BB962C8B-B14F-4D97-AF65-F5344CB8AC3E}">
        <p14:creationId xmlns:p14="http://schemas.microsoft.com/office/powerpoint/2010/main" val="2703395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348" y="127693"/>
            <a:ext cx="8772157" cy="528800"/>
          </a:xfrm>
        </p:spPr>
        <p:txBody>
          <a:bodyPr/>
          <a:lstStyle/>
          <a:p>
            <a:pPr algn="ctr"/>
            <a:r>
              <a:rPr lang="en-GB" dirty="0"/>
              <a:t>Webserver Password Cracking Techniques</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t="17335"/>
          <a:stretch/>
        </p:blipFill>
        <p:spPr>
          <a:xfrm>
            <a:off x="339969" y="656493"/>
            <a:ext cx="8214946" cy="4821542"/>
          </a:xfrm>
          <a:prstGeom prst="rect">
            <a:avLst/>
          </a:prstGeom>
        </p:spPr>
      </p:pic>
    </p:spTree>
    <p:extLst>
      <p:ext uri="{BB962C8B-B14F-4D97-AF65-F5344CB8AC3E}">
        <p14:creationId xmlns:p14="http://schemas.microsoft.com/office/powerpoint/2010/main" val="229877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22816"/>
            <a:ext cx="8772157" cy="548684"/>
          </a:xfrm>
        </p:spPr>
        <p:txBody>
          <a:bodyPr/>
          <a:lstStyle/>
          <a:p>
            <a:pPr algn="ctr"/>
            <a:r>
              <a:rPr lang="en-GB" dirty="0"/>
              <a:t>Web Application Attacks</a:t>
            </a:r>
          </a:p>
        </p:txBody>
      </p:sp>
      <p:pic>
        <p:nvPicPr>
          <p:cNvPr id="4" name="Picture 3"/>
          <p:cNvPicPr>
            <a:picLocks noChangeAspect="1"/>
          </p:cNvPicPr>
          <p:nvPr/>
        </p:nvPicPr>
        <p:blipFill rotWithShape="1">
          <a:blip r:embed="rId2"/>
          <a:srcRect t="19067"/>
          <a:stretch/>
        </p:blipFill>
        <p:spPr>
          <a:xfrm>
            <a:off x="213109" y="650000"/>
            <a:ext cx="8471500" cy="4827608"/>
          </a:xfrm>
          <a:prstGeom prst="rect">
            <a:avLst/>
          </a:prstGeom>
        </p:spPr>
      </p:pic>
    </p:spTree>
    <p:extLst>
      <p:ext uri="{BB962C8B-B14F-4D97-AF65-F5344CB8AC3E}">
        <p14:creationId xmlns:p14="http://schemas.microsoft.com/office/powerpoint/2010/main" val="3923282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051" y="40401"/>
            <a:ext cx="8772157" cy="522307"/>
          </a:xfrm>
        </p:spPr>
        <p:txBody>
          <a:bodyPr/>
          <a:lstStyle/>
          <a:p>
            <a:pPr algn="ctr"/>
            <a:r>
              <a:rPr lang="en-GB" dirty="0"/>
              <a:t>Webserver Attack Methodology</a:t>
            </a:r>
          </a:p>
        </p:txBody>
      </p:sp>
      <p:pic>
        <p:nvPicPr>
          <p:cNvPr id="4" name="Picture 3"/>
          <p:cNvPicPr>
            <a:picLocks noChangeAspect="1"/>
          </p:cNvPicPr>
          <p:nvPr/>
        </p:nvPicPr>
        <p:blipFill rotWithShape="1">
          <a:blip r:embed="rId2"/>
          <a:srcRect t="17335"/>
          <a:stretch/>
        </p:blipFill>
        <p:spPr>
          <a:xfrm>
            <a:off x="363051" y="633045"/>
            <a:ext cx="8165148" cy="4756639"/>
          </a:xfrm>
          <a:prstGeom prst="rect">
            <a:avLst/>
          </a:prstGeom>
        </p:spPr>
      </p:pic>
    </p:spTree>
    <p:extLst>
      <p:ext uri="{BB962C8B-B14F-4D97-AF65-F5344CB8AC3E}">
        <p14:creationId xmlns:p14="http://schemas.microsoft.com/office/powerpoint/2010/main" val="423745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583" y="49193"/>
            <a:ext cx="8772157" cy="469553"/>
          </a:xfrm>
        </p:spPr>
        <p:txBody>
          <a:bodyPr/>
          <a:lstStyle/>
          <a:p>
            <a:pPr algn="ctr"/>
            <a:r>
              <a:rPr lang="en-GB" sz="2800" dirty="0"/>
              <a:t>Enumerating Webserver Information Using </a:t>
            </a:r>
            <a:r>
              <a:rPr lang="en-GB" sz="2800" dirty="0" err="1"/>
              <a:t>Nmap</a:t>
            </a:r>
            <a:endParaRPr lang="en-GB" sz="2800" dirty="0"/>
          </a:p>
        </p:txBody>
      </p:sp>
      <p:pic>
        <p:nvPicPr>
          <p:cNvPr id="4" name="Picture 3"/>
          <p:cNvPicPr>
            <a:picLocks noChangeAspect="1"/>
          </p:cNvPicPr>
          <p:nvPr/>
        </p:nvPicPr>
        <p:blipFill rotWithShape="1">
          <a:blip r:embed="rId2"/>
          <a:srcRect t="14859"/>
          <a:stretch/>
        </p:blipFill>
        <p:spPr>
          <a:xfrm>
            <a:off x="484675" y="518746"/>
            <a:ext cx="8158163" cy="4942845"/>
          </a:xfrm>
          <a:prstGeom prst="rect">
            <a:avLst/>
          </a:prstGeom>
        </p:spPr>
      </p:pic>
    </p:spTree>
    <p:extLst>
      <p:ext uri="{BB962C8B-B14F-4D97-AF65-F5344CB8AC3E}">
        <p14:creationId xmlns:p14="http://schemas.microsoft.com/office/powerpoint/2010/main" val="295641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29" y="119786"/>
            <a:ext cx="8772157" cy="838200"/>
          </a:xfrm>
        </p:spPr>
        <p:txBody>
          <a:bodyPr/>
          <a:lstStyle/>
          <a:p>
            <a:pPr algn="ctr"/>
            <a:r>
              <a:rPr lang="en-GB" dirty="0"/>
              <a:t>Webserver Attack Methodology Vulnerability Scanning</a:t>
            </a:r>
          </a:p>
        </p:txBody>
      </p:sp>
      <p:pic>
        <p:nvPicPr>
          <p:cNvPr id="4" name="Picture 3"/>
          <p:cNvPicPr>
            <a:picLocks noChangeAspect="1"/>
          </p:cNvPicPr>
          <p:nvPr/>
        </p:nvPicPr>
        <p:blipFill rotWithShape="1">
          <a:blip r:embed="rId2"/>
          <a:srcRect t="17135"/>
          <a:stretch/>
        </p:blipFill>
        <p:spPr>
          <a:xfrm>
            <a:off x="618821" y="957986"/>
            <a:ext cx="7707493" cy="4494698"/>
          </a:xfrm>
          <a:prstGeom prst="rect">
            <a:avLst/>
          </a:prstGeom>
        </p:spPr>
      </p:pic>
    </p:spTree>
    <p:extLst>
      <p:ext uri="{BB962C8B-B14F-4D97-AF65-F5344CB8AC3E}">
        <p14:creationId xmlns:p14="http://schemas.microsoft.com/office/powerpoint/2010/main" val="3755646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40401"/>
            <a:ext cx="8772157" cy="838200"/>
          </a:xfrm>
        </p:spPr>
        <p:txBody>
          <a:bodyPr/>
          <a:lstStyle/>
          <a:p>
            <a:pPr algn="ctr"/>
            <a:r>
              <a:rPr lang="en-GB" dirty="0"/>
              <a:t>Webserver Attack Methodology </a:t>
            </a:r>
            <a:br>
              <a:rPr lang="en-GB" dirty="0"/>
            </a:br>
            <a:r>
              <a:rPr lang="en-GB" dirty="0"/>
              <a:t>Session Hijacking</a:t>
            </a:r>
          </a:p>
        </p:txBody>
      </p:sp>
      <p:pic>
        <p:nvPicPr>
          <p:cNvPr id="4" name="Picture 3"/>
          <p:cNvPicPr>
            <a:picLocks noChangeAspect="1"/>
          </p:cNvPicPr>
          <p:nvPr/>
        </p:nvPicPr>
        <p:blipFill rotWithShape="1">
          <a:blip r:embed="rId2"/>
          <a:srcRect t="15286" b="4253"/>
          <a:stretch/>
        </p:blipFill>
        <p:spPr>
          <a:xfrm>
            <a:off x="362578" y="878601"/>
            <a:ext cx="8145519" cy="4590214"/>
          </a:xfrm>
          <a:prstGeom prst="rect">
            <a:avLst/>
          </a:prstGeom>
        </p:spPr>
      </p:pic>
    </p:spTree>
    <p:extLst>
      <p:ext uri="{BB962C8B-B14F-4D97-AF65-F5344CB8AC3E}">
        <p14:creationId xmlns:p14="http://schemas.microsoft.com/office/powerpoint/2010/main" val="3818752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104245"/>
            <a:ext cx="8772157" cy="838200"/>
          </a:xfrm>
        </p:spPr>
        <p:txBody>
          <a:bodyPr/>
          <a:lstStyle/>
          <a:p>
            <a:pPr algn="ctr"/>
            <a:r>
              <a:rPr lang="en-GB" dirty="0"/>
              <a:t>Webserver Attack Methodology: </a:t>
            </a:r>
            <a:br>
              <a:rPr lang="en-GB" dirty="0"/>
            </a:br>
            <a:r>
              <a:rPr lang="en-GB" dirty="0"/>
              <a:t>Hacking Web Password</a:t>
            </a:r>
          </a:p>
        </p:txBody>
      </p:sp>
      <p:pic>
        <p:nvPicPr>
          <p:cNvPr id="4" name="Picture 3"/>
          <p:cNvPicPr>
            <a:picLocks noChangeAspect="1"/>
          </p:cNvPicPr>
          <p:nvPr/>
        </p:nvPicPr>
        <p:blipFill rotWithShape="1">
          <a:blip r:embed="rId2"/>
          <a:srcRect t="17847"/>
          <a:stretch/>
        </p:blipFill>
        <p:spPr>
          <a:xfrm>
            <a:off x="590916" y="942445"/>
            <a:ext cx="7610475" cy="4452469"/>
          </a:xfrm>
          <a:prstGeom prst="rect">
            <a:avLst/>
          </a:prstGeom>
        </p:spPr>
      </p:pic>
    </p:spTree>
    <p:extLst>
      <p:ext uri="{BB962C8B-B14F-4D97-AF65-F5344CB8AC3E}">
        <p14:creationId xmlns:p14="http://schemas.microsoft.com/office/powerpoint/2010/main" val="1293219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530" y="244923"/>
            <a:ext cx="8772157" cy="546385"/>
          </a:xfrm>
        </p:spPr>
        <p:txBody>
          <a:bodyPr/>
          <a:lstStyle/>
          <a:p>
            <a:pPr algn="ctr"/>
            <a:r>
              <a:rPr lang="en-GB" dirty="0"/>
              <a:t>Tools</a:t>
            </a:r>
          </a:p>
        </p:txBody>
      </p:sp>
      <p:sp>
        <p:nvSpPr>
          <p:cNvPr id="3" name="Content Placeholder 2"/>
          <p:cNvSpPr>
            <a:spLocks noGrp="1"/>
          </p:cNvSpPr>
          <p:nvPr>
            <p:ph idx="1"/>
          </p:nvPr>
        </p:nvSpPr>
        <p:spPr>
          <a:xfrm>
            <a:off x="773722" y="1175441"/>
            <a:ext cx="4404947" cy="4926405"/>
          </a:xfrm>
        </p:spPr>
        <p:txBody>
          <a:bodyPr/>
          <a:lstStyle/>
          <a:p>
            <a:r>
              <a:rPr lang="en-GB" dirty="0" err="1"/>
              <a:t>Metasploit</a:t>
            </a:r>
            <a:endParaRPr lang="en-GB" dirty="0"/>
          </a:p>
          <a:p>
            <a:r>
              <a:rPr lang="en-GB" dirty="0" err="1"/>
              <a:t>Wfetch</a:t>
            </a:r>
            <a:endParaRPr lang="en-GB" dirty="0"/>
          </a:p>
          <a:p>
            <a:r>
              <a:rPr lang="en-GB" dirty="0"/>
              <a:t>THC-Hydra and Brutus</a:t>
            </a:r>
          </a:p>
          <a:p>
            <a:endParaRPr lang="en-GB" dirty="0"/>
          </a:p>
        </p:txBody>
      </p:sp>
      <p:grpSp>
        <p:nvGrpSpPr>
          <p:cNvPr id="6" name="Group 5"/>
          <p:cNvGrpSpPr/>
          <p:nvPr/>
        </p:nvGrpSpPr>
        <p:grpSpPr>
          <a:xfrm>
            <a:off x="4965457" y="3130062"/>
            <a:ext cx="4051158" cy="2552497"/>
            <a:chOff x="5785338" y="1459524"/>
            <a:chExt cx="3429000" cy="2253559"/>
          </a:xfrm>
        </p:grpSpPr>
        <p:pic>
          <p:nvPicPr>
            <p:cNvPr id="4" name="Picture 3"/>
            <p:cNvPicPr>
              <a:picLocks noChangeAspect="1"/>
            </p:cNvPicPr>
            <p:nvPr/>
          </p:nvPicPr>
          <p:blipFill>
            <a:blip r:embed="rId2"/>
            <a:stretch>
              <a:fillRect/>
            </a:stretch>
          </p:blipFill>
          <p:spPr>
            <a:xfrm>
              <a:off x="5785338" y="1459524"/>
              <a:ext cx="3429000" cy="1143000"/>
            </a:xfrm>
            <a:prstGeom prst="rect">
              <a:avLst/>
            </a:prstGeom>
          </p:spPr>
        </p:pic>
        <p:pic>
          <p:nvPicPr>
            <p:cNvPr id="5" name="Picture 4"/>
            <p:cNvPicPr>
              <a:picLocks noChangeAspect="1"/>
            </p:cNvPicPr>
            <p:nvPr/>
          </p:nvPicPr>
          <p:blipFill>
            <a:blip r:embed="rId3"/>
            <a:stretch>
              <a:fillRect/>
            </a:stretch>
          </p:blipFill>
          <p:spPr>
            <a:xfrm>
              <a:off x="5785338" y="2512933"/>
              <a:ext cx="3429000" cy="1200150"/>
            </a:xfrm>
            <a:prstGeom prst="rect">
              <a:avLst/>
            </a:prstGeom>
          </p:spPr>
        </p:pic>
      </p:grpSp>
      <p:pic>
        <p:nvPicPr>
          <p:cNvPr id="7" name="Picture 6">
            <a:extLst>
              <a:ext uri="{FF2B5EF4-FFF2-40B4-BE49-F238E27FC236}">
                <a16:creationId xmlns:a16="http://schemas.microsoft.com/office/drawing/2014/main" xmlns="" id="{9858928A-5564-4037-B02B-2CAB2104BBF4}"/>
              </a:ext>
            </a:extLst>
          </p:cNvPr>
          <p:cNvPicPr>
            <a:picLocks noChangeAspect="1"/>
          </p:cNvPicPr>
          <p:nvPr/>
        </p:nvPicPr>
        <p:blipFill>
          <a:blip r:embed="rId4"/>
          <a:stretch>
            <a:fillRect/>
          </a:stretch>
        </p:blipFill>
        <p:spPr>
          <a:xfrm>
            <a:off x="339970" y="2708763"/>
            <a:ext cx="3733800" cy="1019175"/>
          </a:xfrm>
          <a:prstGeom prst="rect">
            <a:avLst/>
          </a:prstGeom>
        </p:spPr>
      </p:pic>
      <p:pic>
        <p:nvPicPr>
          <p:cNvPr id="8" name="Picture 7">
            <a:extLst>
              <a:ext uri="{FF2B5EF4-FFF2-40B4-BE49-F238E27FC236}">
                <a16:creationId xmlns:a16="http://schemas.microsoft.com/office/drawing/2014/main" xmlns="" id="{07A16A82-8BEB-4FB2-AC83-B2AF8A62F2B0}"/>
              </a:ext>
            </a:extLst>
          </p:cNvPr>
          <p:cNvPicPr>
            <a:picLocks noChangeAspect="1"/>
          </p:cNvPicPr>
          <p:nvPr/>
        </p:nvPicPr>
        <p:blipFill>
          <a:blip r:embed="rId5"/>
          <a:stretch>
            <a:fillRect/>
          </a:stretch>
        </p:blipFill>
        <p:spPr>
          <a:xfrm>
            <a:off x="339970" y="3789484"/>
            <a:ext cx="3838575" cy="1638300"/>
          </a:xfrm>
          <a:prstGeom prst="rect">
            <a:avLst/>
          </a:prstGeom>
        </p:spPr>
      </p:pic>
      <p:pic>
        <p:nvPicPr>
          <p:cNvPr id="9" name="Picture 8">
            <a:extLst>
              <a:ext uri="{FF2B5EF4-FFF2-40B4-BE49-F238E27FC236}">
                <a16:creationId xmlns:a16="http://schemas.microsoft.com/office/drawing/2014/main" xmlns="" id="{EE802FB4-92BC-4768-82A4-B1E8597AAAF0}"/>
              </a:ext>
            </a:extLst>
          </p:cNvPr>
          <p:cNvPicPr>
            <a:picLocks noChangeAspect="1"/>
          </p:cNvPicPr>
          <p:nvPr/>
        </p:nvPicPr>
        <p:blipFill rotWithShape="1">
          <a:blip r:embed="rId6"/>
          <a:srcRect l="2765" r="3396"/>
          <a:stretch/>
        </p:blipFill>
        <p:spPr>
          <a:xfrm>
            <a:off x="4317023" y="1068116"/>
            <a:ext cx="4699592" cy="1019175"/>
          </a:xfrm>
          <a:prstGeom prst="rect">
            <a:avLst/>
          </a:prstGeom>
        </p:spPr>
      </p:pic>
    </p:spTree>
    <p:extLst>
      <p:ext uri="{BB962C8B-B14F-4D97-AF65-F5344CB8AC3E}">
        <p14:creationId xmlns:p14="http://schemas.microsoft.com/office/powerpoint/2010/main" val="3700089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914" y="87923"/>
            <a:ext cx="8087352" cy="891323"/>
          </a:xfrm>
        </p:spPr>
        <p:txBody>
          <a:bodyPr/>
          <a:lstStyle/>
          <a:p>
            <a:pPr algn="ctr"/>
            <a:r>
              <a:rPr lang="en-GB" dirty="0"/>
              <a:t>Place Web Servers in Separate Secure</a:t>
            </a:r>
            <a:br>
              <a:rPr lang="en-GB" dirty="0"/>
            </a:br>
            <a:r>
              <a:rPr lang="en-GB" dirty="0"/>
              <a:t>Server Security Segment on Network</a:t>
            </a:r>
          </a:p>
        </p:txBody>
      </p:sp>
      <p:pic>
        <p:nvPicPr>
          <p:cNvPr id="4" name="Picture 3"/>
          <p:cNvPicPr>
            <a:picLocks noChangeAspect="1"/>
          </p:cNvPicPr>
          <p:nvPr/>
        </p:nvPicPr>
        <p:blipFill rotWithShape="1">
          <a:blip r:embed="rId2"/>
          <a:srcRect t="18041"/>
          <a:stretch/>
        </p:blipFill>
        <p:spPr>
          <a:xfrm>
            <a:off x="642937" y="979246"/>
            <a:ext cx="7726241" cy="4498256"/>
          </a:xfrm>
          <a:prstGeom prst="rect">
            <a:avLst/>
          </a:prstGeom>
        </p:spPr>
      </p:pic>
    </p:spTree>
    <p:extLst>
      <p:ext uri="{BB962C8B-B14F-4D97-AF65-F5344CB8AC3E}">
        <p14:creationId xmlns:p14="http://schemas.microsoft.com/office/powerpoint/2010/main" val="1543319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0"/>
            <a:ext cx="8772157" cy="838200"/>
          </a:xfrm>
        </p:spPr>
        <p:txBody>
          <a:bodyPr/>
          <a:lstStyle/>
          <a:p>
            <a:pPr algn="ctr"/>
            <a:r>
              <a:rPr lang="en-GB" dirty="0"/>
              <a:t>Countermeasures: Protocols</a:t>
            </a:r>
          </a:p>
        </p:txBody>
      </p:sp>
      <p:pic>
        <p:nvPicPr>
          <p:cNvPr id="4" name="Picture 3"/>
          <p:cNvPicPr>
            <a:picLocks noChangeAspect="1"/>
          </p:cNvPicPr>
          <p:nvPr/>
        </p:nvPicPr>
        <p:blipFill rotWithShape="1">
          <a:blip r:embed="rId2"/>
          <a:srcRect t="18515"/>
          <a:stretch/>
        </p:blipFill>
        <p:spPr>
          <a:xfrm>
            <a:off x="842261" y="838200"/>
            <a:ext cx="7831319" cy="4525108"/>
          </a:xfrm>
          <a:prstGeom prst="rect">
            <a:avLst/>
          </a:prstGeom>
        </p:spPr>
      </p:pic>
    </p:spTree>
    <p:extLst>
      <p:ext uri="{BB962C8B-B14F-4D97-AF65-F5344CB8AC3E}">
        <p14:creationId xmlns:p14="http://schemas.microsoft.com/office/powerpoint/2010/main" val="2101144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51492"/>
            <a:ext cx="8772157" cy="681933"/>
          </a:xfrm>
        </p:spPr>
        <p:txBody>
          <a:bodyPr/>
          <a:lstStyle/>
          <a:p>
            <a:pPr algn="ctr"/>
            <a:r>
              <a:rPr lang="en-GB" dirty="0"/>
              <a:t>Countermeasures: Files and Directories</a:t>
            </a:r>
          </a:p>
        </p:txBody>
      </p:sp>
      <p:pic>
        <p:nvPicPr>
          <p:cNvPr id="4" name="Picture 3"/>
          <p:cNvPicPr>
            <a:picLocks noChangeAspect="1"/>
          </p:cNvPicPr>
          <p:nvPr/>
        </p:nvPicPr>
        <p:blipFill rotWithShape="1">
          <a:blip r:embed="rId2"/>
          <a:srcRect t="18687"/>
          <a:stretch/>
        </p:blipFill>
        <p:spPr>
          <a:xfrm>
            <a:off x="651729" y="733424"/>
            <a:ext cx="8149808" cy="4682637"/>
          </a:xfrm>
          <a:prstGeom prst="rect">
            <a:avLst/>
          </a:prstGeom>
        </p:spPr>
      </p:pic>
    </p:spTree>
    <p:extLst>
      <p:ext uri="{BB962C8B-B14F-4D97-AF65-F5344CB8AC3E}">
        <p14:creationId xmlns:p14="http://schemas.microsoft.com/office/powerpoint/2010/main" val="3175546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3531" y="42700"/>
            <a:ext cx="7991735" cy="493631"/>
          </a:xfrm>
        </p:spPr>
        <p:txBody>
          <a:bodyPr/>
          <a:lstStyle/>
          <a:p>
            <a:pPr algn="ctr"/>
            <a:r>
              <a:rPr lang="en-GB" dirty="0"/>
              <a:t>Detecting Web Server Hacking Attempts</a:t>
            </a:r>
          </a:p>
        </p:txBody>
      </p:sp>
      <p:pic>
        <p:nvPicPr>
          <p:cNvPr id="4" name="Picture 3"/>
          <p:cNvPicPr>
            <a:picLocks noChangeAspect="1"/>
          </p:cNvPicPr>
          <p:nvPr/>
        </p:nvPicPr>
        <p:blipFill rotWithShape="1">
          <a:blip r:embed="rId2"/>
          <a:srcRect t="19067"/>
          <a:stretch/>
        </p:blipFill>
        <p:spPr>
          <a:xfrm>
            <a:off x="590916" y="597876"/>
            <a:ext cx="8079877" cy="4615961"/>
          </a:xfrm>
          <a:prstGeom prst="rect">
            <a:avLst/>
          </a:prstGeom>
        </p:spPr>
      </p:pic>
    </p:spTree>
    <p:extLst>
      <p:ext uri="{BB962C8B-B14F-4D97-AF65-F5344CB8AC3E}">
        <p14:creationId xmlns:p14="http://schemas.microsoft.com/office/powerpoint/2010/main" val="156956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584" y="31608"/>
            <a:ext cx="8772157" cy="610230"/>
          </a:xfrm>
        </p:spPr>
        <p:txBody>
          <a:bodyPr/>
          <a:lstStyle/>
          <a:p>
            <a:pPr algn="ctr"/>
            <a:r>
              <a:rPr lang="en-GB" dirty="0"/>
              <a:t>How to Defend Against Web Server Attacks</a:t>
            </a:r>
          </a:p>
        </p:txBody>
      </p:sp>
      <p:pic>
        <p:nvPicPr>
          <p:cNvPr id="4" name="Picture 3"/>
          <p:cNvPicPr>
            <a:picLocks noChangeAspect="1"/>
          </p:cNvPicPr>
          <p:nvPr/>
        </p:nvPicPr>
        <p:blipFill rotWithShape="1">
          <a:blip r:embed="rId2"/>
          <a:srcRect t="17383"/>
          <a:stretch/>
        </p:blipFill>
        <p:spPr>
          <a:xfrm>
            <a:off x="642882" y="641838"/>
            <a:ext cx="8067560" cy="4703885"/>
          </a:xfrm>
          <a:prstGeom prst="rect">
            <a:avLst/>
          </a:prstGeom>
        </p:spPr>
      </p:pic>
    </p:spTree>
    <p:extLst>
      <p:ext uri="{BB962C8B-B14F-4D97-AF65-F5344CB8AC3E}">
        <p14:creationId xmlns:p14="http://schemas.microsoft.com/office/powerpoint/2010/main" val="1768399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92" y="94560"/>
            <a:ext cx="8252194" cy="838200"/>
          </a:xfrm>
        </p:spPr>
        <p:txBody>
          <a:bodyPr/>
          <a:lstStyle/>
          <a:p>
            <a:pPr algn="ctr"/>
            <a:r>
              <a:rPr lang="en-GB" dirty="0"/>
              <a:t>How to Defend against HTTP Response Splitting and Web Cache Poisoning</a:t>
            </a:r>
          </a:p>
        </p:txBody>
      </p:sp>
      <p:pic>
        <p:nvPicPr>
          <p:cNvPr id="4" name="Picture 3"/>
          <p:cNvPicPr>
            <a:picLocks noChangeAspect="1"/>
          </p:cNvPicPr>
          <p:nvPr/>
        </p:nvPicPr>
        <p:blipFill rotWithShape="1">
          <a:blip r:embed="rId2"/>
          <a:srcRect t="17689"/>
          <a:stretch/>
        </p:blipFill>
        <p:spPr>
          <a:xfrm>
            <a:off x="545559" y="1012302"/>
            <a:ext cx="8062110" cy="4424030"/>
          </a:xfrm>
          <a:prstGeom prst="rect">
            <a:avLst/>
          </a:prstGeom>
        </p:spPr>
      </p:pic>
    </p:spTree>
    <p:extLst>
      <p:ext uri="{BB962C8B-B14F-4D97-AF65-F5344CB8AC3E}">
        <p14:creationId xmlns:p14="http://schemas.microsoft.com/office/powerpoint/2010/main" val="40190696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33483"/>
            <a:ext cx="8772157" cy="538017"/>
          </a:xfrm>
        </p:spPr>
        <p:txBody>
          <a:bodyPr/>
          <a:lstStyle/>
          <a:p>
            <a:pPr algn="ctr"/>
            <a:r>
              <a:rPr lang="en-GB" dirty="0"/>
              <a:t>How to Defend against DNS Hijacking</a:t>
            </a:r>
          </a:p>
        </p:txBody>
      </p:sp>
      <p:pic>
        <p:nvPicPr>
          <p:cNvPr id="4" name="Picture 3"/>
          <p:cNvPicPr>
            <a:picLocks noChangeAspect="1"/>
          </p:cNvPicPr>
          <p:nvPr/>
        </p:nvPicPr>
        <p:blipFill rotWithShape="1">
          <a:blip r:embed="rId2"/>
          <a:srcRect t="14628"/>
          <a:stretch/>
        </p:blipFill>
        <p:spPr>
          <a:xfrm>
            <a:off x="542192" y="701697"/>
            <a:ext cx="7748954" cy="4495689"/>
          </a:xfrm>
          <a:prstGeom prst="rect">
            <a:avLst/>
          </a:prstGeom>
        </p:spPr>
      </p:pic>
    </p:spTree>
    <p:extLst>
      <p:ext uri="{BB962C8B-B14F-4D97-AF65-F5344CB8AC3E}">
        <p14:creationId xmlns:p14="http://schemas.microsoft.com/office/powerpoint/2010/main" val="14575198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78708"/>
            <a:ext cx="8772157" cy="501584"/>
          </a:xfrm>
        </p:spPr>
        <p:txBody>
          <a:bodyPr/>
          <a:lstStyle/>
          <a:p>
            <a:pPr algn="ctr"/>
            <a:r>
              <a:rPr lang="en-GB" dirty="0"/>
              <a:t>Patches and Hotfixes</a:t>
            </a:r>
          </a:p>
        </p:txBody>
      </p:sp>
      <p:pic>
        <p:nvPicPr>
          <p:cNvPr id="4" name="Picture 3"/>
          <p:cNvPicPr>
            <a:picLocks noChangeAspect="1"/>
          </p:cNvPicPr>
          <p:nvPr/>
        </p:nvPicPr>
        <p:blipFill rotWithShape="1">
          <a:blip r:embed="rId2"/>
          <a:srcRect t="24550"/>
          <a:stretch/>
        </p:blipFill>
        <p:spPr>
          <a:xfrm>
            <a:off x="244189" y="659422"/>
            <a:ext cx="8655621" cy="4598377"/>
          </a:xfrm>
          <a:prstGeom prst="rect">
            <a:avLst/>
          </a:prstGeom>
        </p:spPr>
      </p:pic>
    </p:spTree>
    <p:extLst>
      <p:ext uri="{BB962C8B-B14F-4D97-AF65-F5344CB8AC3E}">
        <p14:creationId xmlns:p14="http://schemas.microsoft.com/office/powerpoint/2010/main" val="3341171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791" y="33907"/>
            <a:ext cx="8772157" cy="838200"/>
          </a:xfrm>
        </p:spPr>
        <p:txBody>
          <a:bodyPr/>
          <a:lstStyle/>
          <a:p>
            <a:pPr algn="ctr"/>
            <a:r>
              <a:rPr lang="en-GB" dirty="0"/>
              <a:t>Patch Management Tool: Microsoft </a:t>
            </a:r>
            <a:br>
              <a:rPr lang="en-GB" dirty="0"/>
            </a:br>
            <a:r>
              <a:rPr lang="en-GB" dirty="0"/>
              <a:t>Baseline Security Analyzer (MBSA)</a:t>
            </a:r>
          </a:p>
        </p:txBody>
      </p:sp>
      <p:pic>
        <p:nvPicPr>
          <p:cNvPr id="4" name="Picture 3"/>
          <p:cNvPicPr>
            <a:picLocks noChangeAspect="1"/>
          </p:cNvPicPr>
          <p:nvPr/>
        </p:nvPicPr>
        <p:blipFill rotWithShape="1">
          <a:blip r:embed="rId2"/>
          <a:srcRect t="19014"/>
          <a:stretch/>
        </p:blipFill>
        <p:spPr>
          <a:xfrm>
            <a:off x="576812" y="872107"/>
            <a:ext cx="7990376" cy="4608293"/>
          </a:xfrm>
          <a:prstGeom prst="rect">
            <a:avLst/>
          </a:prstGeom>
        </p:spPr>
      </p:pic>
    </p:spTree>
    <p:extLst>
      <p:ext uri="{BB962C8B-B14F-4D97-AF65-F5344CB8AC3E}">
        <p14:creationId xmlns:p14="http://schemas.microsoft.com/office/powerpoint/2010/main" val="23489244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105016"/>
            <a:ext cx="8772157" cy="838200"/>
          </a:xfrm>
        </p:spPr>
        <p:txBody>
          <a:bodyPr/>
          <a:lstStyle/>
          <a:p>
            <a:pPr algn="ctr"/>
            <a:r>
              <a:rPr lang="en-GB" sz="2400" dirty="0"/>
              <a:t>Web Application Security Scanners: </a:t>
            </a:r>
            <a:r>
              <a:rPr lang="en-GB" sz="2400" dirty="0" err="1"/>
              <a:t>Syhunt</a:t>
            </a:r>
            <a:r>
              <a:rPr lang="en-GB" sz="2400" dirty="0"/>
              <a:t> Dynamic and N-Stalker Web Application Security Scanner</a:t>
            </a:r>
          </a:p>
        </p:txBody>
      </p:sp>
      <p:pic>
        <p:nvPicPr>
          <p:cNvPr id="4" name="Picture 3"/>
          <p:cNvPicPr>
            <a:picLocks noChangeAspect="1"/>
          </p:cNvPicPr>
          <p:nvPr/>
        </p:nvPicPr>
        <p:blipFill rotWithShape="1">
          <a:blip r:embed="rId2"/>
          <a:srcRect t="16743" b="4576"/>
          <a:stretch/>
        </p:blipFill>
        <p:spPr>
          <a:xfrm>
            <a:off x="537317" y="943217"/>
            <a:ext cx="8234840" cy="4543184"/>
          </a:xfrm>
          <a:prstGeom prst="rect">
            <a:avLst/>
          </a:prstGeom>
        </p:spPr>
      </p:pic>
    </p:spTree>
    <p:extLst>
      <p:ext uri="{BB962C8B-B14F-4D97-AF65-F5344CB8AC3E}">
        <p14:creationId xmlns:p14="http://schemas.microsoft.com/office/powerpoint/2010/main" val="36745951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109" y="86661"/>
            <a:ext cx="8772157" cy="838200"/>
          </a:xfrm>
        </p:spPr>
        <p:txBody>
          <a:bodyPr/>
          <a:lstStyle/>
          <a:p>
            <a:pPr algn="ctr"/>
            <a:r>
              <a:rPr lang="en-GB" dirty="0"/>
              <a:t>Web Server Malware Infection Monitoring Tool: </a:t>
            </a:r>
            <a:r>
              <a:rPr lang="en-GB" dirty="0" err="1"/>
              <a:t>QualysGuard</a:t>
            </a:r>
            <a:r>
              <a:rPr lang="en-GB" dirty="0"/>
              <a:t> Malware Detection</a:t>
            </a:r>
          </a:p>
        </p:txBody>
      </p:sp>
      <p:pic>
        <p:nvPicPr>
          <p:cNvPr id="4" name="Picture 3"/>
          <p:cNvPicPr>
            <a:picLocks noChangeAspect="1"/>
          </p:cNvPicPr>
          <p:nvPr/>
        </p:nvPicPr>
        <p:blipFill rotWithShape="1">
          <a:blip r:embed="rId2"/>
          <a:srcRect t="16842"/>
          <a:stretch/>
        </p:blipFill>
        <p:spPr>
          <a:xfrm>
            <a:off x="526073" y="924861"/>
            <a:ext cx="7562708" cy="4456032"/>
          </a:xfrm>
          <a:prstGeom prst="rect">
            <a:avLst/>
          </a:prstGeom>
        </p:spPr>
      </p:pic>
    </p:spTree>
    <p:extLst>
      <p:ext uri="{BB962C8B-B14F-4D97-AF65-F5344CB8AC3E}">
        <p14:creationId xmlns:p14="http://schemas.microsoft.com/office/powerpoint/2010/main" val="734599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43" y="92707"/>
            <a:ext cx="8772157" cy="598772"/>
          </a:xfrm>
        </p:spPr>
        <p:txBody>
          <a:bodyPr/>
          <a:lstStyle/>
          <a:p>
            <a:pPr algn="ctr"/>
            <a:r>
              <a:rPr lang="en-GB" dirty="0"/>
              <a:t>Web Server Penetration Testing</a:t>
            </a:r>
          </a:p>
        </p:txBody>
      </p:sp>
      <p:pic>
        <p:nvPicPr>
          <p:cNvPr id="4" name="Picture 3"/>
          <p:cNvPicPr>
            <a:picLocks noChangeAspect="1"/>
          </p:cNvPicPr>
          <p:nvPr/>
        </p:nvPicPr>
        <p:blipFill rotWithShape="1">
          <a:blip r:embed="rId2"/>
          <a:srcRect t="17755"/>
          <a:stretch/>
        </p:blipFill>
        <p:spPr>
          <a:xfrm>
            <a:off x="591648" y="691479"/>
            <a:ext cx="8133544" cy="4742167"/>
          </a:xfrm>
          <a:prstGeom prst="rect">
            <a:avLst/>
          </a:prstGeom>
        </p:spPr>
      </p:pic>
    </p:spTree>
    <p:extLst>
      <p:ext uri="{BB962C8B-B14F-4D97-AF65-F5344CB8AC3E}">
        <p14:creationId xmlns:p14="http://schemas.microsoft.com/office/powerpoint/2010/main" val="49673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260175" y="63580"/>
            <a:ext cx="4256272" cy="3224743"/>
          </a:xfrm>
          <a:prstGeom prst="rect">
            <a:avLst/>
          </a:prstGeom>
        </p:spPr>
      </p:pic>
      <p:pic>
        <p:nvPicPr>
          <p:cNvPr id="5" name="Picture 4"/>
          <p:cNvPicPr>
            <a:picLocks noChangeAspect="1"/>
          </p:cNvPicPr>
          <p:nvPr/>
        </p:nvPicPr>
        <p:blipFill>
          <a:blip r:embed="rId3"/>
          <a:stretch>
            <a:fillRect/>
          </a:stretch>
        </p:blipFill>
        <p:spPr>
          <a:xfrm>
            <a:off x="256290" y="3288323"/>
            <a:ext cx="4256272" cy="3569677"/>
          </a:xfrm>
          <a:prstGeom prst="rect">
            <a:avLst/>
          </a:prstGeom>
        </p:spPr>
      </p:pic>
      <p:pic>
        <p:nvPicPr>
          <p:cNvPr id="6" name="Picture 5"/>
          <p:cNvPicPr>
            <a:picLocks noChangeAspect="1"/>
          </p:cNvPicPr>
          <p:nvPr/>
        </p:nvPicPr>
        <p:blipFill>
          <a:blip r:embed="rId4"/>
          <a:stretch>
            <a:fillRect/>
          </a:stretch>
        </p:blipFill>
        <p:spPr>
          <a:xfrm>
            <a:off x="4529138" y="0"/>
            <a:ext cx="4566429" cy="6858000"/>
          </a:xfrm>
          <a:prstGeom prst="rect">
            <a:avLst/>
          </a:prstGeom>
        </p:spPr>
      </p:pic>
    </p:spTree>
    <p:extLst>
      <p:ext uri="{BB962C8B-B14F-4D97-AF65-F5344CB8AC3E}">
        <p14:creationId xmlns:p14="http://schemas.microsoft.com/office/powerpoint/2010/main" val="12550736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1843" y="2339570"/>
            <a:ext cx="8772157" cy="838200"/>
          </a:xfrm>
        </p:spPr>
        <p:txBody>
          <a:bodyPr/>
          <a:lstStyle/>
          <a:p>
            <a:pPr algn="ctr"/>
            <a:r>
              <a:rPr lang="en-GB" dirty="0"/>
              <a:t>Questions?</a:t>
            </a:r>
            <a:endParaRPr lang="en-US" dirty="0"/>
          </a:p>
        </p:txBody>
      </p:sp>
    </p:spTree>
    <p:extLst>
      <p:ext uri="{BB962C8B-B14F-4D97-AF65-F5344CB8AC3E}">
        <p14:creationId xmlns:p14="http://schemas.microsoft.com/office/powerpoint/2010/main" val="648148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F8D7582A-E0D0-4618-A19B-1BF292A30B53}"/>
              </a:ext>
            </a:extLst>
          </p:cNvPr>
          <p:cNvSpPr>
            <a:spLocks noGrp="1"/>
          </p:cNvSpPr>
          <p:nvPr>
            <p:ph type="body" sz="quarter" idx="10"/>
          </p:nvPr>
        </p:nvSpPr>
        <p:spPr>
          <a:xfrm>
            <a:off x="687205" y="454019"/>
            <a:ext cx="8325002" cy="4903071"/>
          </a:xfrm>
        </p:spPr>
        <p:txBody>
          <a:bodyPr/>
          <a:lstStyle/>
          <a:p>
            <a:r>
              <a:rPr lang="en-GB" dirty="0"/>
              <a:t>Fundamentals of Information Security Systems, David Kim, Michael G Solomon, 2</a:t>
            </a:r>
            <a:r>
              <a:rPr lang="en-GB" baseline="30000" dirty="0"/>
              <a:t>nd</a:t>
            </a:r>
            <a:r>
              <a:rPr lang="en-GB" dirty="0"/>
              <a:t> ed.</a:t>
            </a:r>
          </a:p>
          <a:p>
            <a:r>
              <a:rPr lang="en-GB" dirty="0"/>
              <a:t>CCNA security v2</a:t>
            </a:r>
          </a:p>
          <a:p>
            <a:r>
              <a:rPr lang="en-US" dirty="0"/>
              <a:t>CCNA Cybersecurity Operations v1.0</a:t>
            </a:r>
            <a:endParaRPr lang="en-GB" dirty="0"/>
          </a:p>
          <a:p>
            <a:r>
              <a:rPr lang="en-GB" dirty="0"/>
              <a:t>Certified Ethical Hacker (CEH) v9, EC-Council certified</a:t>
            </a:r>
          </a:p>
          <a:p>
            <a:r>
              <a:rPr lang="en-GB" dirty="0"/>
              <a:t>Technology, Entertainment and Design (TEDx) Talks, </a:t>
            </a:r>
            <a:r>
              <a:rPr lang="en-GB" dirty="0">
                <a:hlinkClick r:id="rId2"/>
              </a:rPr>
              <a:t>www.ted.com</a:t>
            </a:r>
            <a:endParaRPr lang="en-GB" dirty="0"/>
          </a:p>
          <a:p>
            <a:r>
              <a:rPr lang="en-US" sz="2000" dirty="0"/>
              <a:t>Copyright 2017 </a:t>
            </a:r>
            <a:r>
              <a:rPr lang="en-US" sz="2000" dirty="0" err="1"/>
              <a:t>CloudNexus</a:t>
            </a:r>
            <a:r>
              <a:rPr lang="en-US" sz="2000" dirty="0"/>
              <a:t> and First Resource Insurance Group</a:t>
            </a:r>
          </a:p>
          <a:p>
            <a:r>
              <a:rPr lang="en-US" sz="1600" dirty="0"/>
              <a:t>Source</a:t>
            </a:r>
            <a:r>
              <a:rPr lang="en-US" sz="1600" dirty="0">
                <a:solidFill>
                  <a:schemeClr val="accent4">
                    <a:lumMod val="50000"/>
                  </a:schemeClr>
                </a:solidFill>
              </a:rPr>
              <a:t>: </a:t>
            </a:r>
            <a:r>
              <a:rPr lang="en-US" sz="1600" dirty="0" err="1"/>
              <a:t>Hackmageddon</a:t>
            </a:r>
            <a:r>
              <a:rPr lang="en-US" sz="1600" dirty="0">
                <a:solidFill>
                  <a:schemeClr val="accent4">
                    <a:lumMod val="50000"/>
                  </a:schemeClr>
                </a:solidFill>
              </a:rPr>
              <a:t>, </a:t>
            </a:r>
            <a:r>
              <a:rPr lang="en-US" sz="1600" dirty="0">
                <a:solidFill>
                  <a:schemeClr val="accent4">
                    <a:lumMod val="50000"/>
                  </a:schemeClr>
                </a:solidFill>
                <a:hlinkClick r:id="rId3"/>
              </a:rPr>
              <a:t>http://www.hackmageddon.com/category/security/cyber-attack-statistics</a:t>
            </a:r>
            <a:endParaRPr lang="en-US" sz="1600" dirty="0">
              <a:solidFill>
                <a:schemeClr val="accent4">
                  <a:lumMod val="50000"/>
                </a:schemeClr>
              </a:solidFill>
            </a:endParaRPr>
          </a:p>
          <a:p>
            <a:r>
              <a:rPr lang="en-US" sz="1600" dirty="0"/>
              <a:t>Source: </a:t>
            </a:r>
            <a:r>
              <a:rPr lang="en-US" sz="1600" dirty="0">
                <a:hlinkClick r:id="rId4"/>
              </a:rPr>
              <a:t>http://www.idtheftcenter.org/2016databreaches.html</a:t>
            </a:r>
            <a:r>
              <a:rPr lang="en-US" sz="1600" dirty="0"/>
              <a:t> </a:t>
            </a:r>
          </a:p>
          <a:p>
            <a:endParaRPr lang="en-GB" sz="1600" dirty="0"/>
          </a:p>
        </p:txBody>
      </p:sp>
      <p:sp>
        <p:nvSpPr>
          <p:cNvPr id="3" name="Title 2">
            <a:extLst>
              <a:ext uri="{FF2B5EF4-FFF2-40B4-BE49-F238E27FC236}">
                <a16:creationId xmlns:a16="http://schemas.microsoft.com/office/drawing/2014/main" xmlns="" id="{8B263428-4E6A-4EFB-8177-687246B49811}"/>
              </a:ext>
            </a:extLst>
          </p:cNvPr>
          <p:cNvSpPr>
            <a:spLocks noGrp="1"/>
          </p:cNvSpPr>
          <p:nvPr>
            <p:ph type="title"/>
          </p:nvPr>
        </p:nvSpPr>
        <p:spPr>
          <a:xfrm>
            <a:off x="371843" y="0"/>
            <a:ext cx="8772157" cy="454020"/>
          </a:xfrm>
        </p:spPr>
        <p:txBody>
          <a:bodyPr/>
          <a:lstStyle/>
          <a:p>
            <a:pPr algn="ctr"/>
            <a:r>
              <a:rPr lang="en-GB" dirty="0"/>
              <a:t>Sources References</a:t>
            </a:r>
          </a:p>
        </p:txBody>
      </p:sp>
    </p:spTree>
    <p:extLst>
      <p:ext uri="{BB962C8B-B14F-4D97-AF65-F5344CB8AC3E}">
        <p14:creationId xmlns:p14="http://schemas.microsoft.com/office/powerpoint/2010/main" val="4130703908"/>
      </p:ext>
    </p:extLst>
  </p:cSld>
  <p:clrMapOvr>
    <a:masterClrMapping/>
  </p:clrMapOvr>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31957</TotalTime>
  <Pages>28</Pages>
  <Words>485</Words>
  <Application>Microsoft Office PowerPoint</Application>
  <PresentationFormat>On-screen Show (4:3)</PresentationFormat>
  <Paragraphs>75</Paragraphs>
  <Slides>35</Slides>
  <Notes>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35</vt:i4>
      </vt:variant>
    </vt:vector>
  </HeadingPairs>
  <TitlesOfParts>
    <vt:vector size="40" baseType="lpstr">
      <vt:lpstr>ＭＳ Ｐゴシック</vt:lpstr>
      <vt:lpstr>Arial</vt:lpstr>
      <vt:lpstr>Wingdings</vt:lpstr>
      <vt:lpstr>PPT-TMPLT-WHT_C</vt:lpstr>
      <vt:lpstr>NetAcad-4F_PPT-WHT_060408</vt:lpstr>
      <vt:lpstr>Instructor Materials lecture 2: The Cybersecurity Sorcery Cube</vt:lpstr>
      <vt:lpstr>Webserver Market Shares</vt:lpstr>
      <vt:lpstr>Web Server Security Issue</vt:lpstr>
      <vt:lpstr>Why Web Servers are Compromised</vt:lpstr>
      <vt:lpstr>Impact of Webserver Attacks</vt:lpstr>
      <vt:lpstr>Open Source Webserver Architecture</vt:lpstr>
      <vt:lpstr>Internet Information Services (IIS) Web Server Architecture</vt:lpstr>
      <vt:lpstr>DNS Server Hijacking</vt:lpstr>
      <vt:lpstr>Web Server Misconfiguration</vt:lpstr>
      <vt:lpstr>Web Server Misconfiguration Example</vt:lpstr>
      <vt:lpstr>HTTP Response Splitting Attack</vt:lpstr>
      <vt:lpstr>Webserver Password Cracking</vt:lpstr>
      <vt:lpstr>Webserver Password Cracking Techniques</vt:lpstr>
      <vt:lpstr>Web Application Attacks</vt:lpstr>
      <vt:lpstr>Webserver Attack Methodology</vt:lpstr>
      <vt:lpstr>Enumerating Webserver Information Using Nmap</vt:lpstr>
      <vt:lpstr>Webserver Attack Methodology Vulnerability Scanning</vt:lpstr>
      <vt:lpstr>Webserver Attack Methodology  Session Hijacking</vt:lpstr>
      <vt:lpstr>Webserver Attack Methodology:  Hacking Web Password</vt:lpstr>
      <vt:lpstr>Tools</vt:lpstr>
      <vt:lpstr>Place Web Servers in Separate Secure Server Security Segment on Network</vt:lpstr>
      <vt:lpstr>Countermeasures: Protocols</vt:lpstr>
      <vt:lpstr>Countermeasures: Files and Directories</vt:lpstr>
      <vt:lpstr>Detecting Web Server Hacking Attempts</vt:lpstr>
      <vt:lpstr>How to Defend Against Web Server Attacks</vt:lpstr>
      <vt:lpstr>How to Defend against HTTP Response Splitting and Web Cache Poisoning</vt:lpstr>
      <vt:lpstr>How to Defend against DNS Hijacking</vt:lpstr>
      <vt:lpstr>Patches and Hotfixes</vt:lpstr>
      <vt:lpstr>Patch Management Tool: Microsoft  Baseline Security Analyzer (MBSA)</vt:lpstr>
      <vt:lpstr>Web Application Security Scanners: Syhunt Dynamic and N-Stalker Web Application Security Scanner</vt:lpstr>
      <vt:lpstr>Web Server Malware Infection Monitoring Tool: QualysGuard Malware Detection</vt:lpstr>
      <vt:lpstr>Web Server Penetration Testing</vt:lpstr>
      <vt:lpstr>PowerPoint Presentation</vt:lpstr>
      <vt:lpstr>Questions?</vt:lpstr>
      <vt:lpstr>Sources 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 PC v4.0 Chapter 1</dc:title>
  <dc:creator>Karen Alderson</dc:creator>
  <cp:lastModifiedBy>Carlene Campbell</cp:lastModifiedBy>
  <cp:revision>1004</cp:revision>
  <cp:lastPrinted>1999-01-27T00:54:54Z</cp:lastPrinted>
  <dcterms:created xsi:type="dcterms:W3CDTF">2006-10-23T15:07:30Z</dcterms:created>
  <dcterms:modified xsi:type="dcterms:W3CDTF">2018-02-27T10:43:05Z</dcterms:modified>
</cp:coreProperties>
</file>