
<file path=[Content_Types].xml><?xml version="1.0" encoding="utf-8"?>
<Types xmlns="http://schemas.openxmlformats.org/package/2006/content-types">
  <Default Extension="png" ContentType="image/png"/>
  <Default Extension="jpg&amp;ehk=7wtr627s4oVAKqCFo" ContentType="image/jpeg"/>
  <Default Extension="jpeg" ContentType="image/jpeg"/>
  <Default Extension="rels" ContentType="application/vnd.openxmlformats-package.relationships+xml"/>
  <Default Extension="xml" ContentType="application/xml"/>
  <Default Extension="jpg&amp;ehk=L7" ContentType="image/jpeg"/>
  <Default Extension="jpg" ContentType="image/jpeg"/>
  <Default Extension="png&amp;ehk=j2A6UKk5B"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67" r:id="rId4"/>
    <p:sldId id="257" r:id="rId5"/>
    <p:sldId id="259" r:id="rId6"/>
    <p:sldId id="260" r:id="rId7"/>
    <p:sldId id="261" r:id="rId8"/>
    <p:sldId id="262" r:id="rId9"/>
    <p:sldId id="263" r:id="rId10"/>
    <p:sldId id="264" r:id="rId11"/>
    <p:sldId id="258" r:id="rId12"/>
    <p:sldId id="268" r:id="rId13"/>
    <p:sldId id="269"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 id="270" r:id="rId34"/>
    <p:sldId id="266" r:id="rId35"/>
    <p:sldId id="271"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6" d="100"/>
          <a:sy n="76" d="100"/>
        </p:scale>
        <p:origin x="40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599F8E-7F03-47E4-A0A8-DE30CBB1B8EC}" type="doc">
      <dgm:prSet loTypeId="urn:microsoft.com/office/officeart/2005/8/layout/vList2" loCatId="Inbox" qsTypeId="urn:microsoft.com/office/officeart/2005/8/quickstyle/simple1" qsCatId="simple" csTypeId="urn:microsoft.com/office/officeart/2005/8/colors/ColorSchemeForSuggestions" csCatId="other" phldr="1"/>
      <dgm:spPr/>
      <dgm:t>
        <a:bodyPr/>
        <a:lstStyle/>
        <a:p>
          <a:endParaRPr lang="en-US"/>
        </a:p>
      </dgm:t>
    </dgm:pt>
    <dgm:pt modelId="{B6954605-C75C-4681-AD34-3E5A35D65B82}">
      <dgm:prSet/>
      <dgm:spPr/>
      <dgm:t>
        <a:bodyPr/>
        <a:lstStyle/>
        <a:p>
          <a:r>
            <a:rPr lang="en-US" dirty="0"/>
            <a:t>A lot of confusion exists in writing around this simple question</a:t>
          </a:r>
        </a:p>
      </dgm:t>
    </dgm:pt>
    <dgm:pt modelId="{FF1C098D-18FE-4D87-9DFF-169A937D8DA1}" type="parTrans" cxnId="{F4F44493-25B7-4BEA-9982-AAC22B367F0A}">
      <dgm:prSet/>
      <dgm:spPr/>
      <dgm:t>
        <a:bodyPr/>
        <a:lstStyle/>
        <a:p>
          <a:endParaRPr lang="en-US"/>
        </a:p>
      </dgm:t>
    </dgm:pt>
    <dgm:pt modelId="{19C5F6BD-D767-47D2-8D5D-3DAFBBABCA3A}" type="sibTrans" cxnId="{F4F44493-25B7-4BEA-9982-AAC22B367F0A}">
      <dgm:prSet/>
      <dgm:spPr/>
      <dgm:t>
        <a:bodyPr/>
        <a:lstStyle/>
        <a:p>
          <a:endParaRPr lang="en-US"/>
        </a:p>
      </dgm:t>
    </dgm:pt>
    <dgm:pt modelId="{5C104CCE-E3C8-4319-9E85-8D3BF990218F}">
      <dgm:prSet/>
      <dgm:spPr/>
      <dgm:t>
        <a:bodyPr/>
        <a:lstStyle/>
        <a:p>
          <a:r>
            <a:rPr lang="en-GB"/>
            <a:t>Two is a number</a:t>
          </a:r>
          <a:endParaRPr lang="en-US"/>
        </a:p>
      </dgm:t>
    </dgm:pt>
    <dgm:pt modelId="{2D01FEC1-7DF4-4DDE-9250-A3FA5B9402DB}" type="parTrans" cxnId="{B5955B94-77B0-4B1A-BE53-99D4D46C19F2}">
      <dgm:prSet/>
      <dgm:spPr/>
      <dgm:t>
        <a:bodyPr/>
        <a:lstStyle/>
        <a:p>
          <a:endParaRPr lang="en-US"/>
        </a:p>
      </dgm:t>
    </dgm:pt>
    <dgm:pt modelId="{0AC4F6C9-BF6E-48F9-AB97-E3A8CC7AD224}" type="sibTrans" cxnId="{B5955B94-77B0-4B1A-BE53-99D4D46C19F2}">
      <dgm:prSet/>
      <dgm:spPr/>
      <dgm:t>
        <a:bodyPr/>
        <a:lstStyle/>
        <a:p>
          <a:endParaRPr lang="en-US"/>
        </a:p>
      </dgm:t>
    </dgm:pt>
    <dgm:pt modelId="{BD7A4775-66A0-424F-B43C-58ED0F784C01}">
      <dgm:prSet/>
      <dgm:spPr/>
      <dgm:t>
        <a:bodyPr/>
        <a:lstStyle/>
        <a:p>
          <a:r>
            <a:rPr lang="en-GB"/>
            <a:t>The most common confusion is between to and too.  Try replacing the word with “also” or “as well” and if the phrase makes sense then use too.  Otherwise, and if not a number, then use to.</a:t>
          </a:r>
          <a:endParaRPr lang="en-US"/>
        </a:p>
      </dgm:t>
    </dgm:pt>
    <dgm:pt modelId="{B9EBAAE6-6E3C-4D0D-A7C4-1E11123BD701}" type="parTrans" cxnId="{C3AFC563-9A3B-4F35-AA44-71F27D3FF480}">
      <dgm:prSet/>
      <dgm:spPr/>
      <dgm:t>
        <a:bodyPr/>
        <a:lstStyle/>
        <a:p>
          <a:endParaRPr lang="en-US"/>
        </a:p>
      </dgm:t>
    </dgm:pt>
    <dgm:pt modelId="{90A12DAA-4A53-44DB-A1DD-905D0572848E}" type="sibTrans" cxnId="{C3AFC563-9A3B-4F35-AA44-71F27D3FF480}">
      <dgm:prSet/>
      <dgm:spPr/>
      <dgm:t>
        <a:bodyPr/>
        <a:lstStyle/>
        <a:p>
          <a:endParaRPr lang="en-US"/>
        </a:p>
      </dgm:t>
    </dgm:pt>
    <dgm:pt modelId="{C84D8829-E125-4B03-A62E-8191402024C2}" type="pres">
      <dgm:prSet presAssocID="{97599F8E-7F03-47E4-A0A8-DE30CBB1B8EC}" presName="linear" presStyleCnt="0">
        <dgm:presLayoutVars>
          <dgm:animLvl val="lvl"/>
          <dgm:resizeHandles val="exact"/>
        </dgm:presLayoutVars>
      </dgm:prSet>
      <dgm:spPr/>
    </dgm:pt>
    <dgm:pt modelId="{E5D316D4-B574-4F62-9051-58A5FE51F02F}" type="pres">
      <dgm:prSet presAssocID="{B6954605-C75C-4681-AD34-3E5A35D65B82}" presName="parentText" presStyleLbl="node1" presStyleIdx="0" presStyleCnt="3">
        <dgm:presLayoutVars>
          <dgm:chMax val="0"/>
          <dgm:bulletEnabled val="1"/>
        </dgm:presLayoutVars>
      </dgm:prSet>
      <dgm:spPr/>
    </dgm:pt>
    <dgm:pt modelId="{7CF5885D-B737-49B8-BA74-998111947FF9}" type="pres">
      <dgm:prSet presAssocID="{19C5F6BD-D767-47D2-8D5D-3DAFBBABCA3A}" presName="spacer" presStyleCnt="0"/>
      <dgm:spPr/>
    </dgm:pt>
    <dgm:pt modelId="{40B73112-0D19-4E50-B2EF-B362527CE09C}" type="pres">
      <dgm:prSet presAssocID="{5C104CCE-E3C8-4319-9E85-8D3BF990218F}" presName="parentText" presStyleLbl="node1" presStyleIdx="1" presStyleCnt="3">
        <dgm:presLayoutVars>
          <dgm:chMax val="0"/>
          <dgm:bulletEnabled val="1"/>
        </dgm:presLayoutVars>
      </dgm:prSet>
      <dgm:spPr/>
    </dgm:pt>
    <dgm:pt modelId="{DA71AD71-E701-4165-97D6-35A2EE09D7E1}" type="pres">
      <dgm:prSet presAssocID="{0AC4F6C9-BF6E-48F9-AB97-E3A8CC7AD224}" presName="spacer" presStyleCnt="0"/>
      <dgm:spPr/>
    </dgm:pt>
    <dgm:pt modelId="{46C47F9B-D22F-417A-A205-420469563C9C}" type="pres">
      <dgm:prSet presAssocID="{BD7A4775-66A0-424F-B43C-58ED0F784C01}" presName="parentText" presStyleLbl="node1" presStyleIdx="2" presStyleCnt="3">
        <dgm:presLayoutVars>
          <dgm:chMax val="0"/>
          <dgm:bulletEnabled val="1"/>
        </dgm:presLayoutVars>
      </dgm:prSet>
      <dgm:spPr/>
    </dgm:pt>
  </dgm:ptLst>
  <dgm:cxnLst>
    <dgm:cxn modelId="{C3AFC563-9A3B-4F35-AA44-71F27D3FF480}" srcId="{97599F8E-7F03-47E4-A0A8-DE30CBB1B8EC}" destId="{BD7A4775-66A0-424F-B43C-58ED0F784C01}" srcOrd="2" destOrd="0" parTransId="{B9EBAAE6-6E3C-4D0D-A7C4-1E11123BD701}" sibTransId="{90A12DAA-4A53-44DB-A1DD-905D0572848E}"/>
    <dgm:cxn modelId="{08080682-9F63-4E75-97BC-F975FD640DA6}" type="presOf" srcId="{B6954605-C75C-4681-AD34-3E5A35D65B82}" destId="{E5D316D4-B574-4F62-9051-58A5FE51F02F}" srcOrd="0" destOrd="0" presId="urn:microsoft.com/office/officeart/2005/8/layout/vList2"/>
    <dgm:cxn modelId="{EDA11083-F814-4C36-886E-3290CD4CF6E6}" type="presOf" srcId="{97599F8E-7F03-47E4-A0A8-DE30CBB1B8EC}" destId="{C84D8829-E125-4B03-A62E-8191402024C2}" srcOrd="0" destOrd="0" presId="urn:microsoft.com/office/officeart/2005/8/layout/vList2"/>
    <dgm:cxn modelId="{054B3C87-3214-4C9D-9B62-FE13F073101F}" type="presOf" srcId="{5C104CCE-E3C8-4319-9E85-8D3BF990218F}" destId="{40B73112-0D19-4E50-B2EF-B362527CE09C}" srcOrd="0" destOrd="0" presId="urn:microsoft.com/office/officeart/2005/8/layout/vList2"/>
    <dgm:cxn modelId="{F4F44493-25B7-4BEA-9982-AAC22B367F0A}" srcId="{97599F8E-7F03-47E4-A0A8-DE30CBB1B8EC}" destId="{B6954605-C75C-4681-AD34-3E5A35D65B82}" srcOrd="0" destOrd="0" parTransId="{FF1C098D-18FE-4D87-9DFF-169A937D8DA1}" sibTransId="{19C5F6BD-D767-47D2-8D5D-3DAFBBABCA3A}"/>
    <dgm:cxn modelId="{B5955B94-77B0-4B1A-BE53-99D4D46C19F2}" srcId="{97599F8E-7F03-47E4-A0A8-DE30CBB1B8EC}" destId="{5C104CCE-E3C8-4319-9E85-8D3BF990218F}" srcOrd="1" destOrd="0" parTransId="{2D01FEC1-7DF4-4DDE-9250-A3FA5B9402DB}" sibTransId="{0AC4F6C9-BF6E-48F9-AB97-E3A8CC7AD224}"/>
    <dgm:cxn modelId="{34FD1BFF-A068-4387-BEDF-31FCDC919336}" type="presOf" srcId="{BD7A4775-66A0-424F-B43C-58ED0F784C01}" destId="{46C47F9B-D22F-417A-A205-420469563C9C}" srcOrd="0" destOrd="0" presId="urn:microsoft.com/office/officeart/2005/8/layout/vList2"/>
    <dgm:cxn modelId="{41A05C26-CDD6-447F-B883-34B1D7283EE4}" type="presParOf" srcId="{C84D8829-E125-4B03-A62E-8191402024C2}" destId="{E5D316D4-B574-4F62-9051-58A5FE51F02F}" srcOrd="0" destOrd="0" presId="urn:microsoft.com/office/officeart/2005/8/layout/vList2"/>
    <dgm:cxn modelId="{79692671-80F1-4937-A541-8047B7506F9E}" type="presParOf" srcId="{C84D8829-E125-4B03-A62E-8191402024C2}" destId="{7CF5885D-B737-49B8-BA74-998111947FF9}" srcOrd="1" destOrd="0" presId="urn:microsoft.com/office/officeart/2005/8/layout/vList2"/>
    <dgm:cxn modelId="{A98B68D5-D03A-4ACF-8E54-E947B3A2851F}" type="presParOf" srcId="{C84D8829-E125-4B03-A62E-8191402024C2}" destId="{40B73112-0D19-4E50-B2EF-B362527CE09C}" srcOrd="2" destOrd="0" presId="urn:microsoft.com/office/officeart/2005/8/layout/vList2"/>
    <dgm:cxn modelId="{0079AD25-823D-436A-902D-FCB7187430E6}" type="presParOf" srcId="{C84D8829-E125-4B03-A62E-8191402024C2}" destId="{DA71AD71-E701-4165-97D6-35A2EE09D7E1}" srcOrd="3" destOrd="0" presId="urn:microsoft.com/office/officeart/2005/8/layout/vList2"/>
    <dgm:cxn modelId="{B0EE790F-6688-4DB6-8899-3C8DB3815FA6}" type="presParOf" srcId="{C84D8829-E125-4B03-A62E-8191402024C2}" destId="{46C47F9B-D22F-417A-A205-420469563C9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D316D4-B574-4F62-9051-58A5FE51F02F}">
      <dsp:nvSpPr>
        <dsp:cNvPr id="0" name=""/>
        <dsp:cNvSpPr/>
      </dsp:nvSpPr>
      <dsp:spPr>
        <a:xfrm>
          <a:off x="0" y="275217"/>
          <a:ext cx="6269038" cy="16297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A lot of confusion exists in writing around this simple question</a:t>
          </a:r>
        </a:p>
      </dsp:txBody>
      <dsp:txXfrm>
        <a:off x="79557" y="354774"/>
        <a:ext cx="6109924" cy="1470622"/>
      </dsp:txXfrm>
    </dsp:sp>
    <dsp:sp modelId="{40B73112-0D19-4E50-B2EF-B362527CE09C}">
      <dsp:nvSpPr>
        <dsp:cNvPr id="0" name=""/>
        <dsp:cNvSpPr/>
      </dsp:nvSpPr>
      <dsp:spPr>
        <a:xfrm>
          <a:off x="0" y="1971194"/>
          <a:ext cx="6269038" cy="16297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Two is a number</a:t>
          </a:r>
          <a:endParaRPr lang="en-US" sz="2300" kern="1200"/>
        </a:p>
      </dsp:txBody>
      <dsp:txXfrm>
        <a:off x="79557" y="2050751"/>
        <a:ext cx="6109924" cy="1470622"/>
      </dsp:txXfrm>
    </dsp:sp>
    <dsp:sp modelId="{46C47F9B-D22F-417A-A205-420469563C9C}">
      <dsp:nvSpPr>
        <dsp:cNvPr id="0" name=""/>
        <dsp:cNvSpPr/>
      </dsp:nvSpPr>
      <dsp:spPr>
        <a:xfrm>
          <a:off x="0" y="3667170"/>
          <a:ext cx="6269038" cy="16297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most common confusion is between to and too.  Try replacing the word with “also” or “as well” and if the phrase makes sense then use too.  Otherwise, and if not a number, then use to.</a:t>
          </a:r>
          <a:endParaRPr lang="en-US" sz="2300" kern="1200"/>
        </a:p>
      </dsp:txBody>
      <dsp:txXfrm>
        <a:off x="79557" y="3746727"/>
        <a:ext cx="6109924" cy="14706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DB33689-AD1F-49EB-8A0F-43AC94B313B3}" type="datetimeFigureOut">
              <a:rPr lang="en-GB" smtClean="0"/>
              <a:t>30/10/2018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666332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B33689-AD1F-49EB-8A0F-43AC94B313B3}" type="datetimeFigureOut">
              <a:rPr lang="en-GB" smtClean="0"/>
              <a:t>30/10/2018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489032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B33689-AD1F-49EB-8A0F-43AC94B313B3}" type="datetimeFigureOut">
              <a:rPr lang="en-GB" smtClean="0"/>
              <a:t>30/10/2018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84006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DB33689-AD1F-49EB-8A0F-43AC94B313B3}" type="datetimeFigureOut">
              <a:rPr lang="en-GB" smtClean="0"/>
              <a:t>30/10/2018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846564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B33689-AD1F-49EB-8A0F-43AC94B313B3}" type="datetimeFigureOut">
              <a:rPr lang="en-GB" smtClean="0"/>
              <a:t>30/10/2018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1564610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DB33689-AD1F-49EB-8A0F-43AC94B313B3}" type="datetimeFigureOut">
              <a:rPr lang="en-GB" smtClean="0"/>
              <a:t>30/10/2018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3317134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B33689-AD1F-49EB-8A0F-43AC94B313B3}" type="datetimeFigureOut">
              <a:rPr lang="en-GB" smtClean="0"/>
              <a:t>30/10/2018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436373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B33689-AD1F-49EB-8A0F-43AC94B313B3}" type="datetimeFigureOut">
              <a:rPr lang="en-GB" smtClean="0"/>
              <a:t>30/10/2018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2980435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B33689-AD1F-49EB-8A0F-43AC94B313B3}" type="datetimeFigureOut">
              <a:rPr lang="en-GB" smtClean="0"/>
              <a:t>30/10/2018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3453122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B33689-AD1F-49EB-8A0F-43AC94B313B3}" type="datetimeFigureOut">
              <a:rPr lang="en-GB" smtClean="0"/>
              <a:t>30/10/2018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1067355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B33689-AD1F-49EB-8A0F-43AC94B313B3}" type="datetimeFigureOut">
              <a:rPr lang="en-GB" smtClean="0"/>
              <a:t>30/10/2018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B5229-767E-440A-93A3-229D04BF0870}" type="slidenum">
              <a:rPr lang="en-GB" smtClean="0"/>
              <a:t>‹#›</a:t>
            </a:fld>
            <a:endParaRPr lang="en-GB"/>
          </a:p>
        </p:txBody>
      </p:sp>
    </p:spTree>
    <p:extLst>
      <p:ext uri="{BB962C8B-B14F-4D97-AF65-F5344CB8AC3E}">
        <p14:creationId xmlns:p14="http://schemas.microsoft.com/office/powerpoint/2010/main" val="2149541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B33689-AD1F-49EB-8A0F-43AC94B313B3}" type="datetimeFigureOut">
              <a:rPr lang="en-GB" smtClean="0"/>
              <a:t>30/10/2018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AB5229-767E-440A-93A3-229D04BF0870}" type="slidenum">
              <a:rPr lang="en-GB" smtClean="0"/>
              <a:t>‹#›</a:t>
            </a:fld>
            <a:endParaRPr lang="en-GB"/>
          </a:p>
        </p:txBody>
      </p:sp>
    </p:spTree>
    <p:extLst>
      <p:ext uri="{BB962C8B-B14F-4D97-AF65-F5344CB8AC3E}">
        <p14:creationId xmlns:p14="http://schemas.microsoft.com/office/powerpoint/2010/main" val="27714452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leatherman.wikispaces.com/" TargetMode="External"/><Relationship Id="rId2" Type="http://schemas.openxmlformats.org/officeDocument/2006/relationships/image" Target="../media/image6.jpg&amp;ehk=7wtr627s4oVAKqCFo"/><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ondergressive.com/humans-have-unique-ability-to-learn-new-words/" TargetMode="External"/><Relationship Id="rId2" Type="http://schemas.openxmlformats.org/officeDocument/2006/relationships/image" Target="../media/image7.jpg&amp;ehk=L7"/><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8.png&amp;ehk=j2A6UKk5B"/><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amp;ehk=j2A6UKk5B"/><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amp;ehk=j2A6UKk5B"/><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amp;ehk=j2A6UKk5B"/><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amp;ehk=j2A6UKk5B"/><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amp;ehk=j2A6UKk5B"/><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title="intersecting circles">
            <a:extLst>
              <a:ext uri="{FF2B5EF4-FFF2-40B4-BE49-F238E27FC236}">
                <a16:creationId xmlns:a16="http://schemas.microsoft.com/office/drawing/2014/main" id="{D2C4BFA1-2075-4901-9E24-E41D1FDD51FD}"/>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3" name="Rectangle 12" title="ribbon">
            <a:extLst>
              <a:ext uri="{FF2B5EF4-FFF2-40B4-BE49-F238E27FC236}">
                <a16:creationId xmlns:a16="http://schemas.microsoft.com/office/drawing/2014/main" id="{053FB2EE-284F-4C87-AB3D-BBF87A9FAB9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524000" y="2776538"/>
            <a:ext cx="9144000" cy="1381188"/>
          </a:xfrm>
        </p:spPr>
        <p:txBody>
          <a:bodyPr anchor="ctr">
            <a:normAutofit/>
          </a:bodyPr>
          <a:lstStyle/>
          <a:p>
            <a:r>
              <a:rPr lang="en-GB" sz="4000">
                <a:solidFill>
                  <a:schemeClr val="bg2"/>
                </a:solidFill>
              </a:rPr>
              <a:t>INDEPENDENT PROJECT</a:t>
            </a:r>
          </a:p>
        </p:txBody>
      </p:sp>
      <p:sp>
        <p:nvSpPr>
          <p:cNvPr id="3" name="Subtitle 2"/>
          <p:cNvSpPr>
            <a:spLocks noGrp="1"/>
          </p:cNvSpPr>
          <p:nvPr>
            <p:ph type="subTitle" idx="1"/>
          </p:nvPr>
        </p:nvSpPr>
        <p:spPr>
          <a:xfrm>
            <a:off x="1524000" y="4495800"/>
            <a:ext cx="9144000" cy="762000"/>
          </a:xfrm>
        </p:spPr>
        <p:txBody>
          <a:bodyPr>
            <a:normAutofit/>
          </a:bodyPr>
          <a:lstStyle/>
          <a:p>
            <a:r>
              <a:rPr lang="en-GB" sz="3600" dirty="0"/>
              <a:t>HOW TO PRESENT YOUR LITERATURE REVIEW</a:t>
            </a:r>
          </a:p>
        </p:txBody>
      </p:sp>
    </p:spTree>
    <p:extLst>
      <p:ext uri="{BB962C8B-B14F-4D97-AF65-F5344CB8AC3E}">
        <p14:creationId xmlns:p14="http://schemas.microsoft.com/office/powerpoint/2010/main" val="252332505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59AE206-7EBA-4D33-8BC9-9D8158553F0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9E8E38ED-369A-44C2-B635-0BED0E48A6E8}"/>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B672F332-AF08-46C6-94F0-77684310D7B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34244EF8-D73A-40E1-BE73-D46E6B4B04E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B84D7E8-4ECB-42D7-ADBF-01689B0F24A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6437D937-A7F1-4011-92B4-328E5BE1B16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p:cNvSpPr>
            <a:spLocks noGrp="1"/>
          </p:cNvSpPr>
          <p:nvPr>
            <p:ph type="ctrTitle"/>
          </p:nvPr>
        </p:nvSpPr>
        <p:spPr>
          <a:xfrm>
            <a:off x="642257" y="4525347"/>
            <a:ext cx="6939722" cy="1737360"/>
          </a:xfrm>
        </p:spPr>
        <p:txBody>
          <a:bodyPr anchor="ctr">
            <a:normAutofit/>
          </a:bodyPr>
          <a:lstStyle/>
          <a:p>
            <a:pPr algn="r"/>
            <a:r>
              <a:rPr lang="en-GB" dirty="0"/>
              <a:t>INDEPENDENT PROJECT:</a:t>
            </a:r>
          </a:p>
        </p:txBody>
      </p:sp>
      <p:sp>
        <p:nvSpPr>
          <p:cNvPr id="5" name="Subtitle 4"/>
          <p:cNvSpPr>
            <a:spLocks noGrp="1"/>
          </p:cNvSpPr>
          <p:nvPr>
            <p:ph type="subTitle" idx="1"/>
          </p:nvPr>
        </p:nvSpPr>
        <p:spPr>
          <a:xfrm>
            <a:off x="8050762" y="4525347"/>
            <a:ext cx="3211288" cy="1737360"/>
          </a:xfrm>
        </p:spPr>
        <p:txBody>
          <a:bodyPr anchor="ctr">
            <a:normAutofit/>
          </a:bodyPr>
          <a:lstStyle/>
          <a:p>
            <a:pPr algn="l"/>
            <a:r>
              <a:rPr lang="en-GB" sz="3600" dirty="0"/>
              <a:t>Writing workshop</a:t>
            </a:r>
          </a:p>
        </p:txBody>
      </p:sp>
    </p:spTree>
    <p:extLst>
      <p:ext uri="{BB962C8B-B14F-4D97-AF65-F5344CB8AC3E}">
        <p14:creationId xmlns:p14="http://schemas.microsoft.com/office/powerpoint/2010/main" val="3189021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‘Background reading’ on Moodle</a:t>
            </a:r>
          </a:p>
        </p:txBody>
      </p:sp>
      <p:sp>
        <p:nvSpPr>
          <p:cNvPr id="3" name="Content Placeholder 2"/>
          <p:cNvSpPr>
            <a:spLocks noGrp="1"/>
          </p:cNvSpPr>
          <p:nvPr>
            <p:ph idx="1"/>
          </p:nvPr>
        </p:nvSpPr>
        <p:spPr>
          <a:xfrm>
            <a:off x="4976031" y="963877"/>
            <a:ext cx="6377769" cy="4930246"/>
          </a:xfrm>
        </p:spPr>
        <p:txBody>
          <a:bodyPr anchor="ctr">
            <a:normAutofit/>
          </a:bodyPr>
          <a:lstStyle/>
          <a:p>
            <a:endParaRPr lang="en-GB" sz="2400" dirty="0"/>
          </a:p>
          <a:p>
            <a:endParaRPr lang="en-GB" sz="2400" dirty="0"/>
          </a:p>
          <a:p>
            <a:endParaRPr lang="en-GB" sz="2400" dirty="0"/>
          </a:p>
          <a:p>
            <a:r>
              <a:rPr lang="en-GB" sz="3600" dirty="0"/>
              <a:t>Check out this tog regularly for valuable information regarding your reading and writing…..</a:t>
            </a:r>
          </a:p>
        </p:txBody>
      </p:sp>
    </p:spTree>
    <p:extLst>
      <p:ext uri="{BB962C8B-B14F-4D97-AF65-F5344CB8AC3E}">
        <p14:creationId xmlns:p14="http://schemas.microsoft.com/office/powerpoint/2010/main" val="2948377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 of your work: </a:t>
            </a:r>
            <a:br>
              <a:rPr lang="en-GB" dirty="0"/>
            </a:b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04318" y="1918758"/>
            <a:ext cx="4949482" cy="4351338"/>
          </a:xfrm>
          <a:prstGeom prst="rect">
            <a:avLst/>
          </a:prstGeom>
        </p:spPr>
      </p:pic>
      <p:sp>
        <p:nvSpPr>
          <p:cNvPr id="5" name="Rectangle 4"/>
          <p:cNvSpPr/>
          <p:nvPr/>
        </p:nvSpPr>
        <p:spPr>
          <a:xfrm>
            <a:off x="200891" y="1918758"/>
            <a:ext cx="6005945" cy="3600986"/>
          </a:xfrm>
          <a:prstGeom prst="rect">
            <a:avLst/>
          </a:prstGeom>
        </p:spPr>
        <p:txBody>
          <a:bodyPr wrap="square">
            <a:spAutoFit/>
          </a:bodyPr>
          <a:lstStyle/>
          <a:p>
            <a:pPr marL="342900" indent="-342900">
              <a:buFont typeface="Wingdings" panose="05000000000000000000" pitchFamily="2" charset="2"/>
              <a:buChar char="v"/>
            </a:pPr>
            <a:r>
              <a:rPr lang="en-GB" sz="2400" dirty="0"/>
              <a:t>The front page will have the title clearly stated </a:t>
            </a:r>
          </a:p>
          <a:p>
            <a:pPr marL="342900" indent="-342900">
              <a:lnSpc>
                <a:spcPct val="250000"/>
              </a:lnSpc>
              <a:buFont typeface="Wingdings" panose="05000000000000000000" pitchFamily="2" charset="2"/>
              <a:buChar char="v"/>
            </a:pPr>
            <a:r>
              <a:rPr lang="en-GB" sz="2400" dirty="0"/>
              <a:t>The work will be in Times New Roman </a:t>
            </a:r>
          </a:p>
          <a:p>
            <a:pPr marL="342900" indent="-342900">
              <a:lnSpc>
                <a:spcPct val="250000"/>
              </a:lnSpc>
              <a:buFont typeface="Wingdings" panose="05000000000000000000" pitchFamily="2" charset="2"/>
              <a:buChar char="v"/>
            </a:pPr>
            <a:r>
              <a:rPr lang="en-GB" sz="2400" dirty="0"/>
              <a:t>The work will be double spaced and .12 font </a:t>
            </a:r>
          </a:p>
          <a:p>
            <a:pPr marL="342900" indent="-342900">
              <a:lnSpc>
                <a:spcPct val="250000"/>
              </a:lnSpc>
              <a:buFont typeface="Wingdings" panose="05000000000000000000" pitchFamily="2" charset="2"/>
              <a:buChar char="v"/>
            </a:pPr>
            <a:r>
              <a:rPr lang="en-GB" sz="2400" dirty="0"/>
              <a:t>A reference list will be included  </a:t>
            </a:r>
          </a:p>
        </p:txBody>
      </p:sp>
    </p:spTree>
    <p:extLst>
      <p:ext uri="{BB962C8B-B14F-4D97-AF65-F5344CB8AC3E}">
        <p14:creationId xmlns:p14="http://schemas.microsoft.com/office/powerpoint/2010/main" val="567710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 of your work:</a:t>
            </a:r>
          </a:p>
        </p:txBody>
      </p:sp>
      <p:sp>
        <p:nvSpPr>
          <p:cNvPr id="3" name="Content Placeholder 2"/>
          <p:cNvSpPr>
            <a:spLocks noGrp="1"/>
          </p:cNvSpPr>
          <p:nvPr>
            <p:ph idx="1"/>
          </p:nvPr>
        </p:nvSpPr>
        <p:spPr/>
        <p:txBody>
          <a:bodyPr/>
          <a:lstStyle/>
          <a:p>
            <a:endParaRPr lang="en-GB" dirty="0"/>
          </a:p>
          <a:p>
            <a:pPr>
              <a:lnSpc>
                <a:spcPct val="250000"/>
              </a:lnSpc>
              <a:buFont typeface="Wingdings" panose="05000000000000000000" pitchFamily="2" charset="2"/>
              <a:buChar char="v"/>
            </a:pPr>
            <a:r>
              <a:rPr lang="en-GB" dirty="0"/>
              <a:t> Short introduction – not an abstract</a:t>
            </a:r>
          </a:p>
          <a:p>
            <a:pPr>
              <a:lnSpc>
                <a:spcPct val="250000"/>
              </a:lnSpc>
              <a:buFont typeface="Wingdings" panose="05000000000000000000" pitchFamily="2" charset="2"/>
              <a:buChar char="v"/>
            </a:pPr>
            <a:r>
              <a:rPr lang="en-GB" dirty="0"/>
              <a:t> Your question </a:t>
            </a:r>
          </a:p>
          <a:p>
            <a:pPr>
              <a:lnSpc>
                <a:spcPct val="250000"/>
              </a:lnSpc>
              <a:buFont typeface="Wingdings" panose="05000000000000000000" pitchFamily="2" charset="2"/>
              <a:buChar char="v"/>
            </a:pPr>
            <a:r>
              <a:rPr lang="en-GB" dirty="0"/>
              <a:t>Description of the question/problem you are seeking to address </a:t>
            </a:r>
          </a:p>
          <a:p>
            <a:endParaRPr lang="en-GB" dirty="0"/>
          </a:p>
        </p:txBody>
      </p:sp>
    </p:spTree>
    <p:extLst>
      <p:ext uri="{BB962C8B-B14F-4D97-AF65-F5344CB8AC3E}">
        <p14:creationId xmlns:p14="http://schemas.microsoft.com/office/powerpoint/2010/main" val="1948206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Background: </a:t>
            </a:r>
            <a:br>
              <a:rPr lang="en-GB" dirty="0"/>
            </a:br>
            <a:endParaRPr lang="en-GB" dirty="0"/>
          </a:p>
        </p:txBody>
      </p:sp>
      <p:sp>
        <p:nvSpPr>
          <p:cNvPr id="3" name="Content Placeholder 2"/>
          <p:cNvSpPr>
            <a:spLocks noGrp="1"/>
          </p:cNvSpPr>
          <p:nvPr>
            <p:ph idx="1"/>
          </p:nvPr>
        </p:nvSpPr>
        <p:spPr/>
        <p:txBody>
          <a:bodyPr/>
          <a:lstStyle/>
          <a:p>
            <a:endParaRPr lang="en-GB" dirty="0"/>
          </a:p>
          <a:p>
            <a:endParaRPr lang="en-GB" dirty="0"/>
          </a:p>
          <a:p>
            <a:r>
              <a:rPr lang="en-GB" dirty="0"/>
              <a:t>Why this question? </a:t>
            </a:r>
          </a:p>
          <a:p>
            <a:pPr marL="0" indent="0">
              <a:buNone/>
            </a:pPr>
            <a:endParaRPr lang="en-GB" dirty="0"/>
          </a:p>
          <a:p>
            <a:r>
              <a:rPr lang="en-GB" dirty="0"/>
              <a:t>What is the background from which this exploration arises? </a:t>
            </a:r>
          </a:p>
        </p:txBody>
      </p:sp>
    </p:spTree>
    <p:extLst>
      <p:ext uri="{BB962C8B-B14F-4D97-AF65-F5344CB8AC3E}">
        <p14:creationId xmlns:p14="http://schemas.microsoft.com/office/powerpoint/2010/main" val="847051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and </a:t>
            </a:r>
            <a:r>
              <a:rPr lang="en-GB" b="1" dirty="0"/>
              <a:t>critique : CRITICAL ANALYSIS</a:t>
            </a:r>
          </a:p>
        </p:txBody>
      </p:sp>
      <p:sp>
        <p:nvSpPr>
          <p:cNvPr id="3" name="Content Placeholder 2"/>
          <p:cNvSpPr>
            <a:spLocks noGrp="1"/>
          </p:cNvSpPr>
          <p:nvPr>
            <p:ph idx="1"/>
          </p:nvPr>
        </p:nvSpPr>
        <p:spPr/>
        <p:txBody>
          <a:bodyPr/>
          <a:lstStyle/>
          <a:p>
            <a:pPr>
              <a:buFont typeface="Wingdings" panose="05000000000000000000" pitchFamily="2" charset="2"/>
              <a:buChar char="v"/>
            </a:pPr>
            <a:endParaRPr lang="en-GB" dirty="0"/>
          </a:p>
          <a:p>
            <a:pPr>
              <a:buFont typeface="Wingdings" panose="05000000000000000000" pitchFamily="2" charset="2"/>
              <a:buChar char="v"/>
            </a:pPr>
            <a:r>
              <a:rPr lang="en-GB" dirty="0"/>
              <a:t>What have you found in researching this topic?  Identify some areas or themes and then CRITIQUE them. To do this you need to make reference to authoritative texts.  </a:t>
            </a:r>
          </a:p>
          <a:p>
            <a:pPr>
              <a:buFont typeface="Wingdings" panose="05000000000000000000" pitchFamily="2" charset="2"/>
              <a:buChar char="v"/>
            </a:pPr>
            <a:endParaRPr lang="en-GB" dirty="0"/>
          </a:p>
          <a:p>
            <a:pPr>
              <a:buFont typeface="Wingdings" panose="05000000000000000000" pitchFamily="2" charset="2"/>
              <a:buChar char="v"/>
            </a:pPr>
            <a:r>
              <a:rPr lang="en-GB" dirty="0"/>
              <a:t>To make reference to, literally means that you need to cite a reference in the text to explain how a reader can find the citation to elicit further information. </a:t>
            </a:r>
          </a:p>
          <a:p>
            <a:endParaRPr lang="en-GB" dirty="0"/>
          </a:p>
        </p:txBody>
      </p:sp>
    </p:spTree>
    <p:extLst>
      <p:ext uri="{BB962C8B-B14F-4D97-AF65-F5344CB8AC3E}">
        <p14:creationId xmlns:p14="http://schemas.microsoft.com/office/powerpoint/2010/main" val="3139732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Continuous text</a:t>
            </a:r>
          </a:p>
        </p:txBody>
      </p:sp>
      <p:sp>
        <p:nvSpPr>
          <p:cNvPr id="3" name="Content Placeholder 2"/>
          <p:cNvSpPr>
            <a:spLocks noGrp="1"/>
          </p:cNvSpPr>
          <p:nvPr>
            <p:ph idx="1"/>
          </p:nvPr>
        </p:nvSpPr>
        <p:spPr/>
        <p:txBody>
          <a:bodyPr/>
          <a:lstStyle/>
          <a:p>
            <a:r>
              <a:rPr lang="en-GB" dirty="0"/>
              <a:t>N.B. Please note that there are no headings in the completed text, the previous headings are merely guidance for you to help structure the work. </a:t>
            </a:r>
          </a:p>
          <a:p>
            <a:r>
              <a:rPr lang="en-GB" dirty="0"/>
              <a:t>Use paragraphs wisely, </a:t>
            </a:r>
          </a:p>
          <a:p>
            <a:pPr marL="0" indent="0">
              <a:buNone/>
            </a:pPr>
            <a:r>
              <a:rPr lang="en-GB" dirty="0"/>
              <a:t>remember Carol’s </a:t>
            </a:r>
          </a:p>
          <a:p>
            <a:pPr marL="0" indent="0">
              <a:buNone/>
            </a:pPr>
            <a:r>
              <a:rPr lang="en-GB" dirty="0"/>
              <a:t>paragraph burger!</a:t>
            </a:r>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3621" y="2820458"/>
            <a:ext cx="6521979" cy="3715809"/>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14272" y="4851400"/>
            <a:ext cx="3013795" cy="1654556"/>
          </a:xfrm>
          <a:prstGeom prst="rect">
            <a:avLst/>
          </a:prstGeom>
        </p:spPr>
      </p:pic>
    </p:spTree>
    <p:extLst>
      <p:ext uri="{BB962C8B-B14F-4D97-AF65-F5344CB8AC3E}">
        <p14:creationId xmlns:p14="http://schemas.microsoft.com/office/powerpoint/2010/main" val="708591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9781" y="2745736"/>
            <a:ext cx="3698803" cy="1366528"/>
          </a:xfrm>
          <a:solidFill>
            <a:schemeClr val="bg1">
              <a:alpha val="50000"/>
            </a:schemeClr>
          </a:solidFill>
          <a:ln w="25400" cap="sq">
            <a:solidFill>
              <a:schemeClr val="tx1"/>
            </a:solidFill>
            <a:miter lim="800000"/>
          </a:ln>
        </p:spPr>
        <p:txBody>
          <a:bodyPr>
            <a:normAutofit/>
          </a:bodyPr>
          <a:lstStyle/>
          <a:p>
            <a:pPr algn="ctr"/>
            <a:r>
              <a:rPr lang="en-GB" sz="3000"/>
              <a:t>The main body of your literature review…..</a:t>
            </a:r>
          </a:p>
        </p:txBody>
      </p:sp>
      <p:sp>
        <p:nvSpPr>
          <p:cNvPr id="3" name="Content Placeholder 2"/>
          <p:cNvSpPr>
            <a:spLocks noGrp="1"/>
          </p:cNvSpPr>
          <p:nvPr>
            <p:ph idx="1"/>
          </p:nvPr>
        </p:nvSpPr>
        <p:spPr>
          <a:xfrm>
            <a:off x="6049182" y="802638"/>
            <a:ext cx="5408696" cy="5252722"/>
          </a:xfrm>
        </p:spPr>
        <p:txBody>
          <a:bodyPr anchor="ctr">
            <a:normAutofit/>
          </a:bodyPr>
          <a:lstStyle/>
          <a:p>
            <a:endParaRPr lang="en-GB" sz="2400" dirty="0">
              <a:solidFill>
                <a:schemeClr val="bg1"/>
              </a:solidFill>
            </a:endParaRPr>
          </a:p>
          <a:p>
            <a:endParaRPr lang="en-GB" sz="2400" dirty="0">
              <a:solidFill>
                <a:schemeClr val="bg1"/>
              </a:solidFill>
            </a:endParaRPr>
          </a:p>
          <a:p>
            <a:r>
              <a:rPr lang="en-GB" sz="2400" dirty="0">
                <a:solidFill>
                  <a:schemeClr val="bg1"/>
                </a:solidFill>
              </a:rPr>
              <a:t>Critique/Analysis: You need to critically reflect upon what you have discussed (i.e. other people’s work), by thinking about what the implications are for </a:t>
            </a:r>
            <a:r>
              <a:rPr lang="en-GB" sz="2400" u="sng" dirty="0">
                <a:solidFill>
                  <a:schemeClr val="bg1"/>
                </a:solidFill>
              </a:rPr>
              <a:t>your</a:t>
            </a:r>
            <a:r>
              <a:rPr lang="en-GB" sz="2400" dirty="0">
                <a:solidFill>
                  <a:schemeClr val="bg1"/>
                </a:solidFill>
              </a:rPr>
              <a:t> question</a:t>
            </a:r>
          </a:p>
        </p:txBody>
      </p:sp>
    </p:spTree>
    <p:extLst>
      <p:ext uri="{BB962C8B-B14F-4D97-AF65-F5344CB8AC3E}">
        <p14:creationId xmlns:p14="http://schemas.microsoft.com/office/powerpoint/2010/main" val="2144364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endParaRPr lang="en-GB" dirty="0"/>
          </a:p>
          <a:p>
            <a:r>
              <a:rPr lang="en-GB" dirty="0"/>
              <a:t>Your conclusion will make an evaluation of the work by summing up in a concise way the points you have made, and confirming the findings. </a:t>
            </a:r>
          </a:p>
          <a:p>
            <a:r>
              <a:rPr lang="en-GB" dirty="0"/>
              <a:t>You do not introduce any new material into the conclusion. </a:t>
            </a:r>
          </a:p>
          <a:p>
            <a:r>
              <a:rPr lang="en-GB" dirty="0"/>
              <a:t>Red thread </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2500" y="5139267"/>
            <a:ext cx="10058400" cy="1566332"/>
          </a:xfrm>
          <a:prstGeom prst="rect">
            <a:avLst/>
          </a:prstGeom>
        </p:spPr>
      </p:pic>
    </p:spTree>
    <p:extLst>
      <p:ext uri="{BB962C8B-B14F-4D97-AF65-F5344CB8AC3E}">
        <p14:creationId xmlns:p14="http://schemas.microsoft.com/office/powerpoint/2010/main" val="545804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Supplementary lesson: Writing workshop</a:t>
            </a:r>
          </a:p>
        </p:txBody>
      </p:sp>
      <p:sp>
        <p:nvSpPr>
          <p:cNvPr id="3" name="Content Placeholder 2"/>
          <p:cNvSpPr>
            <a:spLocks noGrp="1"/>
          </p:cNvSpPr>
          <p:nvPr>
            <p:ph sz="quarter" idx="1"/>
          </p:nvPr>
        </p:nvSpPr>
        <p:spPr/>
        <p:txBody>
          <a:bodyPr/>
          <a:lstStyle/>
          <a:p>
            <a:pPr marL="0" lvl="0" indent="0">
              <a:buNone/>
            </a:pPr>
            <a:endParaRPr lang="en-GB" dirty="0"/>
          </a:p>
          <a:p>
            <a:pPr lvl="0"/>
            <a:r>
              <a:rPr lang="en-GB" dirty="0"/>
              <a:t>Sentence and paragraph structure</a:t>
            </a:r>
          </a:p>
          <a:p>
            <a:pPr lvl="0"/>
            <a:endParaRPr lang="en-GB" dirty="0"/>
          </a:p>
          <a:p>
            <a:r>
              <a:rPr lang="en-GB" dirty="0"/>
              <a:t>10 common mistakes to avoid</a:t>
            </a:r>
          </a:p>
        </p:txBody>
      </p:sp>
      <p:sp>
        <p:nvSpPr>
          <p:cNvPr id="4" name="Content Placeholder 3"/>
          <p:cNvSpPr>
            <a:spLocks noGrp="1"/>
          </p:cNvSpPr>
          <p:nvPr>
            <p:ph sz="quarter" idx="2"/>
          </p:nvPr>
        </p:nvSpPr>
        <p:spPr/>
        <p:txBody>
          <a:bodyPr/>
          <a:lstStyle/>
          <a:p>
            <a:pPr marL="0" indent="0">
              <a:buNone/>
            </a:pPr>
            <a:r>
              <a:rPr lang="en-GB" dirty="0"/>
              <a:t>A WRITING PROBLEM YOU ARE EXPERIENCING </a:t>
            </a:r>
          </a:p>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50668" y="3323166"/>
            <a:ext cx="3048000" cy="2667000"/>
          </a:xfrm>
          <a:prstGeom prst="rect">
            <a:avLst/>
          </a:prstGeom>
        </p:spPr>
      </p:pic>
    </p:spTree>
    <p:extLst>
      <p:ext uri="{BB962C8B-B14F-4D97-AF65-F5344CB8AC3E}">
        <p14:creationId xmlns:p14="http://schemas.microsoft.com/office/powerpoint/2010/main" val="1361735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94A8D86-281F-418E-9564-5CCEFC0F516F}"/>
              </a:ext>
            </a:extLst>
          </p:cNvPr>
          <p:cNvSpPr>
            <a:spLocks noGrp="1"/>
          </p:cNvSpPr>
          <p:nvPr>
            <p:ph type="title"/>
          </p:nvPr>
        </p:nvSpPr>
        <p:spPr/>
        <p:txBody>
          <a:bodyPr/>
          <a:lstStyle/>
          <a:p>
            <a:r>
              <a:rPr lang="en-GB" dirty="0"/>
              <a:t>COMMON MISTAKE # 1: SENTENCE STRUCTURE</a:t>
            </a:r>
          </a:p>
        </p:txBody>
      </p:sp>
      <p:sp>
        <p:nvSpPr>
          <p:cNvPr id="6" name="Content Placeholder 5">
            <a:extLst>
              <a:ext uri="{FF2B5EF4-FFF2-40B4-BE49-F238E27FC236}">
                <a16:creationId xmlns:a16="http://schemas.microsoft.com/office/drawing/2014/main" id="{3C17C039-3963-44AE-AD44-BDFA6D7082AA}"/>
              </a:ext>
            </a:extLst>
          </p:cNvPr>
          <p:cNvSpPr>
            <a:spLocks noGrp="1"/>
          </p:cNvSpPr>
          <p:nvPr>
            <p:ph idx="1"/>
          </p:nvPr>
        </p:nvSpPr>
        <p:spPr>
          <a:xfrm>
            <a:off x="838200" y="1825625"/>
            <a:ext cx="11256818" cy="4351338"/>
          </a:xfrm>
        </p:spPr>
        <p:txBody>
          <a:bodyPr/>
          <a:lstStyle/>
          <a:p>
            <a:r>
              <a:rPr lang="en-GB" dirty="0"/>
              <a:t>Writing in short, simple sentences produces choppy and boring prose </a:t>
            </a:r>
            <a:r>
              <a:rPr lang="en-GB" sz="4400" dirty="0">
                <a:solidFill>
                  <a:srgbClr val="FF0000"/>
                </a:solidFill>
              </a:rPr>
              <a:t>X</a:t>
            </a:r>
          </a:p>
          <a:p>
            <a:r>
              <a:rPr lang="en-GB" dirty="0"/>
              <a:t>Writing exclusively in long, involved sentences creates difficult, sometimes incomprehensible material </a:t>
            </a:r>
            <a:r>
              <a:rPr lang="en-GB" sz="4400" dirty="0">
                <a:solidFill>
                  <a:srgbClr val="FF0000"/>
                </a:solidFill>
              </a:rPr>
              <a:t>X</a:t>
            </a:r>
            <a:endParaRPr lang="en-GB" dirty="0">
              <a:solidFill>
                <a:srgbClr val="FF0000"/>
              </a:solidFill>
            </a:endParaRPr>
          </a:p>
          <a:p>
            <a:r>
              <a:rPr lang="en-GB" dirty="0"/>
              <a:t>Varied sentence length helps readers maintain interest and </a:t>
            </a:r>
          </a:p>
          <a:p>
            <a:pPr marL="0" indent="0">
              <a:buNone/>
            </a:pPr>
            <a:r>
              <a:rPr lang="en-GB" dirty="0"/>
              <a:t>   comprehension </a:t>
            </a:r>
            <a:r>
              <a:rPr lang="en-GB" sz="4400" dirty="0">
                <a:solidFill>
                  <a:srgbClr val="FF0000"/>
                </a:solidFill>
              </a:rPr>
              <a:t>√</a:t>
            </a:r>
            <a:r>
              <a:rPr lang="en-GB" sz="4400" dirty="0">
                <a:solidFill>
                  <a:prstClr val="black"/>
                </a:solidFill>
              </a:rPr>
              <a:t> </a:t>
            </a:r>
            <a:endParaRPr lang="en-GB" dirty="0"/>
          </a:p>
          <a:p>
            <a:r>
              <a:rPr lang="en-GB" dirty="0"/>
              <a:t>Direct sentences with simple, common words are usually best </a:t>
            </a:r>
            <a:r>
              <a:rPr lang="en-GB" sz="4400" dirty="0">
                <a:solidFill>
                  <a:srgbClr val="FF0000"/>
                </a:solidFill>
              </a:rPr>
              <a:t>√ </a:t>
            </a:r>
          </a:p>
        </p:txBody>
      </p:sp>
    </p:spTree>
    <p:extLst>
      <p:ext uri="{BB962C8B-B14F-4D97-AF65-F5344CB8AC3E}">
        <p14:creationId xmlns:p14="http://schemas.microsoft.com/office/powerpoint/2010/main" val="3237538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A7CB4-46C8-476B-9B11-58FF4A6DE4FF}"/>
              </a:ext>
            </a:extLst>
          </p:cNvPr>
          <p:cNvSpPr>
            <a:spLocks noGrp="1"/>
          </p:cNvSpPr>
          <p:nvPr>
            <p:ph type="title"/>
          </p:nvPr>
        </p:nvSpPr>
        <p:spPr/>
        <p:txBody>
          <a:bodyPr/>
          <a:lstStyle/>
          <a:p>
            <a:r>
              <a:rPr lang="en-GB" dirty="0"/>
              <a:t>COMMON MISTAKE # 2:  OVERLY DEFINITIVE STATEMENTS</a:t>
            </a:r>
          </a:p>
        </p:txBody>
      </p:sp>
      <p:sp>
        <p:nvSpPr>
          <p:cNvPr id="4" name="Content Placeholder 3">
            <a:extLst>
              <a:ext uri="{FF2B5EF4-FFF2-40B4-BE49-F238E27FC236}">
                <a16:creationId xmlns:a16="http://schemas.microsoft.com/office/drawing/2014/main" id="{61084999-94E6-413A-9405-06D4064ACB09}"/>
              </a:ext>
            </a:extLst>
          </p:cNvPr>
          <p:cNvSpPr>
            <a:spLocks noGrp="1"/>
          </p:cNvSpPr>
          <p:nvPr>
            <p:ph idx="1"/>
          </p:nvPr>
        </p:nvSpPr>
        <p:spPr/>
        <p:txBody>
          <a:bodyPr/>
          <a:lstStyle/>
          <a:p>
            <a:endParaRPr lang="en-GB" dirty="0"/>
          </a:p>
          <a:p>
            <a:endParaRPr lang="en-GB" dirty="0"/>
          </a:p>
          <a:p>
            <a:r>
              <a:rPr lang="en-GB" dirty="0"/>
              <a:t>Leave your self some ‘wriggle room’</a:t>
            </a:r>
          </a:p>
        </p:txBody>
      </p:sp>
      <p:pic>
        <p:nvPicPr>
          <p:cNvPr id="6" name="Picture 5">
            <a:extLst>
              <a:ext uri="{FF2B5EF4-FFF2-40B4-BE49-F238E27FC236}">
                <a16:creationId xmlns:a16="http://schemas.microsoft.com/office/drawing/2014/main" id="{DBEC2380-93B1-446C-8FEA-23E6118F3F8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59047" y="1825625"/>
            <a:ext cx="2933700" cy="4048125"/>
          </a:xfrm>
          <a:prstGeom prst="rect">
            <a:avLst/>
          </a:prstGeom>
        </p:spPr>
      </p:pic>
    </p:spTree>
    <p:extLst>
      <p:ext uri="{BB962C8B-B14F-4D97-AF65-F5344CB8AC3E}">
        <p14:creationId xmlns:p14="http://schemas.microsoft.com/office/powerpoint/2010/main" val="3356165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2ED9029-64A6-4BAE-BA25-DC2A13D43ED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34" y="0"/>
            <a:ext cx="12192000" cy="6858000"/>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1E17A99-1553-4633-ADFB-5CCDCF801D1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AFABACF-DDBE-415C-8EE1-F7DD68C632C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B45FC07F-3245-4941-9872-CA6F0BA9C11F}"/>
              </a:ext>
            </a:extLst>
          </p:cNvPr>
          <p:cNvSpPr>
            <a:spLocks noGrp="1"/>
          </p:cNvSpPr>
          <p:nvPr>
            <p:ph type="title"/>
          </p:nvPr>
        </p:nvSpPr>
        <p:spPr>
          <a:xfrm>
            <a:off x="1776173" y="1608667"/>
            <a:ext cx="2556390" cy="4491015"/>
          </a:xfrm>
        </p:spPr>
        <p:txBody>
          <a:bodyPr anchor="t">
            <a:normAutofit/>
          </a:bodyPr>
          <a:lstStyle/>
          <a:p>
            <a:pPr algn="r"/>
            <a:r>
              <a:rPr lang="en-GB" sz="3200" dirty="0">
                <a:solidFill>
                  <a:srgbClr val="FFFFFF"/>
                </a:solidFill>
              </a:rPr>
              <a:t>COMMON MISTAKE #3:  COMMONLY CONFUSED WORDS</a:t>
            </a:r>
          </a:p>
        </p:txBody>
      </p:sp>
      <p:sp>
        <p:nvSpPr>
          <p:cNvPr id="3" name="Content Placeholder 2">
            <a:extLst>
              <a:ext uri="{FF2B5EF4-FFF2-40B4-BE49-F238E27FC236}">
                <a16:creationId xmlns:a16="http://schemas.microsoft.com/office/drawing/2014/main" id="{51E519A9-4DB3-45AC-A636-982935EBF744}"/>
              </a:ext>
            </a:extLst>
          </p:cNvPr>
          <p:cNvSpPr>
            <a:spLocks noGrp="1"/>
          </p:cNvSpPr>
          <p:nvPr>
            <p:ph idx="1"/>
          </p:nvPr>
        </p:nvSpPr>
        <p:spPr>
          <a:xfrm>
            <a:off x="4976029" y="1608667"/>
            <a:ext cx="6291241" cy="4491015"/>
          </a:xfrm>
        </p:spPr>
        <p:txBody>
          <a:bodyPr>
            <a:normAutofit/>
          </a:bodyPr>
          <a:lstStyle/>
          <a:p>
            <a:pPr marL="0" indent="0">
              <a:buNone/>
            </a:pPr>
            <a:r>
              <a:rPr lang="en-GB" sz="2000">
                <a:solidFill>
                  <a:srgbClr val="FFFFFF"/>
                </a:solidFill>
              </a:rPr>
              <a:t> </a:t>
            </a:r>
          </a:p>
        </p:txBody>
      </p:sp>
      <p:pic>
        <p:nvPicPr>
          <p:cNvPr id="5" name="Picture 4">
            <a:extLst>
              <a:ext uri="{FF2B5EF4-FFF2-40B4-BE49-F238E27FC236}">
                <a16:creationId xmlns:a16="http://schemas.microsoft.com/office/drawing/2014/main" id="{A340E314-4A14-4471-96E8-AF28B3F591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01147" y="900112"/>
            <a:ext cx="6341807" cy="5057775"/>
          </a:xfrm>
          <a:prstGeom prst="rect">
            <a:avLst/>
          </a:prstGeom>
        </p:spPr>
      </p:pic>
      <p:sp>
        <p:nvSpPr>
          <p:cNvPr id="6" name="TextBox 5">
            <a:extLst>
              <a:ext uri="{FF2B5EF4-FFF2-40B4-BE49-F238E27FC236}">
                <a16:creationId xmlns:a16="http://schemas.microsoft.com/office/drawing/2014/main" id="{2BF62BCD-A442-4B86-91AD-9E617CBDACA5}"/>
              </a:ext>
            </a:extLst>
          </p:cNvPr>
          <p:cNvSpPr txBox="1"/>
          <p:nvPr/>
        </p:nvSpPr>
        <p:spPr>
          <a:xfrm>
            <a:off x="5501147" y="5957887"/>
            <a:ext cx="6341807" cy="230832"/>
          </a:xfrm>
          <a:prstGeom prst="rect">
            <a:avLst/>
          </a:prstGeom>
          <a:noFill/>
        </p:spPr>
        <p:txBody>
          <a:bodyPr wrap="square" rtlCol="0">
            <a:spAutoFit/>
          </a:bodyPr>
          <a:lstStyle/>
          <a:p>
            <a:r>
              <a:rPr lang="en-GB" sz="900">
                <a:hlinkClick r:id="rId3" tooltip="http://wondergressive.com/humans-have-unique-ability-to-learn-new-words/"/>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75279549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BF5890-6004-4F2C-8B47-6B5496A074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2710" y="1863435"/>
            <a:ext cx="4218010" cy="3768089"/>
          </a:xfrm>
          <a:prstGeom prst="rect">
            <a:avLst/>
          </a:prstGeom>
        </p:spPr>
      </p:pic>
      <p:sp>
        <p:nvSpPr>
          <p:cNvPr id="2" name="Title 1">
            <a:extLst>
              <a:ext uri="{FF2B5EF4-FFF2-40B4-BE49-F238E27FC236}">
                <a16:creationId xmlns:a16="http://schemas.microsoft.com/office/drawing/2014/main" id="{A683118F-A65D-4D65-B3D8-65C654D59CFB}"/>
              </a:ext>
            </a:extLst>
          </p:cNvPr>
          <p:cNvSpPr>
            <a:spLocks noGrp="1"/>
          </p:cNvSpPr>
          <p:nvPr>
            <p:ph type="title"/>
          </p:nvPr>
        </p:nvSpPr>
        <p:spPr>
          <a:xfrm>
            <a:off x="827314" y="4606289"/>
            <a:ext cx="5242560" cy="1613536"/>
          </a:xfrm>
        </p:spPr>
        <p:txBody>
          <a:bodyPr>
            <a:normAutofit/>
          </a:bodyPr>
          <a:lstStyle/>
          <a:p>
            <a:r>
              <a:rPr lang="en-GB" dirty="0">
                <a:solidFill>
                  <a:schemeClr val="bg1"/>
                </a:solidFill>
              </a:rPr>
              <a:t>Their, they’re</a:t>
            </a:r>
            <a:br>
              <a:rPr lang="en-GB" dirty="0">
                <a:solidFill>
                  <a:schemeClr val="bg1"/>
                </a:solidFill>
              </a:rPr>
            </a:br>
            <a:endParaRPr lang="en-GB" dirty="0">
              <a:solidFill>
                <a:schemeClr val="bg1"/>
              </a:solidFill>
            </a:endParaRPr>
          </a:p>
        </p:txBody>
      </p:sp>
      <p:sp>
        <p:nvSpPr>
          <p:cNvPr id="3" name="Content Placeholder 2">
            <a:extLst>
              <a:ext uri="{FF2B5EF4-FFF2-40B4-BE49-F238E27FC236}">
                <a16:creationId xmlns:a16="http://schemas.microsoft.com/office/drawing/2014/main" id="{B1E4F3F9-D1FD-4A14-A8AA-48D9DD982E6D}"/>
              </a:ext>
            </a:extLst>
          </p:cNvPr>
          <p:cNvSpPr>
            <a:spLocks noGrp="1"/>
          </p:cNvSpPr>
          <p:nvPr>
            <p:ph idx="1"/>
          </p:nvPr>
        </p:nvSpPr>
        <p:spPr>
          <a:xfrm>
            <a:off x="598714" y="838199"/>
            <a:ext cx="4378234" cy="3768089"/>
          </a:xfrm>
        </p:spPr>
        <p:txBody>
          <a:bodyPr anchor="ctr">
            <a:normAutofit/>
          </a:bodyPr>
          <a:lstStyle/>
          <a:p>
            <a:endParaRPr lang="en-GB" sz="2000" dirty="0">
              <a:solidFill>
                <a:schemeClr val="bg1"/>
              </a:solidFill>
            </a:endParaRPr>
          </a:p>
          <a:p>
            <a:endParaRPr lang="en-GB" sz="2000" dirty="0">
              <a:solidFill>
                <a:schemeClr val="bg1"/>
              </a:solidFill>
            </a:endParaRPr>
          </a:p>
        </p:txBody>
      </p:sp>
      <p:sp>
        <p:nvSpPr>
          <p:cNvPr id="4" name="Rectangle 3">
            <a:extLst>
              <a:ext uri="{FF2B5EF4-FFF2-40B4-BE49-F238E27FC236}">
                <a16:creationId xmlns:a16="http://schemas.microsoft.com/office/drawing/2014/main" id="{DE174DCD-9C86-443A-9F53-3E6C2F78D51E}"/>
              </a:ext>
            </a:extLst>
          </p:cNvPr>
          <p:cNvSpPr/>
          <p:nvPr/>
        </p:nvSpPr>
        <p:spPr>
          <a:xfrm>
            <a:off x="1468583" y="2722243"/>
            <a:ext cx="2341418" cy="1446550"/>
          </a:xfrm>
          <a:prstGeom prst="rect">
            <a:avLst/>
          </a:prstGeom>
        </p:spPr>
        <p:txBody>
          <a:bodyPr wrap="square">
            <a:spAutoFit/>
          </a:bodyPr>
          <a:lstStyle/>
          <a:p>
            <a:r>
              <a:rPr lang="en-GB" sz="4400" b="1" dirty="0"/>
              <a:t>Their/</a:t>
            </a:r>
          </a:p>
          <a:p>
            <a:r>
              <a:rPr lang="en-GB" sz="4400" b="1" dirty="0"/>
              <a:t>they’re</a:t>
            </a:r>
          </a:p>
        </p:txBody>
      </p:sp>
    </p:spTree>
    <p:extLst>
      <p:ext uri="{BB962C8B-B14F-4D97-AF65-F5344CB8AC3E}">
        <p14:creationId xmlns:p14="http://schemas.microsoft.com/office/powerpoint/2010/main" val="5463487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61C38-ECDA-4F89-969E-85B3701A9CEA}"/>
              </a:ext>
            </a:extLst>
          </p:cNvPr>
          <p:cNvSpPr>
            <a:spLocks noGrp="1"/>
          </p:cNvSpPr>
          <p:nvPr>
            <p:ph type="title"/>
          </p:nvPr>
        </p:nvSpPr>
        <p:spPr/>
        <p:txBody>
          <a:bodyPr/>
          <a:lstStyle/>
          <a:p>
            <a:r>
              <a:rPr lang="en-GB" dirty="0"/>
              <a:t>Their, they’re</a:t>
            </a:r>
          </a:p>
        </p:txBody>
      </p:sp>
      <p:sp>
        <p:nvSpPr>
          <p:cNvPr id="3" name="Content Placeholder 2">
            <a:extLst>
              <a:ext uri="{FF2B5EF4-FFF2-40B4-BE49-F238E27FC236}">
                <a16:creationId xmlns:a16="http://schemas.microsoft.com/office/drawing/2014/main" id="{5F891375-1F01-430E-AEDA-DF7F50B58302}"/>
              </a:ext>
            </a:extLst>
          </p:cNvPr>
          <p:cNvSpPr>
            <a:spLocks noGrp="1"/>
          </p:cNvSpPr>
          <p:nvPr>
            <p:ph idx="1"/>
          </p:nvPr>
        </p:nvSpPr>
        <p:spPr/>
        <p:txBody>
          <a:bodyPr/>
          <a:lstStyle/>
          <a:p>
            <a:endParaRPr lang="en-GB" dirty="0"/>
          </a:p>
          <a:p>
            <a:endParaRPr lang="en-GB" dirty="0"/>
          </a:p>
          <a:p>
            <a:r>
              <a:rPr lang="en-GB" dirty="0"/>
              <a:t>The apostrophe donates the missing letter ‘a’</a:t>
            </a:r>
          </a:p>
          <a:p>
            <a:r>
              <a:rPr lang="en-GB" dirty="0"/>
              <a:t>Their shoes are wet [The shoes belonging to]</a:t>
            </a:r>
          </a:p>
          <a:p>
            <a:r>
              <a:rPr lang="en-GB" dirty="0"/>
              <a:t>They’[a]re coming home later</a:t>
            </a:r>
          </a:p>
        </p:txBody>
      </p:sp>
    </p:spTree>
    <p:extLst>
      <p:ext uri="{BB962C8B-B14F-4D97-AF65-F5344CB8AC3E}">
        <p14:creationId xmlns:p14="http://schemas.microsoft.com/office/powerpoint/2010/main" val="33306683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B3F6A3B-BC8D-424A-9B68-2DB3AE87B63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53822" y="505721"/>
            <a:ext cx="6553545" cy="5854500"/>
          </a:xfrm>
          <a:prstGeom prst="rect">
            <a:avLst/>
          </a:prstGeom>
        </p:spPr>
      </p:pic>
      <p:sp>
        <p:nvSpPr>
          <p:cNvPr id="2" name="Title 1">
            <a:extLst>
              <a:ext uri="{FF2B5EF4-FFF2-40B4-BE49-F238E27FC236}">
                <a16:creationId xmlns:a16="http://schemas.microsoft.com/office/drawing/2014/main" id="{A7F38E2C-01BA-45FC-B845-C6CCBC9A1BF9}"/>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b="1" kern="1200">
                <a:solidFill>
                  <a:schemeClr val="bg1"/>
                </a:solidFill>
                <a:latin typeface="+mj-lt"/>
                <a:ea typeface="+mj-ea"/>
                <a:cs typeface="+mj-cs"/>
              </a:rPr>
              <a:t>Affect / Effect</a:t>
            </a:r>
            <a:endParaRPr lang="en-US" sz="4800" kern="1200">
              <a:solidFill>
                <a:schemeClr val="bg1"/>
              </a:solidFill>
              <a:latin typeface="+mj-lt"/>
              <a:ea typeface="+mj-ea"/>
              <a:cs typeface="+mj-cs"/>
            </a:endParaRPr>
          </a:p>
        </p:txBody>
      </p:sp>
      <p:sp>
        <p:nvSpPr>
          <p:cNvPr id="3" name="Rectangle 2">
            <a:extLst>
              <a:ext uri="{FF2B5EF4-FFF2-40B4-BE49-F238E27FC236}">
                <a16:creationId xmlns:a16="http://schemas.microsoft.com/office/drawing/2014/main" id="{1F4B5CA3-631C-4865-BC59-A3A6F9009D7E}"/>
              </a:ext>
            </a:extLst>
          </p:cNvPr>
          <p:cNvSpPr/>
          <p:nvPr/>
        </p:nvSpPr>
        <p:spPr>
          <a:xfrm>
            <a:off x="1163782" y="2895600"/>
            <a:ext cx="3168055" cy="1569660"/>
          </a:xfrm>
          <a:prstGeom prst="rect">
            <a:avLst/>
          </a:prstGeom>
        </p:spPr>
        <p:txBody>
          <a:bodyPr wrap="square">
            <a:spAutoFit/>
          </a:bodyPr>
          <a:lstStyle/>
          <a:p>
            <a:r>
              <a:rPr lang="en-GB" sz="4800" b="1" dirty="0"/>
              <a:t>Affect / Effect </a:t>
            </a:r>
            <a:endParaRPr lang="en-GB" sz="4800" dirty="0"/>
          </a:p>
        </p:txBody>
      </p:sp>
    </p:spTree>
    <p:extLst>
      <p:ext uri="{BB962C8B-B14F-4D97-AF65-F5344CB8AC3E}">
        <p14:creationId xmlns:p14="http://schemas.microsoft.com/office/powerpoint/2010/main" val="711011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97630-2F35-46F6-A482-AC454C15578C}"/>
              </a:ext>
            </a:extLst>
          </p:cNvPr>
          <p:cNvSpPr>
            <a:spLocks noGrp="1"/>
          </p:cNvSpPr>
          <p:nvPr>
            <p:ph type="title"/>
          </p:nvPr>
        </p:nvSpPr>
        <p:spPr/>
        <p:txBody>
          <a:bodyPr/>
          <a:lstStyle/>
          <a:p>
            <a:r>
              <a:rPr lang="en-GB" b="1" dirty="0"/>
              <a:t>Affect / Effect </a:t>
            </a:r>
            <a:br>
              <a:rPr lang="en-GB" b="1" dirty="0"/>
            </a:br>
            <a:endParaRPr lang="en-GB" dirty="0"/>
          </a:p>
        </p:txBody>
      </p:sp>
      <p:sp>
        <p:nvSpPr>
          <p:cNvPr id="3" name="Content Placeholder 2">
            <a:extLst>
              <a:ext uri="{FF2B5EF4-FFF2-40B4-BE49-F238E27FC236}">
                <a16:creationId xmlns:a16="http://schemas.microsoft.com/office/drawing/2014/main" id="{37B0F566-3033-4152-AC88-0DDB18D6CB54}"/>
              </a:ext>
            </a:extLst>
          </p:cNvPr>
          <p:cNvSpPr>
            <a:spLocks noGrp="1"/>
          </p:cNvSpPr>
          <p:nvPr>
            <p:ph idx="1"/>
          </p:nvPr>
        </p:nvSpPr>
        <p:spPr/>
        <p:txBody>
          <a:bodyPr/>
          <a:lstStyle/>
          <a:p>
            <a:r>
              <a:rPr lang="en-GB" b="1" dirty="0"/>
              <a:t>Affect</a:t>
            </a:r>
            <a:r>
              <a:rPr lang="en-GB" dirty="0"/>
              <a:t> is a </a:t>
            </a:r>
            <a:r>
              <a:rPr lang="en-GB" b="1" dirty="0"/>
              <a:t>verb,</a:t>
            </a:r>
            <a:r>
              <a:rPr lang="en-GB" dirty="0"/>
              <a:t> for example “</a:t>
            </a:r>
            <a:r>
              <a:rPr lang="en-GB" i="1" dirty="0"/>
              <a:t>Sometimes, the weather </a:t>
            </a:r>
            <a:r>
              <a:rPr lang="en-GB" b="1" i="1" dirty="0"/>
              <a:t>affects</a:t>
            </a:r>
            <a:r>
              <a:rPr lang="en-GB" i="1" dirty="0"/>
              <a:t> my mood.</a:t>
            </a:r>
            <a:r>
              <a:rPr lang="en-GB" dirty="0"/>
              <a:t>”</a:t>
            </a:r>
          </a:p>
          <a:p>
            <a:r>
              <a:rPr lang="en-GB" b="1" dirty="0"/>
              <a:t>Effect</a:t>
            </a:r>
            <a:r>
              <a:rPr lang="en-GB" dirty="0"/>
              <a:t> is a </a:t>
            </a:r>
            <a:r>
              <a:rPr lang="en-GB" b="1" dirty="0"/>
              <a:t>noun,</a:t>
            </a:r>
            <a:r>
              <a:rPr lang="en-GB" dirty="0"/>
              <a:t> for example “</a:t>
            </a:r>
            <a:r>
              <a:rPr lang="en-GB" i="1" dirty="0"/>
              <a:t>The </a:t>
            </a:r>
            <a:r>
              <a:rPr lang="en-GB" b="1" i="1" dirty="0"/>
              <a:t>effect</a:t>
            </a:r>
            <a:r>
              <a:rPr lang="en-GB" i="1" dirty="0"/>
              <a:t> of weather on ice cream sales is well documented.</a:t>
            </a:r>
            <a:r>
              <a:rPr lang="en-GB" dirty="0"/>
              <a:t>” </a:t>
            </a:r>
          </a:p>
          <a:p>
            <a:r>
              <a:rPr lang="en-GB" dirty="0"/>
              <a:t>By thinking in terms of “</a:t>
            </a:r>
            <a:r>
              <a:rPr lang="en-GB" b="1" dirty="0"/>
              <a:t>the effect</a:t>
            </a:r>
            <a:r>
              <a:rPr lang="en-GB" dirty="0"/>
              <a:t>” you can usually determine whether to use affect or effect since </a:t>
            </a:r>
            <a:r>
              <a:rPr lang="en-GB" i="1" dirty="0"/>
              <a:t>“the”</a:t>
            </a:r>
            <a:r>
              <a:rPr lang="en-GB" dirty="0"/>
              <a:t> will not work in front of a verb.   </a:t>
            </a:r>
          </a:p>
          <a:p>
            <a:endParaRPr lang="en-GB" dirty="0"/>
          </a:p>
        </p:txBody>
      </p:sp>
    </p:spTree>
    <p:extLst>
      <p:ext uri="{BB962C8B-B14F-4D97-AF65-F5344CB8AC3E}">
        <p14:creationId xmlns:p14="http://schemas.microsoft.com/office/powerpoint/2010/main" val="1498113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4CF49-6AE6-40BE-88AD-3CE89492F180}"/>
              </a:ext>
            </a:extLst>
          </p:cNvPr>
          <p:cNvSpPr>
            <a:spLocks noGrp="1"/>
          </p:cNvSpPr>
          <p:nvPr>
            <p:ph type="title"/>
          </p:nvPr>
        </p:nvSpPr>
        <p:spPr/>
        <p:txBody>
          <a:bodyPr vert="horz" lIns="91440" tIns="45720" rIns="91440" bIns="45720" rtlCol="0" anchor="b">
            <a:normAutofit/>
          </a:bodyPr>
          <a:lstStyle/>
          <a:p>
            <a:pPr algn="ctr"/>
            <a:r>
              <a:rPr lang="en-US" sz="4800" kern="1200">
                <a:solidFill>
                  <a:schemeClr val="bg1"/>
                </a:solidFill>
                <a:latin typeface="+mj-lt"/>
                <a:ea typeface="+mj-ea"/>
                <a:cs typeface="+mj-cs"/>
              </a:rPr>
              <a:t>Don’t use contractions…</a:t>
            </a:r>
          </a:p>
        </p:txBody>
      </p:sp>
      <p:pic>
        <p:nvPicPr>
          <p:cNvPr id="4" name="Content Placeholder 3">
            <a:extLst>
              <a:ext uri="{FF2B5EF4-FFF2-40B4-BE49-F238E27FC236}">
                <a16:creationId xmlns:a16="http://schemas.microsoft.com/office/drawing/2014/main" id="{82202848-7758-4210-AAF4-4A7356EE27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41059" y="2475517"/>
            <a:ext cx="7312742" cy="3202611"/>
          </a:xfrm>
          <a:prstGeom prst="rect">
            <a:avLst/>
          </a:prstGeom>
        </p:spPr>
      </p:pic>
      <p:sp>
        <p:nvSpPr>
          <p:cNvPr id="3" name="Rectangle 2">
            <a:extLst>
              <a:ext uri="{FF2B5EF4-FFF2-40B4-BE49-F238E27FC236}">
                <a16:creationId xmlns:a16="http://schemas.microsoft.com/office/drawing/2014/main" id="{6E381937-5900-48F5-A992-0B368195BF61}"/>
              </a:ext>
            </a:extLst>
          </p:cNvPr>
          <p:cNvSpPr/>
          <p:nvPr/>
        </p:nvSpPr>
        <p:spPr>
          <a:xfrm>
            <a:off x="1179871" y="1371600"/>
            <a:ext cx="5675419" cy="1323439"/>
          </a:xfrm>
          <a:prstGeom prst="rect">
            <a:avLst/>
          </a:prstGeom>
        </p:spPr>
        <p:txBody>
          <a:bodyPr wrap="square">
            <a:spAutoFit/>
          </a:bodyPr>
          <a:lstStyle/>
          <a:p>
            <a:r>
              <a:rPr lang="en-GB" sz="4000" dirty="0"/>
              <a:t>Could of / Should of / Would of ?????</a:t>
            </a:r>
          </a:p>
        </p:txBody>
      </p:sp>
    </p:spTree>
    <p:extLst>
      <p:ext uri="{BB962C8B-B14F-4D97-AF65-F5344CB8AC3E}">
        <p14:creationId xmlns:p14="http://schemas.microsoft.com/office/powerpoint/2010/main" val="35324337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73005-2E77-4E41-A2AA-DF7C921833B5}"/>
              </a:ext>
            </a:extLst>
          </p:cNvPr>
          <p:cNvSpPr>
            <a:spLocks noGrp="1"/>
          </p:cNvSpPr>
          <p:nvPr>
            <p:ph type="title"/>
          </p:nvPr>
        </p:nvSpPr>
        <p:spPr/>
        <p:txBody>
          <a:bodyPr/>
          <a:lstStyle/>
          <a:p>
            <a:r>
              <a:rPr lang="en-GB" b="1" dirty="0"/>
              <a:t>NO - Could have / Should have / Would have</a:t>
            </a:r>
            <a:br>
              <a:rPr lang="en-GB" b="1" dirty="0"/>
            </a:br>
            <a:endParaRPr lang="en-GB" dirty="0"/>
          </a:p>
        </p:txBody>
      </p:sp>
      <p:sp>
        <p:nvSpPr>
          <p:cNvPr id="3" name="Content Placeholder 2">
            <a:extLst>
              <a:ext uri="{FF2B5EF4-FFF2-40B4-BE49-F238E27FC236}">
                <a16:creationId xmlns:a16="http://schemas.microsoft.com/office/drawing/2014/main" id="{1257010F-A371-4C4F-B8A6-29B94E9E6F65}"/>
              </a:ext>
            </a:extLst>
          </p:cNvPr>
          <p:cNvSpPr>
            <a:spLocks noGrp="1"/>
          </p:cNvSpPr>
          <p:nvPr>
            <p:ph idx="1"/>
          </p:nvPr>
        </p:nvSpPr>
        <p:spPr/>
        <p:txBody>
          <a:bodyPr/>
          <a:lstStyle/>
          <a:p>
            <a:endParaRPr lang="en-GB" dirty="0"/>
          </a:p>
          <a:p>
            <a:endParaRPr lang="en-GB" dirty="0"/>
          </a:p>
          <a:p>
            <a:r>
              <a:rPr lang="en-GB" dirty="0"/>
              <a:t>Even though we might pronounce “could’ve” (a contraction of “could have”) as “could of” this is incorrect.  Always use could have / should have / would have.</a:t>
            </a:r>
          </a:p>
          <a:p>
            <a:endParaRPr lang="en-GB" dirty="0"/>
          </a:p>
        </p:txBody>
      </p:sp>
    </p:spTree>
    <p:extLst>
      <p:ext uri="{BB962C8B-B14F-4D97-AF65-F5344CB8AC3E}">
        <p14:creationId xmlns:p14="http://schemas.microsoft.com/office/powerpoint/2010/main" val="7834412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solidFill>
            <a:schemeClr val="bg1"/>
          </a:solidFill>
          <a:ln>
            <a:noFill/>
          </a:ln>
          <a:effectLst/>
        </p:spPr>
      </p:sp>
      <p:sp>
        <p:nvSpPr>
          <p:cNvPr id="11" name="Rectangle 10">
            <a:extLst>
              <a:ext uri="{FF2B5EF4-FFF2-40B4-BE49-F238E27FC236}">
                <a16:creationId xmlns:a16="http://schemas.microsoft.com/office/drawing/2014/main" id="{047C8CCB-F95D-4249-92DD-651249D3535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574A413-FD26-4E7F-9EB8-1F3066BC412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72819" y="961812"/>
            <a:ext cx="5519761" cy="4930987"/>
          </a:xfrm>
          <a:prstGeom prst="rect">
            <a:avLst/>
          </a:prstGeom>
        </p:spPr>
      </p:pic>
      <p:sp>
        <p:nvSpPr>
          <p:cNvPr id="2" name="Title 1">
            <a:extLst>
              <a:ext uri="{FF2B5EF4-FFF2-40B4-BE49-F238E27FC236}">
                <a16:creationId xmlns:a16="http://schemas.microsoft.com/office/drawing/2014/main" id="{03C79643-240B-4FB0-ABA7-405C64A35CDD}"/>
              </a:ext>
            </a:extLst>
          </p:cNvPr>
          <p:cNvSpPr>
            <a:spLocks noGrp="1"/>
          </p:cNvSpPr>
          <p:nvPr>
            <p:ph type="title"/>
          </p:nvPr>
        </p:nvSpPr>
        <p:spPr>
          <a:xfrm>
            <a:off x="648928" y="1961535"/>
            <a:ext cx="2743505" cy="2822103"/>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rmAutofit/>
          </a:bodyPr>
          <a:lstStyle/>
          <a:p>
            <a:pPr algn="ctr"/>
            <a:r>
              <a:rPr lang="en-US" sz="2600" kern="1200">
                <a:solidFill>
                  <a:schemeClr val="bg1"/>
                </a:solidFill>
                <a:latin typeface="+mj-lt"/>
                <a:ea typeface="+mj-ea"/>
                <a:cs typeface="+mj-cs"/>
              </a:rPr>
              <a:t>To, two or too?</a:t>
            </a:r>
          </a:p>
        </p:txBody>
      </p:sp>
    </p:spTree>
    <p:extLst>
      <p:ext uri="{BB962C8B-B14F-4D97-AF65-F5344CB8AC3E}">
        <p14:creationId xmlns:p14="http://schemas.microsoft.com/office/powerpoint/2010/main" val="5642684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7CE31-A12D-4999-9F65-6F22989BC8E3}"/>
              </a:ext>
            </a:extLst>
          </p:cNvPr>
          <p:cNvSpPr>
            <a:spLocks noGrp="1"/>
          </p:cNvSpPr>
          <p:nvPr>
            <p:ph type="title"/>
          </p:nvPr>
        </p:nvSpPr>
        <p:spPr>
          <a:xfrm>
            <a:off x="943277" y="712269"/>
            <a:ext cx="3370998" cy="5502264"/>
          </a:xfrm>
        </p:spPr>
        <p:txBody>
          <a:bodyPr>
            <a:normAutofit/>
          </a:bodyPr>
          <a:lstStyle/>
          <a:p>
            <a:r>
              <a:rPr lang="en-US" dirty="0">
                <a:solidFill>
                  <a:srgbClr val="FFFFFF"/>
                </a:solidFill>
              </a:rPr>
              <a:t>To, two or too?  </a:t>
            </a:r>
            <a:endParaRPr lang="en-GB" dirty="0">
              <a:solidFill>
                <a:srgbClr val="FFFFFF"/>
              </a:solidFill>
            </a:endParaRPr>
          </a:p>
        </p:txBody>
      </p:sp>
      <p:graphicFrame>
        <p:nvGraphicFramePr>
          <p:cNvPr id="5" name="Content Placeholder 2"/>
          <p:cNvGraphicFramePr>
            <a:graphicFrameLocks noGrp="1"/>
          </p:cNvGraphicFramePr>
          <p:nvPr>
            <p:ph idx="1"/>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itle 1">
            <a:extLst>
              <a:ext uri="{FF2B5EF4-FFF2-40B4-BE49-F238E27FC236}">
                <a16:creationId xmlns:a16="http://schemas.microsoft.com/office/drawing/2014/main" id="{9A02FAAC-70F0-4AA8-9CA7-BAF6180ABC8C}"/>
              </a:ext>
            </a:extLst>
          </p:cNvPr>
          <p:cNvSpPr txBox="1">
            <a:spLocks/>
          </p:cNvSpPr>
          <p:nvPr/>
        </p:nvSpPr>
        <p:spPr>
          <a:xfrm>
            <a:off x="648928" y="1961535"/>
            <a:ext cx="2743505" cy="2822103"/>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600">
                <a:solidFill>
                  <a:schemeClr val="bg1"/>
                </a:solidFill>
              </a:rPr>
              <a:t>To, two or too?</a:t>
            </a:r>
          </a:p>
        </p:txBody>
      </p:sp>
    </p:spTree>
    <p:extLst>
      <p:ext uri="{BB962C8B-B14F-4D97-AF65-F5344CB8AC3E}">
        <p14:creationId xmlns:p14="http://schemas.microsoft.com/office/powerpoint/2010/main" val="5117903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Straight Arrow Connector 8">
            <a:extLst>
              <a:ext uri="{FF2B5EF4-FFF2-40B4-BE49-F238E27FC236}">
                <a16:creationId xmlns:a16="http://schemas.microsoft.com/office/drawing/2014/main" id="{E4A809D5-3600-46D4-A466-67F2349A54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93776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E963DE10-B437-46DE-B8C2-9CF088E3F0E2}"/>
              </a:ext>
            </a:extLst>
          </p:cNvPr>
          <p:cNvPicPr>
            <a:picLocks noChangeAspect="1"/>
          </p:cNvPicPr>
          <p:nvPr/>
        </p:nvPicPr>
        <p:blipFill rotWithShape="1">
          <a:blip r:embed="rId2">
            <a:extLst>
              <a:ext uri="{28A0092B-C50C-407E-A947-70E740481C1C}">
                <a14:useLocalDpi xmlns:a14="http://schemas.microsoft.com/office/drawing/2010/main" val="0"/>
              </a:ext>
            </a:extLst>
          </a:blip>
          <a:srcRect l="7604" r="10161" b="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2" name="Title 1">
            <a:extLst>
              <a:ext uri="{FF2B5EF4-FFF2-40B4-BE49-F238E27FC236}">
                <a16:creationId xmlns:a16="http://schemas.microsoft.com/office/drawing/2014/main" id="{1DCC8BAA-56B0-4393-AE65-E717A07DD05A}"/>
              </a:ext>
            </a:extLst>
          </p:cNvPr>
          <p:cNvSpPr>
            <a:spLocks noGrp="1"/>
          </p:cNvSpPr>
          <p:nvPr>
            <p:ph type="title"/>
          </p:nvPr>
        </p:nvSpPr>
        <p:spPr>
          <a:xfrm>
            <a:off x="655320" y="365125"/>
            <a:ext cx="5120114" cy="1692794"/>
          </a:xfrm>
        </p:spPr>
        <p:txBody>
          <a:bodyPr>
            <a:normAutofit/>
          </a:bodyPr>
          <a:lstStyle/>
          <a:p>
            <a:r>
              <a:rPr lang="en-GB" b="1"/>
              <a:t>Lose / Loose</a:t>
            </a:r>
            <a:br>
              <a:rPr lang="en-GB" b="1"/>
            </a:br>
            <a:endParaRPr lang="en-GB"/>
          </a:p>
        </p:txBody>
      </p:sp>
      <p:sp>
        <p:nvSpPr>
          <p:cNvPr id="3" name="Content Placeholder 2">
            <a:extLst>
              <a:ext uri="{FF2B5EF4-FFF2-40B4-BE49-F238E27FC236}">
                <a16:creationId xmlns:a16="http://schemas.microsoft.com/office/drawing/2014/main" id="{16476585-DD9F-40B7-9976-6F5793D1516D}"/>
              </a:ext>
            </a:extLst>
          </p:cNvPr>
          <p:cNvSpPr>
            <a:spLocks noGrp="1"/>
          </p:cNvSpPr>
          <p:nvPr>
            <p:ph idx="1"/>
          </p:nvPr>
        </p:nvSpPr>
        <p:spPr>
          <a:xfrm>
            <a:off x="655321" y="2575034"/>
            <a:ext cx="5120113" cy="3462228"/>
          </a:xfrm>
        </p:spPr>
        <p:txBody>
          <a:bodyPr>
            <a:normAutofit/>
          </a:bodyPr>
          <a:lstStyle/>
          <a:p>
            <a:pPr marL="0" indent="0">
              <a:buNone/>
            </a:pPr>
            <a:r>
              <a:rPr lang="en-GB" sz="1800" b="1"/>
              <a:t> </a:t>
            </a:r>
            <a:endParaRPr lang="en-GB" sz="1800"/>
          </a:p>
          <a:p>
            <a:endParaRPr lang="en-GB" sz="1800"/>
          </a:p>
        </p:txBody>
      </p:sp>
    </p:spTree>
    <p:extLst>
      <p:ext uri="{BB962C8B-B14F-4D97-AF65-F5344CB8AC3E}">
        <p14:creationId xmlns:p14="http://schemas.microsoft.com/office/powerpoint/2010/main" val="10191009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DD9E17B-C8CA-4794-8BDC-981577F33030}"/>
              </a:ext>
            </a:extLst>
          </p:cNvPr>
          <p:cNvSpPr>
            <a:spLocks noGrp="1"/>
          </p:cNvSpPr>
          <p:nvPr>
            <p:ph type="title"/>
          </p:nvPr>
        </p:nvSpPr>
        <p:spPr>
          <a:xfrm>
            <a:off x="838200" y="963877"/>
            <a:ext cx="3494362" cy="4930246"/>
          </a:xfrm>
        </p:spPr>
        <p:txBody>
          <a:bodyPr>
            <a:normAutofit/>
          </a:bodyPr>
          <a:lstStyle/>
          <a:p>
            <a:pPr algn="r"/>
            <a:r>
              <a:rPr lang="en-GB" b="1">
                <a:solidFill>
                  <a:schemeClr val="accent1"/>
                </a:solidFill>
              </a:rPr>
              <a:t>Lose / Loose</a:t>
            </a:r>
            <a:br>
              <a:rPr lang="en-GB" b="1">
                <a:solidFill>
                  <a:schemeClr val="accent1"/>
                </a:solidFill>
              </a:rPr>
            </a:br>
            <a:endParaRPr lang="en-GB">
              <a:solidFill>
                <a:schemeClr val="accent1"/>
              </a:solidFill>
            </a:endParaRPr>
          </a:p>
        </p:txBody>
      </p:sp>
      <p:sp>
        <p:nvSpPr>
          <p:cNvPr id="3" name="Content Placeholder 2">
            <a:extLst>
              <a:ext uri="{FF2B5EF4-FFF2-40B4-BE49-F238E27FC236}">
                <a16:creationId xmlns:a16="http://schemas.microsoft.com/office/drawing/2014/main" id="{9EB32D16-EEF6-4DEB-A4A0-9420BE33F608}"/>
              </a:ext>
            </a:extLst>
          </p:cNvPr>
          <p:cNvSpPr>
            <a:spLocks noGrp="1"/>
          </p:cNvSpPr>
          <p:nvPr>
            <p:ph idx="1"/>
          </p:nvPr>
        </p:nvSpPr>
        <p:spPr>
          <a:xfrm>
            <a:off x="4976031" y="963877"/>
            <a:ext cx="6377769" cy="4930246"/>
          </a:xfrm>
        </p:spPr>
        <p:txBody>
          <a:bodyPr anchor="ctr">
            <a:normAutofit/>
          </a:bodyPr>
          <a:lstStyle/>
          <a:p>
            <a:r>
              <a:rPr lang="en-GB" sz="2400" b="1" dirty="0"/>
              <a:t>Lose</a:t>
            </a:r>
            <a:r>
              <a:rPr lang="en-GB" sz="2400" dirty="0"/>
              <a:t> is the opposite of win, whilst </a:t>
            </a:r>
            <a:r>
              <a:rPr lang="en-GB" sz="2400" b="1" dirty="0"/>
              <a:t>loose</a:t>
            </a:r>
            <a:r>
              <a:rPr lang="en-GB" sz="2400" dirty="0"/>
              <a:t> is the opposite of tight or contained</a:t>
            </a:r>
          </a:p>
        </p:txBody>
      </p:sp>
    </p:spTree>
    <p:extLst>
      <p:ext uri="{BB962C8B-B14F-4D97-AF65-F5344CB8AC3E}">
        <p14:creationId xmlns:p14="http://schemas.microsoft.com/office/powerpoint/2010/main" val="24104028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solidFill>
            <a:schemeClr val="bg1"/>
          </a:solidFill>
          <a:ln>
            <a:noFill/>
          </a:ln>
          <a:effectLst/>
        </p:spPr>
      </p:sp>
      <p:sp>
        <p:nvSpPr>
          <p:cNvPr id="11" name="Rectangle 10">
            <a:extLst>
              <a:ext uri="{FF2B5EF4-FFF2-40B4-BE49-F238E27FC236}">
                <a16:creationId xmlns:a16="http://schemas.microsoft.com/office/drawing/2014/main" id="{047C8CCB-F95D-4249-92DD-651249D3535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E5DA19D-8527-4766-B080-9E82E545D2B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72819" y="961812"/>
            <a:ext cx="5519761" cy="4930987"/>
          </a:xfrm>
          <a:prstGeom prst="rect">
            <a:avLst/>
          </a:prstGeom>
        </p:spPr>
      </p:pic>
      <p:sp>
        <p:nvSpPr>
          <p:cNvPr id="2" name="Title 1">
            <a:extLst>
              <a:ext uri="{FF2B5EF4-FFF2-40B4-BE49-F238E27FC236}">
                <a16:creationId xmlns:a16="http://schemas.microsoft.com/office/drawing/2014/main" id="{42515973-0A4E-41A9-B29E-E8E042985374}"/>
              </a:ext>
            </a:extLst>
          </p:cNvPr>
          <p:cNvSpPr>
            <a:spLocks noGrp="1"/>
          </p:cNvSpPr>
          <p:nvPr>
            <p:ph type="title"/>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rmAutofit/>
          </a:bodyPr>
          <a:lstStyle/>
          <a:p>
            <a:pPr algn="ctr"/>
            <a:r>
              <a:rPr lang="en-US" sz="2600" b="1" kern="1200">
                <a:solidFill>
                  <a:schemeClr val="bg1"/>
                </a:solidFill>
                <a:latin typeface="+mj-lt"/>
                <a:ea typeface="+mj-ea"/>
                <a:cs typeface="+mj-cs"/>
              </a:rPr>
              <a:t>Weather / Whether</a:t>
            </a:r>
            <a:br>
              <a:rPr lang="en-US" sz="2600" b="1" kern="1200">
                <a:solidFill>
                  <a:schemeClr val="bg1"/>
                </a:solidFill>
                <a:latin typeface="+mj-lt"/>
                <a:ea typeface="+mj-ea"/>
                <a:cs typeface="+mj-cs"/>
              </a:rPr>
            </a:br>
            <a:endParaRPr lang="en-US" sz="2600" kern="1200">
              <a:solidFill>
                <a:schemeClr val="bg1"/>
              </a:solidFill>
              <a:latin typeface="+mj-lt"/>
              <a:ea typeface="+mj-ea"/>
              <a:cs typeface="+mj-cs"/>
            </a:endParaRPr>
          </a:p>
        </p:txBody>
      </p:sp>
    </p:spTree>
    <p:extLst>
      <p:ext uri="{BB962C8B-B14F-4D97-AF65-F5344CB8AC3E}">
        <p14:creationId xmlns:p14="http://schemas.microsoft.com/office/powerpoint/2010/main" val="18614097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65818B-598F-4DCB-B558-3F76D16F72B4}"/>
              </a:ext>
            </a:extLst>
          </p:cNvPr>
          <p:cNvSpPr>
            <a:spLocks noGrp="1"/>
          </p:cNvSpPr>
          <p:nvPr>
            <p:ph type="title"/>
          </p:nvPr>
        </p:nvSpPr>
        <p:spPr>
          <a:xfrm>
            <a:off x="829781" y="2745736"/>
            <a:ext cx="3698803" cy="1366528"/>
          </a:xfrm>
          <a:solidFill>
            <a:schemeClr val="bg1">
              <a:alpha val="50000"/>
            </a:schemeClr>
          </a:solidFill>
          <a:ln w="25400" cap="sq">
            <a:solidFill>
              <a:schemeClr val="tx1"/>
            </a:solidFill>
            <a:miter lim="800000"/>
          </a:ln>
        </p:spPr>
        <p:txBody>
          <a:bodyPr>
            <a:normAutofit/>
          </a:bodyPr>
          <a:lstStyle/>
          <a:p>
            <a:pPr algn="ctr"/>
            <a:r>
              <a:rPr lang="en-GB" sz="3200"/>
              <a:t>Weather / Whether</a:t>
            </a:r>
          </a:p>
        </p:txBody>
      </p:sp>
      <p:sp>
        <p:nvSpPr>
          <p:cNvPr id="3" name="Content Placeholder 2">
            <a:extLst>
              <a:ext uri="{FF2B5EF4-FFF2-40B4-BE49-F238E27FC236}">
                <a16:creationId xmlns:a16="http://schemas.microsoft.com/office/drawing/2014/main" id="{C5916829-1C4F-4B34-9A01-706F3D746ECE}"/>
              </a:ext>
            </a:extLst>
          </p:cNvPr>
          <p:cNvSpPr>
            <a:spLocks noGrp="1"/>
          </p:cNvSpPr>
          <p:nvPr>
            <p:ph idx="1"/>
          </p:nvPr>
        </p:nvSpPr>
        <p:spPr>
          <a:xfrm>
            <a:off x="6049182" y="802638"/>
            <a:ext cx="5408696" cy="5252722"/>
          </a:xfrm>
        </p:spPr>
        <p:txBody>
          <a:bodyPr anchor="ctr">
            <a:normAutofit/>
          </a:bodyPr>
          <a:lstStyle/>
          <a:p>
            <a:r>
              <a:rPr lang="en-GB" sz="2200" b="1" dirty="0">
                <a:solidFill>
                  <a:schemeClr val="bg1"/>
                </a:solidFill>
              </a:rPr>
              <a:t>Weather</a:t>
            </a:r>
            <a:r>
              <a:rPr lang="en-GB" sz="2200" dirty="0">
                <a:solidFill>
                  <a:schemeClr val="bg1"/>
                </a:solidFill>
              </a:rPr>
              <a:t> is a noun referring to atmospheric conditions at a particular point in time (What’s the weather like there?) but is also a verb meaning' affected by the weather (for example: "</a:t>
            </a:r>
            <a:r>
              <a:rPr lang="en-GB" sz="2200" i="1" dirty="0">
                <a:solidFill>
                  <a:schemeClr val="bg1"/>
                </a:solidFill>
              </a:rPr>
              <a:t>Your fence has really weathered</a:t>
            </a:r>
            <a:r>
              <a:rPr lang="en-GB" sz="2200" dirty="0">
                <a:solidFill>
                  <a:schemeClr val="bg1"/>
                </a:solidFill>
              </a:rPr>
              <a:t>") or even as a figure of speech meaning to get through or survive something (We weathered the crisis).</a:t>
            </a:r>
          </a:p>
          <a:p>
            <a:br>
              <a:rPr lang="en-GB" sz="2200" dirty="0">
                <a:solidFill>
                  <a:schemeClr val="bg1"/>
                </a:solidFill>
              </a:rPr>
            </a:br>
            <a:r>
              <a:rPr lang="en-GB" sz="2200" b="1" dirty="0">
                <a:solidFill>
                  <a:schemeClr val="bg1"/>
                </a:solidFill>
              </a:rPr>
              <a:t>Whether</a:t>
            </a:r>
            <a:r>
              <a:rPr lang="en-GB" sz="2200" dirty="0">
                <a:solidFill>
                  <a:schemeClr val="bg1"/>
                </a:solidFill>
              </a:rPr>
              <a:t> is a conjunction that introduces alternatives, for example “Whether I win or lose…” or “You do it whether you like it or not”.  Whether is similar to “if”, so if you could replace the word with “if” then use whether.</a:t>
            </a:r>
            <a:br>
              <a:rPr lang="en-GB" sz="2200" dirty="0">
                <a:solidFill>
                  <a:schemeClr val="bg1"/>
                </a:solidFill>
              </a:rPr>
            </a:br>
            <a:endParaRPr lang="en-GB" sz="2200" dirty="0">
              <a:solidFill>
                <a:schemeClr val="bg1"/>
              </a:solidFill>
            </a:endParaRPr>
          </a:p>
          <a:p>
            <a:endParaRPr lang="en-GB" sz="2200" dirty="0">
              <a:solidFill>
                <a:schemeClr val="bg1"/>
              </a:solidFill>
            </a:endParaRPr>
          </a:p>
        </p:txBody>
      </p:sp>
    </p:spTree>
    <p:extLst>
      <p:ext uri="{BB962C8B-B14F-4D97-AF65-F5344CB8AC3E}">
        <p14:creationId xmlns:p14="http://schemas.microsoft.com/office/powerpoint/2010/main" val="30163486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28D85-29F8-4D9C-AB0B-689847A274EF}"/>
              </a:ext>
            </a:extLst>
          </p:cNvPr>
          <p:cNvSpPr>
            <a:spLocks noGrp="1"/>
          </p:cNvSpPr>
          <p:nvPr>
            <p:ph type="title"/>
          </p:nvPr>
        </p:nvSpPr>
        <p:spPr/>
        <p:txBody>
          <a:bodyPr/>
          <a:lstStyle/>
          <a:p>
            <a:r>
              <a:rPr lang="en-GB" dirty="0"/>
              <a:t>COMMON MISTAKE # 4:  Use quotations wisely </a:t>
            </a:r>
          </a:p>
        </p:txBody>
      </p:sp>
      <p:sp>
        <p:nvSpPr>
          <p:cNvPr id="3" name="Content Placeholder 2">
            <a:extLst>
              <a:ext uri="{FF2B5EF4-FFF2-40B4-BE49-F238E27FC236}">
                <a16:creationId xmlns:a16="http://schemas.microsoft.com/office/drawing/2014/main" id="{033D03D2-1574-4D23-B125-55F6002C6B0F}"/>
              </a:ext>
            </a:extLst>
          </p:cNvPr>
          <p:cNvSpPr>
            <a:spLocks noGrp="1"/>
          </p:cNvSpPr>
          <p:nvPr>
            <p:ph idx="1"/>
          </p:nvPr>
        </p:nvSpPr>
        <p:spPr>
          <a:xfrm>
            <a:off x="838200" y="1990725"/>
            <a:ext cx="10515600" cy="4351338"/>
          </a:xfrm>
        </p:spPr>
        <p:txBody>
          <a:bodyPr/>
          <a:lstStyle/>
          <a:p>
            <a:endParaRPr lang="en-GB" dirty="0"/>
          </a:p>
          <a:p>
            <a:endParaRPr lang="en-GB" dirty="0"/>
          </a:p>
          <a:p>
            <a:r>
              <a:rPr lang="en-GB" dirty="0"/>
              <a:t>Don’t over use direct quotations.  It is far better to explain something in your own words, then attribute this concept to the originator.  This makes for more academic prose and better examples your understanding.</a:t>
            </a:r>
          </a:p>
          <a:p>
            <a:endParaRPr lang="en-GB" dirty="0"/>
          </a:p>
          <a:p>
            <a:r>
              <a:rPr lang="en-GB" dirty="0"/>
              <a:t>Always add a page number when you include a direct quotation</a:t>
            </a:r>
          </a:p>
        </p:txBody>
      </p:sp>
    </p:spTree>
    <p:extLst>
      <p:ext uri="{BB962C8B-B14F-4D97-AF65-F5344CB8AC3E}">
        <p14:creationId xmlns:p14="http://schemas.microsoft.com/office/powerpoint/2010/main" val="27437141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78AD764-ADDC-4FE6-B770-9BC093982204}"/>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COMMON MISTAKE # 5:   Be consistent with your use of tenses</a:t>
            </a:r>
          </a:p>
        </p:txBody>
      </p:sp>
      <p:sp>
        <p:nvSpPr>
          <p:cNvPr id="3" name="Content Placeholder 2">
            <a:extLst>
              <a:ext uri="{FF2B5EF4-FFF2-40B4-BE49-F238E27FC236}">
                <a16:creationId xmlns:a16="http://schemas.microsoft.com/office/drawing/2014/main" id="{112E0EF5-603D-43EE-A95F-B19E0B37DB68}"/>
              </a:ext>
            </a:extLst>
          </p:cNvPr>
          <p:cNvSpPr>
            <a:spLocks noGrp="1"/>
          </p:cNvSpPr>
          <p:nvPr>
            <p:ph idx="1"/>
          </p:nvPr>
        </p:nvSpPr>
        <p:spPr>
          <a:xfrm>
            <a:off x="4976031" y="963877"/>
            <a:ext cx="6377769" cy="4930246"/>
          </a:xfrm>
        </p:spPr>
        <p:txBody>
          <a:bodyPr anchor="ctr">
            <a:normAutofit/>
          </a:bodyPr>
          <a:lstStyle/>
          <a:p>
            <a:endParaRPr lang="en-GB" sz="2400" dirty="0"/>
          </a:p>
          <a:p>
            <a:r>
              <a:rPr lang="en-GB" sz="2400" dirty="0"/>
              <a:t>Inconsistent use of tenses</a:t>
            </a:r>
          </a:p>
        </p:txBody>
      </p:sp>
    </p:spTree>
    <p:extLst>
      <p:ext uri="{BB962C8B-B14F-4D97-AF65-F5344CB8AC3E}">
        <p14:creationId xmlns:p14="http://schemas.microsoft.com/office/powerpoint/2010/main" val="24823159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D5D878-3216-4E98-AEEC-67EACA4069CA}"/>
              </a:ext>
            </a:extLst>
          </p:cNvPr>
          <p:cNvSpPr>
            <a:spLocks noGrp="1"/>
          </p:cNvSpPr>
          <p:nvPr>
            <p:ph type="title"/>
          </p:nvPr>
        </p:nvSpPr>
        <p:spPr>
          <a:xfrm>
            <a:off x="829780" y="2745736"/>
            <a:ext cx="4037187" cy="1366528"/>
          </a:xfrm>
          <a:solidFill>
            <a:schemeClr val="bg1">
              <a:alpha val="50000"/>
            </a:schemeClr>
          </a:solidFill>
          <a:ln w="25400" cap="sq">
            <a:solidFill>
              <a:schemeClr val="tx1"/>
            </a:solidFill>
            <a:miter lim="800000"/>
          </a:ln>
        </p:spPr>
        <p:txBody>
          <a:bodyPr>
            <a:normAutofit/>
          </a:bodyPr>
          <a:lstStyle/>
          <a:p>
            <a:pPr algn="ctr"/>
            <a:r>
              <a:rPr lang="en-GB" sz="3200" dirty="0"/>
              <a:t>COMMON MISTAKE 6 :   Be inclusive</a:t>
            </a:r>
          </a:p>
        </p:txBody>
      </p:sp>
      <p:sp>
        <p:nvSpPr>
          <p:cNvPr id="3" name="Content Placeholder 2">
            <a:extLst>
              <a:ext uri="{FF2B5EF4-FFF2-40B4-BE49-F238E27FC236}">
                <a16:creationId xmlns:a16="http://schemas.microsoft.com/office/drawing/2014/main" id="{B50F4EB7-5FA7-406B-A773-34E880904F26}"/>
              </a:ext>
            </a:extLst>
          </p:cNvPr>
          <p:cNvSpPr>
            <a:spLocks noGrp="1"/>
          </p:cNvSpPr>
          <p:nvPr>
            <p:ph idx="1"/>
          </p:nvPr>
        </p:nvSpPr>
        <p:spPr>
          <a:xfrm>
            <a:off x="6049182" y="802638"/>
            <a:ext cx="5408696" cy="5252722"/>
          </a:xfrm>
        </p:spPr>
        <p:txBody>
          <a:bodyPr anchor="ctr">
            <a:normAutofit/>
          </a:bodyPr>
          <a:lstStyle/>
          <a:p>
            <a:r>
              <a:rPr lang="en-GB" sz="2400" dirty="0">
                <a:solidFill>
                  <a:schemeClr val="bg1"/>
                </a:solidFill>
              </a:rPr>
              <a:t>A researcher can fall into the trap of not taking into consideration alternative and contrary findings.</a:t>
            </a:r>
          </a:p>
        </p:txBody>
      </p:sp>
    </p:spTree>
    <p:extLst>
      <p:ext uri="{BB962C8B-B14F-4D97-AF65-F5344CB8AC3E}">
        <p14:creationId xmlns:p14="http://schemas.microsoft.com/office/powerpoint/2010/main" val="21742130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8B8A8-1709-4E4A-983A-27B0B9F86373}"/>
              </a:ext>
            </a:extLst>
          </p:cNvPr>
          <p:cNvSpPr>
            <a:spLocks noGrp="1"/>
          </p:cNvSpPr>
          <p:nvPr>
            <p:ph type="title"/>
          </p:nvPr>
        </p:nvSpPr>
        <p:spPr/>
        <p:txBody>
          <a:bodyPr/>
          <a:lstStyle/>
          <a:p>
            <a:r>
              <a:rPr lang="en-GB" dirty="0"/>
              <a:t>COMMON MISTAKE: #7 Clear and concise writing</a:t>
            </a:r>
          </a:p>
        </p:txBody>
      </p:sp>
      <p:sp>
        <p:nvSpPr>
          <p:cNvPr id="3" name="Content Placeholder 2">
            <a:extLst>
              <a:ext uri="{FF2B5EF4-FFF2-40B4-BE49-F238E27FC236}">
                <a16:creationId xmlns:a16="http://schemas.microsoft.com/office/drawing/2014/main" id="{E5382BFF-B799-4A24-8441-565E804D31D1}"/>
              </a:ext>
            </a:extLst>
          </p:cNvPr>
          <p:cNvSpPr>
            <a:spLocks noGrp="1"/>
          </p:cNvSpPr>
          <p:nvPr>
            <p:ph idx="1"/>
          </p:nvPr>
        </p:nvSpPr>
        <p:spPr/>
        <p:txBody>
          <a:bodyPr/>
          <a:lstStyle/>
          <a:p>
            <a:endParaRPr lang="en-GB" dirty="0"/>
          </a:p>
          <a:p>
            <a:endParaRPr lang="en-GB" dirty="0"/>
          </a:p>
          <a:p>
            <a:r>
              <a:rPr lang="en-GB" dirty="0"/>
              <a:t>Too many adjectives </a:t>
            </a:r>
          </a:p>
          <a:p>
            <a:r>
              <a:rPr lang="en-GB" dirty="0"/>
              <a:t>Cut out the ‘fuzz’</a:t>
            </a:r>
          </a:p>
          <a:p>
            <a:r>
              <a:rPr lang="en-GB" dirty="0"/>
              <a:t>Avoid, really, very, etc</a:t>
            </a:r>
          </a:p>
          <a:p>
            <a:r>
              <a:rPr lang="en-GB" dirty="0"/>
              <a:t>Avoid, maybe, perhaps, etc., – be confident in what you are presenting</a:t>
            </a:r>
          </a:p>
        </p:txBody>
      </p:sp>
    </p:spTree>
    <p:extLst>
      <p:ext uri="{BB962C8B-B14F-4D97-AF65-F5344CB8AC3E}">
        <p14:creationId xmlns:p14="http://schemas.microsoft.com/office/powerpoint/2010/main" val="20756233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30512-FFDD-48A0-96F8-B219C7FD4680}"/>
              </a:ext>
            </a:extLst>
          </p:cNvPr>
          <p:cNvSpPr>
            <a:spLocks noGrp="1"/>
          </p:cNvSpPr>
          <p:nvPr>
            <p:ph type="title"/>
          </p:nvPr>
        </p:nvSpPr>
        <p:spPr/>
        <p:txBody>
          <a:bodyPr/>
          <a:lstStyle/>
          <a:p>
            <a:r>
              <a:rPr lang="en-GB" dirty="0"/>
              <a:t>COMMON MISTAKE: #8 Who is doing the doing?</a:t>
            </a:r>
          </a:p>
        </p:txBody>
      </p:sp>
      <p:sp>
        <p:nvSpPr>
          <p:cNvPr id="3" name="Content Placeholder 2">
            <a:extLst>
              <a:ext uri="{FF2B5EF4-FFF2-40B4-BE49-F238E27FC236}">
                <a16:creationId xmlns:a16="http://schemas.microsoft.com/office/drawing/2014/main" id="{38CEC95B-584C-4558-8924-83B2ABA9D6C5}"/>
              </a:ext>
            </a:extLst>
          </p:cNvPr>
          <p:cNvSpPr>
            <a:spLocks noGrp="1"/>
          </p:cNvSpPr>
          <p:nvPr>
            <p:ph idx="1"/>
          </p:nvPr>
        </p:nvSpPr>
        <p:spPr/>
        <p:txBody>
          <a:bodyPr>
            <a:normAutofit/>
          </a:bodyPr>
          <a:lstStyle/>
          <a:p>
            <a:r>
              <a:rPr lang="en-GB" b="1" dirty="0"/>
              <a:t>Passive vs. Active Voice</a:t>
            </a:r>
          </a:p>
          <a:p>
            <a:pPr marL="0" indent="0">
              <a:buNone/>
            </a:pPr>
            <a:br>
              <a:rPr lang="en-GB" dirty="0"/>
            </a:br>
            <a:r>
              <a:rPr lang="en-GB" dirty="0"/>
              <a:t>While there’s nothing absolutely wrong about passive voice, it is considered weak writing. </a:t>
            </a:r>
          </a:p>
          <a:p>
            <a:pPr marL="0" indent="0">
              <a:buNone/>
            </a:pPr>
            <a:r>
              <a:rPr lang="en-GB" dirty="0"/>
              <a:t>Generally, writing with active verbs is less complicated, more compelling, and easier to understand. </a:t>
            </a:r>
            <a:br>
              <a:rPr lang="en-GB" dirty="0"/>
            </a:br>
            <a:br>
              <a:rPr lang="en-GB" dirty="0"/>
            </a:br>
            <a:r>
              <a:rPr lang="en-GB" dirty="0"/>
              <a:t> </a:t>
            </a:r>
          </a:p>
        </p:txBody>
      </p:sp>
    </p:spTree>
    <p:extLst>
      <p:ext uri="{BB962C8B-B14F-4D97-AF65-F5344CB8AC3E}">
        <p14:creationId xmlns:p14="http://schemas.microsoft.com/office/powerpoint/2010/main" val="651856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2AD4-ECCE-49AF-AB46-1BEFB9845761}"/>
              </a:ext>
            </a:extLst>
          </p:cNvPr>
          <p:cNvSpPr>
            <a:spLocks noGrp="1"/>
          </p:cNvSpPr>
          <p:nvPr>
            <p:ph type="title"/>
          </p:nvPr>
        </p:nvSpPr>
        <p:spPr/>
        <p:txBody>
          <a:bodyPr/>
          <a:lstStyle/>
          <a:p>
            <a:r>
              <a:rPr lang="en-GB" dirty="0"/>
              <a:t>COMMON MISTAKE: #9</a:t>
            </a:r>
          </a:p>
        </p:txBody>
      </p:sp>
      <p:sp>
        <p:nvSpPr>
          <p:cNvPr id="3" name="Content Placeholder 2">
            <a:extLst>
              <a:ext uri="{FF2B5EF4-FFF2-40B4-BE49-F238E27FC236}">
                <a16:creationId xmlns:a16="http://schemas.microsoft.com/office/drawing/2014/main" id="{132E93DE-2623-46F3-82EE-12C8BE69F7FE}"/>
              </a:ext>
            </a:extLst>
          </p:cNvPr>
          <p:cNvSpPr>
            <a:spLocks noGrp="1"/>
          </p:cNvSpPr>
          <p:nvPr>
            <p:ph idx="1"/>
          </p:nvPr>
        </p:nvSpPr>
        <p:spPr/>
        <p:txBody>
          <a:bodyPr/>
          <a:lstStyle/>
          <a:p>
            <a:pPr>
              <a:buClr>
                <a:srgbClr val="0070C0"/>
              </a:buClr>
              <a:buFont typeface="Wingdings" panose="05000000000000000000" pitchFamily="2" charset="2"/>
              <a:buChar char="q"/>
            </a:pPr>
            <a:r>
              <a:rPr lang="en-GB" dirty="0"/>
              <a:t>Over focus on the ‘Researchers’, rather than the Research</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 Be sure to focus on the </a:t>
            </a:r>
            <a:r>
              <a:rPr lang="en-GB" b="1" dirty="0"/>
              <a:t>patterns</a:t>
            </a:r>
            <a:r>
              <a:rPr lang="en-GB" dirty="0"/>
              <a:t> of findings and ideas </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Stopping at the Present: Be sure to point out unresolved issues and questions, and what needs to be done in future research </a:t>
            </a:r>
          </a:p>
        </p:txBody>
      </p:sp>
    </p:spTree>
    <p:extLst>
      <p:ext uri="{BB962C8B-B14F-4D97-AF65-F5344CB8AC3E}">
        <p14:creationId xmlns:p14="http://schemas.microsoft.com/office/powerpoint/2010/main" val="4795115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B51F02-1B65-428A-919B-59907990C11F}"/>
              </a:ext>
            </a:extLst>
          </p:cNvPr>
          <p:cNvSpPr>
            <a:spLocks noGrp="1"/>
          </p:cNvSpPr>
          <p:nvPr>
            <p:ph type="title"/>
          </p:nvPr>
        </p:nvSpPr>
        <p:spPr>
          <a:xfrm>
            <a:off x="829781" y="2745736"/>
            <a:ext cx="3698803" cy="1366528"/>
          </a:xfrm>
          <a:solidFill>
            <a:schemeClr val="bg1">
              <a:alpha val="50000"/>
            </a:schemeClr>
          </a:solidFill>
          <a:ln w="25400" cap="sq">
            <a:solidFill>
              <a:schemeClr val="tx1"/>
            </a:solidFill>
            <a:miter lim="800000"/>
          </a:ln>
        </p:spPr>
        <p:txBody>
          <a:bodyPr>
            <a:normAutofit/>
          </a:bodyPr>
          <a:lstStyle/>
          <a:p>
            <a:pPr algn="ctr"/>
            <a:r>
              <a:rPr lang="en-GB" sz="3000"/>
              <a:t>COMMON MISTAKE # 10: FINISH OFF WHAT YOU’VE STARTED……</a:t>
            </a:r>
          </a:p>
        </p:txBody>
      </p:sp>
      <p:sp>
        <p:nvSpPr>
          <p:cNvPr id="3" name="Content Placeholder 2">
            <a:extLst>
              <a:ext uri="{FF2B5EF4-FFF2-40B4-BE49-F238E27FC236}">
                <a16:creationId xmlns:a16="http://schemas.microsoft.com/office/drawing/2014/main" id="{92C389CB-C243-470E-A46F-7D7C6CE1F8CF}"/>
              </a:ext>
            </a:extLst>
          </p:cNvPr>
          <p:cNvSpPr>
            <a:spLocks noGrp="1"/>
          </p:cNvSpPr>
          <p:nvPr>
            <p:ph idx="1"/>
          </p:nvPr>
        </p:nvSpPr>
        <p:spPr>
          <a:xfrm>
            <a:off x="6049182" y="802638"/>
            <a:ext cx="5408696" cy="5252722"/>
          </a:xfrm>
        </p:spPr>
        <p:txBody>
          <a:bodyPr anchor="ctr">
            <a:normAutofit/>
          </a:bodyPr>
          <a:lstStyle/>
          <a:p>
            <a:endParaRPr lang="en-GB" sz="2400">
              <a:solidFill>
                <a:schemeClr val="bg1"/>
              </a:solidFill>
            </a:endParaRPr>
          </a:p>
          <a:p>
            <a:r>
              <a:rPr lang="en-GB" sz="2400">
                <a:solidFill>
                  <a:schemeClr val="bg1"/>
                </a:solidFill>
              </a:rPr>
              <a:t>Connect the importance of YOUR literature review to the importance of whatever you wrote above</a:t>
            </a:r>
          </a:p>
        </p:txBody>
      </p:sp>
    </p:spTree>
    <p:extLst>
      <p:ext uri="{BB962C8B-B14F-4D97-AF65-F5344CB8AC3E}">
        <p14:creationId xmlns:p14="http://schemas.microsoft.com/office/powerpoint/2010/main" val="13616620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AND ANSWER SESSION: </a:t>
            </a:r>
          </a:p>
        </p:txBody>
      </p:sp>
      <p:sp>
        <p:nvSpPr>
          <p:cNvPr id="3" name="Content Placeholder 2"/>
          <p:cNvSpPr>
            <a:spLocks noGrp="1"/>
          </p:cNvSpPr>
          <p:nvPr>
            <p:ph sz="half" idx="1"/>
          </p:nvPr>
        </p:nvSpPr>
        <p:spPr/>
        <p:txBody>
          <a:bodyPr/>
          <a:lstStyle/>
          <a:p>
            <a:endParaRPr lang="en-GB" dirty="0"/>
          </a:p>
          <a:p>
            <a:endParaRPr lang="en-GB"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38200" y="1825625"/>
            <a:ext cx="10515600" cy="4351338"/>
          </a:xfrm>
        </p:spPr>
      </p:pic>
    </p:spTree>
    <p:extLst>
      <p:ext uri="{BB962C8B-B14F-4D97-AF65-F5344CB8AC3E}">
        <p14:creationId xmlns:p14="http://schemas.microsoft.com/office/powerpoint/2010/main" val="3589292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solidFill>
            <a:schemeClr val="bg1"/>
          </a:solidFill>
          <a:ln>
            <a:noFill/>
          </a:ln>
          <a:effectLst/>
        </p:spPr>
      </p:sp>
      <p:pic>
        <p:nvPicPr>
          <p:cNvPr id="6" name="Content Placeholder 5">
            <a:extLst>
              <a:ext uri="{FF2B5EF4-FFF2-40B4-BE49-F238E27FC236}">
                <a16:creationId xmlns:a16="http://schemas.microsoft.com/office/drawing/2014/main" id="{FDE7732A-78EE-4E54-B947-DFF8DC8B5FD3}"/>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15327" r="17079"/>
          <a:stretch/>
        </p:blipFill>
        <p:spPr>
          <a:xfrm>
            <a:off x="-148694" y="250723"/>
            <a:ext cx="4891444" cy="7236535"/>
          </a:xfrm>
          <a:prstGeom prst="rect">
            <a:avLst/>
          </a:prstGeom>
          <a:effectLst/>
        </p:spPr>
      </p:pic>
      <p:cxnSp>
        <p:nvCxnSpPr>
          <p:cNvPr id="13" name="Straight Connector 12">
            <a:extLst>
              <a:ext uri="{FF2B5EF4-FFF2-40B4-BE49-F238E27FC236}">
                <a16:creationId xmlns:a16="http://schemas.microsoft.com/office/drawing/2014/main" id="{A7F400EE-A8A5-48AF-B4D6-291B52C6F0B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a:solidFill>
              <a:srgbClr val="624955"/>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9ADF55B-1C99-4C01-A676-C5F84D9202FC}"/>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sz="4100"/>
              <a:t>Suggested reading for this stage of your project:</a:t>
            </a:r>
          </a:p>
        </p:txBody>
      </p:sp>
      <p:sp>
        <p:nvSpPr>
          <p:cNvPr id="4" name="Content Placeholder 3">
            <a:extLst>
              <a:ext uri="{FF2B5EF4-FFF2-40B4-BE49-F238E27FC236}">
                <a16:creationId xmlns:a16="http://schemas.microsoft.com/office/drawing/2014/main" id="{7508226C-2F0C-417D-8FF8-C86F1E59BA2D}"/>
              </a:ext>
            </a:extLst>
          </p:cNvPr>
          <p:cNvSpPr>
            <a:spLocks noGrp="1"/>
          </p:cNvSpPr>
          <p:nvPr>
            <p:ph sz="half" idx="2"/>
          </p:nvPr>
        </p:nvSpPr>
        <p:spPr>
          <a:xfrm>
            <a:off x="4965431" y="2438400"/>
            <a:ext cx="6586489" cy="3785419"/>
          </a:xfrm>
        </p:spPr>
        <p:txBody>
          <a:bodyPr vert="horz" lIns="91440" tIns="45720" rIns="91440" bIns="45720" rtlCol="0">
            <a:normAutofit/>
          </a:bodyPr>
          <a:lstStyle/>
          <a:p>
            <a:r>
              <a:rPr lang="en-US" sz="2000" dirty="0"/>
              <a:t>2008 edition in library:</a:t>
            </a:r>
          </a:p>
          <a:p>
            <a:endParaRPr lang="en-US" sz="2000" dirty="0"/>
          </a:p>
          <a:p>
            <a:r>
              <a:rPr lang="en-US" sz="2000" dirty="0"/>
              <a:t>Chapters 8 and 9</a:t>
            </a:r>
          </a:p>
          <a:p>
            <a:r>
              <a:rPr lang="en-US" sz="2000" dirty="0"/>
              <a:t>Pages 117 -148</a:t>
            </a:r>
          </a:p>
        </p:txBody>
      </p:sp>
    </p:spTree>
    <p:extLst>
      <p:ext uri="{BB962C8B-B14F-4D97-AF65-F5344CB8AC3E}">
        <p14:creationId xmlns:p14="http://schemas.microsoft.com/office/powerpoint/2010/main" val="28556942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1026</TotalTime>
  <Words>969</Words>
  <Application>Microsoft Office PowerPoint</Application>
  <PresentationFormat>Widescreen</PresentationFormat>
  <Paragraphs>136</Paragraphs>
  <Slides>35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Calibri Light</vt:lpstr>
      <vt:lpstr>Wingdings</vt:lpstr>
      <vt:lpstr>Office Theme</vt:lpstr>
      <vt:lpstr>INDEPENDENT PROJECT</vt:lpstr>
      <vt:lpstr>INDEPENDENT PROJECT:</vt:lpstr>
      <vt:lpstr>‘Background reading’ on Moodle</vt:lpstr>
      <vt:lpstr>Presentation of your work:  </vt:lpstr>
      <vt:lpstr>Presentation of your work:</vt:lpstr>
      <vt:lpstr>Background:  </vt:lpstr>
      <vt:lpstr>Discussion  and critique : CRITICAL ANALYSIS</vt:lpstr>
      <vt:lpstr>Continuous text</vt:lpstr>
      <vt:lpstr>The main body of your literature review…..</vt:lpstr>
      <vt:lpstr>Conclusion:</vt:lpstr>
      <vt:lpstr>Supplementary lesson: Writing workshop</vt:lpstr>
      <vt:lpstr>COMMON MISTAKE # 1: SENTENCE STRUCTURE</vt:lpstr>
      <vt:lpstr>COMMON MISTAKE # 2:  OVERLY DEFINITIVE STATEMENTS</vt:lpstr>
      <vt:lpstr>COMMON MISTAKE #3:  COMMONLY CONFUSED WORDS</vt:lpstr>
      <vt:lpstr>Their, they’re </vt:lpstr>
      <vt:lpstr>Their, they’re</vt:lpstr>
      <vt:lpstr>Affect / Effect</vt:lpstr>
      <vt:lpstr>Affect / Effect  </vt:lpstr>
      <vt:lpstr>Don’t use contractions…</vt:lpstr>
      <vt:lpstr>NO - Could have / Should have / Would have </vt:lpstr>
      <vt:lpstr>To, two or too?</vt:lpstr>
      <vt:lpstr>To, two or too?  </vt:lpstr>
      <vt:lpstr>Lose / Loose </vt:lpstr>
      <vt:lpstr>Lose / Loose </vt:lpstr>
      <vt:lpstr>Weather / Whether </vt:lpstr>
      <vt:lpstr>Weather / Whether</vt:lpstr>
      <vt:lpstr>COMMON MISTAKE # 4:  Use quotations wisely </vt:lpstr>
      <vt:lpstr>COMMON MISTAKE # 5:   Be consistent with your use of tenses</vt:lpstr>
      <vt:lpstr>COMMON MISTAKE 6 :   Be inclusive</vt:lpstr>
      <vt:lpstr>COMMON MISTAKE: #7 Clear and concise writing</vt:lpstr>
      <vt:lpstr>COMMON MISTAKE: #8 Who is doing the doing?</vt:lpstr>
      <vt:lpstr>COMMON MISTAKE: #9</vt:lpstr>
      <vt:lpstr>COMMON MISTAKE # 10: FINISH OFF WHAT YOU’VE STARTED……</vt:lpstr>
      <vt:lpstr>QUESTION AND ANSWER SESSION: </vt:lpstr>
      <vt:lpstr>Suggested reading for this stage of your project: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Beverly</dc:creator>
  <cp:lastModifiedBy>Beverly Cole</cp:lastModifiedBy>
  <cp:revision>25</cp:revision>
  <dcterms:created xsi:type="dcterms:W3CDTF">2017-10-08T07:12:06Z</dcterms:created>
  <dcterms:modified xsi:type="dcterms:W3CDTF">2018-10-30T22:24:07Z</dcterms:modified>
</cp:coreProperties>
</file>