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 id="2147483660" r:id="rId3"/>
  </p:sldMasterIdLst>
  <p:notesMasterIdLst>
    <p:notesMasterId r:id="rId84"/>
  </p:notesMasterIdLst>
  <p:sldIdLst>
    <p:sldId id="256" r:id="rId4"/>
    <p:sldId id="269" r:id="rId5"/>
    <p:sldId id="354" r:id="rId7"/>
    <p:sldId id="806" r:id="rId10"/>
    <p:sldId id="810" r:id="rId11"/>
    <p:sldId id="809" r:id="rId12"/>
    <p:sldId id="819" r:id="rId13"/>
    <p:sldId id="816" r:id="rId14"/>
    <p:sldId id="817" r:id="rId15"/>
    <p:sldId id="811" r:id="rId16"/>
    <p:sldId id="812" r:id="rId17"/>
    <p:sldId id="290" r:id="rId18"/>
    <p:sldId id="813" r:id="rId19"/>
    <p:sldId id="872" r:id="rId89"/>
    <p:sldId id="814" r:id="rId20"/>
    <p:sldId id="815" r:id="rId21"/>
    <p:sldId id="875" r:id="rId92"/>
    <p:sldId id="291" r:id="rId22"/>
    <p:sldId id="820" r:id="rId23"/>
    <p:sldId id="278" r:id="rId24"/>
    <p:sldId id="292" r:id="rId25"/>
    <p:sldId id="272" r:id="rId26"/>
    <p:sldId id="822" r:id="rId28"/>
    <p:sldId id="823" r:id="rId29"/>
    <p:sldId id="824" r:id="rId30"/>
    <p:sldId id="825" r:id="rId31"/>
    <p:sldId id="826" r:id="rId32"/>
    <p:sldId id="277" r:id="rId33"/>
    <p:sldId id="827" r:id="rId34"/>
    <p:sldId id="831" r:id="rId35"/>
    <p:sldId id="832" r:id="rId36"/>
    <p:sldId id="829" r:id="rId37"/>
    <p:sldId id="830" r:id="rId38"/>
    <p:sldId id="873" r:id="rId90"/>
    <p:sldId id="350" r:id="rId39"/>
    <p:sldId id="833" r:id="rId40"/>
    <p:sldId id="834" r:id="rId41"/>
    <p:sldId id="835" r:id="rId42"/>
    <p:sldId id="836" r:id="rId43"/>
    <p:sldId id="838" r:id="rId45"/>
    <p:sldId id="854" r:id="rId46"/>
    <p:sldId id="874" r:id="rId91"/>
    <p:sldId id="857" r:id="rId47"/>
    <p:sldId id="858" r:id="rId48"/>
    <p:sldId id="859" r:id="rId49"/>
    <p:sldId id="840" r:id="rId55"/>
    <p:sldId id="856" r:id="rId56"/>
    <p:sldId id="863" r:id="rId57"/>
    <p:sldId id="864" r:id="rId58"/>
    <p:sldId id="865" r:id="rId59"/>
    <p:sldId id="818" r:id="rId63"/>
    <p:sldId id="285" r:id="rId66"/>
    <p:sldId id="286" r:id="rId67"/>
    <p:sldId id="295" r:id="rId68"/>
    <p:sldId id="849" r:id="rId70"/>
    <p:sldId id="296" r:id="rId71"/>
    <p:sldId id="298" r:id="rId73"/>
    <p:sldId id="853" r:id="rId74"/>
    <p:sldId id="841" r:id="rId76"/>
    <p:sldId id="871" r:id="rId77"/>
    <p:sldId id="869" r:id="rId78"/>
    <p:sldId id="870" r:id="rId79"/>
    <p:sldId id="868" r:id="rId80"/>
    <p:sldId id="287" r:id="rId82"/>
    <p:sldId id="288" r:id="rId83"/>
    <p:sldId id="876" r:id="rId9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2" autoAdjust="0"/>
    <p:restoredTop sz="94666" autoAdjust="0"/>
  </p:normalViewPr>
  <p:slideViewPr>
    <p:cSldViewPr snapToGrid="0">
      <p:cViewPr>
        <p:scale>
          <a:sx n="39" d="100"/>
          <a:sy n="39" d="100"/>
        </p:scale>
        <p:origin x="693"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7"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8" Type="http://schemas.openxmlformats.org/officeDocument/2006/relationships/slide" Target="slides/slide23.xml"/><Relationship Id="rId29" Type="http://schemas.openxmlformats.org/officeDocument/2006/relationships/slide" Target="slides/slide24.xml"/><Relationship Id="rId30" Type="http://schemas.openxmlformats.org/officeDocument/2006/relationships/slide" Target="slides/slide25.xml"/><Relationship Id="rId31" Type="http://schemas.openxmlformats.org/officeDocument/2006/relationships/slide" Target="slides/slide26.xml"/><Relationship Id="rId32" Type="http://schemas.openxmlformats.org/officeDocument/2006/relationships/slide" Target="slides/slide27.xml"/><Relationship Id="rId33" Type="http://schemas.openxmlformats.org/officeDocument/2006/relationships/slide" Target="slides/slide28.xml"/><Relationship Id="rId34" Type="http://schemas.openxmlformats.org/officeDocument/2006/relationships/slide" Target="slides/slide29.xml"/><Relationship Id="rId35" Type="http://schemas.openxmlformats.org/officeDocument/2006/relationships/slide" Target="slides/slide30.xml"/><Relationship Id="rId36" Type="http://schemas.openxmlformats.org/officeDocument/2006/relationships/slide" Target="slides/slide31.xml"/><Relationship Id="rId37" Type="http://schemas.openxmlformats.org/officeDocument/2006/relationships/slide" Target="slides/slide32.xml"/><Relationship Id="rId38" Type="http://schemas.openxmlformats.org/officeDocument/2006/relationships/slide" Target="slides/slide33.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5" Type="http://schemas.openxmlformats.org/officeDocument/2006/relationships/slide" Target="slides/slide40.xml"/><Relationship Id="rId46" Type="http://schemas.openxmlformats.org/officeDocument/2006/relationships/slide" Target="slides/slide41.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55" Type="http://schemas.openxmlformats.org/officeDocument/2006/relationships/slide" Target="slides/slide46.xml"/><Relationship Id="rId56" Type="http://schemas.openxmlformats.org/officeDocument/2006/relationships/slide" Target="slides/slide47.xml"/><Relationship Id="rId57" Type="http://schemas.openxmlformats.org/officeDocument/2006/relationships/slide" Target="slides/slide48.xml"/><Relationship Id="rId58" Type="http://schemas.openxmlformats.org/officeDocument/2006/relationships/slide" Target="slides/slide49.xml"/><Relationship Id="rId59" Type="http://schemas.openxmlformats.org/officeDocument/2006/relationships/slide" Target="slides/slide50.xml"/><Relationship Id="rId63" Type="http://schemas.openxmlformats.org/officeDocument/2006/relationships/slide" Target="slides/slide51.xml"/><Relationship Id="rId66" Type="http://schemas.openxmlformats.org/officeDocument/2006/relationships/slide" Target="slides/slide52.xml"/><Relationship Id="rId67" Type="http://schemas.openxmlformats.org/officeDocument/2006/relationships/slide" Target="slides/slide53.xml"/><Relationship Id="rId68" Type="http://schemas.openxmlformats.org/officeDocument/2006/relationships/slide" Target="slides/slide54.xml"/><Relationship Id="rId70" Type="http://schemas.openxmlformats.org/officeDocument/2006/relationships/slide" Target="slides/slide55.xml"/><Relationship Id="rId71" Type="http://schemas.openxmlformats.org/officeDocument/2006/relationships/slide" Target="slides/slide56.xml"/><Relationship Id="rId73" Type="http://schemas.openxmlformats.org/officeDocument/2006/relationships/slide" Target="slides/slide57.xml"/><Relationship Id="rId74" Type="http://schemas.openxmlformats.org/officeDocument/2006/relationships/slide" Target="slides/slide58.xml"/><Relationship Id="rId76" Type="http://schemas.openxmlformats.org/officeDocument/2006/relationships/slide" Target="slides/slide59.xml"/><Relationship Id="rId77" Type="http://schemas.openxmlformats.org/officeDocument/2006/relationships/slide" Target="slides/slide60.xml"/><Relationship Id="rId78" Type="http://schemas.openxmlformats.org/officeDocument/2006/relationships/slide" Target="slides/slide61.xml"/><Relationship Id="rId79" Type="http://schemas.openxmlformats.org/officeDocument/2006/relationships/slide" Target="slides/slide62.xml"/><Relationship Id="rId80" Type="http://schemas.openxmlformats.org/officeDocument/2006/relationships/slide" Target="slides/slide63.xml"/><Relationship Id="rId82" Type="http://schemas.openxmlformats.org/officeDocument/2006/relationships/slide" Target="slides/slide64.xml"/><Relationship Id="rId83" Type="http://schemas.openxmlformats.org/officeDocument/2006/relationships/slide" Target="slides/slide65.xml"/><Relationship Id="rId84" Type="http://schemas.openxmlformats.org/officeDocument/2006/relationships/notesMaster" Target="notesMasters/notesMaster1.xml"/><Relationship Id="rId85" Type="http://schemas.openxmlformats.org/officeDocument/2006/relationships/presProps" Target="presProps.xml"/><Relationship Id="rId86" Type="http://schemas.openxmlformats.org/officeDocument/2006/relationships/viewProps" Target="viewProps.xml"/><Relationship Id="rId87" Type="http://schemas.openxmlformats.org/officeDocument/2006/relationships/theme" Target="theme/theme1.xml"/><Relationship Id="rId88" Type="http://schemas.openxmlformats.org/officeDocument/2006/relationships/tableStyles" Target="tableStyles.xml"/><Relationship Id="rId89" Type="http://schemas.openxmlformats.org/officeDocument/2006/relationships/slide" Target="slides/slide14.xml"/><Relationship Id="rId90" Type="http://schemas.openxmlformats.org/officeDocument/2006/relationships/slide" Target="slides/slide34.xml"/><Relationship Id="rId91" Type="http://schemas.openxmlformats.org/officeDocument/2006/relationships/slide" Target="slides/slide42.xml"/><Relationship Id="rId92" Type="http://schemas.openxmlformats.org/officeDocument/2006/relationships/slide" Target="slides/slide17.xml"/><Relationship Id="rId93" Type="http://schemas.openxmlformats.org/officeDocument/2006/relationships/slide" Target="slides/slide66.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C702F2-F76E-475A-BE60-FB2E78FA5D3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19EB67F-9A6C-4B19-A220-32E4F6E42005}">
      <dgm:prSet/>
      <dgm:spPr/>
      <dgm:t>
        <a:bodyPr/>
        <a:lstStyle/>
        <a:p>
          <a:r>
            <a:rPr lang="en-GB"/>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a:p>
      </dgm:t>
    </dgm:pt>
    <dgm:pt modelId="{5E271BDF-27A2-4551-AC59-CE76D94D46E6}" type="parTrans" cxnId="{73079FE9-8F6A-4F86-8EDC-D8C6B63B9A54}">
      <dgm:prSet/>
      <dgm:spPr/>
      <dgm:t>
        <a:bodyPr/>
        <a:lstStyle/>
        <a:p>
          <a:endParaRPr lang="en-US"/>
        </a:p>
      </dgm:t>
    </dgm:pt>
    <dgm:pt modelId="{E8096EFD-54C4-44E5-A794-0F05141AD95D}" type="sibTrans" cxnId="{73079FE9-8F6A-4F86-8EDC-D8C6B63B9A54}">
      <dgm:prSet/>
      <dgm:spPr/>
      <dgm:t>
        <a:bodyPr/>
        <a:lstStyle/>
        <a:p>
          <a:endParaRPr lang="en-US"/>
        </a:p>
      </dgm:t>
    </dgm:pt>
    <dgm:pt modelId="{F4775F02-BE96-4905-A454-841CC00E623C}">
      <dgm:prSet/>
      <dgm:spPr/>
      <dgm:t>
        <a:bodyPr/>
        <a:lstStyle/>
        <a:p>
          <a:r>
            <a:rPr lang="en-GB"/>
            <a:t>A pilot study strengthens the trustworthiness of qualitative research by testing and refining your approach before committing to the main study. In qualitative research, pilot studies enhance: </a:t>
          </a:r>
          <a:endParaRPr lang="en-US"/>
        </a:p>
      </dgm:t>
    </dgm:pt>
    <dgm:pt modelId="{FBC0FD7E-EC99-4E4F-A4A8-952B02ED622F}" type="parTrans" cxnId="{4F309F08-D839-4BAF-8382-71D121227635}">
      <dgm:prSet/>
      <dgm:spPr/>
      <dgm:t>
        <a:bodyPr/>
        <a:lstStyle/>
        <a:p>
          <a:endParaRPr lang="en-US"/>
        </a:p>
      </dgm:t>
    </dgm:pt>
    <dgm:pt modelId="{1E07005A-07BC-4673-B992-D967AD2AA870}" type="sibTrans" cxnId="{4F309F08-D839-4BAF-8382-71D121227635}">
      <dgm:prSet/>
      <dgm:spPr/>
      <dgm:t>
        <a:bodyPr/>
        <a:lstStyle/>
        <a:p>
          <a:endParaRPr lang="en-US"/>
        </a:p>
      </dgm:t>
    </dgm:pt>
    <dgm:pt modelId="{7F9EF85B-0B67-484E-8A87-0BD4FC100142}" type="pres">
      <dgm:prSet presAssocID="{B1C702F2-F76E-475A-BE60-FB2E78FA5D37}" presName="hierChild1" presStyleCnt="0">
        <dgm:presLayoutVars>
          <dgm:chPref val="1"/>
          <dgm:dir/>
          <dgm:animOne val="branch"/>
          <dgm:animLvl val="lvl"/>
          <dgm:resizeHandles/>
        </dgm:presLayoutVars>
      </dgm:prSet>
      <dgm:spPr/>
    </dgm:pt>
    <dgm:pt modelId="{079B14D3-CA45-4537-ACB1-E362B7948E3A}" type="pres">
      <dgm:prSet presAssocID="{119EB67F-9A6C-4B19-A220-32E4F6E42005}" presName="hierRoot1" presStyleCnt="0"/>
      <dgm:spPr/>
    </dgm:pt>
    <dgm:pt modelId="{FBBE98DA-EC58-4769-81B0-BE8A95CCE9EB}" type="pres">
      <dgm:prSet presAssocID="{119EB67F-9A6C-4B19-A220-32E4F6E42005}" presName="composite" presStyleCnt="0"/>
      <dgm:spPr/>
    </dgm:pt>
    <dgm:pt modelId="{3603A2AE-B0DF-445B-B64F-CB95E35859F1}" type="pres">
      <dgm:prSet presAssocID="{119EB67F-9A6C-4B19-A220-32E4F6E42005}" presName="background" presStyleLbl="node0" presStyleIdx="0" presStyleCnt="2"/>
      <dgm:spPr/>
    </dgm:pt>
    <dgm:pt modelId="{07B38B72-8B6F-46B1-B1B0-824FF167C326}" type="pres">
      <dgm:prSet presAssocID="{119EB67F-9A6C-4B19-A220-32E4F6E42005}" presName="text" presStyleLbl="fgAcc0" presStyleIdx="0" presStyleCnt="2">
        <dgm:presLayoutVars>
          <dgm:chPref val="3"/>
        </dgm:presLayoutVars>
      </dgm:prSet>
      <dgm:spPr/>
    </dgm:pt>
    <dgm:pt modelId="{900FE846-978C-48F0-AB08-A73F6293EC04}" type="pres">
      <dgm:prSet presAssocID="{119EB67F-9A6C-4B19-A220-32E4F6E42005}" presName="hierChild2" presStyleCnt="0"/>
      <dgm:spPr/>
    </dgm:pt>
    <dgm:pt modelId="{96B7FCE5-C115-48A5-9581-3ABCE42B6EBA}" type="pres">
      <dgm:prSet presAssocID="{F4775F02-BE96-4905-A454-841CC00E623C}" presName="hierRoot1" presStyleCnt="0"/>
      <dgm:spPr/>
    </dgm:pt>
    <dgm:pt modelId="{698B552F-E200-4191-B015-BA0CFA1697B7}" type="pres">
      <dgm:prSet presAssocID="{F4775F02-BE96-4905-A454-841CC00E623C}" presName="composite" presStyleCnt="0"/>
      <dgm:spPr/>
    </dgm:pt>
    <dgm:pt modelId="{B458CA21-AE81-44BF-A9E8-2FB9C17C2BE9}" type="pres">
      <dgm:prSet presAssocID="{F4775F02-BE96-4905-A454-841CC00E623C}" presName="background" presStyleLbl="node0" presStyleIdx="1" presStyleCnt="2"/>
      <dgm:spPr/>
    </dgm:pt>
    <dgm:pt modelId="{46792664-42C0-4808-B36D-E8DF61F387D5}" type="pres">
      <dgm:prSet presAssocID="{F4775F02-BE96-4905-A454-841CC00E623C}" presName="text" presStyleLbl="fgAcc0" presStyleIdx="1" presStyleCnt="2">
        <dgm:presLayoutVars>
          <dgm:chPref val="3"/>
        </dgm:presLayoutVars>
      </dgm:prSet>
      <dgm:spPr/>
    </dgm:pt>
    <dgm:pt modelId="{155AD9EB-8051-4D87-8D81-F5695FEEA248}" type="pres">
      <dgm:prSet presAssocID="{F4775F02-BE96-4905-A454-841CC00E623C}" presName="hierChild2" presStyleCnt="0"/>
      <dgm:spPr/>
    </dgm:pt>
  </dgm:ptLst>
  <dgm:cxnLst>
    <dgm:cxn modelId="{4F309F08-D839-4BAF-8382-71D121227635}" srcId="{B1C702F2-F76E-475A-BE60-FB2E78FA5D37}" destId="{F4775F02-BE96-4905-A454-841CC00E623C}" srcOrd="1" destOrd="0" parTransId="{FBC0FD7E-EC99-4E4F-A4A8-952B02ED622F}" sibTransId="{1E07005A-07BC-4673-B992-D967AD2AA870}"/>
    <dgm:cxn modelId="{0B202A2B-8AB0-4941-A073-F0E4F6774039}" type="presOf" srcId="{B1C702F2-F76E-475A-BE60-FB2E78FA5D37}" destId="{7F9EF85B-0B67-484E-8A87-0BD4FC100142}" srcOrd="0" destOrd="0" presId="urn:microsoft.com/office/officeart/2005/8/layout/hierarchy1"/>
    <dgm:cxn modelId="{C68D2A63-8EFE-4D72-BABC-6C473DE72088}" type="presOf" srcId="{119EB67F-9A6C-4B19-A220-32E4F6E42005}" destId="{07B38B72-8B6F-46B1-B1B0-824FF167C326}" srcOrd="0" destOrd="0" presId="urn:microsoft.com/office/officeart/2005/8/layout/hierarchy1"/>
    <dgm:cxn modelId="{CF65FF65-9041-4FE2-89BD-66DAFA88A4B4}" type="presOf" srcId="{F4775F02-BE96-4905-A454-841CC00E623C}" destId="{46792664-42C0-4808-B36D-E8DF61F387D5}" srcOrd="0" destOrd="0" presId="urn:microsoft.com/office/officeart/2005/8/layout/hierarchy1"/>
    <dgm:cxn modelId="{73079FE9-8F6A-4F86-8EDC-D8C6B63B9A54}" srcId="{B1C702F2-F76E-475A-BE60-FB2E78FA5D37}" destId="{119EB67F-9A6C-4B19-A220-32E4F6E42005}" srcOrd="0" destOrd="0" parTransId="{5E271BDF-27A2-4551-AC59-CE76D94D46E6}" sibTransId="{E8096EFD-54C4-44E5-A794-0F05141AD95D}"/>
    <dgm:cxn modelId="{8F1855EA-2C98-41AB-B71E-33844A558558}" type="presParOf" srcId="{7F9EF85B-0B67-484E-8A87-0BD4FC100142}" destId="{079B14D3-CA45-4537-ACB1-E362B7948E3A}" srcOrd="0" destOrd="0" presId="urn:microsoft.com/office/officeart/2005/8/layout/hierarchy1"/>
    <dgm:cxn modelId="{BE3C2EBD-8CA7-409D-B7E7-B7AF0CF62ADD}" type="presParOf" srcId="{079B14D3-CA45-4537-ACB1-E362B7948E3A}" destId="{FBBE98DA-EC58-4769-81B0-BE8A95CCE9EB}" srcOrd="0" destOrd="0" presId="urn:microsoft.com/office/officeart/2005/8/layout/hierarchy1"/>
    <dgm:cxn modelId="{D97A3BCB-9050-4938-AD4E-435A377231C5}" type="presParOf" srcId="{FBBE98DA-EC58-4769-81B0-BE8A95CCE9EB}" destId="{3603A2AE-B0DF-445B-B64F-CB95E35859F1}" srcOrd="0" destOrd="0" presId="urn:microsoft.com/office/officeart/2005/8/layout/hierarchy1"/>
    <dgm:cxn modelId="{51A73418-6178-49DB-A5A2-4FD55D5AD3F4}" type="presParOf" srcId="{FBBE98DA-EC58-4769-81B0-BE8A95CCE9EB}" destId="{07B38B72-8B6F-46B1-B1B0-824FF167C326}" srcOrd="1" destOrd="0" presId="urn:microsoft.com/office/officeart/2005/8/layout/hierarchy1"/>
    <dgm:cxn modelId="{870F971B-3470-4EAE-83C7-F98CD9338C53}" type="presParOf" srcId="{079B14D3-CA45-4537-ACB1-E362B7948E3A}" destId="{900FE846-978C-48F0-AB08-A73F6293EC04}" srcOrd="1" destOrd="0" presId="urn:microsoft.com/office/officeart/2005/8/layout/hierarchy1"/>
    <dgm:cxn modelId="{B8B48134-15A1-451C-A3FC-5D2BF5558C58}" type="presParOf" srcId="{7F9EF85B-0B67-484E-8A87-0BD4FC100142}" destId="{96B7FCE5-C115-48A5-9581-3ABCE42B6EBA}" srcOrd="1" destOrd="0" presId="urn:microsoft.com/office/officeart/2005/8/layout/hierarchy1"/>
    <dgm:cxn modelId="{21CA0BA4-1D9F-4618-8B22-C066ED42BD1D}" type="presParOf" srcId="{96B7FCE5-C115-48A5-9581-3ABCE42B6EBA}" destId="{698B552F-E200-4191-B015-BA0CFA1697B7}" srcOrd="0" destOrd="0" presId="urn:microsoft.com/office/officeart/2005/8/layout/hierarchy1"/>
    <dgm:cxn modelId="{21EFD245-B7F7-4D93-9C16-1204FE4740FE}" type="presParOf" srcId="{698B552F-E200-4191-B015-BA0CFA1697B7}" destId="{B458CA21-AE81-44BF-A9E8-2FB9C17C2BE9}" srcOrd="0" destOrd="0" presId="urn:microsoft.com/office/officeart/2005/8/layout/hierarchy1"/>
    <dgm:cxn modelId="{838D7D0C-1C99-47F1-9BFD-9A4D98934032}" type="presParOf" srcId="{698B552F-E200-4191-B015-BA0CFA1697B7}" destId="{46792664-42C0-4808-B36D-E8DF61F387D5}" srcOrd="1" destOrd="0" presId="urn:microsoft.com/office/officeart/2005/8/layout/hierarchy1"/>
    <dgm:cxn modelId="{DFB69771-B00B-4F62-8A6A-329F1758405B}" type="presParOf" srcId="{96B7FCE5-C115-48A5-9581-3ABCE42B6EBA}" destId="{155AD9EB-8051-4D87-8D81-F5695FEEA2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03A2AE-B0DF-445B-B64F-CB95E35859F1}">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B38B72-8B6F-46B1-B1B0-824FF167C32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According to the Association for Qualitative Research, a pilot study is "a small study conducted in advance of a planned project, specifically to test aspects of the research design... and to allow necessary adjustment before final commitment to the design." </a:t>
          </a:r>
          <a:endParaRPr lang="en-US" sz="2100" kern="1200"/>
        </a:p>
      </dsp:txBody>
      <dsp:txXfrm>
        <a:off x="696297" y="538547"/>
        <a:ext cx="4171627" cy="2590157"/>
      </dsp:txXfrm>
    </dsp:sp>
    <dsp:sp modelId="{B458CA21-AE81-44BF-A9E8-2FB9C17C2BE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792664-42C0-4808-B36D-E8DF61F387D5}">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 pilot study strengthens the trustworthiness of qualitative research by testing and refining your approach before committing to the main study. In qualitative research, pilot studies enhance: </a:t>
          </a:r>
          <a:endParaRPr lang="en-US" sz="21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A53EF-AE82-4F27-812D-460C4BB78A0F}"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E5DB2-6CE0-4149-8674-C1DD74DC68EE}" type="slidenum">
              <a:rPr lang="en-GB" smtClean="0"/>
              <a:t>‹#›</a:t>
            </a:fld>
            <a:endParaRPr lang="en-GB"/>
          </a:p>
        </p:txBody>
      </p:sp>
    </p:spTree>
    <p:extLst>
      <p:ext uri="{BB962C8B-B14F-4D97-AF65-F5344CB8AC3E}">
        <p14:creationId xmlns:p14="http://schemas.microsoft.com/office/powerpoint/2010/main" val="2235986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a:t>
            </a:fld>
            <a:endParaRPr lang="en-GB"/>
          </a:p>
        </p:txBody>
      </p:sp>
    </p:spTree>
    <p:extLst>
      <p:ext uri="{BB962C8B-B14F-4D97-AF65-F5344CB8AC3E}">
        <p14:creationId xmlns:p14="http://schemas.microsoft.com/office/powerpoint/2010/main" val="71328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15</a:t>
            </a:fld>
            <a:endParaRPr lang="en-GB"/>
          </a:p>
        </p:txBody>
      </p:sp>
    </p:spTree>
    <p:extLst>
      <p:ext uri="{BB962C8B-B14F-4D97-AF65-F5344CB8AC3E}">
        <p14:creationId xmlns:p14="http://schemas.microsoft.com/office/powerpoint/2010/main" val="3901100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AF9C-44E4-2B1D-2BDC-13AF30AA01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0E3882-6267-9F15-3A09-3EE3ECB2DC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965762-B6C9-50AC-BDBF-267D4558236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9657D-AE3D-FC30-32EE-FDED044A8813}"/>
              </a:ext>
            </a:extLst>
          </p:cNvPr>
          <p:cNvSpPr>
            <a:spLocks noGrp="1"/>
          </p:cNvSpPr>
          <p:nvPr>
            <p:ph type="sldNum" sz="quarter" idx="5"/>
          </p:nvPr>
        </p:nvSpPr>
        <p:spPr/>
        <p:txBody>
          <a:bodyPr/>
          <a:lstStyle/>
          <a:p>
            <a:fld id="{893E5DB2-6CE0-4149-8674-C1DD74DC68EE}" type="slidenum">
              <a:rPr lang="en-GB" smtClean="0"/>
              <a:t>16</a:t>
            </a:fld>
            <a:endParaRPr lang="en-GB"/>
          </a:p>
        </p:txBody>
      </p:sp>
    </p:spTree>
    <p:extLst>
      <p:ext uri="{BB962C8B-B14F-4D97-AF65-F5344CB8AC3E}">
        <p14:creationId xmlns:p14="http://schemas.microsoft.com/office/powerpoint/2010/main" val="2568267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66666"/>
                </a:solidFill>
                <a:effectLst/>
                <a:latin typeface="Droid Serif"/>
              </a:rPr>
              <a:t>Completing a pilot study so early on in the research process is daunting and time consuming. I saw it as an opportunity to get the ball rolling, to get my hands dirty and to prepare myself for the second year. It provided invaluable information and time to develop a sufficient process of methods that will (hopefully!) answer my questions and will provide an in-depth understanding of how self-care activities are practiced.</a:t>
            </a:r>
            <a:endParaRPr lang="en-GB" dirty="0"/>
          </a:p>
        </p:txBody>
      </p:sp>
      <p:sp>
        <p:nvSpPr>
          <p:cNvPr id="4" name="Slide Number Placeholder 3"/>
          <p:cNvSpPr>
            <a:spLocks noGrp="1"/>
          </p:cNvSpPr>
          <p:nvPr>
            <p:ph type="sldNum" sz="quarter" idx="5"/>
          </p:nvPr>
        </p:nvSpPr>
        <p:spPr/>
        <p:txBody>
          <a:bodyPr/>
          <a:lstStyle/>
          <a:p>
            <a:fld id="{893E5DB2-6CE0-4149-8674-C1DD74DC68EE}" type="slidenum">
              <a:rPr lang="en-GB" smtClean="0"/>
              <a:t>21</a:t>
            </a:fld>
            <a:endParaRPr lang="en-GB"/>
          </a:p>
        </p:txBody>
      </p:sp>
    </p:spTree>
    <p:extLst>
      <p:ext uri="{BB962C8B-B14F-4D97-AF65-F5344CB8AC3E}">
        <p14:creationId xmlns:p14="http://schemas.microsoft.com/office/powerpoint/2010/main" val="16202856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important reasons for undertaking a pilot study, but there are additional reasons, for example convincing funding bodies that your research proposal for the main study is worth funding. Thus pilot studies are conducted for a range of different reasons.</a:t>
            </a:r>
          </a:p>
        </p:txBody>
      </p:sp>
      <p:sp>
        <p:nvSpPr>
          <p:cNvPr id="4" name="Slide Number Placeholder 3"/>
          <p:cNvSpPr>
            <a:spLocks noGrp="1"/>
          </p:cNvSpPr>
          <p:nvPr>
            <p:ph type="sldNum" sz="quarter" idx="5"/>
          </p:nvPr>
        </p:nvSpPr>
        <p:spPr/>
        <p:txBody>
          <a:bodyPr/>
          <a:lstStyle/>
          <a:p>
            <a:fld id="{893E5DB2-6CE0-4149-8674-C1DD74DC68EE}" type="slidenum">
              <a:rPr lang="en-GB" smtClean="0"/>
              <a:t>30</a:t>
            </a:fld>
            <a:endParaRPr lang="en-GB"/>
          </a:p>
        </p:txBody>
      </p:sp>
    </p:spTree>
    <p:extLst>
      <p:ext uri="{BB962C8B-B14F-4D97-AF65-F5344CB8AC3E}">
        <p14:creationId xmlns:p14="http://schemas.microsoft.com/office/powerpoint/2010/main" val="3760955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Satisfies Learning Objective 3.4: </a:t>
            </a:r>
            <a:r>
              <a:rPr lang="en-US" sz="1200" kern="1200" dirty="0">
                <a:solidFill>
                  <a:schemeClr val="tx1"/>
                </a:solidFill>
                <a:effectLst/>
                <a:latin typeface="+mn-lt"/>
                <a:ea typeface="+mn-ea"/>
                <a:cs typeface="+mn-cs"/>
              </a:rPr>
              <a:t>The importance of vetting, rehearsing, and piloting data collection instruments.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a:p>
            <a:r>
              <a:rPr lang="en-US" dirty="0"/>
              <a:t>Sharing drafts of data for feedback:</a:t>
            </a:r>
            <a:r>
              <a:rPr lang="en-US" baseline="0" dirty="0"/>
              <a:t> </a:t>
            </a:r>
            <a:r>
              <a:rPr lang="en-IN" sz="1200" i="1" kern="1200" dirty="0">
                <a:solidFill>
                  <a:schemeClr val="tx1"/>
                </a:solidFill>
                <a:effectLst/>
                <a:latin typeface="+mn-lt"/>
                <a:ea typeface="+mn-ea"/>
                <a:cs typeface="+mn-cs"/>
              </a:rPr>
              <a:t>Vetting instruments </a:t>
            </a:r>
            <a:r>
              <a:rPr lang="en-IN" sz="1200" kern="1200" dirty="0">
                <a:solidFill>
                  <a:schemeClr val="tx1"/>
                </a:solidFill>
                <a:effectLst/>
                <a:latin typeface="+mn-lt"/>
                <a:ea typeface="+mn-ea"/>
                <a:cs typeface="+mn-cs"/>
              </a:rPr>
              <a:t>entails sharing multiple, iterating drafts of your data collection instruments with knowledgeable others who can give you both technical (wording and sequencing of questions) and critical (blindspots, assumptions, deficit or leading language) feedback.</a:t>
            </a:r>
          </a:p>
          <a:p>
            <a:endParaRPr lang="en-US" dirty="0"/>
          </a:p>
          <a:p>
            <a:r>
              <a:rPr lang="en-US" dirty="0"/>
              <a:t>Iterative process: </a:t>
            </a:r>
            <a:r>
              <a:rPr lang="en-IN" sz="1200" kern="1200" dirty="0">
                <a:solidFill>
                  <a:schemeClr val="tx1"/>
                </a:solidFill>
                <a:effectLst/>
                <a:latin typeface="+mn-lt"/>
                <a:ea typeface="+mn-ea"/>
                <a:cs typeface="+mn-cs"/>
              </a:rPr>
              <a:t>A first draft would be shared with multiple readers (approximately two to three) and revised based on the careful integration of feedback, and then later</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drafts are shared with these thought partners again until the instruments have been fully challenged, discussed, and improved upon based directly on this focused feedback. </a:t>
            </a:r>
          </a:p>
          <a:p>
            <a:endParaRPr lang="en-US" dirty="0"/>
          </a:p>
          <a:p>
            <a:r>
              <a:rPr lang="en-US" dirty="0"/>
              <a:t>Quality of instruments:</a:t>
            </a:r>
            <a:r>
              <a:rPr lang="en-US" baseline="0" dirty="0"/>
              <a:t> </a:t>
            </a:r>
            <a:r>
              <a:rPr lang="en-IN" sz="1200" kern="1200" baseline="0" dirty="0">
                <a:solidFill>
                  <a:schemeClr val="tx1"/>
                </a:solidFill>
                <a:effectLst/>
                <a:latin typeface="+mn-lt"/>
                <a:ea typeface="+mn-ea"/>
                <a:cs typeface="+mn-cs"/>
              </a:rPr>
              <a:t>T</a:t>
            </a:r>
            <a:r>
              <a:rPr lang="en-IN" sz="1200" kern="1200" dirty="0">
                <a:solidFill>
                  <a:schemeClr val="tx1"/>
                </a:solidFill>
                <a:effectLst/>
                <a:latin typeface="+mn-lt"/>
                <a:ea typeface="+mn-ea"/>
                <a:cs typeface="+mn-cs"/>
              </a:rPr>
              <a:t>he quality of your data collection instruments has everything to do with the validity of your study and the quality of your data and therefore directly shapes what you are able to do with your data in your analysis and writing.</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noProof="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36</a:t>
            </a:fld>
            <a:endParaRPr lang="en-US" dirty="0"/>
          </a:p>
        </p:txBody>
      </p:sp>
    </p:spTree>
    <p:extLst>
      <p:ext uri="{BB962C8B-B14F-4D97-AF65-F5344CB8AC3E}">
        <p14:creationId xmlns:p14="http://schemas.microsoft.com/office/powerpoint/2010/main" val="10550466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Publication bias may occur because of a tendency for journals to accept only papers that have statistically significant results and not to report non-significant effects (</a:t>
            </a:r>
          </a:p>
          <a:p>
            <a:r>
              <a:rPr lang="en-GB" dirty="0"/>
              <a:t>In the past editors have recognised the dangers of publication bias with respect to clinical trials and have offered ‘an amnesty for unpublished trials’ in an attempt to overcome these problems (Smith &amp; Roberts, 1997). However, it is equally important to ensure that lessons learned with respect to the research method are shared, otherwise patients may be subjected to poorly developed tools or money may be wasted because methods of recruitment failed.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
        <p:nvSpPr>
          <p:cNvPr id="4" name="Slide Number Placeholder 3"/>
          <p:cNvSpPr>
            <a:spLocks noGrp="1"/>
          </p:cNvSpPr>
          <p:nvPr>
            <p:ph type="sldNum" sz="quarter" idx="5"/>
          </p:nvPr>
        </p:nvSpPr>
        <p:spPr/>
        <p:txBody>
          <a:bodyPr/>
          <a:lstStyle/>
          <a:p>
            <a:fld id="{893E5DB2-6CE0-4149-8674-C1DD74DC68EE}" type="slidenum">
              <a:rPr lang="en-GB" smtClean="0"/>
              <a:t>63</a:t>
            </a:fld>
            <a:endParaRPr lang="en-GB"/>
          </a:p>
        </p:txBody>
      </p:sp>
    </p:spTree>
    <p:extLst>
      <p:ext uri="{BB962C8B-B14F-4D97-AF65-F5344CB8AC3E}">
        <p14:creationId xmlns:p14="http://schemas.microsoft.com/office/powerpoint/2010/main" val="2999656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been said that pilot studies are likely to be “underdiscussed, underused and underreported” (Prescott and </a:t>
            </a:r>
            <a:r>
              <a:rPr lang="en-GB" dirty="0" err="1"/>
              <a:t>Soeken</a:t>
            </a:r>
            <a:r>
              <a:rPr lang="en-GB" dirty="0"/>
              <a:t>, 1989 p60). Full reports of pilot studies are rare in the research literature (Lindquist, 1991; </a:t>
            </a:r>
            <a:r>
              <a:rPr lang="en-GB" dirty="0" err="1"/>
              <a:t>Muoio</a:t>
            </a:r>
            <a:r>
              <a:rPr lang="en-GB" dirty="0"/>
              <a:t> et al, 1995, van </a:t>
            </a:r>
            <a:r>
              <a:rPr lang="en-GB" dirty="0" err="1"/>
              <a:t>Teijlingen</a:t>
            </a:r>
            <a:r>
              <a:rPr lang="en-GB" dirty="0"/>
              <a:t> et al. 2001). When reported, they often only justify the research methods or particular research tool used. Too often research papers only refer to one element of the pilot study, for example, to the ‘pre-testing’ or ‘pilot testing’ of a questionnaire (De Vaus, 1993). Such papers simply state: “the questionnaire was tested for validity and reliability.” When pilot studies are mentioned in more detail in academic papers and reports, researchers regularly comment that they “had learned from the pilot study” and made the necessary changes, without offering the reader details about what exactly was learnt. Some of these processes and outcomes from both successful and failed pilot studies might be very useful to others embarking on projects using similar methods and instruments. This is particularly important because pilot studies can be “time-consuming, frustrating, and fraught with unanticipated problems, but it is better to … deal with them before investing a great deal of time, money, and effort in the full study” (Mason and </a:t>
            </a:r>
            <a:r>
              <a:rPr lang="en-GB" dirty="0" err="1"/>
              <a:t>Zuercher</a:t>
            </a:r>
            <a:r>
              <a:rPr lang="en-GB" dirty="0"/>
              <a:t>, 1998). It has also been argued that the current research climate demands accountability from researchers, which means that there is a need to ensure the best possible use of research results (</a:t>
            </a:r>
            <a:r>
              <a:rPr lang="en-GB" dirty="0" err="1"/>
              <a:t>Crosswaite</a:t>
            </a:r>
            <a:r>
              <a:rPr lang="en-GB" dirty="0"/>
              <a:t> and </a:t>
            </a:r>
            <a:r>
              <a:rPr lang="en-GB" dirty="0" err="1"/>
              <a:t>Curtice</a:t>
            </a:r>
            <a:r>
              <a:rPr lang="en-GB" dirty="0"/>
              <a:t> 1994). We would like to go one step further and argue that 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Therefore investigators should be encouraged to report their pilot studies, and in particular to report in more detail the actual improvements made to the study design and the research process.</a:t>
            </a:r>
          </a:p>
        </p:txBody>
      </p:sp>
      <p:sp>
        <p:nvSpPr>
          <p:cNvPr id="4" name="Slide Number Placeholder 3"/>
          <p:cNvSpPr>
            <a:spLocks noGrp="1"/>
          </p:cNvSpPr>
          <p:nvPr>
            <p:ph type="sldNum" sz="quarter" idx="5"/>
          </p:nvPr>
        </p:nvSpPr>
        <p:spPr/>
        <p:txBody>
          <a:bodyPr/>
          <a:lstStyle/>
          <a:p>
            <a:fld id="{893E5DB2-6CE0-4149-8674-C1DD74DC68EE}" type="slidenum">
              <a:rPr lang="en-GB" smtClean="0"/>
              <a:t>64</a:t>
            </a:fld>
            <a:endParaRPr lang="en-GB"/>
          </a:p>
        </p:txBody>
      </p:sp>
    </p:spTree>
    <p:extLst>
      <p:ext uri="{BB962C8B-B14F-4D97-AF65-F5344CB8AC3E}">
        <p14:creationId xmlns:p14="http://schemas.microsoft.com/office/powerpoint/2010/main" val="4885028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CAC0A-6A1C-4E3E-BF34-D7E1E23ECD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B3F2E-8970-45C1-A3E0-ADDD39AC78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ECEF77-6630-4903-A1DB-290ADF41D663}"/>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4B7E68EC-2BE0-47C1-B4D3-2DA3E3422A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5BFE87-87E7-498E-9B61-3C27E31270E0}"/>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408269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3AD4F5-E5C0-418A-960D-B41A5172A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55778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D950F-A329-4452-B6E6-11A85B9744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66579C-37EC-4C82-8F86-D3EAA175A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43C91E-A967-4F0A-A4EE-040D17D27BF5}"/>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6C1F3C94-ABF4-4468-A86A-C7956FCE00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E99E36-3629-4A29-8421-5401D9B1623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628845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64048-1C5A-4417-8D26-DBE8DA584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498AC6-92E4-403A-A14B-78FB22D322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795010-F276-4CDF-93F4-F3C7C02232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9C0435-9286-476F-B7AC-AC7BA7C334B9}"/>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8A37917F-1D1D-47BE-90AC-2731A24EA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A2F237-3F33-45F7-B253-A3E59464CBB4}"/>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66997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7D1736-DB3C-439B-A7E0-196996671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7F3B26-8B2A-47F3-97FE-14B9A52A5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C4993A-0E8E-422D-A763-4AB709B73E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613C869-675B-487B-AAAE-E391F5FE57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8F3DB9-1A4F-4FC4-A4DF-A5C296DF6F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2518C6-9415-4EC1-9FBF-D64C9FB0B352}"/>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8" name="Footer Placeholder 7">
            <a:extLst>
              <a:ext uri="{FF2B5EF4-FFF2-40B4-BE49-F238E27FC236}">
                <a16:creationId xmlns:a16="http://schemas.microsoft.com/office/drawing/2014/main" id="{DBB44979-7100-48D3-B068-852A57D709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74FFA3-010A-49DF-9AC7-7AC857C8FA1E}"/>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230464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43586-9280-4C7B-BC6E-DB7D9C3608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EAB271-C3AE-4953-A7B0-71FDB5BEB9DB}"/>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4" name="Footer Placeholder 3">
            <a:extLst>
              <a:ext uri="{FF2B5EF4-FFF2-40B4-BE49-F238E27FC236}">
                <a16:creationId xmlns:a16="http://schemas.microsoft.com/office/drawing/2014/main" id="{69814051-1847-41F6-B84E-634858DCE1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6300CE-C592-4565-820B-936341A2E392}"/>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795643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83AEFE-3F1C-4DCA-9F15-AA0C5CBA87D5}"/>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3" name="Footer Placeholder 2">
            <a:extLst>
              <a:ext uri="{FF2B5EF4-FFF2-40B4-BE49-F238E27FC236}">
                <a16:creationId xmlns:a16="http://schemas.microsoft.com/office/drawing/2014/main" id="{F15DEE3D-2E69-4384-BF33-51A5328389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9F84D5-4E25-442B-92AB-7B2355E7D9D6}"/>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2942977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2E979-8372-4EA6-B987-280B2D529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D3092B-A03A-4620-B91F-FFEF14B998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D72C3E-ECA5-45AA-9751-68ED2CD32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F068F9-AEE2-4DAE-844A-65F89A154FFE}"/>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046A0190-6104-4F1D-A392-5E14ED8FE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522F9-2A1D-410F-9679-F4C4FBF7D487}"/>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306321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0CE0-A660-4776-B937-55D7595895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A74AA3-03E8-4F5E-8E8B-8A5FE8729C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6A3F61-A94C-471E-975E-2E421804CF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B553D3-3D14-4703-BEFC-D479085DC8D7}"/>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6" name="Footer Placeholder 5">
            <a:extLst>
              <a:ext uri="{FF2B5EF4-FFF2-40B4-BE49-F238E27FC236}">
                <a16:creationId xmlns:a16="http://schemas.microsoft.com/office/drawing/2014/main" id="{5844146B-BBFF-417E-A4E0-5831A1C9A8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FB996-F92B-48F3-9016-1E1DDEE9ABAF}"/>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1937348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0ACDD-E09D-40E8-89D5-ED22326D75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E6F91F-3B37-4AD1-9293-39021A7808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C782A6-B7F4-4785-B101-9915360C85F8}"/>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FF787EE6-7B50-412A-8C48-74CB4F87FD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D9D5DC-1FA2-4861-BFA2-20E1DE03CC53}"/>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376409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9D1474-4EC5-4125-BA1F-13EA09942F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21C35D-0FB3-44DC-B7AD-543BDBF913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DE0032-01B0-4840-9DF0-E7ECF24AE158}"/>
              </a:ext>
            </a:extLst>
          </p:cNvPr>
          <p:cNvSpPr>
            <a:spLocks noGrp="1"/>
          </p:cNvSpPr>
          <p:nvPr>
            <p:ph type="dt" sz="half" idx="10"/>
          </p:nvPr>
        </p:nvSpPr>
        <p:spPr/>
        <p:txBody>
          <a:body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D3C9769E-BA5B-4E5B-871C-68D80A8D9F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CCA24-2704-4002-A654-C4BE8E966AF1}"/>
              </a:ext>
            </a:extLst>
          </p:cNvPr>
          <p:cNvSpPr>
            <a:spLocks noGrp="1"/>
          </p:cNvSpPr>
          <p:nvPr>
            <p:ph type="sldNum" sz="quarter" idx="12"/>
          </p:nvPr>
        </p:nvSpPr>
        <p:spPr/>
        <p:txBody>
          <a:bodyPr/>
          <a:lstStyle/>
          <a:p>
            <a:fld id="{600D4A34-89B8-4479-BF63-8E5917092089}" type="slidenum">
              <a:rPr lang="en-GB" smtClean="0"/>
              <a:t>‹#›</a:t>
            </a:fld>
            <a:endParaRPr lang="en-GB"/>
          </a:p>
        </p:txBody>
      </p:sp>
    </p:spTree>
    <p:extLst>
      <p:ext uri="{BB962C8B-B14F-4D97-AF65-F5344CB8AC3E}">
        <p14:creationId xmlns:p14="http://schemas.microsoft.com/office/powerpoint/2010/main" val="831672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14F8-3692-9A34-FD65-D1104D2DCC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408B7E-3B6B-AF09-7EB4-EC39B6AC81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0E9C186-4BA5-C80D-992D-924A25614539}"/>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B7E9EE5D-636D-63F8-4E19-963A0D6B4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BEBB9-8895-2E6C-3E79-95D1098AD6C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3268770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EFDBF-E4DC-2270-6F20-CE0BEF2E55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0B5E55-B01E-C53F-3437-2418A4CA9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3FCC6-2031-6CA6-8351-667B87D6F2BD}"/>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9D81031A-C87E-ECD5-D441-CA5E298959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705390-F0BA-4E9F-9768-7ECF3E0DF1D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4461598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150E-C499-6261-BDC0-48CFC886EB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A69F330-2369-2E64-56A2-5635DBCB23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F68F00-E89A-B958-A9BF-C25EDAEE870F}"/>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0938BC2E-5430-A517-7D1A-91FD6086C4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5D3215-4DEC-CB6D-2EA9-E35170E750D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382765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52C5-0104-DA3A-ACD3-4632F60C7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0A4B3B-72AA-D0BD-984E-023BCAD601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54C9A1-CD13-4F1B-5E01-17E36CAA46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BF4063-CF2D-F8F5-3E2F-014AF51D41DB}"/>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E61BE12E-EE01-5822-AF37-A3FBA7F68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E25D1E-A749-E4A1-F669-164F1038F5A3}"/>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774145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4DF25-D4F7-BB8F-67C8-14898ACAEB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004269-24F0-0933-A375-9DE0C1F3EE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2586119-0AA0-B859-4DB9-4707FFD8EB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328BAB-0B43-D17D-1C94-2A87E72CD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27E802-285E-307B-79E1-3B629CDF22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2EB7C-FE8B-5119-7031-0D21434ED592}"/>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8" name="Footer Placeholder 7">
            <a:extLst>
              <a:ext uri="{FF2B5EF4-FFF2-40B4-BE49-F238E27FC236}">
                <a16:creationId xmlns:a16="http://schemas.microsoft.com/office/drawing/2014/main" id="{3F7F38BB-D611-C142-D6C5-936D802E9F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43E9AA-B4A0-E96A-0B61-96ABB680CB5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730086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0017-AA7C-8887-D1D2-87FCA147D1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298047-C9B7-4FDA-93FA-4733DAFAD467}"/>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4" name="Footer Placeholder 3">
            <a:extLst>
              <a:ext uri="{FF2B5EF4-FFF2-40B4-BE49-F238E27FC236}">
                <a16:creationId xmlns:a16="http://schemas.microsoft.com/office/drawing/2014/main" id="{BEF1407F-58AF-F1DC-E1E8-BBB3F79CBD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BFC477-AA41-9A36-6CA9-F2032384A47E}"/>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210609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34AFD7-9ABF-E94A-A250-1A8379251178}"/>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3" name="Footer Placeholder 2">
            <a:extLst>
              <a:ext uri="{FF2B5EF4-FFF2-40B4-BE49-F238E27FC236}">
                <a16:creationId xmlns:a16="http://schemas.microsoft.com/office/drawing/2014/main" id="{D06031AE-8118-7ECC-264B-53CAAFF076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FFC558-100F-A89A-A642-FD1A856787C1}"/>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7968329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12EC4-7B39-F98C-C20B-EC9DD93FD3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698020-77B4-0506-36D9-C11AECECF4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771098-97EE-AC78-7F5A-B3652D35D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650462-D09A-621C-335A-1AF7DA80C152}"/>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41FC521F-5E4D-DB05-F22A-B3E69FDFF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21FCCE-0032-85EB-62A6-F79B5DFC549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251179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099D5-2F42-DDD3-B861-958804F860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3B36A3-BFB5-44C6-E527-29E38FF17F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F1CADD-5EA9-6A61-AEEA-84175A5131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EA5986-5CFE-55A8-7A6C-48E538B22F13}"/>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6" name="Footer Placeholder 5">
            <a:extLst>
              <a:ext uri="{FF2B5EF4-FFF2-40B4-BE49-F238E27FC236}">
                <a16:creationId xmlns:a16="http://schemas.microsoft.com/office/drawing/2014/main" id="{CC099282-B4F7-AF18-8E1B-8A79D6ACD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10A4A8-F468-5640-D63E-636E3F2275BD}"/>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0361168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7E50-7598-8DB2-14AC-8F44E47CAB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E02682-65F1-CC78-AD41-E89A37F834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8105D-A135-FC60-BF8F-6DC31502478C}"/>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B5C0F0D5-F317-EFD3-B658-3B85D129D6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BFC3B9-4835-BD80-E504-0CA5CA220EF7}"/>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22194128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479A72-E805-331A-0852-336AD4F162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FAE1C1-2652-D9BD-557A-AB6DA0AA7D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0DC640-FE17-796D-B259-6475D7FCD5CC}"/>
              </a:ext>
            </a:extLst>
          </p:cNvPr>
          <p:cNvSpPr>
            <a:spLocks noGrp="1"/>
          </p:cNvSpPr>
          <p:nvPr>
            <p:ph type="dt" sz="half" idx="10"/>
          </p:nvPr>
        </p:nvSpPr>
        <p:spPr/>
        <p:txBody>
          <a:body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FC7F631B-67D8-B283-EF99-97CCF65C4F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77BCE-CF76-837C-4064-397743CEB97B}"/>
              </a:ext>
            </a:extLst>
          </p:cNvPr>
          <p:cNvSpPr>
            <a:spLocks noGrp="1"/>
          </p:cNvSpPr>
          <p:nvPr>
            <p:ph type="sldNum" sz="quarter" idx="12"/>
          </p:nvPr>
        </p:nvSpPr>
        <p:spPr/>
        <p:txBody>
          <a:bodyPr/>
          <a:lstStyle/>
          <a:p>
            <a:fld id="{66A88449-39CE-479E-AFE0-95A33CB09AEF}" type="slidenum">
              <a:rPr lang="en-GB" smtClean="0"/>
              <a:t>‹#›</a:t>
            </a:fld>
            <a:endParaRPr lang="en-GB"/>
          </a:p>
        </p:txBody>
      </p:sp>
    </p:spTree>
    <p:extLst>
      <p:ext uri="{BB962C8B-B14F-4D97-AF65-F5344CB8AC3E}">
        <p14:creationId xmlns:p14="http://schemas.microsoft.com/office/powerpoint/2010/main" val="16544812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D9FBD-2319-4BCC-221A-EFDF496571A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D0E4595-417C-7CE0-ABF4-7BB74D807A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9B1ED0-9A4B-09F8-3ABA-8839D3826FD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F5B02F08-9681-C5B4-C855-DBBFAB16F5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B6EC56-3FFE-0F24-0A84-5FF645E8CF2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42292996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28787-BC3D-8E5A-5A11-12B302072E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D58E26-C62E-04E8-B518-91C9F930E98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2124A-570D-1F5A-BEA8-1525C8E7202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7D6D231D-6A21-DB8F-98B0-582AE1D8AF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975D27-6974-B190-C35F-8F4D8AD42B1E}"/>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7350216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B28E-E639-C84D-3CB6-F1C1D44EDF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B177EF8-AE80-6005-3EFB-EB67B75BDA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FBB6A5-AFC1-6E4B-F918-2EE64B438819}"/>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02D2E777-3DB8-5DFD-AEDF-7B569A9A1E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F6666E-B27F-4730-EA43-A609FF294B8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25866142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AF1C7-837D-658C-48B8-6F95D3CE71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8C2D5-3E25-9F6B-D064-63FF06972C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C9276A-1509-9ED0-44E3-3B68755025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C211E4-D5A2-D67D-FDE2-8E41444FB587}"/>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6B4FFB09-3E0D-D67F-6649-AD027036D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848BDE-4659-9C24-3CEA-B9AF31B7674C}"/>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3569120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BEDAB-8FE5-D663-7142-7DD85EABF15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DF9B61-1260-F7F4-FCCD-19A19EE628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F23B0E-48BE-1E4E-0108-4E4BD24737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10D41B-AB34-41D7-6642-4BA34513E7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43510-FAE8-977F-9CE2-E6D172FE8E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F805D5-1A1C-1D0D-E46E-F48EEE3F42AF}"/>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8" name="Footer Placeholder 7">
            <a:extLst>
              <a:ext uri="{FF2B5EF4-FFF2-40B4-BE49-F238E27FC236}">
                <a16:creationId xmlns:a16="http://schemas.microsoft.com/office/drawing/2014/main" id="{E69C2D20-0DF2-39EB-7795-E55E374C53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68DDB5-0172-44B5-947A-5D24120A1A80}"/>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5594843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8DF8F-5708-F3E2-EBC1-40F818CEFBB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0D5E04A-05FE-4539-6A17-977A6A18084E}"/>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4" name="Footer Placeholder 3">
            <a:extLst>
              <a:ext uri="{FF2B5EF4-FFF2-40B4-BE49-F238E27FC236}">
                <a16:creationId xmlns:a16="http://schemas.microsoft.com/office/drawing/2014/main" id="{0CED0B81-9F6C-34DC-8AC5-4BCC8BB041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EEC7EE-9D9D-E53C-C815-B60C3A4B42A3}"/>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5207048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0FFF5A-7FFA-3F93-01F5-C43E8DABD210}"/>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3" name="Footer Placeholder 2">
            <a:extLst>
              <a:ext uri="{FF2B5EF4-FFF2-40B4-BE49-F238E27FC236}">
                <a16:creationId xmlns:a16="http://schemas.microsoft.com/office/drawing/2014/main" id="{A36FC168-BC41-63BC-1904-4C769AF0D3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15D860-8302-4E41-50A1-28BD191A77E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8469110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A9DE5-14A6-CB90-C58F-80A45F72F0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851DEF-A96C-1D61-89D4-1084B0C287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ACDD1D-1678-0CF6-3946-6299C06D63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9A2C47-FB18-C93F-0505-2157B2B80EE3}"/>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B89D7B1E-B1B9-9844-450D-5EB3B29ACE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B42CEC-B7CB-A7C1-0DFC-2190700EC0AF}"/>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0560067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A7AEA-3172-D645-19C8-D89E563526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0B07AE-B98B-27C1-4AA8-0AECEC423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A77E69-7804-CE91-ACFB-BD1CCCBD32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264226-8EBD-5451-2AB9-031189671E1C}"/>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6" name="Footer Placeholder 5">
            <a:extLst>
              <a:ext uri="{FF2B5EF4-FFF2-40B4-BE49-F238E27FC236}">
                <a16:creationId xmlns:a16="http://schemas.microsoft.com/office/drawing/2014/main" id="{100EF410-BF59-3810-DB5B-329DF4EA1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9717E2-3F9F-7B9B-BCD8-6F53C0D333E7}"/>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37609353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6EB07-043F-1930-EC76-DF668A1C9D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6B161E-9F87-CE88-5F2E-CD8AE4D236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D245FA-30F4-6151-1506-ECAA0EF11035}"/>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670E9FDA-547E-A763-FFE5-386DB54AD2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5F46F-947B-3025-37EA-DBFB02681104}"/>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1959306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688732-EDF1-0811-1A3F-61D449114F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176352-DAAE-DB49-404B-E57CB59B98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79082-86BC-B3B7-0AAD-A5BDDF3A78DD}"/>
              </a:ext>
            </a:extLst>
          </p:cNvPr>
          <p:cNvSpPr>
            <a:spLocks noGrp="1"/>
          </p:cNvSpPr>
          <p:nvPr>
            <p:ph type="dt" sz="half" idx="10"/>
          </p:nvPr>
        </p:nvSpPr>
        <p:spPr/>
        <p:txBody>
          <a:body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C9763D27-EA31-3EEC-C6A4-598786ACF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5DD77-43E6-1997-22F5-AB3EA275F396}"/>
              </a:ext>
            </a:extLst>
          </p:cNvPr>
          <p:cNvSpPr>
            <a:spLocks noGrp="1"/>
          </p:cNvSpPr>
          <p:nvPr>
            <p:ph type="sldNum" sz="quarter" idx="12"/>
          </p:nvPr>
        </p:nvSpPr>
        <p:spPr/>
        <p:txBody>
          <a:bodyPr/>
          <a:lstStyle/>
          <a:p>
            <a:fld id="{66ECA93A-2439-4FBE-B4E1-DCE035E919E8}" type="slidenum">
              <a:rPr lang="en-GB" smtClean="0"/>
              <a:t>‹#›</a:t>
            </a:fld>
            <a:endParaRPr lang="en-GB"/>
          </a:p>
        </p:txBody>
      </p:sp>
    </p:spTree>
    <p:extLst>
      <p:ext uri="{BB962C8B-B14F-4D97-AF65-F5344CB8AC3E}">
        <p14:creationId xmlns:p14="http://schemas.microsoft.com/office/powerpoint/2010/main" val="2452675579"/>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125BF-1FD8-4D3A-9742-17F0F271F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F723B3-0C22-42DF-9130-C3DAF234BD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90318-014D-4BF1-8547-0FA1E653C5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4FF837-79C1-4BDA-82E9-5E74A82A2D8D}" type="datetimeFigureOut">
              <a:rPr lang="en-GB" smtClean="0"/>
              <a:t>09/02/2026</a:t>
            </a:fld>
            <a:endParaRPr lang="en-GB"/>
          </a:p>
        </p:txBody>
      </p:sp>
      <p:sp>
        <p:nvSpPr>
          <p:cNvPr id="5" name="Footer Placeholder 4">
            <a:extLst>
              <a:ext uri="{FF2B5EF4-FFF2-40B4-BE49-F238E27FC236}">
                <a16:creationId xmlns:a16="http://schemas.microsoft.com/office/drawing/2014/main" id="{A6E69755-31F1-4B9B-AC23-70C642BF0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B83ACE9-222D-4CA2-9768-E87F94D505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0D4A34-89B8-4479-BF63-8E5917092089}" type="slidenum">
              <a:rPr lang="en-GB" smtClean="0"/>
              <a:t>‹#›</a:t>
            </a:fld>
            <a:endParaRPr lang="en-GB"/>
          </a:p>
        </p:txBody>
      </p:sp>
    </p:spTree>
    <p:extLst>
      <p:ext uri="{BB962C8B-B14F-4D97-AF65-F5344CB8AC3E}">
        <p14:creationId xmlns:p14="http://schemas.microsoft.com/office/powerpoint/2010/main" val="20967310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3F9C94-228B-1896-25D0-604A6DE899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76F28B-EB2B-141B-8C07-240FBB706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7C5A62-EEE7-E3F8-FB07-709A9D2C99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23F7C59-A4E6-4D04-916E-7B462016261D}" type="datetimeFigureOut">
              <a:rPr lang="en-GB" smtClean="0"/>
              <a:t>09/02/2026</a:t>
            </a:fld>
            <a:endParaRPr lang="en-GB"/>
          </a:p>
        </p:txBody>
      </p:sp>
      <p:sp>
        <p:nvSpPr>
          <p:cNvPr id="5" name="Footer Placeholder 4">
            <a:extLst>
              <a:ext uri="{FF2B5EF4-FFF2-40B4-BE49-F238E27FC236}">
                <a16:creationId xmlns:a16="http://schemas.microsoft.com/office/drawing/2014/main" id="{0E1B1E12-EDB7-9B21-472E-AEA3537604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CC7172-88EE-0ADD-63F7-C279897F0B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A88449-39CE-479E-AFE0-95A33CB09AEF}" type="slidenum">
              <a:rPr lang="en-GB" smtClean="0"/>
              <a:t>‹#›</a:t>
            </a:fld>
            <a:endParaRPr lang="en-GB"/>
          </a:p>
        </p:txBody>
      </p:sp>
    </p:spTree>
    <p:extLst>
      <p:ext uri="{BB962C8B-B14F-4D97-AF65-F5344CB8AC3E}">
        <p14:creationId xmlns:p14="http://schemas.microsoft.com/office/powerpoint/2010/main" val="31156257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810642-3CC4-CB03-D968-9BB2EDA913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899FDE-C7DE-7A60-D902-D9DD1290AD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E7F61-8C88-39F9-2C21-49A8D894F9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E72BE17-2F67-44B6-8373-81E8AF740DB0}" type="datetimeFigureOut">
              <a:rPr lang="en-GB" smtClean="0"/>
              <a:t>09/02/2026</a:t>
            </a:fld>
            <a:endParaRPr lang="en-GB"/>
          </a:p>
        </p:txBody>
      </p:sp>
      <p:sp>
        <p:nvSpPr>
          <p:cNvPr id="5" name="Footer Placeholder 4">
            <a:extLst>
              <a:ext uri="{FF2B5EF4-FFF2-40B4-BE49-F238E27FC236}">
                <a16:creationId xmlns:a16="http://schemas.microsoft.com/office/drawing/2014/main" id="{46AD6998-0970-05BE-8399-C5EB235829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021E410-564C-D6B5-CDD1-FBC8DA3FBA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6ECA93A-2439-4FBE-B4E1-DCE035E919E8}" type="slidenum">
              <a:rPr lang="en-GB" smtClean="0"/>
              <a:t>‹#›</a:t>
            </a:fld>
            <a:endParaRPr lang="en-GB"/>
          </a:p>
        </p:txBody>
      </p:sp>
    </p:spTree>
    <p:extLst>
      <p:ext uri="{BB962C8B-B14F-4D97-AF65-F5344CB8AC3E}">
        <p14:creationId xmlns:p14="http://schemas.microsoft.com/office/powerpoint/2010/main" val="1852620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0.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diagramData" Target="../diagrams/data1.xml"/><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22.xml.rels><?xml version='1.0' encoding='UTF-8' standalone='yes'?>
<Relationships xmlns="http://schemas.openxmlformats.org/package/2006/relationships"><Relationship Id="rId1" Type="http://schemas.microsoft.com/office/2007/relationships/media" Target="../media/media1.mp4"/><Relationship Id="rId2" Type="http://schemas.openxmlformats.org/officeDocument/2006/relationships/video" Target="../media/media1.mp4"/><Relationship Id="rId3" Type="http://schemas.openxmlformats.org/officeDocument/2006/relationships/slideLayout" Target="../slideLayouts/slideLayout6.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6.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microsoft.com/office/2007/relationships/media" Target="../media/media2.mp4"/><Relationship Id="rId2" Type="http://schemas.openxmlformats.org/officeDocument/2006/relationships/video" Target="../media/media2.mp4"/><Relationship Id="rId3" Type="http://schemas.openxmlformats.org/officeDocument/2006/relationships/slideLayout" Target="../slideLayouts/slideLayout2.xml"/><Relationship Id="rId4" Type="http://schemas.openxmlformats.org/officeDocument/2006/relationships/image" Target="../media/image18.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C9A4CBD-02ED-038E-A902-1168048E5334}"/>
              </a:ext>
            </a:extLst>
          </p:cNvPr>
          <p:cNvPicPr>
            <a:picLocks noChangeAspect="1"/>
          </p:cNvPicPr>
          <p:nvPr/>
        </p:nvPicPr>
        <p:blipFill rotWithShape="1">
          <a:blip r:embed="rId3">
            <a:alphaModFix amt="50000"/>
          </a:blip>
          <a:srcRect t="46075" b="16379"/>
          <a:stretch/>
        </p:blipFill>
        <p:spPr>
          <a:xfrm>
            <a:off x="20" y="1"/>
            <a:ext cx="12191980" cy="6857999"/>
          </a:xfrm>
          <a:prstGeom prst="rect">
            <a:avLst/>
          </a:prstGeom>
        </p:spPr>
      </p:pic>
      <p:sp>
        <p:nvSpPr>
          <p:cNvPr id="7" name="Title 6">
            <a:extLst>
              <a:ext uri="{FF2B5EF4-FFF2-40B4-BE49-F238E27FC236}">
                <a16:creationId xmlns:a16="http://schemas.microsoft.com/office/drawing/2014/main" id="{879D7418-4232-4F8B-9458-41D8C50607D0}"/>
              </a:ext>
            </a:extLst>
          </p:cNvPr>
          <p:cNvSpPr>
            <a:spLocks noGrp="1"/>
          </p:cNvSpPr>
          <p:nvPr>
            <p:ph type="ctrTitle"/>
          </p:nvPr>
        </p:nvSpPr>
        <p:spPr>
          <a:xfrm>
            <a:off x="1524000" y="1122362"/>
            <a:ext cx="9144000" cy="2900518"/>
          </a:xfrm>
        </p:spPr>
        <p:txBody>
          <a:bodyPr>
            <a:normAutofit/>
          </a:bodyPr>
          <a:lstStyle/>
          <a:p>
            <a:r>
              <a:rPr lang="en-GB">
                <a:solidFill>
                  <a:srgbClr val="FFFFFF"/>
                </a:solidFill>
              </a:rPr>
              <a:t>DBA CONVERTING RESEARCH INTO PRACTICE</a:t>
            </a:r>
          </a:p>
        </p:txBody>
      </p:sp>
      <p:sp>
        <p:nvSpPr>
          <p:cNvPr id="8" name="Subtitle 7">
            <a:extLst>
              <a:ext uri="{FF2B5EF4-FFF2-40B4-BE49-F238E27FC236}">
                <a16:creationId xmlns:a16="http://schemas.microsoft.com/office/drawing/2014/main" id="{3D373A5E-230B-4417-9054-407770787E3A}"/>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DR CAROLINE JAWAD 2024</a:t>
            </a:r>
          </a:p>
        </p:txBody>
      </p:sp>
    </p:spTree>
    <p:extLst>
      <p:ext uri="{BB962C8B-B14F-4D97-AF65-F5344CB8AC3E}">
        <p14:creationId xmlns:p14="http://schemas.microsoft.com/office/powerpoint/2010/main" val="5388983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700"/>
                                        <p:tgtEl>
                                          <p:spTgt spid="8">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idx="4294967295"/>
          </p:nvPr>
        </p:nvSpPr>
        <p:spPr>
          <a:xfrm>
            <a:off x="640080" y="325369"/>
            <a:ext cx="4368602" cy="1956841"/>
          </a:xfrm>
        </p:spPr>
        <p:txBody>
          <a:bodyPr anchor="b">
            <a:normAutofit/>
          </a:bodyPr>
          <a:lstStyle/>
          <a:p>
            <a:r>
              <a:rPr lang="en-GB" sz="5400"/>
              <a:t>Please note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a:t>This presentation  will introduce you to some aspects of research methods – but it is NOT intended to replace key reading, such as Bryman, Crotty, Creswell, Maxwell, Denscombe, Denzin, Guba and Lincoln and Cohen.  </a:t>
            </a:r>
          </a:p>
          <a:p>
            <a:r>
              <a:rPr lang="en-GB" sz="1400" b="1"/>
              <a:t>SAUNDERS SHOULD NOT BE USED IN MY MODULES.</a:t>
            </a:r>
          </a:p>
          <a:p>
            <a:r>
              <a:rPr lang="en-GB" sz="1400"/>
              <a:t>You must read key texts and beyond at doctoral level that cover the method and for this you may have to go beyond your modules reading list.</a:t>
            </a:r>
          </a:p>
          <a:p>
            <a:r>
              <a:rPr lang="en-GB" sz="1400"/>
              <a:t>Again some slides will not be focused on and you are expected at this doctoral level to be motivated, engaged and understand the areas you need to explore.</a:t>
            </a:r>
          </a:p>
          <a:p>
            <a:endParaRPr lang="en-GB" sz="14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lowchart: Document 12">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982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2FE44CC-8E39-4B9B-89E7-56544E2873B6}"/>
              </a:ext>
            </a:extLst>
          </p:cNvPr>
          <p:cNvSpPr>
            <a:spLocks noGrp="1"/>
          </p:cNvSpPr>
          <p:nvPr>
            <p:ph type="title"/>
          </p:nvPr>
        </p:nvSpPr>
        <p:spPr>
          <a:xfrm>
            <a:off x="838200" y="171162"/>
            <a:ext cx="2840182" cy="2371148"/>
          </a:xfrm>
        </p:spPr>
        <p:txBody>
          <a:bodyPr>
            <a:normAutofit/>
          </a:bodyPr>
          <a:lstStyle/>
          <a:p>
            <a:r>
              <a:rPr lang="en-GB" sz="3200">
                <a:solidFill>
                  <a:srgbClr val="FFFFFF"/>
                </a:solidFill>
              </a:rPr>
              <a:t>Qualitative Research Framework</a:t>
            </a:r>
          </a:p>
        </p:txBody>
      </p:sp>
      <p:pic>
        <p:nvPicPr>
          <p:cNvPr id="8" name="Picture 7">
            <a:extLst>
              <a:ext uri="{FF2B5EF4-FFF2-40B4-BE49-F238E27FC236}">
                <a16:creationId xmlns:a16="http://schemas.microsoft.com/office/drawing/2014/main" id="{C419C356-CA0D-AC27-227E-682373FE2F5A}"/>
              </a:ext>
            </a:extLst>
          </p:cNvPr>
          <p:cNvPicPr>
            <a:picLocks noChangeAspect="1"/>
          </p:cNvPicPr>
          <p:nvPr/>
        </p:nvPicPr>
        <p:blipFill>
          <a:blip r:embed="rId2"/>
          <a:stretch>
            <a:fillRect/>
          </a:stretch>
        </p:blipFill>
        <p:spPr>
          <a:xfrm>
            <a:off x="4647605" y="640080"/>
            <a:ext cx="6468192" cy="5578816"/>
          </a:xfrm>
          <a:prstGeom prst="rect">
            <a:avLst/>
          </a:prstGeom>
        </p:spPr>
      </p:pic>
    </p:spTree>
    <p:extLst>
      <p:ext uri="{BB962C8B-B14F-4D97-AF65-F5344CB8AC3E}">
        <p14:creationId xmlns:p14="http://schemas.microsoft.com/office/powerpoint/2010/main" val="1111249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4EED2-3AAB-1EB1-E7C8-55527E37899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This module</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research paper&#10;&#10;AI-generated content may be incorrect.">
            <a:extLst>
              <a:ext uri="{FF2B5EF4-FFF2-40B4-BE49-F238E27FC236}">
                <a16:creationId xmlns:a16="http://schemas.microsoft.com/office/drawing/2014/main" id="{BB117329-D639-981F-DF2A-BC9FECF7A926}"/>
              </a:ext>
            </a:extLst>
          </p:cNvPr>
          <p:cNvPicPr>
            <a:picLocks noChangeAspect="1"/>
          </p:cNvPicPr>
          <p:nvPr/>
        </p:nvPicPr>
        <p:blipFill>
          <a:blip r:embed="rId2"/>
          <a:stretch>
            <a:fillRect/>
          </a:stretch>
        </p:blipFill>
        <p:spPr>
          <a:xfrm>
            <a:off x="5385745" y="640080"/>
            <a:ext cx="5751718" cy="5550408"/>
          </a:xfrm>
          <a:prstGeom prst="rect">
            <a:avLst/>
          </a:prstGeom>
        </p:spPr>
      </p:pic>
    </p:spTree>
    <p:extLst>
      <p:ext uri="{BB962C8B-B14F-4D97-AF65-F5344CB8AC3E}">
        <p14:creationId xmlns:p14="http://schemas.microsoft.com/office/powerpoint/2010/main" val="1666074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515939-41BA-D131-E5EC-C14AF187762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Specifically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22F24E8-110D-D5D0-D7DB-B055B298CC1C}"/>
              </a:ext>
            </a:extLst>
          </p:cNvPr>
          <p:cNvPicPr>
            <a:picLocks noChangeAspect="1"/>
          </p:cNvPicPr>
          <p:nvPr/>
        </p:nvPicPr>
        <p:blipFill>
          <a:blip r:embed="rId2"/>
          <a:stretch>
            <a:fillRect/>
          </a:stretch>
        </p:blipFill>
        <p:spPr>
          <a:xfrm>
            <a:off x="4923959" y="640080"/>
            <a:ext cx="6675290" cy="5550408"/>
          </a:xfrm>
          <a:prstGeom prst="rect">
            <a:avLst/>
          </a:prstGeom>
        </p:spPr>
      </p:pic>
    </p:spTree>
    <p:extLst>
      <p:ext uri="{BB962C8B-B14F-4D97-AF65-F5344CB8AC3E}">
        <p14:creationId xmlns:p14="http://schemas.microsoft.com/office/powerpoint/2010/main" val="3151434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45E73-BF11-38DA-034D-100B924236D0}"/>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1</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B6EE923-C491-92B6-2853-267FF3194B34}"/>
              </a:ext>
            </a:extLst>
          </p:cNvPr>
          <p:cNvSpPr>
            <a:spLocks noGrp="1"/>
          </p:cNvSpPr>
          <p:nvPr>
            <p:ph idx="1"/>
          </p:nvPr>
        </p:nvSpPr>
        <p:spPr>
          <a:xfrm>
            <a:off x="6297233" y="518400"/>
            <a:ext cx="4771607" cy="5837949"/>
          </a:xfrm>
        </p:spPr>
        <p:txBody>
          <a:bodyPr anchor="ctr">
            <a:normAutofit/>
          </a:bodyPr>
          <a:lstStyle/>
          <a:p>
            <a:pPr>
              <a:buFont typeface="Arial" panose="020B0604020202020204" pitchFamily="34" charset="0"/>
              <a:buChar char="•"/>
            </a:pPr>
            <a:r>
              <a:rPr lang="en-GB" sz="2000" dirty="0">
                <a:solidFill>
                  <a:schemeClr val="tx1">
                    <a:alpha val="80000"/>
                  </a:schemeClr>
                </a:solidFill>
              </a:rPr>
              <a:t>Research Preparation Ethics Approval </a:t>
            </a:r>
          </a:p>
          <a:p>
            <a:pPr marL="742950" lvl="1" indent="-285750">
              <a:buFont typeface="Arial" panose="020B0604020202020204" pitchFamily="34" charset="0"/>
              <a:buChar char="•"/>
            </a:pPr>
            <a:r>
              <a:rPr lang="en-GB" sz="2000" dirty="0">
                <a:solidFill>
                  <a:schemeClr val="tx1">
                    <a:alpha val="80000"/>
                  </a:schemeClr>
                </a:solidFill>
              </a:rPr>
              <a:t>Ethics application</a:t>
            </a:r>
          </a:p>
          <a:p>
            <a:pPr marL="742950" lvl="1" indent="-285750">
              <a:buFont typeface="Arial" panose="020B0604020202020204" pitchFamily="34" charset="0"/>
              <a:buChar char="•"/>
            </a:pPr>
            <a:r>
              <a:rPr lang="en-GB" sz="2000" dirty="0">
                <a:solidFill>
                  <a:schemeClr val="tx1">
                    <a:alpha val="80000"/>
                  </a:schemeClr>
                </a:solidFill>
              </a:rPr>
              <a:t>Participant information sheets</a:t>
            </a:r>
          </a:p>
          <a:p>
            <a:pPr marL="742950" lvl="1" indent="-285750">
              <a:buFont typeface="Arial" panose="020B0604020202020204" pitchFamily="34" charset="0"/>
              <a:buChar char="•"/>
            </a:pPr>
            <a:r>
              <a:rPr lang="en-GB" sz="2000" dirty="0">
                <a:solidFill>
                  <a:schemeClr val="tx1">
                    <a:alpha val="80000"/>
                  </a:schemeClr>
                </a:solidFill>
              </a:rPr>
              <a:t>Consent forms</a:t>
            </a:r>
          </a:p>
          <a:p>
            <a:pPr marL="742950" lvl="1" indent="-285750">
              <a:buFont typeface="Arial" panose="020B0604020202020204" pitchFamily="34" charset="0"/>
              <a:buChar char="•"/>
            </a:pPr>
            <a:r>
              <a:rPr lang="en-GB" sz="2000" dirty="0">
                <a:solidFill>
                  <a:schemeClr val="tx1">
                    <a:alpha val="80000"/>
                  </a:schemeClr>
                </a:solidFill>
              </a:rPr>
              <a:t>Data management plan</a:t>
            </a:r>
          </a:p>
          <a:p>
            <a:pPr>
              <a:buFont typeface="Arial" panose="020B0604020202020204" pitchFamily="34" charset="0"/>
              <a:buChar char="•"/>
            </a:pPr>
            <a:r>
              <a:rPr lang="en-GB" sz="2000" dirty="0">
                <a:solidFill>
                  <a:schemeClr val="tx1">
                    <a:alpha val="80000"/>
                  </a:schemeClr>
                </a:solidFill>
              </a:rPr>
              <a:t>Sampling Strategy </a:t>
            </a:r>
          </a:p>
          <a:p>
            <a:pPr marL="742950" lvl="1" indent="-285750">
              <a:buFont typeface="Arial" panose="020B0604020202020204" pitchFamily="34" charset="0"/>
              <a:buChar char="•"/>
            </a:pPr>
            <a:r>
              <a:rPr lang="en-GB" sz="2000" dirty="0">
                <a:solidFill>
                  <a:schemeClr val="tx1">
                    <a:alpha val="80000"/>
                  </a:schemeClr>
                </a:solidFill>
              </a:rPr>
              <a:t>Sampling method selection</a:t>
            </a:r>
          </a:p>
          <a:p>
            <a:pPr marL="742950" lvl="1" indent="-285750">
              <a:buFont typeface="Arial" panose="020B0604020202020204" pitchFamily="34" charset="0"/>
              <a:buChar char="•"/>
            </a:pPr>
            <a:r>
              <a:rPr lang="en-GB" sz="2000" dirty="0">
                <a:solidFill>
                  <a:schemeClr val="tx1">
                    <a:alpha val="80000"/>
                  </a:schemeClr>
                </a:solidFill>
              </a:rPr>
              <a:t>Sample size determination</a:t>
            </a:r>
          </a:p>
          <a:p>
            <a:pPr marL="742950" lvl="1" indent="-285750">
              <a:buFont typeface="Arial" panose="020B0604020202020204" pitchFamily="34" charset="0"/>
              <a:buChar char="•"/>
            </a:pPr>
            <a:r>
              <a:rPr lang="en-GB" sz="2000" dirty="0">
                <a:solidFill>
                  <a:schemeClr val="tx1">
                    <a:alpha val="80000"/>
                  </a:schemeClr>
                </a:solidFill>
              </a:rPr>
              <a:t>Inclusion/exclusion criteria</a:t>
            </a:r>
          </a:p>
          <a:p>
            <a:pPr marL="742950" lvl="1" indent="-285750">
              <a:buFont typeface="Arial" panose="020B0604020202020204" pitchFamily="34" charset="0"/>
              <a:buChar char="•"/>
            </a:pPr>
            <a:r>
              <a:rPr lang="en-GB" sz="2000" dirty="0">
                <a:solidFill>
                  <a:schemeClr val="tx1">
                    <a:alpha val="80000"/>
                  </a:schemeClr>
                </a:solidFill>
              </a:rPr>
              <a:t>Recruitment strategy</a:t>
            </a:r>
          </a:p>
          <a:p>
            <a:pPr>
              <a:buFont typeface="Arial" panose="020B0604020202020204" pitchFamily="34" charset="0"/>
              <a:buChar char="•"/>
            </a:pPr>
            <a:r>
              <a:rPr lang="en-GB" sz="2000" dirty="0">
                <a:solidFill>
                  <a:schemeClr val="tx1">
                    <a:alpha val="80000"/>
                  </a:schemeClr>
                </a:solidFill>
              </a:rPr>
              <a:t>Interview Protocol Development </a:t>
            </a:r>
          </a:p>
          <a:p>
            <a:pPr marL="742950" lvl="1" indent="-285750">
              <a:buFont typeface="Arial" panose="020B0604020202020204" pitchFamily="34" charset="0"/>
              <a:buChar char="•"/>
            </a:pPr>
            <a:r>
              <a:rPr lang="en-GB" sz="2000" dirty="0">
                <a:solidFill>
                  <a:schemeClr val="tx1">
                    <a:alpha val="80000"/>
                  </a:schemeClr>
                </a:solidFill>
              </a:rPr>
              <a:t>Question design</a:t>
            </a:r>
          </a:p>
          <a:p>
            <a:pPr marL="742950" lvl="1" indent="-285750">
              <a:buFont typeface="Arial" panose="020B0604020202020204" pitchFamily="34" charset="0"/>
              <a:buChar char="•"/>
            </a:pPr>
            <a:r>
              <a:rPr lang="en-GB" sz="2000" dirty="0">
                <a:solidFill>
                  <a:schemeClr val="tx1">
                    <a:alpha val="80000"/>
                  </a:schemeClr>
                </a:solidFill>
              </a:rPr>
              <a:t>Interview guide</a:t>
            </a:r>
          </a:p>
          <a:p>
            <a:pPr marL="742950" lvl="1" indent="-285750">
              <a:buFont typeface="Arial" panose="020B0604020202020204" pitchFamily="34" charset="0"/>
              <a:buChar char="•"/>
            </a:pPr>
            <a:r>
              <a:rPr lang="en-GB" sz="2000" dirty="0">
                <a:solidFill>
                  <a:schemeClr val="tx1">
                    <a:alpha val="80000"/>
                  </a:schemeClr>
                </a:solidFill>
              </a:rPr>
              <a:t>Prompts and probes</a:t>
            </a:r>
          </a:p>
          <a:p>
            <a:pPr marL="742950" lvl="1" indent="-285750">
              <a:buFont typeface="Arial" panose="020B0604020202020204" pitchFamily="34" charset="0"/>
              <a:buChar char="•"/>
            </a:pPr>
            <a:r>
              <a:rPr lang="en-GB" sz="2000" dirty="0">
                <a:solidFill>
                  <a:schemeClr val="tx1">
                    <a:alpha val="80000"/>
                  </a:schemeClr>
                </a:solidFill>
              </a:rPr>
              <a:t>Recording procedures</a:t>
            </a:r>
          </a:p>
          <a:p>
            <a:endParaRPr lang="en-GB" sz="2000" dirty="0">
              <a:solidFill>
                <a:schemeClr val="tx1">
                  <a:alpha val="80000"/>
                </a:schemeClr>
              </a:solidFill>
            </a:endParaRPr>
          </a:p>
        </p:txBody>
      </p:sp>
      <p:sp>
        <p:nvSpPr>
          <p:cNvPr id="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7" name="Straight Connector 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526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BCADE-798F-BCB3-667B-F13B3768A38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AE98E-B8A3-7B57-EC4C-A1F87A7BBA4D}"/>
              </a:ext>
            </a:extLst>
          </p:cNvPr>
          <p:cNvSpPr>
            <a:spLocks noGrp="1"/>
          </p:cNvSpPr>
          <p:nvPr>
            <p:ph type="title" idx="4294967295"/>
          </p:nvPr>
        </p:nvSpPr>
        <p:spPr>
          <a:xfrm>
            <a:off x="1245072" y="1289765"/>
            <a:ext cx="3651101" cy="4270963"/>
          </a:xfrm>
        </p:spPr>
        <p:txBody>
          <a:bodyPr anchor="ctr">
            <a:normAutofit/>
          </a:bodyPr>
          <a:lstStyle/>
          <a:p>
            <a:pPr algn="ctr"/>
            <a:r>
              <a:rPr lang="en-GB" sz="4300">
                <a:solidFill>
                  <a:srgbClr val="FFFFFF"/>
                </a:solidFill>
              </a:rPr>
              <a:t>Methodological elements 2</a:t>
            </a: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4" name="Content Placeholder 3">
            <a:extLst>
              <a:ext uri="{FF2B5EF4-FFF2-40B4-BE49-F238E27FC236}">
                <a16:creationId xmlns:a16="http://schemas.microsoft.com/office/drawing/2014/main" id="{3B666E23-23D1-1C7C-15C4-58632414CD98}"/>
              </a:ext>
            </a:extLst>
          </p:cNvPr>
          <p:cNvSpPr>
            <a:spLocks noGrp="1"/>
          </p:cNvSpPr>
          <p:nvPr>
            <p:ph idx="1"/>
          </p:nvPr>
        </p:nvSpPr>
        <p:spPr>
          <a:xfrm>
            <a:off x="6297233" y="518400"/>
            <a:ext cx="4771607" cy="5837949"/>
          </a:xfrm>
        </p:spPr>
        <p:txBody>
          <a:bodyPr anchor="ctr">
            <a:normAutofit/>
          </a:bodyPr>
          <a:lstStyle/>
          <a:p>
            <a:pPr marL="0" indent="0">
              <a:spcBef>
                <a:spcPts val="0"/>
              </a:spcBef>
              <a:spcAft>
                <a:spcPts val="600"/>
              </a:spcAft>
              <a:buNone/>
            </a:pPr>
            <a:r>
              <a:rPr lang="en-GB" sz="2000">
                <a:solidFill>
                  <a:schemeClr val="tx1">
                    <a:alpha val="80000"/>
                  </a:schemeClr>
                </a:solidFill>
              </a:rPr>
              <a:t>Pilot Study</a:t>
            </a:r>
          </a:p>
          <a:p>
            <a:pPr marL="0" indent="0">
              <a:spcBef>
                <a:spcPts val="0"/>
              </a:spcBef>
              <a:spcAft>
                <a:spcPts val="600"/>
              </a:spcAft>
              <a:buNone/>
            </a:pPr>
            <a:r>
              <a:rPr lang="en-GB" sz="2000">
                <a:solidFill>
                  <a:schemeClr val="tx1">
                    <a:alpha val="80000"/>
                  </a:schemeClr>
                </a:solidFill>
              </a:rPr>
              <a:t>Testing Your Approach</a:t>
            </a:r>
          </a:p>
          <a:p>
            <a:pPr marL="0" indent="0">
              <a:spcBef>
                <a:spcPts val="0"/>
              </a:spcBef>
              <a:spcAft>
                <a:spcPts val="600"/>
              </a:spcAft>
              <a:buNone/>
            </a:pPr>
            <a:r>
              <a:rPr lang="en-GB" sz="2000">
                <a:solidFill>
                  <a:schemeClr val="tx1">
                    <a:alpha val="80000"/>
                  </a:schemeClr>
                </a:solidFill>
              </a:rPr>
              <a:t>Pilot interviews with a minimum of 6 participants</a:t>
            </a:r>
          </a:p>
          <a:p>
            <a:pPr marL="0" indent="0">
              <a:spcBef>
                <a:spcPts val="0"/>
              </a:spcBef>
              <a:spcAft>
                <a:spcPts val="600"/>
              </a:spcAft>
              <a:buNone/>
            </a:pPr>
            <a:r>
              <a:rPr lang="en-GB" sz="2000">
                <a:solidFill>
                  <a:schemeClr val="tx1">
                    <a:alpha val="80000"/>
                  </a:schemeClr>
                </a:solidFill>
              </a:rPr>
              <a:t>Timing assessment</a:t>
            </a:r>
          </a:p>
          <a:p>
            <a:pPr marL="0" indent="0">
              <a:spcBef>
                <a:spcPts val="0"/>
              </a:spcBef>
              <a:spcAft>
                <a:spcPts val="600"/>
              </a:spcAft>
              <a:buNone/>
            </a:pPr>
            <a:r>
              <a:rPr lang="en-GB" sz="2000">
                <a:solidFill>
                  <a:schemeClr val="tx1">
                    <a:alpha val="80000"/>
                  </a:schemeClr>
                </a:solidFill>
              </a:rPr>
              <a:t>Practical feasibility check</a:t>
            </a:r>
          </a:p>
          <a:p>
            <a:pPr marL="0" indent="0">
              <a:spcBef>
                <a:spcPts val="0"/>
              </a:spcBef>
              <a:spcAft>
                <a:spcPts val="600"/>
              </a:spcAft>
              <a:buNone/>
            </a:pPr>
            <a:r>
              <a:rPr lang="en-GB" sz="2000">
                <a:solidFill>
                  <a:schemeClr val="tx1">
                    <a:alpha val="80000"/>
                  </a:schemeClr>
                </a:solidFill>
              </a:rPr>
              <a:t>Refining Your Questions</a:t>
            </a:r>
          </a:p>
          <a:p>
            <a:pPr marL="0" indent="0">
              <a:spcBef>
                <a:spcPts val="0"/>
              </a:spcBef>
              <a:spcAft>
                <a:spcPts val="600"/>
              </a:spcAft>
              <a:buNone/>
            </a:pPr>
            <a:r>
              <a:rPr lang="en-GB" sz="2000">
                <a:solidFill>
                  <a:schemeClr val="tx1">
                    <a:alpha val="80000"/>
                  </a:schemeClr>
                </a:solidFill>
              </a:rPr>
              <a:t>Question clarity and accessibility</a:t>
            </a:r>
          </a:p>
          <a:p>
            <a:pPr marL="0" indent="0">
              <a:spcBef>
                <a:spcPts val="0"/>
              </a:spcBef>
              <a:spcAft>
                <a:spcPts val="600"/>
              </a:spcAft>
              <a:buNone/>
            </a:pPr>
            <a:r>
              <a:rPr lang="en-GB" sz="2000">
                <a:solidFill>
                  <a:schemeClr val="tx1">
                    <a:alpha val="80000"/>
                  </a:schemeClr>
                </a:solidFill>
              </a:rPr>
              <a:t>Flow and sequencing adjustment</a:t>
            </a:r>
          </a:p>
          <a:p>
            <a:pPr marL="0" indent="0">
              <a:spcBef>
                <a:spcPts val="0"/>
              </a:spcBef>
              <a:spcAft>
                <a:spcPts val="600"/>
              </a:spcAft>
              <a:buNone/>
            </a:pPr>
            <a:r>
              <a:rPr lang="en-GB" sz="2000">
                <a:solidFill>
                  <a:schemeClr val="tx1">
                    <a:alpha val="80000"/>
                  </a:schemeClr>
                </a:solidFill>
              </a:rPr>
              <a:t>Development of additional prompts</a:t>
            </a:r>
          </a:p>
          <a:p>
            <a:pPr marL="0" indent="0">
              <a:spcBef>
                <a:spcPts val="0"/>
              </a:spcBef>
              <a:spcAft>
                <a:spcPts val="600"/>
              </a:spcAft>
              <a:buNone/>
            </a:pPr>
            <a:r>
              <a:rPr lang="en-GB" sz="2000">
                <a:solidFill>
                  <a:schemeClr val="tx1">
                    <a:alpha val="80000"/>
                  </a:schemeClr>
                </a:solidFill>
              </a:rPr>
              <a:t>Identification of sensitive areas</a:t>
            </a:r>
          </a:p>
          <a:p>
            <a:pPr marL="0" indent="0">
              <a:spcBef>
                <a:spcPts val="0"/>
              </a:spcBef>
              <a:spcAft>
                <a:spcPts val="600"/>
              </a:spcAft>
              <a:buNone/>
            </a:pPr>
            <a:r>
              <a:rPr lang="en-GB" sz="2000">
                <a:solidFill>
                  <a:schemeClr val="tx1">
                    <a:alpha val="80000"/>
                  </a:schemeClr>
                </a:solidFill>
              </a:rPr>
              <a:t>Initial Analysis Practice</a:t>
            </a:r>
          </a:p>
          <a:p>
            <a:pPr marL="0" indent="0">
              <a:spcBef>
                <a:spcPts val="0"/>
              </a:spcBef>
              <a:spcAft>
                <a:spcPts val="600"/>
              </a:spcAft>
              <a:buNone/>
            </a:pPr>
            <a:r>
              <a:rPr lang="en-GB" sz="2000">
                <a:solidFill>
                  <a:schemeClr val="tx1">
                    <a:alpha val="80000"/>
                  </a:schemeClr>
                </a:solidFill>
              </a:rPr>
              <a:t>Preliminary coding</a:t>
            </a:r>
          </a:p>
          <a:p>
            <a:pPr marL="0" indent="0">
              <a:spcBef>
                <a:spcPts val="0"/>
              </a:spcBef>
              <a:spcAft>
                <a:spcPts val="600"/>
              </a:spcAft>
              <a:buNone/>
            </a:pPr>
            <a:r>
              <a:rPr lang="en-GB" sz="2000">
                <a:solidFill>
                  <a:schemeClr val="tx1">
                    <a:alpha val="80000"/>
                  </a:schemeClr>
                </a:solidFill>
              </a:rPr>
              <a:t>Method verification</a:t>
            </a:r>
          </a:p>
          <a:p>
            <a:pPr marL="0" indent="0">
              <a:spcBef>
                <a:spcPts val="0"/>
              </a:spcBef>
              <a:spcAft>
                <a:spcPts val="600"/>
              </a:spcAft>
              <a:buNone/>
            </a:pPr>
            <a:r>
              <a:rPr lang="en-GB" sz="2000">
                <a:solidFill>
                  <a:schemeClr val="tx1">
                    <a:alpha val="80000"/>
                  </a:schemeClr>
                </a:solidFill>
              </a:rPr>
              <a:t>Interview guide refinement</a:t>
            </a:r>
          </a:p>
          <a:p>
            <a:pPr marL="0" indent="0">
              <a:spcBef>
                <a:spcPts val="0"/>
              </a:spcBef>
              <a:spcAft>
                <a:spcPts val="600"/>
              </a:spcAft>
              <a:buNone/>
            </a:pPr>
            <a:r>
              <a:rPr lang="en-GB" sz="2000">
                <a:solidFill>
                  <a:schemeClr val="tx1">
                    <a:alpha val="80000"/>
                  </a:schemeClr>
                </a:solidFill>
              </a:rPr>
              <a:t>Researcher reflexivity</a:t>
            </a: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9913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B9E28424-CCCF-4BA9-29BD-67ECDB84A54E}"/>
              </a:ext>
            </a:extLst>
          </p:cNvPr>
          <p:cNvPicPr>
            <a:picLocks noChangeAspect="1"/>
          </p:cNvPicPr>
          <p:nvPr/>
        </p:nvPicPr>
        <p:blipFill>
          <a:blip r:embed="rId2"/>
          <a:srcRect l="2107" r="9432"/>
          <a:stretch/>
        </p:blipFill>
        <p:spPr>
          <a:xfrm>
            <a:off x="20" y="1282"/>
            <a:ext cx="12191980" cy="6856718"/>
          </a:xfrm>
          <a:prstGeom prst="rect">
            <a:avLst/>
          </a:prstGeom>
        </p:spPr>
      </p:pic>
    </p:spTree>
    <p:extLst>
      <p:ext uri="{BB962C8B-B14F-4D97-AF65-F5344CB8AC3E}">
        <p14:creationId xmlns:p14="http://schemas.microsoft.com/office/powerpoint/2010/main" val="3650661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1446AC80-AB95-0D16-1685-18588D90A6B9}"/>
              </a:ext>
            </a:extLst>
          </p:cNvPr>
          <p:cNvPicPr>
            <a:picLocks noChangeAspect="1"/>
          </p:cNvPicPr>
          <p:nvPr/>
        </p:nvPicPr>
        <p:blipFill>
          <a:blip r:embed="rId2"/>
          <a:srcRect t="12082" b="11919"/>
          <a:stretch/>
        </p:blipFill>
        <p:spPr>
          <a:xfrm>
            <a:off x="20" y="1282"/>
            <a:ext cx="12191980" cy="6856718"/>
          </a:xfrm>
          <a:prstGeom prst="rect">
            <a:avLst/>
          </a:prstGeom>
        </p:spPr>
      </p:pic>
    </p:spTree>
    <p:extLst>
      <p:ext uri="{BB962C8B-B14F-4D97-AF65-F5344CB8AC3E}">
        <p14:creationId xmlns:p14="http://schemas.microsoft.com/office/powerpoint/2010/main" val="2093903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DBAF4632-5584-D9FF-D271-E3BAAFA84CB8}"/>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Main Study</a:t>
            </a:r>
          </a:p>
        </p:txBody>
      </p:sp>
      <p:sp>
        <p:nvSpPr>
          <p:cNvPr id="6" name="Content Placeholder 5">
            <a:extLst>
              <a:ext uri="{FF2B5EF4-FFF2-40B4-BE49-F238E27FC236}">
                <a16:creationId xmlns:a16="http://schemas.microsoft.com/office/drawing/2014/main" id="{28871794-9993-B171-5F98-E09E0D1E66DF}"/>
              </a:ext>
            </a:extLst>
          </p:cNvPr>
          <p:cNvSpPr>
            <a:spLocks noGrp="1"/>
          </p:cNvSpPr>
          <p:nvPr>
            <p:ph sz="half" idx="1"/>
          </p:nvPr>
        </p:nvSpPr>
        <p:spPr>
          <a:xfrm>
            <a:off x="4380855" y="1412489"/>
            <a:ext cx="3427283" cy="4363844"/>
          </a:xfrm>
        </p:spPr>
        <p:txBody>
          <a:bodyPr>
            <a:normAutofit/>
          </a:bodyPr>
          <a:lstStyle/>
          <a:p>
            <a:pPr marL="0" indent="0">
              <a:buNone/>
            </a:pPr>
            <a:r>
              <a:rPr lang="en-GB" sz="2000"/>
              <a:t>3</a:t>
            </a:r>
          </a:p>
          <a:p>
            <a:pPr>
              <a:buFont typeface="Arial" panose="020B0604020202020204" pitchFamily="34" charset="0"/>
              <a:buChar char="•"/>
            </a:pPr>
            <a:r>
              <a:rPr lang="en-GB" sz="2000"/>
              <a:t>Main Study Data Collection </a:t>
            </a:r>
          </a:p>
          <a:p>
            <a:pPr marL="742950" lvl="1" indent="-285750">
              <a:buFont typeface="Arial" panose="020B0604020202020204" pitchFamily="34" charset="0"/>
              <a:buChar char="•"/>
            </a:pPr>
            <a:r>
              <a:rPr lang="en-GB" sz="2000"/>
              <a:t>Participant recruitment</a:t>
            </a:r>
          </a:p>
          <a:p>
            <a:pPr marL="742950" lvl="1" indent="-285750">
              <a:buFont typeface="Arial" panose="020B0604020202020204" pitchFamily="34" charset="0"/>
              <a:buChar char="•"/>
            </a:pPr>
            <a:r>
              <a:rPr lang="en-GB" sz="2000"/>
              <a:t>Interviewing</a:t>
            </a:r>
          </a:p>
          <a:p>
            <a:pPr marL="742950" lvl="1" indent="-285750">
              <a:buFont typeface="Arial" panose="020B0604020202020204" pitchFamily="34" charset="0"/>
              <a:buChar char="•"/>
            </a:pPr>
            <a:r>
              <a:rPr lang="en-GB" sz="2000"/>
              <a:t>Recording</a:t>
            </a:r>
          </a:p>
          <a:p>
            <a:pPr marL="742950" lvl="1" indent="-285750">
              <a:buFont typeface="Arial" panose="020B0604020202020204" pitchFamily="34" charset="0"/>
              <a:buChar char="•"/>
            </a:pPr>
            <a:r>
              <a:rPr lang="en-GB" sz="2000"/>
              <a:t>Transcription</a:t>
            </a:r>
          </a:p>
          <a:p>
            <a:pPr>
              <a:buFont typeface="Arial" panose="020B0604020202020204" pitchFamily="34" charset="0"/>
              <a:buChar char="•"/>
            </a:pPr>
            <a:r>
              <a:rPr lang="en-GB" sz="2000"/>
              <a:t>Data Analysis </a:t>
            </a:r>
          </a:p>
          <a:p>
            <a:pPr marL="742950" lvl="1" indent="-285750">
              <a:buFont typeface="Arial" panose="020B0604020202020204" pitchFamily="34" charset="0"/>
              <a:buChar char="•"/>
            </a:pPr>
            <a:r>
              <a:rPr lang="en-GB" sz="2000"/>
              <a:t>Coding</a:t>
            </a:r>
          </a:p>
          <a:p>
            <a:pPr marL="742950" lvl="1" indent="-285750">
              <a:buFont typeface="Arial" panose="020B0604020202020204" pitchFamily="34" charset="0"/>
              <a:buChar char="•"/>
            </a:pPr>
            <a:r>
              <a:rPr lang="en-GB" sz="2000"/>
              <a:t>Theme development</a:t>
            </a:r>
          </a:p>
          <a:p>
            <a:pPr marL="742950" lvl="1" indent="-285750">
              <a:buFont typeface="Arial" panose="020B0604020202020204" pitchFamily="34" charset="0"/>
              <a:buChar char="•"/>
            </a:pPr>
            <a:r>
              <a:rPr lang="en-GB" sz="2000"/>
              <a:t>Interpretation</a:t>
            </a:r>
          </a:p>
          <a:p>
            <a:pPr marL="742950" lvl="1" indent="-285750">
              <a:buFont typeface="Arial" panose="020B0604020202020204" pitchFamily="34" charset="0"/>
              <a:buChar char="•"/>
            </a:pPr>
            <a:r>
              <a:rPr lang="en-GB" sz="2000"/>
              <a:t>Quality checks</a:t>
            </a:r>
          </a:p>
          <a:p>
            <a:pPr marL="0" indent="0">
              <a:buNone/>
            </a:pPr>
            <a:endParaRPr lang="en-GB" sz="2000"/>
          </a:p>
        </p:txBody>
      </p:sp>
      <p:cxnSp>
        <p:nvCxnSpPr>
          <p:cNvPr id="14" name="Straight Connector 13">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7663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E6CFDC0-55BA-CC9A-0032-BC1C1DEA65D0}"/>
              </a:ext>
            </a:extLst>
          </p:cNvPr>
          <p:cNvSpPr>
            <a:spLocks noGrp="1"/>
          </p:cNvSpPr>
          <p:nvPr>
            <p:ph type="title" idx="4294967295"/>
          </p:nvPr>
        </p:nvSpPr>
        <p:spPr>
          <a:xfrm>
            <a:off x="838200" y="365125"/>
            <a:ext cx="10515600" cy="1325563"/>
          </a:xfrm>
        </p:spPr>
        <p:txBody>
          <a:bodyPr>
            <a:normAutofit/>
          </a:bodyPr>
          <a:lstStyle/>
          <a:p>
            <a:r>
              <a:rPr lang="en-GB" sz="5400" dirty="0"/>
              <a:t>Key Points</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a:t>Ethics approval must be in place before your literature review, interview guide or any participant contact</a:t>
            </a:r>
          </a:p>
          <a:p>
            <a:pPr>
              <a:buFont typeface="Arial" panose="020B0604020202020204" pitchFamily="34" charset="0"/>
              <a:buChar char="•"/>
            </a:pPr>
            <a:r>
              <a:rPr lang="en-GB" sz="2200"/>
              <a:t>Pilot study findings may lead to refinements in all previous elements</a:t>
            </a:r>
          </a:p>
          <a:p>
            <a:pPr>
              <a:buFont typeface="Arial" panose="020B0604020202020204" pitchFamily="34" charset="0"/>
              <a:buChar char="•"/>
            </a:pPr>
            <a:r>
              <a:rPr lang="en-GB" sz="2200"/>
              <a:t>Sampling strategy should align with research questions and theoretical framework</a:t>
            </a:r>
          </a:p>
          <a:p>
            <a:pPr>
              <a:buFont typeface="Arial" panose="020B0604020202020204" pitchFamily="34" charset="0"/>
              <a:buChar char="•"/>
            </a:pPr>
            <a:r>
              <a:rPr lang="en-GB" sz="2200"/>
              <a:t>Interview protocol should reflect conceptual framework elements</a:t>
            </a:r>
          </a:p>
          <a:p>
            <a:pPr>
              <a:buFont typeface="Arial" panose="020B0604020202020204" pitchFamily="34" charset="0"/>
              <a:buChar char="•"/>
            </a:pPr>
            <a:r>
              <a:rPr lang="en-GB" sz="2200"/>
              <a:t>All elements should align with chosen research paradigm</a:t>
            </a:r>
          </a:p>
          <a:p>
            <a:pPr>
              <a:buFont typeface="Arial" panose="020B0604020202020204" pitchFamily="34" charset="0"/>
              <a:buChar char="•"/>
            </a:pPr>
            <a:r>
              <a:rPr lang="en-GB" sz="2200"/>
              <a:t>These elements are iterative and may be revisited in light of pilot findings, early data collection, emerging themes and practical constraints</a:t>
            </a:r>
          </a:p>
        </p:txBody>
      </p:sp>
    </p:spTree>
    <p:extLst>
      <p:ext uri="{BB962C8B-B14F-4D97-AF65-F5344CB8AC3E}">
        <p14:creationId xmlns:p14="http://schemas.microsoft.com/office/powerpoint/2010/main" val="1057478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1007-77D0-4AD4-8CB9-5EC77E6BAD8F}"/>
              </a:ext>
            </a:extLst>
          </p:cNvPr>
          <p:cNvSpPr>
            <a:spLocks noGrp="1"/>
          </p:cNvSpPr>
          <p:nvPr>
            <p:ph type="title" idx="4294967295"/>
          </p:nvPr>
        </p:nvSpPr>
        <p:spPr>
          <a:xfrm>
            <a:off x="630936" y="639520"/>
            <a:ext cx="3429000" cy="1719072"/>
          </a:xfrm>
        </p:spPr>
        <p:txBody>
          <a:bodyPr anchor="b">
            <a:normAutofit/>
          </a:bodyPr>
          <a:lstStyle/>
          <a:p>
            <a:r>
              <a:rPr lang="en-GB" sz="3800" dirty="0"/>
              <a:t>Main tasks early in the module</a:t>
            </a:r>
          </a:p>
        </p:txBody>
      </p:sp>
      <p:sp>
        <p:nvSpPr>
          <p:cNvPr id="1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16E10-2E18-4854-8F18-837E71AC446C}"/>
              </a:ext>
            </a:extLst>
          </p:cNvPr>
          <p:cNvSpPr>
            <a:spLocks noGrp="1"/>
          </p:cNvSpPr>
          <p:nvPr>
            <p:ph idx="1"/>
          </p:nvPr>
        </p:nvSpPr>
        <p:spPr>
          <a:xfrm>
            <a:off x="630936" y="2807208"/>
            <a:ext cx="3429000" cy="3410712"/>
          </a:xfrm>
        </p:spPr>
        <p:txBody>
          <a:bodyPr anchor="t">
            <a:normAutofit/>
          </a:bodyPr>
          <a:lstStyle/>
          <a:p>
            <a:r>
              <a:rPr lang="en-GB" sz="2200"/>
              <a:t>Design a pilot study</a:t>
            </a:r>
          </a:p>
          <a:p>
            <a:r>
              <a:rPr lang="en-GB" sz="2200"/>
              <a:t>Complete an ethics form</a:t>
            </a:r>
          </a:p>
        </p:txBody>
      </p:sp>
      <p:pic>
        <p:nvPicPr>
          <p:cNvPr id="5" name="Picture 4" descr="A person reaching for a paper on a table full of paper and sticky notes">
            <a:extLst>
              <a:ext uri="{FF2B5EF4-FFF2-40B4-BE49-F238E27FC236}">
                <a16:creationId xmlns:a16="http://schemas.microsoft.com/office/drawing/2014/main" id="{05B02008-3979-4781-B2C5-1A4FCCE87B27}"/>
              </a:ext>
            </a:extLst>
          </p:cNvPr>
          <p:cNvPicPr>
            <a:picLocks noChangeAspect="1"/>
          </p:cNvPicPr>
          <p:nvPr/>
        </p:nvPicPr>
        <p:blipFill rotWithShape="1">
          <a:blip r:embed="rId3"/>
          <a:srcRect t="8913" b="6817"/>
          <a:stretch/>
        </p:blipFill>
        <p:spPr>
          <a:xfrm>
            <a:off x="4654296" y="1487322"/>
            <a:ext cx="6903720" cy="3883356"/>
          </a:xfrm>
          <a:prstGeom prst="rect">
            <a:avLst/>
          </a:prstGeom>
        </p:spPr>
      </p:pic>
    </p:spTree>
    <p:extLst>
      <p:ext uri="{BB962C8B-B14F-4D97-AF65-F5344CB8AC3E}">
        <p14:creationId xmlns:p14="http://schemas.microsoft.com/office/powerpoint/2010/main" val="586403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EA6A4A1-2954-6EE1-368D-354ED7FFCB19}"/>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BEB7A-547E-AFEA-C05C-9845FD30C3BF}"/>
              </a:ext>
            </a:extLst>
          </p:cNvPr>
          <p:cNvSpPr>
            <a:spLocks noGrp="1"/>
          </p:cNvSpPr>
          <p:nvPr>
            <p:ph type="title" idx="4294967295"/>
          </p:nvPr>
        </p:nvSpPr>
        <p:spPr>
          <a:xfrm>
            <a:off x="638882" y="639193"/>
            <a:ext cx="3571810" cy="3573516"/>
          </a:xfrm>
        </p:spPr>
        <p:txBody>
          <a:bodyPr vert="horz" lIns="91440" tIns="45720" rIns="91440" bIns="45720" rtlCol="0" anchor="b">
            <a:normAutofit/>
          </a:bodyPr>
          <a:lstStyle/>
          <a:p>
            <a:r>
              <a:rPr lang="en-US" sz="6100" kern="1200" dirty="0">
                <a:solidFill>
                  <a:schemeClr val="tx1"/>
                </a:solidFill>
                <a:latin typeface="+mj-lt"/>
                <a:ea typeface="+mj-ea"/>
                <a:cs typeface="+mj-cs"/>
              </a:rPr>
              <a:t>Main task later in the module</a:t>
            </a:r>
          </a:p>
        </p:txBody>
      </p:sp>
      <p:sp>
        <p:nvSpPr>
          <p:cNvPr id="3" name="Content Placeholder 2">
            <a:extLst>
              <a:ext uri="{FF2B5EF4-FFF2-40B4-BE49-F238E27FC236}">
                <a16:creationId xmlns:a16="http://schemas.microsoft.com/office/drawing/2014/main" id="{64D56164-9718-13DC-7772-3D47A92DAEED}"/>
              </a:ext>
            </a:extLst>
          </p:cNvPr>
          <p:cNvSpPr>
            <a:spLocks noGrp="1"/>
          </p:cNvSpPr>
          <p:nvPr>
            <p:ph idx="1"/>
          </p:nvPr>
        </p:nvSpPr>
        <p:spPr>
          <a:xfrm>
            <a:off x="638882" y="4631161"/>
            <a:ext cx="3571810" cy="1559327"/>
          </a:xfrm>
        </p:spPr>
        <p:txBody>
          <a:bodyPr vert="horz" lIns="91440" tIns="45720" rIns="91440" bIns="45720" rtlCol="0">
            <a:normAutofit/>
          </a:bodyPr>
          <a:lstStyle/>
          <a:p>
            <a:pPr marL="0" indent="0">
              <a:buNone/>
            </a:pPr>
            <a:r>
              <a:rPr lang="en-US" sz="2400" kern="1200" dirty="0" err="1">
                <a:solidFill>
                  <a:schemeClr val="tx1"/>
                </a:solidFill>
                <a:latin typeface="+mn-lt"/>
                <a:ea typeface="+mn-ea"/>
                <a:cs typeface="+mn-cs"/>
              </a:rPr>
              <a:t>Analyse</a:t>
            </a:r>
            <a:r>
              <a:rPr lang="en-US" sz="2400" kern="1200" dirty="0">
                <a:solidFill>
                  <a:schemeClr val="tx1"/>
                </a:solidFill>
                <a:latin typeface="+mn-lt"/>
                <a:ea typeface="+mn-ea"/>
                <a:cs typeface="+mn-cs"/>
              </a:rPr>
              <a:t> your data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reaching for a paper on a table full of paper and sticky notes">
            <a:extLst>
              <a:ext uri="{FF2B5EF4-FFF2-40B4-BE49-F238E27FC236}">
                <a16:creationId xmlns:a16="http://schemas.microsoft.com/office/drawing/2014/main" id="{C52003CA-9A9E-2631-4D33-B0BD710537A6}"/>
              </a:ext>
            </a:extLst>
          </p:cNvPr>
          <p:cNvPicPr>
            <a:picLocks noChangeAspect="1"/>
          </p:cNvPicPr>
          <p:nvPr/>
        </p:nvPicPr>
        <p:blipFill rotWithShape="1">
          <a:blip r:embed="rId3"/>
          <a:srcRect t="8913" b="6817"/>
          <a:stretch/>
        </p:blipFill>
        <p:spPr>
          <a:xfrm>
            <a:off x="4654296" y="1386166"/>
            <a:ext cx="7214616" cy="4058236"/>
          </a:xfrm>
          <a:prstGeom prst="rect">
            <a:avLst/>
          </a:prstGeom>
        </p:spPr>
      </p:pic>
    </p:spTree>
    <p:extLst>
      <p:ext uri="{BB962C8B-B14F-4D97-AF65-F5344CB8AC3E}">
        <p14:creationId xmlns:p14="http://schemas.microsoft.com/office/powerpoint/2010/main" val="3575817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E6CFDC0-55BA-CC9A-0032-BC1C1DEA65D0}"/>
              </a:ext>
            </a:extLst>
          </p:cNvPr>
          <p:cNvSpPr>
            <a:spLocks noGrp="1"/>
          </p:cNvSpPr>
          <p:nvPr>
            <p:ph type="title" idx="4294967295"/>
          </p:nvPr>
        </p:nvSpPr>
        <p:spPr>
          <a:xfrm>
            <a:off x="838200" y="365125"/>
            <a:ext cx="10515600" cy="1325563"/>
          </a:xfrm>
        </p:spPr>
        <p:txBody>
          <a:bodyPr>
            <a:normAutofit/>
          </a:bodyPr>
          <a:lstStyle/>
          <a:p>
            <a:r>
              <a:rPr lang="en-GB" sz="5400" dirty="0"/>
              <a:t>The order you work in</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F4623ADC-F5D0-383E-E2B4-9D729748E164}"/>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AutoNum type="arabicPeriod"/>
            </a:pPr>
            <a:r>
              <a:rPr lang="en-GB" sz="2200"/>
              <a:t>Choose a doable topic, thinking about its ethical issues from the start</a:t>
            </a:r>
          </a:p>
          <a:p>
            <a:pPr>
              <a:buFont typeface="Arial" panose="020B0604020202020204" pitchFamily="34" charset="0"/>
              <a:buAutoNum type="arabicPeriod"/>
            </a:pPr>
            <a:r>
              <a:rPr lang="en-GB" sz="2200"/>
              <a:t>Get your topic agreed by your tutor or supervisor</a:t>
            </a:r>
          </a:p>
          <a:p>
            <a:pPr>
              <a:buFont typeface="Arial" panose="020B0604020202020204" pitchFamily="34" charset="0"/>
              <a:buAutoNum type="arabicPeriod"/>
            </a:pPr>
            <a:r>
              <a:rPr lang="en-GB" sz="2200"/>
              <a:t>Complete your ethics form and wait for approval</a:t>
            </a:r>
          </a:p>
          <a:p>
            <a:pPr>
              <a:buFont typeface="Arial" panose="020B0604020202020204" pitchFamily="34" charset="0"/>
              <a:buAutoNum type="arabicPeriod"/>
            </a:pPr>
            <a:r>
              <a:rPr lang="en-GB" sz="2200"/>
              <a:t>Explore the literature and theory that sensitise you to your topic</a:t>
            </a:r>
          </a:p>
          <a:p>
            <a:pPr>
              <a:buFont typeface="Arial" panose="020B0604020202020204" pitchFamily="34" charset="0"/>
              <a:buAutoNum type="arabicPeriod"/>
            </a:pPr>
            <a:r>
              <a:rPr lang="en-GB" sz="2200"/>
              <a:t>Build your interview guide, then vet and rehearse it</a:t>
            </a:r>
          </a:p>
          <a:p>
            <a:pPr>
              <a:buFont typeface="Arial" panose="020B0604020202020204" pitchFamily="34" charset="0"/>
              <a:buAutoNum type="arabicPeriod"/>
            </a:pPr>
            <a:r>
              <a:rPr lang="en-GB" sz="2200"/>
              <a:t>Carry out your pilot interviews with a minimum of 6 participants</a:t>
            </a:r>
          </a:p>
          <a:p>
            <a:pPr>
              <a:buFont typeface="Arial" panose="020B0604020202020204" pitchFamily="34" charset="0"/>
              <a:buAutoNum type="arabicPeriod"/>
            </a:pPr>
            <a:r>
              <a:rPr lang="en-GB" sz="2200"/>
              <a:t>Analyse your data and assess feasibility</a:t>
            </a:r>
          </a:p>
          <a:p>
            <a:pPr>
              <a:buFont typeface="Arial" panose="020B0604020202020204" pitchFamily="34" charset="0"/>
              <a:buAutoNum type="arabicPeriod"/>
            </a:pPr>
            <a:r>
              <a:rPr lang="en-GB" sz="2200"/>
              <a:t>Write your 7,500 word article</a:t>
            </a:r>
          </a:p>
          <a:p>
            <a:pPr>
              <a:buFont typeface="Arial" panose="020B0604020202020204" pitchFamily="34" charset="0"/>
              <a:buNone/>
            </a:pPr>
            <a:r>
              <a:rPr lang="en-GB" sz="2200" b="1"/>
              <a:t>Nothing after step 3 begins until your ethics approval is in place</a:t>
            </a:r>
          </a:p>
        </p:txBody>
      </p:sp>
    </p:spTree>
    <p:extLst>
      <p:ext uri="{BB962C8B-B14F-4D97-AF65-F5344CB8AC3E}">
        <p14:creationId xmlns:p14="http://schemas.microsoft.com/office/powerpoint/2010/main" val="1057478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2D1FA-652B-38DF-5545-5E68347F2BCC}"/>
              </a:ext>
            </a:extLst>
          </p:cNvPr>
          <p:cNvSpPr>
            <a:spLocks noGrp="1"/>
          </p:cNvSpPr>
          <p:nvPr>
            <p:ph type="title" idx="4294967295"/>
          </p:nvPr>
        </p:nvSpPr>
        <p:spPr>
          <a:xfrm>
            <a:off x="630936" y="639520"/>
            <a:ext cx="3429000" cy="1719072"/>
          </a:xfrm>
        </p:spPr>
        <p:txBody>
          <a:bodyPr anchor="b">
            <a:normAutofit/>
          </a:bodyPr>
          <a:lstStyle/>
          <a:p>
            <a:r>
              <a:rPr lang="en-GB" sz="5400" dirty="0"/>
              <a:t>Essential reading 1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409AF-6056-F9F5-566F-74EA64C5CF06}"/>
              </a:ext>
            </a:extLst>
          </p:cNvPr>
          <p:cNvSpPr>
            <a:spLocks noGrp="1"/>
          </p:cNvSpPr>
          <p:nvPr>
            <p:ph idx="1"/>
          </p:nvPr>
        </p:nvSpPr>
        <p:spPr>
          <a:xfrm>
            <a:off x="630936" y="2807208"/>
            <a:ext cx="3429000" cy="3410712"/>
          </a:xfrm>
        </p:spPr>
        <p:txBody>
          <a:bodyPr anchor="t">
            <a:normAutofit/>
          </a:bodyPr>
          <a:lstStyle/>
          <a:p>
            <a:r>
              <a:rPr lang="en-GB" sz="2200"/>
              <a:t>Moodle Tile Week 2 </a:t>
            </a:r>
          </a:p>
          <a:p>
            <a:endParaRPr lang="en-GB" sz="2200"/>
          </a:p>
        </p:txBody>
      </p:sp>
      <p:pic>
        <p:nvPicPr>
          <p:cNvPr id="5" name="Picture 4">
            <a:extLst>
              <a:ext uri="{FF2B5EF4-FFF2-40B4-BE49-F238E27FC236}">
                <a16:creationId xmlns:a16="http://schemas.microsoft.com/office/drawing/2014/main" id="{C4C44EAE-F176-D3BC-BDA1-1E2DDAC3F886}"/>
              </a:ext>
            </a:extLst>
          </p:cNvPr>
          <p:cNvPicPr>
            <a:picLocks noChangeAspect="1"/>
          </p:cNvPicPr>
          <p:nvPr/>
        </p:nvPicPr>
        <p:blipFill>
          <a:blip r:embed="rId2"/>
          <a:srcRect t="17778"/>
          <a:stretch/>
        </p:blipFill>
        <p:spPr>
          <a:xfrm>
            <a:off x="4654296" y="1534509"/>
            <a:ext cx="6903720" cy="3788982"/>
          </a:xfrm>
          <a:prstGeom prst="rect">
            <a:avLst/>
          </a:prstGeom>
        </p:spPr>
      </p:pic>
    </p:spTree>
    <p:extLst>
      <p:ext uri="{BB962C8B-B14F-4D97-AF65-F5344CB8AC3E}">
        <p14:creationId xmlns:p14="http://schemas.microsoft.com/office/powerpoint/2010/main" val="2113748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34B007-9EA9-EB7F-F8B1-A6B3947801B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GB" sz="6600" dirty="0"/>
              <a:t>Essential reading 2</a:t>
            </a:r>
            <a:endParaRPr lang="en-US" sz="6600" kern="1200" dirty="0">
              <a:solidFill>
                <a:schemeClr val="tx1"/>
              </a:solidFill>
              <a:latin typeface="+mj-lt"/>
              <a:ea typeface="+mj-ea"/>
              <a:cs typeface="+mj-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7681AD0-DF99-045B-E7FE-53E36DCD53F3}"/>
              </a:ext>
            </a:extLst>
          </p:cNvPr>
          <p:cNvPicPr>
            <a:picLocks noChangeAspect="1"/>
          </p:cNvPicPr>
          <p:nvPr/>
        </p:nvPicPr>
        <p:blipFill>
          <a:blip r:embed="rId2"/>
          <a:srcRect t="17971"/>
          <a:stretch/>
        </p:blipFill>
        <p:spPr>
          <a:xfrm>
            <a:off x="4654296" y="1440125"/>
            <a:ext cx="7214616" cy="3950317"/>
          </a:xfrm>
          <a:prstGeom prst="rect">
            <a:avLst/>
          </a:prstGeom>
        </p:spPr>
      </p:pic>
    </p:spTree>
    <p:extLst>
      <p:ext uri="{BB962C8B-B14F-4D97-AF65-F5344CB8AC3E}">
        <p14:creationId xmlns:p14="http://schemas.microsoft.com/office/powerpoint/2010/main" val="3984817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idx="4294967295"/>
          </p:nvPr>
        </p:nvSpPr>
        <p:spPr>
          <a:xfrm>
            <a:off x="1043631" y="809898"/>
            <a:ext cx="9942716" cy="1554480"/>
          </a:xfrm>
        </p:spPr>
        <p:txBody>
          <a:bodyPr anchor="ctr">
            <a:normAutofit/>
          </a:bodyPr>
          <a:lstStyle/>
          <a:p>
            <a:r>
              <a:rPr lang="en-GB" sz="4800" dirty="0"/>
              <a:t>Further reading</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pPr/>
            <a:r>
              <a:rPr lang="en-GB" sz="2200"/>
              <a:t>Kim (2011) shows how a qualitative pilot exposed problems with recruitment, the researcher's own role, bracketing and the interview questions</a:t>
            </a:r>
          </a:p>
          <a:p>
            <a:pPr/>
            <a:r>
              <a:rPr lang="en-GB" sz="2200"/>
              <a:t>Sampson (2004) argues that a pilot can foreshadow problems in the research and raise issues of ethics, validity and researcher safety</a:t>
            </a:r>
          </a:p>
          <a:p>
            <a:pPr/>
            <a:r>
              <a:rPr lang="en-GB" sz="2200"/>
              <a:t>van Teijlingen and Hundley (2001) set out the reasons for piloting and the case for reporting pilot studies used in this session</a:t>
            </a:r>
          </a:p>
          <a:p>
            <a:pPr/>
            <a:r>
              <a:rPr lang="en-GB" sz="2200"/>
              <a:t>Full references are at the end of this presentation</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8CA40-465F-2760-82CF-0B410BB932FC}"/>
              </a:ext>
            </a:extLst>
          </p:cNvPr>
          <p:cNvSpPr>
            <a:spLocks noGrp="1"/>
          </p:cNvSpPr>
          <p:nvPr>
            <p:ph type="title" idx="4294967295"/>
          </p:nvPr>
        </p:nvSpPr>
        <p:spPr>
          <a:xfrm>
            <a:off x="1043631" y="809898"/>
            <a:ext cx="10173010" cy="1554480"/>
          </a:xfrm>
        </p:spPr>
        <p:txBody>
          <a:bodyPr anchor="ctr">
            <a:normAutofit/>
          </a:bodyPr>
          <a:lstStyle/>
          <a:p>
            <a:r>
              <a:rPr lang="en-GB" sz="4800"/>
              <a:t>What is a Pilot Study?</a:t>
            </a:r>
          </a:p>
        </p:txBody>
      </p:sp>
      <p:cxnSp>
        <p:nvCxnSpPr>
          <p:cNvPr id="28" name="Straight Connector 2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C50B68ED-9B33-82A7-B04B-602BEEBA44CB}"/>
              </a:ext>
            </a:extLst>
          </p:cNvPr>
          <p:cNvGraphicFramePr>
            <a:graphicFrameLocks noGrp="1"/>
          </p:cNvGraphicFramePr>
          <p:nvPr>
            <p:ph idx="1"/>
            <p:extLst>
              <p:ext uri="{D42A27DB-BD31-4B8C-83A1-F6EECF244321}">
                <p14:modId xmlns:p14="http://schemas.microsoft.com/office/powerpoint/2010/main" val="38641709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8465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48A0FB-2DB1-F33F-4C56-5BD9F344E4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2484B-FC03-21DF-12A8-8EB0710142FD}"/>
              </a:ext>
            </a:extLst>
          </p:cNvPr>
          <p:cNvSpPr>
            <a:spLocks noGrp="1"/>
          </p:cNvSpPr>
          <p:nvPr>
            <p:ph type="title" idx="4294967295"/>
          </p:nvPr>
        </p:nvSpPr>
        <p:spPr>
          <a:xfrm>
            <a:off x="1043631" y="809898"/>
            <a:ext cx="9942716" cy="1554480"/>
          </a:xfrm>
        </p:spPr>
        <p:txBody>
          <a:bodyPr anchor="ctr">
            <a:normAutofit/>
          </a:bodyPr>
          <a:lstStyle/>
          <a:p>
            <a:r>
              <a:rPr lang="en-GB" sz="4800"/>
              <a:t>What is a Pilot Study?</a:t>
            </a:r>
          </a:p>
        </p:txBody>
      </p:sp>
      <p:sp>
        <p:nvSpPr>
          <p:cNvPr id="23" name="Content Placeholder 2">
            <a:extLst>
              <a:ext uri="{FF2B5EF4-FFF2-40B4-BE49-F238E27FC236}">
                <a16:creationId xmlns:a16="http://schemas.microsoft.com/office/drawing/2014/main" id="{8E91352C-22F2-C1FA-620F-60098A14E54B}"/>
              </a:ext>
            </a:extLst>
          </p:cNvPr>
          <p:cNvSpPr>
            <a:spLocks noGrp="1"/>
          </p:cNvSpPr>
          <p:nvPr>
            <p:ph idx="1"/>
          </p:nvPr>
        </p:nvSpPr>
        <p:spPr>
          <a:xfrm>
            <a:off x="1045028" y="3017522"/>
            <a:ext cx="9941319" cy="3124658"/>
          </a:xfrm>
        </p:spPr>
        <p:txBody>
          <a:bodyPr anchor="ctr">
            <a:normAutofit/>
          </a:bodyPr>
          <a:lstStyle/>
          <a:p>
            <a:pPr>
              <a:spcBef>
                <a:spcPts val="0"/>
              </a:spcBef>
            </a:pPr>
            <a:r>
              <a:rPr lang="en-GB" sz="2200">
                <a:latin typeface="Arial" panose="020B0604020202020204" pitchFamily="34" charset="0"/>
                <a:cs typeface="Arial" panose="020B0604020202020204" pitchFamily="34" charset="0"/>
              </a:rPr>
              <a:t>DEPENDABILITY (consistency and trustworthiness of your method) - Can your approach be clearly documented and justified? - Are your questions eliciting the depth of data you need? - Is your interview style appropriate for your participants? </a:t>
            </a:r>
          </a:p>
          <a:p>
            <a:pPr>
              <a:spcBef>
                <a:spcPts val="0"/>
              </a:spcBef>
            </a:pPr>
            <a:r>
              <a:rPr lang="en-GB" sz="2200">
                <a:latin typeface="Arial" panose="020B0604020202020204" pitchFamily="34" charset="0"/>
                <a:cs typeface="Arial" panose="020B0604020202020204" pitchFamily="34" charset="0"/>
              </a:rPr>
              <a:t>CREDIBILITY (authenticity and accuracy of your data) - Do participants understand your questions as intended? - Are you capturing genuine experiences and perspectives? - Does your approach allow participants to express themselves fully? Despite the proven benefits of pilot studies, they are often overlooked by doctoral researchers - usually to their detriment.</a:t>
            </a:r>
            <a:endParaRPr lang="en-GB" sz="2200" b="0" i="0">
              <a:effectLst/>
              <a:latin typeface="Arial" panose="020B0604020202020204" pitchFamily="34" charset="0"/>
              <a:cs typeface="Arial" panose="020B0604020202020204" pitchFamily="34" charset="0"/>
            </a:endParaRP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08219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F12B559B-850A-4B05-9F57-E396FD73007C}"/>
              </a:ext>
            </a:extLst>
          </p:cNvPr>
          <p:cNvPicPr>
            <a:picLocks noChangeAspect="1"/>
          </p:cNvPicPr>
          <p:nvPr/>
        </p:nvPicPr>
        <p:blipFill rotWithShape="1">
          <a:blip r:embed="rId3"/>
          <a:srcRect t="7711" b="17303"/>
          <a:stretch/>
        </p:blipFill>
        <p:spPr>
          <a:xfrm>
            <a:off x="20" y="1282"/>
            <a:ext cx="12191980" cy="6856718"/>
          </a:xfrm>
          <a:prstGeom prst="rect">
            <a:avLst/>
          </a:prstGeom>
        </p:spPr>
      </p:pic>
    </p:spTree>
    <p:extLst>
      <p:ext uri="{BB962C8B-B14F-4D97-AF65-F5344CB8AC3E}">
        <p14:creationId xmlns:p14="http://schemas.microsoft.com/office/powerpoint/2010/main" val="3388812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952BD43-141A-C718-7D72-D0DC59FC48C2}"/>
              </a:ext>
            </a:extLst>
          </p:cNvPr>
          <p:cNvPicPr>
            <a:picLocks noChangeAspect="1"/>
          </p:cNvPicPr>
          <p:nvPr/>
        </p:nvPicPr>
        <p:blipFill rotWithShape="1">
          <a:blip r:embed="rId2"/>
          <a:srcRect l="3624" r="1248" b="1"/>
          <a:stretch/>
        </p:blipFill>
        <p:spPr>
          <a:xfrm>
            <a:off x="20" y="1282"/>
            <a:ext cx="12191980" cy="6856718"/>
          </a:xfrm>
          <a:prstGeom prst="rect">
            <a:avLst/>
          </a:prstGeom>
        </p:spPr>
      </p:pic>
    </p:spTree>
    <p:extLst>
      <p:ext uri="{BB962C8B-B14F-4D97-AF65-F5344CB8AC3E}">
        <p14:creationId xmlns:p14="http://schemas.microsoft.com/office/powerpoint/2010/main" val="497279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Turning A Winch">
            <a:extLst>
              <a:ext uri="{FF2B5EF4-FFF2-40B4-BE49-F238E27FC236}">
                <a16:creationId xmlns:a16="http://schemas.microsoft.com/office/drawing/2014/main" id="{01CF964D-817D-8DB5-E778-6B43958CB14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21" name="Rectangle 2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876A13-FE3E-487B-9A16-AF381F5C435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What are the reasons for conducting a pilot study ?</a:t>
            </a:r>
          </a:p>
        </p:txBody>
      </p:sp>
    </p:spTree>
    <p:extLst>
      <p:ext uri="{BB962C8B-B14F-4D97-AF65-F5344CB8AC3E}">
        <p14:creationId xmlns:p14="http://schemas.microsoft.com/office/powerpoint/2010/main" val="3649927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29"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285DC-28F5-B136-7E65-C4F300E07DB2}"/>
              </a:ext>
            </a:extLst>
          </p:cNvPr>
          <p:cNvSpPr>
            <a:spLocks noGrp="1"/>
          </p:cNvSpPr>
          <p:nvPr>
            <p:ph type="title" idx="4294967295"/>
          </p:nvPr>
        </p:nvSpPr>
        <p:spPr>
          <a:xfrm>
            <a:off x="1043631" y="809898"/>
            <a:ext cx="9942716" cy="1554480"/>
          </a:xfrm>
        </p:spPr>
        <p:txBody>
          <a:bodyPr anchor="ctr">
            <a:normAutofit/>
          </a:bodyPr>
          <a:lstStyle/>
          <a:p>
            <a:r>
              <a:rPr lang="en-GB" sz="4800"/>
              <a:t>Through piloting you can: </a:t>
            </a:r>
          </a:p>
        </p:txBody>
      </p:sp>
      <p:sp>
        <p:nvSpPr>
          <p:cNvPr id="3" name="Content Placeholder 2">
            <a:extLst>
              <a:ext uri="{FF2B5EF4-FFF2-40B4-BE49-F238E27FC236}">
                <a16:creationId xmlns:a16="http://schemas.microsoft.com/office/drawing/2014/main" id="{996F3608-0F31-DB7E-C11E-7101C3472D99}"/>
              </a:ext>
            </a:extLst>
          </p:cNvPr>
          <p:cNvSpPr>
            <a:spLocks noGrp="1"/>
          </p:cNvSpPr>
          <p:nvPr>
            <p:ph idx="1"/>
          </p:nvPr>
        </p:nvSpPr>
        <p:spPr>
          <a:xfrm>
            <a:off x="1045028" y="3017522"/>
            <a:ext cx="9941319" cy="3124658"/>
          </a:xfrm>
        </p:spPr>
        <p:txBody>
          <a:bodyPr anchor="ctr">
            <a:normAutofit/>
          </a:bodyPr>
          <a:lstStyle/>
          <a:p>
            <a:r>
              <a:rPr lang="en-GB" sz="2400"/>
              <a:t>Develop understanding of how participants conceptualise the phenomena you're studying </a:t>
            </a:r>
          </a:p>
          <a:p>
            <a:r>
              <a:rPr lang="en-GB" sz="2400"/>
              <a:t>Discover unexpected theoretical insights that shape your framework - Identify language and terminology that resonates with participants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383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69DF4-41C7-EAA7-0AA5-EA2DA8CD8780}"/>
              </a:ext>
            </a:extLst>
          </p:cNvPr>
          <p:cNvSpPr>
            <a:spLocks noGrp="1"/>
          </p:cNvSpPr>
          <p:nvPr>
            <p:ph type="title" idx="4294967295"/>
          </p:nvPr>
        </p:nvSpPr>
        <p:spPr>
          <a:xfrm>
            <a:off x="1043631" y="809898"/>
            <a:ext cx="9942716" cy="1554480"/>
          </a:xfrm>
        </p:spPr>
        <p:txBody>
          <a:bodyPr anchor="ctr">
            <a:normAutofit/>
          </a:bodyPr>
          <a:lstStyle/>
          <a:p>
            <a:r>
              <a:rPr lang="en-GB" sz="4800"/>
              <a:t>Developing yourself as a researcher</a:t>
            </a:r>
          </a:p>
        </p:txBody>
      </p:sp>
      <p:sp>
        <p:nvSpPr>
          <p:cNvPr id="3" name="Content Placeholder 2">
            <a:extLst>
              <a:ext uri="{FF2B5EF4-FFF2-40B4-BE49-F238E27FC236}">
                <a16:creationId xmlns:a16="http://schemas.microsoft.com/office/drawing/2014/main" id="{E1CE50F4-D5C7-9983-6D50-8706447A8BE3}"/>
              </a:ext>
            </a:extLst>
          </p:cNvPr>
          <p:cNvSpPr>
            <a:spLocks noGrp="1"/>
          </p:cNvSpPr>
          <p:nvPr>
            <p:ph idx="1"/>
          </p:nvPr>
        </p:nvSpPr>
        <p:spPr>
          <a:xfrm>
            <a:off x="1045028" y="3017522"/>
            <a:ext cx="9941319" cy="3124658"/>
          </a:xfrm>
        </p:spPr>
        <p:txBody>
          <a:bodyPr anchor="ctr">
            <a:normAutofit/>
          </a:bodyPr>
          <a:lstStyle/>
          <a:p>
            <a:r>
              <a:rPr lang="en-GB" sz="2200"/>
              <a:t>Piloting also serves to help you understand yourself as a researcher. It helps you: </a:t>
            </a:r>
          </a:p>
          <a:p>
            <a:r>
              <a:rPr lang="en-GB" sz="2200"/>
              <a:t>Hone your interviewing skills and technique </a:t>
            </a:r>
          </a:p>
          <a:p>
            <a:r>
              <a:rPr lang="en-GB" sz="2200"/>
              <a:t>Develop your ability to build rapport quickly </a:t>
            </a:r>
          </a:p>
          <a:p>
            <a:r>
              <a:rPr lang="en-GB" sz="2200"/>
              <a:t>Learn when to probe deeper and when to allow silence </a:t>
            </a:r>
          </a:p>
          <a:p>
            <a:r>
              <a:rPr lang="en-GB" sz="2200"/>
              <a:t>Practice reflexivity in real-time </a:t>
            </a:r>
          </a:p>
          <a:p>
            <a:r>
              <a:rPr lang="en-GB" sz="2200"/>
              <a:t>This developmental aspect of piloting ultimately saves time and energy in your main study.</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230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A6BC6-FC6D-31DD-984F-0A6995BD50B6}"/>
              </a:ext>
            </a:extLst>
          </p:cNvPr>
          <p:cNvSpPr>
            <a:spLocks noGrp="1"/>
          </p:cNvSpPr>
          <p:nvPr>
            <p:ph type="title" idx="4294967295"/>
          </p:nvPr>
        </p:nvSpPr>
        <p:spPr>
          <a:xfrm>
            <a:off x="1043631" y="809898"/>
            <a:ext cx="9942716" cy="1554480"/>
          </a:xfrm>
        </p:spPr>
        <p:txBody>
          <a:bodyPr anchor="ctr">
            <a:normAutofit/>
          </a:bodyPr>
          <a:lstStyle/>
          <a:p>
            <a:r>
              <a:rPr lang="en-GB" sz="4800"/>
              <a:t>Reasons for Conducting Pilot Studies Testing and Development</a:t>
            </a:r>
          </a:p>
        </p:txBody>
      </p:sp>
      <p:sp>
        <p:nvSpPr>
          <p:cNvPr id="3" name="Content Placeholder 2">
            <a:extLst>
              <a:ext uri="{FF2B5EF4-FFF2-40B4-BE49-F238E27FC236}">
                <a16:creationId xmlns:a16="http://schemas.microsoft.com/office/drawing/2014/main" id="{FBA7B92C-3551-B611-66E2-FFA387643729}"/>
              </a:ext>
            </a:extLst>
          </p:cNvPr>
          <p:cNvSpPr>
            <a:spLocks noGrp="1"/>
          </p:cNvSpPr>
          <p:nvPr>
            <p:ph idx="1"/>
          </p:nvPr>
        </p:nvSpPr>
        <p:spPr>
          <a:xfrm>
            <a:off x="1045028" y="3017522"/>
            <a:ext cx="9941319" cy="3124658"/>
          </a:xfrm>
        </p:spPr>
        <p:txBody>
          <a:bodyPr anchor="ctr">
            <a:normAutofit/>
          </a:bodyPr>
          <a:lstStyle/>
          <a:p>
            <a:r>
              <a:rPr lang="en-GB" sz="2400"/>
              <a:t>Develop and refine your research questions </a:t>
            </a:r>
          </a:p>
          <a:p>
            <a:r>
              <a:rPr lang="en-GB" sz="2400"/>
              <a:t>Test whether your questions generate the depth and type of data you need </a:t>
            </a:r>
          </a:p>
          <a:p>
            <a:r>
              <a:rPr lang="en-GB" sz="2400"/>
              <a:t>Develop and refine your interview guide </a:t>
            </a:r>
          </a:p>
          <a:p>
            <a:r>
              <a:rPr lang="en-GB" sz="2400"/>
              <a:t>Ensure your questions are clear, appropriate, and non-leading</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6315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3BFAA9-426D-4605-2D15-CAF441A96DD9}"/>
              </a:ext>
            </a:extLst>
          </p:cNvPr>
          <p:cNvSpPr>
            <a:spLocks noGrp="1"/>
          </p:cNvSpPr>
          <p:nvPr>
            <p:ph type="title" idx="4294967295"/>
          </p:nvPr>
        </p:nvSpPr>
        <p:spPr>
          <a:xfrm>
            <a:off x="1043631" y="809898"/>
            <a:ext cx="9942716" cy="1554480"/>
          </a:xfrm>
        </p:spPr>
        <p:txBody>
          <a:bodyPr anchor="ctr">
            <a:normAutofit/>
          </a:bodyPr>
          <a:lstStyle/>
          <a:p>
            <a:r>
              <a:rPr lang="en-GB" sz="4800"/>
              <a:t>Feasibility Assessment</a:t>
            </a:r>
          </a:p>
        </p:txBody>
      </p:sp>
      <p:sp>
        <p:nvSpPr>
          <p:cNvPr id="3" name="Content Placeholder 2">
            <a:extLst>
              <a:ext uri="{FF2B5EF4-FFF2-40B4-BE49-F238E27FC236}">
                <a16:creationId xmlns:a16="http://schemas.microsoft.com/office/drawing/2014/main" id="{B722CD52-AC9D-570F-5D2A-913DAE7C2979}"/>
              </a:ext>
            </a:extLst>
          </p:cNvPr>
          <p:cNvSpPr>
            <a:spLocks noGrp="1"/>
          </p:cNvSpPr>
          <p:nvPr>
            <p:ph idx="1"/>
          </p:nvPr>
        </p:nvSpPr>
        <p:spPr>
          <a:xfrm>
            <a:off x="1045028" y="3017522"/>
            <a:ext cx="9941319" cy="3124658"/>
          </a:xfrm>
        </p:spPr>
        <p:txBody>
          <a:bodyPr anchor="ctr">
            <a:normAutofit/>
          </a:bodyPr>
          <a:lstStyle/>
          <a:p>
            <a:r>
              <a:rPr lang="en-GB" sz="2400"/>
              <a:t>Determine if and how your main study should be conducted </a:t>
            </a:r>
          </a:p>
          <a:p>
            <a:r>
              <a:rPr lang="en-GB" sz="2400"/>
              <a:t>Identify potential practical problems (access, timing, recording quality) </a:t>
            </a:r>
          </a:p>
          <a:p>
            <a:r>
              <a:rPr lang="en-GB" sz="2400"/>
              <a:t>Assess whether your planned approach is realistic and workable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012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1E6A0-1733-A129-0082-B4F551CEB8A8}"/>
              </a:ext>
            </a:extLst>
          </p:cNvPr>
          <p:cNvSpPr>
            <a:spLocks noGrp="1"/>
          </p:cNvSpPr>
          <p:nvPr>
            <p:ph type="title" idx="4294967295"/>
          </p:nvPr>
        </p:nvSpPr>
        <p:spPr>
          <a:xfrm>
            <a:off x="1043631" y="809898"/>
            <a:ext cx="9942716" cy="1554480"/>
          </a:xfrm>
        </p:spPr>
        <p:txBody>
          <a:bodyPr anchor="ctr">
            <a:normAutofit/>
          </a:bodyPr>
          <a:lstStyle/>
          <a:p>
            <a:r>
              <a:rPr lang="en-GB" sz="4800"/>
              <a:t>Methodological Verification</a:t>
            </a:r>
          </a:p>
        </p:txBody>
      </p:sp>
      <p:sp>
        <p:nvSpPr>
          <p:cNvPr id="3" name="Content Placeholder 2">
            <a:extLst>
              <a:ext uri="{FF2B5EF4-FFF2-40B4-BE49-F238E27FC236}">
                <a16:creationId xmlns:a16="http://schemas.microsoft.com/office/drawing/2014/main" id="{D35BBF02-BA7A-D1C1-4B57-48FED5A53AFD}"/>
              </a:ext>
            </a:extLst>
          </p:cNvPr>
          <p:cNvSpPr>
            <a:spLocks noGrp="1"/>
          </p:cNvSpPr>
          <p:nvPr>
            <p:ph idx="1"/>
          </p:nvPr>
        </p:nvSpPr>
        <p:spPr>
          <a:xfrm>
            <a:off x="1045028" y="3017522"/>
            <a:ext cx="9941319" cy="3124658"/>
          </a:xfrm>
        </p:spPr>
        <p:txBody>
          <a:bodyPr anchor="ctr">
            <a:normAutofit/>
          </a:bodyPr>
          <a:lstStyle/>
          <a:p>
            <a:r>
              <a:rPr lang="en-GB" sz="2400"/>
              <a:t>Test whether your interview guide generates data that can answer your research questions </a:t>
            </a:r>
          </a:p>
          <a:p>
            <a:r>
              <a:rPr lang="en-GB" sz="2400"/>
              <a:t>Practice your analytical approach with real data </a:t>
            </a:r>
          </a:p>
          <a:p>
            <a:r>
              <a:rPr lang="en-GB" sz="2400"/>
              <a:t>Verify that your chosen qualitative method suits your research aims</a:t>
            </a:r>
          </a:p>
          <a:p>
            <a:r>
              <a:rPr lang="en-GB" sz="2400"/>
              <a:t>At doctoral level: </a:t>
            </a:r>
          </a:p>
          <a:p>
            <a:r>
              <a:rPr lang="en-GB" sz="2400"/>
              <a:t>Pilot studies demonstrate methodological rigour and reflexivity - essential components of high-quality qualitative research.</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47816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69E39-115F-4BE5-BE40-2A138035C37F}"/>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a:solidFill>
                  <a:schemeClr val="tx1"/>
                </a:solidFill>
                <a:latin typeface="+mj-lt"/>
                <a:ea typeface="+mj-ea"/>
                <a:cs typeface="+mj-cs"/>
              </a:rPr>
              <a:t>In the words of De Vaus (1993: 54) “Do not take the risk. Pilot test first.”</a:t>
            </a:r>
          </a:p>
        </p:txBody>
      </p:sp>
      <p:cxnSp>
        <p:nvCxnSpPr>
          <p:cNvPr id="23" name="Straight Connector 2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257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a control panel of an airplane flying at night">
            <a:extLst>
              <a:ext uri="{FF2B5EF4-FFF2-40B4-BE49-F238E27FC236}">
                <a16:creationId xmlns:a16="http://schemas.microsoft.com/office/drawing/2014/main" id="{C60E211B-692C-B02A-7E5A-2134F38FB783}"/>
              </a:ext>
            </a:extLst>
          </p:cNvPr>
          <p:cNvPicPr>
            <a:picLocks noChangeAspect="1"/>
          </p:cNvPicPr>
          <p:nvPr/>
        </p:nvPicPr>
        <p:blipFill>
          <a:blip r:embed="rId2"/>
          <a:srcRect t="10615" b="5116"/>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4AB1409-A63C-D01A-6C2E-02B72A8E87D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Additional Reasons for Conducting Pilot Studies</a:t>
            </a:r>
          </a:p>
        </p:txBody>
      </p:sp>
    </p:spTree>
    <p:extLst>
      <p:ext uri="{BB962C8B-B14F-4D97-AF65-F5344CB8AC3E}">
        <p14:creationId xmlns:p14="http://schemas.microsoft.com/office/powerpoint/2010/main" val="174312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57CD8B-9B3F-3F28-2672-E1BA28643A1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32069AC-123B-CC50-E112-C985B31CD643}"/>
              </a:ext>
            </a:extLst>
          </p:cNvPr>
          <p:cNvSpPr>
            <a:spLocks noGrp="1"/>
          </p:cNvSpPr>
          <p:nvPr>
            <p:ph type="title" idx="4294967295"/>
          </p:nvPr>
        </p:nvSpPr>
        <p:spPr>
          <a:xfrm>
            <a:off x="1043631" y="809898"/>
            <a:ext cx="9942716" cy="1554480"/>
          </a:xfrm>
        </p:spPr>
        <p:txBody>
          <a:bodyPr anchor="ctr">
            <a:normAutofit/>
          </a:bodyPr>
          <a:lstStyle/>
          <a:p>
            <a:r>
              <a:rPr lang="en-GB" sz="4800"/>
              <a:t>Sampling and Recruitment</a:t>
            </a:r>
          </a:p>
        </p:txBody>
      </p:sp>
      <p:sp>
        <p:nvSpPr>
          <p:cNvPr id="4" name="Content Placeholder 3">
            <a:extLst>
              <a:ext uri="{FF2B5EF4-FFF2-40B4-BE49-F238E27FC236}">
                <a16:creationId xmlns:a16="http://schemas.microsoft.com/office/drawing/2014/main" id="{A038A449-E307-AEE3-6B0A-67CAB80B53C1}"/>
              </a:ext>
            </a:extLst>
          </p:cNvPr>
          <p:cNvSpPr>
            <a:spLocks noGrp="1"/>
          </p:cNvSpPr>
          <p:nvPr>
            <p:ph idx="1"/>
          </p:nvPr>
        </p:nvSpPr>
        <p:spPr>
          <a:xfrm>
            <a:off x="1045028" y="3017522"/>
            <a:ext cx="9941319" cy="3124658"/>
          </a:xfrm>
        </p:spPr>
        <p:txBody>
          <a:bodyPr anchor="ctr">
            <a:normAutofit/>
          </a:bodyPr>
          <a:lstStyle/>
          <a:p>
            <a:pPr/>
            <a:r>
              <a:rPr lang="en-GB" sz="2200"/>
              <a:t>Explore and test your sampling strategy</a:t>
            </a:r>
          </a:p>
          <a:p>
            <a:pPr/>
            <a:r>
              <a:rPr lang="en-GB" sz="2200"/>
              <a:t>Assess your participant selection and recruitment approaches</a:t>
            </a:r>
          </a:p>
          <a:p>
            <a:pPr/>
            <a:r>
              <a:rPr lang="en-GB" sz="2200"/>
              <a:t>Identify gatekeepers and access challenges</a:t>
            </a:r>
          </a:p>
          <a:p>
            <a:pPr/>
            <a:r>
              <a:rPr lang="en-GB" sz="2200"/>
              <a:t>Determine realistic timescales for recruitment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6912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F1833DE-3E96-C8DE-D18F-C7FC29F68D1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BC831FB-806D-E9E1-7CD8-A7BE759C4B47}"/>
              </a:ext>
            </a:extLst>
          </p:cNvPr>
          <p:cNvSpPr>
            <a:spLocks noGrp="1"/>
          </p:cNvSpPr>
          <p:nvPr>
            <p:ph type="title" idx="4294967295"/>
          </p:nvPr>
        </p:nvSpPr>
        <p:spPr>
          <a:xfrm>
            <a:off x="1043631" y="809898"/>
            <a:ext cx="9942716" cy="1554480"/>
          </a:xfrm>
        </p:spPr>
        <p:txBody>
          <a:bodyPr anchor="ctr">
            <a:normAutofit/>
          </a:bodyPr>
          <a:lstStyle/>
          <a:p>
            <a:r>
              <a:rPr lang="en-GB" sz="4800"/>
              <a:t>Learning Through Doing</a:t>
            </a:r>
          </a:p>
        </p:txBody>
      </p:sp>
      <p:sp>
        <p:nvSpPr>
          <p:cNvPr id="4" name="Content Placeholder 3">
            <a:extLst>
              <a:ext uri="{FF2B5EF4-FFF2-40B4-BE49-F238E27FC236}">
                <a16:creationId xmlns:a16="http://schemas.microsoft.com/office/drawing/2014/main" id="{C55E9C6F-C67E-E278-BBF8-03B20E57E9B8}"/>
              </a:ext>
            </a:extLst>
          </p:cNvPr>
          <p:cNvSpPr>
            <a:spLocks noGrp="1"/>
          </p:cNvSpPr>
          <p:nvPr>
            <p:ph idx="1"/>
          </p:nvPr>
        </p:nvSpPr>
        <p:spPr>
          <a:xfrm>
            <a:off x="1045028" y="3017522"/>
            <a:ext cx="9941319" cy="3124658"/>
          </a:xfrm>
        </p:spPr>
        <p:txBody>
          <a:bodyPr anchor="ctr">
            <a:normAutofit/>
          </a:bodyPr>
          <a:lstStyle/>
          <a:p>
            <a:r>
              <a:rPr lang="en-GB" sz="2400"/>
              <a:t>Collect and analyse preliminary data </a:t>
            </a:r>
          </a:p>
          <a:p>
            <a:r>
              <a:rPr lang="en-GB" sz="2400"/>
              <a:t>Use these learnings to inform your main study design </a:t>
            </a:r>
          </a:p>
          <a:p>
            <a:r>
              <a:rPr lang="en-GB" sz="2400"/>
              <a:t>Identify whether problems may arise in data collection or analysis</a:t>
            </a:r>
          </a:p>
          <a:p>
            <a:r>
              <a:rPr lang="en-GB" sz="2400"/>
              <a:t>Determine if your analysis methods suit your data and study goals</a:t>
            </a:r>
          </a:p>
          <a:p>
            <a:r>
              <a:rPr lang="en-GB" sz="2400"/>
              <a:t>Assess resources needed (time, transcription costs, software)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8589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7979B-2631-F358-F2BB-696E2E8099AC}"/>
              </a:ext>
            </a:extLst>
          </p:cNvPr>
          <p:cNvSpPr>
            <a:spLocks noGrp="1"/>
          </p:cNvSpPr>
          <p:nvPr>
            <p:ph type="title" idx="4294967295"/>
          </p:nvPr>
        </p:nvSpPr>
        <p:spPr>
          <a:xfrm>
            <a:off x="1043631" y="809898"/>
            <a:ext cx="9942716" cy="1554480"/>
          </a:xfrm>
        </p:spPr>
        <p:txBody>
          <a:bodyPr anchor="ctr">
            <a:normAutofit/>
          </a:bodyPr>
          <a:lstStyle/>
          <a:p>
            <a:r>
              <a:rPr lang="en-GB" sz="4800" dirty="0"/>
              <a:t>Demonstrating Rigour</a:t>
            </a:r>
          </a:p>
        </p:txBody>
      </p:sp>
      <p:sp>
        <p:nvSpPr>
          <p:cNvPr id="3" name="Content Placeholder 2">
            <a:extLst>
              <a:ext uri="{FF2B5EF4-FFF2-40B4-BE49-F238E27FC236}">
                <a16:creationId xmlns:a16="http://schemas.microsoft.com/office/drawing/2014/main" id="{6A97E904-47A0-715D-7C77-8405708C60E5}"/>
              </a:ext>
            </a:extLst>
          </p:cNvPr>
          <p:cNvSpPr>
            <a:spLocks noGrp="1"/>
          </p:cNvSpPr>
          <p:nvPr>
            <p:ph idx="1"/>
          </p:nvPr>
        </p:nvSpPr>
        <p:spPr>
          <a:xfrm>
            <a:off x="1045028" y="3017522"/>
            <a:ext cx="9941319" cy="3124658"/>
          </a:xfrm>
        </p:spPr>
        <p:txBody>
          <a:bodyPr anchor="ctr">
            <a:normAutofit/>
          </a:bodyPr>
          <a:lstStyle/>
          <a:p>
            <a:r>
              <a:rPr lang="en-GB" sz="2400"/>
              <a:t>Show supervisors/examiners that you have tested your approach</a:t>
            </a:r>
          </a:p>
          <a:p>
            <a:r>
              <a:rPr lang="en-GB" sz="2400"/>
              <a:t>Demonstrate to ethics committees that your study is feasible </a:t>
            </a:r>
          </a:p>
          <a:p>
            <a:r>
              <a:rPr lang="en-GB" sz="2400"/>
              <a:t>Provide evidence of reflexivity and methodological awareness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8707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FD1EB-88B1-564E-9311-497DAFF5AD92}"/>
              </a:ext>
            </a:extLst>
          </p:cNvPr>
          <p:cNvSpPr>
            <a:spLocks noGrp="1"/>
          </p:cNvSpPr>
          <p:nvPr>
            <p:ph type="title" idx="4294967295"/>
          </p:nvPr>
        </p:nvSpPr>
        <p:spPr>
          <a:xfrm>
            <a:off x="1043631" y="809898"/>
            <a:ext cx="9942716" cy="1554480"/>
          </a:xfrm>
        </p:spPr>
        <p:txBody>
          <a:bodyPr anchor="ctr">
            <a:normAutofit/>
          </a:bodyPr>
          <a:lstStyle/>
          <a:p>
            <a:r>
              <a:rPr lang="en-GB" sz="4800"/>
              <a:t>Critical Point</a:t>
            </a:r>
          </a:p>
        </p:txBody>
      </p:sp>
      <p:sp>
        <p:nvSpPr>
          <p:cNvPr id="3" name="Content Placeholder 2">
            <a:extLst>
              <a:ext uri="{FF2B5EF4-FFF2-40B4-BE49-F238E27FC236}">
                <a16:creationId xmlns:a16="http://schemas.microsoft.com/office/drawing/2014/main" id="{E26DBD6F-3C3E-6F5C-3E54-A17E55E3FEB1}"/>
              </a:ext>
            </a:extLst>
          </p:cNvPr>
          <p:cNvSpPr>
            <a:spLocks noGrp="1"/>
          </p:cNvSpPr>
          <p:nvPr>
            <p:ph idx="1"/>
          </p:nvPr>
        </p:nvSpPr>
        <p:spPr>
          <a:xfrm>
            <a:off x="1045028" y="3017522"/>
            <a:ext cx="9941319" cy="3124658"/>
          </a:xfrm>
        </p:spPr>
        <p:txBody>
          <a:bodyPr anchor="ctr">
            <a:normAutofit/>
          </a:bodyPr>
          <a:lstStyle/>
          <a:p>
            <a:r>
              <a:rPr lang="en-GB" sz="2400"/>
              <a:t>Piloting must be documented with great care and detail. </a:t>
            </a:r>
          </a:p>
          <a:p>
            <a:r>
              <a:rPr lang="en-GB" sz="2400"/>
              <a:t>Your documentation of what you learned and changed demonstrates research quality and becomes part of your methodology chapter.</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636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FD1EB-88B1-564E-9311-497DAFF5AD92}"/>
              </a:ext>
            </a:extLst>
          </p:cNvPr>
          <p:cNvSpPr>
            <a:spLocks noGrp="1"/>
          </p:cNvSpPr>
          <p:nvPr>
            <p:ph type="title" idx="4294967295"/>
          </p:nvPr>
        </p:nvSpPr>
        <p:spPr>
          <a:xfrm>
            <a:off x="1043631" y="809898"/>
            <a:ext cx="9942716" cy="1554480"/>
          </a:xfrm>
        </p:spPr>
        <p:txBody>
          <a:bodyPr anchor="ctr">
            <a:normAutofit/>
          </a:bodyPr>
          <a:lstStyle/>
          <a:p>
            <a:r>
              <a:rPr lang="en-GB" sz="4800"/>
              <a:t>Literature and theory sensitise you</a:t>
            </a:r>
          </a:p>
        </p:txBody>
      </p:sp>
      <p:sp>
        <p:nvSpPr>
          <p:cNvPr id="3" name="Content Placeholder 2">
            <a:extLst>
              <a:ext uri="{FF2B5EF4-FFF2-40B4-BE49-F238E27FC236}">
                <a16:creationId xmlns:a16="http://schemas.microsoft.com/office/drawing/2014/main" id="{E26DBD6F-3C3E-6F5C-3E54-A17E55E3FEB1}"/>
              </a:ext>
            </a:extLst>
          </p:cNvPr>
          <p:cNvSpPr>
            <a:spLocks noGrp="1"/>
          </p:cNvSpPr>
          <p:nvPr>
            <p:ph idx="1"/>
          </p:nvPr>
        </p:nvSpPr>
        <p:spPr>
          <a:xfrm>
            <a:off x="1045028" y="3017522"/>
            <a:ext cx="9941319" cy="3124658"/>
          </a:xfrm>
        </p:spPr>
        <p:txBody>
          <a:bodyPr anchor="ctr">
            <a:normAutofit/>
          </a:bodyPr>
          <a:lstStyle/>
          <a:p>
            <a:pPr/>
            <a:r>
              <a:rPr lang="en-GB" sz="2200"/>
              <a:t>In qualitative research, the literature and theory you read sensitise you to what to listen for. They are not hypotheses to test.</a:t>
            </a:r>
          </a:p>
          <a:p>
            <a:pPr/>
            <a:r>
              <a:rPr lang="en-GB" sz="2200"/>
              <a:t>Blumer (1954) contrasts definitive concepts, which tell you what to see, with sensitising concepts, which only suggest directions in which to look.</a:t>
            </a:r>
          </a:p>
          <a:p>
            <a:pPr/>
            <a:r>
              <a:rPr lang="en-GB" sz="2200"/>
              <a:t>Use your theoretical framework to decide which areas your interview explores, then keep your questions open enough for participants to take you somewhere the literature has not.</a:t>
            </a:r>
          </a:p>
          <a:p>
            <a:pPr/>
            <a:r>
              <a:rPr lang="en-GB" sz="2200"/>
              <a:t>Note in your memos where your data support, challenge or extend the theory.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636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p:cNvSpPr>
            <a:spLocks noGrp="1"/>
          </p:cNvSpPr>
          <p:nvPr>
            <p:ph type="title" idx="4294967295"/>
          </p:nvPr>
        </p:nvSpPr>
        <p:spPr>
          <a:xfrm>
            <a:off x="838200" y="365125"/>
            <a:ext cx="10515600" cy="1325563"/>
          </a:xfrm>
        </p:spPr>
        <p:txBody>
          <a:bodyPr>
            <a:normAutofit/>
          </a:bodyPr>
          <a:lstStyle/>
          <a:p>
            <a:pPr lvl="0">
              <a:spcBef>
                <a:spcPts val="0"/>
              </a:spcBef>
              <a:defRPr/>
            </a:pPr>
            <a:r>
              <a:rPr lang="en-GB" dirty="0"/>
              <a:t>Vetting, Rehearsing, and Piloting: Three Distinct Processes</a:t>
            </a:r>
            <a:endParaRPr lang="en-US" sz="4200"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p:cNvSpPr>
            <a:spLocks noGrp="1"/>
          </p:cNvSpPr>
          <p:nvPr>
            <p:ph idx="1"/>
          </p:nvPr>
        </p:nvSpPr>
        <p:spPr>
          <a:xfrm>
            <a:off x="838200" y="1929384"/>
            <a:ext cx="10515600" cy="4251960"/>
          </a:xfrm>
        </p:spPr>
        <p:txBody>
          <a:bodyPr>
            <a:normAutofit/>
          </a:bodyPr>
          <a:lstStyle/>
          <a:p>
            <a:r>
              <a:rPr lang="en-GB" sz="2400" dirty="0"/>
              <a:t>1. VETTING Your Interview Guide Sharing drafts for expert feedback: </a:t>
            </a:r>
          </a:p>
          <a:p>
            <a:r>
              <a:rPr lang="en-GB" sz="2400" dirty="0"/>
              <a:t>Vetting involves sharing multiple drafts of your interview guide with knowledgeable others who can provide: </a:t>
            </a:r>
          </a:p>
          <a:p>
            <a:r>
              <a:rPr lang="en-GB" sz="2400" dirty="0"/>
              <a:t>Technical feedback (wording, sequencing, flow of questions) </a:t>
            </a:r>
          </a:p>
          <a:p>
            <a:r>
              <a:rPr lang="en-GB" sz="2400" dirty="0"/>
              <a:t>Critical feedback (blind spots, assumptions, leading language, deficit framing)</a:t>
            </a:r>
          </a:p>
          <a:p>
            <a:r>
              <a:rPr lang="en-GB" sz="2400" dirty="0"/>
              <a:t>Perspective feedback (cultural sensitivity, accessibility)</a:t>
            </a:r>
            <a:endParaRPr lang="en-US" sz="2200" dirty="0"/>
          </a:p>
        </p:txBody>
      </p:sp>
      <p:sp>
        <p:nvSpPr>
          <p:cNvPr id="7" name="Slide Number Placeholder 6"/>
          <p:cNvSpPr>
            <a:spLocks noGrp="1"/>
          </p:cNvSpPr>
          <p:nvPr>
            <p:ph type="sldNum" sz="quarter" idx="4294967295"/>
          </p:nvPr>
        </p:nvSpPr>
        <p:spPr>
          <a:xfrm>
            <a:off x="8610600" y="6356350"/>
            <a:ext cx="2743200" cy="365125"/>
          </a:xfrm>
        </p:spPr>
        <p:txBody>
          <a:bodyPr>
            <a:normAutofit/>
          </a:bodyPr>
          <a:lstStyle/>
          <a:p>
            <a:pPr>
              <a:spcAft>
                <a:spcPts val="600"/>
              </a:spcAft>
            </a:pPr>
            <a:fld id="{B6F15528-21DE-4FAA-801E-634DDDAF4B2B}" type="slidenum">
              <a:rPr lang="en-US" smtClean="0"/>
              <a:pPr>
                <a:spcAft>
                  <a:spcPts val="600"/>
                </a:spcAft>
              </a:pPr>
              <a:t>36</a:t>
            </a:fld>
            <a:endParaRPr lang="en-US"/>
          </a:p>
        </p:txBody>
      </p:sp>
    </p:spTree>
    <p:extLst>
      <p:ext uri="{BB962C8B-B14F-4D97-AF65-F5344CB8AC3E}">
        <p14:creationId xmlns:p14="http://schemas.microsoft.com/office/powerpoint/2010/main" val="5996896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027A2-E5AC-544F-65AE-F7736024D6EB}"/>
              </a:ext>
            </a:extLst>
          </p:cNvPr>
          <p:cNvSpPr>
            <a:spLocks noGrp="1"/>
          </p:cNvSpPr>
          <p:nvPr>
            <p:ph type="title" idx="4294967295"/>
          </p:nvPr>
        </p:nvSpPr>
        <p:spPr>
          <a:xfrm>
            <a:off x="838200" y="365125"/>
            <a:ext cx="10515600" cy="1325563"/>
          </a:xfrm>
        </p:spPr>
        <p:txBody>
          <a:bodyPr/>
          <a:lstStyle/>
          <a:p>
            <a:r>
              <a:rPr lang="en-GB" dirty="0"/>
              <a:t>An iterative process</a:t>
            </a:r>
          </a:p>
        </p:txBody>
      </p:sp>
      <p:sp>
        <p:nvSpPr>
          <p:cNvPr id="3" name="Content Placeholder 2">
            <a:extLst>
              <a:ext uri="{FF2B5EF4-FFF2-40B4-BE49-F238E27FC236}">
                <a16:creationId xmlns:a16="http://schemas.microsoft.com/office/drawing/2014/main" id="{506C4F5A-F9C4-AF79-0656-7AB1CFBF36BE}"/>
              </a:ext>
            </a:extLst>
          </p:cNvPr>
          <p:cNvSpPr>
            <a:spLocks noGrp="1"/>
          </p:cNvSpPr>
          <p:nvPr>
            <p:ph idx="1"/>
          </p:nvPr>
        </p:nvSpPr>
        <p:spPr/>
        <p:txBody>
          <a:bodyPr>
            <a:normAutofit/>
          </a:bodyPr>
          <a:lstStyle/>
          <a:p>
            <a:pPr/>
            <a:r>
              <a:rPr lang="en-GB" dirty="0"/>
              <a:t>Share your first draft with 2-3 experienced researchers or peers, giving them your research questions, paradigm and methodology</a:t>
            </a:r>
          </a:p>
          <a:p>
            <a:pPr/>
            <a:r>
              <a:rPr lang="en-GB" dirty="0"/>
              <a:t>Include someone familiar with your participant population if possible</a:t>
            </a:r>
          </a:p>
          <a:p>
            <a:pPr/>
            <a:r>
              <a:rPr lang="en-GB" dirty="0"/>
              <a:t>Look for patterns across reviewers and take contradictory feedback to your supervisor</a:t>
            </a:r>
          </a:p>
          <a:p>
            <a:pPr/>
            <a:r>
              <a:rPr lang="en-GB" dirty="0"/>
              <a:t>Revise, then share again until your guide has been thoroughly challenged and improved</a:t>
            </a:r>
          </a:p>
          <a:p>
            <a:pPr/>
            <a:r>
              <a:rPr lang="en-GB" dirty="0"/>
              <a:t>Why this matters: poor questions = poor data = limited analysis</a:t>
            </a:r>
          </a:p>
        </p:txBody>
      </p:sp>
    </p:spTree>
    <p:extLst>
      <p:ext uri="{BB962C8B-B14F-4D97-AF65-F5344CB8AC3E}">
        <p14:creationId xmlns:p14="http://schemas.microsoft.com/office/powerpoint/2010/main" val="27707656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A521-3912-E5DC-28C4-63843C5B7506}"/>
              </a:ext>
            </a:extLst>
          </p:cNvPr>
          <p:cNvSpPr>
            <a:spLocks noGrp="1"/>
          </p:cNvSpPr>
          <p:nvPr>
            <p:ph type="title" idx="4294967295"/>
          </p:nvPr>
        </p:nvSpPr>
        <p:spPr>
          <a:xfrm>
            <a:off x="838200" y="365125"/>
            <a:ext cx="10515600" cy="1325563"/>
          </a:xfrm>
        </p:spPr>
        <p:txBody>
          <a:bodyPr/>
          <a:lstStyle/>
          <a:p>
            <a:r>
              <a:rPr lang="en-GB" dirty="0"/>
              <a:t>Practising your approach</a:t>
            </a:r>
          </a:p>
        </p:txBody>
      </p:sp>
      <p:sp>
        <p:nvSpPr>
          <p:cNvPr id="3" name="Content Placeholder 2">
            <a:extLst>
              <a:ext uri="{FF2B5EF4-FFF2-40B4-BE49-F238E27FC236}">
                <a16:creationId xmlns:a16="http://schemas.microsoft.com/office/drawing/2014/main" id="{195B1BD0-3B3A-8AF9-23E7-CEC1E71EA791}"/>
              </a:ext>
            </a:extLst>
          </p:cNvPr>
          <p:cNvSpPr>
            <a:spLocks noGrp="1"/>
          </p:cNvSpPr>
          <p:nvPr>
            <p:ph idx="1"/>
          </p:nvPr>
        </p:nvSpPr>
        <p:spPr/>
        <p:txBody>
          <a:bodyPr>
            <a:normAutofit/>
          </a:bodyPr>
          <a:lstStyle/>
          <a:p>
            <a:pPr/>
            <a:r>
              <a:rPr lang="en-GB" dirty="0"/>
              <a:t>Rehearsing means practising your interview guide with a friend, colleague or fellow doctoral student, NOT with your actual target population.</a:t>
            </a:r>
          </a:p>
          <a:p>
            <a:pPr/>
            <a:r>
              <a:rPr lang="en-GB" dirty="0"/>
              <a:t>This helps you:</a:t>
            </a:r>
          </a:p>
          <a:p>
            <a:pPr lvl="1"/>
            <a:r>
              <a:rPr lang="en-GB" dirty="0"/>
              <a:t>Check the flow and clarity of questions</a:t>
            </a:r>
          </a:p>
          <a:p>
            <a:pPr lvl="1"/>
            <a:r>
              <a:rPr lang="en-GB" dirty="0"/>
              <a:t>Test the sequencing and timing</a:t>
            </a:r>
          </a:p>
          <a:p>
            <a:pPr lvl="1"/>
            <a:r>
              <a:rPr lang="en-GB" dirty="0"/>
              <a:t>Practise your interviewing style and technique</a:t>
            </a:r>
          </a:p>
          <a:p>
            <a:pPr lvl="1"/>
            <a:r>
              <a:rPr lang="en-GB" dirty="0"/>
              <a:t>Become comfortable with the interview process</a:t>
            </a:r>
          </a:p>
          <a:p>
            <a:pPr/>
            <a:r>
              <a:rPr lang="en-GB" dirty="0"/>
              <a:t>Only after vetting and rehearsal should you pilot with actual participants.</a:t>
            </a:r>
          </a:p>
        </p:txBody>
      </p:sp>
    </p:spTree>
    <p:extLst>
      <p:ext uri="{BB962C8B-B14F-4D97-AF65-F5344CB8AC3E}">
        <p14:creationId xmlns:p14="http://schemas.microsoft.com/office/powerpoint/2010/main" val="24075300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DAC46-0064-A99E-9DCC-733E122E93CD}"/>
              </a:ext>
            </a:extLst>
          </p:cNvPr>
          <p:cNvSpPr>
            <a:spLocks noGrp="1"/>
          </p:cNvSpPr>
          <p:nvPr>
            <p:ph type="title" idx="4294967295"/>
          </p:nvPr>
        </p:nvSpPr>
        <p:spPr>
          <a:xfrm>
            <a:off x="838200" y="365125"/>
            <a:ext cx="10515600" cy="1325563"/>
          </a:xfrm>
        </p:spPr>
        <p:txBody>
          <a:bodyPr/>
          <a:lstStyle/>
          <a:p>
            <a:r>
              <a:rPr lang="en-GB" dirty="0"/>
              <a:t>Mock interviews</a:t>
            </a:r>
          </a:p>
        </p:txBody>
      </p:sp>
      <p:sp>
        <p:nvSpPr>
          <p:cNvPr id="3" name="Content Placeholder 2">
            <a:extLst>
              <a:ext uri="{FF2B5EF4-FFF2-40B4-BE49-F238E27FC236}">
                <a16:creationId xmlns:a16="http://schemas.microsoft.com/office/drawing/2014/main" id="{01C5A6B5-0600-6275-A731-787F47B731FA}"/>
              </a:ext>
            </a:extLst>
          </p:cNvPr>
          <p:cNvSpPr>
            <a:spLocks noGrp="1"/>
          </p:cNvSpPr>
          <p:nvPr>
            <p:ph idx="1"/>
          </p:nvPr>
        </p:nvSpPr>
        <p:spPr/>
        <p:txBody>
          <a:bodyPr>
            <a:normAutofit fontScale="92500" lnSpcReduction="10000"/>
          </a:bodyPr>
          <a:lstStyle/>
          <a:p>
            <a:r>
              <a:rPr lang="en-GB" dirty="0"/>
              <a:t>Rehearsing involves conducting mock interviews where you practice: - Your opening (building rapport, explaining the study) </a:t>
            </a:r>
          </a:p>
          <a:p>
            <a:r>
              <a:rPr lang="en-GB" dirty="0"/>
              <a:t>Your main questions and follow-up probes </a:t>
            </a:r>
          </a:p>
          <a:p>
            <a:r>
              <a:rPr lang="en-GB" dirty="0"/>
              <a:t>Your use of silence and active listening </a:t>
            </a:r>
          </a:p>
          <a:p>
            <a:r>
              <a:rPr lang="en-GB" dirty="0"/>
              <a:t>Your closing (debriefing, thanking, next steps) </a:t>
            </a:r>
          </a:p>
          <a:p>
            <a:r>
              <a:rPr lang="en-GB" dirty="0"/>
              <a:t>Important distinction: Rehearsing does NOT involve collecting or analysing actual research data. The purpose is to practice the process and refine the guide, not to generate findings. </a:t>
            </a:r>
          </a:p>
          <a:p>
            <a:r>
              <a:rPr lang="en-GB" dirty="0"/>
              <a:t>Benefits: Multiple rehearsal sessions help you become increasingly confident with both the guide itself and the interviewing process. You'll develop a natural conversational style rather than rigidly reading questions.</a:t>
            </a:r>
          </a:p>
        </p:txBody>
      </p:sp>
    </p:spTree>
    <p:extLst>
      <p:ext uri="{BB962C8B-B14F-4D97-AF65-F5344CB8AC3E}">
        <p14:creationId xmlns:p14="http://schemas.microsoft.com/office/powerpoint/2010/main" val="1769903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6F4E6A-F04B-42FD-619B-E3ACB0343770}"/>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PILOTING Your Interview Approach Conducting actual data collection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2AEE0C-74A2-8E3D-44B1-FD6184266AE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Piloting involves conducting real interviews with participants from (or very similar to) your target population</a:t>
            </a:r>
          </a:p>
          <a:p>
            <a:r>
              <a:rPr lang="en-US"/>
              <a:t>This generates actual data that drives evidence-based changes to your study design</a:t>
            </a:r>
          </a:p>
          <a:p>
            <a:r>
              <a:rPr lang="en-US"/>
              <a:t>Key purposes</a:t>
            </a:r>
          </a:p>
          <a:p>
            <a:pPr lvl="1"/>
            <a:r>
              <a:rPr lang="en-US"/>
              <a:t>Examine whether the data addresses your research questions </a:t>
            </a:r>
          </a:p>
          <a:p>
            <a:pPr lvl="1"/>
            <a:r>
              <a:rPr lang="en-US"/>
              <a:t>Identify patterns in participant responses</a:t>
            </a:r>
          </a:p>
          <a:p>
            <a:pPr lvl="1"/>
            <a:r>
              <a:rPr lang="en-US"/>
              <a:t>Discover unexpected issues or opportunities </a:t>
            </a:r>
          </a:p>
          <a:p>
            <a:pPr lvl="1"/>
            <a:r>
              <a:rPr lang="en-US"/>
              <a:t>Test the entire research process from recruitment to analysis</a:t>
            </a:r>
          </a:p>
        </p:txBody>
      </p:sp>
    </p:spTree>
    <p:extLst>
      <p:ext uri="{BB962C8B-B14F-4D97-AF65-F5344CB8AC3E}">
        <p14:creationId xmlns:p14="http://schemas.microsoft.com/office/powerpoint/2010/main" val="2005470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B6A4-1570-D03C-7199-21861252DB7D}"/>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Analysing Your Pilot Study Results</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C42DE12-8B24-E99C-D60A-C63CE811BFDD}"/>
              </a:ext>
            </a:extLst>
          </p:cNvPr>
          <p:cNvSpPr>
            <a:spLocks noGrp="1"/>
          </p:cNvSpPr>
          <p:nvPr>
            <p:ph idx="1"/>
          </p:nvPr>
        </p:nvSpPr>
        <p:spPr>
          <a:xfrm>
            <a:off x="4447308" y="591344"/>
            <a:ext cx="6906491" cy="5585619"/>
          </a:xfrm>
        </p:spPr>
        <p:txBody>
          <a:bodyPr vert="horz" lIns="91440" tIns="45720" rIns="91440" bIns="45720" rtlCol="0" anchor="ctr">
            <a:normAutofit/>
          </a:bodyPr>
          <a:lstStyle/>
          <a:p>
            <a:pPr/>
            <a:r>
              <a:rPr lang="en-US"/>
              <a:t>After your pilot interviews, analyse how your questions performed:</a:t>
            </a:r>
          </a:p>
          <a:p>
            <a:pPr/>
            <a:r>
              <a:rPr lang="en-US"/>
              <a:t>Were there similar responses or confusion about specific questions?</a:t>
            </a:r>
          </a:p>
          <a:p>
            <a:pPr/>
            <a:r>
              <a:rPr lang="en-US"/>
              <a:t>Did particular questions need clarification across several interviews?</a:t>
            </a:r>
          </a:p>
          <a:p>
            <a:pPr/>
            <a:r>
              <a:rPr lang="en-US"/>
              <a:t>Were there issues with flow or sequencing?</a:t>
            </a:r>
          </a:p>
          <a:p>
            <a:pPr/>
            <a:r>
              <a:rPr lang="en-US"/>
              <a:t>Did you ask appropriate follow-up questions, or too many or too few?</a:t>
            </a:r>
          </a:p>
          <a:p>
            <a:pPr/>
            <a:r>
              <a:rPr lang="en-US"/>
              <a:t>What unexpected themes or issues emerged?</a:t>
            </a:r>
          </a:p>
        </p:txBody>
      </p:sp>
    </p:spTree>
    <p:extLst>
      <p:ext uri="{BB962C8B-B14F-4D97-AF65-F5344CB8AC3E}">
        <p14:creationId xmlns:p14="http://schemas.microsoft.com/office/powerpoint/2010/main" val="19770633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5BC5A2-F378-48CF-43E8-C4C89E33B4E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CEA0E9-BDDE-F951-4208-DD3918BBE806}"/>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sz="4100" kern="1200">
                <a:solidFill>
                  <a:srgbClr val="FFFFFF"/>
                </a:solidFill>
                <a:latin typeface="+mj-lt"/>
                <a:ea typeface="+mj-ea"/>
                <a:cs typeface="+mj-cs"/>
              </a:rPr>
              <a:t>Documenting your learning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0BB3CA-6176-CC41-38D7-86C12FC910AB}"/>
              </a:ext>
            </a:extLst>
          </p:cNvPr>
          <p:cNvSpPr>
            <a:spLocks noGrp="1"/>
          </p:cNvSpPr>
          <p:nvPr>
            <p:ph idx="1"/>
          </p:nvPr>
        </p:nvSpPr>
        <p:spPr>
          <a:xfrm>
            <a:off x="4447308" y="591344"/>
            <a:ext cx="6906491" cy="5585619"/>
          </a:xfrm>
        </p:spPr>
        <p:txBody>
          <a:bodyPr vert="horz" lIns="91440" tIns="45720" rIns="91440" bIns="45720" rtlCol="0" anchor="ctr">
            <a:normAutofit/>
          </a:bodyPr>
          <a:lstStyle/>
          <a:p>
            <a:pPr/>
            <a:r>
              <a:rPr lang="en-US"/>
              <a:t>You must carefully document:</a:t>
            </a:r>
          </a:p>
          <a:p>
            <a:pPr/>
            <a:r>
              <a:rPr lang="en-US"/>
              <a:t>How you structured the pilot process</a:t>
            </a:r>
          </a:p>
          <a:p>
            <a:pPr/>
            <a:r>
              <a:rPr lang="en-US"/>
              <a:t>The specific problems you identified</a:t>
            </a:r>
          </a:p>
          <a:p>
            <a:pPr/>
            <a:r>
              <a:rPr lang="en-US"/>
              <a:t>The exact changes you made and why</a:t>
            </a:r>
          </a:p>
          <a:p>
            <a:pPr/>
            <a:r>
              <a:rPr lang="en-US"/>
              <a:t>How these changes strengthen your research design</a:t>
            </a:r>
          </a:p>
        </p:txBody>
      </p:sp>
    </p:spTree>
    <p:extLst>
      <p:ext uri="{BB962C8B-B14F-4D97-AF65-F5344CB8AC3E}">
        <p14:creationId xmlns:p14="http://schemas.microsoft.com/office/powerpoint/2010/main" val="1123158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FD1EB-88B1-564E-9311-497DAFF5AD92}"/>
              </a:ext>
            </a:extLst>
          </p:cNvPr>
          <p:cNvSpPr>
            <a:spLocks noGrp="1"/>
          </p:cNvSpPr>
          <p:nvPr>
            <p:ph type="title" idx="4294967295"/>
          </p:nvPr>
        </p:nvSpPr>
        <p:spPr>
          <a:xfrm>
            <a:off x="1043631" y="809898"/>
            <a:ext cx="9942716" cy="1554480"/>
          </a:xfrm>
        </p:spPr>
        <p:txBody>
          <a:bodyPr anchor="ctr">
            <a:normAutofit/>
          </a:bodyPr>
          <a:lstStyle/>
          <a:p>
            <a:r>
              <a:rPr lang="en-GB" sz="4800"/>
              <a:t>What your article must report</a:t>
            </a:r>
          </a:p>
        </p:txBody>
      </p:sp>
      <p:sp>
        <p:nvSpPr>
          <p:cNvPr id="3" name="Content Placeholder 2">
            <a:extLst>
              <a:ext uri="{FF2B5EF4-FFF2-40B4-BE49-F238E27FC236}">
                <a16:creationId xmlns:a16="http://schemas.microsoft.com/office/drawing/2014/main" id="{E26DBD6F-3C3E-6F5C-3E54-A17E55E3FEB1}"/>
              </a:ext>
            </a:extLst>
          </p:cNvPr>
          <p:cNvSpPr>
            <a:spLocks noGrp="1"/>
          </p:cNvSpPr>
          <p:nvPr>
            <p:ph idx="1"/>
          </p:nvPr>
        </p:nvSpPr>
        <p:spPr>
          <a:xfrm>
            <a:off x="1045028" y="3017522"/>
            <a:ext cx="9941319" cy="3124658"/>
          </a:xfrm>
        </p:spPr>
        <p:txBody>
          <a:bodyPr anchor="ctr">
            <a:normAutofit/>
          </a:bodyPr>
          <a:lstStyle/>
          <a:p>
            <a:pPr/>
            <a:r>
              <a:rPr lang="en-GB" sz="2200"/>
              <a:t>That this is a pilot study, in your title or abstract</a:t>
            </a:r>
          </a:p>
          <a:p>
            <a:pPr/>
            <a:r>
              <a:rPr lang="en-GB" sz="2200"/>
              <a:t>Your feasibility objectives alongside the aims of your main study</a:t>
            </a:r>
          </a:p>
          <a:p>
            <a:pPr/>
            <a:r>
              <a:rPr lang="en-GB" sz="2200"/>
              <a:t>How you recruited at least 6 participants and how consent was handled</a:t>
            </a:r>
          </a:p>
          <a:p>
            <a:pPr/>
            <a:r>
              <a:rPr lang="en-GB" sz="2200"/>
              <a:t>That your study received ethics approval</a:t>
            </a:r>
          </a:p>
          <a:p>
            <a:pPr/>
            <a:r>
              <a:rPr lang="en-GB" sz="2200"/>
              <a:t>What worked, what did not and the exact changes you made</a:t>
            </a:r>
          </a:p>
          <a:p>
            <a:pPr/>
            <a:r>
              <a:rPr lang="en-GB" sz="2200"/>
              <a:t>What your main study would need to change to be feasible</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36369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DCA522C-C24E-A5B2-9CF9-D7AC45AA801E}"/>
              </a:ext>
            </a:extLst>
          </p:cNvPr>
          <p:cNvSpPr>
            <a:spLocks noGrp="1"/>
          </p:cNvSpPr>
          <p:nvPr>
            <p:ph type="title"/>
          </p:nvPr>
        </p:nvSpPr>
        <p:spPr>
          <a:xfrm>
            <a:off x="686834" y="1153572"/>
            <a:ext cx="3200400" cy="4461163"/>
          </a:xfrm>
        </p:spPr>
        <p:txBody>
          <a:bodyPr>
            <a:normAutofit/>
          </a:bodyPr>
          <a:lstStyle/>
          <a:p>
            <a:r>
              <a:rPr lang="en-US">
                <a:solidFill>
                  <a:srgbClr val="FFFFFF"/>
                </a:solidFill>
              </a:rPr>
              <a:t>The Role of Memoing</a:t>
            </a:r>
            <a:endParaRPr lang="en-GB">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67D0BB03-DEE4-6695-C6EE-8E92AB8E1BB9}"/>
              </a:ext>
            </a:extLst>
          </p:cNvPr>
          <p:cNvSpPr>
            <a:spLocks noGrp="1"/>
          </p:cNvSpPr>
          <p:nvPr>
            <p:ph idx="1"/>
          </p:nvPr>
        </p:nvSpPr>
        <p:spPr>
          <a:xfrm>
            <a:off x="4447308" y="591344"/>
            <a:ext cx="6906491" cy="5585619"/>
          </a:xfrm>
        </p:spPr>
        <p:txBody>
          <a:bodyPr anchor="ctr">
            <a:normAutofit/>
          </a:bodyPr>
          <a:lstStyle/>
          <a:p>
            <a:r>
              <a:rPr lang="en-US" dirty="0" err="1"/>
              <a:t>Memoing</a:t>
            </a:r>
            <a:r>
              <a:rPr lang="en-US" dirty="0"/>
              <a:t> - keeping detailed reflective notes throughout the research process - is essential in qualitative research and critical during pilot studies. </a:t>
            </a:r>
          </a:p>
          <a:p>
            <a:pPr marL="0" indent="0">
              <a:buNone/>
            </a:pPr>
            <a:endParaRPr lang="en-GB" dirty="0"/>
          </a:p>
        </p:txBody>
      </p:sp>
    </p:spTree>
    <p:extLst>
      <p:ext uri="{BB962C8B-B14F-4D97-AF65-F5344CB8AC3E}">
        <p14:creationId xmlns:p14="http://schemas.microsoft.com/office/powerpoint/2010/main" val="36470574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74F97-B1F2-FB79-6688-6EAF5814ED13}"/>
              </a:ext>
            </a:extLst>
          </p:cNvPr>
          <p:cNvSpPr>
            <a:spLocks noGrp="1"/>
          </p:cNvSpPr>
          <p:nvPr>
            <p:ph type="title"/>
          </p:nvPr>
        </p:nvSpPr>
        <p:spPr>
          <a:xfrm>
            <a:off x="686834" y="1153572"/>
            <a:ext cx="3200400" cy="4461163"/>
          </a:xfrm>
        </p:spPr>
        <p:txBody>
          <a:bodyPr>
            <a:normAutofit/>
          </a:bodyPr>
          <a:lstStyle/>
          <a:p>
            <a:r>
              <a:rPr lang="en-GB">
                <a:solidFill>
                  <a:srgbClr val="FFFFFF"/>
                </a:solidFill>
              </a:rPr>
              <a:t>WE WILL COME BACK TO THIS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C51EABB-6734-D2FD-A7B8-5183D89821B0}"/>
              </a:ext>
            </a:extLst>
          </p:cNvPr>
          <p:cNvSpPr>
            <a:spLocks noGrp="1"/>
          </p:cNvSpPr>
          <p:nvPr>
            <p:ph idx="1"/>
          </p:nvPr>
        </p:nvSpPr>
        <p:spPr>
          <a:xfrm>
            <a:off x="4447308" y="591344"/>
            <a:ext cx="6906491" cy="5585619"/>
          </a:xfrm>
        </p:spPr>
        <p:txBody>
          <a:bodyPr anchor="ctr">
            <a:normAutofit/>
          </a:bodyPr>
          <a:lstStyle/>
          <a:p>
            <a:r>
              <a:rPr lang="en-US" dirty="0"/>
              <a:t>During pilot interviews, memo about: </a:t>
            </a:r>
          </a:p>
          <a:p>
            <a:r>
              <a:rPr lang="en-US" dirty="0"/>
              <a:t>✓ Your own assumptions and reactions </a:t>
            </a:r>
          </a:p>
          <a:p>
            <a:r>
              <a:rPr lang="en-US" dirty="0"/>
              <a:t>✓ Participant responses that surprised you</a:t>
            </a:r>
          </a:p>
          <a:p>
            <a:r>
              <a:rPr lang="en-US" dirty="0"/>
              <a:t>✓ Questions that worked well or poorly </a:t>
            </a:r>
          </a:p>
          <a:p>
            <a:r>
              <a:rPr lang="en-US" dirty="0"/>
              <a:t>✓ Rapport-building approaches that were effective </a:t>
            </a:r>
          </a:p>
          <a:p>
            <a:r>
              <a:rPr lang="en-US" dirty="0"/>
              <a:t>✓ Technical or practical issues (recording, location, timing) </a:t>
            </a:r>
          </a:p>
          <a:p>
            <a:r>
              <a:rPr lang="en-US" dirty="0"/>
              <a:t>✓ Ideas for revisions and why</a:t>
            </a:r>
            <a:endParaRPr lang="en-GB" dirty="0"/>
          </a:p>
        </p:txBody>
      </p:sp>
    </p:spTree>
    <p:extLst>
      <p:ext uri="{BB962C8B-B14F-4D97-AF65-F5344CB8AC3E}">
        <p14:creationId xmlns:p14="http://schemas.microsoft.com/office/powerpoint/2010/main" val="32390144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31B363-86C5-45EA-24F1-D0CA460247EC}"/>
              </a:ext>
            </a:extLst>
          </p:cNvPr>
          <p:cNvSpPr>
            <a:spLocks noGrp="1"/>
          </p:cNvSpPr>
          <p:nvPr>
            <p:ph type="title"/>
          </p:nvPr>
        </p:nvSpPr>
        <p:spPr>
          <a:xfrm>
            <a:off x="686834" y="1153572"/>
            <a:ext cx="3200400" cy="4461163"/>
          </a:xfrm>
        </p:spPr>
        <p:txBody>
          <a:bodyPr>
            <a:normAutofit/>
          </a:bodyPr>
          <a:lstStyle/>
          <a:p>
            <a:r>
              <a:rPr lang="en-US">
                <a:solidFill>
                  <a:srgbClr val="FFFFFF"/>
                </a:solidFill>
              </a:rPr>
              <a:t>Example memo:</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8A4583-8813-7944-FEE6-F61C60229D29}"/>
              </a:ext>
            </a:extLst>
          </p:cNvPr>
          <p:cNvSpPr>
            <a:spLocks noGrp="1"/>
          </p:cNvSpPr>
          <p:nvPr>
            <p:ph idx="1"/>
          </p:nvPr>
        </p:nvSpPr>
        <p:spPr>
          <a:xfrm>
            <a:off x="4447308" y="591344"/>
            <a:ext cx="6906491" cy="5585619"/>
          </a:xfrm>
        </p:spPr>
        <p:txBody>
          <a:bodyPr anchor="ctr">
            <a:normAutofit/>
          </a:bodyPr>
          <a:lstStyle/>
          <a:p>
            <a:r>
              <a:rPr lang="en-US" dirty="0"/>
              <a:t>"Participant 2 became animated when discussing team conflicts but gave minimal responses about '</a:t>
            </a:r>
            <a:r>
              <a:rPr lang="en-US" dirty="0" err="1"/>
              <a:t>organisational</a:t>
            </a:r>
            <a:r>
              <a:rPr lang="en-US" dirty="0"/>
              <a:t> culture' - too abstract? Need to ground questions in concrete scenarios and specific examples." </a:t>
            </a:r>
          </a:p>
          <a:p>
            <a:r>
              <a:rPr lang="en-US" dirty="0"/>
              <a:t>Your pilot memos provide evidence of reflexivity and </a:t>
            </a:r>
            <a:r>
              <a:rPr lang="en-US" dirty="0" err="1"/>
              <a:t>rigour</a:t>
            </a:r>
            <a:r>
              <a:rPr lang="en-US" dirty="0"/>
              <a:t> in your thesis methodology chapter.</a:t>
            </a:r>
          </a:p>
          <a:p>
            <a:endParaRPr lang="en-GB" dirty="0"/>
          </a:p>
        </p:txBody>
      </p:sp>
    </p:spTree>
    <p:extLst>
      <p:ext uri="{BB962C8B-B14F-4D97-AF65-F5344CB8AC3E}">
        <p14:creationId xmlns:p14="http://schemas.microsoft.com/office/powerpoint/2010/main" val="7663204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4976A8-0C7F-AEDB-3907-CB4B299DFBFA}"/>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Common Problems and Pitfalls with Pilot Studies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C57945E-85EC-89DA-9F0E-026780B4345D}"/>
              </a:ext>
            </a:extLst>
          </p:cNvPr>
          <p:cNvSpPr>
            <a:spLocks noGrp="1"/>
          </p:cNvSpPr>
          <p:nvPr>
            <p:ph idx="1"/>
          </p:nvPr>
        </p:nvSpPr>
        <p:spPr>
          <a:xfrm>
            <a:off x="4447308" y="591344"/>
            <a:ext cx="6906491" cy="5585619"/>
          </a:xfrm>
        </p:spPr>
        <p:txBody>
          <a:bodyPr vert="horz" lIns="91440" tIns="45720" rIns="91440" bIns="45720" rtlCol="0" anchor="ctr">
            <a:normAutofit/>
          </a:bodyPr>
          <a:lstStyle/>
          <a:p>
            <a:pPr/>
            <a:r>
              <a:rPr lang="en-US" sz="2200" dirty="0"/>
              <a:t>1. Over-interpreting pilot data</a:t>
            </a:r>
          </a:p>
          <a:p>
            <a:pPr/>
            <a:r>
              <a:rPr lang="en-US" sz="2200" dirty="0"/>
              <a:t>Pilot studies test feasibility, not hypotheses, and small samples cannot support generalisable findings</a:t>
            </a:r>
          </a:p>
          <a:p>
            <a:pPr/>
            <a:r>
              <a:rPr lang="en-US" sz="2200" dirty="0"/>
              <a:t>Resist reporting preliminary findings: focus on what you learned about your method</a:t>
            </a:r>
          </a:p>
        </p:txBody>
      </p:sp>
    </p:spTree>
    <p:extLst>
      <p:ext uri="{BB962C8B-B14F-4D97-AF65-F5344CB8AC3E}">
        <p14:creationId xmlns:p14="http://schemas.microsoft.com/office/powerpoint/2010/main" val="37843554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06BDB9-16B8-4F13-8AA3-B65620CBEA32}"/>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23">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F1A709-3747-E465-66C0-B9CFCC2450DA}"/>
              </a:ext>
            </a:extLst>
          </p:cNvPr>
          <p:cNvSpPr>
            <a:spLocks noGrp="1"/>
          </p:cNvSpPr>
          <p:nvPr>
            <p:ph type="title" idx="4294967295"/>
          </p:nvPr>
        </p:nvSpPr>
        <p:spPr>
          <a:xfrm>
            <a:off x="4038600" y="1939159"/>
            <a:ext cx="7644627" cy="2751086"/>
          </a:xfrm>
        </p:spPr>
        <p:txBody>
          <a:bodyPr vert="horz" lIns="91440" tIns="45720" rIns="91440" bIns="45720" rtlCol="0" anchor="b">
            <a:normAutofit/>
          </a:bodyPr>
          <a:lstStyle/>
          <a:p>
            <a:pPr algn="r"/>
            <a:r>
              <a:rPr lang="en-US" sz="4700" kern="1200">
                <a:solidFill>
                  <a:schemeClr val="tx1"/>
                </a:solidFill>
                <a:latin typeface="+mj-lt"/>
                <a:ea typeface="+mj-ea"/>
                <a:cs typeface="+mj-cs"/>
              </a:rPr>
              <a:t>2. Under-documenting the pilot</a:t>
            </a:r>
          </a:p>
        </p:txBody>
      </p:sp>
      <p:sp>
        <p:nvSpPr>
          <p:cNvPr id="3" name="Content Placeholder 2">
            <a:extLst>
              <a:ext uri="{FF2B5EF4-FFF2-40B4-BE49-F238E27FC236}">
                <a16:creationId xmlns:a16="http://schemas.microsoft.com/office/drawing/2014/main" id="{9913F580-2A87-70D1-7517-0273CA468762}"/>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Failing to record what you learned and changed, or why you made each change</a:t>
            </a:r>
          </a:p>
        </p:txBody>
      </p:sp>
    </p:spTree>
    <p:extLst>
      <p:ext uri="{BB962C8B-B14F-4D97-AF65-F5344CB8AC3E}">
        <p14:creationId xmlns:p14="http://schemas.microsoft.com/office/powerpoint/2010/main" val="30774125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9BBFD6F-8687-310A-3BE9-072AEC1A994B}"/>
              </a:ext>
            </a:extLst>
          </p:cNvPr>
          <p:cNvSpPr>
            <a:spLocks noGrp="1"/>
          </p:cNvSpPr>
          <p:nvPr>
            <p:ph type="title"/>
          </p:nvPr>
        </p:nvSpPr>
        <p:spPr>
          <a:xfrm>
            <a:off x="686834" y="1153572"/>
            <a:ext cx="3200400" cy="4461163"/>
          </a:xfrm>
        </p:spPr>
        <p:txBody>
          <a:bodyPr>
            <a:normAutofit/>
          </a:bodyPr>
          <a:lstStyle/>
          <a:p>
            <a:r>
              <a:rPr lang="en-US">
                <a:solidFill>
                  <a:srgbClr val="FFFFFF"/>
                </a:solidFill>
              </a:rPr>
              <a:t>3. Insufficient diversity in pilot sample </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72C67389-EE6E-CB88-725B-86A6F7FE1C7C}"/>
              </a:ext>
            </a:extLst>
          </p:cNvPr>
          <p:cNvSpPr>
            <a:spLocks noGrp="1"/>
          </p:cNvSpPr>
          <p:nvPr>
            <p:ph idx="1"/>
          </p:nvPr>
        </p:nvSpPr>
        <p:spPr>
          <a:xfrm>
            <a:off x="4447308" y="591344"/>
            <a:ext cx="6906491" cy="5585619"/>
          </a:xfrm>
        </p:spPr>
        <p:txBody>
          <a:bodyPr anchor="ctr">
            <a:normAutofit/>
          </a:bodyPr>
          <a:lstStyle/>
          <a:p>
            <a:r>
              <a:rPr lang="en-US" dirty="0"/>
              <a:t>All pilot participants too similar to each other - Not representing the range of perspectives in your target population - Missing key characteristics that might affect how questions are understood</a:t>
            </a:r>
            <a:endParaRPr lang="en-GB" dirty="0"/>
          </a:p>
        </p:txBody>
      </p:sp>
    </p:spTree>
    <p:extLst>
      <p:ext uri="{BB962C8B-B14F-4D97-AF65-F5344CB8AC3E}">
        <p14:creationId xmlns:p14="http://schemas.microsoft.com/office/powerpoint/2010/main" val="303664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883A5D-A320-6DEB-91D2-9DE27024D3E2}"/>
              </a:ext>
            </a:extLst>
          </p:cNvPr>
          <p:cNvSpPr>
            <a:spLocks noGrp="1"/>
          </p:cNvSpPr>
          <p:nvPr>
            <p:ph type="title"/>
          </p:nvPr>
        </p:nvSpPr>
        <p:spPr>
          <a:xfrm>
            <a:off x="686834" y="1153572"/>
            <a:ext cx="3200400" cy="4461163"/>
          </a:xfrm>
        </p:spPr>
        <p:txBody>
          <a:bodyPr>
            <a:normAutofit/>
          </a:bodyPr>
          <a:lstStyle/>
          <a:p>
            <a:r>
              <a:rPr lang="en-US">
                <a:solidFill>
                  <a:srgbClr val="FFFFFF"/>
                </a:solidFill>
              </a:rPr>
              <a:t>4. Ignoring pilot findings -</a:t>
            </a:r>
            <a:endParaRPr lang="en-GB" dirty="0">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F2925E0-5C58-C889-6C1A-BE87D7615CC7}"/>
              </a:ext>
            </a:extLst>
          </p:cNvPr>
          <p:cNvSpPr>
            <a:spLocks noGrp="1"/>
          </p:cNvSpPr>
          <p:nvPr>
            <p:ph idx="1"/>
          </p:nvPr>
        </p:nvSpPr>
        <p:spPr>
          <a:xfrm>
            <a:off x="4447308" y="591344"/>
            <a:ext cx="6906491" cy="5585619"/>
          </a:xfrm>
        </p:spPr>
        <p:txBody>
          <a:bodyPr anchor="ctr">
            <a:normAutofit/>
          </a:bodyPr>
          <a:lstStyle/>
          <a:p>
            <a:r>
              <a:rPr lang="en-US" dirty="0"/>
              <a:t>Identifying problems but failing to revise your approach </a:t>
            </a:r>
          </a:p>
          <a:p>
            <a:r>
              <a:rPr lang="en-US" dirty="0"/>
              <a:t>Proceeding with a flawed design because "it's too late to change" </a:t>
            </a:r>
          </a:p>
          <a:p>
            <a:r>
              <a:rPr lang="en-US" dirty="0"/>
              <a:t>If your pilot reveals significant issues, you MUST address them</a:t>
            </a:r>
            <a:endParaRPr lang="en-GB" dirty="0"/>
          </a:p>
        </p:txBody>
      </p:sp>
    </p:spTree>
    <p:extLst>
      <p:ext uri="{BB962C8B-B14F-4D97-AF65-F5344CB8AC3E}">
        <p14:creationId xmlns:p14="http://schemas.microsoft.com/office/powerpoint/2010/main" val="15641318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6C1516-A946-07E9-8569-06F181D956E2}"/>
              </a:ext>
            </a:extLst>
          </p:cNvPr>
          <p:cNvSpPr>
            <a:spLocks noGrp="1"/>
          </p:cNvSpPr>
          <p:nvPr>
            <p:ph type="title"/>
          </p:nvPr>
        </p:nvSpPr>
        <p:spPr>
          <a:xfrm>
            <a:off x="686834" y="1153572"/>
            <a:ext cx="3200400" cy="4461163"/>
          </a:xfrm>
        </p:spPr>
        <p:txBody>
          <a:bodyPr>
            <a:normAutofit/>
          </a:bodyPr>
          <a:lstStyle/>
          <a:p>
            <a:r>
              <a:rPr lang="en-US">
                <a:solidFill>
                  <a:srgbClr val="FFFFFF"/>
                </a:solidFill>
              </a:rPr>
              <a:t>5. Treating the pilot as "practice" rather than research</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ED5FC46-8064-023F-3AB9-15E23E5F30C9}"/>
              </a:ext>
            </a:extLst>
          </p:cNvPr>
          <p:cNvSpPr>
            <a:spLocks noGrp="1"/>
          </p:cNvSpPr>
          <p:nvPr>
            <p:ph idx="1"/>
          </p:nvPr>
        </p:nvSpPr>
        <p:spPr>
          <a:xfrm>
            <a:off x="4447308" y="591344"/>
            <a:ext cx="6906491" cy="5585619"/>
          </a:xfrm>
        </p:spPr>
        <p:txBody>
          <a:bodyPr anchor="ctr">
            <a:normAutofit/>
          </a:bodyPr>
          <a:lstStyle/>
          <a:p>
            <a:r>
              <a:rPr lang="en-US" dirty="0"/>
              <a:t>Not obtaining proper ethics approval for pilot phase</a:t>
            </a:r>
          </a:p>
          <a:p>
            <a:r>
              <a:rPr lang="en-US" dirty="0"/>
              <a:t>Inadequate informed consent procedures</a:t>
            </a:r>
          </a:p>
          <a:p>
            <a:r>
              <a:rPr lang="en-US" dirty="0"/>
              <a:t>Failing to maintain </a:t>
            </a:r>
            <a:r>
              <a:rPr lang="en-US" dirty="0" err="1"/>
              <a:t>rigour</a:t>
            </a:r>
            <a:r>
              <a:rPr lang="en-US" dirty="0"/>
              <a:t> in pilot interviews </a:t>
            </a:r>
          </a:p>
        </p:txBody>
      </p:sp>
    </p:spTree>
    <p:extLst>
      <p:ext uri="{BB962C8B-B14F-4D97-AF65-F5344CB8AC3E}">
        <p14:creationId xmlns:p14="http://schemas.microsoft.com/office/powerpoint/2010/main" val="2461176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Video 11" descr="People Discussing">
            <a:extLst>
              <a:ext uri="{FF2B5EF4-FFF2-40B4-BE49-F238E27FC236}">
                <a16:creationId xmlns:a16="http://schemas.microsoft.com/office/drawing/2014/main" id="{2CA5382D-AC00-8878-F9D0-747CBC1C936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8" name="Rectangle 17">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DAEB2-7CAF-52A3-C7A9-D0BC67B54D0C}"/>
              </a:ext>
            </a:extLst>
          </p:cNvPr>
          <p:cNvSpPr>
            <a:spLocks noGrp="1"/>
          </p:cNvSpPr>
          <p:nvPr>
            <p:ph type="title" idx="4294967295"/>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Sissi</a:t>
            </a:r>
            <a:br>
              <a:rPr lang="en-US" sz="5200">
                <a:solidFill>
                  <a:srgbClr val="FFFFFF"/>
                </a:solidFill>
              </a:rPr>
            </a:br>
            <a:r>
              <a:rPr lang="en-US" sz="5200">
                <a:solidFill>
                  <a:srgbClr val="FFFFFF"/>
                </a:solidFill>
              </a:rPr>
              <a:t>Xi Jiang</a:t>
            </a:r>
          </a:p>
        </p:txBody>
      </p:sp>
      <p:sp>
        <p:nvSpPr>
          <p:cNvPr id="3" name="Content Placeholder 2">
            <a:extLst>
              <a:ext uri="{FF2B5EF4-FFF2-40B4-BE49-F238E27FC236}">
                <a16:creationId xmlns:a16="http://schemas.microsoft.com/office/drawing/2014/main" id="{AB7ED870-574C-AB77-B3E6-418821BE2CF9}"/>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How did your pilot study change your interview questions ?</a:t>
            </a:r>
          </a:p>
        </p:txBody>
      </p:sp>
    </p:spTree>
    <p:extLst>
      <p:ext uri="{BB962C8B-B14F-4D97-AF65-F5344CB8AC3E}">
        <p14:creationId xmlns:p14="http://schemas.microsoft.com/office/powerpoint/2010/main" val="278503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2"/>
                                        </p:tgtEl>
                                      </p:cBhvr>
                                    </p:cmd>
                                  </p:childTnLst>
                                </p:cTn>
                              </p:par>
                            </p:childTnLst>
                          </p:cTn>
                        </p:par>
                      </p:childTnLst>
                    </p:cTn>
                  </p:par>
                </p:childTnLst>
              </p:cTn>
              <p:nextCondLst>
                <p:cond evt="onClick" delay="0">
                  <p:tgtEl>
                    <p:spTgt spid="12"/>
                  </p:tgtEl>
                </p:cond>
              </p:nextCondLst>
            </p:seq>
            <p:video>
              <p:cMediaNode mute="1">
                <p:cTn id="12" repeatCount="indefinite" fill="hold" display="0">
                  <p:stCondLst>
                    <p:cond delay="indefinite"/>
                  </p:stCondLst>
                </p:cTn>
                <p:tgtEl>
                  <p:spTgt spid="12"/>
                </p:tgtEl>
              </p:cMediaNode>
            </p:video>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CD4DD-4308-4C8D-B804-DD32EC3921E7}"/>
              </a:ext>
            </a:extLst>
          </p:cNvPr>
          <p:cNvSpPr>
            <a:spLocks noGrp="1"/>
          </p:cNvSpPr>
          <p:nvPr>
            <p:ph type="title" idx="4294967295"/>
          </p:nvPr>
        </p:nvSpPr>
        <p:spPr>
          <a:xfrm>
            <a:off x="838200" y="365125"/>
            <a:ext cx="10515600" cy="1325563"/>
          </a:xfrm>
        </p:spPr>
        <p:txBody>
          <a:bodyPr>
            <a:normAutofit fontScale="90000"/>
          </a:bodyPr>
          <a:lstStyle/>
          <a:p>
            <a:r>
              <a:rPr lang="en-GB" sz="5400" dirty="0"/>
              <a:t>Why are (some) pilot studies not reported?</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FE97D-3EAD-4548-961A-B646F0E0A650}"/>
              </a:ext>
            </a:extLst>
          </p:cNvPr>
          <p:cNvSpPr>
            <a:spLocks noGrp="1"/>
          </p:cNvSpPr>
          <p:nvPr>
            <p:ph idx="1"/>
          </p:nvPr>
        </p:nvSpPr>
        <p:spPr>
          <a:xfrm>
            <a:off x="838200" y="1929384"/>
            <a:ext cx="10515600" cy="4251960"/>
          </a:xfrm>
        </p:spPr>
        <p:txBody>
          <a:bodyPr>
            <a:normAutofit/>
          </a:bodyPr>
          <a:lstStyle/>
          <a:p>
            <a:r>
              <a:rPr lang="en-GB" sz="2000" dirty="0"/>
              <a:t>Publication bias may occur because of a tendency for journals to accept only papers that have statistically significant results and not to report non-significant effects (Mahoney 1977; </a:t>
            </a:r>
            <a:r>
              <a:rPr lang="en-GB" sz="2000" dirty="0" err="1"/>
              <a:t>Chann</a:t>
            </a:r>
            <a:r>
              <a:rPr lang="en-GB" sz="2000" dirty="0"/>
              <a:t> 1982; </a:t>
            </a:r>
            <a:r>
              <a:rPr lang="en-GB" sz="2000" dirty="0" err="1"/>
              <a:t>Dickersin</a:t>
            </a:r>
            <a:r>
              <a:rPr lang="en-GB" sz="2000" dirty="0"/>
              <a:t>, 1990). </a:t>
            </a:r>
          </a:p>
          <a:p>
            <a:r>
              <a:rPr lang="en-GB" sz="2000" dirty="0"/>
              <a:t>It may lead to an overestimation of the effectiveness of say policy changes or interventions, </a:t>
            </a:r>
          </a:p>
          <a:p>
            <a:r>
              <a:rPr lang="en-GB" sz="2000" dirty="0"/>
              <a:t>Editors have recognised the dangers of publication bias with respect to clinical trials and have offered ‘an amnesty for unpublished trials’ in an attempt to overcome these problems.</a:t>
            </a:r>
          </a:p>
          <a:p>
            <a:r>
              <a:rPr lang="en-GB" sz="2000" dirty="0"/>
              <a:t>However, it is equally important to ensure that lessons learned with respect to the research method are shared, otherwise participants may be subjected to poorly developed tools or money may be wasted because methods of recruitment failed.</a:t>
            </a:r>
          </a:p>
          <a:p>
            <a:r>
              <a:rPr lang="en-GB" sz="2000" dirty="0"/>
              <a:t> A consistent selection bias favouring reports of primary research over papers on research methods, theoretical thinking, or secondary analysis, can lead to many of researchers re-inventing the wheel without having had the opportunity to learn from other people’s experience.</a:t>
            </a:r>
          </a:p>
        </p:txBody>
      </p:sp>
    </p:spTree>
    <p:extLst>
      <p:ext uri="{BB962C8B-B14F-4D97-AF65-F5344CB8AC3E}">
        <p14:creationId xmlns:p14="http://schemas.microsoft.com/office/powerpoint/2010/main" val="31157851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42F8CA-ECF4-48F8-B438-6232BC8B5088}"/>
              </a:ext>
            </a:extLst>
          </p:cNvPr>
          <p:cNvSpPr>
            <a:spLocks noGrp="1"/>
          </p:cNvSpPr>
          <p:nvPr>
            <p:ph type="title" idx="4294967295"/>
          </p:nvPr>
        </p:nvSpPr>
        <p:spPr>
          <a:xfrm>
            <a:off x="838200" y="365125"/>
            <a:ext cx="10515600" cy="1325563"/>
          </a:xfrm>
        </p:spPr>
        <p:txBody>
          <a:bodyPr>
            <a:normAutofit/>
          </a:bodyPr>
          <a:lstStyle/>
          <a:p>
            <a:r>
              <a:rPr lang="en-GB" sz="5400"/>
              <a:t>To conclude</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1DCF08-1C5E-4AC2-85DE-DFAD2B82621B}"/>
              </a:ext>
            </a:extLst>
          </p:cNvPr>
          <p:cNvSpPr>
            <a:spLocks noGrp="1"/>
          </p:cNvSpPr>
          <p:nvPr>
            <p:ph idx="1"/>
          </p:nvPr>
        </p:nvSpPr>
        <p:spPr>
          <a:xfrm>
            <a:off x="838200" y="1929384"/>
            <a:ext cx="10515600" cy="4251960"/>
          </a:xfrm>
        </p:spPr>
        <p:txBody>
          <a:bodyPr>
            <a:normAutofit/>
          </a:bodyPr>
          <a:lstStyle/>
          <a:p>
            <a:r>
              <a:rPr lang="en-GB" sz="2000"/>
              <a:t>When pilot studies are mentioned in more detail in academic papers and reports, researchers regularly comment that they “had learned from the pilot study” and made the necessary changes, without offering the reader details about what exactly was learnt. (van Teijlingen and Hundley, 2001)</a:t>
            </a:r>
          </a:p>
          <a:p>
            <a:r>
              <a:rPr lang="en-GB" sz="2000"/>
              <a:t>Pilot studies can be “time-consuming, frustrating, and fraught with unanticipated problems, but it is better to … deal with them before investing a great deal of time, money, and effort in the full study” (Mason and Zuercher, 1995, cited in van Teijlingen and Hundley, 2001). </a:t>
            </a:r>
          </a:p>
          <a:p>
            <a:r>
              <a:rPr lang="en-GB" sz="2000"/>
              <a:t>It has also been argued that the current research climate demands accountability from researchers, which means that there is a need to ensure the best possible use of research results (Crosswaite and Curtice 1994). </a:t>
            </a:r>
          </a:p>
          <a:p>
            <a:r>
              <a:rPr lang="en-GB" sz="2000"/>
              <a:t>Researchers have an ethical obligation to make the best use of their research experience by reporting issues arising from all parts of a study, including the pilot phase. Well-designed and well-conducted pilot studies can inform us about the best research process and occasionally about likely outcomes. </a:t>
            </a:r>
          </a:p>
        </p:txBody>
      </p:sp>
    </p:spTree>
    <p:extLst>
      <p:ext uri="{BB962C8B-B14F-4D97-AF65-F5344CB8AC3E}">
        <p14:creationId xmlns:p14="http://schemas.microsoft.com/office/powerpoint/2010/main" val="24265017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AEE13-2FEF-67B8-EECE-FA7D9427BFB6}"/>
              </a:ext>
            </a:extLst>
          </p:cNvPr>
          <p:cNvSpPr>
            <a:spLocks noGrp="1"/>
          </p:cNvSpPr>
          <p:nvPr>
            <p:ph type="title" idx="4294967295"/>
          </p:nvPr>
        </p:nvSpPr>
        <p:spPr>
          <a:xfrm>
            <a:off x="686834" y="1153572"/>
            <a:ext cx="3200400" cy="4461163"/>
          </a:xfrm>
        </p:spPr>
        <p:txBody>
          <a:bodyPr>
            <a:normAutofit/>
          </a:bodyPr>
          <a:lstStyle/>
          <a:p>
            <a:r>
              <a:rPr lang="en-GB">
                <a:solidFill>
                  <a:srgbClr val="FFFFFF"/>
                </a:solidFill>
              </a:rPr>
              <a:t>Q &amp; A Frequently asked questions about pilot studies 1</a:t>
            </a:r>
          </a:p>
        </p:txBody>
      </p:sp>
      <p:sp>
        <p:nvSpPr>
          <p:cNvPr id="29" name="Arc 2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B4FC6C-A881-03E3-BFAC-B7E888A7F8BD}"/>
              </a:ext>
            </a:extLst>
          </p:cNvPr>
          <p:cNvSpPr>
            <a:spLocks noGrp="1"/>
          </p:cNvSpPr>
          <p:nvPr>
            <p:ph idx="1"/>
          </p:nvPr>
        </p:nvSpPr>
        <p:spPr>
          <a:xfrm>
            <a:off x="4447308" y="591344"/>
            <a:ext cx="6906491" cy="5585619"/>
          </a:xfrm>
        </p:spPr>
        <p:txBody>
          <a:bodyPr anchor="ctr">
            <a:normAutofit/>
          </a:bodyPr>
          <a:lstStyle/>
          <a:p>
            <a:pPr/>
            <a:r>
              <a:rPr lang="en-GB"/>
              <a:t>Q: Can I publish my pilot study, and why should I?</a:t>
            </a:r>
          </a:p>
          <a:p>
            <a:pPr/>
            <a:r>
              <a:rPr lang="en-GB"/>
              <a:t>A: Yes. Your article is written for publication, and publishing your pilot:</a:t>
            </a:r>
          </a:p>
          <a:p>
            <a:pPr lvl="1"/>
            <a:r>
              <a:rPr lang="en-GB"/>
              <a:t>Shares feasibility information with the research community</a:t>
            </a:r>
          </a:p>
          <a:p>
            <a:pPr lvl="1"/>
            <a:r>
              <a:rPr lang="en-GB"/>
              <a:t>Saves other researchers from repeating your mistakes</a:t>
            </a:r>
          </a:p>
          <a:p>
            <a:pPr lvl="1"/>
            <a:r>
              <a:rPr lang="en-GB"/>
              <a:t>Builds methodological knowledge in qualitative research</a:t>
            </a:r>
          </a:p>
          <a:p>
            <a:pPr lvl="1"/>
            <a:r>
              <a:rPr lang="en-GB"/>
              <a:t>Fulfils your ethical obligation to share what you learned</a:t>
            </a:r>
          </a:p>
          <a:p>
            <a:pPr/>
            <a:r>
              <a:rPr lang="en-GB"/>
              <a:t>Focus on feasibility, method and lessons learned, not substantive findings. Research isn't research if it is locked away in a cupboard.</a:t>
            </a:r>
          </a:p>
        </p:txBody>
      </p:sp>
    </p:spTree>
    <p:extLst>
      <p:ext uri="{BB962C8B-B14F-4D97-AF65-F5344CB8AC3E}">
        <p14:creationId xmlns:p14="http://schemas.microsoft.com/office/powerpoint/2010/main" val="135981573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75019-F38F-8CC5-A6E8-25F24D28F0B1}"/>
              </a:ext>
            </a:extLst>
          </p:cNvPr>
          <p:cNvSpPr>
            <a:spLocks noGrp="1"/>
          </p:cNvSpPr>
          <p:nvPr>
            <p:ph type="title" idx="4294967295"/>
          </p:nvPr>
        </p:nvSpPr>
        <p:spPr>
          <a:xfrm>
            <a:off x="686834" y="1153572"/>
            <a:ext cx="3200400" cy="4461163"/>
          </a:xfrm>
        </p:spPr>
        <p:txBody>
          <a:bodyPr>
            <a:normAutofit/>
          </a:bodyPr>
          <a:lstStyle/>
          <a:p>
            <a:r>
              <a:rPr lang="en-GB" dirty="0">
                <a:solidFill>
                  <a:srgbClr val="FFFFFF"/>
                </a:solidFill>
              </a:rPr>
              <a:t>Q &amp; A Frequently asked questions about pilot studies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F415648-8569-6870-F706-243D1BF7D643}"/>
              </a:ext>
            </a:extLst>
          </p:cNvPr>
          <p:cNvSpPr>
            <a:spLocks noGrp="1"/>
          </p:cNvSpPr>
          <p:nvPr>
            <p:ph idx="1"/>
          </p:nvPr>
        </p:nvSpPr>
        <p:spPr>
          <a:xfrm>
            <a:off x="4447308" y="591344"/>
            <a:ext cx="6906491" cy="5585619"/>
          </a:xfrm>
        </p:spPr>
        <p:txBody>
          <a:bodyPr anchor="ctr">
            <a:normAutofit/>
          </a:bodyPr>
          <a:lstStyle/>
          <a:p>
            <a:r>
              <a:rPr lang="en-GB" dirty="0"/>
              <a:t>Q: What if my pilot study doesn't uncover any major problems? A: This is valuable information! It suggests your research design is sound. </a:t>
            </a:r>
          </a:p>
          <a:p>
            <a:r>
              <a:rPr lang="en-GB" dirty="0"/>
              <a:t>Document: </a:t>
            </a:r>
          </a:p>
          <a:p>
            <a:r>
              <a:rPr lang="en-GB" dirty="0"/>
              <a:t>What you tested and how </a:t>
            </a:r>
          </a:p>
          <a:p>
            <a:r>
              <a:rPr lang="en-GB" dirty="0"/>
              <a:t>Why your approach proved feasible </a:t>
            </a:r>
          </a:p>
          <a:p>
            <a:r>
              <a:rPr lang="en-GB" dirty="0"/>
              <a:t>Minor refinements you made </a:t>
            </a:r>
          </a:p>
          <a:p>
            <a:r>
              <a:rPr lang="en-GB" dirty="0"/>
              <a:t>Your increased confidence in the method</a:t>
            </a:r>
          </a:p>
          <a:p>
            <a:r>
              <a:rPr lang="en-GB" dirty="0"/>
              <a:t>Even successful pilots contribute to methodological knowledge.</a:t>
            </a:r>
          </a:p>
          <a:p>
            <a:endParaRPr lang="en-GB" dirty="0"/>
          </a:p>
        </p:txBody>
      </p:sp>
    </p:spTree>
    <p:extLst>
      <p:ext uri="{BB962C8B-B14F-4D97-AF65-F5344CB8AC3E}">
        <p14:creationId xmlns:p14="http://schemas.microsoft.com/office/powerpoint/2010/main" val="71572428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739FA-28B8-342B-D8C2-6201EE7DA28A}"/>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3</a:t>
            </a:r>
          </a:p>
        </p:txBody>
      </p:sp>
      <p:sp>
        <p:nvSpPr>
          <p:cNvPr id="3" name="Content Placeholder 2">
            <a:extLst>
              <a:ext uri="{FF2B5EF4-FFF2-40B4-BE49-F238E27FC236}">
                <a16:creationId xmlns:a16="http://schemas.microsoft.com/office/drawing/2014/main" id="{8AFF165A-49CC-50BD-1E4B-8ED4F17EA995}"/>
              </a:ext>
            </a:extLst>
          </p:cNvPr>
          <p:cNvSpPr>
            <a:spLocks noGrp="1"/>
          </p:cNvSpPr>
          <p:nvPr>
            <p:ph idx="1"/>
          </p:nvPr>
        </p:nvSpPr>
        <p:spPr>
          <a:xfrm>
            <a:off x="4810259" y="649480"/>
            <a:ext cx="6555347" cy="5546047"/>
          </a:xfrm>
        </p:spPr>
        <p:txBody>
          <a:bodyPr anchor="ctr">
            <a:normAutofit/>
          </a:bodyPr>
          <a:lstStyle/>
          <a:p>
            <a:r>
              <a:rPr lang="en-GB" sz="2000" dirty="0"/>
              <a:t>Q: Can I combine data from my pilot with data from my main study? </a:t>
            </a:r>
          </a:p>
          <a:p>
            <a:r>
              <a:rPr lang="en-GB" sz="2000" dirty="0"/>
              <a:t>A: Yes, BUT only if: </a:t>
            </a:r>
          </a:p>
          <a:p>
            <a:r>
              <a:rPr lang="en-GB" sz="2000" dirty="0"/>
              <a:t>The sampling approach and criteria remained the same</a:t>
            </a:r>
          </a:p>
          <a:p>
            <a:r>
              <a:rPr lang="en-GB" sz="2000" dirty="0"/>
              <a:t>Your interview guide didn't change substantially </a:t>
            </a:r>
          </a:p>
          <a:p>
            <a:r>
              <a:rPr lang="en-GB" sz="2000" dirty="0"/>
              <a:t>Data collection procedures were consistent </a:t>
            </a:r>
          </a:p>
          <a:p>
            <a:r>
              <a:rPr lang="en-GB" sz="2000" dirty="0"/>
              <a:t>You obtained appropriate ethical approval for this</a:t>
            </a:r>
          </a:p>
          <a:p>
            <a:r>
              <a:rPr lang="en-GB" sz="2000" dirty="0"/>
              <a:t> If you made significant changes based on pilot findings, pilot data and main study data are NOT comparable and should not be combined. </a:t>
            </a:r>
          </a:p>
          <a:p>
            <a:endParaRPr lang="en-GB" sz="2000" dirty="0"/>
          </a:p>
        </p:txBody>
      </p:sp>
    </p:spTree>
    <p:extLst>
      <p:ext uri="{BB962C8B-B14F-4D97-AF65-F5344CB8AC3E}">
        <p14:creationId xmlns:p14="http://schemas.microsoft.com/office/powerpoint/2010/main" val="140341198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1D0BF-1F04-B2EF-CE88-40DE39A30A1B}"/>
              </a:ext>
            </a:extLst>
          </p:cNvPr>
          <p:cNvSpPr>
            <a:spLocks noGrp="1"/>
          </p:cNvSpPr>
          <p:nvPr>
            <p:ph type="title" idx="4294967295"/>
          </p:nvPr>
        </p:nvSpPr>
        <p:spPr>
          <a:xfrm>
            <a:off x="466722" y="586855"/>
            <a:ext cx="3201366" cy="3387497"/>
          </a:xfrm>
        </p:spPr>
        <p:txBody>
          <a:bodyPr anchor="b">
            <a:normAutofit/>
          </a:bodyPr>
          <a:lstStyle/>
          <a:p>
            <a:pPr algn="r"/>
            <a:r>
              <a:rPr lang="en-GB" sz="4000" dirty="0">
                <a:solidFill>
                  <a:srgbClr val="FFFFFF"/>
                </a:solidFill>
              </a:rPr>
              <a:t>Q &amp; A Frequently asked questions about pilot studies 4</a:t>
            </a:r>
          </a:p>
        </p:txBody>
      </p:sp>
      <p:sp>
        <p:nvSpPr>
          <p:cNvPr id="3" name="Content Placeholder 2">
            <a:extLst>
              <a:ext uri="{FF2B5EF4-FFF2-40B4-BE49-F238E27FC236}">
                <a16:creationId xmlns:a16="http://schemas.microsoft.com/office/drawing/2014/main" id="{DB1CD256-6862-E0F1-718F-75FC3D01D083}"/>
              </a:ext>
            </a:extLst>
          </p:cNvPr>
          <p:cNvSpPr>
            <a:spLocks noGrp="1"/>
          </p:cNvSpPr>
          <p:nvPr>
            <p:ph idx="1"/>
          </p:nvPr>
        </p:nvSpPr>
        <p:spPr>
          <a:xfrm>
            <a:off x="4810259" y="649480"/>
            <a:ext cx="6555347" cy="5546047"/>
          </a:xfrm>
        </p:spPr>
        <p:txBody>
          <a:bodyPr anchor="ctr">
            <a:normAutofit/>
          </a:bodyPr>
          <a:lstStyle/>
          <a:p>
            <a:r>
              <a:rPr lang="en-GB" sz="2000" dirty="0"/>
              <a:t>Q: Can I use the results of a pilot study to make conclusions about my research questions? </a:t>
            </a:r>
          </a:p>
          <a:p>
            <a:r>
              <a:rPr lang="en-GB" sz="2000" dirty="0"/>
              <a:t>A: Not a good idea! </a:t>
            </a:r>
          </a:p>
          <a:p>
            <a:r>
              <a:rPr lang="en-GB" sz="2000" dirty="0"/>
              <a:t>Pilot studies are primarily for assessing feasibility </a:t>
            </a:r>
          </a:p>
          <a:p>
            <a:r>
              <a:rPr lang="en-GB" sz="2000" dirty="0"/>
              <a:t>Small samples cannot support robust conclusions </a:t>
            </a:r>
          </a:p>
          <a:p>
            <a:r>
              <a:rPr lang="en-GB" sz="2000" dirty="0"/>
              <a:t>You risk confirmation bias (seeing what you expect to see) </a:t>
            </a:r>
          </a:p>
          <a:p>
            <a:r>
              <a:rPr lang="en-GB" sz="2000" dirty="0"/>
              <a:t>The purpose is to test your METHOD, not answer your questions </a:t>
            </a:r>
          </a:p>
          <a:p>
            <a:r>
              <a:rPr lang="en-GB" sz="2000" dirty="0"/>
              <a:t>However: You CAN make conclusions about methodological issues - whether your approach works, what needs changing, and whether your main study is feasible. </a:t>
            </a:r>
          </a:p>
        </p:txBody>
      </p:sp>
    </p:spTree>
    <p:extLst>
      <p:ext uri="{BB962C8B-B14F-4D97-AF65-F5344CB8AC3E}">
        <p14:creationId xmlns:p14="http://schemas.microsoft.com/office/powerpoint/2010/main" val="1493550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ABBE6F-1B63-4EF1-0975-C348ED4AEF4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A57B3-3EA4-BA60-57F8-34964E372BC6}"/>
              </a:ext>
            </a:extLst>
          </p:cNvPr>
          <p:cNvSpPr>
            <a:spLocks noGrp="1"/>
          </p:cNvSpPr>
          <p:nvPr>
            <p:ph type="title" idx="4294967295"/>
          </p:nvPr>
        </p:nvSpPr>
        <p:spPr>
          <a:xfrm>
            <a:off x="686834" y="1153572"/>
            <a:ext cx="3200400" cy="4461163"/>
          </a:xfrm>
        </p:spPr>
        <p:txBody>
          <a:bodyPr>
            <a:normAutofit/>
          </a:bodyPr>
          <a:lstStyle/>
          <a:p>
            <a:r>
              <a:rPr lang="en-GB" sz="3400" dirty="0">
                <a:solidFill>
                  <a:srgbClr val="FFFFFF"/>
                </a:solidFill>
              </a:rPr>
              <a:t>Q &amp; A Frequently asked questions about pilot studies 5</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459BF9-CBE2-43AD-C091-BA433E870B6E}"/>
              </a:ext>
            </a:extLst>
          </p:cNvPr>
          <p:cNvSpPr>
            <a:spLocks noGrp="1"/>
          </p:cNvSpPr>
          <p:nvPr>
            <p:ph idx="1"/>
          </p:nvPr>
        </p:nvSpPr>
        <p:spPr>
          <a:xfrm>
            <a:off x="4447308" y="591344"/>
            <a:ext cx="6906491" cy="5585619"/>
          </a:xfrm>
        </p:spPr>
        <p:txBody>
          <a:bodyPr anchor="ctr">
            <a:normAutofit/>
          </a:bodyPr>
          <a:lstStyle/>
          <a:p>
            <a:r>
              <a:rPr lang="en-GB" sz="2000" dirty="0"/>
              <a:t>Q: What can I do with a "failed" pilot study? </a:t>
            </a:r>
          </a:p>
          <a:p>
            <a:r>
              <a:rPr lang="en-GB" sz="2000" dirty="0"/>
              <a:t>A: First, reframe your thinking: A pilot study that reveals your main study isn't feasible is NOT a failure - it's a success! You've: </a:t>
            </a:r>
          </a:p>
          <a:p>
            <a:r>
              <a:rPr lang="en-GB" sz="2000" dirty="0"/>
              <a:t>Avoided wasting significant resources on a flawed design</a:t>
            </a:r>
          </a:p>
          <a:p>
            <a:r>
              <a:rPr lang="en-GB" sz="2000" dirty="0"/>
              <a:t>Learned valuable methodological lessons </a:t>
            </a:r>
          </a:p>
          <a:p>
            <a:r>
              <a:rPr lang="en-GB" sz="2000" dirty="0"/>
              <a:t>Identified problems early when they can still be fixed - Demonstrated reflexivity and rigour </a:t>
            </a:r>
          </a:p>
          <a:p>
            <a:r>
              <a:rPr lang="en-GB" sz="2000" dirty="0"/>
              <a:t>You can: </a:t>
            </a:r>
          </a:p>
          <a:p>
            <a:r>
              <a:rPr lang="en-GB" sz="2000" dirty="0"/>
              <a:t>Redesign your study based on what you learned </a:t>
            </a:r>
          </a:p>
          <a:p>
            <a:r>
              <a:rPr lang="en-GB" sz="2000" dirty="0"/>
              <a:t>Report the pilot findings to help other researchers </a:t>
            </a:r>
          </a:p>
          <a:p>
            <a:r>
              <a:rPr lang="en-GB" sz="2000" dirty="0"/>
              <a:t>Use it as evidence of methodological awareness in your thesis </a:t>
            </a:r>
          </a:p>
          <a:p>
            <a:r>
              <a:rPr lang="en-GB" sz="2000" dirty="0"/>
              <a:t>Consider whether a different approach might work better</a:t>
            </a:r>
          </a:p>
          <a:p>
            <a:r>
              <a:rPr lang="en-GB" sz="2000" dirty="0"/>
              <a:t>Remember: No pilot study is a complete failure. Every pilot teaches you something important about research design.</a:t>
            </a:r>
          </a:p>
        </p:txBody>
      </p:sp>
    </p:spTree>
    <p:extLst>
      <p:ext uri="{BB962C8B-B14F-4D97-AF65-F5344CB8AC3E}">
        <p14:creationId xmlns:p14="http://schemas.microsoft.com/office/powerpoint/2010/main" val="113138850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B03E3-40F1-14C6-4E6D-7097A008136C}"/>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3A25265-8B90-E459-968F-BECE7B418A76}"/>
              </a:ext>
            </a:extLst>
          </p:cNvPr>
          <p:cNvSpPr>
            <a:spLocks noGrp="1"/>
          </p:cNvSpPr>
          <p:nvPr>
            <p:ph idx="1"/>
          </p:nvPr>
        </p:nvSpPr>
        <p:spPr>
          <a:xfrm>
            <a:off x="4447308" y="591344"/>
            <a:ext cx="6906491" cy="5585619"/>
          </a:xfrm>
        </p:spPr>
        <p:txBody>
          <a:bodyPr vert="horz" lIns="91440" tIns="45720" rIns="91440" bIns="45720" rtlCol="0" anchor="ctr">
            <a:normAutofit/>
          </a:bodyPr>
          <a:lstStyle/>
          <a:p>
            <a:pPr/>
            <a:r>
              <a:rPr lang="en-US"/>
              <a:t>Practical activity: work through the three steps that follow to plan your own pilot study.</a:t>
            </a:r>
          </a:p>
        </p:txBody>
      </p:sp>
    </p:spTree>
    <p:extLst>
      <p:ext uri="{BB962C8B-B14F-4D97-AF65-F5344CB8AC3E}">
        <p14:creationId xmlns:p14="http://schemas.microsoft.com/office/powerpoint/2010/main" val="11327597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996EDF-4954-65F6-E9D7-CE84FD87C93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49128-A79E-A2E5-D05B-B47AB185CD25}"/>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0BD5F98-329D-9E3C-8876-7D2748E2E9B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a:t>. Step 1: Find a published pilot study </a:t>
            </a:r>
          </a:p>
          <a:p>
            <a:r>
              <a:rPr lang="en-US" sz="2400"/>
              <a:t>Search databases for pilot studies in your research area </a:t>
            </a:r>
          </a:p>
          <a:p>
            <a:r>
              <a:rPr lang="en-US" sz="2400"/>
              <a:t>Look for studies using similar methodologies - Identify examples in business, management, or your specific field </a:t>
            </a:r>
          </a:p>
          <a:p>
            <a:r>
              <a:rPr lang="en-US" sz="2400"/>
              <a:t>Guiding questions as you read: </a:t>
            </a:r>
          </a:p>
          <a:p>
            <a:r>
              <a:rPr lang="en-US" sz="2400"/>
              <a:t>How many participants did they include in the pilot? </a:t>
            </a:r>
          </a:p>
          <a:p>
            <a:r>
              <a:rPr lang="en-US" sz="2400"/>
              <a:t>What specific aspects did they test? </a:t>
            </a:r>
          </a:p>
          <a:p>
            <a:r>
              <a:rPr lang="en-US" sz="2400"/>
              <a:t>What problems did they identify? </a:t>
            </a:r>
          </a:p>
          <a:p>
            <a:r>
              <a:rPr lang="en-US" sz="2400"/>
              <a:t>What changes did they make as a result? - How did they document and report their pilot</a:t>
            </a:r>
          </a:p>
        </p:txBody>
      </p:sp>
    </p:spTree>
    <p:extLst>
      <p:ext uri="{BB962C8B-B14F-4D97-AF65-F5344CB8AC3E}">
        <p14:creationId xmlns:p14="http://schemas.microsoft.com/office/powerpoint/2010/main" val="24312869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B140DD-6E7E-545B-CF12-CC1BE819580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7E741-1513-3218-A063-76D950B37D59}"/>
              </a:ext>
            </a:extLst>
          </p:cNvPr>
          <p:cNvSpPr>
            <a:spLocks noGrp="1"/>
          </p:cNvSpPr>
          <p:nvPr>
            <p:ph type="title" idx="4294967295"/>
          </p:nvPr>
        </p:nvSpPr>
        <p:spPr>
          <a:xfrm>
            <a:off x="686834" y="1153572"/>
            <a:ext cx="3200400" cy="4461163"/>
          </a:xfrm>
        </p:spPr>
        <p:txBody>
          <a:bodyPr vert="horz" lIns="91440" tIns="45720" rIns="91440" bIns="45720" rtlCol="0" anchor="ctr">
            <a:normAutofit/>
          </a:bodyPr>
          <a:lstStyle/>
          <a:p>
            <a:r>
              <a:rPr lang="en-US" kern="1200">
                <a:solidFill>
                  <a:srgbClr val="FFFFFF"/>
                </a:solidFill>
                <a:latin typeface="+mj-lt"/>
                <a:ea typeface="+mj-ea"/>
                <a:cs typeface="+mj-cs"/>
              </a:rPr>
              <a:t>Designing Your Own Pilot Study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388E44E-B950-10C9-7B5F-0781FC3E1143}"/>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Step 2: Design your own pilot study</a:t>
            </a:r>
          </a:p>
          <a:p>
            <a:r>
              <a:rPr lang="en-US"/>
              <a:t>Consider: - Pilot aims: What specifically are you testing? </a:t>
            </a:r>
          </a:p>
          <a:p>
            <a:r>
              <a:rPr lang="en-US"/>
              <a:t>Sample size: How many pilot interviews do you need? (a minimum of 6)</a:t>
            </a:r>
          </a:p>
          <a:p>
            <a:r>
              <a:rPr lang="en-US"/>
              <a:t>Participants: Who will you recruit? </a:t>
            </a:r>
          </a:p>
          <a:p>
            <a:r>
              <a:rPr lang="en-US"/>
              <a:t>How will you access them? </a:t>
            </a:r>
          </a:p>
          <a:p>
            <a:endParaRPr lang="en-US"/>
          </a:p>
        </p:txBody>
      </p:sp>
    </p:spTree>
    <p:extLst>
      <p:ext uri="{BB962C8B-B14F-4D97-AF65-F5344CB8AC3E}">
        <p14:creationId xmlns:p14="http://schemas.microsoft.com/office/powerpoint/2010/main" val="10118989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9A47F5-1233-35CB-F882-5BE0338D86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2C55A5-DEE1-65E2-C816-5EEBB412F896}"/>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61CF7A93-ED1E-473A-C756-5DED04AFE7FD}"/>
              </a:ext>
            </a:extLst>
          </p:cNvPr>
          <p:cNvSpPr>
            <a:spLocks noGrp="1"/>
          </p:cNvSpPr>
          <p:nvPr>
            <p:ph idx="1"/>
          </p:nvPr>
        </p:nvSpPr>
        <p:spPr/>
        <p:txBody>
          <a:bodyPr>
            <a:normAutofit/>
          </a:bodyPr>
          <a:lstStyle/>
          <a:p>
            <a:r>
              <a:rPr lang="en-GB" dirty="0"/>
              <a:t>What you'll test:</a:t>
            </a:r>
          </a:p>
          <a:p>
            <a:r>
              <a:rPr lang="en-GB" dirty="0"/>
              <a:t>Interview guide?</a:t>
            </a:r>
          </a:p>
          <a:p>
            <a:r>
              <a:rPr lang="en-GB" dirty="0"/>
              <a:t>Recruitment approach? </a:t>
            </a:r>
          </a:p>
          <a:p>
            <a:r>
              <a:rPr lang="en-GB" dirty="0"/>
              <a:t>Recording equipment? </a:t>
            </a:r>
          </a:p>
          <a:p>
            <a:r>
              <a:rPr lang="en-GB" dirty="0"/>
              <a:t>Analysis method? </a:t>
            </a:r>
          </a:p>
          <a:p>
            <a:r>
              <a:rPr lang="en-GB" dirty="0"/>
              <a:t>Timeline: When will you conduct your pilot? </a:t>
            </a:r>
          </a:p>
          <a:p>
            <a:r>
              <a:rPr lang="en-GB" dirty="0"/>
              <a:t>Success criteria: How will you know if your approach works? </a:t>
            </a:r>
          </a:p>
          <a:p>
            <a:r>
              <a:rPr lang="en-GB" dirty="0"/>
              <a:t>Documentation plan: How will you record what you learn?</a:t>
            </a:r>
          </a:p>
        </p:txBody>
      </p:sp>
    </p:spTree>
    <p:extLst>
      <p:ext uri="{BB962C8B-B14F-4D97-AF65-F5344CB8AC3E}">
        <p14:creationId xmlns:p14="http://schemas.microsoft.com/office/powerpoint/2010/main" val="34131657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55FBA-4F2B-FBB7-3429-257C25BF1A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379DA3-19DB-139E-2849-BD7B3BE4A1B4}"/>
              </a:ext>
            </a:extLst>
          </p:cNvPr>
          <p:cNvSpPr>
            <a:spLocks noGrp="1"/>
          </p:cNvSpPr>
          <p:nvPr>
            <p:ph type="title" idx="4294967295"/>
          </p:nvPr>
        </p:nvSpPr>
        <p:spPr>
          <a:xfrm>
            <a:off x="838200" y="365125"/>
            <a:ext cx="10515600" cy="1325563"/>
          </a:xfrm>
        </p:spPr>
        <p:txBody>
          <a:bodyPr/>
          <a:lstStyle/>
          <a:p>
            <a:r>
              <a:rPr lang="en-GB" dirty="0"/>
              <a:t>Designing Your Own Pilot Study</a:t>
            </a:r>
          </a:p>
        </p:txBody>
      </p:sp>
      <p:sp>
        <p:nvSpPr>
          <p:cNvPr id="3" name="Content Placeholder 2">
            <a:extLst>
              <a:ext uri="{FF2B5EF4-FFF2-40B4-BE49-F238E27FC236}">
                <a16:creationId xmlns:a16="http://schemas.microsoft.com/office/drawing/2014/main" id="{B2FC7486-1223-A19F-E962-4157C495D472}"/>
              </a:ext>
            </a:extLst>
          </p:cNvPr>
          <p:cNvSpPr>
            <a:spLocks noGrp="1"/>
          </p:cNvSpPr>
          <p:nvPr>
            <p:ph idx="1"/>
          </p:nvPr>
        </p:nvSpPr>
        <p:spPr/>
        <p:txBody>
          <a:bodyPr>
            <a:normAutofit/>
          </a:bodyPr>
          <a:lstStyle/>
          <a:p>
            <a:r>
              <a:rPr lang="en-GB" dirty="0"/>
              <a:t>Step 3: Start planning the reality of this task - When can you realistically conduct pilot interviews? - Who will you ask to vet your interview guide? - Is your ethics approval in place before you contact anyone? - How will you build in time to revise based on pilot findings? Remember: The pilot is not a "nice to have" - it's an essential component of rigorous qualitative research.</a:t>
            </a:r>
          </a:p>
        </p:txBody>
      </p:sp>
    </p:spTree>
    <p:extLst>
      <p:ext uri="{BB962C8B-B14F-4D97-AF65-F5344CB8AC3E}">
        <p14:creationId xmlns:p14="http://schemas.microsoft.com/office/powerpoint/2010/main" val="37776677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idx="4294967295"/>
          </p:nvPr>
        </p:nvSpPr>
        <p:spPr>
          <a:xfrm>
            <a:off x="1043631" y="809898"/>
            <a:ext cx="9942716" cy="1554480"/>
          </a:xfrm>
        </p:spPr>
        <p:txBody>
          <a:bodyPr anchor="ctr">
            <a:normAutofit/>
          </a:bodyPr>
          <a:lstStyle/>
          <a:p>
            <a:r>
              <a:rPr lang="en-GB" sz="4800" dirty="0"/>
              <a:t>References</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pPr/>
            <a:r>
              <a:rPr lang="en-GB" sz="1400"/>
              <a:t>Baker, T.L., 1994. </a:t>
            </a:r>
            <a:r>
              <a:rPr lang="en-GB" sz="1400" i="1"/>
              <a:t>Doing social research</a:t>
            </a:r>
            <a:r>
              <a:rPr lang="en-GB" sz="1400"/>
              <a:t>. 2nd edn. New York: McGraw-Hill.</a:t>
            </a:r>
          </a:p>
          <a:p>
            <a:pPr/>
            <a:r>
              <a:rPr lang="en-GB" sz="1400"/>
              <a:t>Blumer, H., 1954. What is wrong with social theory? </a:t>
            </a:r>
            <a:r>
              <a:rPr lang="en-GB" sz="1400" i="1"/>
              <a:t>American Sociological Review</a:t>
            </a:r>
            <a:r>
              <a:rPr lang="en-GB" sz="1400"/>
              <a:t>, 19(1), pp. 3-10.</a:t>
            </a:r>
          </a:p>
          <a:p>
            <a:pPr/>
            <a:r>
              <a:rPr lang="en-GB" sz="1400"/>
              <a:t>Bowling, A., 1997. </a:t>
            </a:r>
            <a:r>
              <a:rPr lang="en-GB" sz="1400" i="1"/>
              <a:t>Research methods in health: investigating health and health services</a:t>
            </a:r>
            <a:r>
              <a:rPr lang="en-GB" sz="1400"/>
              <a:t>. Buckingham: Open University Press.</a:t>
            </a:r>
          </a:p>
          <a:p>
            <a:pPr/>
            <a:r>
              <a:rPr lang="en-GB" sz="1400"/>
              <a:t>Burns, N. and Grove, S.K., 1999. </a:t>
            </a:r>
            <a:r>
              <a:rPr lang="en-GB" sz="1400" i="1"/>
              <a:t>Understanding nursing research</a:t>
            </a:r>
            <a:r>
              <a:rPr lang="en-GB" sz="1400"/>
              <a:t>. 2nd edn. Philadelphia: W.B. Saunders.</a:t>
            </a:r>
          </a:p>
          <a:p>
            <a:pPr/>
            <a:r>
              <a:rPr lang="en-GB" sz="1400"/>
              <a:t>Chann, S.S., 1982. The epidemiology of unpublished randomised controlled trials. </a:t>
            </a:r>
            <a:r>
              <a:rPr lang="en-GB" sz="1400" i="1"/>
              <a:t>Clinical Research</a:t>
            </a:r>
            <a:r>
              <a:rPr lang="en-GB" sz="1400"/>
              <a:t>, 30, p. 234A.</a:t>
            </a:r>
          </a:p>
          <a:p>
            <a:pPr/>
            <a:r>
              <a:rPr lang="en-GB" sz="1400"/>
              <a:t>Crombie, I.K. and Davies, H.T.O., 1997. </a:t>
            </a:r>
            <a:r>
              <a:rPr lang="en-GB" sz="1400" i="1"/>
              <a:t>Research in health care: design, conduct and interpretation of health services research</a:t>
            </a:r>
            <a:r>
              <a:rPr lang="en-GB" sz="1400"/>
              <a:t>. London: Wiley.</a:t>
            </a:r>
          </a:p>
          <a:p>
            <a:pPr/>
            <a:r>
              <a:rPr lang="en-GB" sz="1400"/>
              <a:t>Crosswaite, C. and Curtice, L., 1994. Disseminating research results: the challenge of bridging the gap between health research and health action. </a:t>
            </a:r>
            <a:r>
              <a:rPr lang="en-GB" sz="1400" i="1"/>
              <a:t>Health Promotion International</a:t>
            </a:r>
            <a:r>
              <a:rPr lang="en-GB" sz="1400"/>
              <a:t>, 9, p. 289.</a:t>
            </a:r>
          </a:p>
          <a:p>
            <a:pPr/>
            <a:r>
              <a:rPr lang="en-GB" sz="1400"/>
              <a:t>De Vaus, D.A., 1993. </a:t>
            </a:r>
            <a:r>
              <a:rPr lang="en-GB" sz="1400" i="1"/>
              <a:t>Surveys in social research</a:t>
            </a:r>
            <a:r>
              <a:rPr lang="en-GB" sz="1400"/>
              <a:t>. 3rd edn. London: UCL Press.</a:t>
            </a:r>
          </a:p>
          <a:p>
            <a:pPr/>
            <a:r>
              <a:rPr lang="en-GB" sz="1400"/>
              <a:t>Dickersin, K., 1990. The existence of publication bias and risk factors for its occurrence. </a:t>
            </a:r>
            <a:r>
              <a:rPr lang="en-GB" sz="1400" i="1"/>
              <a:t>Journal of the American Medical Association</a:t>
            </a:r>
            <a:r>
              <a:rPr lang="en-GB" sz="1400"/>
              <a:t>, 263, pp. 1385-1389.</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C7B52-C446-4E7C-AC2A-9EE1424A8293}"/>
              </a:ext>
            </a:extLst>
          </p:cNvPr>
          <p:cNvSpPr>
            <a:spLocks noGrp="1"/>
          </p:cNvSpPr>
          <p:nvPr>
            <p:ph type="title" idx="4294967295"/>
          </p:nvPr>
        </p:nvSpPr>
        <p:spPr>
          <a:xfrm>
            <a:off x="1043631" y="809898"/>
            <a:ext cx="9942716" cy="1554480"/>
          </a:xfrm>
        </p:spPr>
        <p:txBody>
          <a:bodyPr anchor="ctr">
            <a:normAutofit/>
          </a:bodyPr>
          <a:lstStyle/>
          <a:p>
            <a:r>
              <a:rPr lang="en-GB" sz="4800"/>
              <a:t>References</a:t>
            </a:r>
          </a:p>
        </p:txBody>
      </p:sp>
      <p:sp>
        <p:nvSpPr>
          <p:cNvPr id="3" name="Content Placeholder 2">
            <a:extLst>
              <a:ext uri="{FF2B5EF4-FFF2-40B4-BE49-F238E27FC236}">
                <a16:creationId xmlns:a16="http://schemas.microsoft.com/office/drawing/2014/main" id="{F9592630-219A-47C0-8EE1-7EC113E8D03D}"/>
              </a:ext>
            </a:extLst>
          </p:cNvPr>
          <p:cNvSpPr>
            <a:spLocks noGrp="1"/>
          </p:cNvSpPr>
          <p:nvPr>
            <p:ph idx="1"/>
          </p:nvPr>
        </p:nvSpPr>
        <p:spPr>
          <a:xfrm>
            <a:off x="1045028" y="3017522"/>
            <a:ext cx="9941319" cy="3124658"/>
          </a:xfrm>
        </p:spPr>
        <p:txBody>
          <a:bodyPr anchor="ctr">
            <a:normAutofit/>
          </a:bodyPr>
          <a:lstStyle/>
          <a:p>
            <a:pPr/>
            <a:r>
              <a:rPr lang="en-GB" sz="1400"/>
              <a:t>Frankland, J. and Bloor, M., 1999. Some issues arising in the systematic analysis of focus group material. In: R. Barbour and J. Kitzinger, eds. </a:t>
            </a:r>
            <a:r>
              <a:rPr lang="en-GB" sz="1400" i="1"/>
              <a:t>Developing focus group research: politics, theory and practice</a:t>
            </a:r>
            <a:r>
              <a:rPr lang="en-GB" sz="1400"/>
              <a:t>. London: Sage.</a:t>
            </a:r>
          </a:p>
          <a:p>
            <a:pPr/>
            <a:r>
              <a:rPr lang="en-GB" sz="1400"/>
              <a:t>Holloway, I., 1997. </a:t>
            </a:r>
            <a:r>
              <a:rPr lang="en-GB" sz="1400" i="1"/>
              <a:t>Basic concepts for qualitative research</a:t>
            </a:r>
            <a:r>
              <a:rPr lang="en-GB" sz="1400"/>
              <a:t>. Oxford: Blackwell Science.</a:t>
            </a:r>
          </a:p>
          <a:p>
            <a:pPr/>
            <a:r>
              <a:rPr lang="en-GB" sz="1400"/>
              <a:t>Hundley, V., Milne, J., Leighton-Beck, L. et al., 2000. Raising research awareness among midwives and nurses: does it work? </a:t>
            </a:r>
            <a:r>
              <a:rPr lang="en-GB" sz="1400" i="1"/>
              <a:t>Journal of Advanced Nursing</a:t>
            </a:r>
            <a:r>
              <a:rPr lang="en-GB" sz="1400"/>
              <a:t>, 31(1), pp. 78-88.</a:t>
            </a:r>
          </a:p>
          <a:p>
            <a:pPr/>
            <a:r>
              <a:rPr lang="en-GB" sz="1400"/>
              <a:t>Kim, Y., 2011. The pilot study in qualitative inquiry: identifying issues and learning lessons for culturally competent research. </a:t>
            </a:r>
            <a:r>
              <a:rPr lang="en-GB" sz="1400" i="1"/>
              <a:t>Qualitative Social Work</a:t>
            </a:r>
            <a:r>
              <a:rPr lang="en-GB" sz="1400"/>
              <a:t>, 10(2), pp. 190-206.</a:t>
            </a:r>
          </a:p>
          <a:p>
            <a:pPr/>
            <a:r>
              <a:rPr lang="en-GB" sz="1400"/>
              <a:t>Lindquist, R., 1991. Don't forget the pilot work! </a:t>
            </a:r>
            <a:r>
              <a:rPr lang="en-GB" sz="1400" i="1"/>
              <a:t>Heart and Lung</a:t>
            </a:r>
            <a:r>
              <a:rPr lang="en-GB" sz="1400"/>
              <a:t>, 20, pp. 91-92.</a:t>
            </a:r>
          </a:p>
          <a:p>
            <a:pPr/>
            <a:r>
              <a:rPr lang="en-GB" sz="1400"/>
              <a:t>Mahoney, M.J., 1977. Publication prejudices: an experimental study of confirmatory bias in the peer review system. </a:t>
            </a:r>
            <a:r>
              <a:rPr lang="en-GB" sz="1400" i="1"/>
              <a:t>Cognitive Therapy and Research</a:t>
            </a:r>
            <a:r>
              <a:rPr lang="en-GB" sz="1400"/>
              <a:t>, 1, pp. 161-175.</a:t>
            </a:r>
          </a:p>
          <a:p>
            <a:pPr/>
            <a:r>
              <a:rPr lang="en-GB" sz="1400"/>
              <a:t>Malmqvist, J., Hellberg, K., Möllås, G., Rose, R. and Shevlin, M., 2019. Conducting the pilot study: a neglected part of the research process? Methodological findings supporting the importance of piloting in qualitative research studies. </a:t>
            </a:r>
            <a:r>
              <a:rPr lang="en-GB" sz="1400" i="1"/>
              <a:t>International Journal of Qualitative Methods</a:t>
            </a:r>
            <a:r>
              <a:rPr lang="en-GB" sz="1400"/>
              <a:t>, 18. Available at: https://doi.org/10.1177/1609406919878341.</a:t>
            </a:r>
          </a:p>
          <a:p>
            <a:pPr/>
            <a:r>
              <a:rPr lang="en-GB" sz="1400"/>
              <a:t>Mason, D.J. and Zuercher, S.L., 1995. Pilot studies in clinical nursing research. </a:t>
            </a:r>
            <a:r>
              <a:rPr lang="en-GB" sz="1400" i="1"/>
              <a:t>Journal of the New York State Nurses Association</a:t>
            </a:r>
            <a:r>
              <a:rPr lang="en-GB" sz="1400"/>
              <a:t>, 26, p. 11.</a:t>
            </a:r>
          </a:p>
          <a:p>
            <a:pPr/>
            <a:r>
              <a:rPr lang="en-GB" sz="1400"/>
              <a:t>Muoio, R., Wolcott, L. and Seigel, H., 1995. A win-win situation: the pilot program. </a:t>
            </a:r>
            <a:r>
              <a:rPr lang="en-GB" sz="1400" i="1"/>
              <a:t>Journal of Continuing Education in Nursing</a:t>
            </a:r>
            <a:r>
              <a:rPr lang="en-GB" sz="1400"/>
              <a:t>, 26, pp. 230-233.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41147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B7809-577B-4897-82EC-889FB71C8FE7}"/>
              </a:ext>
            </a:extLst>
          </p:cNvPr>
          <p:cNvSpPr>
            <a:spLocks noGrp="1"/>
          </p:cNvSpPr>
          <p:nvPr>
            <p:ph type="title" idx="4294967295"/>
          </p:nvPr>
        </p:nvSpPr>
        <p:spPr>
          <a:xfrm>
            <a:off x="1043631" y="809898"/>
            <a:ext cx="9942716" cy="1554480"/>
          </a:xfrm>
        </p:spPr>
        <p:txBody>
          <a:bodyPr anchor="ctr">
            <a:normAutofit/>
          </a:bodyPr>
          <a:lstStyle/>
          <a:p>
            <a:r>
              <a:rPr lang="en-GB" sz="4800" dirty="0"/>
              <a:t>References</a:t>
            </a:r>
          </a:p>
        </p:txBody>
      </p:sp>
      <p:sp>
        <p:nvSpPr>
          <p:cNvPr id="3" name="Content Placeholder 2">
            <a:extLst>
              <a:ext uri="{FF2B5EF4-FFF2-40B4-BE49-F238E27FC236}">
                <a16:creationId xmlns:a16="http://schemas.microsoft.com/office/drawing/2014/main" id="{BC445AFE-2FCD-435B-8BB2-8A46BA72FF34}"/>
              </a:ext>
            </a:extLst>
          </p:cNvPr>
          <p:cNvSpPr>
            <a:spLocks noGrp="1"/>
          </p:cNvSpPr>
          <p:nvPr>
            <p:ph idx="1"/>
          </p:nvPr>
        </p:nvSpPr>
        <p:spPr>
          <a:xfrm>
            <a:off x="1045028" y="3017522"/>
            <a:ext cx="9941319" cy="3124658"/>
          </a:xfrm>
        </p:spPr>
        <p:txBody>
          <a:bodyPr anchor="ctr">
            <a:normAutofit/>
          </a:bodyPr>
          <a:lstStyle/>
          <a:p>
            <a:pPr/>
            <a:r>
              <a:rPr lang="en-GB" sz="1400"/>
              <a:t>Office for National Statistics, General Register Office for Scotland and Northern Ireland Statistics and Research Agency, 1999. </a:t>
            </a:r>
            <a:r>
              <a:rPr lang="en-GB" sz="1400" i="1"/>
              <a:t>2001 Census information paper</a:t>
            </a:r>
            <a:r>
              <a:rPr lang="en-GB" sz="1400"/>
              <a:t>. London: Government Statistical Service.</a:t>
            </a:r>
          </a:p>
          <a:p>
            <a:pPr/>
            <a:r>
              <a:rPr lang="en-GB" sz="1400"/>
              <a:t>Peat, J., Mellis, C., Williams, K. and Xuan, W., 2002. </a:t>
            </a:r>
            <a:r>
              <a:rPr lang="en-GB" sz="1400" i="1"/>
              <a:t>Health science research: a handbook of quantitative methods</a:t>
            </a:r>
            <a:r>
              <a:rPr lang="en-GB" sz="1400"/>
              <a:t>. London: Sage.</a:t>
            </a:r>
          </a:p>
          <a:p>
            <a:pPr/>
            <a:r>
              <a:rPr lang="en-GB" sz="1400"/>
              <a:t>Polit, D.F., Beck, C.T. and Hungler, B.P., 2001. </a:t>
            </a:r>
            <a:r>
              <a:rPr lang="en-GB" sz="1400" i="1"/>
              <a:t>Essentials of nursing research: methods, appraisal and utilization</a:t>
            </a:r>
            <a:r>
              <a:rPr lang="en-GB" sz="1400"/>
              <a:t>. 5th edn. Philadelphia: Lippincott Williams and Wilkins.</a:t>
            </a:r>
          </a:p>
          <a:p>
            <a:pPr/>
            <a:r>
              <a:rPr lang="en-GB" sz="1400"/>
              <a:t>Prescott, P.A. and Soeken, K.L., 1989. The potential uses of pilot work. </a:t>
            </a:r>
            <a:r>
              <a:rPr lang="en-GB" sz="1400" i="1"/>
              <a:t>Nursing Research</a:t>
            </a:r>
            <a:r>
              <a:rPr lang="en-GB" sz="1400"/>
              <a:t>, 38, pp. 60-62.</a:t>
            </a:r>
          </a:p>
          <a:p>
            <a:pPr/>
            <a:r>
              <a:rPr lang="en-GB" sz="1400"/>
              <a:t>Rosenberg, K.M. and Daly, H.B., 1993. </a:t>
            </a:r>
            <a:r>
              <a:rPr lang="en-GB" sz="1400" i="1"/>
              <a:t>Foundations of behavioral research: a basic question approach</a:t>
            </a:r>
            <a:r>
              <a:rPr lang="en-GB" sz="1400"/>
              <a:t>. Fort Worth: Harcourt Brace College Publishers.</a:t>
            </a:r>
          </a:p>
          <a:p>
            <a:pPr/>
            <a:r>
              <a:rPr lang="en-GB" sz="1400"/>
              <a:t>Sampson, H., 2004. Navigating the waves: the usefulness of a pilot in qualitative research. </a:t>
            </a:r>
            <a:r>
              <a:rPr lang="en-GB" sz="1400" i="1"/>
              <a:t>Qualitative Research</a:t>
            </a:r>
            <a:r>
              <a:rPr lang="en-GB" sz="1400"/>
              <a:t>, 4(3), pp. 383-402.</a:t>
            </a:r>
          </a:p>
          <a:p>
            <a:pPr/>
            <a:r>
              <a:rPr lang="en-GB" sz="1400"/>
              <a:t>Smith, R. and Roberts, I., 1997. An amnesty for unpublished trials. </a:t>
            </a:r>
            <a:r>
              <a:rPr lang="en-GB" sz="1400" i="1"/>
              <a:t>British Medical Journal</a:t>
            </a:r>
            <a:r>
              <a:rPr lang="en-GB" sz="1400"/>
              <a:t>, 315, p. 622.</a:t>
            </a:r>
          </a:p>
          <a:p>
            <a:pPr/>
            <a:r>
              <a:rPr lang="en-GB" sz="1400"/>
              <a:t>Tashakkori, A. and Teddlie, C., 1998. </a:t>
            </a:r>
            <a:r>
              <a:rPr lang="en-GB" sz="1400" i="1"/>
              <a:t>Mixed methodology: combining qualitative and quantitative approaches</a:t>
            </a:r>
            <a:r>
              <a:rPr lang="en-GB" sz="1400"/>
              <a:t>. Thousand Oaks: Sage.</a:t>
            </a:r>
          </a:p>
          <a:p>
            <a:pPr/>
            <a:r>
              <a:rPr lang="en-GB" sz="1400"/>
              <a:t>van Teijlingen, E.R. and Hundley, V., 2001. The importance of pilot studies. </a:t>
            </a:r>
            <a:r>
              <a:rPr lang="en-GB" sz="1400" i="1"/>
              <a:t>Social Research Update</a:t>
            </a:r>
            <a:r>
              <a:rPr lang="en-GB" sz="1400"/>
              <a:t>, 35. Available at: https://sru.soc.surrey.ac.uk/SRU35.html.</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353140"/>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6119</Words>
  <Application>Microsoft Office PowerPoint</Application>
  <PresentationFormat>Widescreen</PresentationFormat>
  <Paragraphs>475</Paragraphs>
  <Slides>80</Slides>
  <Notes>12</Notes>
  <HiddenSlides>0</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80</vt:i4>
      </vt:variant>
    </vt:vector>
  </HeadingPairs>
  <TitlesOfParts>
    <vt:vector size="89" baseType="lpstr">
      <vt:lpstr>Droid Serif</vt:lpstr>
      <vt:lpstr>Aptos</vt:lpstr>
      <vt:lpstr>Aptos Display</vt:lpstr>
      <vt:lpstr>Arial</vt:lpstr>
      <vt:lpstr>Calibri</vt:lpstr>
      <vt:lpstr>Calibri Light</vt:lpstr>
      <vt:lpstr>Office Theme</vt:lpstr>
      <vt:lpstr>1_Custom Design</vt:lpstr>
      <vt:lpstr>Custom Design</vt:lpstr>
      <vt:lpstr>DBA CONVERTING RESEARCH INTO PRACTICE</vt:lpstr>
      <vt:lpstr>Please note</vt:lpstr>
      <vt:lpstr>PowerPoint Presentation</vt:lpstr>
      <vt:lpstr>Qualitative Research Framework</vt:lpstr>
      <vt:lpstr>Quantitative Research Framework</vt:lpstr>
      <vt:lpstr>Mixed Methods Research Framework</vt:lpstr>
      <vt:lpstr>This module</vt:lpstr>
      <vt:lpstr>Specifically</vt:lpstr>
      <vt:lpstr>Methodological elements 1</vt:lpstr>
      <vt:lpstr>Methodological elements 2</vt:lpstr>
      <vt:lpstr>PowerPoint Presentation</vt:lpstr>
      <vt:lpstr>PowerPoint Presentation</vt:lpstr>
      <vt:lpstr>Main Study</vt:lpstr>
      <vt:lpstr>Key Points</vt:lpstr>
      <vt:lpstr>Main tasks early in the module</vt:lpstr>
      <vt:lpstr>Main task later in the module</vt:lpstr>
      <vt:lpstr>Essential reading 1 </vt:lpstr>
      <vt:lpstr>Essential reading 2</vt:lpstr>
      <vt:lpstr>What is a Pilot Study?</vt:lpstr>
      <vt:lpstr>What is a Pilot Study?</vt:lpstr>
      <vt:lpstr>PowerPoint Presentation</vt:lpstr>
      <vt:lpstr>PowerPoint Presentation</vt:lpstr>
      <vt:lpstr>What are the reasons for conducting a pilot study ?</vt:lpstr>
      <vt:lpstr>Piloting and Refining Your Qualitative Research Design - What is piloting?</vt:lpstr>
      <vt:lpstr>Through piloting you can: </vt:lpstr>
      <vt:lpstr>Developing yourself as a researcher</vt:lpstr>
      <vt:lpstr>Reasons for Conducting Pilot Studies Testing and Development</vt:lpstr>
      <vt:lpstr>Feasibility Assessment</vt:lpstr>
      <vt:lpstr>Methodological Verification</vt:lpstr>
      <vt:lpstr>In the words of De Vaus (1993: 54) “Do not take the risk. Pilot test first.”</vt:lpstr>
      <vt:lpstr>Additional Reasons for Conducting Pilot Studies</vt:lpstr>
      <vt:lpstr>Sampling and Recruitment</vt:lpstr>
      <vt:lpstr>Learning Through Doing</vt:lpstr>
      <vt:lpstr>Demonstrating Rigour</vt:lpstr>
      <vt:lpstr>Critical Point</vt:lpstr>
      <vt:lpstr>Vetting, Rehearsing, and Piloting: Three Distinct Processes</vt:lpstr>
      <vt:lpstr>An iterative process</vt:lpstr>
      <vt:lpstr>Practicing your approach</vt:lpstr>
      <vt:lpstr>Mock interviews</vt:lpstr>
      <vt:lpstr>PILOTING Your Interview Approach Conducting actual data collection</vt:lpstr>
      <vt:lpstr>Using pilot data</vt:lpstr>
      <vt:lpstr>Analysing Your Pilot Study Results</vt:lpstr>
      <vt:lpstr>Analysing Documenting your learning: Your Pilot Study Results</vt:lpstr>
      <vt:lpstr>The Role of Memoing</vt:lpstr>
      <vt:lpstr>WE WILL COME BACK TO THIS</vt:lpstr>
      <vt:lpstr>Example memo:</vt:lpstr>
      <vt:lpstr>Systematic Approach to Vetting Your Interview Guide</vt:lpstr>
      <vt:lpstr>2: Share with 2-3 knowledgeable reviewers -</vt:lpstr>
      <vt:lpstr>Step 3: Gather and integrate feedback tic Approach to Vetting Your Interview Guide</vt:lpstr>
      <vt:lpstr>Step 4: Revise and re-vet if needed</vt:lpstr>
      <vt:lpstr>Step 5: Rehearse before piloting </vt:lpstr>
      <vt:lpstr>Common Problems and Pitfalls with Pilot Studies</vt:lpstr>
      <vt:lpstr>Commo Failing to record what you learned and what you changed n Problems and Pitfalls with Pilot Studies</vt:lpstr>
      <vt:lpstr>3. Insufficient diversity in pilot sample </vt:lpstr>
      <vt:lpstr>4. Ignoring pilot findings -</vt:lpstr>
      <vt:lpstr>5. Treating the pilot as "practice" rather than research</vt:lpstr>
      <vt:lpstr>Analysis of the questions</vt:lpstr>
      <vt:lpstr>Piloting and Refining Research Design and Methods </vt:lpstr>
      <vt:lpstr>Continued</vt:lpstr>
      <vt:lpstr>Sissi Xi Jiang</vt:lpstr>
      <vt:lpstr>Reasons for conducting pilot studies</vt:lpstr>
      <vt:lpstr>Problems</vt:lpstr>
      <vt:lpstr>Why are (some) pilot studies not reported?</vt:lpstr>
      <vt:lpstr>To conclude</vt:lpstr>
      <vt:lpstr>Q &amp; A Frequently asked questions about pilot studies 1</vt:lpstr>
      <vt:lpstr>Q &amp; A Frequently asked questions about pilot studies 2</vt:lpstr>
      <vt:lpstr>Q &amp; A Frequently asked questions about pilot studies 3</vt:lpstr>
      <vt:lpstr>Q &amp; A Frequently asked questions about pilot studies 4</vt:lpstr>
      <vt:lpstr>Q &amp; A Frequently asked questions about pilot studies 5</vt:lpstr>
      <vt:lpstr>Q &amp; A Frequently asked questions about pilot studies 6</vt:lpstr>
      <vt:lpstr>Q &amp; A Frequently Q &amp; A Frequently asked questions about pilot studies 6asked questions about pilot studies 6</vt:lpstr>
      <vt:lpstr>What is your pilot study going to look like ?</vt:lpstr>
      <vt:lpstr>Designing Your Own Pilot Study</vt:lpstr>
      <vt:lpstr>Designing Your Own Pilot Study</vt:lpstr>
      <vt:lpstr>Designing Your Own Pilot Study</vt:lpstr>
      <vt:lpstr>Designing Your Own Pilot Study</vt:lpstr>
      <vt:lpstr>Designing Your Own Pilot Study</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CONVERTING RESEARCH INTO PRACTICE</dc:title>
  <dc:creator>Caroline Jawad</dc:creator>
  <cp:lastModifiedBy>caroline jawad</cp:lastModifiedBy>
  <cp:revision>7</cp:revision>
  <dcterms:created xsi:type="dcterms:W3CDTF">2022-02-23T16:09:06Z</dcterms:created>
  <dcterms:modified xsi:type="dcterms:W3CDTF">2026-02-10T09:24:25Z</dcterms:modified>
</cp:coreProperties>
</file>