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notesMasterIdLst>
    <p:notesMasterId r:id="rId14"/>
  </p:notesMasterIdLst>
  <p:sldIdLst>
    <p:sldId id="256" r:id="rId2"/>
    <p:sldId id="257" r:id="rId3"/>
    <p:sldId id="258" r:id="rId4"/>
    <p:sldId id="261" r:id="rId5"/>
    <p:sldId id="260" r:id="rId6"/>
    <p:sldId id="262" r:id="rId7"/>
    <p:sldId id="264" r:id="rId8"/>
    <p:sldId id="265" r:id="rId9"/>
    <p:sldId id="266" r:id="rId10"/>
    <p:sldId id="268" r:id="rId11"/>
    <p:sldId id="269" r:id="rId12"/>
    <p:sldId id="27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2923" autoAdjust="0"/>
  </p:normalViewPr>
  <p:slideViewPr>
    <p:cSldViewPr snapToGrid="0">
      <p:cViewPr varScale="1">
        <p:scale>
          <a:sx n="58" d="100"/>
          <a:sy n="58" d="100"/>
        </p:scale>
        <p:origin x="988" y="28"/>
      </p:cViewPr>
      <p:guideLst/>
    </p:cSldViewPr>
  </p:slideViewPr>
  <p:outlineViewPr>
    <p:cViewPr>
      <p:scale>
        <a:sx n="33" d="100"/>
        <a:sy n="33" d="100"/>
      </p:scale>
      <p:origin x="0" y="-56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1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4D6EC8-5A6C-4108-93BC-AEBFADF925B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B6C82A04-2677-4D87-9694-E94404B3A9C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     Almost half in hospitality see global warming as serious (Deloitte, 2025).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38C3969-EDFE-4A01-A89B-954525B60A6D}" type="parTrans" cxnId="{222753AD-A00A-4ACB-AE77-B40DBADACFF5}">
      <dgm:prSet/>
      <dgm:spPr/>
      <dgm:t>
        <a:bodyPr/>
        <a:lstStyle/>
        <a:p>
          <a:endParaRPr lang="en-US"/>
        </a:p>
      </dgm:t>
    </dgm:pt>
    <dgm:pt modelId="{1DC9919B-956D-4D41-B5DB-9D1D619AA209}" type="sibTrans" cxnId="{222753AD-A00A-4ACB-AE77-B40DBADACFF5}">
      <dgm:prSet/>
      <dgm:spPr/>
      <dgm:t>
        <a:bodyPr/>
        <a:lstStyle/>
        <a:p>
          <a:endParaRPr lang="en-US"/>
        </a:p>
      </dgm:t>
    </dgm:pt>
    <dgm:pt modelId="{D49F8D11-E11B-404C-8445-C5EA21170B0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Sustainability shaped by resources, energy, customer preference &amp; regulations.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A94CD1-6FDE-4A72-ADAB-2852E2366784}" type="parTrans" cxnId="{9843548F-628B-4EC1-9054-93CD05226807}">
      <dgm:prSet/>
      <dgm:spPr/>
      <dgm:t>
        <a:bodyPr/>
        <a:lstStyle/>
        <a:p>
          <a:endParaRPr lang="en-US"/>
        </a:p>
      </dgm:t>
    </dgm:pt>
    <dgm:pt modelId="{09AB0D29-0116-4A14-B8D9-815D02446F4D}" type="sibTrans" cxnId="{9843548F-628B-4EC1-9054-93CD05226807}">
      <dgm:prSet/>
      <dgm:spPr/>
      <dgm:t>
        <a:bodyPr/>
        <a:lstStyle/>
        <a:p>
          <a:endParaRPr lang="en-US"/>
        </a:p>
      </dgm:t>
    </dgm:pt>
    <dgm:pt modelId="{8C914F85-1AA9-421D-A466-39AB28F98D8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Priority: energy-efficient tech (LEDs, smart HVAC, green energy) </a:t>
          </a:r>
          <a:r>
            <a:rPr lang="en-GB" sz="1600" dirty="0" err="1">
              <a:latin typeface="Arial" panose="020B0604020202020204" pitchFamily="34" charset="0"/>
              <a:cs typeface="Arial" panose="020B0604020202020204" pitchFamily="34" charset="0"/>
            </a:rPr>
            <a:t>Olajiga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 et al. (2024).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6063C0-722E-49DE-B09C-51CD14F77D52}" type="parTrans" cxnId="{E793E60C-3508-414A-9EB4-8970BD5A4D56}">
      <dgm:prSet/>
      <dgm:spPr/>
      <dgm:t>
        <a:bodyPr/>
        <a:lstStyle/>
        <a:p>
          <a:endParaRPr lang="en-US"/>
        </a:p>
      </dgm:t>
    </dgm:pt>
    <dgm:pt modelId="{199DCE2A-0497-458D-A72D-015B9096CB7D}" type="sibTrans" cxnId="{E793E60C-3508-414A-9EB4-8970BD5A4D56}">
      <dgm:prSet/>
      <dgm:spPr/>
      <dgm:t>
        <a:bodyPr/>
        <a:lstStyle/>
        <a:p>
          <a:endParaRPr lang="en-US"/>
        </a:p>
      </dgm:t>
    </dgm:pt>
    <dgm:pt modelId="{83C01857-4694-4108-8BE6-14EC27E1ABF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LEED accreditation boosts productivity and company image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A6A7B5-258A-4B37-9839-557B01C57D05}" type="parTrans" cxnId="{2588611E-07DD-4AE7-AE36-B9CBD4C16ED4}">
      <dgm:prSet/>
      <dgm:spPr/>
      <dgm:t>
        <a:bodyPr/>
        <a:lstStyle/>
        <a:p>
          <a:endParaRPr lang="en-US"/>
        </a:p>
      </dgm:t>
    </dgm:pt>
    <dgm:pt modelId="{3D26417A-76E1-416A-B108-75D9D86713A8}" type="sibTrans" cxnId="{2588611E-07DD-4AE7-AE36-B9CBD4C16ED4}">
      <dgm:prSet/>
      <dgm:spPr/>
      <dgm:t>
        <a:bodyPr/>
        <a:lstStyle/>
        <a:p>
          <a:endParaRPr lang="en-US"/>
        </a:p>
      </dgm:t>
    </dgm:pt>
    <dgm:pt modelId="{D10E89E4-BD2B-4D98-B60E-287DAA9D68C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Marriott International (2024a)  targets 30% energy use by 2030; ITC leads in green certification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7233E5-BF1D-4D9E-A74F-D6BB371BE814}" type="parTrans" cxnId="{04CEF2F5-FD63-4E88-A56E-64D12DC0D982}">
      <dgm:prSet/>
      <dgm:spPr/>
      <dgm:t>
        <a:bodyPr/>
        <a:lstStyle/>
        <a:p>
          <a:endParaRPr lang="en-US"/>
        </a:p>
      </dgm:t>
    </dgm:pt>
    <dgm:pt modelId="{F6B6809C-3139-4677-9688-A36DC1662758}" type="sibTrans" cxnId="{04CEF2F5-FD63-4E88-A56E-64D12DC0D982}">
      <dgm:prSet/>
      <dgm:spPr/>
      <dgm:t>
        <a:bodyPr/>
        <a:lstStyle/>
        <a:p>
          <a:endParaRPr lang="en-US"/>
        </a:p>
      </dgm:t>
    </dgm:pt>
    <dgm:pt modelId="{12CC032A-3C9C-4FB9-AA34-158272465E5B}" type="pres">
      <dgm:prSet presAssocID="{BC4D6EC8-5A6C-4108-93BC-AEBFADF925B2}" presName="root" presStyleCnt="0">
        <dgm:presLayoutVars>
          <dgm:dir/>
          <dgm:resizeHandles val="exact"/>
        </dgm:presLayoutVars>
      </dgm:prSet>
      <dgm:spPr/>
    </dgm:pt>
    <dgm:pt modelId="{CBD5CD67-0B6A-4FCB-B020-E74C0E16B1DA}" type="pres">
      <dgm:prSet presAssocID="{B6C82A04-2677-4D87-9694-E94404B3A9CD}" presName="compNode" presStyleCnt="0"/>
      <dgm:spPr/>
    </dgm:pt>
    <dgm:pt modelId="{6F2A9479-437F-4D14-B75D-0029A0CCDF6E}" type="pres">
      <dgm:prSet presAssocID="{B6C82A04-2677-4D87-9694-E94404B3A9CD}" presName="bgRect" presStyleLbl="bgShp" presStyleIdx="0" presStyleCnt="5"/>
      <dgm:spPr/>
    </dgm:pt>
    <dgm:pt modelId="{37AD39FF-3BED-476E-986B-833F6DA850B0}" type="pres">
      <dgm:prSet presAssocID="{B6C82A04-2677-4D87-9694-E94404B3A9C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8BF2AB30-3D12-40B6-B1EE-970BD1FE5650}" type="pres">
      <dgm:prSet presAssocID="{B6C82A04-2677-4D87-9694-E94404B3A9CD}" presName="spaceRect" presStyleCnt="0"/>
      <dgm:spPr/>
    </dgm:pt>
    <dgm:pt modelId="{E523ED28-5340-44F8-8556-3AEF3F6B98A2}" type="pres">
      <dgm:prSet presAssocID="{B6C82A04-2677-4D87-9694-E94404B3A9CD}" presName="parTx" presStyleLbl="revTx" presStyleIdx="0" presStyleCnt="5" custScaleX="112738" custLinFactNeighborX="-1570" custLinFactNeighborY="-9763">
        <dgm:presLayoutVars>
          <dgm:chMax val="0"/>
          <dgm:chPref val="0"/>
        </dgm:presLayoutVars>
      </dgm:prSet>
      <dgm:spPr/>
    </dgm:pt>
    <dgm:pt modelId="{5D35795B-7B11-4C58-8913-0ECE477B7713}" type="pres">
      <dgm:prSet presAssocID="{1DC9919B-956D-4D41-B5DB-9D1D619AA209}" presName="sibTrans" presStyleCnt="0"/>
      <dgm:spPr/>
    </dgm:pt>
    <dgm:pt modelId="{813A1453-CCFD-45C9-8CAD-47D155331D52}" type="pres">
      <dgm:prSet presAssocID="{D49F8D11-E11B-404C-8445-C5EA21170B08}" presName="compNode" presStyleCnt="0"/>
      <dgm:spPr/>
    </dgm:pt>
    <dgm:pt modelId="{F8003D69-1070-4300-AF06-38F1E7AEE7D3}" type="pres">
      <dgm:prSet presAssocID="{D49F8D11-E11B-404C-8445-C5EA21170B08}" presName="bgRect" presStyleLbl="bgShp" presStyleIdx="1" presStyleCnt="5"/>
      <dgm:spPr/>
    </dgm:pt>
    <dgm:pt modelId="{3398A8D6-3A4F-45F7-9C5A-4C8A47BF3E72}" type="pres">
      <dgm:prSet presAssocID="{D49F8D11-E11B-404C-8445-C5EA21170B0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0FD86596-3F4A-44CF-B33A-8B2711F812E2}" type="pres">
      <dgm:prSet presAssocID="{D49F8D11-E11B-404C-8445-C5EA21170B08}" presName="spaceRect" presStyleCnt="0"/>
      <dgm:spPr/>
    </dgm:pt>
    <dgm:pt modelId="{CF4D702D-7A81-4A01-BB67-3C696F4B6F58}" type="pres">
      <dgm:prSet presAssocID="{D49F8D11-E11B-404C-8445-C5EA21170B08}" presName="parTx" presStyleLbl="revTx" presStyleIdx="1" presStyleCnt="5" custScaleX="109135" custLinFactNeighborX="3039" custLinFactNeighborY="-4336">
        <dgm:presLayoutVars>
          <dgm:chMax val="0"/>
          <dgm:chPref val="0"/>
        </dgm:presLayoutVars>
      </dgm:prSet>
      <dgm:spPr/>
    </dgm:pt>
    <dgm:pt modelId="{D25C1999-1175-4279-80E1-DB79C7DE8047}" type="pres">
      <dgm:prSet presAssocID="{09AB0D29-0116-4A14-B8D9-815D02446F4D}" presName="sibTrans" presStyleCnt="0"/>
      <dgm:spPr/>
    </dgm:pt>
    <dgm:pt modelId="{C534C604-AE3B-49CE-A466-B7DC249637FF}" type="pres">
      <dgm:prSet presAssocID="{8C914F85-1AA9-421D-A466-39AB28F98D89}" presName="compNode" presStyleCnt="0"/>
      <dgm:spPr/>
    </dgm:pt>
    <dgm:pt modelId="{27639B4A-5B63-47C6-8A7E-EBA2AED803CE}" type="pres">
      <dgm:prSet presAssocID="{8C914F85-1AA9-421D-A466-39AB28F98D89}" presName="bgRect" presStyleLbl="bgShp" presStyleIdx="2" presStyleCnt="5"/>
      <dgm:spPr/>
    </dgm:pt>
    <dgm:pt modelId="{A653A0DF-5ABF-40F2-AFEA-2D7596347015}" type="pres">
      <dgm:prSet presAssocID="{8C914F85-1AA9-421D-A466-39AB28F98D8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D30B20FC-AE31-47B0-83C5-8FB8E147313C}" type="pres">
      <dgm:prSet presAssocID="{8C914F85-1AA9-421D-A466-39AB28F98D89}" presName="spaceRect" presStyleCnt="0"/>
      <dgm:spPr/>
    </dgm:pt>
    <dgm:pt modelId="{7F030CF1-4999-4805-8F43-165AB928925A}" type="pres">
      <dgm:prSet presAssocID="{8C914F85-1AA9-421D-A466-39AB28F98D89}" presName="parTx" presStyleLbl="revTx" presStyleIdx="2" presStyleCnt="5" custLinFactNeighborX="-2865" custLinFactNeighborY="-1873">
        <dgm:presLayoutVars>
          <dgm:chMax val="0"/>
          <dgm:chPref val="0"/>
        </dgm:presLayoutVars>
      </dgm:prSet>
      <dgm:spPr/>
    </dgm:pt>
    <dgm:pt modelId="{526CF1DF-4772-48DF-B543-D62A8A81077D}" type="pres">
      <dgm:prSet presAssocID="{199DCE2A-0497-458D-A72D-015B9096CB7D}" presName="sibTrans" presStyleCnt="0"/>
      <dgm:spPr/>
    </dgm:pt>
    <dgm:pt modelId="{E37CD11C-309C-4982-A39F-EA4CC6C92D84}" type="pres">
      <dgm:prSet presAssocID="{83C01857-4694-4108-8BE6-14EC27E1ABFA}" presName="compNode" presStyleCnt="0"/>
      <dgm:spPr/>
    </dgm:pt>
    <dgm:pt modelId="{2A1F8D34-C9FF-4BED-87C6-4E981F05B579}" type="pres">
      <dgm:prSet presAssocID="{83C01857-4694-4108-8BE6-14EC27E1ABFA}" presName="bgRect" presStyleLbl="bgShp" presStyleIdx="3" presStyleCnt="5" custLinFactNeighborX="-474" custLinFactNeighborY="-6076"/>
      <dgm:spPr/>
    </dgm:pt>
    <dgm:pt modelId="{F6C380AE-7C08-4421-BBA0-DBEE4DF6E5B6}" type="pres">
      <dgm:prSet presAssocID="{83C01857-4694-4108-8BE6-14EC27E1ABF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3F735778-62DC-426F-967E-142F28A808BE}" type="pres">
      <dgm:prSet presAssocID="{83C01857-4694-4108-8BE6-14EC27E1ABFA}" presName="spaceRect" presStyleCnt="0"/>
      <dgm:spPr/>
    </dgm:pt>
    <dgm:pt modelId="{885A5069-7056-4B5A-A88E-A2422BCA5041}" type="pres">
      <dgm:prSet presAssocID="{83C01857-4694-4108-8BE6-14EC27E1ABFA}" presName="parTx" presStyleLbl="revTx" presStyleIdx="3" presStyleCnt="5" custLinFactNeighborX="-1529" custLinFactNeighborY="1886">
        <dgm:presLayoutVars>
          <dgm:chMax val="0"/>
          <dgm:chPref val="0"/>
        </dgm:presLayoutVars>
      </dgm:prSet>
      <dgm:spPr/>
    </dgm:pt>
    <dgm:pt modelId="{1FD0E404-020D-4567-A63F-69EB9DE0CA1D}" type="pres">
      <dgm:prSet presAssocID="{3D26417A-76E1-416A-B108-75D9D86713A8}" presName="sibTrans" presStyleCnt="0"/>
      <dgm:spPr/>
    </dgm:pt>
    <dgm:pt modelId="{7D35182B-8EAF-481D-AC25-89894F9FD019}" type="pres">
      <dgm:prSet presAssocID="{D10E89E4-BD2B-4D98-B60E-287DAA9D68CC}" presName="compNode" presStyleCnt="0"/>
      <dgm:spPr/>
    </dgm:pt>
    <dgm:pt modelId="{BB3F1687-9C7D-40AD-BD36-4F39B3A25686}" type="pres">
      <dgm:prSet presAssocID="{D10E89E4-BD2B-4D98-B60E-287DAA9D68CC}" presName="bgRect" presStyleLbl="bgShp" presStyleIdx="4" presStyleCnt="5"/>
      <dgm:spPr/>
    </dgm:pt>
    <dgm:pt modelId="{8E0EB585-F4AF-48D3-84AC-5EE7761D455E}" type="pres">
      <dgm:prSet presAssocID="{D10E89E4-BD2B-4D98-B60E-287DAA9D68C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ED38D838-7E2A-45A6-A691-209A77DC5C0C}" type="pres">
      <dgm:prSet presAssocID="{D10E89E4-BD2B-4D98-B60E-287DAA9D68CC}" presName="spaceRect" presStyleCnt="0"/>
      <dgm:spPr/>
    </dgm:pt>
    <dgm:pt modelId="{826ACB48-2BBD-4BF2-8F54-20F66C4FDB31}" type="pres">
      <dgm:prSet presAssocID="{D10E89E4-BD2B-4D98-B60E-287DAA9D68CC}" presName="parTx" presStyleLbl="revTx" presStyleIdx="4" presStyleCnt="5" custLinFactNeighborX="-1125" custLinFactNeighborY="827">
        <dgm:presLayoutVars>
          <dgm:chMax val="0"/>
          <dgm:chPref val="0"/>
        </dgm:presLayoutVars>
      </dgm:prSet>
      <dgm:spPr/>
    </dgm:pt>
  </dgm:ptLst>
  <dgm:cxnLst>
    <dgm:cxn modelId="{E793E60C-3508-414A-9EB4-8970BD5A4D56}" srcId="{BC4D6EC8-5A6C-4108-93BC-AEBFADF925B2}" destId="{8C914F85-1AA9-421D-A466-39AB28F98D89}" srcOrd="2" destOrd="0" parTransId="{C06063C0-722E-49DE-B09C-51CD14F77D52}" sibTransId="{199DCE2A-0497-458D-A72D-015B9096CB7D}"/>
    <dgm:cxn modelId="{2588611E-07DD-4AE7-AE36-B9CBD4C16ED4}" srcId="{BC4D6EC8-5A6C-4108-93BC-AEBFADF925B2}" destId="{83C01857-4694-4108-8BE6-14EC27E1ABFA}" srcOrd="3" destOrd="0" parTransId="{BFA6A7B5-258A-4B37-9839-557B01C57D05}" sibTransId="{3D26417A-76E1-416A-B108-75D9D86713A8}"/>
    <dgm:cxn modelId="{B1913B3D-C384-46F3-9AEE-CEC18850A324}" type="presOf" srcId="{D10E89E4-BD2B-4D98-B60E-287DAA9D68CC}" destId="{826ACB48-2BBD-4BF2-8F54-20F66C4FDB31}" srcOrd="0" destOrd="0" presId="urn:microsoft.com/office/officeart/2018/2/layout/IconVerticalSolidList"/>
    <dgm:cxn modelId="{15AE545B-BE89-4E9B-845E-DB42542EF9DA}" type="presOf" srcId="{B6C82A04-2677-4D87-9694-E94404B3A9CD}" destId="{E523ED28-5340-44F8-8556-3AEF3F6B98A2}" srcOrd="0" destOrd="0" presId="urn:microsoft.com/office/officeart/2018/2/layout/IconVerticalSolidList"/>
    <dgm:cxn modelId="{5133A56A-4B73-4A9C-814E-A5382FA3CE03}" type="presOf" srcId="{8C914F85-1AA9-421D-A466-39AB28F98D89}" destId="{7F030CF1-4999-4805-8F43-165AB928925A}" srcOrd="0" destOrd="0" presId="urn:microsoft.com/office/officeart/2018/2/layout/IconVerticalSolidList"/>
    <dgm:cxn modelId="{9843548F-628B-4EC1-9054-93CD05226807}" srcId="{BC4D6EC8-5A6C-4108-93BC-AEBFADF925B2}" destId="{D49F8D11-E11B-404C-8445-C5EA21170B08}" srcOrd="1" destOrd="0" parTransId="{04A94CD1-6FDE-4A72-ADAB-2852E2366784}" sibTransId="{09AB0D29-0116-4A14-B8D9-815D02446F4D}"/>
    <dgm:cxn modelId="{2C89DD99-CFC3-4DF2-A301-8E30FA85920B}" type="presOf" srcId="{D49F8D11-E11B-404C-8445-C5EA21170B08}" destId="{CF4D702D-7A81-4A01-BB67-3C696F4B6F58}" srcOrd="0" destOrd="0" presId="urn:microsoft.com/office/officeart/2018/2/layout/IconVerticalSolidList"/>
    <dgm:cxn modelId="{222753AD-A00A-4ACB-AE77-B40DBADACFF5}" srcId="{BC4D6EC8-5A6C-4108-93BC-AEBFADF925B2}" destId="{B6C82A04-2677-4D87-9694-E94404B3A9CD}" srcOrd="0" destOrd="0" parTransId="{538C3969-EDFE-4A01-A89B-954525B60A6D}" sibTransId="{1DC9919B-956D-4D41-B5DB-9D1D619AA209}"/>
    <dgm:cxn modelId="{905182D4-1E2C-48CE-AD7E-DEE4B3D1B948}" type="presOf" srcId="{83C01857-4694-4108-8BE6-14EC27E1ABFA}" destId="{885A5069-7056-4B5A-A88E-A2422BCA5041}" srcOrd="0" destOrd="0" presId="urn:microsoft.com/office/officeart/2018/2/layout/IconVerticalSolidList"/>
    <dgm:cxn modelId="{04CEF2F5-FD63-4E88-A56E-64D12DC0D982}" srcId="{BC4D6EC8-5A6C-4108-93BC-AEBFADF925B2}" destId="{D10E89E4-BD2B-4D98-B60E-287DAA9D68CC}" srcOrd="4" destOrd="0" parTransId="{A47233E5-BF1D-4D9E-A74F-D6BB371BE814}" sibTransId="{F6B6809C-3139-4677-9688-A36DC1662758}"/>
    <dgm:cxn modelId="{3D36BDFB-77FC-4852-8E84-7EA9826DEF5E}" type="presOf" srcId="{BC4D6EC8-5A6C-4108-93BC-AEBFADF925B2}" destId="{12CC032A-3C9C-4FB9-AA34-158272465E5B}" srcOrd="0" destOrd="0" presId="urn:microsoft.com/office/officeart/2018/2/layout/IconVerticalSolidList"/>
    <dgm:cxn modelId="{3B4B38A7-44FC-426D-ACFC-93553673DB62}" type="presParOf" srcId="{12CC032A-3C9C-4FB9-AA34-158272465E5B}" destId="{CBD5CD67-0B6A-4FCB-B020-E74C0E16B1DA}" srcOrd="0" destOrd="0" presId="urn:microsoft.com/office/officeart/2018/2/layout/IconVerticalSolidList"/>
    <dgm:cxn modelId="{7A80DA87-7E60-404C-8628-F28624E2F9CC}" type="presParOf" srcId="{CBD5CD67-0B6A-4FCB-B020-E74C0E16B1DA}" destId="{6F2A9479-437F-4D14-B75D-0029A0CCDF6E}" srcOrd="0" destOrd="0" presId="urn:microsoft.com/office/officeart/2018/2/layout/IconVerticalSolidList"/>
    <dgm:cxn modelId="{4D81E3BF-CB4C-42DE-A8AA-DE6E6FD01487}" type="presParOf" srcId="{CBD5CD67-0B6A-4FCB-B020-E74C0E16B1DA}" destId="{37AD39FF-3BED-476E-986B-833F6DA850B0}" srcOrd="1" destOrd="0" presId="urn:microsoft.com/office/officeart/2018/2/layout/IconVerticalSolidList"/>
    <dgm:cxn modelId="{7B4E057D-0078-41F8-BDAB-1AB56F3C4295}" type="presParOf" srcId="{CBD5CD67-0B6A-4FCB-B020-E74C0E16B1DA}" destId="{8BF2AB30-3D12-40B6-B1EE-970BD1FE5650}" srcOrd="2" destOrd="0" presId="urn:microsoft.com/office/officeart/2018/2/layout/IconVerticalSolidList"/>
    <dgm:cxn modelId="{F6F9FEB9-EECD-420F-B10E-FE041F031B46}" type="presParOf" srcId="{CBD5CD67-0B6A-4FCB-B020-E74C0E16B1DA}" destId="{E523ED28-5340-44F8-8556-3AEF3F6B98A2}" srcOrd="3" destOrd="0" presId="urn:microsoft.com/office/officeart/2018/2/layout/IconVerticalSolidList"/>
    <dgm:cxn modelId="{619B41F6-B498-4434-9662-EEFE896D67A9}" type="presParOf" srcId="{12CC032A-3C9C-4FB9-AA34-158272465E5B}" destId="{5D35795B-7B11-4C58-8913-0ECE477B7713}" srcOrd="1" destOrd="0" presId="urn:microsoft.com/office/officeart/2018/2/layout/IconVerticalSolidList"/>
    <dgm:cxn modelId="{947A1DD4-911D-46BE-AF8C-4DF23A3DBDBF}" type="presParOf" srcId="{12CC032A-3C9C-4FB9-AA34-158272465E5B}" destId="{813A1453-CCFD-45C9-8CAD-47D155331D52}" srcOrd="2" destOrd="0" presId="urn:microsoft.com/office/officeart/2018/2/layout/IconVerticalSolidList"/>
    <dgm:cxn modelId="{B29BEBE0-96EB-4D1C-AEE4-112622E2677D}" type="presParOf" srcId="{813A1453-CCFD-45C9-8CAD-47D155331D52}" destId="{F8003D69-1070-4300-AF06-38F1E7AEE7D3}" srcOrd="0" destOrd="0" presId="urn:microsoft.com/office/officeart/2018/2/layout/IconVerticalSolidList"/>
    <dgm:cxn modelId="{4CBF6E9A-979A-4D84-98A3-C322D08879A3}" type="presParOf" srcId="{813A1453-CCFD-45C9-8CAD-47D155331D52}" destId="{3398A8D6-3A4F-45F7-9C5A-4C8A47BF3E72}" srcOrd="1" destOrd="0" presId="urn:microsoft.com/office/officeart/2018/2/layout/IconVerticalSolidList"/>
    <dgm:cxn modelId="{47A6A166-7309-44C1-83C7-9531AD2894E1}" type="presParOf" srcId="{813A1453-CCFD-45C9-8CAD-47D155331D52}" destId="{0FD86596-3F4A-44CF-B33A-8B2711F812E2}" srcOrd="2" destOrd="0" presId="urn:microsoft.com/office/officeart/2018/2/layout/IconVerticalSolidList"/>
    <dgm:cxn modelId="{685FF671-8223-47BC-B0AC-952E437970B6}" type="presParOf" srcId="{813A1453-CCFD-45C9-8CAD-47D155331D52}" destId="{CF4D702D-7A81-4A01-BB67-3C696F4B6F58}" srcOrd="3" destOrd="0" presId="urn:microsoft.com/office/officeart/2018/2/layout/IconVerticalSolidList"/>
    <dgm:cxn modelId="{C224C40C-412F-4DB6-96DD-631E017511BD}" type="presParOf" srcId="{12CC032A-3C9C-4FB9-AA34-158272465E5B}" destId="{D25C1999-1175-4279-80E1-DB79C7DE8047}" srcOrd="3" destOrd="0" presId="urn:microsoft.com/office/officeart/2018/2/layout/IconVerticalSolidList"/>
    <dgm:cxn modelId="{054C58F0-AD42-43D6-9D07-0D7FAFF7E880}" type="presParOf" srcId="{12CC032A-3C9C-4FB9-AA34-158272465E5B}" destId="{C534C604-AE3B-49CE-A466-B7DC249637FF}" srcOrd="4" destOrd="0" presId="urn:microsoft.com/office/officeart/2018/2/layout/IconVerticalSolidList"/>
    <dgm:cxn modelId="{70550EBE-E8F7-41A5-B119-6C8874C5CEDE}" type="presParOf" srcId="{C534C604-AE3B-49CE-A466-B7DC249637FF}" destId="{27639B4A-5B63-47C6-8A7E-EBA2AED803CE}" srcOrd="0" destOrd="0" presId="urn:microsoft.com/office/officeart/2018/2/layout/IconVerticalSolidList"/>
    <dgm:cxn modelId="{0510CAC1-AB2D-43A9-9CAD-E33B5940F4A8}" type="presParOf" srcId="{C534C604-AE3B-49CE-A466-B7DC249637FF}" destId="{A653A0DF-5ABF-40F2-AFEA-2D7596347015}" srcOrd="1" destOrd="0" presId="urn:microsoft.com/office/officeart/2018/2/layout/IconVerticalSolidList"/>
    <dgm:cxn modelId="{FD5F60F2-B0DD-424B-98D6-093F5A646A77}" type="presParOf" srcId="{C534C604-AE3B-49CE-A466-B7DC249637FF}" destId="{D30B20FC-AE31-47B0-83C5-8FB8E147313C}" srcOrd="2" destOrd="0" presId="urn:microsoft.com/office/officeart/2018/2/layout/IconVerticalSolidList"/>
    <dgm:cxn modelId="{1B1D4F20-21E4-474E-A400-92D70AA7DAB7}" type="presParOf" srcId="{C534C604-AE3B-49CE-A466-B7DC249637FF}" destId="{7F030CF1-4999-4805-8F43-165AB928925A}" srcOrd="3" destOrd="0" presId="urn:microsoft.com/office/officeart/2018/2/layout/IconVerticalSolidList"/>
    <dgm:cxn modelId="{285E2753-7B4D-43AD-BEB7-61B7409F6A3A}" type="presParOf" srcId="{12CC032A-3C9C-4FB9-AA34-158272465E5B}" destId="{526CF1DF-4772-48DF-B543-D62A8A81077D}" srcOrd="5" destOrd="0" presId="urn:microsoft.com/office/officeart/2018/2/layout/IconVerticalSolidList"/>
    <dgm:cxn modelId="{130A8A11-FB80-447F-83D5-CC7A84FFB053}" type="presParOf" srcId="{12CC032A-3C9C-4FB9-AA34-158272465E5B}" destId="{E37CD11C-309C-4982-A39F-EA4CC6C92D84}" srcOrd="6" destOrd="0" presId="urn:microsoft.com/office/officeart/2018/2/layout/IconVerticalSolidList"/>
    <dgm:cxn modelId="{0C82FDA6-06D8-47AE-A2AC-ABB89FFE5DFC}" type="presParOf" srcId="{E37CD11C-309C-4982-A39F-EA4CC6C92D84}" destId="{2A1F8D34-C9FF-4BED-87C6-4E981F05B579}" srcOrd="0" destOrd="0" presId="urn:microsoft.com/office/officeart/2018/2/layout/IconVerticalSolidList"/>
    <dgm:cxn modelId="{FA56B68C-BD49-463A-B23D-35F398B7EFF4}" type="presParOf" srcId="{E37CD11C-309C-4982-A39F-EA4CC6C92D84}" destId="{F6C380AE-7C08-4421-BBA0-DBEE4DF6E5B6}" srcOrd="1" destOrd="0" presId="urn:microsoft.com/office/officeart/2018/2/layout/IconVerticalSolidList"/>
    <dgm:cxn modelId="{F569CCF0-22E9-4EE1-966C-40EC69F77988}" type="presParOf" srcId="{E37CD11C-309C-4982-A39F-EA4CC6C92D84}" destId="{3F735778-62DC-426F-967E-142F28A808BE}" srcOrd="2" destOrd="0" presId="urn:microsoft.com/office/officeart/2018/2/layout/IconVerticalSolidList"/>
    <dgm:cxn modelId="{3B5457AE-1C11-487C-9BF6-FFBA642B6AD7}" type="presParOf" srcId="{E37CD11C-309C-4982-A39F-EA4CC6C92D84}" destId="{885A5069-7056-4B5A-A88E-A2422BCA5041}" srcOrd="3" destOrd="0" presId="urn:microsoft.com/office/officeart/2018/2/layout/IconVerticalSolidList"/>
    <dgm:cxn modelId="{A9688860-C435-4524-9EC2-EC306350C92D}" type="presParOf" srcId="{12CC032A-3C9C-4FB9-AA34-158272465E5B}" destId="{1FD0E404-020D-4567-A63F-69EB9DE0CA1D}" srcOrd="7" destOrd="0" presId="urn:microsoft.com/office/officeart/2018/2/layout/IconVerticalSolidList"/>
    <dgm:cxn modelId="{D7263F44-CE06-48CA-ABB3-0C36A6C5DE42}" type="presParOf" srcId="{12CC032A-3C9C-4FB9-AA34-158272465E5B}" destId="{7D35182B-8EAF-481D-AC25-89894F9FD019}" srcOrd="8" destOrd="0" presId="urn:microsoft.com/office/officeart/2018/2/layout/IconVerticalSolidList"/>
    <dgm:cxn modelId="{5640F1BD-6B58-405B-B93B-E1B49F27A921}" type="presParOf" srcId="{7D35182B-8EAF-481D-AC25-89894F9FD019}" destId="{BB3F1687-9C7D-40AD-BD36-4F39B3A25686}" srcOrd="0" destOrd="0" presId="urn:microsoft.com/office/officeart/2018/2/layout/IconVerticalSolidList"/>
    <dgm:cxn modelId="{1A682906-3D35-408E-9633-9C6D2BFF1001}" type="presParOf" srcId="{7D35182B-8EAF-481D-AC25-89894F9FD019}" destId="{8E0EB585-F4AF-48D3-84AC-5EE7761D455E}" srcOrd="1" destOrd="0" presId="urn:microsoft.com/office/officeart/2018/2/layout/IconVerticalSolidList"/>
    <dgm:cxn modelId="{BD5D3FB1-EB06-448F-98EA-EAD86B92F2E4}" type="presParOf" srcId="{7D35182B-8EAF-481D-AC25-89894F9FD019}" destId="{ED38D838-7E2A-45A6-A691-209A77DC5C0C}" srcOrd="2" destOrd="0" presId="urn:microsoft.com/office/officeart/2018/2/layout/IconVerticalSolidList"/>
    <dgm:cxn modelId="{D7C76DF2-C5A6-4295-9A78-58487D5FC4C5}" type="presParOf" srcId="{7D35182B-8EAF-481D-AC25-89894F9FD019}" destId="{826ACB48-2BBD-4BF2-8F54-20F66C4FDB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EEBEE8D-5325-4603-AD2C-C1F3903B489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036DACB-F0D4-4606-BE17-59387F67298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Water use is a key priority</a:t>
          </a:r>
        </a:p>
      </dgm:t>
    </dgm:pt>
    <dgm:pt modelId="{D1D0371A-3EF9-445F-97EF-B2140E5AA4C5}" type="parTrans" cxnId="{7CEE75E9-3EEB-41B0-921E-92407120D41B}">
      <dgm:prSet/>
      <dgm:spPr/>
      <dgm:t>
        <a:bodyPr/>
        <a:lstStyle/>
        <a:p>
          <a:endParaRPr lang="en-US"/>
        </a:p>
      </dgm:t>
    </dgm:pt>
    <dgm:pt modelId="{04848D67-0B57-4A4A-A3F2-E2BEE2816525}" type="sibTrans" cxnId="{7CEE75E9-3EEB-41B0-921E-92407120D41B}">
      <dgm:prSet/>
      <dgm:spPr/>
      <dgm:t>
        <a:bodyPr/>
        <a:lstStyle/>
        <a:p>
          <a:endParaRPr lang="en-US"/>
        </a:p>
      </dgm:t>
    </dgm:pt>
    <dgm:pt modelId="{C0C36804-1E63-40D0-BCDB-6407839A743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el"/>
            </a:rPr>
            <a:t>EMS like ISO 14001 help hotels cut water, waste, costs, meet regulations, and attract eco-guests (Quadraconsulting, 2025).</a:t>
          </a:r>
        </a:p>
      </dgm:t>
    </dgm:pt>
    <dgm:pt modelId="{02EF5E13-C6D0-45DB-8282-88CE5CA79FF4}" type="parTrans" cxnId="{DED94B32-AB91-4236-9114-8BB6D3497BE2}">
      <dgm:prSet/>
      <dgm:spPr/>
      <dgm:t>
        <a:bodyPr/>
        <a:lstStyle/>
        <a:p>
          <a:endParaRPr lang="en-US"/>
        </a:p>
      </dgm:t>
    </dgm:pt>
    <dgm:pt modelId="{9F0FC9EE-B3CD-4414-859A-43E097CD6132}" type="sibTrans" cxnId="{DED94B32-AB91-4236-9114-8BB6D3497BE2}">
      <dgm:prSet/>
      <dgm:spPr/>
      <dgm:t>
        <a:bodyPr/>
        <a:lstStyle/>
        <a:p>
          <a:endParaRPr lang="en-US"/>
        </a:p>
      </dgm:t>
    </dgm:pt>
    <dgm:pt modelId="{089A8265-9F11-4F60-8EC8-CBCBB34B042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  70% choose eco-hotelsBooking.com     2022 Sustainable Travel Report (2022).</a:t>
          </a:r>
        </a:p>
      </dgm:t>
    </dgm:pt>
    <dgm:pt modelId="{FC7CF617-7686-43EA-A646-DEAE6B9FBDF2}" type="parTrans" cxnId="{6A9A9620-0561-4A1F-81A5-9882F5C4E153}">
      <dgm:prSet/>
      <dgm:spPr/>
      <dgm:t>
        <a:bodyPr/>
        <a:lstStyle/>
        <a:p>
          <a:endParaRPr lang="en-US"/>
        </a:p>
      </dgm:t>
    </dgm:pt>
    <dgm:pt modelId="{1E094087-C6E6-4187-90B5-4434386C7A4B}" type="sibTrans" cxnId="{6A9A9620-0561-4A1F-81A5-9882F5C4E153}">
      <dgm:prSet/>
      <dgm:spPr/>
      <dgm:t>
        <a:bodyPr/>
        <a:lstStyle/>
        <a:p>
          <a:endParaRPr lang="en-US"/>
        </a:p>
      </dgm:t>
    </dgm:pt>
    <dgm:pt modelId="{CD9FF9DF-3A61-4663-976E-FE1236E2031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Green certifications boost trust and loyalty</a:t>
          </a:r>
        </a:p>
      </dgm:t>
    </dgm:pt>
    <dgm:pt modelId="{0C57247D-778C-4ABA-B638-E4FA0A43E1DA}" type="parTrans" cxnId="{B684E3FE-510C-4654-8655-28F7463943C2}">
      <dgm:prSet/>
      <dgm:spPr/>
      <dgm:t>
        <a:bodyPr/>
        <a:lstStyle/>
        <a:p>
          <a:endParaRPr lang="en-US"/>
        </a:p>
      </dgm:t>
    </dgm:pt>
    <dgm:pt modelId="{30350C7E-A3FB-4FD5-BE1E-52B282110035}" type="sibTrans" cxnId="{B684E3FE-510C-4654-8655-28F7463943C2}">
      <dgm:prSet/>
      <dgm:spPr/>
      <dgm:t>
        <a:bodyPr/>
        <a:lstStyle/>
        <a:p>
          <a:endParaRPr lang="en-US"/>
        </a:p>
      </dgm:t>
    </dgm:pt>
    <dgm:pt modelId="{CBB1B497-D9DD-4CED-8F2B-20878A64BFA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Tech supports green goals and cuts costs</a:t>
          </a:r>
        </a:p>
      </dgm:t>
    </dgm:pt>
    <dgm:pt modelId="{1000DC59-CFB4-4AF1-B33C-59589D9623CC}" type="parTrans" cxnId="{78559639-0995-4F53-9026-B84C309B5310}">
      <dgm:prSet/>
      <dgm:spPr/>
      <dgm:t>
        <a:bodyPr/>
        <a:lstStyle/>
        <a:p>
          <a:endParaRPr lang="en-US"/>
        </a:p>
      </dgm:t>
    </dgm:pt>
    <dgm:pt modelId="{70590998-7AC3-4C29-BC37-E93693A40C6D}" type="sibTrans" cxnId="{78559639-0995-4F53-9026-B84C309B5310}">
      <dgm:prSet/>
      <dgm:spPr/>
      <dgm:t>
        <a:bodyPr/>
        <a:lstStyle/>
        <a:p>
          <a:endParaRPr lang="en-US"/>
        </a:p>
      </dgm:t>
    </dgm:pt>
    <dgm:pt modelId="{06A42EAD-FD09-4CA3-86B3-65D6E0653445}" type="pres">
      <dgm:prSet presAssocID="{DEEBEE8D-5325-4603-AD2C-C1F3903B4891}" presName="root" presStyleCnt="0">
        <dgm:presLayoutVars>
          <dgm:dir/>
          <dgm:resizeHandles val="exact"/>
        </dgm:presLayoutVars>
      </dgm:prSet>
      <dgm:spPr/>
    </dgm:pt>
    <dgm:pt modelId="{7AB93E00-5CE6-4AD8-AD46-9C9E73039DE8}" type="pres">
      <dgm:prSet presAssocID="{B036DACB-F0D4-4606-BE17-59387F672980}" presName="compNode" presStyleCnt="0"/>
      <dgm:spPr/>
    </dgm:pt>
    <dgm:pt modelId="{18B78BEE-A43A-4DFE-B023-3E7F5384ADAF}" type="pres">
      <dgm:prSet presAssocID="{B036DACB-F0D4-4606-BE17-59387F672980}" presName="bgRect" presStyleLbl="bgShp" presStyleIdx="0" presStyleCnt="5"/>
      <dgm:spPr/>
    </dgm:pt>
    <dgm:pt modelId="{3019D71B-475F-4C0B-9D82-04BFD16E11A1}" type="pres">
      <dgm:prSet presAssocID="{B036DACB-F0D4-4606-BE17-59387F67298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ter"/>
        </a:ext>
      </dgm:extLst>
    </dgm:pt>
    <dgm:pt modelId="{1BDC3A63-8D1A-4B88-A51A-359E72407799}" type="pres">
      <dgm:prSet presAssocID="{B036DACB-F0D4-4606-BE17-59387F672980}" presName="spaceRect" presStyleCnt="0"/>
      <dgm:spPr/>
    </dgm:pt>
    <dgm:pt modelId="{ACB4BA55-48AA-4FF5-8CD7-42FE1136AB30}" type="pres">
      <dgm:prSet presAssocID="{B036DACB-F0D4-4606-BE17-59387F672980}" presName="parTx" presStyleLbl="revTx" presStyleIdx="0" presStyleCnt="5">
        <dgm:presLayoutVars>
          <dgm:chMax val="0"/>
          <dgm:chPref val="0"/>
        </dgm:presLayoutVars>
      </dgm:prSet>
      <dgm:spPr/>
    </dgm:pt>
    <dgm:pt modelId="{18D3A9CF-C5E0-42E8-9D3B-C79576E698B7}" type="pres">
      <dgm:prSet presAssocID="{04848D67-0B57-4A4A-A3F2-E2BEE2816525}" presName="sibTrans" presStyleCnt="0"/>
      <dgm:spPr/>
    </dgm:pt>
    <dgm:pt modelId="{FD30A405-E558-4067-A331-30BD8C2388F8}" type="pres">
      <dgm:prSet presAssocID="{C0C36804-1E63-40D0-BCDB-6407839A743A}" presName="compNode" presStyleCnt="0"/>
      <dgm:spPr/>
    </dgm:pt>
    <dgm:pt modelId="{CFD91DF2-936E-4483-8A4D-9B70A74B814A}" type="pres">
      <dgm:prSet presAssocID="{C0C36804-1E63-40D0-BCDB-6407839A743A}" presName="bgRect" presStyleLbl="bgShp" presStyleIdx="1" presStyleCnt="5"/>
      <dgm:spPr/>
    </dgm:pt>
    <dgm:pt modelId="{40703F84-C282-4AF1-8554-33672643E54F}" type="pres">
      <dgm:prSet presAssocID="{C0C36804-1E63-40D0-BCDB-6407839A743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618C90C5-A23F-4527-AF91-CB37B5A445FE}" type="pres">
      <dgm:prSet presAssocID="{C0C36804-1E63-40D0-BCDB-6407839A743A}" presName="spaceRect" presStyleCnt="0"/>
      <dgm:spPr/>
    </dgm:pt>
    <dgm:pt modelId="{20319BA0-2E9D-442B-BACA-5163A1C5E61F}" type="pres">
      <dgm:prSet presAssocID="{C0C36804-1E63-40D0-BCDB-6407839A743A}" presName="parTx" presStyleLbl="revTx" presStyleIdx="1" presStyleCnt="5">
        <dgm:presLayoutVars>
          <dgm:chMax val="0"/>
          <dgm:chPref val="0"/>
        </dgm:presLayoutVars>
      </dgm:prSet>
      <dgm:spPr/>
    </dgm:pt>
    <dgm:pt modelId="{2F36718A-7945-4E02-9AFE-AA424C4541B6}" type="pres">
      <dgm:prSet presAssocID="{9F0FC9EE-B3CD-4414-859A-43E097CD6132}" presName="sibTrans" presStyleCnt="0"/>
      <dgm:spPr/>
    </dgm:pt>
    <dgm:pt modelId="{520BF068-319A-45B0-A742-1166A9E19825}" type="pres">
      <dgm:prSet presAssocID="{089A8265-9F11-4F60-8EC8-CBCBB34B0421}" presName="compNode" presStyleCnt="0"/>
      <dgm:spPr/>
    </dgm:pt>
    <dgm:pt modelId="{EB2DF686-DFDB-4E28-A448-4EED0CF0243C}" type="pres">
      <dgm:prSet presAssocID="{089A8265-9F11-4F60-8EC8-CBCBB34B0421}" presName="bgRect" presStyleLbl="bgShp" presStyleIdx="2" presStyleCnt="5"/>
      <dgm:spPr/>
    </dgm:pt>
    <dgm:pt modelId="{DE025A81-04A5-4D91-BB67-E990DE59E685}" type="pres">
      <dgm:prSet presAssocID="{089A8265-9F11-4F60-8EC8-CBCBB34B042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FE313956-165F-4D6A-BBC2-7E61E03A6F93}" type="pres">
      <dgm:prSet presAssocID="{089A8265-9F11-4F60-8EC8-CBCBB34B0421}" presName="spaceRect" presStyleCnt="0"/>
      <dgm:spPr/>
    </dgm:pt>
    <dgm:pt modelId="{EAD6CB28-1D76-486C-8EC6-40FDF7E080D3}" type="pres">
      <dgm:prSet presAssocID="{089A8265-9F11-4F60-8EC8-CBCBB34B0421}" presName="parTx" presStyleLbl="revTx" presStyleIdx="2" presStyleCnt="5" custScaleX="108316">
        <dgm:presLayoutVars>
          <dgm:chMax val="0"/>
          <dgm:chPref val="0"/>
        </dgm:presLayoutVars>
      </dgm:prSet>
      <dgm:spPr/>
    </dgm:pt>
    <dgm:pt modelId="{EBDC03A0-C3A3-4F2B-AE04-91DD422329F6}" type="pres">
      <dgm:prSet presAssocID="{1E094087-C6E6-4187-90B5-4434386C7A4B}" presName="sibTrans" presStyleCnt="0"/>
      <dgm:spPr/>
    </dgm:pt>
    <dgm:pt modelId="{659444DD-B8D4-4E34-A64E-D5682636D4AC}" type="pres">
      <dgm:prSet presAssocID="{CD9FF9DF-3A61-4663-976E-FE1236E2031B}" presName="compNode" presStyleCnt="0"/>
      <dgm:spPr/>
    </dgm:pt>
    <dgm:pt modelId="{C735D082-C4D9-49BB-B72D-6AECE68E0EB9}" type="pres">
      <dgm:prSet presAssocID="{CD9FF9DF-3A61-4663-976E-FE1236E2031B}" presName="bgRect" presStyleLbl="bgShp" presStyleIdx="3" presStyleCnt="5"/>
      <dgm:spPr/>
    </dgm:pt>
    <dgm:pt modelId="{94AEFF08-58B2-4ED3-9DDA-9FE29676033C}" type="pres">
      <dgm:prSet presAssocID="{CD9FF9DF-3A61-4663-976E-FE1236E2031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A19CC537-5CFA-47BD-94D3-383067E8E994}" type="pres">
      <dgm:prSet presAssocID="{CD9FF9DF-3A61-4663-976E-FE1236E2031B}" presName="spaceRect" presStyleCnt="0"/>
      <dgm:spPr/>
    </dgm:pt>
    <dgm:pt modelId="{48C0AB3A-FCAC-4052-B984-E71E2785C49E}" type="pres">
      <dgm:prSet presAssocID="{CD9FF9DF-3A61-4663-976E-FE1236E2031B}" presName="parTx" presStyleLbl="revTx" presStyleIdx="3" presStyleCnt="5">
        <dgm:presLayoutVars>
          <dgm:chMax val="0"/>
          <dgm:chPref val="0"/>
        </dgm:presLayoutVars>
      </dgm:prSet>
      <dgm:spPr/>
    </dgm:pt>
    <dgm:pt modelId="{8E4C3201-02AA-4AF9-80C4-1A512DE7A108}" type="pres">
      <dgm:prSet presAssocID="{30350C7E-A3FB-4FD5-BE1E-52B282110035}" presName="sibTrans" presStyleCnt="0"/>
      <dgm:spPr/>
    </dgm:pt>
    <dgm:pt modelId="{C6BAA8C8-D9EB-4565-9F6F-4B9FEDBDD44A}" type="pres">
      <dgm:prSet presAssocID="{CBB1B497-D9DD-4CED-8F2B-20878A64BFAD}" presName="compNode" presStyleCnt="0"/>
      <dgm:spPr/>
    </dgm:pt>
    <dgm:pt modelId="{8B548BEF-CF6D-494B-8BA9-4CED26144ADE}" type="pres">
      <dgm:prSet presAssocID="{CBB1B497-D9DD-4CED-8F2B-20878A64BFAD}" presName="bgRect" presStyleLbl="bgShp" presStyleIdx="4" presStyleCnt="5"/>
      <dgm:spPr/>
    </dgm:pt>
    <dgm:pt modelId="{63E7911B-8039-4EDA-89D4-C80A1060CBFA}" type="pres">
      <dgm:prSet presAssocID="{CBB1B497-D9DD-4CED-8F2B-20878A64BFA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46F02062-E530-427D-8FE1-D29EFC13D234}" type="pres">
      <dgm:prSet presAssocID="{CBB1B497-D9DD-4CED-8F2B-20878A64BFAD}" presName="spaceRect" presStyleCnt="0"/>
      <dgm:spPr/>
    </dgm:pt>
    <dgm:pt modelId="{48A5071C-DC71-417B-AA91-464DCDCA104C}" type="pres">
      <dgm:prSet presAssocID="{CBB1B497-D9DD-4CED-8F2B-20878A64BFA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F6F9E15-DDFC-4E24-AA96-8B569D311882}" type="presOf" srcId="{089A8265-9F11-4F60-8EC8-CBCBB34B0421}" destId="{EAD6CB28-1D76-486C-8EC6-40FDF7E080D3}" srcOrd="0" destOrd="0" presId="urn:microsoft.com/office/officeart/2018/2/layout/IconVerticalSolidList"/>
    <dgm:cxn modelId="{6A9A9620-0561-4A1F-81A5-9882F5C4E153}" srcId="{DEEBEE8D-5325-4603-AD2C-C1F3903B4891}" destId="{089A8265-9F11-4F60-8EC8-CBCBB34B0421}" srcOrd="2" destOrd="0" parTransId="{FC7CF617-7686-43EA-A646-DEAE6B9FBDF2}" sibTransId="{1E094087-C6E6-4187-90B5-4434386C7A4B}"/>
    <dgm:cxn modelId="{1175C828-D179-4800-AA8C-0178FBDFD332}" type="presOf" srcId="{C0C36804-1E63-40D0-BCDB-6407839A743A}" destId="{20319BA0-2E9D-442B-BACA-5163A1C5E61F}" srcOrd="0" destOrd="0" presId="urn:microsoft.com/office/officeart/2018/2/layout/IconVerticalSolidList"/>
    <dgm:cxn modelId="{DED94B32-AB91-4236-9114-8BB6D3497BE2}" srcId="{DEEBEE8D-5325-4603-AD2C-C1F3903B4891}" destId="{C0C36804-1E63-40D0-BCDB-6407839A743A}" srcOrd="1" destOrd="0" parTransId="{02EF5E13-C6D0-45DB-8282-88CE5CA79FF4}" sibTransId="{9F0FC9EE-B3CD-4414-859A-43E097CD6132}"/>
    <dgm:cxn modelId="{967B5237-9A8D-402C-97C1-8E4FEE9CECB6}" type="presOf" srcId="{B036DACB-F0D4-4606-BE17-59387F672980}" destId="{ACB4BA55-48AA-4FF5-8CD7-42FE1136AB30}" srcOrd="0" destOrd="0" presId="urn:microsoft.com/office/officeart/2018/2/layout/IconVerticalSolidList"/>
    <dgm:cxn modelId="{78559639-0995-4F53-9026-B84C309B5310}" srcId="{DEEBEE8D-5325-4603-AD2C-C1F3903B4891}" destId="{CBB1B497-D9DD-4CED-8F2B-20878A64BFAD}" srcOrd="4" destOrd="0" parTransId="{1000DC59-CFB4-4AF1-B33C-59589D9623CC}" sibTransId="{70590998-7AC3-4C29-BC37-E93693A40C6D}"/>
    <dgm:cxn modelId="{BF75AC92-013A-4507-9303-B68F768169C4}" type="presOf" srcId="{DEEBEE8D-5325-4603-AD2C-C1F3903B4891}" destId="{06A42EAD-FD09-4CA3-86B3-65D6E0653445}" srcOrd="0" destOrd="0" presId="urn:microsoft.com/office/officeart/2018/2/layout/IconVerticalSolidList"/>
    <dgm:cxn modelId="{A1D4EEBE-0A11-4F21-BFCD-F0D20FBEC2A2}" type="presOf" srcId="{CD9FF9DF-3A61-4663-976E-FE1236E2031B}" destId="{48C0AB3A-FCAC-4052-B984-E71E2785C49E}" srcOrd="0" destOrd="0" presId="urn:microsoft.com/office/officeart/2018/2/layout/IconVerticalSolidList"/>
    <dgm:cxn modelId="{B1F4E9D6-B190-4A83-BD2B-A9409D99DADC}" type="presOf" srcId="{CBB1B497-D9DD-4CED-8F2B-20878A64BFAD}" destId="{48A5071C-DC71-417B-AA91-464DCDCA104C}" srcOrd="0" destOrd="0" presId="urn:microsoft.com/office/officeart/2018/2/layout/IconVerticalSolidList"/>
    <dgm:cxn modelId="{7CEE75E9-3EEB-41B0-921E-92407120D41B}" srcId="{DEEBEE8D-5325-4603-AD2C-C1F3903B4891}" destId="{B036DACB-F0D4-4606-BE17-59387F672980}" srcOrd="0" destOrd="0" parTransId="{D1D0371A-3EF9-445F-97EF-B2140E5AA4C5}" sibTransId="{04848D67-0B57-4A4A-A3F2-E2BEE2816525}"/>
    <dgm:cxn modelId="{B684E3FE-510C-4654-8655-28F7463943C2}" srcId="{DEEBEE8D-5325-4603-AD2C-C1F3903B4891}" destId="{CD9FF9DF-3A61-4663-976E-FE1236E2031B}" srcOrd="3" destOrd="0" parTransId="{0C57247D-778C-4ABA-B638-E4FA0A43E1DA}" sibTransId="{30350C7E-A3FB-4FD5-BE1E-52B282110035}"/>
    <dgm:cxn modelId="{D9F2D81A-B43C-4EBD-904E-21C4743B1853}" type="presParOf" srcId="{06A42EAD-FD09-4CA3-86B3-65D6E0653445}" destId="{7AB93E00-5CE6-4AD8-AD46-9C9E73039DE8}" srcOrd="0" destOrd="0" presId="urn:microsoft.com/office/officeart/2018/2/layout/IconVerticalSolidList"/>
    <dgm:cxn modelId="{21A66FC0-00C9-47A9-8BF9-C264F810F198}" type="presParOf" srcId="{7AB93E00-5CE6-4AD8-AD46-9C9E73039DE8}" destId="{18B78BEE-A43A-4DFE-B023-3E7F5384ADAF}" srcOrd="0" destOrd="0" presId="urn:microsoft.com/office/officeart/2018/2/layout/IconVerticalSolidList"/>
    <dgm:cxn modelId="{A7AF0504-DFFA-40DB-B6A2-CC836ED9DB5F}" type="presParOf" srcId="{7AB93E00-5CE6-4AD8-AD46-9C9E73039DE8}" destId="{3019D71B-475F-4C0B-9D82-04BFD16E11A1}" srcOrd="1" destOrd="0" presId="urn:microsoft.com/office/officeart/2018/2/layout/IconVerticalSolidList"/>
    <dgm:cxn modelId="{985541AF-992D-4CB7-AC87-826401620282}" type="presParOf" srcId="{7AB93E00-5CE6-4AD8-AD46-9C9E73039DE8}" destId="{1BDC3A63-8D1A-4B88-A51A-359E72407799}" srcOrd="2" destOrd="0" presId="urn:microsoft.com/office/officeart/2018/2/layout/IconVerticalSolidList"/>
    <dgm:cxn modelId="{2B292153-DAB5-4195-AFD4-B635CFDA197B}" type="presParOf" srcId="{7AB93E00-5CE6-4AD8-AD46-9C9E73039DE8}" destId="{ACB4BA55-48AA-4FF5-8CD7-42FE1136AB30}" srcOrd="3" destOrd="0" presId="urn:microsoft.com/office/officeart/2018/2/layout/IconVerticalSolidList"/>
    <dgm:cxn modelId="{83F38387-9807-4533-8A01-9462E7D00F44}" type="presParOf" srcId="{06A42EAD-FD09-4CA3-86B3-65D6E0653445}" destId="{18D3A9CF-C5E0-42E8-9D3B-C79576E698B7}" srcOrd="1" destOrd="0" presId="urn:microsoft.com/office/officeart/2018/2/layout/IconVerticalSolidList"/>
    <dgm:cxn modelId="{67001F8B-D42E-4382-AB07-C5A6CFB4B59F}" type="presParOf" srcId="{06A42EAD-FD09-4CA3-86B3-65D6E0653445}" destId="{FD30A405-E558-4067-A331-30BD8C2388F8}" srcOrd="2" destOrd="0" presId="urn:microsoft.com/office/officeart/2018/2/layout/IconVerticalSolidList"/>
    <dgm:cxn modelId="{DAD119DA-2515-4FC7-AAA2-D5BE41A573D3}" type="presParOf" srcId="{FD30A405-E558-4067-A331-30BD8C2388F8}" destId="{CFD91DF2-936E-4483-8A4D-9B70A74B814A}" srcOrd="0" destOrd="0" presId="urn:microsoft.com/office/officeart/2018/2/layout/IconVerticalSolidList"/>
    <dgm:cxn modelId="{67A3D3EB-59A9-4C76-B6D4-5351B1B74369}" type="presParOf" srcId="{FD30A405-E558-4067-A331-30BD8C2388F8}" destId="{40703F84-C282-4AF1-8554-33672643E54F}" srcOrd="1" destOrd="0" presId="urn:microsoft.com/office/officeart/2018/2/layout/IconVerticalSolidList"/>
    <dgm:cxn modelId="{424A9105-2785-422A-AF1A-AA224E657C92}" type="presParOf" srcId="{FD30A405-E558-4067-A331-30BD8C2388F8}" destId="{618C90C5-A23F-4527-AF91-CB37B5A445FE}" srcOrd="2" destOrd="0" presId="urn:microsoft.com/office/officeart/2018/2/layout/IconVerticalSolidList"/>
    <dgm:cxn modelId="{913DD06F-BF6C-43AD-ABF9-7E64D654E110}" type="presParOf" srcId="{FD30A405-E558-4067-A331-30BD8C2388F8}" destId="{20319BA0-2E9D-442B-BACA-5163A1C5E61F}" srcOrd="3" destOrd="0" presId="urn:microsoft.com/office/officeart/2018/2/layout/IconVerticalSolidList"/>
    <dgm:cxn modelId="{3E1AE9A5-A999-4422-8E4E-603FDD56B0B9}" type="presParOf" srcId="{06A42EAD-FD09-4CA3-86B3-65D6E0653445}" destId="{2F36718A-7945-4E02-9AFE-AA424C4541B6}" srcOrd="3" destOrd="0" presId="urn:microsoft.com/office/officeart/2018/2/layout/IconVerticalSolidList"/>
    <dgm:cxn modelId="{7E507698-F23D-457B-9F34-EF6830A1D036}" type="presParOf" srcId="{06A42EAD-FD09-4CA3-86B3-65D6E0653445}" destId="{520BF068-319A-45B0-A742-1166A9E19825}" srcOrd="4" destOrd="0" presId="urn:microsoft.com/office/officeart/2018/2/layout/IconVerticalSolidList"/>
    <dgm:cxn modelId="{4723A367-B9E1-43B0-B990-540EC391E558}" type="presParOf" srcId="{520BF068-319A-45B0-A742-1166A9E19825}" destId="{EB2DF686-DFDB-4E28-A448-4EED0CF0243C}" srcOrd="0" destOrd="0" presId="urn:microsoft.com/office/officeart/2018/2/layout/IconVerticalSolidList"/>
    <dgm:cxn modelId="{87CACC83-0D5B-4015-BC60-2F4C08C78710}" type="presParOf" srcId="{520BF068-319A-45B0-A742-1166A9E19825}" destId="{DE025A81-04A5-4D91-BB67-E990DE59E685}" srcOrd="1" destOrd="0" presId="urn:microsoft.com/office/officeart/2018/2/layout/IconVerticalSolidList"/>
    <dgm:cxn modelId="{33BA2F58-5C82-4149-9D0F-F0027618185E}" type="presParOf" srcId="{520BF068-319A-45B0-A742-1166A9E19825}" destId="{FE313956-165F-4D6A-BBC2-7E61E03A6F93}" srcOrd="2" destOrd="0" presId="urn:microsoft.com/office/officeart/2018/2/layout/IconVerticalSolidList"/>
    <dgm:cxn modelId="{DE4F8D7D-4C56-4D93-A1DC-34ACED1D42E1}" type="presParOf" srcId="{520BF068-319A-45B0-A742-1166A9E19825}" destId="{EAD6CB28-1D76-486C-8EC6-40FDF7E080D3}" srcOrd="3" destOrd="0" presId="urn:microsoft.com/office/officeart/2018/2/layout/IconVerticalSolidList"/>
    <dgm:cxn modelId="{40DFF240-153F-4A25-A21C-FAFE37E1FD74}" type="presParOf" srcId="{06A42EAD-FD09-4CA3-86B3-65D6E0653445}" destId="{EBDC03A0-C3A3-4F2B-AE04-91DD422329F6}" srcOrd="5" destOrd="0" presId="urn:microsoft.com/office/officeart/2018/2/layout/IconVerticalSolidList"/>
    <dgm:cxn modelId="{3DBCF6EC-91E9-4B2D-A4EA-16A9E57BCED9}" type="presParOf" srcId="{06A42EAD-FD09-4CA3-86B3-65D6E0653445}" destId="{659444DD-B8D4-4E34-A64E-D5682636D4AC}" srcOrd="6" destOrd="0" presId="urn:microsoft.com/office/officeart/2018/2/layout/IconVerticalSolidList"/>
    <dgm:cxn modelId="{6D96648E-2E4E-47A6-B39E-042E92E76B16}" type="presParOf" srcId="{659444DD-B8D4-4E34-A64E-D5682636D4AC}" destId="{C735D082-C4D9-49BB-B72D-6AECE68E0EB9}" srcOrd="0" destOrd="0" presId="urn:microsoft.com/office/officeart/2018/2/layout/IconVerticalSolidList"/>
    <dgm:cxn modelId="{36148803-76BF-4DB5-831C-3A6B6F0729B9}" type="presParOf" srcId="{659444DD-B8D4-4E34-A64E-D5682636D4AC}" destId="{94AEFF08-58B2-4ED3-9DDA-9FE29676033C}" srcOrd="1" destOrd="0" presId="urn:microsoft.com/office/officeart/2018/2/layout/IconVerticalSolidList"/>
    <dgm:cxn modelId="{A05B257B-EF19-4F65-9DBD-DD449CE5BCD3}" type="presParOf" srcId="{659444DD-B8D4-4E34-A64E-D5682636D4AC}" destId="{A19CC537-5CFA-47BD-94D3-383067E8E994}" srcOrd="2" destOrd="0" presId="urn:microsoft.com/office/officeart/2018/2/layout/IconVerticalSolidList"/>
    <dgm:cxn modelId="{A1701068-CDE1-4342-95AF-E5A9598A7AE5}" type="presParOf" srcId="{659444DD-B8D4-4E34-A64E-D5682636D4AC}" destId="{48C0AB3A-FCAC-4052-B984-E71E2785C49E}" srcOrd="3" destOrd="0" presId="urn:microsoft.com/office/officeart/2018/2/layout/IconVerticalSolidList"/>
    <dgm:cxn modelId="{45C63886-D242-4A00-8C68-711D3E6681A0}" type="presParOf" srcId="{06A42EAD-FD09-4CA3-86B3-65D6E0653445}" destId="{8E4C3201-02AA-4AF9-80C4-1A512DE7A108}" srcOrd="7" destOrd="0" presId="urn:microsoft.com/office/officeart/2018/2/layout/IconVerticalSolidList"/>
    <dgm:cxn modelId="{0C8D52FD-3662-4E77-BDA3-367DCDA1FF8F}" type="presParOf" srcId="{06A42EAD-FD09-4CA3-86B3-65D6E0653445}" destId="{C6BAA8C8-D9EB-4565-9F6F-4B9FEDBDD44A}" srcOrd="8" destOrd="0" presId="urn:microsoft.com/office/officeart/2018/2/layout/IconVerticalSolidList"/>
    <dgm:cxn modelId="{B1ADA3E2-CBB1-46AC-BE96-3DAF43D5C9F7}" type="presParOf" srcId="{C6BAA8C8-D9EB-4565-9F6F-4B9FEDBDD44A}" destId="{8B548BEF-CF6D-494B-8BA9-4CED26144ADE}" srcOrd="0" destOrd="0" presId="urn:microsoft.com/office/officeart/2018/2/layout/IconVerticalSolidList"/>
    <dgm:cxn modelId="{0D84612E-3F90-4498-9E81-AC4C784B722D}" type="presParOf" srcId="{C6BAA8C8-D9EB-4565-9F6F-4B9FEDBDD44A}" destId="{63E7911B-8039-4EDA-89D4-C80A1060CBFA}" srcOrd="1" destOrd="0" presId="urn:microsoft.com/office/officeart/2018/2/layout/IconVerticalSolidList"/>
    <dgm:cxn modelId="{EB3E21CA-9E69-4445-B5AB-2C1287CE5D72}" type="presParOf" srcId="{C6BAA8C8-D9EB-4565-9F6F-4B9FEDBDD44A}" destId="{46F02062-E530-427D-8FE1-D29EFC13D234}" srcOrd="2" destOrd="0" presId="urn:microsoft.com/office/officeart/2018/2/layout/IconVerticalSolidList"/>
    <dgm:cxn modelId="{964241B9-632D-44F7-904A-CA7C9D8DBA62}" type="presParOf" srcId="{C6BAA8C8-D9EB-4565-9F6F-4B9FEDBDD44A}" destId="{48A5071C-DC71-417B-AA91-464DCDCA10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29BDFEC-64AD-4ACA-8149-D32D2963689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3A8A1CF-89E5-43B1-8414-0EE8E18DF4E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Qualitative research using a special focus on secondary data.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CA0D49-42A4-406A-B62D-B2930F098D6D}" type="parTrans" cxnId="{92D67055-6FA0-4902-A211-B4FFE711C544}">
      <dgm:prSet/>
      <dgm:spPr/>
      <dgm:t>
        <a:bodyPr/>
        <a:lstStyle/>
        <a:p>
          <a:endParaRPr lang="en-US"/>
        </a:p>
      </dgm:t>
    </dgm:pt>
    <dgm:pt modelId="{C7C95881-D12C-41F1-BE9A-34F114C975A0}" type="sibTrans" cxnId="{92D67055-6FA0-4902-A211-B4FFE711C544}">
      <dgm:prSet/>
      <dgm:spPr/>
      <dgm:t>
        <a:bodyPr/>
        <a:lstStyle/>
        <a:p>
          <a:endParaRPr lang="en-US"/>
        </a:p>
      </dgm:t>
    </dgm:pt>
    <dgm:pt modelId="{F793A492-BDBC-424E-A197-DFE58C68E9A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Resources include  articles, academic journals, and business report ( Hilton, Marriott, Whitbread</a:t>
          </a:r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US" sz="15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362248-D8EF-4CB1-8F16-DFAFD52645E8}" type="parTrans" cxnId="{68494620-1D20-438C-827A-B7CC50774C41}">
      <dgm:prSet/>
      <dgm:spPr/>
      <dgm:t>
        <a:bodyPr/>
        <a:lstStyle/>
        <a:p>
          <a:endParaRPr lang="en-US"/>
        </a:p>
      </dgm:t>
    </dgm:pt>
    <dgm:pt modelId="{6DA0D330-26BF-45F5-8090-C5EE5094ECC8}" type="sibTrans" cxnId="{68494620-1D20-438C-827A-B7CC50774C41}">
      <dgm:prSet/>
      <dgm:spPr/>
      <dgm:t>
        <a:bodyPr/>
        <a:lstStyle/>
        <a:p>
          <a:endParaRPr lang="en-US"/>
        </a:p>
      </dgm:t>
    </dgm:pt>
    <dgm:pt modelId="{01D78A95-4BEE-411C-AD00-3B7F3A8FA0C9}" type="pres">
      <dgm:prSet presAssocID="{D29BDFEC-64AD-4ACA-8149-D32D2963689F}" presName="root" presStyleCnt="0">
        <dgm:presLayoutVars>
          <dgm:dir/>
          <dgm:resizeHandles val="exact"/>
        </dgm:presLayoutVars>
      </dgm:prSet>
      <dgm:spPr/>
    </dgm:pt>
    <dgm:pt modelId="{06C3C3AD-398F-4729-ADC2-434855B39863}" type="pres">
      <dgm:prSet presAssocID="{53A8A1CF-89E5-43B1-8414-0EE8E18DF4E5}" presName="compNode" presStyleCnt="0"/>
      <dgm:spPr/>
    </dgm:pt>
    <dgm:pt modelId="{A54BF81C-7152-40BA-BD18-9FB169D9F2BD}" type="pres">
      <dgm:prSet presAssocID="{53A8A1CF-89E5-43B1-8414-0EE8E18DF4E5}" presName="bgRect" presStyleLbl="bgShp" presStyleIdx="0" presStyleCnt="2"/>
      <dgm:spPr/>
    </dgm:pt>
    <dgm:pt modelId="{6A7F600A-FA72-4D0B-B2AD-808FF5359152}" type="pres">
      <dgm:prSet presAssocID="{53A8A1CF-89E5-43B1-8414-0EE8E18DF4E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ABB8738-ACE2-40A3-9529-18908F61E335}" type="pres">
      <dgm:prSet presAssocID="{53A8A1CF-89E5-43B1-8414-0EE8E18DF4E5}" presName="spaceRect" presStyleCnt="0"/>
      <dgm:spPr/>
    </dgm:pt>
    <dgm:pt modelId="{365B4233-1CAA-48A5-9533-475E6F9C994C}" type="pres">
      <dgm:prSet presAssocID="{53A8A1CF-89E5-43B1-8414-0EE8E18DF4E5}" presName="parTx" presStyleLbl="revTx" presStyleIdx="0" presStyleCnt="2" custScaleX="110355">
        <dgm:presLayoutVars>
          <dgm:chMax val="0"/>
          <dgm:chPref val="0"/>
        </dgm:presLayoutVars>
      </dgm:prSet>
      <dgm:spPr/>
    </dgm:pt>
    <dgm:pt modelId="{F8411E1C-8C23-4579-89D5-EDDB17151A69}" type="pres">
      <dgm:prSet presAssocID="{C7C95881-D12C-41F1-BE9A-34F114C975A0}" presName="sibTrans" presStyleCnt="0"/>
      <dgm:spPr/>
    </dgm:pt>
    <dgm:pt modelId="{0F99C0B8-9CA9-4A24-8C37-5C316716FD4A}" type="pres">
      <dgm:prSet presAssocID="{F793A492-BDBC-424E-A197-DFE58C68E9A4}" presName="compNode" presStyleCnt="0"/>
      <dgm:spPr/>
    </dgm:pt>
    <dgm:pt modelId="{4874F6A3-B828-4D41-9DE5-3FCA195567FC}" type="pres">
      <dgm:prSet presAssocID="{F793A492-BDBC-424E-A197-DFE58C68E9A4}" presName="bgRect" presStyleLbl="bgShp" presStyleIdx="1" presStyleCnt="2"/>
      <dgm:spPr/>
    </dgm:pt>
    <dgm:pt modelId="{C9894426-C410-458A-B388-C12007FD482C}" type="pres">
      <dgm:prSet presAssocID="{F793A492-BDBC-424E-A197-DFE58C68E9A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751B407C-6514-4376-AD6A-0EF79E72A717}" type="pres">
      <dgm:prSet presAssocID="{F793A492-BDBC-424E-A197-DFE58C68E9A4}" presName="spaceRect" presStyleCnt="0"/>
      <dgm:spPr/>
    </dgm:pt>
    <dgm:pt modelId="{85F014A1-D0B2-4734-BD4D-CC7372F43BCD}" type="pres">
      <dgm:prSet presAssocID="{F793A492-BDBC-424E-A197-DFE58C68E9A4}" presName="parTx" presStyleLbl="revTx" presStyleIdx="1" presStyleCnt="2" custScaleX="122496">
        <dgm:presLayoutVars>
          <dgm:chMax val="0"/>
          <dgm:chPref val="0"/>
        </dgm:presLayoutVars>
      </dgm:prSet>
      <dgm:spPr/>
    </dgm:pt>
  </dgm:ptLst>
  <dgm:cxnLst>
    <dgm:cxn modelId="{68494620-1D20-438C-827A-B7CC50774C41}" srcId="{D29BDFEC-64AD-4ACA-8149-D32D2963689F}" destId="{F793A492-BDBC-424E-A197-DFE58C68E9A4}" srcOrd="1" destOrd="0" parTransId="{26362248-D8EF-4CB1-8F16-DFAFD52645E8}" sibTransId="{6DA0D330-26BF-45F5-8090-C5EE5094ECC8}"/>
    <dgm:cxn modelId="{92D67055-6FA0-4902-A211-B4FFE711C544}" srcId="{D29BDFEC-64AD-4ACA-8149-D32D2963689F}" destId="{53A8A1CF-89E5-43B1-8414-0EE8E18DF4E5}" srcOrd="0" destOrd="0" parTransId="{5DCA0D49-42A4-406A-B62D-B2930F098D6D}" sibTransId="{C7C95881-D12C-41F1-BE9A-34F114C975A0}"/>
    <dgm:cxn modelId="{58A256C3-1B1C-4BFE-825C-A15F1AF1966C}" type="presOf" srcId="{F793A492-BDBC-424E-A197-DFE58C68E9A4}" destId="{85F014A1-D0B2-4734-BD4D-CC7372F43BCD}" srcOrd="0" destOrd="0" presId="urn:microsoft.com/office/officeart/2018/2/layout/IconVerticalSolidList"/>
    <dgm:cxn modelId="{490907F5-39A0-4BB1-96D3-64ABE9CC0C2B}" type="presOf" srcId="{D29BDFEC-64AD-4ACA-8149-D32D2963689F}" destId="{01D78A95-4BEE-411C-AD00-3B7F3A8FA0C9}" srcOrd="0" destOrd="0" presId="urn:microsoft.com/office/officeart/2018/2/layout/IconVerticalSolidList"/>
    <dgm:cxn modelId="{CE0ED9FA-12EC-4AF7-BAE0-A6A029ADB4D4}" type="presOf" srcId="{53A8A1CF-89E5-43B1-8414-0EE8E18DF4E5}" destId="{365B4233-1CAA-48A5-9533-475E6F9C994C}" srcOrd="0" destOrd="0" presId="urn:microsoft.com/office/officeart/2018/2/layout/IconVerticalSolidList"/>
    <dgm:cxn modelId="{6AE5AE15-C9B6-46D7-BCCB-D92A540BE44A}" type="presParOf" srcId="{01D78A95-4BEE-411C-AD00-3B7F3A8FA0C9}" destId="{06C3C3AD-398F-4729-ADC2-434855B39863}" srcOrd="0" destOrd="0" presId="urn:microsoft.com/office/officeart/2018/2/layout/IconVerticalSolidList"/>
    <dgm:cxn modelId="{2B88F19B-F307-4A50-BB63-FBCDA50ED4A8}" type="presParOf" srcId="{06C3C3AD-398F-4729-ADC2-434855B39863}" destId="{A54BF81C-7152-40BA-BD18-9FB169D9F2BD}" srcOrd="0" destOrd="0" presId="urn:microsoft.com/office/officeart/2018/2/layout/IconVerticalSolidList"/>
    <dgm:cxn modelId="{C1C2C153-9AF4-4613-B73B-B0D337AB28F5}" type="presParOf" srcId="{06C3C3AD-398F-4729-ADC2-434855B39863}" destId="{6A7F600A-FA72-4D0B-B2AD-808FF5359152}" srcOrd="1" destOrd="0" presId="urn:microsoft.com/office/officeart/2018/2/layout/IconVerticalSolidList"/>
    <dgm:cxn modelId="{C47688F4-4879-4C3D-AFD6-D065D1D106A0}" type="presParOf" srcId="{06C3C3AD-398F-4729-ADC2-434855B39863}" destId="{9ABB8738-ACE2-40A3-9529-18908F61E335}" srcOrd="2" destOrd="0" presId="urn:microsoft.com/office/officeart/2018/2/layout/IconVerticalSolidList"/>
    <dgm:cxn modelId="{8ACCD3B4-7CAF-4E7D-B3B4-B972890F71E7}" type="presParOf" srcId="{06C3C3AD-398F-4729-ADC2-434855B39863}" destId="{365B4233-1CAA-48A5-9533-475E6F9C994C}" srcOrd="3" destOrd="0" presId="urn:microsoft.com/office/officeart/2018/2/layout/IconVerticalSolidList"/>
    <dgm:cxn modelId="{1AAFA3A8-1735-4333-A188-030FC2A827AA}" type="presParOf" srcId="{01D78A95-4BEE-411C-AD00-3B7F3A8FA0C9}" destId="{F8411E1C-8C23-4579-89D5-EDDB17151A69}" srcOrd="1" destOrd="0" presId="urn:microsoft.com/office/officeart/2018/2/layout/IconVerticalSolidList"/>
    <dgm:cxn modelId="{EACF0CFA-A21F-44AE-9A90-56BF4ED719B2}" type="presParOf" srcId="{01D78A95-4BEE-411C-AD00-3B7F3A8FA0C9}" destId="{0F99C0B8-9CA9-4A24-8C37-5C316716FD4A}" srcOrd="2" destOrd="0" presId="urn:microsoft.com/office/officeart/2018/2/layout/IconVerticalSolidList"/>
    <dgm:cxn modelId="{6728193B-E075-409D-BF4B-FA1EA20CDD0A}" type="presParOf" srcId="{0F99C0B8-9CA9-4A24-8C37-5C316716FD4A}" destId="{4874F6A3-B828-4D41-9DE5-3FCA195567FC}" srcOrd="0" destOrd="0" presId="urn:microsoft.com/office/officeart/2018/2/layout/IconVerticalSolidList"/>
    <dgm:cxn modelId="{DCE88946-FE92-43F6-B728-97E7C50274BE}" type="presParOf" srcId="{0F99C0B8-9CA9-4A24-8C37-5C316716FD4A}" destId="{C9894426-C410-458A-B388-C12007FD482C}" srcOrd="1" destOrd="0" presId="urn:microsoft.com/office/officeart/2018/2/layout/IconVerticalSolidList"/>
    <dgm:cxn modelId="{15557824-4175-40CC-8B63-9C6A9965CD92}" type="presParOf" srcId="{0F99C0B8-9CA9-4A24-8C37-5C316716FD4A}" destId="{751B407C-6514-4376-AD6A-0EF79E72A717}" srcOrd="2" destOrd="0" presId="urn:microsoft.com/office/officeart/2018/2/layout/IconVerticalSolidList"/>
    <dgm:cxn modelId="{57A7074B-B985-47FC-84FC-FCAB9ADF6121}" type="presParOf" srcId="{0F99C0B8-9CA9-4A24-8C37-5C316716FD4A}" destId="{85F014A1-D0B2-4734-BD4D-CC7372F43BC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F81D93E-388D-4C0C-BF50-A3723B9CAAE3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E404C730-AA01-4F5C-A7E5-95A42C48DA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Work together with authorities to adhere to sustainability guidelines.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52C4E0-8F9D-4C89-BC43-70BD9FD7587C}" type="parTrans" cxnId="{51E6ADBD-F736-440D-8CB7-843F8C1F9BD7}">
      <dgm:prSet/>
      <dgm:spPr/>
      <dgm:t>
        <a:bodyPr/>
        <a:lstStyle/>
        <a:p>
          <a:endParaRPr lang="en-US"/>
        </a:p>
      </dgm:t>
    </dgm:pt>
    <dgm:pt modelId="{74C613CD-71C7-4991-AF1B-7D4C2CFCABC8}" type="sibTrans" cxnId="{51E6ADBD-F736-440D-8CB7-843F8C1F9BD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7F758C5-6419-45F7-8226-7474EC3C720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Offer financing for sustainable technologies to small hotels.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B5A628-7565-4289-AB89-7C0A3B6ABD38}" type="parTrans" cxnId="{1DBDF301-48CF-4420-B680-1BD0CF43E601}">
      <dgm:prSet/>
      <dgm:spPr/>
      <dgm:t>
        <a:bodyPr/>
        <a:lstStyle/>
        <a:p>
          <a:endParaRPr lang="en-US"/>
        </a:p>
      </dgm:t>
    </dgm:pt>
    <dgm:pt modelId="{AA80AEB7-242B-442A-B435-11B5D07C0D77}" type="sibTrans" cxnId="{1DBDF301-48CF-4420-B680-1BD0CF43E60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DC4E550-5FAB-43A2-B345-E8B4531631D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Enhance tourist engagement with obvious eco-initiatives</a:t>
          </a:r>
          <a:r>
            <a:rPr lang="en-GB"/>
            <a:t>.</a:t>
          </a:r>
          <a:endParaRPr lang="en-US"/>
        </a:p>
      </dgm:t>
    </dgm:pt>
    <dgm:pt modelId="{B047FBD6-ACAC-4F39-8FBB-46B15838DC84}" type="parTrans" cxnId="{8990CE2A-55D3-4A46-AEF3-0A129B5EAE0E}">
      <dgm:prSet/>
      <dgm:spPr/>
      <dgm:t>
        <a:bodyPr/>
        <a:lstStyle/>
        <a:p>
          <a:endParaRPr lang="en-US"/>
        </a:p>
      </dgm:t>
    </dgm:pt>
    <dgm:pt modelId="{C01B410E-B1F5-4DD1-955B-94A900B868C1}" type="sibTrans" cxnId="{8990CE2A-55D3-4A46-AEF3-0A129B5EAE0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D7C576A-19D8-4408-A1D2-46E2D849CE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Employees should be engaged and trained in sustainable tasks</a:t>
          </a:r>
          <a:r>
            <a:rPr lang="en-GB"/>
            <a:t>.</a:t>
          </a:r>
          <a:endParaRPr lang="en-US"/>
        </a:p>
      </dgm:t>
    </dgm:pt>
    <dgm:pt modelId="{BBC3AB65-BDEC-47DC-B1D1-670DB8F0D58A}" type="parTrans" cxnId="{967969B8-75F2-48F8-8840-A365526CC3ED}">
      <dgm:prSet/>
      <dgm:spPr/>
      <dgm:t>
        <a:bodyPr/>
        <a:lstStyle/>
        <a:p>
          <a:endParaRPr lang="en-US"/>
        </a:p>
      </dgm:t>
    </dgm:pt>
    <dgm:pt modelId="{F7F2215F-1AA7-48BD-A399-BC5122E511E6}" type="sibTrans" cxnId="{967969B8-75F2-48F8-8840-A365526CC3ED}">
      <dgm:prSet/>
      <dgm:spPr/>
      <dgm:t>
        <a:bodyPr/>
        <a:lstStyle/>
        <a:p>
          <a:endParaRPr lang="en-US"/>
        </a:p>
      </dgm:t>
    </dgm:pt>
    <dgm:pt modelId="{3027BE6C-4100-4334-895D-480DD0EF6EFD}" type="pres">
      <dgm:prSet presAssocID="{9F81D93E-388D-4C0C-BF50-A3723B9CAAE3}" presName="root" presStyleCnt="0">
        <dgm:presLayoutVars>
          <dgm:dir/>
          <dgm:resizeHandles val="exact"/>
        </dgm:presLayoutVars>
      </dgm:prSet>
      <dgm:spPr/>
    </dgm:pt>
    <dgm:pt modelId="{89658186-36CC-406E-A87A-E58962F44D4A}" type="pres">
      <dgm:prSet presAssocID="{9F81D93E-388D-4C0C-BF50-A3723B9CAAE3}" presName="container" presStyleCnt="0">
        <dgm:presLayoutVars>
          <dgm:dir/>
          <dgm:resizeHandles val="exact"/>
        </dgm:presLayoutVars>
      </dgm:prSet>
      <dgm:spPr/>
    </dgm:pt>
    <dgm:pt modelId="{23AD4FDC-DE6A-4E91-8625-2F971E0A747B}" type="pres">
      <dgm:prSet presAssocID="{E404C730-AA01-4F5C-A7E5-95A42C48DA20}" presName="compNode" presStyleCnt="0"/>
      <dgm:spPr/>
    </dgm:pt>
    <dgm:pt modelId="{774AD3E6-F27B-4E58-8BF5-D7720C847704}" type="pres">
      <dgm:prSet presAssocID="{E404C730-AA01-4F5C-A7E5-95A42C48DA20}" presName="iconBgRect" presStyleLbl="bgShp" presStyleIdx="0" presStyleCnt="4"/>
      <dgm:spPr/>
    </dgm:pt>
    <dgm:pt modelId="{7303A4D3-F393-48FB-A55F-3F9B25B6DBD3}" type="pres">
      <dgm:prSet presAssocID="{E404C730-AA01-4F5C-A7E5-95A42C48DA2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B51D6BC5-E08D-4DF1-85BC-ED153153D801}" type="pres">
      <dgm:prSet presAssocID="{E404C730-AA01-4F5C-A7E5-95A42C48DA20}" presName="spaceRect" presStyleCnt="0"/>
      <dgm:spPr/>
    </dgm:pt>
    <dgm:pt modelId="{3ED1865A-AD57-43C0-A8F0-40371C4B81AE}" type="pres">
      <dgm:prSet presAssocID="{E404C730-AA01-4F5C-A7E5-95A42C48DA20}" presName="textRect" presStyleLbl="revTx" presStyleIdx="0" presStyleCnt="4">
        <dgm:presLayoutVars>
          <dgm:chMax val="1"/>
          <dgm:chPref val="1"/>
        </dgm:presLayoutVars>
      </dgm:prSet>
      <dgm:spPr/>
    </dgm:pt>
    <dgm:pt modelId="{2B87152A-6F56-42EA-B21A-FD10BB496B7A}" type="pres">
      <dgm:prSet presAssocID="{74C613CD-71C7-4991-AF1B-7D4C2CFCABC8}" presName="sibTrans" presStyleLbl="sibTrans2D1" presStyleIdx="0" presStyleCnt="0"/>
      <dgm:spPr/>
    </dgm:pt>
    <dgm:pt modelId="{952ABE63-FABA-4E1C-8202-8BE5172FDFF5}" type="pres">
      <dgm:prSet presAssocID="{07F758C5-6419-45F7-8226-7474EC3C720E}" presName="compNode" presStyleCnt="0"/>
      <dgm:spPr/>
    </dgm:pt>
    <dgm:pt modelId="{475978EE-0F32-4255-87CC-4B7090F301C2}" type="pres">
      <dgm:prSet presAssocID="{07F758C5-6419-45F7-8226-7474EC3C720E}" presName="iconBgRect" presStyleLbl="bgShp" presStyleIdx="1" presStyleCnt="4"/>
      <dgm:spPr/>
    </dgm:pt>
    <dgm:pt modelId="{85F013FF-1CCA-48D9-A100-EEB84DE5938E}" type="pres">
      <dgm:prSet presAssocID="{07F758C5-6419-45F7-8226-7474EC3C720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359DA8E0-885D-47CB-9E54-C5392B86DDE7}" type="pres">
      <dgm:prSet presAssocID="{07F758C5-6419-45F7-8226-7474EC3C720E}" presName="spaceRect" presStyleCnt="0"/>
      <dgm:spPr/>
    </dgm:pt>
    <dgm:pt modelId="{6CC137A8-2679-4C12-BF92-F375B1BF769D}" type="pres">
      <dgm:prSet presAssocID="{07F758C5-6419-45F7-8226-7474EC3C720E}" presName="textRect" presStyleLbl="revTx" presStyleIdx="1" presStyleCnt="4">
        <dgm:presLayoutVars>
          <dgm:chMax val="1"/>
          <dgm:chPref val="1"/>
        </dgm:presLayoutVars>
      </dgm:prSet>
      <dgm:spPr/>
    </dgm:pt>
    <dgm:pt modelId="{F66AF22B-DD1F-47F8-ACFE-36F60A1B3A05}" type="pres">
      <dgm:prSet presAssocID="{AA80AEB7-242B-442A-B435-11B5D07C0D77}" presName="sibTrans" presStyleLbl="sibTrans2D1" presStyleIdx="0" presStyleCnt="0"/>
      <dgm:spPr/>
    </dgm:pt>
    <dgm:pt modelId="{A8D1F842-A765-4CF1-9B79-0F6AD376496C}" type="pres">
      <dgm:prSet presAssocID="{7DC4E550-5FAB-43A2-B345-E8B4531631D2}" presName="compNode" presStyleCnt="0"/>
      <dgm:spPr/>
    </dgm:pt>
    <dgm:pt modelId="{2C14015A-6C22-4C03-B7A3-A146D7A31E9C}" type="pres">
      <dgm:prSet presAssocID="{7DC4E550-5FAB-43A2-B345-E8B4531631D2}" presName="iconBgRect" presStyleLbl="bgShp" presStyleIdx="2" presStyleCnt="4"/>
      <dgm:spPr/>
    </dgm:pt>
    <dgm:pt modelId="{D61090A2-EBEB-4B1E-8859-C6001A713AA2}" type="pres">
      <dgm:prSet presAssocID="{7DC4E550-5FAB-43A2-B345-E8B4531631D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ntain scene"/>
        </a:ext>
      </dgm:extLst>
    </dgm:pt>
    <dgm:pt modelId="{77682AB1-DB3E-4F7A-8D0F-98933AC7B1CD}" type="pres">
      <dgm:prSet presAssocID="{7DC4E550-5FAB-43A2-B345-E8B4531631D2}" presName="spaceRect" presStyleCnt="0"/>
      <dgm:spPr/>
    </dgm:pt>
    <dgm:pt modelId="{564D13AD-4D4A-47B7-96E2-826CCC1029A5}" type="pres">
      <dgm:prSet presAssocID="{7DC4E550-5FAB-43A2-B345-E8B4531631D2}" presName="textRect" presStyleLbl="revTx" presStyleIdx="2" presStyleCnt="4">
        <dgm:presLayoutVars>
          <dgm:chMax val="1"/>
          <dgm:chPref val="1"/>
        </dgm:presLayoutVars>
      </dgm:prSet>
      <dgm:spPr/>
    </dgm:pt>
    <dgm:pt modelId="{C0AB6759-790F-4672-B8AD-227EF35F2828}" type="pres">
      <dgm:prSet presAssocID="{C01B410E-B1F5-4DD1-955B-94A900B868C1}" presName="sibTrans" presStyleLbl="sibTrans2D1" presStyleIdx="0" presStyleCnt="0"/>
      <dgm:spPr/>
    </dgm:pt>
    <dgm:pt modelId="{7071C750-856D-434F-99A3-AFB2B8D15C60}" type="pres">
      <dgm:prSet presAssocID="{1D7C576A-19D8-4408-A1D2-46E2D849CEA7}" presName="compNode" presStyleCnt="0"/>
      <dgm:spPr/>
    </dgm:pt>
    <dgm:pt modelId="{2250ECD4-D49E-4831-B882-9A368CC53F1E}" type="pres">
      <dgm:prSet presAssocID="{1D7C576A-19D8-4408-A1D2-46E2D849CEA7}" presName="iconBgRect" presStyleLbl="bgShp" presStyleIdx="3" presStyleCnt="4"/>
      <dgm:spPr/>
    </dgm:pt>
    <dgm:pt modelId="{136896A4-8794-408B-97A9-7BE9F0C1075B}" type="pres">
      <dgm:prSet presAssocID="{1D7C576A-19D8-4408-A1D2-46E2D849CEA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24921E46-5AE9-4325-9025-1E494EFB5B50}" type="pres">
      <dgm:prSet presAssocID="{1D7C576A-19D8-4408-A1D2-46E2D849CEA7}" presName="spaceRect" presStyleCnt="0"/>
      <dgm:spPr/>
    </dgm:pt>
    <dgm:pt modelId="{401BC0B3-AA4B-413E-A297-BA18E84902C6}" type="pres">
      <dgm:prSet presAssocID="{1D7C576A-19D8-4408-A1D2-46E2D849CEA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DBDF301-48CF-4420-B680-1BD0CF43E601}" srcId="{9F81D93E-388D-4C0C-BF50-A3723B9CAAE3}" destId="{07F758C5-6419-45F7-8226-7474EC3C720E}" srcOrd="1" destOrd="0" parTransId="{97B5A628-7565-4289-AB89-7C0A3B6ABD38}" sibTransId="{AA80AEB7-242B-442A-B435-11B5D07C0D77}"/>
    <dgm:cxn modelId="{43E94F09-1B2C-4730-8551-775854BDFD20}" type="presOf" srcId="{9F81D93E-388D-4C0C-BF50-A3723B9CAAE3}" destId="{3027BE6C-4100-4334-895D-480DD0EF6EFD}" srcOrd="0" destOrd="0" presId="urn:microsoft.com/office/officeart/2018/2/layout/IconCircleList"/>
    <dgm:cxn modelId="{7D2FAA19-2E88-4BFE-BF8D-26DC2BBD0206}" type="presOf" srcId="{74C613CD-71C7-4991-AF1B-7D4C2CFCABC8}" destId="{2B87152A-6F56-42EA-B21A-FD10BB496B7A}" srcOrd="0" destOrd="0" presId="urn:microsoft.com/office/officeart/2018/2/layout/IconCircleList"/>
    <dgm:cxn modelId="{84634B29-1903-425F-A732-4147F959246A}" type="presOf" srcId="{07F758C5-6419-45F7-8226-7474EC3C720E}" destId="{6CC137A8-2679-4C12-BF92-F375B1BF769D}" srcOrd="0" destOrd="0" presId="urn:microsoft.com/office/officeart/2018/2/layout/IconCircleList"/>
    <dgm:cxn modelId="{8990CE2A-55D3-4A46-AEF3-0A129B5EAE0E}" srcId="{9F81D93E-388D-4C0C-BF50-A3723B9CAAE3}" destId="{7DC4E550-5FAB-43A2-B345-E8B4531631D2}" srcOrd="2" destOrd="0" parTransId="{B047FBD6-ACAC-4F39-8FBB-46B15838DC84}" sibTransId="{C01B410E-B1F5-4DD1-955B-94A900B868C1}"/>
    <dgm:cxn modelId="{63E90234-39AF-48AA-85D5-489156382B6B}" type="presOf" srcId="{E404C730-AA01-4F5C-A7E5-95A42C48DA20}" destId="{3ED1865A-AD57-43C0-A8F0-40371C4B81AE}" srcOrd="0" destOrd="0" presId="urn:microsoft.com/office/officeart/2018/2/layout/IconCircleList"/>
    <dgm:cxn modelId="{72B6E369-95AA-47E7-870C-B827A4366BB3}" type="presOf" srcId="{AA80AEB7-242B-442A-B435-11B5D07C0D77}" destId="{F66AF22B-DD1F-47F8-ACFE-36F60A1B3A05}" srcOrd="0" destOrd="0" presId="urn:microsoft.com/office/officeart/2018/2/layout/IconCircleList"/>
    <dgm:cxn modelId="{912E3A50-8632-4DC3-A279-8CD7459C3318}" type="presOf" srcId="{C01B410E-B1F5-4DD1-955B-94A900B868C1}" destId="{C0AB6759-790F-4672-B8AD-227EF35F2828}" srcOrd="0" destOrd="0" presId="urn:microsoft.com/office/officeart/2018/2/layout/IconCircleList"/>
    <dgm:cxn modelId="{21AC18A1-7118-46D2-9019-FF68439CD02B}" type="presOf" srcId="{1D7C576A-19D8-4408-A1D2-46E2D849CEA7}" destId="{401BC0B3-AA4B-413E-A297-BA18E84902C6}" srcOrd="0" destOrd="0" presId="urn:microsoft.com/office/officeart/2018/2/layout/IconCircleList"/>
    <dgm:cxn modelId="{967969B8-75F2-48F8-8840-A365526CC3ED}" srcId="{9F81D93E-388D-4C0C-BF50-A3723B9CAAE3}" destId="{1D7C576A-19D8-4408-A1D2-46E2D849CEA7}" srcOrd="3" destOrd="0" parTransId="{BBC3AB65-BDEC-47DC-B1D1-670DB8F0D58A}" sibTransId="{F7F2215F-1AA7-48BD-A399-BC5122E511E6}"/>
    <dgm:cxn modelId="{51E6ADBD-F736-440D-8CB7-843F8C1F9BD7}" srcId="{9F81D93E-388D-4C0C-BF50-A3723B9CAAE3}" destId="{E404C730-AA01-4F5C-A7E5-95A42C48DA20}" srcOrd="0" destOrd="0" parTransId="{1C52C4E0-8F9D-4C89-BC43-70BD9FD7587C}" sibTransId="{74C613CD-71C7-4991-AF1B-7D4C2CFCABC8}"/>
    <dgm:cxn modelId="{E35082C8-1E7B-4F2E-9857-0F34494865CB}" type="presOf" srcId="{7DC4E550-5FAB-43A2-B345-E8B4531631D2}" destId="{564D13AD-4D4A-47B7-96E2-826CCC1029A5}" srcOrd="0" destOrd="0" presId="urn:microsoft.com/office/officeart/2018/2/layout/IconCircleList"/>
    <dgm:cxn modelId="{CDEA99C8-D953-44FF-BAD7-1D1C1F55CA5D}" type="presParOf" srcId="{3027BE6C-4100-4334-895D-480DD0EF6EFD}" destId="{89658186-36CC-406E-A87A-E58962F44D4A}" srcOrd="0" destOrd="0" presId="urn:microsoft.com/office/officeart/2018/2/layout/IconCircleList"/>
    <dgm:cxn modelId="{A047F3FF-A00A-45C5-90AE-9D1115B7AD8A}" type="presParOf" srcId="{89658186-36CC-406E-A87A-E58962F44D4A}" destId="{23AD4FDC-DE6A-4E91-8625-2F971E0A747B}" srcOrd="0" destOrd="0" presId="urn:microsoft.com/office/officeart/2018/2/layout/IconCircleList"/>
    <dgm:cxn modelId="{E31BA467-A16A-4E65-908A-D24222721451}" type="presParOf" srcId="{23AD4FDC-DE6A-4E91-8625-2F971E0A747B}" destId="{774AD3E6-F27B-4E58-8BF5-D7720C847704}" srcOrd="0" destOrd="0" presId="urn:microsoft.com/office/officeart/2018/2/layout/IconCircleList"/>
    <dgm:cxn modelId="{36BBE482-E979-4D0C-B82C-B0F45739D767}" type="presParOf" srcId="{23AD4FDC-DE6A-4E91-8625-2F971E0A747B}" destId="{7303A4D3-F393-48FB-A55F-3F9B25B6DBD3}" srcOrd="1" destOrd="0" presId="urn:microsoft.com/office/officeart/2018/2/layout/IconCircleList"/>
    <dgm:cxn modelId="{92F5D38B-2D23-4FCB-8120-1AC8D24B33AD}" type="presParOf" srcId="{23AD4FDC-DE6A-4E91-8625-2F971E0A747B}" destId="{B51D6BC5-E08D-4DF1-85BC-ED153153D801}" srcOrd="2" destOrd="0" presId="urn:microsoft.com/office/officeart/2018/2/layout/IconCircleList"/>
    <dgm:cxn modelId="{CFC3A852-0517-42A2-9CD0-03DC2048342A}" type="presParOf" srcId="{23AD4FDC-DE6A-4E91-8625-2F971E0A747B}" destId="{3ED1865A-AD57-43C0-A8F0-40371C4B81AE}" srcOrd="3" destOrd="0" presId="urn:microsoft.com/office/officeart/2018/2/layout/IconCircleList"/>
    <dgm:cxn modelId="{D3BA3287-8ABF-4FF0-B5CB-14B9547EBE39}" type="presParOf" srcId="{89658186-36CC-406E-A87A-E58962F44D4A}" destId="{2B87152A-6F56-42EA-B21A-FD10BB496B7A}" srcOrd="1" destOrd="0" presId="urn:microsoft.com/office/officeart/2018/2/layout/IconCircleList"/>
    <dgm:cxn modelId="{8A8681E2-3E1B-4066-911E-99F459956D3F}" type="presParOf" srcId="{89658186-36CC-406E-A87A-E58962F44D4A}" destId="{952ABE63-FABA-4E1C-8202-8BE5172FDFF5}" srcOrd="2" destOrd="0" presId="urn:microsoft.com/office/officeart/2018/2/layout/IconCircleList"/>
    <dgm:cxn modelId="{04BCD5C6-C9CC-4C9A-A4F9-71026DA57933}" type="presParOf" srcId="{952ABE63-FABA-4E1C-8202-8BE5172FDFF5}" destId="{475978EE-0F32-4255-87CC-4B7090F301C2}" srcOrd="0" destOrd="0" presId="urn:microsoft.com/office/officeart/2018/2/layout/IconCircleList"/>
    <dgm:cxn modelId="{480007F2-61E3-4E6B-BEC2-53120719DBDE}" type="presParOf" srcId="{952ABE63-FABA-4E1C-8202-8BE5172FDFF5}" destId="{85F013FF-1CCA-48D9-A100-EEB84DE5938E}" srcOrd="1" destOrd="0" presId="urn:microsoft.com/office/officeart/2018/2/layout/IconCircleList"/>
    <dgm:cxn modelId="{A5A15F73-DEE0-417D-86F8-D08E7D7B0C40}" type="presParOf" srcId="{952ABE63-FABA-4E1C-8202-8BE5172FDFF5}" destId="{359DA8E0-885D-47CB-9E54-C5392B86DDE7}" srcOrd="2" destOrd="0" presId="urn:microsoft.com/office/officeart/2018/2/layout/IconCircleList"/>
    <dgm:cxn modelId="{BC25688D-840B-48A1-89D4-8D63270C7BA8}" type="presParOf" srcId="{952ABE63-FABA-4E1C-8202-8BE5172FDFF5}" destId="{6CC137A8-2679-4C12-BF92-F375B1BF769D}" srcOrd="3" destOrd="0" presId="urn:microsoft.com/office/officeart/2018/2/layout/IconCircleList"/>
    <dgm:cxn modelId="{54928408-24B6-4E78-9499-DA1C6B61BC1E}" type="presParOf" srcId="{89658186-36CC-406E-A87A-E58962F44D4A}" destId="{F66AF22B-DD1F-47F8-ACFE-36F60A1B3A05}" srcOrd="3" destOrd="0" presId="urn:microsoft.com/office/officeart/2018/2/layout/IconCircleList"/>
    <dgm:cxn modelId="{4912D5C6-5461-4E47-8BBE-979D629773CF}" type="presParOf" srcId="{89658186-36CC-406E-A87A-E58962F44D4A}" destId="{A8D1F842-A765-4CF1-9B79-0F6AD376496C}" srcOrd="4" destOrd="0" presId="urn:microsoft.com/office/officeart/2018/2/layout/IconCircleList"/>
    <dgm:cxn modelId="{64A3FB43-EB37-44EE-BEB6-D3812E2CDA95}" type="presParOf" srcId="{A8D1F842-A765-4CF1-9B79-0F6AD376496C}" destId="{2C14015A-6C22-4C03-B7A3-A146D7A31E9C}" srcOrd="0" destOrd="0" presId="urn:microsoft.com/office/officeart/2018/2/layout/IconCircleList"/>
    <dgm:cxn modelId="{586439AB-03BC-46AD-8F83-DA30760152DA}" type="presParOf" srcId="{A8D1F842-A765-4CF1-9B79-0F6AD376496C}" destId="{D61090A2-EBEB-4B1E-8859-C6001A713AA2}" srcOrd="1" destOrd="0" presId="urn:microsoft.com/office/officeart/2018/2/layout/IconCircleList"/>
    <dgm:cxn modelId="{BA25B204-DDA7-4AD8-8AF3-B67A1E367A77}" type="presParOf" srcId="{A8D1F842-A765-4CF1-9B79-0F6AD376496C}" destId="{77682AB1-DB3E-4F7A-8D0F-98933AC7B1CD}" srcOrd="2" destOrd="0" presId="urn:microsoft.com/office/officeart/2018/2/layout/IconCircleList"/>
    <dgm:cxn modelId="{65F2696D-8434-4F44-981B-D4213E861069}" type="presParOf" srcId="{A8D1F842-A765-4CF1-9B79-0F6AD376496C}" destId="{564D13AD-4D4A-47B7-96E2-826CCC1029A5}" srcOrd="3" destOrd="0" presId="urn:microsoft.com/office/officeart/2018/2/layout/IconCircleList"/>
    <dgm:cxn modelId="{CBC7F410-D4BF-4DBC-94AF-64F53DD742E5}" type="presParOf" srcId="{89658186-36CC-406E-A87A-E58962F44D4A}" destId="{C0AB6759-790F-4672-B8AD-227EF35F2828}" srcOrd="5" destOrd="0" presId="urn:microsoft.com/office/officeart/2018/2/layout/IconCircleList"/>
    <dgm:cxn modelId="{61325647-0CC3-42FA-B3D1-B8B0E06D0E8E}" type="presParOf" srcId="{89658186-36CC-406E-A87A-E58962F44D4A}" destId="{7071C750-856D-434F-99A3-AFB2B8D15C60}" srcOrd="6" destOrd="0" presId="urn:microsoft.com/office/officeart/2018/2/layout/IconCircleList"/>
    <dgm:cxn modelId="{6FE97018-6ECD-435A-BE77-3435FC52A66C}" type="presParOf" srcId="{7071C750-856D-434F-99A3-AFB2B8D15C60}" destId="{2250ECD4-D49E-4831-B882-9A368CC53F1E}" srcOrd="0" destOrd="0" presId="urn:microsoft.com/office/officeart/2018/2/layout/IconCircleList"/>
    <dgm:cxn modelId="{1C8DCEA9-CCBF-4F01-91F6-573BF7E97D79}" type="presParOf" srcId="{7071C750-856D-434F-99A3-AFB2B8D15C60}" destId="{136896A4-8794-408B-97A9-7BE9F0C1075B}" srcOrd="1" destOrd="0" presId="urn:microsoft.com/office/officeart/2018/2/layout/IconCircleList"/>
    <dgm:cxn modelId="{51EE4D96-B362-46E0-9B42-15303AD14D66}" type="presParOf" srcId="{7071C750-856D-434F-99A3-AFB2B8D15C60}" destId="{24921E46-5AE9-4325-9025-1E494EFB5B50}" srcOrd="2" destOrd="0" presId="urn:microsoft.com/office/officeart/2018/2/layout/IconCircleList"/>
    <dgm:cxn modelId="{CB429008-C300-4FE7-AA39-AD03298BCACA}" type="presParOf" srcId="{7071C750-856D-434F-99A3-AFB2B8D15C60}" destId="{401BC0B3-AA4B-413E-A297-BA18E84902C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2A9479-437F-4D14-B75D-0029A0CCDF6E}">
      <dsp:nvSpPr>
        <dsp:cNvPr id="0" name=""/>
        <dsp:cNvSpPr/>
      </dsp:nvSpPr>
      <dsp:spPr>
        <a:xfrm>
          <a:off x="-195604" y="7893"/>
          <a:ext cx="6976430" cy="5663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AD39FF-3BED-476E-986B-833F6DA850B0}">
      <dsp:nvSpPr>
        <dsp:cNvPr id="0" name=""/>
        <dsp:cNvSpPr/>
      </dsp:nvSpPr>
      <dsp:spPr>
        <a:xfrm>
          <a:off x="-24290" y="135316"/>
          <a:ext cx="312089" cy="3114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23ED28-5340-44F8-8556-3AEF3F6B98A2}">
      <dsp:nvSpPr>
        <dsp:cNvPr id="0" name=""/>
        <dsp:cNvSpPr/>
      </dsp:nvSpPr>
      <dsp:spPr>
        <a:xfrm>
          <a:off x="0" y="0"/>
          <a:ext cx="7114867" cy="584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809" tIns="61809" rIns="61809" bIns="6180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     Almost half in hospitality see global warming as serious (Deloitte, 2025).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0"/>
        <a:ext cx="7114867" cy="584024"/>
      </dsp:txXfrm>
    </dsp:sp>
    <dsp:sp modelId="{F8003D69-1070-4300-AF06-38F1E7AEE7D3}">
      <dsp:nvSpPr>
        <dsp:cNvPr id="0" name=""/>
        <dsp:cNvSpPr/>
      </dsp:nvSpPr>
      <dsp:spPr>
        <a:xfrm>
          <a:off x="-195604" y="737923"/>
          <a:ext cx="6976430" cy="5663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98A8D6-3A4F-45F7-9C5A-4C8A47BF3E72}">
      <dsp:nvSpPr>
        <dsp:cNvPr id="0" name=""/>
        <dsp:cNvSpPr/>
      </dsp:nvSpPr>
      <dsp:spPr>
        <a:xfrm>
          <a:off x="-24290" y="865347"/>
          <a:ext cx="312089" cy="3114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D702D-7A81-4A01-BB67-3C696F4B6F58}">
      <dsp:nvSpPr>
        <dsp:cNvPr id="0" name=""/>
        <dsp:cNvSpPr/>
      </dsp:nvSpPr>
      <dsp:spPr>
        <a:xfrm>
          <a:off x="170858" y="712600"/>
          <a:ext cx="6887483" cy="584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809" tIns="61809" rIns="61809" bIns="61809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Sustainability shaped by resources, energy, customer preference &amp; regulations.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0858" y="712600"/>
        <a:ext cx="6887483" cy="584024"/>
      </dsp:txXfrm>
    </dsp:sp>
    <dsp:sp modelId="{27639B4A-5B63-47C6-8A7E-EBA2AED803CE}">
      <dsp:nvSpPr>
        <dsp:cNvPr id="0" name=""/>
        <dsp:cNvSpPr/>
      </dsp:nvSpPr>
      <dsp:spPr>
        <a:xfrm>
          <a:off x="-195604" y="1467954"/>
          <a:ext cx="6976430" cy="5663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53A0DF-5ABF-40F2-AFEA-2D7596347015}">
      <dsp:nvSpPr>
        <dsp:cNvPr id="0" name=""/>
        <dsp:cNvSpPr/>
      </dsp:nvSpPr>
      <dsp:spPr>
        <a:xfrm>
          <a:off x="-24290" y="1595378"/>
          <a:ext cx="312089" cy="3114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30CF1-4999-4805-8F43-165AB928925A}">
      <dsp:nvSpPr>
        <dsp:cNvPr id="0" name=""/>
        <dsp:cNvSpPr/>
      </dsp:nvSpPr>
      <dsp:spPr>
        <a:xfrm>
          <a:off x="278303" y="1457015"/>
          <a:ext cx="6310975" cy="584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809" tIns="61809" rIns="61809" bIns="6180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Priority: energy-efficient tech (LEDs, smart HVAC, green energy) </a:t>
          </a:r>
          <a:r>
            <a:rPr lang="en-GB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Olajiga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 et al. (2024).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8303" y="1457015"/>
        <a:ext cx="6310975" cy="584024"/>
      </dsp:txXfrm>
    </dsp:sp>
    <dsp:sp modelId="{2A1F8D34-C9FF-4BED-87C6-4E981F05B579}">
      <dsp:nvSpPr>
        <dsp:cNvPr id="0" name=""/>
        <dsp:cNvSpPr/>
      </dsp:nvSpPr>
      <dsp:spPr>
        <a:xfrm>
          <a:off x="-195604" y="2163575"/>
          <a:ext cx="6976430" cy="5663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C380AE-7C08-4421-BBA0-DBEE4DF6E5B6}">
      <dsp:nvSpPr>
        <dsp:cNvPr id="0" name=""/>
        <dsp:cNvSpPr/>
      </dsp:nvSpPr>
      <dsp:spPr>
        <a:xfrm>
          <a:off x="-24290" y="2325409"/>
          <a:ext cx="312089" cy="3114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A5069-7056-4B5A-A88E-A2422BCA5041}">
      <dsp:nvSpPr>
        <dsp:cNvPr id="0" name=""/>
        <dsp:cNvSpPr/>
      </dsp:nvSpPr>
      <dsp:spPr>
        <a:xfrm>
          <a:off x="362617" y="2209000"/>
          <a:ext cx="6310975" cy="584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809" tIns="61809" rIns="61809" bIns="6180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LEED accreditation boosts productivity and company image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2617" y="2209000"/>
        <a:ext cx="6310975" cy="584024"/>
      </dsp:txXfrm>
    </dsp:sp>
    <dsp:sp modelId="{BB3F1687-9C7D-40AD-BD36-4F39B3A25686}">
      <dsp:nvSpPr>
        <dsp:cNvPr id="0" name=""/>
        <dsp:cNvSpPr/>
      </dsp:nvSpPr>
      <dsp:spPr>
        <a:xfrm>
          <a:off x="-195604" y="2928016"/>
          <a:ext cx="6976430" cy="5663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0EB585-F4AF-48D3-84AC-5EE7761D455E}">
      <dsp:nvSpPr>
        <dsp:cNvPr id="0" name=""/>
        <dsp:cNvSpPr/>
      </dsp:nvSpPr>
      <dsp:spPr>
        <a:xfrm>
          <a:off x="-24290" y="3055439"/>
          <a:ext cx="312089" cy="31147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6ACB48-2BBD-4BF2-8F54-20F66C4FDB31}">
      <dsp:nvSpPr>
        <dsp:cNvPr id="0" name=""/>
        <dsp:cNvSpPr/>
      </dsp:nvSpPr>
      <dsp:spPr>
        <a:xfrm>
          <a:off x="388114" y="2932846"/>
          <a:ext cx="6310975" cy="5840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809" tIns="61809" rIns="61809" bIns="6180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Marriott International (2024a)  targets 30% energy use by 2030; ITC leads in green certification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8114" y="2932846"/>
        <a:ext cx="6310975" cy="5840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B78BEE-A43A-4DFE-B023-3E7F5384ADAF}">
      <dsp:nvSpPr>
        <dsp:cNvPr id="0" name=""/>
        <dsp:cNvSpPr/>
      </dsp:nvSpPr>
      <dsp:spPr>
        <a:xfrm>
          <a:off x="0" y="6648"/>
          <a:ext cx="4805833" cy="6768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19D71B-475F-4C0B-9D82-04BFD16E11A1}">
      <dsp:nvSpPr>
        <dsp:cNvPr id="0" name=""/>
        <dsp:cNvSpPr/>
      </dsp:nvSpPr>
      <dsp:spPr>
        <a:xfrm>
          <a:off x="204751" y="158942"/>
          <a:ext cx="372639" cy="3722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B4BA55-48AA-4FF5-8CD7-42FE1136AB30}">
      <dsp:nvSpPr>
        <dsp:cNvPr id="0" name=""/>
        <dsp:cNvSpPr/>
      </dsp:nvSpPr>
      <dsp:spPr>
        <a:xfrm>
          <a:off x="782142" y="6648"/>
          <a:ext cx="3687511" cy="677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705" tIns="71705" rIns="71705" bIns="7170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Water use is a key priority</a:t>
          </a:r>
        </a:p>
      </dsp:txBody>
      <dsp:txXfrm>
        <a:off x="782142" y="6648"/>
        <a:ext cx="3687511" cy="677526"/>
      </dsp:txXfrm>
    </dsp:sp>
    <dsp:sp modelId="{CFD91DF2-936E-4483-8A4D-9B70A74B814A}">
      <dsp:nvSpPr>
        <dsp:cNvPr id="0" name=""/>
        <dsp:cNvSpPr/>
      </dsp:nvSpPr>
      <dsp:spPr>
        <a:xfrm>
          <a:off x="0" y="843592"/>
          <a:ext cx="4805833" cy="6768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703F84-C282-4AF1-8554-33672643E54F}">
      <dsp:nvSpPr>
        <dsp:cNvPr id="0" name=""/>
        <dsp:cNvSpPr/>
      </dsp:nvSpPr>
      <dsp:spPr>
        <a:xfrm>
          <a:off x="204751" y="995887"/>
          <a:ext cx="372639" cy="3722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19BA0-2E9D-442B-BACA-5163A1C5E61F}">
      <dsp:nvSpPr>
        <dsp:cNvPr id="0" name=""/>
        <dsp:cNvSpPr/>
      </dsp:nvSpPr>
      <dsp:spPr>
        <a:xfrm>
          <a:off x="782142" y="843592"/>
          <a:ext cx="3687511" cy="677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705" tIns="71705" rIns="71705" bIns="7170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el"/>
            </a:rPr>
            <a:t>EMS like ISO 14001 help hotels cut water, waste, costs, meet regulations, and attract eco-guests (Quadraconsulting, 2025).</a:t>
          </a:r>
        </a:p>
      </dsp:txBody>
      <dsp:txXfrm>
        <a:off x="782142" y="843592"/>
        <a:ext cx="3687511" cy="677526"/>
      </dsp:txXfrm>
    </dsp:sp>
    <dsp:sp modelId="{EB2DF686-DFDB-4E28-A448-4EED0CF0243C}">
      <dsp:nvSpPr>
        <dsp:cNvPr id="0" name=""/>
        <dsp:cNvSpPr/>
      </dsp:nvSpPr>
      <dsp:spPr>
        <a:xfrm>
          <a:off x="0" y="1680536"/>
          <a:ext cx="4805833" cy="6768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025A81-04A5-4D91-BB67-E990DE59E685}">
      <dsp:nvSpPr>
        <dsp:cNvPr id="0" name=""/>
        <dsp:cNvSpPr/>
      </dsp:nvSpPr>
      <dsp:spPr>
        <a:xfrm>
          <a:off x="204751" y="1832831"/>
          <a:ext cx="372639" cy="3722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D6CB28-1D76-486C-8EC6-40FDF7E080D3}">
      <dsp:nvSpPr>
        <dsp:cNvPr id="0" name=""/>
        <dsp:cNvSpPr/>
      </dsp:nvSpPr>
      <dsp:spPr>
        <a:xfrm>
          <a:off x="628815" y="1680536"/>
          <a:ext cx="3994165" cy="677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705" tIns="71705" rIns="71705" bIns="7170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  70% choose eco-hotelsBooking.com     2022 Sustainable Travel Report (2022).</a:t>
          </a:r>
        </a:p>
      </dsp:txBody>
      <dsp:txXfrm>
        <a:off x="628815" y="1680536"/>
        <a:ext cx="3994165" cy="677526"/>
      </dsp:txXfrm>
    </dsp:sp>
    <dsp:sp modelId="{C735D082-C4D9-49BB-B72D-6AECE68E0EB9}">
      <dsp:nvSpPr>
        <dsp:cNvPr id="0" name=""/>
        <dsp:cNvSpPr/>
      </dsp:nvSpPr>
      <dsp:spPr>
        <a:xfrm>
          <a:off x="0" y="2517481"/>
          <a:ext cx="4805833" cy="6768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AEFF08-58B2-4ED3-9DDA-9FE29676033C}">
      <dsp:nvSpPr>
        <dsp:cNvPr id="0" name=""/>
        <dsp:cNvSpPr/>
      </dsp:nvSpPr>
      <dsp:spPr>
        <a:xfrm>
          <a:off x="204751" y="2669775"/>
          <a:ext cx="372639" cy="3722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C0AB3A-FCAC-4052-B984-E71E2785C49E}">
      <dsp:nvSpPr>
        <dsp:cNvPr id="0" name=""/>
        <dsp:cNvSpPr/>
      </dsp:nvSpPr>
      <dsp:spPr>
        <a:xfrm>
          <a:off x="782142" y="2517481"/>
          <a:ext cx="3687511" cy="677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705" tIns="71705" rIns="71705" bIns="7170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Green certifications boost trust and loyalty</a:t>
          </a:r>
        </a:p>
      </dsp:txBody>
      <dsp:txXfrm>
        <a:off x="782142" y="2517481"/>
        <a:ext cx="3687511" cy="677526"/>
      </dsp:txXfrm>
    </dsp:sp>
    <dsp:sp modelId="{8B548BEF-CF6D-494B-8BA9-4CED26144ADE}">
      <dsp:nvSpPr>
        <dsp:cNvPr id="0" name=""/>
        <dsp:cNvSpPr/>
      </dsp:nvSpPr>
      <dsp:spPr>
        <a:xfrm>
          <a:off x="0" y="3354425"/>
          <a:ext cx="4805833" cy="67686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E7911B-8039-4EDA-89D4-C80A1060CBFA}">
      <dsp:nvSpPr>
        <dsp:cNvPr id="0" name=""/>
        <dsp:cNvSpPr/>
      </dsp:nvSpPr>
      <dsp:spPr>
        <a:xfrm>
          <a:off x="204751" y="3506720"/>
          <a:ext cx="372639" cy="37227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5071C-DC71-417B-AA91-464DCDCA104C}">
      <dsp:nvSpPr>
        <dsp:cNvPr id="0" name=""/>
        <dsp:cNvSpPr/>
      </dsp:nvSpPr>
      <dsp:spPr>
        <a:xfrm>
          <a:off x="782142" y="3354425"/>
          <a:ext cx="3687511" cy="677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705" tIns="71705" rIns="71705" bIns="7170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Tech supports green goals and cuts costs</a:t>
          </a:r>
        </a:p>
      </dsp:txBody>
      <dsp:txXfrm>
        <a:off x="782142" y="3354425"/>
        <a:ext cx="3687511" cy="6775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4BF81C-7152-40BA-BD18-9FB169D9F2BD}">
      <dsp:nvSpPr>
        <dsp:cNvPr id="0" name=""/>
        <dsp:cNvSpPr/>
      </dsp:nvSpPr>
      <dsp:spPr>
        <a:xfrm>
          <a:off x="-218509" y="623874"/>
          <a:ext cx="5364444" cy="12433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7F600A-FA72-4D0B-B2AD-808FF5359152}">
      <dsp:nvSpPr>
        <dsp:cNvPr id="0" name=""/>
        <dsp:cNvSpPr/>
      </dsp:nvSpPr>
      <dsp:spPr>
        <a:xfrm>
          <a:off x="157604" y="903629"/>
          <a:ext cx="685181" cy="6838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5B4233-1CAA-48A5-9533-475E6F9C994C}">
      <dsp:nvSpPr>
        <dsp:cNvPr id="0" name=""/>
        <dsp:cNvSpPr/>
      </dsp:nvSpPr>
      <dsp:spPr>
        <a:xfrm>
          <a:off x="1015797" y="623874"/>
          <a:ext cx="4329021" cy="1244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17" tIns="131717" rIns="131717" bIns="13171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Qualitative research using a special focus on secondary data.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15797" y="623874"/>
        <a:ext cx="4329021" cy="1244568"/>
      </dsp:txXfrm>
    </dsp:sp>
    <dsp:sp modelId="{4874F6A3-B828-4D41-9DE5-3FCA195567FC}">
      <dsp:nvSpPr>
        <dsp:cNvPr id="0" name=""/>
        <dsp:cNvSpPr/>
      </dsp:nvSpPr>
      <dsp:spPr>
        <a:xfrm>
          <a:off x="-218509" y="2170156"/>
          <a:ext cx="5364444" cy="124335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894426-C410-458A-B388-C12007FD482C}">
      <dsp:nvSpPr>
        <dsp:cNvPr id="0" name=""/>
        <dsp:cNvSpPr/>
      </dsp:nvSpPr>
      <dsp:spPr>
        <a:xfrm>
          <a:off x="157604" y="2449911"/>
          <a:ext cx="685181" cy="6838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F014A1-D0B2-4734-BD4D-CC7372F43BCD}">
      <dsp:nvSpPr>
        <dsp:cNvPr id="0" name=""/>
        <dsp:cNvSpPr/>
      </dsp:nvSpPr>
      <dsp:spPr>
        <a:xfrm>
          <a:off x="777662" y="2170156"/>
          <a:ext cx="4805290" cy="12445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717" tIns="131717" rIns="131717" bIns="131717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Resources include  articles, academic journals, and business report ( Hilton, Marriott, Whitbread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77662" y="2170156"/>
        <a:ext cx="4805290" cy="12445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4AD3E6-F27B-4E58-8BF5-D7720C847704}">
      <dsp:nvSpPr>
        <dsp:cNvPr id="0" name=""/>
        <dsp:cNvSpPr/>
      </dsp:nvSpPr>
      <dsp:spPr>
        <a:xfrm>
          <a:off x="112770" y="842062"/>
          <a:ext cx="833956" cy="8339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03A4D3-F393-48FB-A55F-3F9B25B6DBD3}">
      <dsp:nvSpPr>
        <dsp:cNvPr id="0" name=""/>
        <dsp:cNvSpPr/>
      </dsp:nvSpPr>
      <dsp:spPr>
        <a:xfrm>
          <a:off x="287901" y="1017193"/>
          <a:ext cx="483695" cy="4836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D1865A-AD57-43C0-A8F0-40371C4B81AE}">
      <dsp:nvSpPr>
        <dsp:cNvPr id="0" name=""/>
        <dsp:cNvSpPr/>
      </dsp:nvSpPr>
      <dsp:spPr>
        <a:xfrm>
          <a:off x="1125432" y="842062"/>
          <a:ext cx="1965755" cy="8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Work together with authorities to adhere to sustainability guidelines.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25432" y="842062"/>
        <a:ext cx="1965755" cy="833956"/>
      </dsp:txXfrm>
    </dsp:sp>
    <dsp:sp modelId="{475978EE-0F32-4255-87CC-4B7090F301C2}">
      <dsp:nvSpPr>
        <dsp:cNvPr id="0" name=""/>
        <dsp:cNvSpPr/>
      </dsp:nvSpPr>
      <dsp:spPr>
        <a:xfrm>
          <a:off x="3433706" y="842062"/>
          <a:ext cx="833956" cy="8339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F013FF-1CCA-48D9-A100-EEB84DE5938E}">
      <dsp:nvSpPr>
        <dsp:cNvPr id="0" name=""/>
        <dsp:cNvSpPr/>
      </dsp:nvSpPr>
      <dsp:spPr>
        <a:xfrm>
          <a:off x="3608836" y="1017193"/>
          <a:ext cx="483695" cy="4836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C137A8-2679-4C12-BF92-F375B1BF769D}">
      <dsp:nvSpPr>
        <dsp:cNvPr id="0" name=""/>
        <dsp:cNvSpPr/>
      </dsp:nvSpPr>
      <dsp:spPr>
        <a:xfrm>
          <a:off x="4446368" y="842062"/>
          <a:ext cx="1965755" cy="8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Offer financing for sustainable technologies to small hotels.</a:t>
          </a:r>
          <a:endParaRPr lang="en-US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46368" y="842062"/>
        <a:ext cx="1965755" cy="833956"/>
      </dsp:txXfrm>
    </dsp:sp>
    <dsp:sp modelId="{2C14015A-6C22-4C03-B7A3-A146D7A31E9C}">
      <dsp:nvSpPr>
        <dsp:cNvPr id="0" name=""/>
        <dsp:cNvSpPr/>
      </dsp:nvSpPr>
      <dsp:spPr>
        <a:xfrm>
          <a:off x="112770" y="2362581"/>
          <a:ext cx="833956" cy="8339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1090A2-EBEB-4B1E-8859-C6001A713AA2}">
      <dsp:nvSpPr>
        <dsp:cNvPr id="0" name=""/>
        <dsp:cNvSpPr/>
      </dsp:nvSpPr>
      <dsp:spPr>
        <a:xfrm>
          <a:off x="287901" y="2537711"/>
          <a:ext cx="483695" cy="4836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4D13AD-4D4A-47B7-96E2-826CCC1029A5}">
      <dsp:nvSpPr>
        <dsp:cNvPr id="0" name=""/>
        <dsp:cNvSpPr/>
      </dsp:nvSpPr>
      <dsp:spPr>
        <a:xfrm>
          <a:off x="1125432" y="2362581"/>
          <a:ext cx="1965755" cy="8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Enhance tourist engagement with obvious eco-initiatives</a:t>
          </a:r>
          <a:r>
            <a:rPr lang="en-GB" sz="1400" kern="1200"/>
            <a:t>.</a:t>
          </a:r>
          <a:endParaRPr lang="en-US" sz="1400" kern="1200"/>
        </a:p>
      </dsp:txBody>
      <dsp:txXfrm>
        <a:off x="1125432" y="2362581"/>
        <a:ext cx="1965755" cy="833956"/>
      </dsp:txXfrm>
    </dsp:sp>
    <dsp:sp modelId="{2250ECD4-D49E-4831-B882-9A368CC53F1E}">
      <dsp:nvSpPr>
        <dsp:cNvPr id="0" name=""/>
        <dsp:cNvSpPr/>
      </dsp:nvSpPr>
      <dsp:spPr>
        <a:xfrm>
          <a:off x="3433706" y="2362581"/>
          <a:ext cx="833956" cy="83395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6896A4-8794-408B-97A9-7BE9F0C1075B}">
      <dsp:nvSpPr>
        <dsp:cNvPr id="0" name=""/>
        <dsp:cNvSpPr/>
      </dsp:nvSpPr>
      <dsp:spPr>
        <a:xfrm>
          <a:off x="3608836" y="2537711"/>
          <a:ext cx="483695" cy="48369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1BC0B3-AA4B-413E-A297-BA18E84902C6}">
      <dsp:nvSpPr>
        <dsp:cNvPr id="0" name=""/>
        <dsp:cNvSpPr/>
      </dsp:nvSpPr>
      <dsp:spPr>
        <a:xfrm>
          <a:off x="4446368" y="2362581"/>
          <a:ext cx="1965755" cy="8339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" panose="020B0604020202020204" pitchFamily="34" charset="0"/>
              <a:cs typeface="Arial" panose="020B0604020202020204" pitchFamily="34" charset="0"/>
            </a:rPr>
            <a:t>Employees should be engaged and trained in sustainable tasks</a:t>
          </a:r>
          <a:r>
            <a:rPr lang="en-GB" sz="1400" kern="1200"/>
            <a:t>.</a:t>
          </a:r>
          <a:endParaRPr lang="en-US" sz="1400" kern="1200"/>
        </a:p>
      </dsp:txBody>
      <dsp:txXfrm>
        <a:off x="4446368" y="2362581"/>
        <a:ext cx="1965755" cy="833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A1FFCB-43BE-42E6-8A97-EE1EE7EBD507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04A1F6-F791-4C73-BBC5-4FB68D2BA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3121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4A1F6-F791-4C73-BBC5-4FB68D2BA3B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4685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4A1F6-F791-4C73-BBC5-4FB68D2BA3B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2934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04A1F6-F791-4C73-BBC5-4FB68D2BA3B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6315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8502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912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93512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890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6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090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513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148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937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6407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02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6AD032B7-70D5-41C2-AF6E-5BB68AFB1514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BAE47CF7-2D2E-456C-B442-44A4983A06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74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whB0aZwCIXo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hyperlink" Target="https://www.beaumontbailey.com/commercialising-decarbonisation-in-building-materials/" TargetMode="External"/><Relationship Id="rId7" Type="http://schemas.openxmlformats.org/officeDocument/2006/relationships/diagramLayout" Target="../diagrams/layout2.xm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.xml"/><Relationship Id="rId5" Type="http://schemas.openxmlformats.org/officeDocument/2006/relationships/hyperlink" Target="https://econaur.com/water-conservation-methods-using-products-that-reduce-water-use-in-buildings/" TargetMode="External"/><Relationship Id="rId10" Type="http://schemas.microsoft.com/office/2007/relationships/diagramDrawing" Target="../diagrams/drawing2.xml"/><Relationship Id="rId4" Type="http://schemas.openxmlformats.org/officeDocument/2006/relationships/image" Target="../media/image16.jpg"/><Relationship Id="rId9" Type="http://schemas.openxmlformats.org/officeDocument/2006/relationships/diagramColors" Target="../diagrams/colors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7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tourismnewsafrica.com/sustainable-hospitality-into-the-green-scene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serve360.marriott.com/sustain/" TargetMode="External"/><Relationship Id="rId13" Type="http://schemas.openxmlformats.org/officeDocument/2006/relationships/image" Target="../media/image44.svg"/><Relationship Id="rId3" Type="http://schemas.openxmlformats.org/officeDocument/2006/relationships/hyperlink" Target="https://news.booking.com/climate-community-and-choice-bookingcom-reveals-the-trends-shaping-sustainable-travel-in-2022-us/?utm_source=chatgpt.com" TargetMode="External"/><Relationship Id="rId7" Type="http://schemas.openxmlformats.org/officeDocument/2006/relationships/hyperlink" Target="https://www.gov.uk/guidance/find-funding-to-help-your-business-become-greener" TargetMode="External"/><Relationship Id="rId12" Type="http://schemas.openxmlformats.org/officeDocument/2006/relationships/image" Target="../media/image43.png"/><Relationship Id="rId2" Type="http://schemas.openxmlformats.org/officeDocument/2006/relationships/hyperlink" Target="https://books.google.co.uk/books?id=5CuODwAAQBAJ&amp;printsec=frontcover#v=onepage&amp;q&amp;f=fals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2.deloitte.com/us/en/insights/industry/retail-distribution/consumer-behavior-trends-state-of-the-consumer-tracker.html?icid=learn_more_content_click#banner" TargetMode="External"/><Relationship Id="rId11" Type="http://schemas.openxmlformats.org/officeDocument/2006/relationships/hyperlink" Target="https://ukgbc.org/wp-content/uploads/2021/11/UKGBC-Whole-Life-Carbon-Roadmap-A-Pathway-to-Net-Zero.pdf#:~:text=The%20Net%20Zero%20Whole%20Life%20Carbon%20Roadmap,operation%2C%20and%20demolition%20of%20buildings%20and%20infrastructure.&amp;text=50%%20of%20Built%20Environment%20emissions%20by%202035,to%20steeper%20reductions%20in%20buildings%20operational%20emissions" TargetMode="External"/><Relationship Id="rId5" Type="http://schemas.openxmlformats.org/officeDocument/2006/relationships/hyperlink" Target="https://www.asau.ru/files/pdf/3312733.pdf" TargetMode="External"/><Relationship Id="rId10" Type="http://schemas.openxmlformats.org/officeDocument/2006/relationships/hyperlink" Target="https://www.tandfonline.com/doi/citedby/10.1080/13032917.2025.2458837?scroll=top&amp;needAccess=true" TargetMode="External"/><Relationship Id="rId4" Type="http://schemas.openxmlformats.org/officeDocument/2006/relationships/hyperlink" Target="https://www.gstc.org/booking-com-2022-sustainable-travel-report/" TargetMode="External"/><Relationship Id="rId9" Type="http://schemas.openxmlformats.org/officeDocument/2006/relationships/hyperlink" Target="https://www.researchgate.net/publication/379395428_A_COMPREHENSIVE_REVIEW_OF_ENERGY-EFFICIENT_LIGHTING_TECHNOLOGIES_AND_TRENDS/citations#fullTextFileContent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58BDA60-E6C1-D245-7F74-07613CC959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206240"/>
            <a:ext cx="9966960" cy="13258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dirty="0">
                <a:solidFill>
                  <a:schemeClr val="accent1"/>
                </a:solidFill>
                <a:latin typeface="Ariel"/>
              </a:rPr>
              <a:t>SUSTAINABILITY AND NET-ZERO IN THE HOTEL INDUSTRY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F4B09A-DD36-08E8-F05C-52880891D0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8760" y="5629618"/>
            <a:ext cx="6812035" cy="460285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r>
              <a:rPr lang="en-US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Contemporary Themes in the Hotel and Hospitality Sector (BMIH6001)</a:t>
            </a:r>
          </a:p>
        </p:txBody>
      </p:sp>
      <p:pic>
        <p:nvPicPr>
          <p:cNvPr id="21" name="Picture 20" descr="A building with plants on the ground&#10;&#10;AI-generated content may be incorrect.">
            <a:extLst>
              <a:ext uri="{FF2B5EF4-FFF2-40B4-BE49-F238E27FC236}">
                <a16:creationId xmlns:a16="http://schemas.microsoft.com/office/drawing/2014/main" id="{38D97228-E473-1DF9-76A4-21595DDDE4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997" r="1" b="24055"/>
          <a:stretch>
            <a:fillRect/>
          </a:stretch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F6E9AF0-F0D3-6840-285A-8887E49AE30A}"/>
              </a:ext>
            </a:extLst>
          </p:cNvPr>
          <p:cNvSpPr txBox="1"/>
          <p:nvPr/>
        </p:nvSpPr>
        <p:spPr>
          <a:xfrm>
            <a:off x="9288727" y="5644865"/>
            <a:ext cx="2623476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Andreea Loredana Mirica (2028692)</a:t>
            </a:r>
          </a:p>
          <a:p>
            <a:pPr algn="ctr"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Dr Ernest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Balutie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Wavei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0889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642C9-BD3C-97E2-7C96-951EB784D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Presentation Overview</a:t>
            </a:r>
          </a:p>
        </p:txBody>
      </p:sp>
      <p:pic>
        <p:nvPicPr>
          <p:cNvPr id="4" name="Picture 3" descr="A hand holding a small tree&#10;&#10;AI-generated content may be incorrect.">
            <a:extLst>
              <a:ext uri="{FF2B5EF4-FFF2-40B4-BE49-F238E27FC236}">
                <a16:creationId xmlns:a16="http://schemas.microsoft.com/office/drawing/2014/main" id="{CE8BB942-FD10-AB4D-B22C-3D543D0A4C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83" t="3839" r="54459" b="-2"/>
          <a:stretch/>
        </p:blipFill>
        <p:spPr>
          <a:xfrm>
            <a:off x="1046602" y="1739650"/>
            <a:ext cx="2897437" cy="4508750"/>
          </a:xfrm>
          <a:prstGeom prst="rect">
            <a:avLst/>
          </a:prstGeom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F9352BEF-0229-9126-AB79-230BAB1E9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0977" y="2057400"/>
            <a:ext cx="6524894" cy="40386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 Impact Analysis (PEST)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675711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1F2DC-0E60-DCE5-37D1-D860B18E0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398" y="511261"/>
            <a:ext cx="5199926" cy="1443269"/>
          </a:xfrm>
        </p:spPr>
        <p:txBody>
          <a:bodyPr>
            <a:normAutofit/>
          </a:bodyPr>
          <a:lstStyle/>
          <a:p>
            <a:r>
              <a:rPr lang="en-GB" sz="4000" b="1" dirty="0">
                <a:ln w="22225">
                  <a:solidFill>
                    <a:srgbClr val="FFFFFF"/>
                  </a:solidFill>
                </a:ln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GB" sz="4000" dirty="0">
                <a:ln w="22225">
                  <a:solidFill>
                    <a:srgbClr val="FFFFFF"/>
                  </a:solidFill>
                </a:ln>
              </a:rPr>
            </a:br>
            <a:endParaRPr lang="en-GB" sz="4000" dirty="0">
              <a:ln w="22225">
                <a:solidFill>
                  <a:srgbClr val="FFFFFF"/>
                </a:solidFill>
              </a:ln>
            </a:endParaRP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FDFB36CC-B956-E9C1-DF93-40CACFE1C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772" y="2238095"/>
            <a:ext cx="5084178" cy="354957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Climate change drives sustainability focus in hospitality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 is now a strategic necessity (Costa &amp; Costa, 2022).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Hotels face rising pressure to operate responsibly (Batabyal &amp; Das, 2019).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Net-zero goals linked to business survival and competitiveness</a:t>
            </a:r>
          </a:p>
        </p:txBody>
      </p:sp>
      <p:pic>
        <p:nvPicPr>
          <p:cNvPr id="8" name="Picture 7" descr="A collage of hands holding a small plant&#10;&#10;AI-generated content may be incorrect.">
            <a:extLst>
              <a:ext uri="{FF2B5EF4-FFF2-40B4-BE49-F238E27FC236}">
                <a16:creationId xmlns:a16="http://schemas.microsoft.com/office/drawing/2014/main" id="{A18EDCC6-639D-6019-2BDF-CE4CCC1F34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68" t="1" r="921" b="36536"/>
          <a:stretch/>
        </p:blipFill>
        <p:spPr>
          <a:xfrm>
            <a:off x="6126697" y="1954530"/>
            <a:ext cx="5706381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648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645FA-F077-EA4C-9989-E5A89F187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Literature review (part1)</a:t>
            </a:r>
          </a:p>
        </p:txBody>
      </p:sp>
      <p:pic>
        <p:nvPicPr>
          <p:cNvPr id="30" name="Picture 29" descr="A hand holding a light bulb&#10;&#10;AI-generated content may be incorrect.">
            <a:extLst>
              <a:ext uri="{FF2B5EF4-FFF2-40B4-BE49-F238E27FC236}">
                <a16:creationId xmlns:a16="http://schemas.microsoft.com/office/drawing/2014/main" id="{6584FB2C-C579-7082-F20C-6585071A1B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13" r="22560" b="-1"/>
          <a:stretch>
            <a:fillRect/>
          </a:stretch>
        </p:blipFill>
        <p:spPr>
          <a:xfrm>
            <a:off x="8730876" y="2566929"/>
            <a:ext cx="2385143" cy="2898445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A15352F-262B-FD11-5DE4-94BDC11F3A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1043279"/>
              </p:ext>
            </p:extLst>
          </p:nvPr>
        </p:nvGraphicFramePr>
        <p:xfrm>
          <a:off x="713343" y="2566929"/>
          <a:ext cx="6976430" cy="3519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87561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F5E52E17-DE31-4BC9-9409-C84E25C68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2C98B3-67EC-76B0-1E9F-FCA16BD82C59}"/>
              </a:ext>
            </a:extLst>
          </p:cNvPr>
          <p:cNvSpPr txBox="1"/>
          <p:nvPr/>
        </p:nvSpPr>
        <p:spPr>
          <a:xfrm>
            <a:off x="7558564" y="609600"/>
            <a:ext cx="3912583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Literature review (part2)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CCE7D60-361C-425C-BBC0-DE906C069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2748" y="744836"/>
            <a:ext cx="2079069" cy="23442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83F538E-BD48-4175-B531-31BEB1C57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1371" y="4066796"/>
            <a:ext cx="2157385" cy="206111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A building with a crane and a green building&#10;&#10;AI-generated content may be incorrect.">
            <a:extLst>
              <a:ext uri="{FF2B5EF4-FFF2-40B4-BE49-F238E27FC236}">
                <a16:creationId xmlns:a16="http://schemas.microsoft.com/office/drawing/2014/main" id="{0CF65368-A0B8-848B-E913-2227CF3639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97" r="4949" b="-3"/>
          <a:stretch>
            <a:fillRect/>
          </a:stretch>
        </p:blipFill>
        <p:spPr>
          <a:xfrm>
            <a:off x="3044815" y="3249974"/>
            <a:ext cx="4027002" cy="2877940"/>
          </a:xfrm>
          <a:prstGeom prst="rect">
            <a:avLst/>
          </a:prstGeom>
        </p:spPr>
      </p:pic>
      <p:pic>
        <p:nvPicPr>
          <p:cNvPr id="8" name="Picture 7" descr="A hand holding a water faucet with a tree in it&#10;&#10;AI-generated content may be incorrect.">
            <a:extLst>
              <a:ext uri="{FF2B5EF4-FFF2-40B4-BE49-F238E27FC236}">
                <a16:creationId xmlns:a16="http://schemas.microsoft.com/office/drawing/2014/main" id="{2E8972C4-AADB-03BF-C856-9B11309D89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3605" r="13184" b="2"/>
          <a:stretch>
            <a:fillRect/>
          </a:stretch>
        </p:blipFill>
        <p:spPr>
          <a:xfrm>
            <a:off x="4992748" y="744836"/>
            <a:ext cx="2079069" cy="2344272"/>
          </a:xfrm>
          <a:prstGeom prst="rect">
            <a:avLst/>
          </a:prstGeom>
        </p:spPr>
      </p:pic>
      <p:graphicFrame>
        <p:nvGraphicFramePr>
          <p:cNvPr id="20" name="TextBox 1">
            <a:extLst>
              <a:ext uri="{FF2B5EF4-FFF2-40B4-BE49-F238E27FC236}">
                <a16:creationId xmlns:a16="http://schemas.microsoft.com/office/drawing/2014/main" id="{A585B87A-4B24-5B2C-9CD1-25953D2900E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1177074"/>
              </p:ext>
            </p:extLst>
          </p:nvPr>
        </p:nvGraphicFramePr>
        <p:xfrm>
          <a:off x="7149947" y="2057400"/>
          <a:ext cx="4805833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294507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63">
            <a:extLst>
              <a:ext uri="{FF2B5EF4-FFF2-40B4-BE49-F238E27FC236}">
                <a16:creationId xmlns:a16="http://schemas.microsoft.com/office/drawing/2014/main" id="{E9271C28-7496-4447-8541-7B39F5E94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4" name="Picture 43" descr="A stack of books with text&#10;&#10;AI-generated content may be incorrect.">
            <a:extLst>
              <a:ext uri="{FF2B5EF4-FFF2-40B4-BE49-F238E27FC236}">
                <a16:creationId xmlns:a16="http://schemas.microsoft.com/office/drawing/2014/main" id="{90664595-295E-0E15-5EC0-8C8F83F72D9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688" b="5248"/>
          <a:stretch>
            <a:fillRect/>
          </a:stretch>
        </p:blipFill>
        <p:spPr>
          <a:xfrm>
            <a:off x="872064" y="2016160"/>
            <a:ext cx="4593715" cy="282369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BF602C-F8B8-8C35-4A58-21D8D12135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2083229"/>
              </p:ext>
            </p:extLst>
          </p:nvPr>
        </p:nvGraphicFramePr>
        <p:xfrm>
          <a:off x="6106703" y="2057400"/>
          <a:ext cx="5364444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77423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82B4E2DC-A080-F724-AEAE-F90663AAAA39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1823426" y="219220"/>
            <a:ext cx="8923742" cy="1877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Theme Impact Analysis - PEST                                                                                        (Political &amp; Economical)                          </a:t>
            </a:r>
            <a:b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4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5873DAC-8289-71AE-69C6-CF0D31D52EB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66767" y="3914958"/>
            <a:ext cx="5685394" cy="1908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UK targets net-zero by 2050 (Gov.UK, 2022).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Laws like SECR, ESOS monitor energy tracking.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Brexit impacts labor shortages, job limits.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Premier Inn: net-zero hotel in Swindon (UKGBC, 2021).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643161-C384-DEE4-BD76-184286E50CC9}"/>
              </a:ext>
            </a:extLst>
          </p:cNvPr>
          <p:cNvSpPr txBox="1"/>
          <p:nvPr/>
        </p:nvSpPr>
        <p:spPr>
          <a:xfrm>
            <a:off x="6429218" y="3914958"/>
            <a:ext cx="5492272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Sustainable upgrades cost more upfront.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Inflation, rates, and Brexit limit SME investment.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£5bilion UK funding supports sustainability (SSE Energy Solutions, 2025).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Accor’s “Planet 21” reduces waste, water, energy (BCD Travel, 2020).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7AB721B6-8A00-BA2A-E27C-38D89DEA36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89" t="16918" r="84360" b="23157"/>
          <a:stretch/>
        </p:blipFill>
        <p:spPr>
          <a:xfrm>
            <a:off x="1315839" y="1726640"/>
            <a:ext cx="1015174" cy="150810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59948711-5EE5-6F4C-3C01-DD1502A8D3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605" t="18263" r="67001" b="27539"/>
          <a:stretch/>
        </p:blipFill>
        <p:spPr>
          <a:xfrm>
            <a:off x="8554833" y="1785539"/>
            <a:ext cx="1015175" cy="1449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6093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E348E-E98E-9137-92C6-BB094004BD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2369" y="898558"/>
            <a:ext cx="8454688" cy="553999"/>
          </a:xfrm>
        </p:spPr>
        <p:txBody>
          <a:bodyPr>
            <a:noAutofit/>
          </a:bodyPr>
          <a:lstStyle/>
          <a:p>
            <a:r>
              <a:rPr kumimoji="0" lang="en-GB" altLang="en-US" sz="3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Theme Impact Analysis - PEST                                                                                        (</a:t>
            </a:r>
            <a:r>
              <a:rPr lang="en-GB" altLang="en-US" sz="36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kumimoji="0" lang="en-GB" altLang="en-US" sz="3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ocial &amp;Technological )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CFAFFBE-C9E2-22E2-8445-C41F8B5336D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619085" y="3812683"/>
            <a:ext cx="5310628" cy="1877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Eco-friendly travel demand is rising, particularly among young travellers.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45% seek environmental details ; 48% act when it’s visible (Booking.com, 2022).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Hilton supports social sustainability with meal donations and inclusive hiring.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83AA6B-F048-DF1B-1DC3-C0EFD263D352}"/>
              </a:ext>
            </a:extLst>
          </p:cNvPr>
          <p:cNvSpPr txBox="1"/>
          <p:nvPr/>
        </p:nvSpPr>
        <p:spPr>
          <a:xfrm>
            <a:off x="6751530" y="4075574"/>
            <a:ext cx="4947241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Smart tech boosts energy and water efficiency (Thongmun et al., 2025).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Hilton cut water use by 43% since 2008 (EHL, 2024).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Marriott cut energy use by 13.2% with smart buildings.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Innovation increases satisfaction and savings but needs cost and training.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6C56C93-B6E9-3C83-1BF9-D16201E8B9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45" t="17420" r="50044" b="21258"/>
          <a:stretch/>
        </p:blipFill>
        <p:spPr>
          <a:xfrm>
            <a:off x="1611879" y="1899486"/>
            <a:ext cx="1118417" cy="146626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53B4C4C-CDF4-2C2F-97B3-61D0BF2CE2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508" t="17585" r="34465" b="25041"/>
          <a:stretch/>
        </p:blipFill>
        <p:spPr>
          <a:xfrm>
            <a:off x="8673018" y="1962732"/>
            <a:ext cx="1104266" cy="1466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43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AC3DA-21E8-E172-E81C-BD8214480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8989" y="4627084"/>
            <a:ext cx="5079613" cy="1062984"/>
          </a:xfrm>
          <a:noFill/>
        </p:spPr>
        <p:txBody>
          <a:bodyPr anchor="ctr">
            <a:normAutofit fontScale="90000"/>
          </a:bodyPr>
          <a:lstStyle/>
          <a:p>
            <a:pPr algn="r"/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sz="3800" dirty="0"/>
            </a:br>
            <a:endParaRPr lang="en-GB" sz="3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A1D672-0DAD-AAB8-1098-6687D9EBC7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7909" y="4627084"/>
            <a:ext cx="3665780" cy="1569760"/>
          </a:xfrm>
          <a:noFill/>
        </p:spPr>
        <p:txBody>
          <a:bodyPr anchor="ctr">
            <a:noAutofit/>
          </a:bodyPr>
          <a:lstStyle/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Hospitality sustainability is influenced by PEST factors, where advancements and challenges exist and require ongoing efforts to get to net zero. </a:t>
            </a:r>
          </a:p>
        </p:txBody>
      </p:sp>
      <p:pic>
        <p:nvPicPr>
          <p:cNvPr id="5" name="Picture 4" descr="A green forest with white text&#10;&#10;AI-generated content may be incorrect.">
            <a:extLst>
              <a:ext uri="{FF2B5EF4-FFF2-40B4-BE49-F238E27FC236}">
                <a16:creationId xmlns:a16="http://schemas.microsoft.com/office/drawing/2014/main" id="{D1F09EA6-F715-0160-2D80-F1AFAD5E01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412" r="355" b="34501"/>
          <a:stretch/>
        </p:blipFill>
        <p:spPr>
          <a:xfrm>
            <a:off x="320040" y="320040"/>
            <a:ext cx="11507781" cy="4228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3970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262DB-7D17-743D-5E78-84691E541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cap="all"/>
              <a:t>Recommendations</a:t>
            </a:r>
          </a:p>
        </p:txBody>
      </p:sp>
      <p:pic>
        <p:nvPicPr>
          <p:cNvPr id="4" name="Content Placeholder 3" descr="A green landscape with people walking on a hill&#10;&#10;AI-generated content may be incorrect.">
            <a:extLst>
              <a:ext uri="{FF2B5EF4-FFF2-40B4-BE49-F238E27FC236}">
                <a16:creationId xmlns:a16="http://schemas.microsoft.com/office/drawing/2014/main" id="{833F0FDC-A5F4-FB3B-1072-30E2C49E60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53" t="33001" r="27458" b="-1"/>
          <a:stretch/>
        </p:blipFill>
        <p:spPr>
          <a:xfrm>
            <a:off x="1316621" y="2093789"/>
            <a:ext cx="2896569" cy="2358324"/>
          </a:xfrm>
          <a:prstGeom prst="rect">
            <a:avLst/>
          </a:prstGeom>
        </p:spPr>
      </p:pic>
      <p:graphicFrame>
        <p:nvGraphicFramePr>
          <p:cNvPr id="25" name="Content Placeholder 22">
            <a:extLst>
              <a:ext uri="{FF2B5EF4-FFF2-40B4-BE49-F238E27FC236}">
                <a16:creationId xmlns:a16="http://schemas.microsoft.com/office/drawing/2014/main" id="{007F1262-A8F0-8771-F357-A1537042BF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0464019"/>
              </p:ext>
            </p:extLst>
          </p:nvPr>
        </p:nvGraphicFramePr>
        <p:xfrm>
          <a:off x="4490977" y="2057400"/>
          <a:ext cx="6524894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07467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B086532B-5A3E-44A5-A0C2-22A0DB316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6EEDA4-46AF-0BC3-4378-ACD7F8233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477" y="760621"/>
            <a:ext cx="6773389" cy="249716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E8ABC-F5DC-DD55-2801-417FF4830A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140" y="1105588"/>
            <a:ext cx="10990655" cy="5420940"/>
          </a:xfrm>
        </p:spPr>
        <p:txBody>
          <a:bodyPr>
            <a:normAutofit fontScale="25000" lnSpcReduction="20000"/>
          </a:bodyPr>
          <a:lstStyle/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Batabyal, D. and Das, D.K. (eds) (2019) Global trends, practices, and challenges in contemporary tourism and hospitality management. Hershey, Pennsylvania: Business Science Reference, an imprint of IGI Global. Available at: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https://books.google.co.uk/</a:t>
            </a:r>
            <a:r>
              <a:rPr lang="en-GB" sz="4000" u="sng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books?id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=5CuODwAAQBAJ&amp;printsec=</a:t>
            </a:r>
            <a:r>
              <a:rPr lang="en-GB" sz="4000" u="sng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frontcover#v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=</a:t>
            </a:r>
            <a:r>
              <a:rPr lang="en-GB" sz="4000" u="sng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onepage&amp;q&amp;f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=false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(Accessed:10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BCD Travel (2020) Planet 21 Available at:https://www.bcdtravel.com/wp-content/uploads/sites/61/Accor_Planet-21-Presentation_2020_EN.pdf  (Accessed:21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Booking.com (2022) Climate, Community and Choice: Booking.com Reveals the Trends Shaping Sustainable Travel in 2022 Available at: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https://news.booking.com/climate-community-and-choice-bookingcom-reveals-the-trends-shaping-sustainable-travel-in-2022-us/?utm_source=chatgpt.com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(Accessed:20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Booking.com 2022 Sustainable Travel Report (2022) Booking.com Reveals the Trends Shaping Sustainable Travel in 2022   Available </a:t>
            </a:r>
            <a:r>
              <a:rPr lang="en-GB" sz="40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at:</a:t>
            </a:r>
            <a:r>
              <a:rPr lang="en-GB" sz="4000" u="sng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://www.gstc.org/booking-com-2022-sustainable-travel-report/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(Accessed:17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Costa, V. and Costa, C. (eds) (2022) Sustainability and competitiveness in the hospitality industry. Hershey, Pennsylvania: Business Science Reference. 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https://www.asau.ru/files/pdf/3312733.pdf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(Accessed:10 May 2025).</a:t>
            </a:r>
            <a:endParaRPr lang="en-GB" sz="4000" dirty="0">
              <a:solidFill>
                <a:schemeClr val="tx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Deloitte (2025) Consumer Signals Available </a:t>
            </a:r>
            <a:r>
              <a:rPr lang="en-GB" sz="40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at:</a:t>
            </a:r>
            <a:r>
              <a:rPr lang="en-GB" sz="4000" u="sng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://www2.deloitte.com/us/en/insights/industry/retail-distribution/consumer-behavior-trends-state-of-the-consumer-tracker.html?icid=learn_more_content_click#banner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(Accessed:11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EHL ( 2024) Sustainable technologies: How smart hotels reduce environmental impact Available at: https://hospitalityinsights.ehl.edu/sustainable-technologies-smart-hotels  (Accessed:19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Gov.UK (2022) Find funding to help your business become greener Available at: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https://www.gov.uk/guidance/find-funding-to-help-your-business-become-greener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(Accessed:19 May 2025).</a:t>
            </a:r>
          </a:p>
          <a:p>
            <a:pPr marL="45720" indent="0">
              <a:buNone/>
            </a:pP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Marriott International (2024a). Serve 360: Doing Good in Every Direction – Sustainability and Social Impact Platform. Available at: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https://serve360.marriott.com/sustain/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(Accessed:11 May 2025).</a:t>
            </a:r>
          </a:p>
          <a:p>
            <a:pPr marL="45720" indent="0">
              <a:buNone/>
            </a:pPr>
            <a:r>
              <a:rPr lang="en-GB" sz="40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Olajiga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O.K., Ani, E.C., </a:t>
            </a:r>
            <a:r>
              <a:rPr lang="en-GB" sz="40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Sikhakane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Z.Q. &amp; Olatunde, T., (2024). A comprehensive review of energy-efficient lighting technologies and trends. Engineering Science &amp; Technology Journal, 5(3), pp.1097–1111. Available </a:t>
            </a:r>
            <a:r>
              <a:rPr lang="en-GB" sz="40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at:</a:t>
            </a:r>
            <a:r>
              <a:rPr lang="en-GB" sz="4000" u="sng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://www.researchgate.net/publication/379395428_A_COMPREHENSIVE_REVIEW_OF_ENERGY-EFFICIENT_LIGHTING_TECHNOLOGIES_AND_TRENDS/citations#fullTextFileContent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(Accessed:12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Quadraconsulting (2025) Why Hotels Need ISO: Sustainability and Efficiency Available at: https://quadraconsulting.com/why-hotels-need-iso/  (Accessed:18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SSE Energy Solutions (2025) Small business grants: A sustainable funding list Available at :https://www.sseenergysolutions.co.uk/business-energy/net-zero-hub/green-grants-loans(Accessed:21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Thongmun, S., </a:t>
            </a:r>
            <a:r>
              <a:rPr lang="en-GB" sz="40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Soonsan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N. and Thai, N. T. (2025) ‘The best of both worlds: can smart hotels promote guests’ sustainable behaviours?’, Anatolia, pp. 1–16. Available </a:t>
            </a:r>
            <a:r>
              <a:rPr lang="en-GB" sz="4000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at:</a:t>
            </a:r>
            <a:r>
              <a:rPr lang="en-GB" sz="4000" u="sng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://www.tandfonline.com/doi/citedby/10.1080/13032917.2025.2458837?scroll=top&amp;needAccess=true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(Accessed:19 May 2025).</a:t>
            </a:r>
          </a:p>
          <a:p>
            <a:pPr marL="45720" indent="0">
              <a:buNone/>
            </a:pP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UKGBC (2021) Net Zero Whole Life Carbon Roadmap Available at: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https://ukgbc.org/</a:t>
            </a:r>
            <a:r>
              <a:rPr lang="en-GB" sz="4000" u="sng" dirty="0" err="1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wp</a:t>
            </a:r>
            <a:r>
              <a:rPr lang="en-GB" sz="4000" u="sng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content/uploads/2021/11/UKGBC-Whole-Life-Carbon-Roadmap-A-Pathway-to-Net-Zero.pdf#:~:text=The%20Net%20Zero%20Whole%20Life%20Carbon%20Roadmap,operation%2C%20and%20demolition%20of%20buildings%20and%20infrastructure.&amp;text=50%%20of%20Built%20Environment%20emissions%20by%202035,to%20steeper%20reductions%20in%20buildings%20operational%20emissions</a:t>
            </a:r>
            <a:r>
              <a:rPr lang="en-GB" sz="40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(Accessed:18 May 2025).</a:t>
            </a:r>
          </a:p>
          <a:p>
            <a:pPr>
              <a:spcAft>
                <a:spcPts val="800"/>
              </a:spcAft>
              <a:buNone/>
            </a:pPr>
            <a:endParaRPr lang="en-GB" sz="4000" dirty="0">
              <a:solidFill>
                <a:schemeClr val="tx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  <a:buNone/>
            </a:pPr>
            <a:endParaRPr lang="en-GB" sz="4000" dirty="0">
              <a:solidFill>
                <a:schemeClr val="tx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800"/>
              </a:spcAft>
            </a:pPr>
            <a:r>
              <a:rPr lang="en-GB" sz="6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pPr marL="45720" indent="0">
              <a:buNone/>
            </a:pPr>
            <a:endParaRPr lang="en-GB" sz="64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" indent="0">
              <a:buNone/>
            </a:pPr>
            <a:endParaRPr lang="en-GB" sz="6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" indent="0">
              <a:buNone/>
            </a:pPr>
            <a:endParaRPr lang="en-GB" sz="6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600" dirty="0"/>
          </a:p>
        </p:txBody>
      </p:sp>
      <p:pic>
        <p:nvPicPr>
          <p:cNvPr id="27" name="Graphic 26" descr="Computer">
            <a:extLst>
              <a:ext uri="{FF2B5EF4-FFF2-40B4-BE49-F238E27FC236}">
                <a16:creationId xmlns:a16="http://schemas.microsoft.com/office/drawing/2014/main" id="{C4D64101-437A-F3D6-9A61-3CE291AAAC5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614893" y="243840"/>
            <a:ext cx="1042192" cy="1042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8772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Rectangle 96">
            <a:extLst>
              <a:ext uri="{FF2B5EF4-FFF2-40B4-BE49-F238E27FC236}">
                <a16:creationId xmlns:a16="http://schemas.microsoft.com/office/drawing/2014/main" id="{FB71362F-6305-42A2-8633-285CE3813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611F50C1-F708-485D-B1A9-65873AB21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01" name="Straight Connector 100">
            <a:extLst>
              <a:ext uri="{FF2B5EF4-FFF2-40B4-BE49-F238E27FC236}">
                <a16:creationId xmlns:a16="http://schemas.microsoft.com/office/drawing/2014/main" id="{BAF7F52A-561E-4CE4-A251-1565CF80F2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3" name="Rectangle 102">
            <a:extLst>
              <a:ext uri="{FF2B5EF4-FFF2-40B4-BE49-F238E27FC236}">
                <a16:creationId xmlns:a16="http://schemas.microsoft.com/office/drawing/2014/main" id="{688D9C64-D69C-4A88-B9B4-CC9F73B87B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7"/>
            <a:ext cx="11722099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69F5D122-D36F-4D6D-9C73-84DA77826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7" name="Rectangle 106">
            <a:extLst>
              <a:ext uri="{FF2B5EF4-FFF2-40B4-BE49-F238E27FC236}">
                <a16:creationId xmlns:a16="http://schemas.microsoft.com/office/drawing/2014/main" id="{5D968A1C-4E90-4F6B-9386-085A31116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042E25-4EC8-0633-AB0F-DE60D4ED8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3000" b="1" cap="all">
                <a:solidFill>
                  <a:srgbClr val="FFFFFF"/>
                </a:solidFill>
              </a:rPr>
              <a:t>Thank you for watching and listening! Any questions or feedback?</a:t>
            </a:r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68ABB12E-0D1A-4F10-AA4B-CE495297C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0691" y="744223"/>
            <a:ext cx="3709196" cy="31686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tree growing from a computer circuit board&#10;&#10;AI-generated content may be incorrect.">
            <a:extLst>
              <a:ext uri="{FF2B5EF4-FFF2-40B4-BE49-F238E27FC236}">
                <a16:creationId xmlns:a16="http://schemas.microsoft.com/office/drawing/2014/main" id="{1C75F854-B4F8-C119-7C47-965F79E9D9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3649" y="1203608"/>
            <a:ext cx="3383280" cy="2249882"/>
          </a:xfrm>
          <a:prstGeom prst="rect">
            <a:avLst/>
          </a:prstGeom>
        </p:spPr>
      </p:pic>
      <p:sp>
        <p:nvSpPr>
          <p:cNvPr id="111" name="Rectangle 110">
            <a:extLst>
              <a:ext uri="{FF2B5EF4-FFF2-40B4-BE49-F238E27FC236}">
                <a16:creationId xmlns:a16="http://schemas.microsoft.com/office/drawing/2014/main" id="{502C0F6D-DDEA-45CC-9F12-EB5C475D5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0058" y="744223"/>
            <a:ext cx="3037830" cy="2091348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9E3F288E-C14C-45CE-BE39-C7483ADD1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0691" y="4052982"/>
            <a:ext cx="3709196" cy="2087211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6AA8E8A0-6BE2-4FDF-8381-2CC923F22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5119" y="2971541"/>
            <a:ext cx="3032769" cy="316865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Graphic 15" descr="Eye">
            <a:extLst>
              <a:ext uri="{FF2B5EF4-FFF2-40B4-BE49-F238E27FC236}">
                <a16:creationId xmlns:a16="http://schemas.microsoft.com/office/drawing/2014/main" id="{8CE6FD98-33C6-2C5B-AE69-955888C43B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38191" y="3202555"/>
            <a:ext cx="2706624" cy="27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521189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Basis</Template>
  <TotalTime>19066</TotalTime>
  <Words>1291</Words>
  <Application>Microsoft Office PowerPoint</Application>
  <PresentationFormat>Widescreen</PresentationFormat>
  <Paragraphs>81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Ariel</vt:lpstr>
      <vt:lpstr>Corbel</vt:lpstr>
      <vt:lpstr>Wingdings</vt:lpstr>
      <vt:lpstr>Basis</vt:lpstr>
      <vt:lpstr>SUSTAINABILITY AND NET-ZERO IN THE HOTEL INDUSTRY</vt:lpstr>
      <vt:lpstr>Presentation Overview</vt:lpstr>
      <vt:lpstr>Introduction </vt:lpstr>
      <vt:lpstr>Literature review (part1)</vt:lpstr>
      <vt:lpstr>PowerPoint Presentation</vt:lpstr>
      <vt:lpstr>PowerPoint Presentation</vt:lpstr>
      <vt:lpstr>Theme Impact Analysis - PEST                                                                                        (Political &amp; Economical)                           </vt:lpstr>
      <vt:lpstr>Theme Impact Analysis - PEST                                                                                        (Social &amp;Technological )</vt:lpstr>
      <vt:lpstr>Conclusion </vt:lpstr>
      <vt:lpstr>Recommendations</vt:lpstr>
      <vt:lpstr>References </vt:lpstr>
      <vt:lpstr>Thank you for watching and listening! Any questions or feedback?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Andreea Mirica</dc:creator>
  <cp:lastModifiedBy>Andreea Mirica</cp:lastModifiedBy>
  <cp:revision>4</cp:revision>
  <dcterms:created xsi:type="dcterms:W3CDTF">2025-05-26T11:04:40Z</dcterms:created>
  <dcterms:modified xsi:type="dcterms:W3CDTF">2025-06-09T18:19:52Z</dcterms:modified>
</cp:coreProperties>
</file>