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3"/>
  </p:notesMasterIdLst>
  <p:sldIdLst>
    <p:sldId id="292" r:id="rId9"/>
    <p:sldId id="294" r:id="rId10"/>
    <p:sldId id="1091" r:id="rId11"/>
    <p:sldId id="1231" r:id="rId12"/>
    <p:sldId id="1235" r:id="rId13"/>
    <p:sldId id="1232" r:id="rId14"/>
    <p:sldId id="1233" r:id="rId15"/>
    <p:sldId id="1234" r:id="rId16"/>
    <p:sldId id="1194" r:id="rId17"/>
    <p:sldId id="1217" r:id="rId18"/>
    <p:sldId id="1199" r:id="rId19"/>
    <p:sldId id="1218" r:id="rId20"/>
    <p:sldId id="1236" r:id="rId21"/>
    <p:sldId id="1237" r:id="rId22"/>
    <p:sldId id="1238" r:id="rId23"/>
    <p:sldId id="1239" r:id="rId24"/>
    <p:sldId id="1240" r:id="rId25"/>
    <p:sldId id="1241" r:id="rId26"/>
    <p:sldId id="1242" r:id="rId27"/>
    <p:sldId id="1243" r:id="rId28"/>
    <p:sldId id="1244" r:id="rId29"/>
    <p:sldId id="1184" r:id="rId30"/>
    <p:sldId id="1245" r:id="rId31"/>
    <p:sldId id="124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6" d="100"/>
          <a:sy n="96"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17/07/2024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3981657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2686104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848172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473100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3772880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306523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967305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2980295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77890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152190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42277538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454932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0459236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2099138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083311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22556503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0195172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629517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3352492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3090133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931114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7/17/2024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800" b="1" dirty="0">
                <a:effectLst>
                  <a:outerShdw blurRad="38100" dist="38100" dir="2700000" algn="tl">
                    <a:srgbClr val="000000">
                      <a:alpha val="43137"/>
                    </a:srgbClr>
                  </a:outerShdw>
                </a:effectLst>
              </a:rPr>
              <a:t>Academic Project – </a:t>
            </a:r>
          </a:p>
          <a:p>
            <a:r>
              <a:rPr lang="en-GB" sz="4800" b="1" dirty="0">
                <a:effectLst>
                  <a:outerShdw blurRad="38100" dist="38100" dir="2700000" algn="tl">
                    <a:srgbClr val="000000">
                      <a:alpha val="43137"/>
                    </a:srgbClr>
                  </a:outerShdw>
                </a:effectLst>
              </a:rPr>
              <a:t>Research Methodology</a:t>
            </a:r>
          </a:p>
          <a:p>
            <a:endParaRPr lang="en-GB" sz="2400" b="1" i="1" dirty="0"/>
          </a:p>
          <a:p>
            <a:r>
              <a:rPr lang="en-GB" sz="3200" b="1" i="1" dirty="0"/>
              <a:t>Module Name: Group Project</a:t>
            </a:r>
          </a:p>
          <a:p>
            <a:r>
              <a:rPr lang="en-GB" sz="3200" b="1" i="1" dirty="0"/>
              <a:t>Module Code: ACBA4014</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Research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100" y="1627234"/>
            <a:ext cx="4389708" cy="2457748"/>
          </a:xfrm>
        </p:spPr>
        <p:txBody>
          <a:bodyPr/>
          <a:lstStyle/>
          <a:p>
            <a:pPr marL="0" indent="0" algn="l"/>
            <a:endParaRPr lang="en-US" b="1" dirty="0">
              <a:solidFill>
                <a:schemeClr val="tx1"/>
              </a:solidFill>
            </a:endParaRPr>
          </a:p>
          <a:p>
            <a:pPr marL="0" lvl="0" indent="0" algn="l"/>
            <a:r>
              <a:rPr lang="en-US" sz="2400" b="1" dirty="0">
                <a:solidFill>
                  <a:schemeClr val="accent1"/>
                </a:solidFill>
              </a:rPr>
              <a:t>What do you consider to be research?</a:t>
            </a:r>
          </a:p>
          <a:p>
            <a:pPr marL="0" lvl="0" indent="0" algn="l"/>
            <a:endParaRPr lang="en-US" sz="2400" b="1" dirty="0">
              <a:solidFill>
                <a:schemeClr val="accent1"/>
              </a:solidFill>
            </a:endParaRPr>
          </a:p>
          <a:p>
            <a:pPr marL="0" lvl="0" indent="0" algn="l"/>
            <a:r>
              <a:rPr lang="en-US" sz="2400" b="1" dirty="0">
                <a:solidFill>
                  <a:schemeClr val="accent1"/>
                </a:solidFill>
              </a:rPr>
              <a:t>Discuss…</a:t>
            </a:r>
          </a:p>
        </p:txBody>
      </p:sp>
      <p:pic>
        <p:nvPicPr>
          <p:cNvPr id="1026" name="Picture 2">
            <a:extLst>
              <a:ext uri="{FF2B5EF4-FFF2-40B4-BE49-F238E27FC236}">
                <a16:creationId xmlns:a16="http://schemas.microsoft.com/office/drawing/2014/main" id="{3BA5DDDF-FEE5-8DBD-BC5E-BF8999977A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0807" y="1"/>
            <a:ext cx="7541193" cy="5700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332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Research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38508"/>
            <a:ext cx="4389708" cy="4328621"/>
          </a:xfrm>
        </p:spPr>
        <p:txBody>
          <a:bodyPr/>
          <a:lstStyle/>
          <a:p>
            <a:pPr marL="342900" lvl="0" indent="-342900" algn="l">
              <a:buFont typeface="Arial" panose="020B0604020202020204" pitchFamily="34" charset="0"/>
              <a:buChar char="•"/>
            </a:pPr>
            <a:r>
              <a:rPr lang="en-US" sz="2800" b="1" dirty="0">
                <a:solidFill>
                  <a:schemeClr val="accent1"/>
                </a:solidFill>
              </a:rPr>
              <a:t>Research is the careful investigation into a subject area  with the aim of discovering new information or knowledge.</a:t>
            </a:r>
          </a:p>
          <a:p>
            <a:pPr marL="0" lvl="0" indent="0" algn="l"/>
            <a:endParaRPr lang="en-US" sz="2400" b="1" dirty="0">
              <a:solidFill>
                <a:schemeClr val="accent1"/>
              </a:solidFill>
            </a:endParaRPr>
          </a:p>
          <a:p>
            <a:pPr marL="342900" lvl="0" indent="-342900" algn="l">
              <a:buFont typeface="Arial" panose="020B0604020202020204" pitchFamily="34" charset="0"/>
              <a:buChar char="•"/>
            </a:pPr>
            <a:endParaRPr lang="en-US" sz="2400" b="1" dirty="0">
              <a:solidFill>
                <a:schemeClr val="accent1"/>
              </a:solidFill>
            </a:endParaRPr>
          </a:p>
          <a:p>
            <a:pPr marL="342900" lvl="0" indent="-342900" algn="l">
              <a:buFont typeface="Arial" panose="020B0604020202020204" pitchFamily="34" charset="0"/>
              <a:buChar char="•"/>
            </a:pPr>
            <a:endParaRPr lang="en-US" sz="2400" b="1" dirty="0">
              <a:solidFill>
                <a:schemeClr val="accent1"/>
              </a:solidFill>
            </a:endParaRPr>
          </a:p>
          <a:p>
            <a:pPr marL="342900" lvl="0" indent="-342900" algn="l">
              <a:buFont typeface="Arial" panose="020B0604020202020204" pitchFamily="34" charset="0"/>
              <a:buChar char="•"/>
            </a:pPr>
            <a:endParaRPr lang="en-US" sz="2400" b="1" dirty="0">
              <a:solidFill>
                <a:schemeClr val="accent1"/>
              </a:solidFill>
            </a:endParaRPr>
          </a:p>
          <a:p>
            <a:pPr marL="0" lvl="0" indent="0" algn="l"/>
            <a:r>
              <a:rPr lang="en-US" sz="1800" b="1" dirty="0">
                <a:solidFill>
                  <a:schemeClr val="accent1"/>
                </a:solidFill>
              </a:rPr>
              <a:t>[Chambers Dictionary 2009]</a:t>
            </a:r>
          </a:p>
        </p:txBody>
      </p:sp>
      <p:pic>
        <p:nvPicPr>
          <p:cNvPr id="1026" name="Picture 2">
            <a:extLst>
              <a:ext uri="{FF2B5EF4-FFF2-40B4-BE49-F238E27FC236}">
                <a16:creationId xmlns:a16="http://schemas.microsoft.com/office/drawing/2014/main" id="{3BA5DDDF-FEE5-8DBD-BC5E-BF8999977A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0807" y="1"/>
            <a:ext cx="7541193" cy="5700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5412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Research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38508"/>
            <a:ext cx="4389708" cy="4328621"/>
          </a:xfrm>
        </p:spPr>
        <p:txBody>
          <a:bodyPr/>
          <a:lstStyle/>
          <a:p>
            <a:pPr marL="342900" lvl="0" indent="-342900" algn="l">
              <a:buFont typeface="Arial" panose="020B0604020202020204" pitchFamily="34" charset="0"/>
              <a:buChar char="•"/>
            </a:pPr>
            <a:r>
              <a:rPr lang="en-US" sz="2800" b="1" dirty="0">
                <a:solidFill>
                  <a:schemeClr val="accent1"/>
                </a:solidFill>
              </a:rPr>
              <a:t>“A studious inquiry or examination; especially investigation or experimentation aimed at the discovery and interpretation of facts and revision of accepted theories in the light of new facts“.​</a:t>
            </a:r>
            <a:endParaRPr lang="en-US" sz="2400" b="1" dirty="0">
              <a:solidFill>
                <a:schemeClr val="accent1"/>
              </a:solidFill>
            </a:endParaRPr>
          </a:p>
          <a:p>
            <a:pPr marL="342900" lvl="0" indent="-342900" algn="l">
              <a:buFont typeface="Arial" panose="020B0604020202020204" pitchFamily="34" charset="0"/>
              <a:buChar char="•"/>
            </a:pPr>
            <a:endParaRPr lang="en-US" sz="2400" b="1" dirty="0">
              <a:solidFill>
                <a:schemeClr val="accent1"/>
              </a:solidFill>
            </a:endParaRPr>
          </a:p>
          <a:p>
            <a:pPr marL="0" lvl="0" indent="0" algn="l"/>
            <a:r>
              <a:rPr lang="en-US" sz="1800" b="1" dirty="0">
                <a:solidFill>
                  <a:schemeClr val="accent1"/>
                </a:solidFill>
              </a:rPr>
              <a:t>[The Merriam-Webster Online Dictionary]</a:t>
            </a:r>
          </a:p>
        </p:txBody>
      </p:sp>
      <p:pic>
        <p:nvPicPr>
          <p:cNvPr id="1026" name="Picture 2">
            <a:extLst>
              <a:ext uri="{FF2B5EF4-FFF2-40B4-BE49-F238E27FC236}">
                <a16:creationId xmlns:a16="http://schemas.microsoft.com/office/drawing/2014/main" id="{3BA5DDDF-FEE5-8DBD-BC5E-BF8999977A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0807" y="1"/>
            <a:ext cx="7541193" cy="5700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0529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Research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38508"/>
            <a:ext cx="4389708" cy="4328621"/>
          </a:xfrm>
        </p:spPr>
        <p:txBody>
          <a:bodyPr/>
          <a:lstStyle/>
          <a:p>
            <a:pPr marL="342900" lvl="0" indent="-342900" algn="l">
              <a:buFont typeface="Arial" panose="020B0604020202020204" pitchFamily="34" charset="0"/>
              <a:buChar char="•"/>
            </a:pPr>
            <a:r>
              <a:rPr lang="en-US" sz="2400" b="1" dirty="0">
                <a:solidFill>
                  <a:schemeClr val="accent1"/>
                </a:solidFill>
              </a:rPr>
              <a:t>Finding out additional information (i.e. on top of anything provided in lecture notes) on a specified topic area.</a:t>
            </a:r>
          </a:p>
          <a:p>
            <a:pPr marL="342900" lvl="0" indent="-342900" algn="l">
              <a:buFont typeface="Arial" panose="020B0604020202020204" pitchFamily="34" charset="0"/>
              <a:buChar char="•"/>
            </a:pPr>
            <a:endParaRPr lang="en-US" sz="2400" b="1" dirty="0">
              <a:solidFill>
                <a:schemeClr val="accent1"/>
              </a:solidFill>
            </a:endParaRPr>
          </a:p>
          <a:p>
            <a:pPr marL="342900" lvl="0" indent="-342900" algn="l">
              <a:buFont typeface="Arial" panose="020B0604020202020204" pitchFamily="34" charset="0"/>
              <a:buChar char="•"/>
            </a:pPr>
            <a:r>
              <a:rPr lang="en-US" sz="2400" b="1" dirty="0">
                <a:solidFill>
                  <a:schemeClr val="accent1"/>
                </a:solidFill>
              </a:rPr>
              <a:t>Reporting findings in the form of a written assignment, or a presentation such as a </a:t>
            </a:r>
            <a:r>
              <a:rPr lang="en-US" sz="2400" b="1" dirty="0" err="1">
                <a:solidFill>
                  <a:schemeClr val="accent1"/>
                </a:solidFill>
              </a:rPr>
              <a:t>powerpoint</a:t>
            </a:r>
            <a:r>
              <a:rPr lang="en-US" sz="2400" b="1" dirty="0">
                <a:solidFill>
                  <a:schemeClr val="accent1"/>
                </a:solidFill>
              </a:rPr>
              <a:t>.</a:t>
            </a:r>
          </a:p>
        </p:txBody>
      </p:sp>
      <p:pic>
        <p:nvPicPr>
          <p:cNvPr id="1026" name="Picture 2">
            <a:extLst>
              <a:ext uri="{FF2B5EF4-FFF2-40B4-BE49-F238E27FC236}">
                <a16:creationId xmlns:a16="http://schemas.microsoft.com/office/drawing/2014/main" id="{3BA5DDDF-FEE5-8DBD-BC5E-BF8999977A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0807" y="1"/>
            <a:ext cx="7541193" cy="5700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096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Research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100" y="1627234"/>
            <a:ext cx="4389708" cy="2457748"/>
          </a:xfrm>
        </p:spPr>
        <p:txBody>
          <a:bodyPr/>
          <a:lstStyle/>
          <a:p>
            <a:pPr marL="0" indent="0" algn="l"/>
            <a:endParaRPr lang="en-US" b="1" dirty="0">
              <a:solidFill>
                <a:schemeClr val="tx1"/>
              </a:solidFill>
            </a:endParaRPr>
          </a:p>
          <a:p>
            <a:pPr marL="0" lvl="0" indent="0" algn="l"/>
            <a:r>
              <a:rPr lang="en-US" sz="2400" b="1" dirty="0">
                <a:solidFill>
                  <a:schemeClr val="accent1"/>
                </a:solidFill>
              </a:rPr>
              <a:t>Why do we need to research?</a:t>
            </a:r>
          </a:p>
          <a:p>
            <a:pPr marL="0" lvl="0" indent="0" algn="l"/>
            <a:endParaRPr lang="en-US" sz="2400" b="1" dirty="0">
              <a:solidFill>
                <a:schemeClr val="accent1"/>
              </a:solidFill>
            </a:endParaRPr>
          </a:p>
          <a:p>
            <a:pPr marL="0" lvl="0" indent="0" algn="l"/>
            <a:r>
              <a:rPr lang="en-US" sz="2400" b="1" dirty="0">
                <a:solidFill>
                  <a:schemeClr val="accent1"/>
                </a:solidFill>
              </a:rPr>
              <a:t>Discuss…</a:t>
            </a:r>
          </a:p>
        </p:txBody>
      </p:sp>
      <p:pic>
        <p:nvPicPr>
          <p:cNvPr id="1026" name="Picture 2">
            <a:extLst>
              <a:ext uri="{FF2B5EF4-FFF2-40B4-BE49-F238E27FC236}">
                <a16:creationId xmlns:a16="http://schemas.microsoft.com/office/drawing/2014/main" id="{3BA5DDDF-FEE5-8DBD-BC5E-BF8999977A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0807" y="1"/>
            <a:ext cx="7541193" cy="5700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2748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Research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38508"/>
            <a:ext cx="4389708" cy="4328621"/>
          </a:xfrm>
        </p:spPr>
        <p:txBody>
          <a:bodyPr/>
          <a:lstStyle/>
          <a:p>
            <a:pPr marL="342900" lvl="0" indent="-342900" algn="l">
              <a:buFont typeface="Arial" panose="020B0604020202020204" pitchFamily="34" charset="0"/>
              <a:buChar char="•"/>
            </a:pPr>
            <a:r>
              <a:rPr lang="en-US" sz="2400" b="1" dirty="0">
                <a:solidFill>
                  <a:schemeClr val="accent1"/>
                </a:solidFill>
              </a:rPr>
              <a:t>Because the majority of modules you study, will have a significant amount of marks allocated to you doing this research work!</a:t>
            </a:r>
          </a:p>
          <a:p>
            <a:pPr algn="l" rtl="0" fontAlgn="base"/>
            <a:r>
              <a:rPr lang="en-GB" sz="1400" b="1" i="0" u="none" strike="noStrike" dirty="0">
                <a:solidFill>
                  <a:srgbClr val="000000"/>
                </a:solidFill>
                <a:effectLst/>
                <a:highlight>
                  <a:srgbClr val="F5F5F5"/>
                </a:highlight>
                <a:latin typeface="Lucida Sans Unicode" panose="020B0602030504020204" pitchFamily="34" charset="0"/>
              </a:rPr>
              <a:t>1. Engagement with Literature Skills</a:t>
            </a:r>
            <a:r>
              <a:rPr lang="en-GB" sz="1400" b="0" i="0" dirty="0">
                <a:solidFill>
                  <a:srgbClr val="000000"/>
                </a:solidFill>
                <a:effectLst/>
                <a:highlight>
                  <a:srgbClr val="F5F5F5"/>
                </a:highlight>
                <a:latin typeface="Lucida Sans Unicode" panose="020B0602030504020204" pitchFamily="34" charset="0"/>
              </a:rPr>
              <a:t>​</a:t>
            </a:r>
            <a:endParaRPr lang="en-GB" sz="1600" b="0" i="0" dirty="0">
              <a:solidFill>
                <a:srgbClr val="000000"/>
              </a:solidFill>
              <a:effectLst/>
              <a:highlight>
                <a:srgbClr val="F5F5F5"/>
              </a:highlight>
              <a:latin typeface="Segoe UI" panose="020B0502040204020203" pitchFamily="34" charset="0"/>
            </a:endParaRPr>
          </a:p>
          <a:p>
            <a:pPr algn="l" rtl="0" fontAlgn="base"/>
            <a:r>
              <a:rPr lang="en-GB" sz="1400" b="0" i="0" u="none" strike="noStrike" dirty="0">
                <a:solidFill>
                  <a:srgbClr val="000000"/>
                </a:solidFill>
                <a:effectLst/>
                <a:highlight>
                  <a:srgbClr val="F5F5F5"/>
                </a:highlight>
                <a:latin typeface="Lucida Sans Unicode" panose="020B0602030504020204" pitchFamily="34" charset="0"/>
              </a:rPr>
              <a:t>“Your work must be informed and supported by scholarly material that is </a:t>
            </a:r>
            <a:r>
              <a:rPr lang="en-GB" sz="1400" b="0" i="1" u="none" strike="noStrike" dirty="0">
                <a:solidFill>
                  <a:srgbClr val="000000"/>
                </a:solidFill>
                <a:effectLst/>
                <a:highlight>
                  <a:srgbClr val="F5F5F5"/>
                </a:highlight>
                <a:latin typeface="Lucida Sans Unicode" panose="020B0602030504020204" pitchFamily="34" charset="0"/>
              </a:rPr>
              <a:t>relevant</a:t>
            </a:r>
            <a:r>
              <a:rPr lang="en-GB" sz="1400" b="0" i="0" u="none" strike="noStrike" dirty="0">
                <a:solidFill>
                  <a:srgbClr val="000000"/>
                </a:solidFill>
                <a:effectLst/>
                <a:highlight>
                  <a:srgbClr val="F5F5F5"/>
                </a:highlight>
                <a:latin typeface="Lucida Sans Unicode" panose="020B0602030504020204" pitchFamily="34" charset="0"/>
              </a:rPr>
              <a:t> to and </a:t>
            </a:r>
            <a:r>
              <a:rPr lang="en-GB" sz="1400" b="0" i="1" u="none" strike="noStrike" dirty="0">
                <a:solidFill>
                  <a:srgbClr val="000000"/>
                </a:solidFill>
                <a:effectLst/>
                <a:highlight>
                  <a:srgbClr val="F5F5F5"/>
                </a:highlight>
                <a:latin typeface="Lucida Sans Unicode" panose="020B0602030504020204" pitchFamily="34" charset="0"/>
              </a:rPr>
              <a:t>focused</a:t>
            </a:r>
            <a:r>
              <a:rPr lang="en-GB" sz="1400" b="0" i="0" u="none" strike="noStrike" dirty="0">
                <a:solidFill>
                  <a:srgbClr val="000000"/>
                </a:solidFill>
                <a:effectLst/>
                <a:highlight>
                  <a:srgbClr val="F5F5F5"/>
                </a:highlight>
                <a:latin typeface="Lucida Sans Unicode" panose="020B0602030504020204" pitchFamily="34" charset="0"/>
              </a:rPr>
              <a:t> on the task(s) set.    You should provide evidence that you have accessed an appropriate </a:t>
            </a:r>
            <a:r>
              <a:rPr lang="en-GB" sz="1400" b="0" i="1" u="none" strike="noStrike" dirty="0">
                <a:solidFill>
                  <a:srgbClr val="000000"/>
                </a:solidFill>
                <a:effectLst/>
                <a:highlight>
                  <a:srgbClr val="F5F5F5"/>
                </a:highlight>
                <a:latin typeface="Lucida Sans Unicode" panose="020B0602030504020204" pitchFamily="34" charset="0"/>
              </a:rPr>
              <a:t>range</a:t>
            </a:r>
            <a:r>
              <a:rPr lang="en-GB" sz="1400" b="0" i="0" u="none" strike="noStrike" dirty="0">
                <a:solidFill>
                  <a:srgbClr val="000000"/>
                </a:solidFill>
                <a:effectLst/>
                <a:highlight>
                  <a:srgbClr val="F5F5F5"/>
                </a:highlight>
                <a:latin typeface="Lucida Sans Unicode" panose="020B0602030504020204" pitchFamily="34" charset="0"/>
              </a:rPr>
              <a:t> of sources, which may be …… You must provide </a:t>
            </a:r>
            <a:r>
              <a:rPr lang="en-GB" sz="1400" b="0" i="1" u="none" strike="noStrike" dirty="0">
                <a:solidFill>
                  <a:srgbClr val="000000"/>
                </a:solidFill>
                <a:effectLst/>
                <a:highlight>
                  <a:srgbClr val="F5F5F5"/>
                </a:highlight>
                <a:latin typeface="Lucida Sans Unicode" panose="020B0602030504020204" pitchFamily="34" charset="0"/>
              </a:rPr>
              <a:t>evidence</a:t>
            </a:r>
            <a:r>
              <a:rPr lang="en-GB" sz="1400" b="0" i="0" u="none" strike="noStrike" dirty="0">
                <a:solidFill>
                  <a:srgbClr val="000000"/>
                </a:solidFill>
                <a:effectLst/>
                <a:highlight>
                  <a:srgbClr val="F5F5F5"/>
                </a:highlight>
                <a:latin typeface="Lucida Sans Unicode" panose="020B0602030504020204" pitchFamily="34" charset="0"/>
              </a:rPr>
              <a:t> of your research/own reading throughout your work, using a suitable referencing system, including in-text citations in the main body of your work and a reference list at the end of your work. “</a:t>
            </a:r>
            <a:r>
              <a:rPr lang="en-US" sz="1800" b="1" dirty="0">
                <a:solidFill>
                  <a:schemeClr val="accent1"/>
                </a:solidFill>
              </a:rPr>
              <a:t>​</a:t>
            </a:r>
          </a:p>
        </p:txBody>
      </p:sp>
      <p:pic>
        <p:nvPicPr>
          <p:cNvPr id="1026" name="Picture 2">
            <a:extLst>
              <a:ext uri="{FF2B5EF4-FFF2-40B4-BE49-F238E27FC236}">
                <a16:creationId xmlns:a16="http://schemas.microsoft.com/office/drawing/2014/main" id="{3BA5DDDF-FEE5-8DBD-BC5E-BF8999977A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0807" y="1"/>
            <a:ext cx="7541193" cy="5700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1328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Research</a:t>
            </a:r>
          </a:p>
        </p:txBody>
      </p:sp>
      <p:sp>
        <p:nvSpPr>
          <p:cNvPr id="5" name="Content Placeholder 4">
            <a:extLst>
              <a:ext uri="{FF2B5EF4-FFF2-40B4-BE49-F238E27FC236}">
                <a16:creationId xmlns:a16="http://schemas.microsoft.com/office/drawing/2014/main" id="{5649D173-8429-7DEB-4A37-989FFE5BD375}"/>
              </a:ext>
            </a:extLst>
          </p:cNvPr>
          <p:cNvSpPr>
            <a:spLocks noGrp="1"/>
          </p:cNvSpPr>
          <p:nvPr>
            <p:ph idx="1"/>
          </p:nvPr>
        </p:nvSpPr>
        <p:spPr>
          <a:xfrm>
            <a:off x="575962" y="1003852"/>
            <a:ext cx="11040076" cy="4474445"/>
          </a:xfrm>
        </p:spPr>
        <p:txBody>
          <a:bodyPr/>
          <a:lstStyle/>
          <a:p>
            <a:pPr marL="457200" indent="-457200" algn="l">
              <a:buFont typeface="Arial" panose="020B0604020202020204" pitchFamily="34" charset="0"/>
              <a:buChar char="•"/>
            </a:pPr>
            <a:r>
              <a:rPr lang="en-US" sz="2400" i="0" u="none" strike="noStrike" dirty="0">
                <a:solidFill>
                  <a:schemeClr val="tx1"/>
                </a:solidFill>
                <a:effectLst/>
                <a:latin typeface="Century Gothic" panose="020B0502020202020204" pitchFamily="34" charset="0"/>
              </a:rPr>
              <a:t>Research and Experiential learning* is investigatory work undertaken systematically to increase the stock of human knowledge.​</a:t>
            </a:r>
          </a:p>
          <a:p>
            <a:pPr marL="457200" indent="-457200" algn="l">
              <a:buFont typeface="Arial" panose="020B0604020202020204" pitchFamily="34" charset="0"/>
              <a:buChar char="•"/>
            </a:pPr>
            <a:r>
              <a:rPr lang="en-US" sz="2400" i="0" u="none" strike="noStrike" dirty="0">
                <a:solidFill>
                  <a:schemeClr val="tx1"/>
                </a:solidFill>
                <a:effectLst/>
                <a:latin typeface="Century Gothic" panose="020B0502020202020204" pitchFamily="34" charset="0"/>
              </a:rPr>
              <a:t>Including knowledge of humanity, culture, society/economy and science.​</a:t>
            </a:r>
          </a:p>
          <a:p>
            <a:pPr marL="457200" indent="-457200" algn="l">
              <a:buFont typeface="Arial" panose="020B0604020202020204" pitchFamily="34" charset="0"/>
              <a:buChar char="•"/>
            </a:pPr>
            <a:r>
              <a:rPr lang="en-US" sz="2400" i="0" u="none" strike="noStrike" dirty="0">
                <a:solidFill>
                  <a:schemeClr val="tx1"/>
                </a:solidFill>
                <a:effectLst/>
                <a:latin typeface="Century Gothic" panose="020B0502020202020204" pitchFamily="34" charset="0"/>
              </a:rPr>
              <a:t>This knowledge can also be used to create new innovations and practical applications.​</a:t>
            </a:r>
          </a:p>
          <a:p>
            <a:pPr marL="457200" indent="-457200" algn="l">
              <a:buFont typeface="Arial" panose="020B0604020202020204" pitchFamily="34" charset="0"/>
              <a:buChar char="•"/>
            </a:pPr>
            <a:r>
              <a:rPr lang="en-US" sz="2400" i="0" u="none" strike="noStrike" dirty="0">
                <a:solidFill>
                  <a:schemeClr val="tx1"/>
                </a:solidFill>
                <a:effectLst/>
                <a:latin typeface="Century Gothic" panose="020B0502020202020204" pitchFamily="34" charset="0"/>
              </a:rPr>
              <a:t>It can be used to establish or confirm facts, solve new or existing problems, develop new theories. ​</a:t>
            </a:r>
          </a:p>
          <a:p>
            <a:pPr marL="457200" indent="-457200" algn="l">
              <a:buFont typeface="Arial" panose="020B0604020202020204" pitchFamily="34" charset="0"/>
              <a:buChar char="•"/>
            </a:pPr>
            <a:r>
              <a:rPr lang="en-US" sz="2400" i="0" u="none" strike="noStrike" dirty="0">
                <a:solidFill>
                  <a:schemeClr val="tx1"/>
                </a:solidFill>
                <a:effectLst/>
                <a:latin typeface="Century Gothic" panose="020B0502020202020204" pitchFamily="34" charset="0"/>
              </a:rPr>
              <a:t>A research project may also replicate and test the validity of previous experiments. </a:t>
            </a:r>
            <a:r>
              <a:rPr lang="en-US" sz="2800" b="1" i="0" u="none" strike="noStrike" cap="all" dirty="0">
                <a:solidFill>
                  <a:schemeClr val="tx1"/>
                </a:solidFill>
                <a:effectLst/>
                <a:latin typeface="Century Gothic" panose="020B0502020202020204" pitchFamily="34" charset="0"/>
              </a:rPr>
              <a:t>​</a:t>
            </a:r>
          </a:p>
          <a:p>
            <a:pPr marL="457200" indent="-457200" algn="l">
              <a:buFont typeface="Arial" panose="020B0604020202020204" pitchFamily="34" charset="0"/>
              <a:buChar char="•"/>
            </a:pPr>
            <a:endParaRPr lang="en-US" b="1" i="0" u="none" strike="noStrike" cap="all" dirty="0">
              <a:solidFill>
                <a:schemeClr val="tx1"/>
              </a:solidFill>
              <a:effectLst/>
              <a:latin typeface="Century Gothic" panose="020B0502020202020204" pitchFamily="34" charset="0"/>
            </a:endParaRPr>
          </a:p>
          <a:p>
            <a:pPr algn="l"/>
            <a:r>
              <a:rPr lang="en-US" sz="1400" b="1" i="0" u="none" strike="noStrike" cap="all" dirty="0">
                <a:solidFill>
                  <a:srgbClr val="0070C0"/>
                </a:solidFill>
                <a:effectLst/>
                <a:latin typeface="Century Gothic" panose="020B0502020202020204" pitchFamily="34" charset="0"/>
              </a:rPr>
              <a:t>​* Experiential learning is the process of making meaning from direct life experience.</a:t>
            </a:r>
          </a:p>
          <a:p>
            <a:pPr algn="l"/>
            <a:endParaRPr lang="en-US" sz="2800" b="1" i="0" u="none" strike="noStrike" cap="all" dirty="0">
              <a:solidFill>
                <a:schemeClr val="tx1"/>
              </a:solidFill>
              <a:effectLst/>
              <a:latin typeface="Century Gothic" panose="020B0502020202020204" pitchFamily="34" charset="0"/>
            </a:endParaRPr>
          </a:p>
          <a:p>
            <a:pPr algn="l"/>
            <a:endParaRPr lang="en-US" sz="2800" b="1" i="0" u="none" strike="noStrike" cap="all" dirty="0">
              <a:solidFill>
                <a:schemeClr val="tx1"/>
              </a:solidFill>
              <a:effectLst/>
              <a:latin typeface="Century Gothic" panose="020B0502020202020204" pitchFamily="34" charset="0"/>
            </a:endParaRPr>
          </a:p>
        </p:txBody>
      </p:sp>
    </p:spTree>
    <p:extLst>
      <p:ext uri="{BB962C8B-B14F-4D97-AF65-F5344CB8AC3E}">
        <p14:creationId xmlns:p14="http://schemas.microsoft.com/office/powerpoint/2010/main" val="2065402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Research Explained</a:t>
            </a:r>
          </a:p>
        </p:txBody>
      </p:sp>
      <p:sp>
        <p:nvSpPr>
          <p:cNvPr id="5" name="Content Placeholder 4">
            <a:extLst>
              <a:ext uri="{FF2B5EF4-FFF2-40B4-BE49-F238E27FC236}">
                <a16:creationId xmlns:a16="http://schemas.microsoft.com/office/drawing/2014/main" id="{5649D173-8429-7DEB-4A37-989FFE5BD375}"/>
              </a:ext>
            </a:extLst>
          </p:cNvPr>
          <p:cNvSpPr>
            <a:spLocks noGrp="1"/>
          </p:cNvSpPr>
          <p:nvPr>
            <p:ph idx="1"/>
          </p:nvPr>
        </p:nvSpPr>
        <p:spPr>
          <a:xfrm>
            <a:off x="575962" y="1133062"/>
            <a:ext cx="11040076" cy="4345236"/>
          </a:xfrm>
        </p:spPr>
        <p:txBody>
          <a:bodyPr/>
          <a:lstStyle/>
          <a:p>
            <a:pPr marL="457200" indent="-457200" algn="l">
              <a:buFont typeface="Arial" panose="020B0604020202020204" pitchFamily="34" charset="0"/>
              <a:buChar char="•"/>
            </a:pPr>
            <a:r>
              <a:rPr lang="en-US" sz="2800" b="1" i="0" u="none" strike="noStrike" dirty="0">
                <a:solidFill>
                  <a:schemeClr val="tx1"/>
                </a:solidFill>
                <a:effectLst/>
                <a:latin typeface="Century Gothic" panose="020B0502020202020204" pitchFamily="34" charset="0"/>
              </a:rPr>
              <a:t>Research is a process of steps used to collect and analyze information to increase our understanding of a topic or issue</a:t>
            </a:r>
            <a:r>
              <a:rPr lang="en-US" sz="2800" b="1" i="0" u="none" strike="noStrike" cap="all" dirty="0">
                <a:solidFill>
                  <a:schemeClr val="tx1"/>
                </a:solidFill>
                <a:effectLst/>
                <a:latin typeface="Century Gothic" panose="020B0502020202020204" pitchFamily="34" charset="0"/>
              </a:rPr>
              <a:t>.​</a:t>
            </a:r>
          </a:p>
          <a:p>
            <a:pPr algn="l"/>
            <a:endParaRPr lang="en-US" sz="2800" b="1" i="0" u="none" strike="noStrike" cap="all" dirty="0">
              <a:solidFill>
                <a:schemeClr val="tx1"/>
              </a:solidFill>
              <a:effectLst/>
              <a:latin typeface="Century Gothic" panose="020B0502020202020204" pitchFamily="34" charset="0"/>
            </a:endParaRPr>
          </a:p>
          <a:p>
            <a:pPr marL="457200" indent="-457200" algn="l">
              <a:buFont typeface="Arial" panose="020B0604020202020204" pitchFamily="34" charset="0"/>
              <a:buChar char="•"/>
            </a:pPr>
            <a:r>
              <a:rPr lang="en-US" sz="2800" i="0" u="none" strike="noStrike" dirty="0">
                <a:solidFill>
                  <a:schemeClr val="tx1"/>
                </a:solidFill>
                <a:effectLst/>
                <a:latin typeface="Century Gothic" panose="020B0502020202020204" pitchFamily="34" charset="0"/>
              </a:rPr>
              <a:t>It often consists of three steps: ​</a:t>
            </a:r>
          </a:p>
          <a:p>
            <a:pPr marL="514350" indent="-514350" algn="l">
              <a:buFont typeface="+mj-lt"/>
              <a:buAutoNum type="arabicPeriod"/>
            </a:pPr>
            <a:r>
              <a:rPr lang="en-US" sz="2800" i="0" u="none" strike="noStrike" dirty="0">
                <a:solidFill>
                  <a:schemeClr val="tx1"/>
                </a:solidFill>
                <a:effectLst/>
                <a:latin typeface="Century Gothic" panose="020B0502020202020204" pitchFamily="34" charset="0"/>
              </a:rPr>
              <a:t>Pose a question​</a:t>
            </a:r>
          </a:p>
          <a:p>
            <a:pPr marL="514350" indent="-514350" algn="l">
              <a:buFont typeface="+mj-lt"/>
              <a:buAutoNum type="arabicPeriod"/>
            </a:pPr>
            <a:r>
              <a:rPr lang="en-US" sz="2800" i="0" u="none" strike="noStrike" dirty="0">
                <a:solidFill>
                  <a:schemeClr val="tx1"/>
                </a:solidFill>
                <a:effectLst/>
                <a:latin typeface="Century Gothic" panose="020B0502020202020204" pitchFamily="34" charset="0"/>
              </a:rPr>
              <a:t>Collect data to answer the question, and​</a:t>
            </a:r>
          </a:p>
          <a:p>
            <a:pPr marL="514350" indent="-514350" algn="l">
              <a:buFont typeface="+mj-lt"/>
              <a:buAutoNum type="arabicPeriod"/>
            </a:pPr>
            <a:r>
              <a:rPr lang="en-US" sz="2800" i="0" u="none" strike="noStrike" dirty="0">
                <a:solidFill>
                  <a:schemeClr val="tx1"/>
                </a:solidFill>
                <a:effectLst/>
                <a:latin typeface="Century Gothic" panose="020B0502020202020204" pitchFamily="34" charset="0"/>
              </a:rPr>
              <a:t>Present an answer to the question.</a:t>
            </a:r>
            <a:endParaRPr lang="en-US" sz="2200" dirty="0">
              <a:solidFill>
                <a:schemeClr val="tx1"/>
              </a:solidFill>
              <a:latin typeface="Century Gothic" panose="020B0502020202020204" pitchFamily="34" charset="0"/>
            </a:endParaRPr>
          </a:p>
        </p:txBody>
      </p:sp>
    </p:spTree>
    <p:extLst>
      <p:ext uri="{BB962C8B-B14F-4D97-AF65-F5344CB8AC3E}">
        <p14:creationId xmlns:p14="http://schemas.microsoft.com/office/powerpoint/2010/main" val="3924370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Purpose of Research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1371598"/>
            <a:ext cx="10809752" cy="4114801"/>
          </a:xfrm>
        </p:spPr>
        <p:txBody>
          <a:bodyPr/>
          <a:lstStyle/>
          <a:p>
            <a:pPr marL="0" lvl="0" indent="0" algn="l"/>
            <a:endParaRPr lang="en-US" sz="2800" dirty="0">
              <a:solidFill>
                <a:schemeClr val="tx1"/>
              </a:solidFill>
            </a:endParaRPr>
          </a:p>
          <a:p>
            <a:pPr marL="0" lvl="0" indent="0" algn="l"/>
            <a:r>
              <a:rPr lang="en-US" sz="2800" b="1" dirty="0">
                <a:solidFill>
                  <a:schemeClr val="tx1"/>
                </a:solidFill>
              </a:rPr>
              <a:t>The primary purpose of research is:​</a:t>
            </a:r>
          </a:p>
          <a:p>
            <a:pPr marL="0" lvl="0" indent="0" algn="l"/>
            <a:endParaRPr lang="en-US" sz="2800" dirty="0">
              <a:solidFill>
                <a:schemeClr val="tx1"/>
              </a:solidFill>
            </a:endParaRPr>
          </a:p>
          <a:p>
            <a:pPr marL="514350" lvl="0" indent="-514350" algn="l">
              <a:buFont typeface="+mj-lt"/>
              <a:buAutoNum type="arabicPeriod"/>
            </a:pPr>
            <a:r>
              <a:rPr lang="en-US" sz="2800" dirty="0">
                <a:solidFill>
                  <a:schemeClr val="tx1"/>
                </a:solidFill>
              </a:rPr>
              <a:t>Discovery​</a:t>
            </a:r>
          </a:p>
          <a:p>
            <a:pPr marL="514350" lvl="0" indent="-514350" algn="l">
              <a:buFont typeface="+mj-lt"/>
              <a:buAutoNum type="arabicPeriod"/>
            </a:pPr>
            <a:r>
              <a:rPr lang="en-US" sz="2800" dirty="0">
                <a:solidFill>
                  <a:schemeClr val="tx1"/>
                </a:solidFill>
              </a:rPr>
              <a:t>Interpretation ​</a:t>
            </a:r>
          </a:p>
          <a:p>
            <a:pPr marL="514350" lvl="0" indent="-514350" algn="l">
              <a:buFont typeface="+mj-lt"/>
              <a:buAutoNum type="arabicPeriod"/>
            </a:pPr>
            <a:r>
              <a:rPr lang="en-US" sz="2800" dirty="0">
                <a:solidFill>
                  <a:schemeClr val="tx1"/>
                </a:solidFill>
              </a:rPr>
              <a:t>Documentation and​</a:t>
            </a:r>
          </a:p>
          <a:p>
            <a:pPr marL="514350" lvl="0" indent="-514350" algn="l">
              <a:buFont typeface="+mj-lt"/>
              <a:buAutoNum type="arabicPeriod"/>
            </a:pPr>
            <a:r>
              <a:rPr lang="en-US" sz="2800" dirty="0">
                <a:solidFill>
                  <a:schemeClr val="tx1"/>
                </a:solidFill>
              </a:rPr>
              <a:t>Dissemination.</a:t>
            </a:r>
          </a:p>
        </p:txBody>
      </p:sp>
    </p:spTree>
    <p:extLst>
      <p:ext uri="{BB962C8B-B14F-4D97-AF65-F5344CB8AC3E}">
        <p14:creationId xmlns:p14="http://schemas.microsoft.com/office/powerpoint/2010/main" val="3101043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Scholarly Activity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914400"/>
            <a:ext cx="10809752" cy="4780722"/>
          </a:xfrm>
        </p:spPr>
        <p:txBody>
          <a:bodyPr/>
          <a:lstStyle/>
          <a:p>
            <a:pPr marL="342900" lvl="0" indent="-342900" algn="l">
              <a:buFont typeface="Arial" panose="020B0604020202020204" pitchFamily="34" charset="0"/>
              <a:buChar char="•"/>
            </a:pPr>
            <a:r>
              <a:rPr lang="en-US" sz="2400" dirty="0">
                <a:solidFill>
                  <a:schemeClr val="tx1"/>
                </a:solidFill>
              </a:rPr>
              <a:t>The Scholarly or Dialectic method is the body of principles used by scholars to make their claims about the world as valid and trustworthy as possible, and to make them known to the scholarly public. ​</a:t>
            </a:r>
          </a:p>
          <a:p>
            <a:pPr marL="342900" lvl="0" indent="-342900" algn="l">
              <a:buFont typeface="Arial" panose="020B0604020202020204" pitchFamily="34" charset="0"/>
              <a:buChar char="•"/>
            </a:pPr>
            <a:r>
              <a:rPr lang="en-US" sz="2400" dirty="0">
                <a:solidFill>
                  <a:schemeClr val="tx1"/>
                </a:solidFill>
              </a:rPr>
              <a:t>It is the methods that systemically advance the teaching, research, and practice of a given academic field of study through rigorous inquiry. ​</a:t>
            </a:r>
          </a:p>
          <a:p>
            <a:pPr marL="342900" lvl="0" indent="-342900" algn="l">
              <a:buFont typeface="Arial" panose="020B0604020202020204" pitchFamily="34" charset="0"/>
              <a:buChar char="•"/>
            </a:pPr>
            <a:r>
              <a:rPr lang="en-US" sz="2400" dirty="0">
                <a:solidFill>
                  <a:schemeClr val="tx1"/>
                </a:solidFill>
              </a:rPr>
              <a:t>Dialectic is a method of argument for resolving disagreement that has been central to Indian &amp; European philosophy since antiquity. The word dialectic originated in ancient Greece and was made popular by Plato in the Socratic dialogues.​</a:t>
            </a:r>
          </a:p>
          <a:p>
            <a:pPr marL="342900" lvl="0" indent="-342900" algn="l">
              <a:buFont typeface="Arial" panose="020B0604020202020204" pitchFamily="34" charset="0"/>
              <a:buChar char="•"/>
            </a:pPr>
            <a:endParaRPr lang="en-US" sz="2400" dirty="0">
              <a:solidFill>
                <a:schemeClr val="tx1"/>
              </a:solidFill>
            </a:endParaRPr>
          </a:p>
          <a:p>
            <a:pPr marL="342900" lvl="0" indent="-342900" algn="l">
              <a:buFont typeface="Arial" panose="020B0604020202020204" pitchFamily="34" charset="0"/>
              <a:buChar char="•"/>
            </a:pPr>
            <a:r>
              <a:rPr lang="en-US" sz="2400" dirty="0">
                <a:solidFill>
                  <a:schemeClr val="tx1"/>
                </a:solidFill>
              </a:rPr>
              <a:t>The dialectical method is dialogue or discussion between two or more people who wish to establish the truth of the matter by dialogue, with reason.​</a:t>
            </a:r>
            <a:endParaRPr lang="en-US" sz="2800" dirty="0">
              <a:solidFill>
                <a:schemeClr val="tx1"/>
              </a:solidFill>
            </a:endParaRPr>
          </a:p>
        </p:txBody>
      </p:sp>
    </p:spTree>
    <p:extLst>
      <p:ext uri="{BB962C8B-B14F-4D97-AF65-F5344CB8AC3E}">
        <p14:creationId xmlns:p14="http://schemas.microsoft.com/office/powerpoint/2010/main" val="1204745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Socratic / Dialectic Method</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914400"/>
            <a:ext cx="10809752" cy="4780722"/>
          </a:xfrm>
        </p:spPr>
        <p:txBody>
          <a:bodyPr/>
          <a:lstStyle/>
          <a:p>
            <a:pPr marL="342900" lvl="0" indent="-342900" algn="l">
              <a:buFont typeface="Arial" panose="020B0604020202020204" pitchFamily="34" charset="0"/>
              <a:buChar char="•"/>
            </a:pPr>
            <a:r>
              <a:rPr lang="en-US" sz="2800" dirty="0">
                <a:solidFill>
                  <a:schemeClr val="tx1"/>
                </a:solidFill>
              </a:rPr>
              <a:t>The purpose of the dialectic method of reasoning is the resolution of disagreement through rational discussion, and, ultimately, the search for truth, bringing unity between different groups.​</a:t>
            </a:r>
          </a:p>
          <a:p>
            <a:pPr marL="342900" lvl="0" indent="-342900" algn="l">
              <a:buFont typeface="Arial" panose="020B0604020202020204" pitchFamily="34" charset="0"/>
              <a:buChar char="•"/>
            </a:pPr>
            <a:endParaRPr lang="en-US" sz="2800" dirty="0">
              <a:solidFill>
                <a:schemeClr val="tx1"/>
              </a:solidFill>
            </a:endParaRPr>
          </a:p>
          <a:p>
            <a:pPr marL="342900" lvl="0" indent="-342900" algn="l">
              <a:buFont typeface="Arial" panose="020B0604020202020204" pitchFamily="34" charset="0"/>
              <a:buChar char="•"/>
            </a:pPr>
            <a:r>
              <a:rPr lang="en-US" sz="2800" b="1" dirty="0">
                <a:solidFill>
                  <a:schemeClr val="tx1"/>
                </a:solidFill>
              </a:rPr>
              <a:t>Socratic Method: </a:t>
            </a:r>
            <a:r>
              <a:rPr lang="en-US" sz="2800" dirty="0">
                <a:solidFill>
                  <a:schemeClr val="tx1"/>
                </a:solidFill>
              </a:rPr>
              <a:t>In Plato's dialogues, Socrates attempts to examine someone's beliefs and draw out a contradiction or inconsistency. ​</a:t>
            </a:r>
          </a:p>
          <a:p>
            <a:pPr marL="342900" lvl="0" indent="-342900" algn="l">
              <a:buFont typeface="Arial" panose="020B0604020202020204" pitchFamily="34" charset="0"/>
              <a:buChar char="•"/>
            </a:pPr>
            <a:endParaRPr lang="en-US" sz="2800" dirty="0">
              <a:solidFill>
                <a:schemeClr val="tx1"/>
              </a:solidFill>
            </a:endParaRPr>
          </a:p>
          <a:p>
            <a:pPr marL="342900" lvl="0" indent="-342900" algn="l">
              <a:buFont typeface="Arial" panose="020B0604020202020204" pitchFamily="34" charset="0"/>
              <a:buChar char="•"/>
            </a:pPr>
            <a:r>
              <a:rPr lang="en-US" sz="2800" dirty="0">
                <a:solidFill>
                  <a:schemeClr val="tx1"/>
                </a:solidFill>
              </a:rPr>
              <a:t>The principal aim of Socratic activity seems to be to improve the soul of his interlocutors (participant in conversation), by freeing them from unrecognized errors in their beliefs.</a:t>
            </a:r>
            <a:endParaRPr lang="en-US" sz="3200" dirty="0">
              <a:solidFill>
                <a:schemeClr val="tx1"/>
              </a:solidFill>
            </a:endParaRPr>
          </a:p>
        </p:txBody>
      </p:sp>
    </p:spTree>
    <p:extLst>
      <p:ext uri="{BB962C8B-B14F-4D97-AF65-F5344CB8AC3E}">
        <p14:creationId xmlns:p14="http://schemas.microsoft.com/office/powerpoint/2010/main" val="3710897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Socratic / Dialectic Method</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914400"/>
            <a:ext cx="10809752" cy="4780722"/>
          </a:xfrm>
        </p:spPr>
        <p:txBody>
          <a:bodyPr/>
          <a:lstStyle/>
          <a:p>
            <a:pPr marL="342900" lvl="0" indent="-342900" algn="l">
              <a:buFont typeface="Arial" panose="020B0604020202020204" pitchFamily="34" charset="0"/>
              <a:buChar char="•"/>
            </a:pPr>
            <a:r>
              <a:rPr lang="en-US" sz="2800" dirty="0">
                <a:solidFill>
                  <a:schemeClr val="tx1"/>
                </a:solidFill>
              </a:rPr>
              <a:t>It is a simple process of question and answer.​</a:t>
            </a:r>
          </a:p>
          <a:p>
            <a:pPr marL="342900" lvl="0" indent="-342900" algn="l">
              <a:buFont typeface="Arial" panose="020B0604020202020204" pitchFamily="34" charset="0"/>
              <a:buChar char="•"/>
            </a:pPr>
            <a:r>
              <a:rPr lang="en-US" sz="2800" dirty="0">
                <a:solidFill>
                  <a:schemeClr val="tx1"/>
                </a:solidFill>
              </a:rPr>
              <a:t>Socrates would get a student to state a thesis and then by asking him questions would prove the thesis led to a contradiction –</a:t>
            </a:r>
          </a:p>
          <a:p>
            <a:pPr marL="743010" lvl="1" indent="-342900"/>
            <a:r>
              <a:rPr lang="en-US" sz="2800" dirty="0">
                <a:solidFill>
                  <a:schemeClr val="tx1"/>
                </a:solidFill>
              </a:rPr>
              <a:t>The Socratic method generally involves Socratic irony.​</a:t>
            </a:r>
          </a:p>
          <a:p>
            <a:pPr marL="342900" lvl="0" indent="-342900" algn="l">
              <a:buFont typeface="Arial" panose="020B0604020202020204" pitchFamily="34" charset="0"/>
              <a:buChar char="•"/>
            </a:pPr>
            <a:r>
              <a:rPr lang="en-US" sz="2800" dirty="0">
                <a:solidFill>
                  <a:schemeClr val="tx1"/>
                </a:solidFill>
              </a:rPr>
              <a:t>The Socratic method is a technique used in some college classes where the professor assumes the pose of someone who doesn't know the answer to a question and then elicits attempts at answers from students. ​</a:t>
            </a:r>
          </a:p>
          <a:p>
            <a:pPr marL="342900" lvl="0" indent="-342900" algn="l">
              <a:buFont typeface="Arial" panose="020B0604020202020204" pitchFamily="34" charset="0"/>
              <a:buChar char="•"/>
            </a:pPr>
            <a:r>
              <a:rPr lang="en-US" sz="2800" dirty="0">
                <a:solidFill>
                  <a:schemeClr val="tx1"/>
                </a:solidFill>
              </a:rPr>
              <a:t>This technique is commonly used in student ‘Vivas’ e.g. Final year project/dissertations.​</a:t>
            </a:r>
          </a:p>
          <a:p>
            <a:pPr marL="342900" lvl="0" indent="-342900" algn="l">
              <a:buFont typeface="Arial" panose="020B0604020202020204" pitchFamily="34" charset="0"/>
              <a:buChar char="•"/>
            </a:pPr>
            <a:endParaRPr lang="en-US" sz="2800" dirty="0">
              <a:solidFill>
                <a:schemeClr val="tx1"/>
              </a:solidFill>
            </a:endParaRPr>
          </a:p>
          <a:p>
            <a:pPr marL="342900" lvl="0" indent="-342900" algn="l">
              <a:buFont typeface="Arial" panose="020B0604020202020204" pitchFamily="34" charset="0"/>
              <a:buChar char="•"/>
            </a:pPr>
            <a:r>
              <a:rPr lang="en-US" sz="2800" dirty="0">
                <a:solidFill>
                  <a:schemeClr val="tx1"/>
                </a:solidFill>
              </a:rPr>
              <a:t>​</a:t>
            </a:r>
            <a:endParaRPr lang="en-US" sz="3200" dirty="0">
              <a:solidFill>
                <a:schemeClr val="tx1"/>
              </a:solidFill>
            </a:endParaRPr>
          </a:p>
        </p:txBody>
      </p:sp>
    </p:spTree>
    <p:extLst>
      <p:ext uri="{BB962C8B-B14F-4D97-AF65-F5344CB8AC3E}">
        <p14:creationId xmlns:p14="http://schemas.microsoft.com/office/powerpoint/2010/main" val="3566363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Sources of Information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914400"/>
            <a:ext cx="10809752" cy="4780722"/>
          </a:xfrm>
        </p:spPr>
        <p:txBody>
          <a:bodyPr/>
          <a:lstStyle/>
          <a:p>
            <a:pPr marL="342900" lvl="0" indent="-342900" algn="l">
              <a:buFont typeface="Arial" panose="020B0604020202020204" pitchFamily="34" charset="0"/>
              <a:buChar char="•"/>
            </a:pPr>
            <a:r>
              <a:rPr lang="en-US" sz="2800" b="1" dirty="0">
                <a:solidFill>
                  <a:schemeClr val="tx1"/>
                </a:solidFill>
              </a:rPr>
              <a:t>Primary source information </a:t>
            </a:r>
            <a:r>
              <a:rPr lang="en-US" sz="2800" dirty="0">
                <a:solidFill>
                  <a:schemeClr val="tx1"/>
                </a:solidFill>
              </a:rPr>
              <a:t>is original material, such as a first-hand account of an event or a work of literature or art, that has not been interpreted by anyone other than its creator. Common types of primary sources are diaries, letters, questionnaires, interviews, speeches, visual art etc..​</a:t>
            </a:r>
          </a:p>
          <a:p>
            <a:pPr marL="342900" lvl="0" indent="-342900" algn="l">
              <a:buFont typeface="Arial" panose="020B0604020202020204" pitchFamily="34" charset="0"/>
              <a:buChar char="•"/>
            </a:pPr>
            <a:r>
              <a:rPr lang="en-US" sz="2800" b="1" dirty="0">
                <a:solidFill>
                  <a:schemeClr val="tx1"/>
                </a:solidFill>
              </a:rPr>
              <a:t>Primary data </a:t>
            </a:r>
            <a:r>
              <a:rPr lang="en-US" sz="2800" dirty="0">
                <a:solidFill>
                  <a:schemeClr val="tx1"/>
                </a:solidFill>
              </a:rPr>
              <a:t>is usually brand new, original information that YOU produce.​</a:t>
            </a:r>
          </a:p>
          <a:p>
            <a:pPr marL="342900" lvl="0" indent="-342900" algn="l">
              <a:buFont typeface="Arial" panose="020B0604020202020204" pitchFamily="34" charset="0"/>
              <a:buChar char="•"/>
            </a:pPr>
            <a:r>
              <a:rPr lang="en-US" sz="2800" dirty="0">
                <a:solidFill>
                  <a:schemeClr val="tx1"/>
                </a:solidFill>
              </a:rPr>
              <a:t>For engineering and computer science, primary information can be information you yourself obtain from running experiments, logging and </a:t>
            </a:r>
            <a:r>
              <a:rPr lang="en-US" sz="2800" dirty="0" err="1">
                <a:solidFill>
                  <a:schemeClr val="tx1"/>
                </a:solidFill>
              </a:rPr>
              <a:t>analysing</a:t>
            </a:r>
            <a:r>
              <a:rPr lang="en-US" sz="2800" dirty="0">
                <a:solidFill>
                  <a:schemeClr val="tx1"/>
                </a:solidFill>
              </a:rPr>
              <a:t> your own captured data etc.​</a:t>
            </a:r>
          </a:p>
        </p:txBody>
      </p:sp>
    </p:spTree>
    <p:extLst>
      <p:ext uri="{BB962C8B-B14F-4D97-AF65-F5344CB8AC3E}">
        <p14:creationId xmlns:p14="http://schemas.microsoft.com/office/powerpoint/2010/main" val="1270061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Sources of Information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914400"/>
            <a:ext cx="10809752" cy="4780722"/>
          </a:xfrm>
        </p:spPr>
        <p:txBody>
          <a:bodyPr/>
          <a:lstStyle/>
          <a:p>
            <a:pPr marL="342900" lvl="0" indent="-342900" algn="l">
              <a:buFont typeface="Arial" panose="020B0604020202020204" pitchFamily="34" charset="0"/>
              <a:buChar char="•"/>
            </a:pPr>
            <a:r>
              <a:rPr lang="en-US" sz="2800" b="1" dirty="0">
                <a:solidFill>
                  <a:schemeClr val="tx1"/>
                </a:solidFill>
              </a:rPr>
              <a:t>Secondary sources </a:t>
            </a:r>
            <a:r>
              <a:rPr lang="en-US" sz="2800" dirty="0">
                <a:solidFill>
                  <a:schemeClr val="tx1"/>
                </a:solidFill>
              </a:rPr>
              <a:t>analyze and interpret primary sources, drawing upon them to explain events of the past or explore the meaning of data/information. Typical secondary sources include scholarly books, articles in journals.​</a:t>
            </a:r>
            <a:endParaRPr lang="en-US" sz="2800" b="1" dirty="0">
              <a:solidFill>
                <a:schemeClr val="tx1"/>
              </a:solidFill>
            </a:endParaRPr>
          </a:p>
          <a:p>
            <a:pPr marL="342900" lvl="0" indent="-342900" algn="l">
              <a:buFont typeface="Arial" panose="020B0604020202020204" pitchFamily="34" charset="0"/>
              <a:buChar char="•"/>
            </a:pPr>
            <a:r>
              <a:rPr lang="en-US" sz="2800" b="1" dirty="0">
                <a:solidFill>
                  <a:schemeClr val="tx1"/>
                </a:solidFill>
              </a:rPr>
              <a:t>Secondary data </a:t>
            </a:r>
            <a:r>
              <a:rPr lang="en-US" sz="2800" dirty="0">
                <a:solidFill>
                  <a:schemeClr val="tx1"/>
                </a:solidFill>
              </a:rPr>
              <a:t>therefore is derived from the information you read in books, journals or on line – it’s from the information someone ELSE has already provided.​</a:t>
            </a:r>
          </a:p>
          <a:p>
            <a:pPr marL="342900" lvl="0" indent="-342900" algn="l">
              <a:buFont typeface="Arial" panose="020B0604020202020204" pitchFamily="34" charset="0"/>
              <a:buChar char="•"/>
            </a:pPr>
            <a:endParaRPr lang="en-US" sz="2800" b="1" dirty="0">
              <a:solidFill>
                <a:schemeClr val="tx1"/>
              </a:solidFill>
            </a:endParaRPr>
          </a:p>
          <a:p>
            <a:pPr marL="342900" lvl="0" indent="-342900" algn="l">
              <a:buFont typeface="Arial" panose="020B0604020202020204" pitchFamily="34" charset="0"/>
              <a:buChar char="•"/>
            </a:pPr>
            <a:r>
              <a:rPr lang="en-US" sz="2800" b="1" dirty="0">
                <a:solidFill>
                  <a:schemeClr val="tx1"/>
                </a:solidFill>
              </a:rPr>
              <a:t>Both primary and secondary research is valid.</a:t>
            </a:r>
            <a:endParaRPr lang="en-US" sz="2800" dirty="0">
              <a:solidFill>
                <a:schemeClr val="tx1"/>
              </a:solidFill>
            </a:endParaRPr>
          </a:p>
        </p:txBody>
      </p:sp>
    </p:spTree>
    <p:extLst>
      <p:ext uri="{BB962C8B-B14F-4D97-AF65-F5344CB8AC3E}">
        <p14:creationId xmlns:p14="http://schemas.microsoft.com/office/powerpoint/2010/main" val="373928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Sources of Information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1162878"/>
            <a:ext cx="10809752" cy="4532244"/>
          </a:xfrm>
        </p:spPr>
        <p:txBody>
          <a:bodyPr/>
          <a:lstStyle/>
          <a:p>
            <a:pPr marL="342900" lvl="0" indent="-342900" algn="l">
              <a:buFont typeface="Arial" panose="020B0604020202020204" pitchFamily="34" charset="0"/>
              <a:buChar char="•"/>
            </a:pPr>
            <a:r>
              <a:rPr lang="en-US" sz="2800" dirty="0">
                <a:solidFill>
                  <a:schemeClr val="tx1"/>
                </a:solidFill>
              </a:rPr>
              <a:t>As producing your own data/results is often difficult and time consuming, general L4 &amp; L5 work is often biased towards using secondary data (e.g. from reading books and journals)​</a:t>
            </a:r>
          </a:p>
          <a:p>
            <a:pPr marL="342900" lvl="0" indent="-342900" algn="l">
              <a:buFont typeface="Arial" panose="020B0604020202020204" pitchFamily="34" charset="0"/>
              <a:buChar char="•"/>
            </a:pPr>
            <a:endParaRPr lang="en-US" sz="2800" dirty="0">
              <a:solidFill>
                <a:schemeClr val="tx1"/>
              </a:solidFill>
            </a:endParaRPr>
          </a:p>
          <a:p>
            <a:pPr marL="342900" lvl="0" indent="-342900" algn="l">
              <a:buFont typeface="Arial" panose="020B0604020202020204" pitchFamily="34" charset="0"/>
              <a:buChar char="•"/>
            </a:pPr>
            <a:r>
              <a:rPr lang="en-US" sz="2800" dirty="0">
                <a:solidFill>
                  <a:schemeClr val="tx1"/>
                </a:solidFill>
              </a:rPr>
              <a:t>L6 (final year) and especially project work will however normally benefit from the addition of obtaining original, primary data. (e.g. performing your own experiments)​</a:t>
            </a:r>
            <a:r>
              <a:rPr lang="en-US" sz="2800" b="1" dirty="0">
                <a:solidFill>
                  <a:schemeClr val="tx1"/>
                </a:solidFill>
              </a:rPr>
              <a:t>​</a:t>
            </a:r>
            <a:endParaRPr lang="en-US" sz="2800" dirty="0">
              <a:solidFill>
                <a:schemeClr val="tx1"/>
              </a:solidFill>
            </a:endParaRPr>
          </a:p>
        </p:txBody>
      </p:sp>
    </p:spTree>
    <p:extLst>
      <p:ext uri="{BB962C8B-B14F-4D97-AF65-F5344CB8AC3E}">
        <p14:creationId xmlns:p14="http://schemas.microsoft.com/office/powerpoint/2010/main" val="3305413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fontScale="90000"/>
          </a:bodyPr>
          <a:lstStyle/>
          <a:p>
            <a:r>
              <a:rPr lang="en-US" sz="4000" b="1" dirty="0">
                <a:solidFill>
                  <a:schemeClr val="accent1">
                    <a:lumMod val="50000"/>
                  </a:schemeClr>
                </a:solidFill>
              </a:rPr>
              <a:t>Sources of Information – Secondary Research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1162878"/>
            <a:ext cx="10809752" cy="4532244"/>
          </a:xfrm>
        </p:spPr>
        <p:txBody>
          <a:bodyPr/>
          <a:lstStyle/>
          <a:p>
            <a:pPr marL="342900" lvl="0" indent="-342900" algn="l">
              <a:buFont typeface="Arial" panose="020B0604020202020204" pitchFamily="34" charset="0"/>
              <a:buChar char="•"/>
            </a:pPr>
            <a:r>
              <a:rPr lang="en-US" sz="2800" dirty="0">
                <a:solidFill>
                  <a:schemeClr val="tx1"/>
                </a:solidFill>
              </a:rPr>
              <a:t>Recommended sources for Secondary research for your Assignment Reports include:​​</a:t>
            </a:r>
          </a:p>
          <a:p>
            <a:pPr marL="743010" lvl="1" indent="-342900"/>
            <a:r>
              <a:rPr lang="en-US" sz="3200" dirty="0">
                <a:solidFill>
                  <a:schemeClr val="tx1"/>
                </a:solidFill>
              </a:rPr>
              <a:t>Books and Journals​</a:t>
            </a:r>
          </a:p>
          <a:p>
            <a:pPr marL="1200210" lvl="2" indent="-342900"/>
            <a:r>
              <a:rPr lang="en-US" sz="2800" dirty="0">
                <a:solidFill>
                  <a:schemeClr val="tx1"/>
                </a:solidFill>
              </a:rPr>
              <a:t>Library sources: http://www.uwtsd.ac.uk/library/​</a:t>
            </a:r>
          </a:p>
          <a:p>
            <a:pPr marL="1200210" lvl="2" indent="-342900"/>
            <a:r>
              <a:rPr lang="en-US" sz="2800" dirty="0">
                <a:solidFill>
                  <a:schemeClr val="tx1"/>
                </a:solidFill>
              </a:rPr>
              <a:t>Click on the ‘library catalogue’ link​</a:t>
            </a:r>
          </a:p>
          <a:p>
            <a:pPr marL="1200210" lvl="2" indent="-342900"/>
            <a:endParaRPr lang="en-US" sz="2800" dirty="0">
              <a:solidFill>
                <a:schemeClr val="tx1"/>
              </a:solidFill>
            </a:endParaRPr>
          </a:p>
          <a:p>
            <a:pPr marL="1200210" lvl="2" indent="-342900"/>
            <a:r>
              <a:rPr lang="en-US" sz="2800" dirty="0">
                <a:solidFill>
                  <a:schemeClr val="tx1"/>
                </a:solidFill>
              </a:rPr>
              <a:t>Google Books: books.google.com​</a:t>
            </a:r>
          </a:p>
          <a:p>
            <a:pPr marL="1200210" lvl="2" indent="-342900"/>
            <a:r>
              <a:rPr lang="en-US" sz="2800" dirty="0">
                <a:solidFill>
                  <a:schemeClr val="tx1"/>
                </a:solidFill>
              </a:rPr>
              <a:t>Google Scholar: scholar.google.co.uk​</a:t>
            </a:r>
          </a:p>
          <a:p>
            <a:pPr marL="457200" indent="-457200" algn="l">
              <a:buFont typeface="Arial" panose="020B0604020202020204" pitchFamily="34" charset="0"/>
              <a:buChar char="•"/>
            </a:pPr>
            <a:r>
              <a:rPr lang="en-US" sz="2800" dirty="0">
                <a:solidFill>
                  <a:schemeClr val="tx1"/>
                </a:solidFill>
              </a:rPr>
              <a:t>Standard websites via Google can be used, but don’t rely on them exclusively. ​</a:t>
            </a:r>
          </a:p>
        </p:txBody>
      </p:sp>
    </p:spTree>
    <p:extLst>
      <p:ext uri="{BB962C8B-B14F-4D97-AF65-F5344CB8AC3E}">
        <p14:creationId xmlns:p14="http://schemas.microsoft.com/office/powerpoint/2010/main" val="207842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Research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38508"/>
            <a:ext cx="4389708" cy="4328621"/>
          </a:xfrm>
        </p:spPr>
        <p:txBody>
          <a:bodyPr/>
          <a:lstStyle/>
          <a:p>
            <a:pPr algn="l" rtl="0" fontAlgn="base"/>
            <a:r>
              <a:rPr lang="en-US" b="1" dirty="0">
                <a:solidFill>
                  <a:schemeClr val="accent1"/>
                </a:solidFill>
              </a:rPr>
              <a:t>1. Engagement with Literature Skills​</a:t>
            </a:r>
          </a:p>
          <a:p>
            <a:pPr algn="l" rtl="0" fontAlgn="base"/>
            <a:r>
              <a:rPr lang="en-US" sz="1400" dirty="0">
                <a:solidFill>
                  <a:schemeClr val="accent1"/>
                </a:solidFill>
              </a:rPr>
              <a:t>“Your work must be informed and supported by scholarly material that is relevant to and focused on the task(s) set.    You should provide evidence that you have accessed an appropriate range of sources, which may be …… You must provide evidence of your research/own reading throughout your work, using a suitable referencing system, including in-text citations in the main body of your work and a reference list at the end of your work. “​</a:t>
            </a:r>
          </a:p>
          <a:p>
            <a:pPr algn="l" rtl="0" fontAlgn="base"/>
            <a:endParaRPr lang="en-US" sz="1400" dirty="0">
              <a:solidFill>
                <a:schemeClr val="accent1"/>
              </a:solidFill>
            </a:endParaRPr>
          </a:p>
          <a:p>
            <a:pPr algn="l" rtl="0" fontAlgn="base"/>
            <a:r>
              <a:rPr lang="en-US" sz="1400" dirty="0">
                <a:solidFill>
                  <a:schemeClr val="accent1"/>
                </a:solidFill>
              </a:rPr>
              <a:t>“…  Any sources you use should be current and up-to-date, mostly published within the last five years or so, though seminal/important works in the field may be older.  You must provide evidence of your research/own reading throughout your work, using a suitable referencing system, including in-text citations in the main body of your work and a reference list at the end of your work.”</a:t>
            </a:r>
          </a:p>
        </p:txBody>
      </p:sp>
      <p:pic>
        <p:nvPicPr>
          <p:cNvPr id="1026" name="Picture 2">
            <a:extLst>
              <a:ext uri="{FF2B5EF4-FFF2-40B4-BE49-F238E27FC236}">
                <a16:creationId xmlns:a16="http://schemas.microsoft.com/office/drawing/2014/main" id="{3BA5DDDF-FEE5-8DBD-BC5E-BF8999977A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0807" y="1"/>
            <a:ext cx="7541193" cy="5700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743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Sources of Information – Journals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1162878"/>
            <a:ext cx="10809752" cy="4532244"/>
          </a:xfrm>
        </p:spPr>
        <p:txBody>
          <a:bodyPr/>
          <a:lstStyle/>
          <a:p>
            <a:pPr marL="342900" lvl="0" indent="-342900" algn="l">
              <a:buFont typeface="Arial" panose="020B0604020202020204" pitchFamily="34" charset="0"/>
              <a:buChar char="•"/>
            </a:pPr>
            <a:r>
              <a:rPr lang="en-US" sz="2400" dirty="0">
                <a:solidFill>
                  <a:schemeClr val="tx1"/>
                </a:solidFill>
              </a:rPr>
              <a:t>Journals are effectively specialist magazines that are usually peer reviewed .</a:t>
            </a:r>
          </a:p>
          <a:p>
            <a:pPr marL="342900" lvl="0" indent="-342900" algn="l">
              <a:buFont typeface="Arial" panose="020B0604020202020204" pitchFamily="34" charset="0"/>
              <a:buChar char="•"/>
            </a:pPr>
            <a:r>
              <a:rPr lang="en-US" sz="2400" dirty="0">
                <a:solidFill>
                  <a:schemeClr val="tx1"/>
                </a:solidFill>
              </a:rPr>
              <a:t>This means the articles are checked before publication by experts in the field​.</a:t>
            </a:r>
          </a:p>
          <a:p>
            <a:pPr marL="342900" lvl="0" indent="-342900" algn="l">
              <a:buFont typeface="Arial" panose="020B0604020202020204" pitchFamily="34" charset="0"/>
              <a:buChar char="•"/>
            </a:pPr>
            <a:r>
              <a:rPr lang="en-US" sz="2400" dirty="0">
                <a:solidFill>
                  <a:schemeClr val="tx1"/>
                </a:solidFill>
              </a:rPr>
              <a:t>Therefore they are considered to be of the highest ‘quality’ and most likely to contain ​accurate information.</a:t>
            </a:r>
          </a:p>
          <a:p>
            <a:pPr marL="342900" lvl="0" indent="-342900" algn="l">
              <a:buFont typeface="Arial" panose="020B0604020202020204" pitchFamily="34" charset="0"/>
              <a:buChar char="•"/>
            </a:pPr>
            <a:r>
              <a:rPr lang="en-US" sz="2400" dirty="0">
                <a:solidFill>
                  <a:schemeClr val="tx1"/>
                </a:solidFill>
              </a:rPr>
              <a:t>Journals are now available electronically via our library portal​.</a:t>
            </a:r>
          </a:p>
          <a:p>
            <a:pPr marL="342900" lvl="0" indent="-342900" algn="l">
              <a:buFont typeface="Arial" panose="020B0604020202020204" pitchFamily="34" charset="0"/>
              <a:buChar char="•"/>
            </a:pPr>
            <a:r>
              <a:rPr lang="en-US" sz="2400" dirty="0">
                <a:solidFill>
                  <a:schemeClr val="tx1"/>
                </a:solidFill>
              </a:rPr>
              <a:t>Since journals are published on a regular basis, they contain much more up-to-date research than books.</a:t>
            </a:r>
          </a:p>
          <a:p>
            <a:pPr marL="342900" lvl="0" indent="-342900" algn="l">
              <a:buFont typeface="Arial" panose="020B0604020202020204" pitchFamily="34" charset="0"/>
              <a:buChar char="•"/>
            </a:pPr>
            <a:r>
              <a:rPr lang="en-US" sz="2400" dirty="0">
                <a:solidFill>
                  <a:schemeClr val="tx1"/>
                </a:solidFill>
              </a:rPr>
              <a:t>In addition, journal articles are often very </a:t>
            </a:r>
            <a:r>
              <a:rPr lang="en-US" sz="2400" dirty="0" err="1">
                <a:solidFill>
                  <a:schemeClr val="tx1"/>
                </a:solidFill>
              </a:rPr>
              <a:t>specialised</a:t>
            </a:r>
            <a:r>
              <a:rPr lang="en-US" sz="2400" dirty="0">
                <a:solidFill>
                  <a:schemeClr val="tx1"/>
                </a:solidFill>
              </a:rPr>
              <a:t> in nature, as they tend to focus on one topic in depth, and can therefore make it easier for you to find concentrated, relevant information​.</a:t>
            </a:r>
          </a:p>
        </p:txBody>
      </p:sp>
    </p:spTree>
    <p:extLst>
      <p:ext uri="{BB962C8B-B14F-4D97-AF65-F5344CB8AC3E}">
        <p14:creationId xmlns:p14="http://schemas.microsoft.com/office/powerpoint/2010/main" val="1744684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Sources of Information – Journals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1162878"/>
            <a:ext cx="10809752" cy="4532244"/>
          </a:xfrm>
        </p:spPr>
        <p:txBody>
          <a:bodyPr/>
          <a:lstStyle/>
          <a:p>
            <a:pPr marL="0" lvl="0" indent="0" algn="l"/>
            <a:r>
              <a:rPr lang="en-US" sz="2800" b="1" dirty="0">
                <a:solidFill>
                  <a:schemeClr val="tx1"/>
                </a:solidFill>
              </a:rPr>
              <a:t>Avoid Information Overload:</a:t>
            </a:r>
          </a:p>
          <a:p>
            <a:pPr marL="342900" lvl="0" indent="-342900" algn="l">
              <a:buFont typeface="Arial" panose="020B0604020202020204" pitchFamily="34" charset="0"/>
              <a:buChar char="•"/>
            </a:pPr>
            <a:r>
              <a:rPr lang="en-US" sz="2400" dirty="0">
                <a:solidFill>
                  <a:schemeClr val="tx1"/>
                </a:solidFill>
              </a:rPr>
              <a:t>Only use up-to-date and relevant information – where possible.​</a:t>
            </a:r>
          </a:p>
          <a:p>
            <a:pPr marL="342900" lvl="0" indent="-342900" algn="l">
              <a:buFont typeface="Arial" panose="020B0604020202020204" pitchFamily="34" charset="0"/>
              <a:buChar char="•"/>
            </a:pPr>
            <a:r>
              <a:rPr lang="en-US" sz="2400" dirty="0">
                <a:solidFill>
                  <a:schemeClr val="tx1"/>
                </a:solidFill>
              </a:rPr>
              <a:t>Restrict the search criteria to publications within the last 3-5 years if there is an abundance of information.​</a:t>
            </a:r>
          </a:p>
          <a:p>
            <a:pPr marL="342900" lvl="0" indent="-342900" algn="l">
              <a:buFont typeface="Arial" panose="020B0604020202020204" pitchFamily="34" charset="0"/>
              <a:buChar char="•"/>
            </a:pPr>
            <a:r>
              <a:rPr lang="en-US" sz="2400" dirty="0">
                <a:solidFill>
                  <a:schemeClr val="tx1"/>
                </a:solidFill>
              </a:rPr>
              <a:t>Initially select the best 3 sources to </a:t>
            </a:r>
            <a:r>
              <a:rPr lang="en-US" sz="2400" dirty="0" err="1">
                <a:solidFill>
                  <a:schemeClr val="tx1"/>
                </a:solidFill>
              </a:rPr>
              <a:t>analyse</a:t>
            </a:r>
            <a:r>
              <a:rPr lang="en-US" sz="2400" dirty="0">
                <a:solidFill>
                  <a:schemeClr val="tx1"/>
                </a:solidFill>
              </a:rPr>
              <a:t> and incorporate the key content into your document before moving onto discover more relevant information.​</a:t>
            </a:r>
          </a:p>
          <a:p>
            <a:pPr marL="342900" lvl="0" indent="-342900" algn="l">
              <a:buFont typeface="Arial" panose="020B0604020202020204" pitchFamily="34" charset="0"/>
              <a:buChar char="•"/>
            </a:pPr>
            <a:r>
              <a:rPr lang="en-US" sz="2400" dirty="0">
                <a:solidFill>
                  <a:schemeClr val="tx1"/>
                </a:solidFill>
              </a:rPr>
              <a:t>Use your word limit to guide your reading.​</a:t>
            </a:r>
          </a:p>
          <a:p>
            <a:pPr marL="342900" lvl="0" indent="-342900" algn="l">
              <a:buFont typeface="Arial" panose="020B0604020202020204" pitchFamily="34" charset="0"/>
              <a:buChar char="•"/>
            </a:pPr>
            <a:r>
              <a:rPr lang="en-US" sz="2400" dirty="0">
                <a:solidFill>
                  <a:schemeClr val="tx1"/>
                </a:solidFill>
              </a:rPr>
              <a:t>Reject information that is far too detailed for your purpose.</a:t>
            </a:r>
          </a:p>
        </p:txBody>
      </p:sp>
    </p:spTree>
    <p:extLst>
      <p:ext uri="{BB962C8B-B14F-4D97-AF65-F5344CB8AC3E}">
        <p14:creationId xmlns:p14="http://schemas.microsoft.com/office/powerpoint/2010/main" val="233190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3465531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Further Information – Research Tips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795130"/>
            <a:ext cx="10809752" cy="4899992"/>
          </a:xfrm>
        </p:spPr>
        <p:txBody>
          <a:bodyPr/>
          <a:lstStyle/>
          <a:p>
            <a:pPr marL="342900" lvl="0" indent="-342900" algn="l">
              <a:buFont typeface="Arial" panose="020B0604020202020204" pitchFamily="34" charset="0"/>
              <a:buChar char="•"/>
            </a:pPr>
            <a:r>
              <a:rPr lang="en-US" sz="2400" dirty="0">
                <a:solidFill>
                  <a:schemeClr val="tx1"/>
                </a:solidFill>
              </a:rPr>
              <a:t>Read your assignments ‘carefully’, Answer the Questions.</a:t>
            </a:r>
          </a:p>
          <a:p>
            <a:pPr marL="342900" lvl="0" indent="-342900" algn="l">
              <a:buFont typeface="Arial" panose="020B0604020202020204" pitchFamily="34" charset="0"/>
              <a:buChar char="•"/>
            </a:pPr>
            <a:r>
              <a:rPr lang="en-US" sz="2400" dirty="0">
                <a:solidFill>
                  <a:schemeClr val="tx1"/>
                </a:solidFill>
              </a:rPr>
              <a:t>Clarify any confusion with your Lecturer​.</a:t>
            </a:r>
          </a:p>
          <a:p>
            <a:pPr marL="342900" lvl="0" indent="-342900" algn="l">
              <a:buFont typeface="Arial" panose="020B0604020202020204" pitchFamily="34" charset="0"/>
              <a:buChar char="•"/>
            </a:pPr>
            <a:r>
              <a:rPr lang="en-US" sz="2400" dirty="0">
                <a:solidFill>
                  <a:schemeClr val="tx1"/>
                </a:solidFill>
              </a:rPr>
              <a:t>Make sure you know how much you’re expected to write, Word-limit.​</a:t>
            </a:r>
          </a:p>
          <a:p>
            <a:pPr marL="342900" lvl="0" indent="-342900" algn="l">
              <a:buFont typeface="Arial" panose="020B0604020202020204" pitchFamily="34" charset="0"/>
              <a:buChar char="•"/>
            </a:pPr>
            <a:r>
              <a:rPr lang="en-US" sz="2400" dirty="0">
                <a:solidFill>
                  <a:schemeClr val="tx1"/>
                </a:solidFill>
              </a:rPr>
              <a:t>Underline the key words​.</a:t>
            </a:r>
          </a:p>
          <a:p>
            <a:pPr marL="342900" lvl="0" indent="-342900" algn="l">
              <a:buFont typeface="Arial" panose="020B0604020202020204" pitchFamily="34" charset="0"/>
              <a:buChar char="•"/>
            </a:pPr>
            <a:r>
              <a:rPr lang="en-US" sz="2400" dirty="0">
                <a:solidFill>
                  <a:schemeClr val="tx1"/>
                </a:solidFill>
              </a:rPr>
              <a:t>Don’t worry if you go beyond the word-limit initially, the best assignments often do, you refine and remove superfluous information later, when your understanding of the topic has improved.​</a:t>
            </a:r>
          </a:p>
          <a:p>
            <a:pPr marL="342900" lvl="0" indent="-342900" algn="l">
              <a:buFont typeface="Arial" panose="020B0604020202020204" pitchFamily="34" charset="0"/>
              <a:buChar char="•"/>
            </a:pPr>
            <a:r>
              <a:rPr lang="en-US" sz="2400" dirty="0">
                <a:solidFill>
                  <a:schemeClr val="tx1"/>
                </a:solidFill>
              </a:rPr>
              <a:t>If you are really struggling with the word-limit use Appendices wisely to include supplementary information.​</a:t>
            </a:r>
          </a:p>
          <a:p>
            <a:pPr marL="342900" lvl="0" indent="-342900" algn="l">
              <a:buFont typeface="Arial" panose="020B0604020202020204" pitchFamily="34" charset="0"/>
              <a:buChar char="•"/>
            </a:pPr>
            <a:r>
              <a:rPr lang="en-US" sz="2400" dirty="0">
                <a:solidFill>
                  <a:schemeClr val="tx1"/>
                </a:solidFill>
              </a:rPr>
              <a:t>Structure your report and write down what information you need to include in each section. ​</a:t>
            </a:r>
          </a:p>
          <a:p>
            <a:pPr marL="342900" lvl="0" indent="-342900" algn="l">
              <a:buFont typeface="Arial" panose="020B0604020202020204" pitchFamily="34" charset="0"/>
              <a:buChar char="•"/>
            </a:pPr>
            <a:r>
              <a:rPr lang="en-US" sz="2400" dirty="0">
                <a:solidFill>
                  <a:schemeClr val="tx1"/>
                </a:solidFill>
              </a:rPr>
              <a:t>Work out how many words you can write on each point .</a:t>
            </a:r>
          </a:p>
        </p:txBody>
      </p:sp>
    </p:spTree>
    <p:extLst>
      <p:ext uri="{BB962C8B-B14F-4D97-AF65-F5344CB8AC3E}">
        <p14:creationId xmlns:p14="http://schemas.microsoft.com/office/powerpoint/2010/main" val="1819688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Further Information – Research Tips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795130"/>
            <a:ext cx="10809752" cy="4899992"/>
          </a:xfrm>
        </p:spPr>
        <p:txBody>
          <a:bodyPr/>
          <a:lstStyle/>
          <a:p>
            <a:pPr marL="342900" lvl="0" indent="-342900" algn="l">
              <a:buFont typeface="Arial" panose="020B0604020202020204" pitchFamily="34" charset="0"/>
              <a:buChar char="•"/>
            </a:pPr>
            <a:r>
              <a:rPr lang="en-US" sz="2400" dirty="0">
                <a:solidFill>
                  <a:schemeClr val="tx1"/>
                </a:solidFill>
              </a:rPr>
              <a:t>Start </a:t>
            </a:r>
            <a:r>
              <a:rPr lang="en-US" sz="2400" dirty="0" err="1">
                <a:solidFill>
                  <a:schemeClr val="tx1"/>
                </a:solidFill>
              </a:rPr>
              <a:t>realising</a:t>
            </a:r>
            <a:r>
              <a:rPr lang="en-US" sz="2400" dirty="0">
                <a:solidFill>
                  <a:schemeClr val="tx1"/>
                </a:solidFill>
              </a:rPr>
              <a:t> that some bits don’t fit in — you can discard them.​</a:t>
            </a:r>
          </a:p>
          <a:p>
            <a:pPr marL="342900" lvl="0" indent="-342900" algn="l">
              <a:buFont typeface="Arial" panose="020B0604020202020204" pitchFamily="34" charset="0"/>
              <a:buChar char="•"/>
            </a:pPr>
            <a:r>
              <a:rPr lang="en-US" sz="2400" dirty="0">
                <a:solidFill>
                  <a:schemeClr val="tx1"/>
                </a:solidFill>
              </a:rPr>
              <a:t>Work on your first draft — each time you work on your draft it will get better. ​</a:t>
            </a:r>
          </a:p>
          <a:p>
            <a:pPr marL="342900" lvl="0" indent="-342900" algn="l">
              <a:buFont typeface="Arial" panose="020B0604020202020204" pitchFamily="34" charset="0"/>
              <a:buChar char="•"/>
            </a:pPr>
            <a:r>
              <a:rPr lang="en-US" sz="2400" dirty="0">
                <a:solidFill>
                  <a:schemeClr val="tx1"/>
                </a:solidFill>
              </a:rPr>
              <a:t>Enjoy improving your work, enhancing your knowledge and gaining Confidence.​</a:t>
            </a:r>
          </a:p>
          <a:p>
            <a:pPr marL="342900" lvl="0" indent="-342900" algn="l">
              <a:buFont typeface="Arial" panose="020B0604020202020204" pitchFamily="34" charset="0"/>
              <a:buChar char="•"/>
            </a:pPr>
            <a:r>
              <a:rPr lang="en-US" sz="2400" dirty="0">
                <a:solidFill>
                  <a:schemeClr val="tx1"/>
                </a:solidFill>
              </a:rPr>
              <a:t>Remember to fill in your bibliography/reference list as you go along.​</a:t>
            </a:r>
          </a:p>
          <a:p>
            <a:pPr marL="342900" lvl="0" indent="-342900" algn="l">
              <a:buFont typeface="Arial" panose="020B0604020202020204" pitchFamily="34" charset="0"/>
              <a:buChar char="•"/>
            </a:pPr>
            <a:r>
              <a:rPr lang="en-US" sz="2400" dirty="0">
                <a:solidFill>
                  <a:schemeClr val="tx1"/>
                </a:solidFill>
              </a:rPr>
              <a:t>Ask someone to read what you’ve written and give you feedback before submission.​</a:t>
            </a:r>
          </a:p>
          <a:p>
            <a:pPr marL="342900" lvl="0" indent="-342900" algn="l">
              <a:buFont typeface="Arial" panose="020B0604020202020204" pitchFamily="34" charset="0"/>
              <a:buChar char="•"/>
            </a:pPr>
            <a:r>
              <a:rPr lang="en-US" sz="2400" dirty="0">
                <a:solidFill>
                  <a:schemeClr val="tx1"/>
                </a:solidFill>
              </a:rPr>
              <a:t>Back-up your work and consider using a Cloud-based system such as Google Drive or </a:t>
            </a:r>
            <a:r>
              <a:rPr lang="en-US" sz="2400" dirty="0" err="1">
                <a:solidFill>
                  <a:schemeClr val="tx1"/>
                </a:solidFill>
              </a:rPr>
              <a:t>Onedrive</a:t>
            </a:r>
            <a:r>
              <a:rPr lang="en-US" sz="2400" dirty="0">
                <a:solidFill>
                  <a:schemeClr val="tx1"/>
                </a:solidFill>
              </a:rPr>
              <a:t> to create edit and save your work (automatic back-ups</a:t>
            </a:r>
            <a:r>
              <a:rPr lang="en-US" sz="2400">
                <a:solidFill>
                  <a:schemeClr val="tx1"/>
                </a:solidFill>
              </a:rPr>
              <a:t>).​</a:t>
            </a:r>
            <a:endParaRPr lang="en-US" sz="2400" dirty="0">
              <a:solidFill>
                <a:schemeClr val="tx1"/>
              </a:solidFill>
            </a:endParaRPr>
          </a:p>
          <a:p>
            <a:pPr marL="0" lvl="0" indent="0" algn="l"/>
            <a:endParaRPr lang="en-US" sz="2400" dirty="0">
              <a:solidFill>
                <a:schemeClr val="tx1"/>
              </a:solidFill>
            </a:endParaRPr>
          </a:p>
        </p:txBody>
      </p:sp>
    </p:spTree>
    <p:extLst>
      <p:ext uri="{BB962C8B-B14F-4D97-AF65-F5344CB8AC3E}">
        <p14:creationId xmlns:p14="http://schemas.microsoft.com/office/powerpoint/2010/main" val="1873783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1735</Words>
  <Application>Microsoft Office PowerPoint</Application>
  <PresentationFormat>Widescreen</PresentationFormat>
  <Paragraphs>163</Paragraphs>
  <Slides>24</Slides>
  <Notes>21</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24</vt:i4>
      </vt:variant>
    </vt:vector>
  </HeadingPairs>
  <TitlesOfParts>
    <vt:vector size="35" baseType="lpstr">
      <vt:lpstr>Arial</vt:lpstr>
      <vt:lpstr>Calibri</vt:lpstr>
      <vt:lpstr>Calibri Light</vt:lpstr>
      <vt:lpstr>Century Gothic</vt:lpstr>
      <vt:lpstr>Lucida Sans Unicode</vt:lpstr>
      <vt:lpstr>Segoe UI</vt:lpstr>
      <vt:lpstr>UWTSD 200 Holding Page</vt:lpstr>
      <vt:lpstr>UWTSD 200_Title Page</vt:lpstr>
      <vt:lpstr>UWTSD 200_Text 1</vt:lpstr>
      <vt:lpstr>UWTSD 200_Title Page 2</vt:lpstr>
      <vt:lpstr>UWTSD 200_Subtitle 4</vt:lpstr>
      <vt:lpstr>PowerPoint Presentation</vt:lpstr>
      <vt:lpstr>PowerPoint Presentation</vt:lpstr>
      <vt:lpstr>Research</vt:lpstr>
      <vt:lpstr>Research</vt:lpstr>
      <vt:lpstr>Research</vt:lpstr>
      <vt:lpstr>Research</vt:lpstr>
      <vt:lpstr>Research</vt:lpstr>
      <vt:lpstr>Research</vt:lpstr>
      <vt:lpstr>Research</vt:lpstr>
      <vt:lpstr>Research Explained</vt:lpstr>
      <vt:lpstr>Purpose of Research</vt:lpstr>
      <vt:lpstr>Scholarly Activity</vt:lpstr>
      <vt:lpstr>Socratic / Dialectic Method</vt:lpstr>
      <vt:lpstr>Socratic / Dialectic Method</vt:lpstr>
      <vt:lpstr>Sources of Information</vt:lpstr>
      <vt:lpstr>Sources of Information</vt:lpstr>
      <vt:lpstr>Sources of Information</vt:lpstr>
      <vt:lpstr>Sources of Information – Secondary Research</vt:lpstr>
      <vt:lpstr>Research</vt:lpstr>
      <vt:lpstr>Sources of Information – Journals</vt:lpstr>
      <vt:lpstr>Sources of Information – Journals</vt:lpstr>
      <vt:lpstr>PowerPoint Presentation</vt:lpstr>
      <vt:lpstr>Further Information – Research Tips</vt:lpstr>
      <vt:lpstr>Further Information – Research Tips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Mark Huntly</cp:lastModifiedBy>
  <cp:revision>104</cp:revision>
  <dcterms:created xsi:type="dcterms:W3CDTF">2021-03-05T06:07:01Z</dcterms:created>
  <dcterms:modified xsi:type="dcterms:W3CDTF">2024-07-17T16:37:37Z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