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7" r:id="rId2"/>
    <p:sldId id="260" r:id="rId3"/>
    <p:sldId id="258" r:id="rId4"/>
    <p:sldId id="261" r:id="rId5"/>
    <p:sldId id="262" r:id="rId6"/>
    <p:sldId id="263" r:id="rId7"/>
    <p:sldId id="259"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427" autoAdjust="0"/>
  </p:normalViewPr>
  <p:slideViewPr>
    <p:cSldViewPr snapToGrid="0">
      <p:cViewPr varScale="1">
        <p:scale>
          <a:sx n="60" d="100"/>
          <a:sy n="60" d="100"/>
        </p:scale>
        <p:origin x="908"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C75A56-9C9B-48A6-9821-DF3B869922FB}" type="datetimeFigureOut">
              <a:rPr lang="en-US" smtClean="0"/>
              <a:t>5/10/2021</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3D7F84-50D0-42E5-BA0C-4C9C76255C63}"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The</a:t>
            </a:r>
            <a:r>
              <a:rPr lang="en-IN" baseline="0" dirty="0"/>
              <a:t> current presentation would elaborate on the issues encountered by Nestle and the actions performed by its management. An elaborative discussion has been made on the ways that the management could have adopted to better handle the situation.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nteracting</a:t>
            </a:r>
            <a:r>
              <a:rPr lang="en-GB" sz="1200" kern="1200" dirty="0">
                <a:solidFill>
                  <a:schemeClr val="tx1"/>
                </a:solidFill>
                <a:latin typeface="+mn-lt"/>
                <a:ea typeface="+mn-ea"/>
                <a:cs typeface="+mn-cs"/>
              </a:rPr>
              <a:t> with the disease outbreak, it reported, contributed a sum of CHF 400 million to its expenditures in respect of compensation given to field staff, extra workforce protection procedures, contributions, and other personnel and consumer payments, while most of this expenditure has also been covered by decreased travel expenditures, with both the second period of 2020 displaying a better view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e</a:t>
            </a:r>
            <a:r>
              <a:rPr lang="en-IN" baseline="0" dirty="0"/>
              <a:t> cCovid-19 pandemic has created significant issues in the supply chain of Nestle owing to the decreased sales and the declining purchasing power of the customers. There were issues in the production process and sourcing of the raw materials. The instances of lockdown created transportation issues that affected the delivery of the raw materials. In India, the supply of Maggie and </a:t>
            </a:r>
            <a:r>
              <a:rPr lang="en-IN" baseline="0" dirty="0" err="1"/>
              <a:t>Kitkat</a:t>
            </a:r>
            <a:r>
              <a:rPr lang="en-IN" baseline="0" dirty="0"/>
              <a:t> encountered severe issues. The sustainable growth of the company was  </a:t>
            </a:r>
            <a:r>
              <a:rPr lang="en-IN" baseline="0" dirty="0" err="1"/>
              <a:t>hamepred</a:t>
            </a:r>
            <a:r>
              <a:rPr lang="en-IN" baseline="0" dirty="0"/>
              <a:t>.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he management of NESTLE has undertaken significant action in</a:t>
            </a:r>
            <a:r>
              <a:rPr lang="en-IN" baseline="0" dirty="0"/>
              <a:t> order to carry out their business even in the situation of  Covid-19. Nestle company has decentralised its operation for revising the production process. The implementation of social distancing has helped in undertaking significant steps to reduce the issue of </a:t>
            </a:r>
            <a:r>
              <a:rPr lang="en-IN" baseline="0" dirty="0" err="1"/>
              <a:t>covid</a:t>
            </a:r>
            <a:r>
              <a:rPr lang="en-IN" baseline="0" dirty="0"/>
              <a:t>-19.  The digital transformation has helped in improving the efficiency of the supply chain and also improve the experiences of the customers.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It</a:t>
            </a:r>
            <a:r>
              <a:rPr lang="en-IN" baseline="0" dirty="0"/>
              <a:t> is important for Nestle to improvise their production equipment so that they can essentially improve the process of the production.  It has been that older machineries has resulted in degradation of the environment due to high wastages. So, it is suggested that the organisation focuses more on the machinery aspect.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Instead of focusing</a:t>
            </a:r>
            <a:r>
              <a:rPr lang="en-IN" baseline="0" dirty="0"/>
              <a:t> on retail distribution, NESTLE can reach out directly to the customers by improving their shopping website or app that can help in safe delivery of its products at the door step of the customers even during the situation of pandemic. This would improve the trust of the customers of the customers and encourage better interaction which would help in increasing the sales of the company.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The development of an app would not only help in effective</a:t>
            </a:r>
            <a:r>
              <a:rPr lang="en-IN" baseline="0" dirty="0"/>
              <a:t> delivery of the products to the customers but it can also help n creating open innovation in which ideas regarding the products and services can be taken from the customers. after taking the idea, Nestle can essentially develop products and services as per the customer choice and thus increase the sales and customer satisfaction.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It</a:t>
            </a:r>
            <a:r>
              <a:rPr lang="en-IN" baseline="0" dirty="0"/>
              <a:t> would be effective for the Nestle to combine different SKU in the form of semi-finished parts that can be easily assembled into products for meeting the needs of the customers. This can help in reducing the issue of excess inventory or out of stock issues and the customers can get the right supply of products even during the situation of pandemic. However, this can some time increase the cost of labour.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In the above figure,</a:t>
            </a:r>
            <a:r>
              <a:rPr lang="en-IN" baseline="0" dirty="0"/>
              <a:t> it is evident that application of the lean management techniques would improve the inventory management of Nestle by reducing the complexity and the time of production process. The assembling would help to keep the stock which can be finally packed when the demand of the consumer arises.  </a:t>
            </a:r>
            <a:endParaRPr lang="en-IN" dirty="0"/>
          </a:p>
        </p:txBody>
      </p:sp>
      <p:sp>
        <p:nvSpPr>
          <p:cNvPr id="4" name="Slide Number Placeholder 3"/>
          <p:cNvSpPr>
            <a:spLocks noGrp="1"/>
          </p:cNvSpPr>
          <p:nvPr>
            <p:ph type="sldNum" sz="quarter" idx="10"/>
          </p:nvPr>
        </p:nvSpPr>
        <p:spPr/>
        <p:txBody>
          <a:bodyPr/>
          <a:lstStyle/>
          <a:p>
            <a:fld id="{993D7F84-50D0-42E5-BA0C-4C9C76255C63}"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3D7F84-50D0-42E5-BA0C-4C9C76255C63}" type="slidenum">
              <a:rPr kumimoji="0" lang="en-IN"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091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19" name="Footer Placeholder 18"/>
          <p:cNvSpPr>
            <a:spLocks noGrp="1"/>
          </p:cNvSpPr>
          <p:nvPr>
            <p:ph type="ftr" sz="quarter" idx="11"/>
          </p:nvPr>
        </p:nvSpPr>
        <p:spPr/>
        <p:txBody>
          <a:bodyPr/>
          <a:lstStyle/>
          <a:p>
            <a:endParaRPr lang="en-IN"/>
          </a:p>
        </p:txBody>
      </p:sp>
      <p:sp>
        <p:nvSpPr>
          <p:cNvPr id="27" name="Slide Number Placeholder 26"/>
          <p:cNvSpPr>
            <a:spLocks noGrp="1"/>
          </p:cNvSpPr>
          <p:nvPr>
            <p:ph type="sldNum" sz="quarter" idx="12"/>
          </p:nvPr>
        </p:nvSpPr>
        <p:spPr/>
        <p:txBody>
          <a:bodyPr/>
          <a:lstStyle/>
          <a:p>
            <a:fld id="{66F359B6-2E1E-42EC-BDC4-4FE150AAC3CE}" type="slidenum">
              <a:rPr lang="en-IN" smtClean="0"/>
              <a:pPr/>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F359B6-2E1E-42EC-BDC4-4FE150AAC3CE}" type="slidenum">
              <a:rPr lang="en-IN" smtClean="0"/>
              <a:pPr/>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69600" y="6356351"/>
            <a:ext cx="812800" cy="365125"/>
          </a:xfrm>
        </p:spPr>
        <p:txBody>
          <a:bodyPr/>
          <a:lstStyle/>
          <a:p>
            <a:fld id="{66F359B6-2E1E-42EC-BDC4-4FE150AAC3CE}" type="slidenum">
              <a:rPr lang="en-IN" smtClean="0"/>
              <a:pPr/>
              <a:t>‹#›</a:t>
            </a:fld>
            <a:endParaRPr lang="en-IN"/>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19A27C-FDF3-43B1-BA86-588CB1726950}" type="datetimeFigureOut">
              <a:rPr lang="en-IN" smtClean="0"/>
              <a:pPr/>
              <a:t>10-05-2021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F359B6-2E1E-42EC-BDC4-4FE150AAC3CE}"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919A27C-FDF3-43B1-BA86-588CB1726950}" type="datetimeFigureOut">
              <a:rPr lang="en-IN" smtClean="0"/>
              <a:pPr/>
              <a:t>10-05-2021</a:t>
            </a:fld>
            <a:endParaRPr lang="en-IN"/>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IN"/>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6F359B6-2E1E-42EC-BDC4-4FE150AAC3CE}" type="slidenum">
              <a:rPr lang="en-IN" smtClean="0"/>
              <a:pPr/>
              <a:t>‹#›</a:t>
            </a:fld>
            <a:endParaRPr lang="en-IN"/>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microsoft.com/office/2007/relationships/media" Target="../media/media7.m4a"/><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audio" Target="../media/media7.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0.m4a"/><Relationship Id="rId7" Type="http://schemas.openxmlformats.org/officeDocument/2006/relationships/image" Target="../media/image8.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9.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C36909-9017-4D35-9A56-8FD22528211A}"/>
              </a:ext>
            </a:extLst>
          </p:cNvPr>
          <p:cNvSpPr>
            <a:spLocks noGrp="1"/>
          </p:cNvSpPr>
          <p:nvPr>
            <p:ph type="ctrTitle"/>
          </p:nvPr>
        </p:nvSpPr>
        <p:spPr>
          <a:xfrm>
            <a:off x="800410" y="390293"/>
            <a:ext cx="10468864" cy="1828800"/>
          </a:xfrm>
        </p:spPr>
        <p:txBody>
          <a:bodyPr>
            <a:normAutofit fontScale="90000"/>
          </a:bodyPr>
          <a:lstStyle/>
          <a:p>
            <a:r>
              <a:rPr lang="en-US" dirty="0">
                <a:solidFill>
                  <a:schemeClr val="bg1"/>
                </a:solidFill>
                <a:latin typeface="Algerian" pitchFamily="82" charset="0"/>
              </a:rPr>
              <a:t>Assessment 2- Voiceover Presentation on PowerPoint</a:t>
            </a:r>
            <a:endParaRPr lang="en-IN" dirty="0">
              <a:solidFill>
                <a:schemeClr val="bg1"/>
              </a:solidFill>
              <a:latin typeface="Algerian" pitchFamily="82" charset="0"/>
            </a:endParaRPr>
          </a:p>
        </p:txBody>
      </p:sp>
      <p:sp>
        <p:nvSpPr>
          <p:cNvPr id="5" name="Subtitle 4">
            <a:extLst>
              <a:ext uri="{FF2B5EF4-FFF2-40B4-BE49-F238E27FC236}">
                <a16:creationId xmlns:a16="http://schemas.microsoft.com/office/drawing/2014/main" id="{31D85D48-3FFA-487F-9B63-108C054568CB}"/>
              </a:ext>
            </a:extLst>
          </p:cNvPr>
          <p:cNvSpPr>
            <a:spLocks noGrp="1"/>
          </p:cNvSpPr>
          <p:nvPr>
            <p:ph type="subTitle" idx="1"/>
          </p:nvPr>
        </p:nvSpPr>
        <p:spPr/>
        <p:txBody>
          <a:bodyPr>
            <a:normAutofit/>
          </a:bodyPr>
          <a:lstStyle/>
          <a:p>
            <a:r>
              <a:rPr lang="en-IN" sz="6600" dirty="0">
                <a:solidFill>
                  <a:schemeClr val="bg1"/>
                </a:solidFill>
              </a:rPr>
              <a:t>NESTLE</a:t>
            </a:r>
          </a:p>
        </p:txBody>
      </p:sp>
      <p:pic>
        <p:nvPicPr>
          <p:cNvPr id="19458" name="Picture 2" descr="Nestlé implements accelerated value creation strategy"/>
          <p:cNvPicPr>
            <a:picLocks noChangeAspect="1" noChangeArrowheads="1"/>
          </p:cNvPicPr>
          <p:nvPr/>
        </p:nvPicPr>
        <p:blipFill>
          <a:blip r:embed="rId4"/>
          <a:srcRect/>
          <a:stretch>
            <a:fillRect/>
          </a:stretch>
        </p:blipFill>
        <p:spPr bwMode="auto">
          <a:xfrm>
            <a:off x="350591" y="2541983"/>
            <a:ext cx="6964609" cy="3874065"/>
          </a:xfrm>
          <a:prstGeom prst="rect">
            <a:avLst/>
          </a:prstGeom>
          <a:noFill/>
        </p:spPr>
      </p:pic>
      <p:pic>
        <p:nvPicPr>
          <p:cNvPr id="2" name="Recorded Sound">
            <a:hlinkClick r:id="" action="ppaction://media"/>
            <a:extLst>
              <a:ext uri="{FF2B5EF4-FFF2-40B4-BE49-F238E27FC236}">
                <a16:creationId xmlns:a16="http://schemas.microsoft.com/office/drawing/2014/main" id="{7DE8C725-9BA6-4468-B488-8489072D3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48490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249" y="753291"/>
            <a:ext cx="8596668" cy="984069"/>
          </a:xfrm>
        </p:spPr>
        <p:txBody>
          <a:bodyPr/>
          <a:lstStyle/>
          <a:p>
            <a:pPr algn="ctr"/>
            <a:r>
              <a:rPr lang="en-IN" b="1" dirty="0">
                <a:latin typeface="Algerian" pitchFamily="82" charset="0"/>
              </a:rPr>
              <a:t>Introduction</a:t>
            </a:r>
            <a:r>
              <a:rPr lang="en-IN" dirty="0"/>
              <a:t> </a:t>
            </a:r>
          </a:p>
        </p:txBody>
      </p:sp>
      <p:sp>
        <p:nvSpPr>
          <p:cNvPr id="3" name="Content Placeholder 2"/>
          <p:cNvSpPr>
            <a:spLocks noGrp="1"/>
          </p:cNvSpPr>
          <p:nvPr>
            <p:ph idx="1"/>
          </p:nvPr>
        </p:nvSpPr>
        <p:spPr>
          <a:xfrm>
            <a:off x="677334" y="2160589"/>
            <a:ext cx="9929706" cy="3880773"/>
          </a:xfrm>
        </p:spPr>
        <p:txBody>
          <a:bodyPr>
            <a:normAutofit/>
          </a:bodyPr>
          <a:lstStyle/>
          <a:p>
            <a:pPr algn="just"/>
            <a:r>
              <a:rPr lang="en-IN" sz="3600" dirty="0"/>
              <a:t>The current issue of </a:t>
            </a:r>
            <a:r>
              <a:rPr lang="en-IN" sz="3600" dirty="0" err="1"/>
              <a:t>Covid</a:t>
            </a:r>
            <a:r>
              <a:rPr lang="en-IN" sz="3600" dirty="0"/>
              <a:t>-19 has created significant issues related to the operations in business management. </a:t>
            </a:r>
          </a:p>
          <a:p>
            <a:pPr algn="just"/>
            <a:r>
              <a:rPr lang="en-IN" sz="3600" dirty="0"/>
              <a:t>Several management decisions has brought significant changes in business operation as it is evident in case of Nestle </a:t>
            </a:r>
            <a:r>
              <a:rPr lang="en-GB" sz="3600" dirty="0"/>
              <a:t>(Food Navigator, 2021)</a:t>
            </a:r>
            <a:r>
              <a:rPr lang="en-IN" sz="3600" dirty="0"/>
              <a:t>.     </a:t>
            </a:r>
          </a:p>
        </p:txBody>
      </p:sp>
      <p:pic>
        <p:nvPicPr>
          <p:cNvPr id="5" name="Recorded Sound">
            <a:hlinkClick r:id="" action="ppaction://media"/>
            <a:extLst>
              <a:ext uri="{FF2B5EF4-FFF2-40B4-BE49-F238E27FC236}">
                <a16:creationId xmlns:a16="http://schemas.microsoft.com/office/drawing/2014/main" id="{86E21F05-05B2-40F7-8604-8F8E5F3E4F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7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8F0A-C89D-4CE1-9004-D2F5633DDEFA}"/>
              </a:ext>
            </a:extLst>
          </p:cNvPr>
          <p:cNvSpPr>
            <a:spLocks noGrp="1"/>
          </p:cNvSpPr>
          <p:nvPr>
            <p:ph type="title"/>
          </p:nvPr>
        </p:nvSpPr>
        <p:spPr/>
        <p:txBody>
          <a:bodyPr/>
          <a:lstStyle/>
          <a:p>
            <a:pPr algn="ctr"/>
            <a:r>
              <a:rPr lang="en-US" b="1" dirty="0"/>
              <a:t>Impact of Covid-19 on (Nestle</a:t>
            </a:r>
            <a:r>
              <a:rPr lang="en-US" dirty="0"/>
              <a:t>)</a:t>
            </a:r>
            <a:endParaRPr lang="en-IN" dirty="0"/>
          </a:p>
        </p:txBody>
      </p:sp>
      <p:sp>
        <p:nvSpPr>
          <p:cNvPr id="3" name="Content Placeholder 2">
            <a:extLst>
              <a:ext uri="{FF2B5EF4-FFF2-40B4-BE49-F238E27FC236}">
                <a16:creationId xmlns:a16="http://schemas.microsoft.com/office/drawing/2014/main" id="{A4D8F19F-BB6D-4E54-9ADB-95EFB16B0BEB}"/>
              </a:ext>
            </a:extLst>
          </p:cNvPr>
          <p:cNvSpPr>
            <a:spLocks noGrp="1"/>
          </p:cNvSpPr>
          <p:nvPr>
            <p:ph idx="1"/>
          </p:nvPr>
        </p:nvSpPr>
        <p:spPr>
          <a:xfrm>
            <a:off x="677333" y="2381693"/>
            <a:ext cx="8402871" cy="3870251"/>
          </a:xfrm>
        </p:spPr>
        <p:txBody>
          <a:bodyPr>
            <a:normAutofit/>
          </a:bodyPr>
          <a:lstStyle/>
          <a:p>
            <a:pPr algn="just"/>
            <a:r>
              <a:rPr lang="en-US" sz="3200" dirty="0"/>
              <a:t>Nestle, being one of the largest FMCG companies, has become affected due to </a:t>
            </a:r>
            <a:r>
              <a:rPr lang="en-US" sz="3200" dirty="0" err="1"/>
              <a:t>Covid</a:t>
            </a:r>
            <a:r>
              <a:rPr lang="en-US" sz="3200" dirty="0"/>
              <a:t>-19 in different levels:</a:t>
            </a:r>
          </a:p>
          <a:p>
            <a:pPr lvl="1" algn="just"/>
            <a:r>
              <a:rPr lang="en-US" sz="3200" dirty="0"/>
              <a:t>At Strategic Level</a:t>
            </a:r>
          </a:p>
          <a:p>
            <a:pPr lvl="1" algn="just"/>
            <a:r>
              <a:rPr lang="en-US" sz="3200" dirty="0"/>
              <a:t>At Logistic management level</a:t>
            </a:r>
          </a:p>
          <a:p>
            <a:pPr lvl="1" algn="just"/>
            <a:r>
              <a:rPr lang="en-US" sz="3200" dirty="0"/>
              <a:t>At Sales and Marketing level </a:t>
            </a:r>
            <a:r>
              <a:rPr lang="en-GB" sz="3200" dirty="0"/>
              <a:t>(Global Data, 2021)</a:t>
            </a:r>
            <a:endParaRPr lang="en-US" sz="3200" dirty="0"/>
          </a:p>
          <a:p>
            <a:pPr algn="just"/>
            <a:endParaRPr lang="en-IN" dirty="0"/>
          </a:p>
        </p:txBody>
      </p:sp>
      <p:pic>
        <p:nvPicPr>
          <p:cNvPr id="1026" name="Picture 2" descr="Nestlé logo | Nestlé | Flickr">
            <a:extLst>
              <a:ext uri="{FF2B5EF4-FFF2-40B4-BE49-F238E27FC236}">
                <a16:creationId xmlns:a16="http://schemas.microsoft.com/office/drawing/2014/main" id="{81947CE5-C946-4E9B-A25E-929073DCA9C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80204" y="2238154"/>
            <a:ext cx="3221182" cy="2635014"/>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31DDD820-120F-4145-BB70-7CA4582661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6023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6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Algerian" pitchFamily="82" charset="0"/>
              </a:rPr>
              <a:t>Issues of Nestle </a:t>
            </a:r>
          </a:p>
        </p:txBody>
      </p:sp>
      <p:sp>
        <p:nvSpPr>
          <p:cNvPr id="3" name="Content Placeholder 2"/>
          <p:cNvSpPr>
            <a:spLocks noGrp="1"/>
          </p:cNvSpPr>
          <p:nvPr>
            <p:ph idx="1"/>
          </p:nvPr>
        </p:nvSpPr>
        <p:spPr>
          <a:xfrm>
            <a:off x="609600" y="1935480"/>
            <a:ext cx="6814088" cy="4389120"/>
          </a:xfrm>
        </p:spPr>
        <p:txBody>
          <a:bodyPr>
            <a:normAutofit/>
          </a:bodyPr>
          <a:lstStyle/>
          <a:p>
            <a:pPr algn="just"/>
            <a:r>
              <a:rPr lang="en-IN" sz="3200" dirty="0"/>
              <a:t>Reduction in the production for food due to the </a:t>
            </a:r>
            <a:r>
              <a:rPr lang="en-IN" sz="3200" dirty="0" err="1"/>
              <a:t>Covid</a:t>
            </a:r>
            <a:r>
              <a:rPr lang="en-IN" sz="3200" dirty="0"/>
              <a:t>-19 pandemic  </a:t>
            </a:r>
          </a:p>
          <a:p>
            <a:pPr algn="just"/>
            <a:r>
              <a:rPr lang="en-IN" sz="3200" dirty="0"/>
              <a:t>Rise of inventory issue increased complexity in supply chain of </a:t>
            </a:r>
            <a:r>
              <a:rPr lang="en-IN" sz="3200" dirty="0" err="1"/>
              <a:t>Kitkat</a:t>
            </a:r>
            <a:r>
              <a:rPr lang="en-IN" sz="3200" dirty="0"/>
              <a:t> and Maggie </a:t>
            </a:r>
          </a:p>
          <a:p>
            <a:pPr algn="just"/>
            <a:r>
              <a:rPr lang="en-IN" sz="3200" dirty="0"/>
              <a:t>Reduction in the food packages and recycling </a:t>
            </a:r>
          </a:p>
          <a:p>
            <a:pPr algn="just"/>
            <a:r>
              <a:rPr lang="en-IN" sz="3200" dirty="0"/>
              <a:t>Reduction in workforce</a:t>
            </a:r>
          </a:p>
        </p:txBody>
      </p:sp>
      <p:pic>
        <p:nvPicPr>
          <p:cNvPr id="1026" name="Picture 2" descr="Supply Chain Analysis of Nestle"/>
          <p:cNvPicPr>
            <a:picLocks noChangeAspect="1" noChangeArrowheads="1"/>
          </p:cNvPicPr>
          <p:nvPr/>
        </p:nvPicPr>
        <p:blipFill>
          <a:blip r:embed="rId5"/>
          <a:srcRect/>
          <a:stretch>
            <a:fillRect/>
          </a:stretch>
        </p:blipFill>
        <p:spPr bwMode="auto">
          <a:xfrm>
            <a:off x="7702658" y="1848819"/>
            <a:ext cx="4264240" cy="4288510"/>
          </a:xfrm>
          <a:prstGeom prst="rect">
            <a:avLst/>
          </a:prstGeom>
          <a:noFill/>
        </p:spPr>
      </p:pic>
      <p:pic>
        <p:nvPicPr>
          <p:cNvPr id="6" name="Recorded Sound">
            <a:hlinkClick r:id="" action="ppaction://media"/>
            <a:extLst>
              <a:ext uri="{FF2B5EF4-FFF2-40B4-BE49-F238E27FC236}">
                <a16:creationId xmlns:a16="http://schemas.microsoft.com/office/drawing/2014/main" id="{0ADAD37C-06D9-44F3-B208-C6312BF02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848265"/>
          </a:xfrm>
        </p:spPr>
        <p:txBody>
          <a:bodyPr/>
          <a:lstStyle/>
          <a:p>
            <a:pPr algn="ctr"/>
            <a:r>
              <a:rPr lang="en-IN" b="1" dirty="0">
                <a:solidFill>
                  <a:schemeClr val="tx1"/>
                </a:solidFill>
              </a:rPr>
              <a:t>Actions undertaken by NESTLE </a:t>
            </a:r>
          </a:p>
        </p:txBody>
      </p:sp>
      <p:sp>
        <p:nvSpPr>
          <p:cNvPr id="3" name="Content Placeholder 2"/>
          <p:cNvSpPr>
            <a:spLocks noGrp="1"/>
          </p:cNvSpPr>
          <p:nvPr>
            <p:ph idx="1"/>
          </p:nvPr>
        </p:nvSpPr>
        <p:spPr>
          <a:xfrm>
            <a:off x="609601" y="1679944"/>
            <a:ext cx="6748129" cy="4644656"/>
          </a:xfrm>
        </p:spPr>
        <p:txBody>
          <a:bodyPr>
            <a:normAutofit lnSpcReduction="10000"/>
          </a:bodyPr>
          <a:lstStyle/>
          <a:p>
            <a:pPr algn="just"/>
            <a:r>
              <a:rPr lang="en-IN" sz="2800" dirty="0"/>
              <a:t>Decentralisation of the operation in India </a:t>
            </a:r>
          </a:p>
          <a:p>
            <a:pPr algn="just"/>
            <a:r>
              <a:rPr lang="en-GB" sz="2800" dirty="0"/>
              <a:t>implementation of stringent social distancing measures</a:t>
            </a:r>
          </a:p>
          <a:p>
            <a:pPr algn="just"/>
            <a:r>
              <a:rPr lang="en-GB" sz="2800" dirty="0"/>
              <a:t>Introduction of introduced the </a:t>
            </a:r>
            <a:r>
              <a:rPr lang="en-GB" sz="2800" dirty="0" err="1"/>
              <a:t>vision2life</a:t>
            </a:r>
            <a:r>
              <a:rPr lang="en-GB" sz="2800" dirty="0"/>
              <a:t> strategy for digital transformation </a:t>
            </a:r>
          </a:p>
          <a:p>
            <a:pPr algn="just"/>
            <a:r>
              <a:rPr lang="en-GB" sz="2800" dirty="0"/>
              <a:t>Implementation of quality policy for building of trust by offering good quality products and services to the global customer groups (Nestle, 2021).</a:t>
            </a:r>
            <a:endParaRPr lang="en-IN" sz="2800" dirty="0"/>
          </a:p>
          <a:p>
            <a:pPr>
              <a:buNone/>
            </a:pPr>
            <a:endParaRPr lang="en-IN" dirty="0"/>
          </a:p>
        </p:txBody>
      </p:sp>
      <p:pic>
        <p:nvPicPr>
          <p:cNvPr id="22530" name="Picture 2" descr="More coronavirus donations announced"/>
          <p:cNvPicPr>
            <a:picLocks noChangeAspect="1" noChangeArrowheads="1"/>
          </p:cNvPicPr>
          <p:nvPr/>
        </p:nvPicPr>
        <p:blipFill>
          <a:blip r:embed="rId5"/>
          <a:srcRect/>
          <a:stretch>
            <a:fillRect/>
          </a:stretch>
        </p:blipFill>
        <p:spPr bwMode="auto">
          <a:xfrm>
            <a:off x="7634178" y="1786270"/>
            <a:ext cx="4557822" cy="5071730"/>
          </a:xfrm>
          <a:prstGeom prst="rect">
            <a:avLst/>
          </a:prstGeom>
          <a:noFill/>
        </p:spPr>
      </p:pic>
      <p:pic>
        <p:nvPicPr>
          <p:cNvPr id="5" name="Recorded Sound">
            <a:hlinkClick r:id="" action="ppaction://media"/>
            <a:extLst>
              <a:ext uri="{FF2B5EF4-FFF2-40B4-BE49-F238E27FC236}">
                <a16:creationId xmlns:a16="http://schemas.microsoft.com/office/drawing/2014/main" id="{40863405-D21D-4FAE-B40F-CB2C7465F6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61507"/>
            <a:ext cx="10972800" cy="1485581"/>
          </a:xfrm>
        </p:spPr>
        <p:txBody>
          <a:bodyPr>
            <a:normAutofit fontScale="90000"/>
          </a:bodyPr>
          <a:lstStyle/>
          <a:p>
            <a:pPr algn="ctr"/>
            <a:r>
              <a:rPr lang="en-IN" dirty="0">
                <a:latin typeface="Algerian" pitchFamily="82" charset="0"/>
              </a:rPr>
              <a:t>Actions could have undertaken by the government </a:t>
            </a:r>
          </a:p>
        </p:txBody>
      </p:sp>
      <p:sp>
        <p:nvSpPr>
          <p:cNvPr id="3" name="Content Placeholder 2"/>
          <p:cNvSpPr>
            <a:spLocks noGrp="1"/>
          </p:cNvSpPr>
          <p:nvPr>
            <p:ph idx="1"/>
          </p:nvPr>
        </p:nvSpPr>
        <p:spPr>
          <a:xfrm>
            <a:off x="609600" y="2035277"/>
            <a:ext cx="10972800" cy="4289323"/>
          </a:xfrm>
        </p:spPr>
        <p:txBody>
          <a:bodyPr/>
          <a:lstStyle/>
          <a:p>
            <a:pPr algn="just"/>
            <a:r>
              <a:rPr lang="en-US" sz="4400" b="1" dirty="0"/>
              <a:t>Recommendation 1: </a:t>
            </a:r>
          </a:p>
          <a:p>
            <a:pPr algn="just">
              <a:buNone/>
            </a:pPr>
            <a:r>
              <a:rPr lang="en-US" sz="4400" dirty="0"/>
              <a:t>Introducing advanced and well developed equipment might help Nestle to focus on production</a:t>
            </a:r>
          </a:p>
          <a:p>
            <a:pPr algn="just">
              <a:buNone/>
            </a:pPr>
            <a:r>
              <a:rPr lang="en-US" sz="4400" b="1" dirty="0"/>
              <a:t>Justification: </a:t>
            </a:r>
            <a:r>
              <a:rPr lang="en-US" sz="4400" dirty="0"/>
              <a:t>Eco-friendly production </a:t>
            </a:r>
          </a:p>
          <a:p>
            <a:endParaRPr lang="en-IN" dirty="0"/>
          </a:p>
        </p:txBody>
      </p:sp>
      <p:pic>
        <p:nvPicPr>
          <p:cNvPr id="4" name="Recorded Sound">
            <a:hlinkClick r:id="" action="ppaction://media"/>
            <a:extLst>
              <a:ext uri="{FF2B5EF4-FFF2-40B4-BE49-F238E27FC236}">
                <a16:creationId xmlns:a16="http://schemas.microsoft.com/office/drawing/2014/main" id="{E64CB345-0081-4332-BE9E-870ABCB80AC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37A7ECCE-9C7C-414C-8D55-BA2952022E8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5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25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9FA0E-C2B5-434F-9AFF-8D3364836B13}"/>
              </a:ext>
            </a:extLst>
          </p:cNvPr>
          <p:cNvSpPr>
            <a:spLocks noGrp="1"/>
          </p:cNvSpPr>
          <p:nvPr>
            <p:ph type="title"/>
          </p:nvPr>
        </p:nvSpPr>
        <p:spPr/>
        <p:txBody>
          <a:bodyPr>
            <a:normAutofit fontScale="90000"/>
          </a:bodyPr>
          <a:lstStyle/>
          <a:p>
            <a:r>
              <a:rPr lang="en-IN" dirty="0">
                <a:latin typeface="Algerian" pitchFamily="82" charset="0"/>
              </a:rPr>
              <a:t>Actions could have undertaken by the government </a:t>
            </a:r>
            <a:endParaRPr lang="en-IN" dirty="0"/>
          </a:p>
        </p:txBody>
      </p:sp>
      <p:sp>
        <p:nvSpPr>
          <p:cNvPr id="3" name="Content Placeholder 2">
            <a:extLst>
              <a:ext uri="{FF2B5EF4-FFF2-40B4-BE49-F238E27FC236}">
                <a16:creationId xmlns:a16="http://schemas.microsoft.com/office/drawing/2014/main" id="{97ECC372-4060-4FFB-BE93-7EC34F189AA7}"/>
              </a:ext>
            </a:extLst>
          </p:cNvPr>
          <p:cNvSpPr>
            <a:spLocks noGrp="1"/>
          </p:cNvSpPr>
          <p:nvPr>
            <p:ph idx="1"/>
          </p:nvPr>
        </p:nvSpPr>
        <p:spPr>
          <a:xfrm>
            <a:off x="4572000" y="2094087"/>
            <a:ext cx="6719777" cy="3880773"/>
          </a:xfrm>
        </p:spPr>
        <p:txBody>
          <a:bodyPr>
            <a:normAutofit fontScale="92500"/>
          </a:bodyPr>
          <a:lstStyle/>
          <a:p>
            <a:pPr algn="just"/>
            <a:r>
              <a:rPr lang="en-US" sz="4800" b="1" dirty="0"/>
              <a:t>Recommendation 2: </a:t>
            </a:r>
            <a:r>
              <a:rPr lang="en-US" sz="4800" dirty="0"/>
              <a:t>Focusing more on online delivery </a:t>
            </a:r>
          </a:p>
          <a:p>
            <a:pPr algn="just">
              <a:buNone/>
            </a:pPr>
            <a:r>
              <a:rPr lang="en-US" sz="4800" b="1" dirty="0"/>
              <a:t>Justification: </a:t>
            </a:r>
            <a:r>
              <a:rPr lang="en-US" sz="4800" dirty="0"/>
              <a:t>Ensure safe delivery in </a:t>
            </a:r>
            <a:r>
              <a:rPr lang="en-US" sz="4800" dirty="0" err="1"/>
              <a:t>Covid</a:t>
            </a:r>
            <a:r>
              <a:rPr lang="en-US" sz="4800" dirty="0"/>
              <a:t> -19</a:t>
            </a:r>
          </a:p>
        </p:txBody>
      </p:sp>
      <p:pic>
        <p:nvPicPr>
          <p:cNvPr id="2050" name="Picture 2" descr="Nestlé logo | Nestlé | Flickr">
            <a:extLst>
              <a:ext uri="{FF2B5EF4-FFF2-40B4-BE49-F238E27FC236}">
                <a16:creationId xmlns:a16="http://schemas.microsoft.com/office/drawing/2014/main" id="{A9557DD5-B034-470E-A381-9017E2A93E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5470" y="2094087"/>
            <a:ext cx="3670775" cy="342900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EE8663F5-6469-43C3-940C-E9C8F6D95B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44424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2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latin typeface="Algerian" pitchFamily="82" charset="0"/>
              </a:rPr>
              <a:t>Actions could have undertaken by the government </a:t>
            </a:r>
            <a:endParaRPr lang="en-IN" dirty="0"/>
          </a:p>
        </p:txBody>
      </p:sp>
      <p:sp>
        <p:nvSpPr>
          <p:cNvPr id="3" name="Content Placeholder 2"/>
          <p:cNvSpPr>
            <a:spLocks noGrp="1"/>
          </p:cNvSpPr>
          <p:nvPr>
            <p:ph idx="1"/>
          </p:nvPr>
        </p:nvSpPr>
        <p:spPr>
          <a:xfrm>
            <a:off x="609600" y="1935480"/>
            <a:ext cx="8045302" cy="4389120"/>
          </a:xfrm>
        </p:spPr>
        <p:txBody>
          <a:bodyPr>
            <a:normAutofit/>
          </a:bodyPr>
          <a:lstStyle/>
          <a:p>
            <a:pPr algn="just"/>
            <a:r>
              <a:rPr lang="en-IN" sz="3600" b="1" dirty="0"/>
              <a:t>Recommendation 3: </a:t>
            </a:r>
            <a:r>
              <a:rPr lang="en-IN" sz="3600" dirty="0"/>
              <a:t>Development of an App would improve the downstream of the supply chain by ensuring direct delivery of the products to the customers </a:t>
            </a:r>
          </a:p>
          <a:p>
            <a:pPr algn="just">
              <a:buNone/>
            </a:pPr>
            <a:r>
              <a:rPr lang="en-IN" sz="3600" b="1" dirty="0"/>
              <a:t>Justification: </a:t>
            </a:r>
            <a:r>
              <a:rPr lang="en-IN" sz="3600" dirty="0"/>
              <a:t>online shopping and open innovation </a:t>
            </a:r>
          </a:p>
        </p:txBody>
      </p:sp>
      <p:pic>
        <p:nvPicPr>
          <p:cNvPr id="28674" name="Picture 2" descr="RefillTM Nestlé ® Pure LifeTM Free Download App for iPhone - STEPrimo.com"/>
          <p:cNvPicPr>
            <a:picLocks noChangeAspect="1" noChangeArrowheads="1"/>
          </p:cNvPicPr>
          <p:nvPr/>
        </p:nvPicPr>
        <p:blipFill>
          <a:blip r:embed="rId7"/>
          <a:srcRect/>
          <a:stretch>
            <a:fillRect/>
          </a:stretch>
        </p:blipFill>
        <p:spPr bwMode="auto">
          <a:xfrm>
            <a:off x="8973879" y="1531088"/>
            <a:ext cx="3218121" cy="4795284"/>
          </a:xfrm>
          <a:prstGeom prst="rect">
            <a:avLst/>
          </a:prstGeom>
          <a:noFill/>
        </p:spPr>
      </p:pic>
      <p:pic>
        <p:nvPicPr>
          <p:cNvPr id="4" name="Recorded Sound">
            <a:hlinkClick r:id="" action="ppaction://media"/>
            <a:extLst>
              <a:ext uri="{FF2B5EF4-FFF2-40B4-BE49-F238E27FC236}">
                <a16:creationId xmlns:a16="http://schemas.microsoft.com/office/drawing/2014/main" id="{35F6E679-7555-4EB8-B480-28904115963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CE3F84C1-4D69-456F-93FD-5248D937B155}"/>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8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6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dirty="0">
                <a:latin typeface="Algerian" pitchFamily="82" charset="0"/>
              </a:rPr>
              <a:t>Actions could have undertaken by the government </a:t>
            </a:r>
            <a:endParaRPr lang="en-IN" dirty="0"/>
          </a:p>
        </p:txBody>
      </p:sp>
      <p:sp>
        <p:nvSpPr>
          <p:cNvPr id="3" name="Content Placeholder 2"/>
          <p:cNvSpPr>
            <a:spLocks noGrp="1"/>
          </p:cNvSpPr>
          <p:nvPr>
            <p:ph idx="1"/>
          </p:nvPr>
        </p:nvSpPr>
        <p:spPr>
          <a:xfrm>
            <a:off x="609599" y="1935480"/>
            <a:ext cx="11174361" cy="4389120"/>
          </a:xfrm>
        </p:spPr>
        <p:txBody>
          <a:bodyPr>
            <a:normAutofit/>
          </a:bodyPr>
          <a:lstStyle/>
          <a:p>
            <a:r>
              <a:rPr lang="en-IN" sz="3600" b="1" dirty="0"/>
              <a:t>Recommendation 4: </a:t>
            </a:r>
            <a:r>
              <a:rPr lang="en-IN" sz="3600" dirty="0"/>
              <a:t>Moving production closer to the customer demand </a:t>
            </a:r>
          </a:p>
          <a:p>
            <a:r>
              <a:rPr lang="en-IN" sz="3600" b="1" dirty="0"/>
              <a:t>Justification : </a:t>
            </a:r>
            <a:r>
              <a:rPr lang="en-IN" sz="3600" dirty="0"/>
              <a:t>This would prevent excess inventory issue and delivery of the right quantity of products at right place and time. </a:t>
            </a:r>
          </a:p>
        </p:txBody>
      </p:sp>
      <p:pic>
        <p:nvPicPr>
          <p:cNvPr id="4" name="Recorded Sound">
            <a:hlinkClick r:id="" action="ppaction://media"/>
            <a:extLst>
              <a:ext uri="{FF2B5EF4-FFF2-40B4-BE49-F238E27FC236}">
                <a16:creationId xmlns:a16="http://schemas.microsoft.com/office/drawing/2014/main" id="{CC321FD1-788C-4DF0-BF0C-F8C35A4C283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9DCAF5FE-121E-4D88-BD24-03CA641C486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8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5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699410"/>
          </a:xfrm>
        </p:spPr>
        <p:txBody>
          <a:bodyPr>
            <a:normAutofit fontScale="90000"/>
          </a:bodyPr>
          <a:lstStyle/>
          <a:p>
            <a:r>
              <a:rPr lang="en-IN" dirty="0">
                <a:latin typeface="Algerian" pitchFamily="82" charset="0"/>
              </a:rPr>
              <a:t>Actions could have undertaken by the government </a:t>
            </a:r>
            <a:endParaRPr lang="en-IN" dirty="0"/>
          </a:p>
        </p:txBody>
      </p:sp>
      <p:sp>
        <p:nvSpPr>
          <p:cNvPr id="3" name="Content Placeholder 2"/>
          <p:cNvSpPr>
            <a:spLocks noGrp="1"/>
          </p:cNvSpPr>
          <p:nvPr>
            <p:ph idx="1"/>
          </p:nvPr>
        </p:nvSpPr>
        <p:spPr>
          <a:xfrm>
            <a:off x="609600" y="1360967"/>
            <a:ext cx="10972800" cy="4963633"/>
          </a:xfrm>
        </p:spPr>
        <p:txBody>
          <a:bodyPr/>
          <a:lstStyle/>
          <a:p>
            <a:r>
              <a:rPr lang="en-IN" b="1" dirty="0"/>
              <a:t>Recommendation 4:</a:t>
            </a:r>
          </a:p>
        </p:txBody>
      </p:sp>
      <p:pic>
        <p:nvPicPr>
          <p:cNvPr id="26625" name="Picture 1"/>
          <p:cNvPicPr>
            <a:picLocks noChangeAspect="1" noChangeArrowheads="1"/>
          </p:cNvPicPr>
          <p:nvPr/>
        </p:nvPicPr>
        <p:blipFill>
          <a:blip r:embed="rId5"/>
          <a:srcRect/>
          <a:stretch>
            <a:fillRect/>
          </a:stretch>
        </p:blipFill>
        <p:spPr bwMode="auto">
          <a:xfrm>
            <a:off x="574159" y="1956392"/>
            <a:ext cx="10900086" cy="4097461"/>
          </a:xfrm>
          <a:prstGeom prst="rect">
            <a:avLst/>
          </a:prstGeom>
          <a:noFill/>
          <a:ln w="9525">
            <a:noFill/>
            <a:miter lim="800000"/>
            <a:headEnd/>
            <a:tailEnd/>
          </a:ln>
          <a:effectLst/>
        </p:spPr>
      </p:pic>
      <p:sp>
        <p:nvSpPr>
          <p:cNvPr id="5" name="Rectangle 4"/>
          <p:cNvSpPr/>
          <p:nvPr/>
        </p:nvSpPr>
        <p:spPr>
          <a:xfrm>
            <a:off x="8676245" y="6194012"/>
            <a:ext cx="1830245" cy="369332"/>
          </a:xfrm>
          <a:prstGeom prst="rect">
            <a:avLst/>
          </a:prstGeom>
        </p:spPr>
        <p:txBody>
          <a:bodyPr wrap="none">
            <a:spAutoFit/>
          </a:bodyPr>
          <a:lstStyle/>
          <a:p>
            <a:r>
              <a:rPr lang="en-IN" dirty="0"/>
              <a:t>(</a:t>
            </a:r>
            <a:r>
              <a:rPr lang="en-IN" dirty="0" err="1"/>
              <a:t>Mckinsey</a:t>
            </a:r>
            <a:r>
              <a:rPr lang="en-IN" dirty="0"/>
              <a:t>, 2014)</a:t>
            </a:r>
          </a:p>
        </p:txBody>
      </p:sp>
      <p:pic>
        <p:nvPicPr>
          <p:cNvPr id="4" name="Recorded Sound">
            <a:hlinkClick r:id="" action="ppaction://media"/>
            <a:extLst>
              <a:ext uri="{FF2B5EF4-FFF2-40B4-BE49-F238E27FC236}">
                <a16:creationId xmlns:a16="http://schemas.microsoft.com/office/drawing/2014/main" id="{45B42F7E-EC5B-46B2-8AD4-C841E33E52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065718"/>
          </a:xfrm>
        </p:spPr>
        <p:txBody>
          <a:bodyPr/>
          <a:lstStyle/>
          <a:p>
            <a:pPr algn="ctr"/>
            <a:r>
              <a:rPr lang="en-IN" b="1" dirty="0">
                <a:latin typeface="Algerian" pitchFamily="82" charset="0"/>
              </a:rPr>
              <a:t>Conclusion</a:t>
            </a:r>
            <a:r>
              <a:rPr lang="en-IN" b="1" dirty="0"/>
              <a:t> </a:t>
            </a:r>
          </a:p>
        </p:txBody>
      </p:sp>
      <p:sp>
        <p:nvSpPr>
          <p:cNvPr id="3" name="Content Placeholder 2"/>
          <p:cNvSpPr>
            <a:spLocks noGrp="1"/>
          </p:cNvSpPr>
          <p:nvPr>
            <p:ph idx="1"/>
          </p:nvPr>
        </p:nvSpPr>
        <p:spPr/>
        <p:txBody>
          <a:bodyPr>
            <a:normAutofit/>
          </a:bodyPr>
          <a:lstStyle/>
          <a:p>
            <a:r>
              <a:rPr lang="en-IN" sz="3600" dirty="0"/>
              <a:t>The above recommendation would help Nestle to improve the value chain of the company. </a:t>
            </a:r>
          </a:p>
          <a:p>
            <a:r>
              <a:rPr lang="en-IN" sz="3600" dirty="0"/>
              <a:t>A more focus on online delivery would ensure efficiency as well as safe delivery of the products </a:t>
            </a:r>
          </a:p>
          <a:p>
            <a:endParaRPr lang="en-IN" sz="3600" dirty="0"/>
          </a:p>
        </p:txBody>
      </p:sp>
      <p:pic>
        <p:nvPicPr>
          <p:cNvPr id="4" name="Recorded Sound">
            <a:hlinkClick r:id="" action="ppaction://media"/>
            <a:extLst>
              <a:ext uri="{FF2B5EF4-FFF2-40B4-BE49-F238E27FC236}">
                <a16:creationId xmlns:a16="http://schemas.microsoft.com/office/drawing/2014/main" id="{049107EF-EDCD-401F-8541-B6D9B67E3E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Algerian" pitchFamily="82" charset="0"/>
              </a:rPr>
              <a:t>References </a:t>
            </a:r>
          </a:p>
        </p:txBody>
      </p:sp>
      <p:sp>
        <p:nvSpPr>
          <p:cNvPr id="3" name="Content Placeholder 2"/>
          <p:cNvSpPr>
            <a:spLocks noGrp="1"/>
          </p:cNvSpPr>
          <p:nvPr>
            <p:ph idx="1"/>
          </p:nvPr>
        </p:nvSpPr>
        <p:spPr/>
        <p:txBody>
          <a:bodyPr>
            <a:normAutofit fontScale="92500" lnSpcReduction="20000"/>
          </a:bodyPr>
          <a:lstStyle/>
          <a:p>
            <a:r>
              <a:rPr lang="en-IN" dirty="0"/>
              <a:t>Nestle (2021) </a:t>
            </a:r>
            <a:r>
              <a:rPr lang="en-IN" i="1" dirty="0"/>
              <a:t>Highlights and Challenges: </a:t>
            </a:r>
            <a:r>
              <a:rPr lang="en-IN" dirty="0"/>
              <a:t>Available at:  https://www.nestle.com.sg/csv/water/highlight_challenges</a:t>
            </a:r>
          </a:p>
          <a:p>
            <a:r>
              <a:rPr lang="en-GB" dirty="0"/>
              <a:t>Global Data, 2021. </a:t>
            </a:r>
            <a:r>
              <a:rPr lang="en-GB" i="1" dirty="0"/>
              <a:t>Nestlé’s D2C sales strategy could boost customer loyalty post-COVID-19, says </a:t>
            </a:r>
            <a:r>
              <a:rPr lang="en-GB" i="1" dirty="0" err="1"/>
              <a:t>GlobalData</a:t>
            </a:r>
            <a:r>
              <a:rPr lang="en-GB" i="1" dirty="0"/>
              <a:t> - </a:t>
            </a:r>
            <a:r>
              <a:rPr lang="en-GB" i="1" dirty="0" err="1"/>
              <a:t>GlobalData</a:t>
            </a:r>
            <a:r>
              <a:rPr lang="en-GB" dirty="0"/>
              <a:t>. [online]. Available at: &lt;https://www.globaldata.com/nestles-d2c-sales-strategy-could-boost-customer-loyalty-post-covid-19-says-globaldata/&gt; [Accessed 9 April 2021].</a:t>
            </a:r>
            <a:endParaRPr lang="en-IN" dirty="0"/>
          </a:p>
          <a:p>
            <a:r>
              <a:rPr lang="en-GB" dirty="0"/>
              <a:t>Food Navigator, 2021. </a:t>
            </a:r>
            <a:r>
              <a:rPr lang="en-GB" i="1" dirty="0"/>
              <a:t>Nestlé on COVID-19: ‘We need to focus our efforts on securing supplies, manufacturing and logistics’</a:t>
            </a:r>
            <a:r>
              <a:rPr lang="en-GB" dirty="0"/>
              <a:t>. [online] Available at: &lt;https://www.foodnavigator.com/Article/2020/04/08/Nestle-talks-COVID-19-supply-chain-challenges&gt; [Accessed 9 April 2021].</a:t>
            </a:r>
          </a:p>
          <a:p>
            <a:r>
              <a:rPr lang="en-IN" dirty="0" err="1"/>
              <a:t>Mckinsey</a:t>
            </a:r>
            <a:r>
              <a:rPr lang="en-IN" dirty="0"/>
              <a:t>, 2014. </a:t>
            </a:r>
            <a:r>
              <a:rPr lang="en-IN" i="1" dirty="0"/>
              <a:t>Building the supply chain of the future</a:t>
            </a:r>
            <a:r>
              <a:rPr lang="en-IN" dirty="0"/>
              <a:t>. [online] Available at: &lt;https://www.mckinsey.com/business-functions/operations/our-insights/building-the-supply-chain-of-the-future&gt; [Accessed 22 April 2021].</a:t>
            </a:r>
          </a:p>
          <a:p>
            <a:endParaRPr lang="en-IN" dirty="0"/>
          </a:p>
          <a:p>
            <a:endParaRPr lang="en-IN" dirty="0"/>
          </a:p>
        </p:txBody>
      </p:sp>
      <p:pic>
        <p:nvPicPr>
          <p:cNvPr id="5" name="Recorded Sound">
            <a:hlinkClick r:id="" action="ppaction://media"/>
            <a:extLst>
              <a:ext uri="{FF2B5EF4-FFF2-40B4-BE49-F238E27FC236}">
                <a16:creationId xmlns:a16="http://schemas.microsoft.com/office/drawing/2014/main" id="{62D10652-B45E-4C63-AAA9-38CFADD662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1117</Words>
  <Application>Microsoft Office PowerPoint</Application>
  <PresentationFormat>Widescreen</PresentationFormat>
  <Paragraphs>63</Paragraphs>
  <Slides>12</Slides>
  <Notes>10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Algerian</vt:lpstr>
      <vt:lpstr>Calibri</vt:lpstr>
      <vt:lpstr>Constantia</vt:lpstr>
      <vt:lpstr>Wingdings 2</vt:lpstr>
      <vt:lpstr>Flow</vt:lpstr>
      <vt:lpstr>Assessment 2- Voiceover Presentation on PowerPoint</vt:lpstr>
      <vt:lpstr>Introduction </vt:lpstr>
      <vt:lpstr>Impact of Covid-19 on (Nestle)</vt:lpstr>
      <vt:lpstr>Issues of Nestle </vt:lpstr>
      <vt:lpstr>Actions undertaken by NESTLE </vt:lpstr>
      <vt:lpstr>Actions could have undertaken by the government </vt:lpstr>
      <vt:lpstr>Actions could have undertaken by the government </vt:lpstr>
      <vt:lpstr>Actions could have undertaken by the government </vt:lpstr>
      <vt:lpstr>Actions could have undertaken by the government </vt:lpstr>
      <vt:lpstr>Actions could have undertaken by the government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Marin Ninicu (2013029)</cp:lastModifiedBy>
  <cp:revision>16</cp:revision>
  <dcterms:created xsi:type="dcterms:W3CDTF">2021-04-09T16:22:41Z</dcterms:created>
  <dcterms:modified xsi:type="dcterms:W3CDTF">2021-05-10T22:02:37Z</dcterms:modified>
</cp:coreProperties>
</file>