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5" r:id="rId9"/>
    <p:sldId id="266" r:id="rId10"/>
    <p:sldId id="267" r:id="rId11"/>
    <p:sldId id="269" r:id="rId12"/>
    <p:sldId id="268" r:id="rId13"/>
    <p:sldId id="270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69" autoAdjust="0"/>
    <p:restoredTop sz="94660"/>
  </p:normalViewPr>
  <p:slideViewPr>
    <p:cSldViewPr snapToGrid="0">
      <p:cViewPr varScale="1">
        <p:scale>
          <a:sx n="90" d="100"/>
          <a:sy n="90" d="100"/>
        </p:scale>
        <p:origin x="12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6667A-9FA8-4967-A073-260C83561B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99ED5B-B87B-4D8D-868C-0ED57779B3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FB8BF-52D6-462B-916E-8D4B8EE392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9D1662-04A3-45DD-8720-C639F5BBD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89F206-AE81-4556-B655-401376D65D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5187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D4102-4A70-479E-B907-13644C3FC8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32322-C183-4DCC-9202-2485E66D7B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C823D6-716F-46AF-A331-738329CB0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D8F90-7DED-41CB-9B5A-AB92919FE2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07112-F0BD-4294-BB5D-AE4F9FA32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107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FB0A0-8D36-4A49-A287-0B35E87CF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8D9942-7B8E-4D4E-8774-24D7496335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0D523F-2CE6-4F09-B64D-80B00E022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319FD-1A33-4909-AF4C-32732466B8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AFCAE-07FA-41FF-8076-29F0F17EE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91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32012A-661C-4188-9470-049FD46F6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8B0151-6018-4963-B60C-9EFCCC481B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D3F7B0-F4C9-424D-9200-0C800B9996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CB6451-CB19-476F-90F9-C65916A50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921F74-340A-4CD6-86E9-F27FCB6C97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7CED66-4E1B-4579-9DF5-899D357897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658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DBAD8-AAB7-42CE-9976-05C0196D4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C40E2D-1C97-4769-AF7E-6ED7DABBCF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FA767E-45F9-4B05-9934-45A31292A7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2B9C5E-910C-4DF0-8A0D-5804152BF1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F79FFC-D629-4EDD-A5B8-5E8AA2F51E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7B294B-9B5D-44C4-8F25-8494EAD36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5F728DB-FD92-4D01-936D-E12DC164E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E9F0FE-D52A-4997-AF36-E9D5525834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6546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0FAB5D-03A7-414F-B4A5-E017DC21A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343F9F-5D57-444A-BD99-C79AF7C0E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7B33C3-F521-4568-BA9C-0535916661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AA0BA-E3A6-4F4A-B65F-08E70E9E4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2584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7E7A8D-B67F-4581-BFA5-9C71E2EAF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66B158-DEC3-4AF9-946B-9A70C31D65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F3044F-CEDF-4A36-BBD2-C702C568E2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5913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D8199-B728-44E2-B3C3-46669AB36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8F6C5-3D40-4E19-99E4-A4F4B012F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7FA41C-1F39-46DC-A9DD-7F26FAB3A8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7226F-2FE6-42C5-ABAF-34E490506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7E1EE3-CBAF-43F0-9498-8C4116873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5E37E7-93B8-4E85-A6A1-F859059BC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283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CDBEA-E2BF-4EF4-A462-75B541F5E5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C7F074-9B40-495F-822B-F7973964AA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1FF857-15A8-480E-A6FC-B0E0D6945B1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3444C-2172-4132-80A4-D55D63531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87F640-6E76-4660-9168-CA6028CD8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F8D755-453E-460D-BEB7-7A05F64EB0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7530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EF022-30DD-4CDE-8530-CAED63905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CAFE34-DE73-45B6-B471-60C584EC28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15ED8-68AC-4328-B2D7-388938C3C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60879E-AEB3-468B-8CFD-EFB49EAEE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9386C7-02F3-4DE0-9EE1-AC06675702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7763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73857E0-243C-4A79-917D-C06D10A8E49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F105A9-7108-46DC-8217-3036BE131F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AF4E3-6967-486C-8617-A4C3AB0F6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4B1C6E-A849-4698-967D-3B4B68504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ACE66-5924-4296-BEAF-40177271E5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899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37D9D5-B857-41BD-94BD-E828EFB7E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657A2-0025-4159-8A43-ADACBA373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A6691-F462-4888-81B3-3C4883036D3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3F561A-16AE-42AA-A8B7-CF4CBB957D74}" type="datetimeFigureOut">
              <a:rPr lang="en-GB" smtClean="0"/>
              <a:t>20/01/2021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4FCE1-2AC0-4978-A65C-4399110E42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E0071-1D8B-4D8C-94B2-C31C24F49B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601997-3123-4171-95CB-3D481FE24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5947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355197-670F-453E-98A3-129210699C7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D4C132-D93E-442C-82FD-CC5742BE76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5403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7DFA-A235-4F18-9553-241DD2070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D0A5B-7729-4968-9B4F-1BF617A209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Imagine you have a two derived classes.  </a:t>
            </a:r>
            <a:r>
              <a:rPr lang="en-GB" dirty="0" err="1"/>
              <a:t>Eg</a:t>
            </a:r>
            <a:r>
              <a:rPr lang="en-GB" dirty="0"/>
              <a:t> a Dog and a Cat derived from animal.</a:t>
            </a:r>
          </a:p>
          <a:p>
            <a:pPr marL="0" indent="0">
              <a:buNone/>
            </a:pPr>
            <a:r>
              <a:rPr lang="en-GB" dirty="0"/>
              <a:t>We might want the animal to have a speak method called speak().</a:t>
            </a:r>
          </a:p>
          <a:p>
            <a:pPr marL="0" indent="0">
              <a:buNone/>
            </a:pPr>
            <a:r>
              <a:rPr lang="en-GB" dirty="0"/>
              <a:t>It is sometimes useful (bear with me here) to let the derived classes, Cat or Dog in our example, deal with the detail of saying “meow!” or “woof!”</a:t>
            </a:r>
          </a:p>
          <a:p>
            <a:pPr marL="0" indent="0">
              <a:buNone/>
            </a:pPr>
            <a:r>
              <a:rPr lang="en-GB" dirty="0"/>
              <a:t>Let’s see how we can let the Animal go “</a:t>
            </a:r>
            <a:r>
              <a:rPr lang="en-GB" dirty="0" err="1"/>
              <a:t>cof</a:t>
            </a:r>
            <a:r>
              <a:rPr lang="en-GB" dirty="0"/>
              <a:t>”, the Cat go “Meow” and the dog go “woof”</a:t>
            </a:r>
          </a:p>
        </p:txBody>
      </p:sp>
    </p:spTree>
    <p:extLst>
      <p:ext uri="{BB962C8B-B14F-4D97-AF65-F5344CB8AC3E}">
        <p14:creationId xmlns:p14="http://schemas.microsoft.com/office/powerpoint/2010/main" val="3838632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47DFA-A235-4F18-9553-241DD2070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03B086-98AE-4C99-BCBB-692655DA1660}"/>
              </a:ext>
            </a:extLst>
          </p:cNvPr>
          <p:cNvSpPr txBox="1"/>
          <p:nvPr/>
        </p:nvSpPr>
        <p:spPr>
          <a:xfrm>
            <a:off x="336697" y="1225689"/>
            <a:ext cx="4777563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//</a:t>
            </a:r>
            <a:r>
              <a:rPr lang="en-GB" sz="1800" dirty="0" err="1">
                <a:solidFill>
                  <a:srgbClr val="0000FF"/>
                </a:solidFill>
                <a:latin typeface="Consolas" panose="020B0609020204030204" pitchFamily="49" charset="0"/>
              </a:rPr>
              <a:t>Animal.h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.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Constructor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Cat(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class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: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public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</a:t>
            </a:r>
          </a:p>
          <a:p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 Constructor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Dog(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string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myName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double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myWeight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};</a:t>
            </a:r>
            <a:endParaRPr lang="en-GB" dirty="0"/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906B19-9AD4-42C5-A1B0-B3493F077946}"/>
              </a:ext>
            </a:extLst>
          </p:cNvPr>
          <p:cNvSpPr txBox="1"/>
          <p:nvPr/>
        </p:nvSpPr>
        <p:spPr>
          <a:xfrm>
            <a:off x="6198781" y="1470350"/>
            <a:ext cx="5911703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//Animal.cpp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cof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!"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"meow!"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::speak(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"woof!"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endl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7543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048886" y="1443841"/>
            <a:ext cx="6097772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"fred"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,1.2); 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//generally we won't allow access to this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-&gt;speak();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"Tom"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3.1);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-&gt;speak();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"Spike"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7.9);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-&gt;speak();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921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372736" y="1720840"/>
            <a:ext cx="5446528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Program output is:-</a:t>
            </a:r>
          </a:p>
          <a:p>
            <a:endParaRPr lang="en-GB" sz="2400" dirty="0"/>
          </a:p>
          <a:p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Animal constructor called</a:t>
            </a:r>
          </a:p>
          <a:p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myAnimal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goes </a:t>
            </a:r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cof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!</a:t>
            </a:r>
          </a:p>
          <a:p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Animal constructor called</a:t>
            </a:r>
          </a:p>
          <a:p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Cat Constructor called</a:t>
            </a:r>
          </a:p>
          <a:p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myAnimal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goes meow!</a:t>
            </a:r>
          </a:p>
          <a:p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Animal constructor called</a:t>
            </a:r>
          </a:p>
          <a:p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Dog Constructor called</a:t>
            </a:r>
          </a:p>
          <a:p>
            <a:r>
              <a:rPr lang="en-GB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myAnimal</a:t>
            </a:r>
            <a:r>
              <a:rPr lang="en-GB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goes woof!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21536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372736" y="1720840"/>
            <a:ext cx="5446528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3200" dirty="0"/>
          </a:p>
          <a:p>
            <a:r>
              <a:rPr lang="en-GB" sz="3200" dirty="0"/>
              <a:t>Now imagine we call these speak methods from within a function call where we pass the pointer to the objects </a:t>
            </a:r>
            <a:r>
              <a:rPr lang="en-GB" sz="3200" dirty="0" err="1"/>
              <a:t>myAnimal</a:t>
            </a:r>
            <a:r>
              <a:rPr lang="en-GB" sz="3200" dirty="0"/>
              <a:t>, </a:t>
            </a:r>
            <a:r>
              <a:rPr lang="en-GB" sz="3200" dirty="0" err="1"/>
              <a:t>myCat</a:t>
            </a:r>
            <a:r>
              <a:rPr lang="en-GB" sz="3200" dirty="0"/>
              <a:t> and </a:t>
            </a:r>
            <a:r>
              <a:rPr lang="en-GB" sz="3200" dirty="0" err="1"/>
              <a:t>myDog</a:t>
            </a:r>
            <a:r>
              <a:rPr lang="en-GB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343507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EB2B4BD-A49F-411A-AACA-A9403F9EC415}"/>
              </a:ext>
            </a:extLst>
          </p:cNvPr>
          <p:cNvSpPr txBox="1"/>
          <p:nvPr/>
        </p:nvSpPr>
        <p:spPr>
          <a:xfrm>
            <a:off x="402265" y="1345939"/>
            <a:ext cx="11387469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letTheAnimalsRoar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fred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1.2); 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//generally we won't allow access to this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"Tom"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3.1);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"Spike"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7.9);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letTheAnimalsRoar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letTheAnimalsRoar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letTheAnimalsRoar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letTheAnimalsRoar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pAnim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cout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8080"/>
                </a:solidFill>
                <a:latin typeface="Consolas" panose="020B0609020204030204" pitchFamily="49" charset="0"/>
              </a:rPr>
              <a:t>&lt;&lt;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 goes 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808080"/>
                </a:solidFill>
                <a:latin typeface="Consolas" panose="020B0609020204030204" pitchFamily="49" charset="0"/>
              </a:rPr>
              <a:t>pAnim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-&gt;speak();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1AF32CB-D9D5-4E1A-86DB-F5EE1F905D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</p:spTree>
    <p:extLst>
      <p:ext uri="{BB962C8B-B14F-4D97-AF65-F5344CB8AC3E}">
        <p14:creationId xmlns:p14="http://schemas.microsoft.com/office/powerpoint/2010/main" val="1559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372736" y="1720840"/>
            <a:ext cx="5446528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Program output is:-</a:t>
            </a:r>
          </a:p>
          <a:p>
            <a:endParaRPr lang="en-GB" sz="2400" dirty="0"/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Cat Constructor called</a:t>
            </a:r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Dog Constructor called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cof</a:t>
            </a:r>
            <a:r>
              <a:rPr lang="en-GB" sz="2400" dirty="0"/>
              <a:t>!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cof</a:t>
            </a:r>
            <a:r>
              <a:rPr lang="en-GB" sz="2400" dirty="0"/>
              <a:t>!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cof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EB6443-5560-4C69-9548-AFE636C792D9}"/>
              </a:ext>
            </a:extLst>
          </p:cNvPr>
          <p:cNvSpPr txBox="1"/>
          <p:nvPr/>
        </p:nvSpPr>
        <p:spPr>
          <a:xfrm>
            <a:off x="584790" y="5816009"/>
            <a:ext cx="110171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 the function parameter type is a pointer to an Animal the compiler assumes the Animal speak() method should be called.  </a:t>
            </a:r>
            <a:r>
              <a:rPr lang="en-GB" sz="2800" dirty="0">
                <a:sym typeface="Wingdings" panose="05000000000000000000" pitchFamily="2" charset="2"/>
              </a:rPr>
              <a:t>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28443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372736" y="1720840"/>
            <a:ext cx="5446528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/>
              <a:t>To let the program workout for itself which method to use at run-time we use the </a:t>
            </a:r>
            <a:r>
              <a:rPr lang="en-GB" sz="3600" b="1" dirty="0">
                <a:latin typeface="Courier New" panose="02070309020205020404" pitchFamily="49" charset="0"/>
                <a:cs typeface="Courier New" panose="02070309020205020404" pitchFamily="49" charset="0"/>
              </a:rPr>
              <a:t>virtual</a:t>
            </a:r>
            <a:r>
              <a:rPr lang="en-GB" sz="3600" dirty="0"/>
              <a:t> keyword.  It tells the program that it can override the base class speak() method and use the derived class speak method as required at run-time.</a:t>
            </a:r>
          </a:p>
        </p:txBody>
      </p:sp>
    </p:spTree>
    <p:extLst>
      <p:ext uri="{BB962C8B-B14F-4D97-AF65-F5344CB8AC3E}">
        <p14:creationId xmlns:p14="http://schemas.microsoft.com/office/powerpoint/2010/main" val="35674090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372735" y="2792856"/>
            <a:ext cx="5446528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Program output is:-</a:t>
            </a:r>
          </a:p>
          <a:p>
            <a:endParaRPr lang="en-GB" sz="2400" dirty="0"/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Cat Constructor called</a:t>
            </a:r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Dog Constructor called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cof</a:t>
            </a:r>
            <a:r>
              <a:rPr lang="en-GB" sz="2400" dirty="0"/>
              <a:t>!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meow!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woof!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EB6443-5560-4C69-9548-AFE636C792D9}"/>
              </a:ext>
            </a:extLst>
          </p:cNvPr>
          <p:cNvSpPr txBox="1"/>
          <p:nvPr/>
        </p:nvSpPr>
        <p:spPr>
          <a:xfrm>
            <a:off x="587449" y="1467293"/>
            <a:ext cx="1101710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We place the word </a:t>
            </a:r>
            <a:r>
              <a:rPr lang="en-GB" sz="2800" b="1" dirty="0">
                <a:latin typeface="Courier New" panose="02070309020205020404" pitchFamily="49" charset="0"/>
                <a:cs typeface="Courier New" panose="02070309020205020404" pitchFamily="49" charset="0"/>
              </a:rPr>
              <a:t>virtual</a:t>
            </a:r>
            <a:r>
              <a:rPr lang="en-GB" sz="2800" dirty="0"/>
              <a:t> at the front of the base class method prototype:-</a:t>
            </a:r>
          </a:p>
          <a:p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          virtual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 speak(</a:t>
            </a:r>
            <a:r>
              <a:rPr lang="en-GB" sz="32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3200" dirty="0">
                <a:solidFill>
                  <a:srgbClr val="000000"/>
                </a:solidFill>
                <a:latin typeface="Consolas" panose="020B0609020204030204" pitchFamily="49" charset="0"/>
              </a:rPr>
              <a:t>);</a:t>
            </a:r>
            <a:r>
              <a:rPr lang="en-GB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92830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CEB6443-5560-4C69-9548-AFE636C792D9}"/>
              </a:ext>
            </a:extLst>
          </p:cNvPr>
          <p:cNvSpPr txBox="1"/>
          <p:nvPr/>
        </p:nvSpPr>
        <p:spPr>
          <a:xfrm>
            <a:off x="587449" y="1238750"/>
            <a:ext cx="110171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We can even run through an array of animals of different kinds like this:-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B02922-5A80-400D-9B97-057FFFE46256}"/>
              </a:ext>
            </a:extLst>
          </p:cNvPr>
          <p:cNvSpPr txBox="1"/>
          <p:nvPr/>
        </p:nvSpPr>
        <p:spPr>
          <a:xfrm>
            <a:off x="587450" y="1735332"/>
            <a:ext cx="1101710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main(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 err="1">
                <a:solidFill>
                  <a:srgbClr val="A31515"/>
                </a:solidFill>
                <a:latin typeface="Consolas" panose="020B0609020204030204" pitchFamily="49" charset="0"/>
              </a:rPr>
              <a:t>fred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1.2); 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//generally we won't allow access to this</a:t>
            </a:r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"Tom"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3.1);</a:t>
            </a: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=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new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A31515"/>
                </a:solidFill>
                <a:latin typeface="Consolas" panose="020B0609020204030204" pitchFamily="49" charset="0"/>
              </a:rPr>
              <a:t>"Spike"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, 7.9);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800" dirty="0">
                <a:solidFill>
                  <a:srgbClr val="2B91AF"/>
                </a:solidFill>
                <a:latin typeface="Consolas" panose="020B0609020204030204" pitchFamily="49" charset="0"/>
              </a:rPr>
              <a:t>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*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[3];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[0]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[1]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myCat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[2] = 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myDog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nn-NO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(</a:t>
            </a:r>
            <a:r>
              <a:rPr lang="nn-NO" sz="1800" dirty="0">
                <a:solidFill>
                  <a:srgbClr val="0000FF"/>
                </a:solidFill>
                <a:latin typeface="Consolas" panose="020B0609020204030204" pitchFamily="49" charset="0"/>
              </a:rPr>
              <a:t>int</a:t>
            </a:r>
            <a:r>
              <a:rPr lang="nn-NO" sz="1800" dirty="0">
                <a:solidFill>
                  <a:srgbClr val="000000"/>
                </a:solidFill>
                <a:latin typeface="Consolas" panose="020B0609020204030204" pitchFamily="49" charset="0"/>
              </a:rPr>
              <a:t> i = 0; i &lt; 3; i++)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{</a:t>
            </a:r>
          </a:p>
          <a:p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myAnimals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[</a:t>
            </a:r>
            <a:r>
              <a:rPr lang="en-GB" sz="1800" dirty="0" err="1">
                <a:solidFill>
                  <a:srgbClr val="000000"/>
                </a:solidFill>
                <a:latin typeface="Consolas" panose="020B0609020204030204" pitchFamily="49" charset="0"/>
              </a:rPr>
              <a:t>i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]-&gt;speak();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return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0;</a:t>
            </a:r>
          </a:p>
          <a:p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endParaRPr lang="en-GB" sz="1800" dirty="0">
              <a:solidFill>
                <a:srgbClr val="000000"/>
              </a:solidFill>
              <a:latin typeface="Consolas" panose="020B06090202040302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0402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3372736" y="1397674"/>
            <a:ext cx="5446528" cy="40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Program output is:-</a:t>
            </a:r>
          </a:p>
          <a:p>
            <a:endParaRPr lang="en-GB" sz="2400" dirty="0"/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Cat Constructor called</a:t>
            </a:r>
          </a:p>
          <a:p>
            <a:r>
              <a:rPr lang="en-GB" sz="2400" dirty="0"/>
              <a:t>Animal constructor called</a:t>
            </a:r>
          </a:p>
          <a:p>
            <a:r>
              <a:rPr lang="en-GB" sz="2400" dirty="0"/>
              <a:t>Dog Constructor called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cof</a:t>
            </a:r>
            <a:r>
              <a:rPr lang="en-GB" sz="2400" dirty="0"/>
              <a:t>!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meow!</a:t>
            </a:r>
          </a:p>
          <a:p>
            <a:r>
              <a:rPr lang="en-GB" sz="2400" dirty="0" err="1"/>
              <a:t>myAnimal</a:t>
            </a:r>
            <a:r>
              <a:rPr lang="en-GB" sz="2400" dirty="0"/>
              <a:t> goes </a:t>
            </a:r>
            <a:r>
              <a:rPr lang="en-GB" sz="2400" dirty="0" err="1"/>
              <a:t>myAnimal</a:t>
            </a:r>
            <a:r>
              <a:rPr lang="en-GB" sz="2400" dirty="0"/>
              <a:t> goes woo!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7576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BAF9A969-D958-4FE5-A0A3-361BEC0E0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98" y="301330"/>
            <a:ext cx="11017102" cy="1325563"/>
          </a:xfrm>
        </p:spPr>
        <p:txBody>
          <a:bodyPr/>
          <a:lstStyle/>
          <a:p>
            <a:r>
              <a:rPr lang="en-GB" dirty="0"/>
              <a:t>Over-riding, Virtual Methods and Polymorphism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837EC3F-8884-46BA-9259-17D0DE0EBF65}"/>
              </a:ext>
            </a:extLst>
          </p:cNvPr>
          <p:cNvSpPr txBox="1"/>
          <p:nvPr/>
        </p:nvSpPr>
        <p:spPr>
          <a:xfrm>
            <a:off x="1222744" y="1397674"/>
            <a:ext cx="9941442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If we didn’t need the Animal base class function (no coffing allowed), as is typical then we can tell the compiler to expect a definition from the derived classes only.  There is no base class version.  This is called a pure virtual function.</a:t>
            </a:r>
          </a:p>
          <a:p>
            <a:endParaRPr lang="en-GB" sz="3200" dirty="0"/>
          </a:p>
          <a:p>
            <a:r>
              <a:rPr lang="en-GB" sz="3200" dirty="0"/>
              <a:t>The syntax here is:-</a:t>
            </a:r>
          </a:p>
          <a:p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virtual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 speak(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void</a:t>
            </a:r>
            <a:r>
              <a:rPr lang="en-GB" sz="1800" dirty="0">
                <a:solidFill>
                  <a:srgbClr val="000000"/>
                </a:solidFill>
                <a:latin typeface="Consolas" panose="020B0609020204030204" pitchFamily="49" charset="0"/>
              </a:rPr>
              <a:t>) = 0; </a:t>
            </a:r>
            <a:r>
              <a:rPr lang="en-GB" sz="1800" dirty="0">
                <a:solidFill>
                  <a:srgbClr val="008000"/>
                </a:solidFill>
                <a:latin typeface="Consolas" panose="020B0609020204030204" pitchFamily="49" charset="0"/>
              </a:rPr>
              <a:t>//pure virtual function</a:t>
            </a:r>
            <a:endParaRPr lang="en-GB" sz="32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endParaRPr lang="en-GB" sz="3200" dirty="0">
              <a:solidFill>
                <a:srgbClr val="008000"/>
              </a:solidFill>
              <a:latin typeface="Consolas" panose="020B0609020204030204" pitchFamily="49" charset="0"/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768331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7DDA93-EBF9-4553-95F6-C13C6FE25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18831-16A7-403C-A032-63DF907EDB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438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909</Words>
  <Application>Microsoft Office PowerPoint</Application>
  <PresentationFormat>Widescreen</PresentationFormat>
  <Paragraphs>156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Consolas</vt:lpstr>
      <vt:lpstr>Courier New</vt:lpstr>
      <vt:lpstr>Office Theme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Over-riding, Virtual Methods and Polymorphism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methods and Polymorphism</dc:title>
  <dc:creator>Gordon Dickers</dc:creator>
  <cp:lastModifiedBy>Gordon Dickers</cp:lastModifiedBy>
  <cp:revision>10</cp:revision>
  <dcterms:created xsi:type="dcterms:W3CDTF">2021-01-20T15:58:01Z</dcterms:created>
  <dcterms:modified xsi:type="dcterms:W3CDTF">2021-01-20T20:31:16Z</dcterms:modified>
</cp:coreProperties>
</file>