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4660"/>
  </p:normalViewPr>
  <p:slideViewPr>
    <p:cSldViewPr snapToGrid="0">
      <p:cViewPr varScale="1">
        <p:scale>
          <a:sx n="107" d="100"/>
          <a:sy n="107" d="100"/>
        </p:scale>
        <p:origin x="84"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FDA45B-F43E-4485-BDB0-44A7B14487E9}"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85BEE085-D290-4EE1-85D9-81C85E3F116E}">
      <dgm:prSet custT="1"/>
      <dgm:spPr/>
      <dgm:t>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Depression is manifested by a low mood that lasts </a:t>
          </a:r>
          <a:r>
            <a:rPr lang="en-GB" sz="1600" dirty="0" err="1">
              <a:latin typeface="Arial" panose="020B0604020202020204" pitchFamily="34" charset="0"/>
              <a:cs typeface="Arial" panose="020B0604020202020204" pitchFamily="34" charset="0"/>
            </a:rPr>
            <a:t>longer,can</a:t>
          </a:r>
          <a:r>
            <a:rPr lang="en-GB" sz="1600" dirty="0">
              <a:latin typeface="Arial" panose="020B0604020202020204" pitchFamily="34" charset="0"/>
              <a:cs typeface="Arial" panose="020B0604020202020204" pitchFamily="34" charset="0"/>
            </a:rPr>
            <a:t> affect daily life and can have a mild form that is characterized only by a low mood but does not affect daily life, or it can be severe and then the person's life is in danger because this disease can make the person feel suicidal (MIND,2019</a:t>
          </a:r>
          <a:r>
            <a:rPr lang="en-GB" sz="1200" dirty="0"/>
            <a:t>).</a:t>
          </a:r>
          <a:endParaRPr lang="en-US" sz="1200" dirty="0"/>
        </a:p>
      </dgm:t>
    </dgm:pt>
    <dgm:pt modelId="{90B61321-A030-4B19-93F1-6BAAC6871500}" type="parTrans" cxnId="{51485A45-15FF-45EA-A554-8922A12F5D98}">
      <dgm:prSet/>
      <dgm:spPr/>
      <dgm:t>
        <a:bodyPr/>
        <a:lstStyle/>
        <a:p>
          <a:endParaRPr lang="en-US"/>
        </a:p>
      </dgm:t>
    </dgm:pt>
    <dgm:pt modelId="{FC93E18B-760B-4DE4-BB40-1D2A0EACAD2B}" type="sibTrans" cxnId="{51485A45-15FF-45EA-A554-8922A12F5D98}">
      <dgm:prSet/>
      <dgm:spPr/>
      <dgm:t>
        <a:bodyPr/>
        <a:lstStyle/>
        <a:p>
          <a:endParaRPr lang="en-US"/>
        </a:p>
      </dgm:t>
    </dgm:pt>
    <dgm:pt modelId="{3C6B80E2-2236-4E74-A62E-D59DE22BA8DB}">
      <dgm:prSet custT="1"/>
      <dgm:spPr/>
      <dgm:t>
        <a:bodyPr/>
        <a:lstStyle/>
        <a:p>
          <a:r>
            <a:rPr lang="en-GB" sz="1600" dirty="0">
              <a:latin typeface="Arial" panose="020B0604020202020204" pitchFamily="34" charset="0"/>
              <a:cs typeface="Arial" panose="020B0604020202020204" pitchFamily="34" charset="0"/>
            </a:rPr>
            <a:t>The change in the mood of adolescents as in adults persists over time and can become very severe to interrupt the performance of daily activities. Some teenagers do not admit that they have a problem, while others feel irritated, grumpy or disadvantaged, with low self-esteem (Mind,2019).</a:t>
          </a:r>
          <a:endParaRPr lang="en-US" sz="1600" dirty="0">
            <a:latin typeface="Arial" panose="020B0604020202020204" pitchFamily="34" charset="0"/>
            <a:cs typeface="Arial" panose="020B0604020202020204" pitchFamily="34" charset="0"/>
          </a:endParaRPr>
        </a:p>
      </dgm:t>
    </dgm:pt>
    <dgm:pt modelId="{E0ED7B00-4570-4C52-9A76-6177E7DF07CE}" type="parTrans" cxnId="{EAB988A1-3B3F-4E2B-BD13-044DFA511666}">
      <dgm:prSet/>
      <dgm:spPr/>
      <dgm:t>
        <a:bodyPr/>
        <a:lstStyle/>
        <a:p>
          <a:endParaRPr lang="en-US"/>
        </a:p>
      </dgm:t>
    </dgm:pt>
    <dgm:pt modelId="{CEF46A4B-69BC-42E5-84F2-8D71DBEC09C3}" type="sibTrans" cxnId="{EAB988A1-3B3F-4E2B-BD13-044DFA511666}">
      <dgm:prSet/>
      <dgm:spPr/>
      <dgm:t>
        <a:bodyPr/>
        <a:lstStyle/>
        <a:p>
          <a:endParaRPr lang="en-US"/>
        </a:p>
      </dgm:t>
    </dgm:pt>
    <dgm:pt modelId="{68C8FA75-A2BE-438E-A085-A00ABA9DBE2D}">
      <dgm:prSet custT="1"/>
      <dgm:spPr/>
      <dgm:t>
        <a:bodyPr/>
        <a:lstStyle/>
        <a:p>
          <a:r>
            <a:rPr lang="en-GB" sz="1600" dirty="0">
              <a:latin typeface="Arial" panose="020B0604020202020204" pitchFamily="34" charset="0"/>
              <a:cs typeface="Arial" panose="020B0604020202020204" pitchFamily="34" charset="0"/>
            </a:rPr>
            <a:t>Anxiety is a mental illness that is characterized by a feeling of a fear or worry that can be mild or severe. Often many people cannot control their fear and then the anxiety is constant and affects daily life (NHS,2021).</a:t>
          </a:r>
        </a:p>
        <a:p>
          <a:endParaRPr lang="en-GB" sz="1600" dirty="0">
            <a:latin typeface="Arial" panose="020B0604020202020204" pitchFamily="34" charset="0"/>
            <a:cs typeface="Arial" panose="020B0604020202020204" pitchFamily="34" charset="0"/>
          </a:endParaRPr>
        </a:p>
        <a:p>
          <a:r>
            <a:rPr lang="en-GB" sz="1600" dirty="0"/>
            <a:t>Academic performance is the performance results in which a person meets specific objectives in school. The field of school performance is  wide and includes a variety of educational outcomes that are based on measurement indicators such as grades, diplomas or certificates of study (Mind,2021).</a:t>
          </a:r>
          <a:endParaRPr lang="en-US" sz="1600" dirty="0">
            <a:latin typeface="Arial" panose="020B0604020202020204" pitchFamily="34" charset="0"/>
            <a:cs typeface="Arial" panose="020B0604020202020204" pitchFamily="34" charset="0"/>
          </a:endParaRPr>
        </a:p>
      </dgm:t>
    </dgm:pt>
    <dgm:pt modelId="{20601A80-E91A-44D7-A418-D084F5445F26}" type="parTrans" cxnId="{149C930A-6ADC-4004-A5B9-5E9E786E5F32}">
      <dgm:prSet/>
      <dgm:spPr/>
      <dgm:t>
        <a:bodyPr/>
        <a:lstStyle/>
        <a:p>
          <a:endParaRPr lang="en-US"/>
        </a:p>
      </dgm:t>
    </dgm:pt>
    <dgm:pt modelId="{239E6189-B617-45FC-8D04-CF3D13F02458}" type="sibTrans" cxnId="{149C930A-6ADC-4004-A5B9-5E9E786E5F32}">
      <dgm:prSet/>
      <dgm:spPr/>
      <dgm:t>
        <a:bodyPr/>
        <a:lstStyle/>
        <a:p>
          <a:endParaRPr lang="en-US"/>
        </a:p>
      </dgm:t>
    </dgm:pt>
    <dgm:pt modelId="{01DF9FEE-0B9D-4898-97A4-2FE770D875AC}">
      <dgm:prSet custT="1"/>
      <dgm:spPr/>
      <dgm:t>
        <a:bodyPr/>
        <a:lstStyle/>
        <a:p>
          <a:r>
            <a:rPr lang="en-GB" sz="1600" dirty="0">
              <a:latin typeface="Arial" panose="020B0604020202020204" pitchFamily="34" charset="0"/>
              <a:cs typeface="Arial" panose="020B0604020202020204" pitchFamily="34" charset="0"/>
            </a:rPr>
            <a:t>Many studies have shown in recent years that anxiety is a major cause of poor school performance and is very common among adolescents. Anxiety is associated with reduced concentration during classes, so educational outcomes may be affected (Leigh et al, 2021).</a:t>
          </a:r>
        </a:p>
        <a:p>
          <a:endParaRPr lang="en-GB" sz="1300" dirty="0"/>
        </a:p>
        <a:p>
          <a:r>
            <a:rPr lang="en-US" sz="1600" dirty="0">
              <a:latin typeface="Arial" panose="020B0604020202020204" pitchFamily="34" charset="0"/>
              <a:cs typeface="Arial" panose="020B0604020202020204" pitchFamily="34" charset="0"/>
            </a:rPr>
            <a:t>Adolescents are defined as individual between 10- and 19-years age group, they develop rapid physical, cognitive and psychosocial growth (WHO,2021).</a:t>
          </a:r>
        </a:p>
      </dgm:t>
    </dgm:pt>
    <dgm:pt modelId="{92A27CE7-2E5B-449D-9AD2-53CC76BB9529}" type="parTrans" cxnId="{894199CF-F5B6-4E44-933E-361186C53E77}">
      <dgm:prSet/>
      <dgm:spPr/>
      <dgm:t>
        <a:bodyPr/>
        <a:lstStyle/>
        <a:p>
          <a:endParaRPr lang="en-US"/>
        </a:p>
      </dgm:t>
    </dgm:pt>
    <dgm:pt modelId="{D229BABE-27B4-4820-AD0B-C2B9CEFE3FC6}" type="sibTrans" cxnId="{894199CF-F5B6-4E44-933E-361186C53E77}">
      <dgm:prSet/>
      <dgm:spPr/>
      <dgm:t>
        <a:bodyPr/>
        <a:lstStyle/>
        <a:p>
          <a:endParaRPr lang="en-US"/>
        </a:p>
      </dgm:t>
    </dgm:pt>
    <dgm:pt modelId="{1C58CEFC-2F2C-47CD-8536-EB053745FF84}" type="pres">
      <dgm:prSet presAssocID="{30FDA45B-F43E-4485-BDB0-44A7B14487E9}" presName="vert0" presStyleCnt="0">
        <dgm:presLayoutVars>
          <dgm:dir/>
          <dgm:animOne val="branch"/>
          <dgm:animLvl val="lvl"/>
        </dgm:presLayoutVars>
      </dgm:prSet>
      <dgm:spPr/>
    </dgm:pt>
    <dgm:pt modelId="{5392BE56-DE77-4F95-9E0A-4A2A71D4D79A}" type="pres">
      <dgm:prSet presAssocID="{85BEE085-D290-4EE1-85D9-81C85E3F116E}" presName="thickLine" presStyleLbl="alignNode1" presStyleIdx="0" presStyleCnt="4"/>
      <dgm:spPr/>
    </dgm:pt>
    <dgm:pt modelId="{2938F45F-DB29-43C0-8729-0C0D41FB873A}" type="pres">
      <dgm:prSet presAssocID="{85BEE085-D290-4EE1-85D9-81C85E3F116E}" presName="horz1" presStyleCnt="0"/>
      <dgm:spPr/>
    </dgm:pt>
    <dgm:pt modelId="{74EEF2F2-F368-49AE-B534-104FF785EC3A}" type="pres">
      <dgm:prSet presAssocID="{85BEE085-D290-4EE1-85D9-81C85E3F116E}" presName="tx1" presStyleLbl="revTx" presStyleIdx="0" presStyleCnt="4"/>
      <dgm:spPr/>
    </dgm:pt>
    <dgm:pt modelId="{4EC08578-23CC-4CAE-A41E-1CF528DA4B1C}" type="pres">
      <dgm:prSet presAssocID="{85BEE085-D290-4EE1-85D9-81C85E3F116E}" presName="vert1" presStyleCnt="0"/>
      <dgm:spPr/>
    </dgm:pt>
    <dgm:pt modelId="{65829F8B-B28F-4EDD-AAE8-C717B0C46C1C}" type="pres">
      <dgm:prSet presAssocID="{3C6B80E2-2236-4E74-A62E-D59DE22BA8DB}" presName="thickLine" presStyleLbl="alignNode1" presStyleIdx="1" presStyleCnt="4"/>
      <dgm:spPr/>
    </dgm:pt>
    <dgm:pt modelId="{EE5B58E7-597C-4221-BA17-AC05B4FBB40B}" type="pres">
      <dgm:prSet presAssocID="{3C6B80E2-2236-4E74-A62E-D59DE22BA8DB}" presName="horz1" presStyleCnt="0"/>
      <dgm:spPr/>
    </dgm:pt>
    <dgm:pt modelId="{7FAA8985-C8D6-4402-813C-B31076742C70}" type="pres">
      <dgm:prSet presAssocID="{3C6B80E2-2236-4E74-A62E-D59DE22BA8DB}" presName="tx1" presStyleLbl="revTx" presStyleIdx="1" presStyleCnt="4"/>
      <dgm:spPr/>
    </dgm:pt>
    <dgm:pt modelId="{92355F71-A720-429B-A36D-8604C99792D8}" type="pres">
      <dgm:prSet presAssocID="{3C6B80E2-2236-4E74-A62E-D59DE22BA8DB}" presName="vert1" presStyleCnt="0"/>
      <dgm:spPr/>
    </dgm:pt>
    <dgm:pt modelId="{51894CCF-6D7C-4078-BF58-2E5410F42D72}" type="pres">
      <dgm:prSet presAssocID="{68C8FA75-A2BE-438E-A085-A00ABA9DBE2D}" presName="thickLine" presStyleLbl="alignNode1" presStyleIdx="2" presStyleCnt="4"/>
      <dgm:spPr/>
    </dgm:pt>
    <dgm:pt modelId="{E23832B0-1910-4189-8800-897956115DA8}" type="pres">
      <dgm:prSet presAssocID="{68C8FA75-A2BE-438E-A085-A00ABA9DBE2D}" presName="horz1" presStyleCnt="0"/>
      <dgm:spPr/>
    </dgm:pt>
    <dgm:pt modelId="{057B4355-E651-4EA1-A7EE-CA7BC9C2DBE0}" type="pres">
      <dgm:prSet presAssocID="{68C8FA75-A2BE-438E-A085-A00ABA9DBE2D}" presName="tx1" presStyleLbl="revTx" presStyleIdx="2" presStyleCnt="4" custLinFactNeighborX="-2165" custLinFactNeighborY="-27411"/>
      <dgm:spPr/>
    </dgm:pt>
    <dgm:pt modelId="{9D724CAB-80FC-45A3-8AC6-18140483389A}" type="pres">
      <dgm:prSet presAssocID="{68C8FA75-A2BE-438E-A085-A00ABA9DBE2D}" presName="vert1" presStyleCnt="0"/>
      <dgm:spPr/>
    </dgm:pt>
    <dgm:pt modelId="{FD1A07A9-E361-47C7-AB8C-C0639E185CC4}" type="pres">
      <dgm:prSet presAssocID="{01DF9FEE-0B9D-4898-97A4-2FE770D875AC}" presName="thickLine" presStyleLbl="alignNode1" presStyleIdx="3" presStyleCnt="4"/>
      <dgm:spPr/>
    </dgm:pt>
    <dgm:pt modelId="{ABFC8236-D4E4-447A-A184-A2180672B0E8}" type="pres">
      <dgm:prSet presAssocID="{01DF9FEE-0B9D-4898-97A4-2FE770D875AC}" presName="horz1" presStyleCnt="0"/>
      <dgm:spPr/>
    </dgm:pt>
    <dgm:pt modelId="{A0174969-97B0-4B95-9B9A-CA208AAFE955}" type="pres">
      <dgm:prSet presAssocID="{01DF9FEE-0B9D-4898-97A4-2FE770D875AC}" presName="tx1" presStyleLbl="revTx" presStyleIdx="3" presStyleCnt="4"/>
      <dgm:spPr/>
    </dgm:pt>
    <dgm:pt modelId="{C79E8394-9194-48C2-A986-4AC67538DDE3}" type="pres">
      <dgm:prSet presAssocID="{01DF9FEE-0B9D-4898-97A4-2FE770D875AC}" presName="vert1" presStyleCnt="0"/>
      <dgm:spPr/>
    </dgm:pt>
  </dgm:ptLst>
  <dgm:cxnLst>
    <dgm:cxn modelId="{149C930A-6ADC-4004-A5B9-5E9E786E5F32}" srcId="{30FDA45B-F43E-4485-BDB0-44A7B14487E9}" destId="{68C8FA75-A2BE-438E-A085-A00ABA9DBE2D}" srcOrd="2" destOrd="0" parTransId="{20601A80-E91A-44D7-A418-D084F5445F26}" sibTransId="{239E6189-B617-45FC-8D04-CF3D13F02458}"/>
    <dgm:cxn modelId="{22B14242-228A-4113-BA33-4BB5688F61A3}" type="presOf" srcId="{30FDA45B-F43E-4485-BDB0-44A7B14487E9}" destId="{1C58CEFC-2F2C-47CD-8536-EB053745FF84}" srcOrd="0" destOrd="0" presId="urn:microsoft.com/office/officeart/2008/layout/LinedList"/>
    <dgm:cxn modelId="{51485A45-15FF-45EA-A554-8922A12F5D98}" srcId="{30FDA45B-F43E-4485-BDB0-44A7B14487E9}" destId="{85BEE085-D290-4EE1-85D9-81C85E3F116E}" srcOrd="0" destOrd="0" parTransId="{90B61321-A030-4B19-93F1-6BAAC6871500}" sibTransId="{FC93E18B-760B-4DE4-BB40-1D2A0EACAD2B}"/>
    <dgm:cxn modelId="{EAB988A1-3B3F-4E2B-BD13-044DFA511666}" srcId="{30FDA45B-F43E-4485-BDB0-44A7B14487E9}" destId="{3C6B80E2-2236-4E74-A62E-D59DE22BA8DB}" srcOrd="1" destOrd="0" parTransId="{E0ED7B00-4570-4C52-9A76-6177E7DF07CE}" sibTransId="{CEF46A4B-69BC-42E5-84F2-8D71DBEC09C3}"/>
    <dgm:cxn modelId="{DFC45CAC-332A-4717-98A8-A51DEF814F9C}" type="presOf" srcId="{68C8FA75-A2BE-438E-A085-A00ABA9DBE2D}" destId="{057B4355-E651-4EA1-A7EE-CA7BC9C2DBE0}" srcOrd="0" destOrd="0" presId="urn:microsoft.com/office/officeart/2008/layout/LinedList"/>
    <dgm:cxn modelId="{E939CAB1-C703-4D35-A9CF-C61AF4317DCC}" type="presOf" srcId="{01DF9FEE-0B9D-4898-97A4-2FE770D875AC}" destId="{A0174969-97B0-4B95-9B9A-CA208AAFE955}" srcOrd="0" destOrd="0" presId="urn:microsoft.com/office/officeart/2008/layout/LinedList"/>
    <dgm:cxn modelId="{894199CF-F5B6-4E44-933E-361186C53E77}" srcId="{30FDA45B-F43E-4485-BDB0-44A7B14487E9}" destId="{01DF9FEE-0B9D-4898-97A4-2FE770D875AC}" srcOrd="3" destOrd="0" parTransId="{92A27CE7-2E5B-449D-9AD2-53CC76BB9529}" sibTransId="{D229BABE-27B4-4820-AD0B-C2B9CEFE3FC6}"/>
    <dgm:cxn modelId="{D132F3EB-3F6D-4AF9-9FC6-B24DAD2E62AB}" type="presOf" srcId="{85BEE085-D290-4EE1-85D9-81C85E3F116E}" destId="{74EEF2F2-F368-49AE-B534-104FF785EC3A}" srcOrd="0" destOrd="0" presId="urn:microsoft.com/office/officeart/2008/layout/LinedList"/>
    <dgm:cxn modelId="{85C509EF-FA18-4B14-95E7-20994ED95EC2}" type="presOf" srcId="{3C6B80E2-2236-4E74-A62E-D59DE22BA8DB}" destId="{7FAA8985-C8D6-4402-813C-B31076742C70}" srcOrd="0" destOrd="0" presId="urn:microsoft.com/office/officeart/2008/layout/LinedList"/>
    <dgm:cxn modelId="{D88042E5-AD74-40E0-B33F-EC2B38C64AA6}" type="presParOf" srcId="{1C58CEFC-2F2C-47CD-8536-EB053745FF84}" destId="{5392BE56-DE77-4F95-9E0A-4A2A71D4D79A}" srcOrd="0" destOrd="0" presId="urn:microsoft.com/office/officeart/2008/layout/LinedList"/>
    <dgm:cxn modelId="{36E64601-843B-4B59-9B83-999711474305}" type="presParOf" srcId="{1C58CEFC-2F2C-47CD-8536-EB053745FF84}" destId="{2938F45F-DB29-43C0-8729-0C0D41FB873A}" srcOrd="1" destOrd="0" presId="urn:microsoft.com/office/officeart/2008/layout/LinedList"/>
    <dgm:cxn modelId="{326B61FC-EC06-4985-9BF4-82D60F14C7C0}" type="presParOf" srcId="{2938F45F-DB29-43C0-8729-0C0D41FB873A}" destId="{74EEF2F2-F368-49AE-B534-104FF785EC3A}" srcOrd="0" destOrd="0" presId="urn:microsoft.com/office/officeart/2008/layout/LinedList"/>
    <dgm:cxn modelId="{417079D7-B5A4-4527-816B-A54153855FE8}" type="presParOf" srcId="{2938F45F-DB29-43C0-8729-0C0D41FB873A}" destId="{4EC08578-23CC-4CAE-A41E-1CF528DA4B1C}" srcOrd="1" destOrd="0" presId="urn:microsoft.com/office/officeart/2008/layout/LinedList"/>
    <dgm:cxn modelId="{E41559D7-F00B-4C82-90CD-EDBF6DEDD874}" type="presParOf" srcId="{1C58CEFC-2F2C-47CD-8536-EB053745FF84}" destId="{65829F8B-B28F-4EDD-AAE8-C717B0C46C1C}" srcOrd="2" destOrd="0" presId="urn:microsoft.com/office/officeart/2008/layout/LinedList"/>
    <dgm:cxn modelId="{16C467B0-0678-4D7D-9118-3B9A614891D5}" type="presParOf" srcId="{1C58CEFC-2F2C-47CD-8536-EB053745FF84}" destId="{EE5B58E7-597C-4221-BA17-AC05B4FBB40B}" srcOrd="3" destOrd="0" presId="urn:microsoft.com/office/officeart/2008/layout/LinedList"/>
    <dgm:cxn modelId="{B7E2749B-5B53-47C8-B657-EA5F5B3CC11A}" type="presParOf" srcId="{EE5B58E7-597C-4221-BA17-AC05B4FBB40B}" destId="{7FAA8985-C8D6-4402-813C-B31076742C70}" srcOrd="0" destOrd="0" presId="urn:microsoft.com/office/officeart/2008/layout/LinedList"/>
    <dgm:cxn modelId="{8920EBB6-CB7F-4DBD-BD89-84DDC54E6CEC}" type="presParOf" srcId="{EE5B58E7-597C-4221-BA17-AC05B4FBB40B}" destId="{92355F71-A720-429B-A36D-8604C99792D8}" srcOrd="1" destOrd="0" presId="urn:microsoft.com/office/officeart/2008/layout/LinedList"/>
    <dgm:cxn modelId="{762238D9-5616-46ED-836F-339EE0FA2114}" type="presParOf" srcId="{1C58CEFC-2F2C-47CD-8536-EB053745FF84}" destId="{51894CCF-6D7C-4078-BF58-2E5410F42D72}" srcOrd="4" destOrd="0" presId="urn:microsoft.com/office/officeart/2008/layout/LinedList"/>
    <dgm:cxn modelId="{0F45D400-FDF5-481F-8460-19779AF2D6E5}" type="presParOf" srcId="{1C58CEFC-2F2C-47CD-8536-EB053745FF84}" destId="{E23832B0-1910-4189-8800-897956115DA8}" srcOrd="5" destOrd="0" presId="urn:microsoft.com/office/officeart/2008/layout/LinedList"/>
    <dgm:cxn modelId="{06B4D44C-0F77-4C95-B355-A51CA9702399}" type="presParOf" srcId="{E23832B0-1910-4189-8800-897956115DA8}" destId="{057B4355-E651-4EA1-A7EE-CA7BC9C2DBE0}" srcOrd="0" destOrd="0" presId="urn:microsoft.com/office/officeart/2008/layout/LinedList"/>
    <dgm:cxn modelId="{285BA6C7-93C4-4004-AB32-9B922A6A1EB0}" type="presParOf" srcId="{E23832B0-1910-4189-8800-897956115DA8}" destId="{9D724CAB-80FC-45A3-8AC6-18140483389A}" srcOrd="1" destOrd="0" presId="urn:microsoft.com/office/officeart/2008/layout/LinedList"/>
    <dgm:cxn modelId="{87559854-CFA4-4498-AC1C-0CFB66FBBDB4}" type="presParOf" srcId="{1C58CEFC-2F2C-47CD-8536-EB053745FF84}" destId="{FD1A07A9-E361-47C7-AB8C-C0639E185CC4}" srcOrd="6" destOrd="0" presId="urn:microsoft.com/office/officeart/2008/layout/LinedList"/>
    <dgm:cxn modelId="{59B04A00-C0EA-49A8-A4BF-929D85E85C5D}" type="presParOf" srcId="{1C58CEFC-2F2C-47CD-8536-EB053745FF84}" destId="{ABFC8236-D4E4-447A-A184-A2180672B0E8}" srcOrd="7" destOrd="0" presId="urn:microsoft.com/office/officeart/2008/layout/LinedList"/>
    <dgm:cxn modelId="{6BED037F-EF4F-4BB7-B675-7DCDE55A8C00}" type="presParOf" srcId="{ABFC8236-D4E4-447A-A184-A2180672B0E8}" destId="{A0174969-97B0-4B95-9B9A-CA208AAFE955}" srcOrd="0" destOrd="0" presId="urn:microsoft.com/office/officeart/2008/layout/LinedList"/>
    <dgm:cxn modelId="{CBBC299F-B1A3-4D26-BA13-A9172C622396}" type="presParOf" srcId="{ABFC8236-D4E4-447A-A184-A2180672B0E8}" destId="{C79E8394-9194-48C2-A986-4AC67538DD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92BE56-DE77-4F95-9E0A-4A2A71D4D79A}">
      <dsp:nvSpPr>
        <dsp:cNvPr id="0" name=""/>
        <dsp:cNvSpPr/>
      </dsp:nvSpPr>
      <dsp:spPr>
        <a:xfrm>
          <a:off x="0" y="0"/>
          <a:ext cx="738982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EEF2F2-F368-49AE-B534-104FF785EC3A}">
      <dsp:nvSpPr>
        <dsp:cNvPr id="0" name=""/>
        <dsp:cNvSpPr/>
      </dsp:nvSpPr>
      <dsp:spPr>
        <a:xfrm>
          <a:off x="0" y="0"/>
          <a:ext cx="7389824" cy="1680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Depression is manifested by a low mood that lasts </a:t>
          </a:r>
          <a:r>
            <a:rPr lang="en-GB" sz="1600" kern="1200" dirty="0" err="1">
              <a:latin typeface="Arial" panose="020B0604020202020204" pitchFamily="34" charset="0"/>
              <a:cs typeface="Arial" panose="020B0604020202020204" pitchFamily="34" charset="0"/>
            </a:rPr>
            <a:t>longer,can</a:t>
          </a:r>
          <a:r>
            <a:rPr lang="en-GB" sz="1600" kern="1200" dirty="0">
              <a:latin typeface="Arial" panose="020B0604020202020204" pitchFamily="34" charset="0"/>
              <a:cs typeface="Arial" panose="020B0604020202020204" pitchFamily="34" charset="0"/>
            </a:rPr>
            <a:t> affect daily life and can have a mild form that is characterized only by a low mood but does not affect daily life, or it can be severe and then the person's life is in danger because this disease can make the person feel suicidal (MIND,2019</a:t>
          </a:r>
          <a:r>
            <a:rPr lang="en-GB" sz="1200" kern="1200" dirty="0"/>
            <a:t>).</a:t>
          </a:r>
          <a:endParaRPr lang="en-US" sz="1200" kern="1200" dirty="0"/>
        </a:p>
      </dsp:txBody>
      <dsp:txXfrm>
        <a:off x="0" y="0"/>
        <a:ext cx="7389824" cy="1680010"/>
      </dsp:txXfrm>
    </dsp:sp>
    <dsp:sp modelId="{65829F8B-B28F-4EDD-AAE8-C717B0C46C1C}">
      <dsp:nvSpPr>
        <dsp:cNvPr id="0" name=""/>
        <dsp:cNvSpPr/>
      </dsp:nvSpPr>
      <dsp:spPr>
        <a:xfrm>
          <a:off x="0" y="1680010"/>
          <a:ext cx="7389824" cy="0"/>
        </a:xfrm>
        <a:prstGeom prst="line">
          <a:avLst/>
        </a:prstGeom>
        <a:solidFill>
          <a:schemeClr val="accent5">
            <a:hueOff val="-498966"/>
            <a:satOff val="225"/>
            <a:lumOff val="-2352"/>
            <a:alphaOff val="0"/>
          </a:schemeClr>
        </a:solidFill>
        <a:ln w="12700" cap="flat" cmpd="sng" algn="ctr">
          <a:solidFill>
            <a:schemeClr val="accent5">
              <a:hueOff val="-498966"/>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A8985-C8D6-4402-813C-B31076742C70}">
      <dsp:nvSpPr>
        <dsp:cNvPr id="0" name=""/>
        <dsp:cNvSpPr/>
      </dsp:nvSpPr>
      <dsp:spPr>
        <a:xfrm>
          <a:off x="0" y="1680010"/>
          <a:ext cx="7389824" cy="1680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 change in the mood of adolescents as in adults persists over time and can become very severe to interrupt the performance of daily activities. Some teenagers do not admit that they have a problem, while others feel irritated, grumpy or disadvantaged, with low self-esteem (Mind,2019).</a:t>
          </a:r>
          <a:endParaRPr lang="en-US" sz="1600" kern="1200" dirty="0">
            <a:latin typeface="Arial" panose="020B0604020202020204" pitchFamily="34" charset="0"/>
            <a:cs typeface="Arial" panose="020B0604020202020204" pitchFamily="34" charset="0"/>
          </a:endParaRPr>
        </a:p>
      </dsp:txBody>
      <dsp:txXfrm>
        <a:off x="0" y="1680010"/>
        <a:ext cx="7389824" cy="1680010"/>
      </dsp:txXfrm>
    </dsp:sp>
    <dsp:sp modelId="{51894CCF-6D7C-4078-BF58-2E5410F42D72}">
      <dsp:nvSpPr>
        <dsp:cNvPr id="0" name=""/>
        <dsp:cNvSpPr/>
      </dsp:nvSpPr>
      <dsp:spPr>
        <a:xfrm>
          <a:off x="0" y="3360020"/>
          <a:ext cx="7389824" cy="0"/>
        </a:xfrm>
        <a:prstGeom prst="line">
          <a:avLst/>
        </a:prstGeom>
        <a:solidFill>
          <a:schemeClr val="accent5">
            <a:hueOff val="-997933"/>
            <a:satOff val="449"/>
            <a:lumOff val="-4705"/>
            <a:alphaOff val="0"/>
          </a:schemeClr>
        </a:solidFill>
        <a:ln w="12700" cap="flat" cmpd="sng" algn="ctr">
          <a:solidFill>
            <a:schemeClr val="accent5">
              <a:hueOff val="-997933"/>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7B4355-E651-4EA1-A7EE-CA7BC9C2DBE0}">
      <dsp:nvSpPr>
        <dsp:cNvPr id="0" name=""/>
        <dsp:cNvSpPr/>
      </dsp:nvSpPr>
      <dsp:spPr>
        <a:xfrm>
          <a:off x="0" y="2899513"/>
          <a:ext cx="7389824" cy="1680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Anxiety is a mental illness that is characterized by a feeling of a fear or worry that can be mild or severe. Often many people cannot control their fear and then the anxiety is constant and affects daily life (NHS,2021).</a:t>
          </a:r>
        </a:p>
        <a:p>
          <a:pPr marL="0" lvl="0" indent="0" algn="l"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GB" sz="1600" kern="1200" dirty="0"/>
            <a:t>Academic performance is the performance results in which a person meets specific objectives in school. The field of school performance is  wide and includes a variety of educational outcomes that are based on measurement indicators such as grades, diplomas or certificates of study (Mind,2021).</a:t>
          </a:r>
          <a:endParaRPr lang="en-US" sz="1600" kern="1200" dirty="0">
            <a:latin typeface="Arial" panose="020B0604020202020204" pitchFamily="34" charset="0"/>
            <a:cs typeface="Arial" panose="020B0604020202020204" pitchFamily="34" charset="0"/>
          </a:endParaRPr>
        </a:p>
      </dsp:txBody>
      <dsp:txXfrm>
        <a:off x="0" y="2899513"/>
        <a:ext cx="7389824" cy="1680010"/>
      </dsp:txXfrm>
    </dsp:sp>
    <dsp:sp modelId="{FD1A07A9-E361-47C7-AB8C-C0639E185CC4}">
      <dsp:nvSpPr>
        <dsp:cNvPr id="0" name=""/>
        <dsp:cNvSpPr/>
      </dsp:nvSpPr>
      <dsp:spPr>
        <a:xfrm>
          <a:off x="0" y="5040031"/>
          <a:ext cx="7389824" cy="0"/>
        </a:xfrm>
        <a:prstGeom prst="line">
          <a:avLst/>
        </a:prstGeom>
        <a:solidFill>
          <a:schemeClr val="accent5">
            <a:hueOff val="-1496899"/>
            <a:satOff val="674"/>
            <a:lumOff val="-7057"/>
            <a:alphaOff val="0"/>
          </a:schemeClr>
        </a:solidFill>
        <a:ln w="12700" cap="flat" cmpd="sng" algn="ctr">
          <a:solidFill>
            <a:schemeClr val="accent5">
              <a:hueOff val="-1496899"/>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174969-97B0-4B95-9B9A-CA208AAFE955}">
      <dsp:nvSpPr>
        <dsp:cNvPr id="0" name=""/>
        <dsp:cNvSpPr/>
      </dsp:nvSpPr>
      <dsp:spPr>
        <a:xfrm>
          <a:off x="0" y="5040031"/>
          <a:ext cx="7389824" cy="1680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Many studies have shown in recent years that anxiety is a major cause of poor school performance and is very common among adolescents. Anxiety is associated with reduced concentration during classes, so educational outcomes may be affected (Leigh et al, 2021).</a:t>
          </a:r>
        </a:p>
        <a:p>
          <a:pPr marL="0" lvl="0" indent="0" algn="l" defTabSz="711200">
            <a:lnSpc>
              <a:spcPct val="90000"/>
            </a:lnSpc>
            <a:spcBef>
              <a:spcPct val="0"/>
            </a:spcBef>
            <a:spcAft>
              <a:spcPct val="35000"/>
            </a:spcAft>
            <a:buNone/>
          </a:pPr>
          <a:endParaRPr lang="en-GB" sz="1300" kern="1200" dirty="0"/>
        </a:p>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Adolescents are defined as individual between 10- and 19-years age group, they develop rapid physical, cognitive and psychosocial growth (WHO,2021).</a:t>
          </a:r>
        </a:p>
      </dsp:txBody>
      <dsp:txXfrm>
        <a:off x="0" y="5040031"/>
        <a:ext cx="7389824" cy="16800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13873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990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76898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10060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04193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19830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22573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45553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15583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3433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9/20/2022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8592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9/20/2022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998482798"/>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ampussafetymagazine.com/research/study-depressed-children-skill-deficits/"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bera-journals.onlinelibrary.wiley.com/doi/10.1002/berj.3769" TargetMode="External"/><Relationship Id="rId2" Type="http://schemas.openxmlformats.org/officeDocument/2006/relationships/hyperlink" Target="https://bmcpublichealth.biomedcentral.com/articles/10.1186/s12889-022-13034-x"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0165032721001312" TargetMode="External"/><Relationship Id="rId4" Type="http://schemas.openxmlformats.org/officeDocument/2006/relationships/hyperlink" Target="https://journals.plos.org/plosone/article?id=10.1371/journal.pone.024995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journals.sagepub.com/doi/pdf/10.1177/0143034311427433" TargetMode="External"/><Relationship Id="rId3" Type="http://schemas.openxmlformats.org/officeDocument/2006/relationships/hyperlink" Target="https://mobilehealthdata.com/effects-of-mental-health-on-academic-performance/" TargetMode="External"/><Relationship Id="rId7" Type="http://schemas.openxmlformats.org/officeDocument/2006/relationships/hyperlink" Target="https://www.nhs.uk/mental-health/conditions/generalised-anxiety-disorder/overview/" TargetMode="External"/><Relationship Id="rId2" Type="http://schemas.openxmlformats.org/officeDocument/2006/relationships/hyperlink" Target="https://www.mind.org.uk/information-support/types-of-mental-health-problems/depression/about-depression/" TargetMode="External"/><Relationship Id="rId1" Type="http://schemas.openxmlformats.org/officeDocument/2006/relationships/slideLayout" Target="../slideLayouts/slideLayout2.xml"/><Relationship Id="rId6" Type="http://schemas.openxmlformats.org/officeDocument/2006/relationships/hyperlink" Target="https://www.nhs.uk/mental-health/talking-therapies-medicine-treatments/talking-therapies-and-counselling/nhs-talking-therapies/" TargetMode="External"/><Relationship Id="rId11" Type="http://schemas.openxmlformats.org/officeDocument/2006/relationships/hyperlink" Target="https://www.sciencedirect.com/science/article/abs/pii/S0140197113000390" TargetMode="External"/><Relationship Id="rId5" Type="http://schemas.openxmlformats.org/officeDocument/2006/relationships/hyperlink" Target="https://www.nimh.nih.gov/health/topics/child-and-adolescent-mental-health#part_2428" TargetMode="External"/><Relationship Id="rId10" Type="http://schemas.openxmlformats.org/officeDocument/2006/relationships/hyperlink" Target="https://bpspsychub.onlinelibrary.wiley.com/doi/epdf/10.1111/j.2044-8279.2011.02021.x?saml_referrer" TargetMode="External"/><Relationship Id="rId4" Type="http://schemas.openxmlformats.org/officeDocument/2006/relationships/hyperlink" Target="https://www.ncbi.nlm.nih.gov/pmc/articles/PMC7818461/" TargetMode="External"/><Relationship Id="rId9" Type="http://schemas.openxmlformats.org/officeDocument/2006/relationships/hyperlink" Target="https://pulsetms.com/resources/depression-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Subtitle 2">
            <a:extLst>
              <a:ext uri="{FF2B5EF4-FFF2-40B4-BE49-F238E27FC236}">
                <a16:creationId xmlns:a16="http://schemas.microsoft.com/office/drawing/2014/main" id="{191DD80B-6358-EA5A-98AA-732F1EFC4688}"/>
              </a:ext>
            </a:extLst>
          </p:cNvPr>
          <p:cNvSpPr>
            <a:spLocks noGrp="1"/>
          </p:cNvSpPr>
          <p:nvPr>
            <p:ph type="subTitle" idx="1"/>
          </p:nvPr>
        </p:nvSpPr>
        <p:spPr>
          <a:xfrm>
            <a:off x="6501040" y="3512649"/>
            <a:ext cx="4839195" cy="1524000"/>
          </a:xfrm>
        </p:spPr>
        <p:txBody>
          <a:bodyPr>
            <a:normAutofit fontScale="92500" lnSpcReduction="10000"/>
          </a:bodyPr>
          <a:lstStyle/>
          <a:p>
            <a:pPr algn="l"/>
            <a:r>
              <a:rPr lang="en-GB" sz="1600" dirty="0">
                <a:latin typeface="Arial" panose="020B0604020202020204" pitchFamily="34" charset="0"/>
                <a:cs typeface="Arial" panose="020B0604020202020204" pitchFamily="34" charset="0"/>
              </a:rPr>
              <a:t>Student name:     Florentina Gavril</a:t>
            </a:r>
          </a:p>
          <a:p>
            <a:pPr algn="l"/>
            <a:r>
              <a:rPr lang="en-GB" sz="1600" dirty="0">
                <a:latin typeface="Arial" panose="020B0604020202020204" pitchFamily="34" charset="0"/>
                <a:cs typeface="Arial" panose="020B0604020202020204" pitchFamily="34" charset="0"/>
              </a:rPr>
              <a:t>Student number: 1906521</a:t>
            </a:r>
          </a:p>
          <a:p>
            <a:pPr algn="l"/>
            <a:r>
              <a:rPr lang="en-GB" sz="1600" dirty="0">
                <a:latin typeface="Arial" panose="020B0604020202020204" pitchFamily="34" charset="0"/>
                <a:cs typeface="Arial" panose="020B0604020202020204" pitchFamily="34" charset="0"/>
              </a:rPr>
              <a:t>Lecture name:     Dr Eleni </a:t>
            </a:r>
            <a:r>
              <a:rPr lang="en-GB" sz="1600" dirty="0" err="1">
                <a:latin typeface="Arial" panose="020B0604020202020204" pitchFamily="34" charset="0"/>
                <a:cs typeface="Arial" panose="020B0604020202020204" pitchFamily="34" charset="0"/>
              </a:rPr>
              <a:t>Koutsogeorgou</a:t>
            </a:r>
            <a:endParaRPr lang="en-GB" sz="1600" dirty="0">
              <a:latin typeface="Arial" panose="020B0604020202020204" pitchFamily="34" charset="0"/>
              <a:cs typeface="Arial" panose="020B0604020202020204" pitchFamily="34" charset="0"/>
            </a:endParaRPr>
          </a:p>
          <a:p>
            <a:pPr algn="l"/>
            <a:r>
              <a:rPr lang="en-GB" sz="1600" dirty="0">
                <a:latin typeface="Arial" panose="020B0604020202020204" pitchFamily="34" charset="0"/>
                <a:cs typeface="Arial" panose="020B0604020202020204" pitchFamily="34" charset="0"/>
              </a:rPr>
              <a:t>Module code:       BMHP6020 </a:t>
            </a:r>
          </a:p>
          <a:p>
            <a:pPr algn="l"/>
            <a:endParaRPr lang="en-GB" sz="1600"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p:txBody>
      </p:sp>
      <p:pic>
        <p:nvPicPr>
          <p:cNvPr id="14" name="Picture 3" descr="Neon 3D circle art">
            <a:extLst>
              <a:ext uri="{FF2B5EF4-FFF2-40B4-BE49-F238E27FC236}">
                <a16:creationId xmlns:a16="http://schemas.microsoft.com/office/drawing/2014/main" id="{390FC5B0-B5BE-56B2-B734-6C7B155CB412}"/>
              </a:ext>
            </a:extLst>
          </p:cNvPr>
          <p:cNvPicPr>
            <a:picLocks noChangeAspect="1"/>
          </p:cNvPicPr>
          <p:nvPr/>
        </p:nvPicPr>
        <p:blipFill rotWithShape="1">
          <a:blip r:embed="rId2"/>
          <a:srcRect l="16328" r="13900" b="2"/>
          <a:stretch/>
        </p:blipFill>
        <p:spPr>
          <a:xfrm>
            <a:off x="-11" y="762011"/>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5" name="Freeform: Shape 10">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8" name="image1.jpeg" descr="Text&#10;&#10;Description automatically generated">
            <a:extLst>
              <a:ext uri="{FF2B5EF4-FFF2-40B4-BE49-F238E27FC236}">
                <a16:creationId xmlns:a16="http://schemas.microsoft.com/office/drawing/2014/main" id="{8C4FF567-3331-F58E-CCC5-D5334F2E2D32}"/>
              </a:ext>
            </a:extLst>
          </p:cNvPr>
          <p:cNvPicPr>
            <a:picLocks noChangeAspect="1"/>
          </p:cNvPicPr>
          <p:nvPr/>
        </p:nvPicPr>
        <p:blipFill>
          <a:blip r:embed="rId3" cstate="print"/>
          <a:stretch>
            <a:fillRect/>
          </a:stretch>
        </p:blipFill>
        <p:spPr>
          <a:xfrm>
            <a:off x="7825839" y="273348"/>
            <a:ext cx="4165166" cy="1639070"/>
          </a:xfrm>
          <a:prstGeom prst="rect">
            <a:avLst/>
          </a:prstGeom>
        </p:spPr>
      </p:pic>
      <p:sp>
        <p:nvSpPr>
          <p:cNvPr id="12" name="TextBox 11">
            <a:extLst>
              <a:ext uri="{FF2B5EF4-FFF2-40B4-BE49-F238E27FC236}">
                <a16:creationId xmlns:a16="http://schemas.microsoft.com/office/drawing/2014/main" id="{B6D9418B-6B0E-2BCB-5546-EDAA06FE6E2B}"/>
              </a:ext>
            </a:extLst>
          </p:cNvPr>
          <p:cNvSpPr txBox="1"/>
          <p:nvPr/>
        </p:nvSpPr>
        <p:spPr>
          <a:xfrm>
            <a:off x="5918779" y="2422568"/>
            <a:ext cx="6003719" cy="646331"/>
          </a:xfrm>
          <a:prstGeom prst="rect">
            <a:avLst/>
          </a:prstGeom>
          <a:noFill/>
        </p:spPr>
        <p:txBody>
          <a:bodyPr wrap="square">
            <a:spAutoFit/>
          </a:bodyPr>
          <a:lstStyle/>
          <a:p>
            <a:r>
              <a:rPr lang="en-GB" sz="1800" dirty="0">
                <a:effectLst/>
                <a:latin typeface="Arial" panose="020B0604020202020204" pitchFamily="34" charset="0"/>
                <a:ea typeface="SimHei" panose="02010609060101010101" pitchFamily="49" charset="-122"/>
                <a:cs typeface="Arial" panose="020B0604020202020204" pitchFamily="34" charset="0"/>
              </a:rPr>
              <a:t>BSc (Hons) Health and Social Care</a:t>
            </a:r>
            <a:br>
              <a:rPr lang="en-GB" sz="1800" dirty="0">
                <a:effectLst/>
                <a:latin typeface="Arial" panose="020B0604020202020204" pitchFamily="34" charset="0"/>
                <a:ea typeface="SimHei" panose="02010609060101010101" pitchFamily="49" charset="-122"/>
                <a:cs typeface="Arial" panose="020B0604020202020204" pitchFamily="34" charset="0"/>
              </a:rPr>
            </a:br>
            <a:r>
              <a:rPr lang="en-GB" sz="1800" dirty="0">
                <a:effectLst/>
                <a:latin typeface="Arial" panose="020B0604020202020204" pitchFamily="34" charset="0"/>
                <a:ea typeface="SimHei" panose="02010609060101010101" pitchFamily="49" charset="-122"/>
                <a:cs typeface="Arial" panose="020B0604020202020204" pitchFamily="34" charset="0"/>
              </a:rPr>
              <a:t>                Dissertation Viva</a:t>
            </a:r>
            <a:endParaRPr lang="en-GB" dirty="0"/>
          </a:p>
        </p:txBody>
      </p:sp>
    </p:spTree>
    <p:extLst>
      <p:ext uri="{BB962C8B-B14F-4D97-AF65-F5344CB8AC3E}">
        <p14:creationId xmlns:p14="http://schemas.microsoft.com/office/powerpoint/2010/main" val="2983177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02414-6CE2-51F5-0449-15D64D54C967}"/>
              </a:ext>
            </a:extLst>
          </p:cNvPr>
          <p:cNvSpPr>
            <a:spLocks noGrp="1"/>
          </p:cNvSpPr>
          <p:nvPr>
            <p:ph type="title"/>
          </p:nvPr>
        </p:nvSpPr>
        <p:spPr>
          <a:xfrm>
            <a:off x="697706" y="140494"/>
            <a:ext cx="10668000" cy="1524000"/>
          </a:xfrm>
        </p:spPr>
        <p:txBody>
          <a:bodyPr/>
          <a:lstStyle/>
          <a:p>
            <a:r>
              <a:rPr lang="en-GB" sz="1800" b="1" dirty="0">
                <a:effectLst/>
                <a:latin typeface="Arial" panose="020B0604020202020204" pitchFamily="34" charset="0"/>
                <a:ea typeface="SimHei" panose="02010609060101010101" pitchFamily="49" charset="-122"/>
                <a:cs typeface="Arial" panose="020B0604020202020204" pitchFamily="34" charset="0"/>
              </a:rPr>
              <a:t>            </a:t>
            </a:r>
            <a:r>
              <a:rPr lang="en-GB" sz="2000" b="1" dirty="0">
                <a:effectLst/>
                <a:latin typeface="Arial" panose="020B0604020202020204" pitchFamily="34" charset="0"/>
                <a:ea typeface="SimHei" panose="02010609060101010101" pitchFamily="49" charset="-122"/>
                <a:cs typeface="Arial" panose="020B0604020202020204" pitchFamily="34" charset="0"/>
              </a:rPr>
              <a:t>The impact of anxiety and depression on adolescents’ academic performance</a:t>
            </a:r>
            <a:br>
              <a:rPr lang="en-GB" sz="2000" b="1" dirty="0">
                <a:solidFill>
                  <a:srgbClr val="2F5496"/>
                </a:solidFill>
                <a:effectLst/>
                <a:latin typeface="Arial" panose="020B0604020202020204" pitchFamily="34" charset="0"/>
                <a:ea typeface="SimHei" panose="02010609060101010101" pitchFamily="49" charset="-122"/>
                <a:cs typeface="Arial" panose="020B0604020202020204" pitchFamily="34" charset="0"/>
              </a:rPr>
            </a:br>
            <a:endParaRPr lang="en-GB" sz="2000" b="1" dirty="0"/>
          </a:p>
        </p:txBody>
      </p:sp>
      <p:sp>
        <p:nvSpPr>
          <p:cNvPr id="3" name="Content Placeholder 2">
            <a:extLst>
              <a:ext uri="{FF2B5EF4-FFF2-40B4-BE49-F238E27FC236}">
                <a16:creationId xmlns:a16="http://schemas.microsoft.com/office/drawing/2014/main" id="{8901514B-CC47-454F-ED60-85F88CFE923E}"/>
              </a:ext>
            </a:extLst>
          </p:cNvPr>
          <p:cNvSpPr>
            <a:spLocks noGrp="1"/>
          </p:cNvSpPr>
          <p:nvPr>
            <p:ph idx="1"/>
          </p:nvPr>
        </p:nvSpPr>
        <p:spPr>
          <a:xfrm>
            <a:off x="2410320" y="902494"/>
            <a:ext cx="7095506" cy="611579"/>
          </a:xfrm>
        </p:spPr>
        <p:txBody>
          <a:bodyPr>
            <a:normAutofit/>
          </a:bodyPr>
          <a:lstStyle/>
          <a:p>
            <a:pPr marL="0" indent="0">
              <a:buNone/>
            </a:pPr>
            <a:r>
              <a:rPr lang="en-GB" sz="1800" b="1" dirty="0">
                <a:latin typeface="Arial" panose="020B0604020202020204" pitchFamily="34" charset="0"/>
                <a:cs typeface="Arial" panose="020B0604020202020204" pitchFamily="34" charset="0"/>
              </a:rPr>
              <a:t>                                             Introduction </a:t>
            </a:r>
          </a:p>
          <a:p>
            <a:pPr marL="0" indent="0">
              <a:buNone/>
            </a:pPr>
            <a:endParaRPr lang="en-GB" dirty="0"/>
          </a:p>
        </p:txBody>
      </p:sp>
      <p:graphicFrame>
        <p:nvGraphicFramePr>
          <p:cNvPr id="4" name="Table 4">
            <a:extLst>
              <a:ext uri="{FF2B5EF4-FFF2-40B4-BE49-F238E27FC236}">
                <a16:creationId xmlns:a16="http://schemas.microsoft.com/office/drawing/2014/main" id="{E6051A02-3C2A-DA35-0655-B5929416F79A}"/>
              </a:ext>
            </a:extLst>
          </p:cNvPr>
          <p:cNvGraphicFramePr>
            <a:graphicFrameLocks noGrp="1"/>
          </p:cNvGraphicFramePr>
          <p:nvPr>
            <p:extLst>
              <p:ext uri="{D42A27DB-BD31-4B8C-83A1-F6EECF244321}">
                <p14:modId xmlns:p14="http://schemas.microsoft.com/office/powerpoint/2010/main" val="507046074"/>
              </p:ext>
            </p:extLst>
          </p:nvPr>
        </p:nvGraphicFramePr>
        <p:xfrm>
          <a:off x="6255525" y="2070734"/>
          <a:ext cx="5295919" cy="3765709"/>
        </p:xfrm>
        <a:graphic>
          <a:graphicData uri="http://schemas.openxmlformats.org/drawingml/2006/table">
            <a:tbl>
              <a:tblPr firstRow="1" bandRow="1">
                <a:tableStyleId>{46F890A9-2807-4EBB-B81D-B2AA78EC7F39}</a:tableStyleId>
              </a:tblPr>
              <a:tblGrid>
                <a:gridCol w="5295919">
                  <a:extLst>
                    <a:ext uri="{9D8B030D-6E8A-4147-A177-3AD203B41FA5}">
                      <a16:colId xmlns:a16="http://schemas.microsoft.com/office/drawing/2014/main" val="3206816664"/>
                    </a:ext>
                  </a:extLst>
                </a:gridCol>
              </a:tblGrid>
              <a:tr h="3765709">
                <a:tc>
                  <a:txBody>
                    <a:bodyPr/>
                    <a:lstStyle/>
                    <a:p>
                      <a:pPr marL="285750" indent="-285750">
                        <a:buFont typeface="Arial" panose="020B0604020202020204" pitchFamily="34" charset="0"/>
                        <a:buChar char="•"/>
                      </a:pPr>
                      <a:endParaRPr lang="en-GB" sz="1400" b="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In this presentation</a:t>
                      </a:r>
                      <a:r>
                        <a:rPr lang="en-US" sz="1600" b="0" dirty="0">
                          <a:latin typeface="Arial" panose="020B0604020202020204" pitchFamily="34" charset="0"/>
                          <a:cs typeface="Arial" panose="020B0604020202020204" pitchFamily="34" charset="0"/>
                        </a:rPr>
                        <a:t> will be describe the aims, objectives, the structure and  what the researcher intends to do for the purpose of this research.</a:t>
                      </a:r>
                    </a:p>
                    <a:p>
                      <a:pPr marL="0" indent="0">
                        <a:buFont typeface="Arial" panose="020B0604020202020204" pitchFamily="34" charset="0"/>
                        <a:buNone/>
                      </a:pPr>
                      <a:endParaRPr lang="en-US" sz="1600" b="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0" dirty="0">
                          <a:latin typeface="Arial" panose="020B0604020202020204" pitchFamily="34" charset="0"/>
                          <a:cs typeface="Arial" panose="020B0604020202020204" pitchFamily="34" charset="0"/>
                        </a:rPr>
                        <a:t>This research will take a deeper look into existing literature to find the impact of anxiety and depression on adolescents' school performance in the UK ,to understand the consequences of these illnesses , the steps that government has taken on this issue and what can be improved in health and social care practices to prevent anxiety and depression in adolescents.</a:t>
                      </a:r>
                    </a:p>
                    <a:p>
                      <a:pPr marL="0" indent="0">
                        <a:buFont typeface="Arial" panose="020B0604020202020204" pitchFamily="34" charset="0"/>
                        <a:buNone/>
                      </a:pPr>
                      <a:endParaRPr lang="en-GB" sz="14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97176707"/>
                  </a:ext>
                </a:extLst>
              </a:tr>
            </a:tbl>
          </a:graphicData>
        </a:graphic>
      </p:graphicFrame>
      <p:pic>
        <p:nvPicPr>
          <p:cNvPr id="6" name="Picture 5" descr="A group of people sitting at a table&#10;&#10;Description automatically generated with low confidence">
            <a:extLst>
              <a:ext uri="{FF2B5EF4-FFF2-40B4-BE49-F238E27FC236}">
                <a16:creationId xmlns:a16="http://schemas.microsoft.com/office/drawing/2014/main" id="{376BB545-B2A4-0DB5-5E15-304B89369F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070" y="2066723"/>
            <a:ext cx="5726614" cy="2883896"/>
          </a:xfrm>
          <a:prstGeom prst="rect">
            <a:avLst/>
          </a:prstGeom>
        </p:spPr>
      </p:pic>
      <p:graphicFrame>
        <p:nvGraphicFramePr>
          <p:cNvPr id="7" name="Table 7">
            <a:extLst>
              <a:ext uri="{FF2B5EF4-FFF2-40B4-BE49-F238E27FC236}">
                <a16:creationId xmlns:a16="http://schemas.microsoft.com/office/drawing/2014/main" id="{E3C6DDDF-E158-63BE-AAB6-904DCCEE02EB}"/>
              </a:ext>
            </a:extLst>
          </p:cNvPr>
          <p:cNvGraphicFramePr>
            <a:graphicFrameLocks noGrp="1"/>
          </p:cNvGraphicFramePr>
          <p:nvPr>
            <p:extLst>
              <p:ext uri="{D42A27DB-BD31-4B8C-83A1-F6EECF244321}">
                <p14:modId xmlns:p14="http://schemas.microsoft.com/office/powerpoint/2010/main" val="378828381"/>
              </p:ext>
            </p:extLst>
          </p:nvPr>
        </p:nvGraphicFramePr>
        <p:xfrm>
          <a:off x="355070" y="5049743"/>
          <a:ext cx="4754381" cy="396240"/>
        </p:xfrm>
        <a:graphic>
          <a:graphicData uri="http://schemas.openxmlformats.org/drawingml/2006/table">
            <a:tbl>
              <a:tblPr firstRow="1" bandRow="1">
                <a:tableStyleId>{9D7B26C5-4107-4FEC-AEDC-1716B250A1EF}</a:tableStyleId>
              </a:tblPr>
              <a:tblGrid>
                <a:gridCol w="4754381">
                  <a:extLst>
                    <a:ext uri="{9D8B030D-6E8A-4147-A177-3AD203B41FA5}">
                      <a16:colId xmlns:a16="http://schemas.microsoft.com/office/drawing/2014/main" val="1551937880"/>
                    </a:ext>
                  </a:extLst>
                </a:gridCol>
              </a:tblGrid>
              <a:tr h="0">
                <a:tc>
                  <a:txBody>
                    <a:bodyPr/>
                    <a:lstStyle/>
                    <a:p>
                      <a:r>
                        <a:rPr lang="en-GB" sz="1000" b="0" dirty="0"/>
                        <a:t>Source: https://www.newportacademy.com/resources/mental-health/adolescent-depression-in-schools/</a:t>
                      </a:r>
                    </a:p>
                  </a:txBody>
                  <a:tcPr/>
                </a:tc>
                <a:extLst>
                  <a:ext uri="{0D108BD9-81ED-4DB2-BD59-A6C34878D82A}">
                    <a16:rowId xmlns:a16="http://schemas.microsoft.com/office/drawing/2014/main" val="1492488365"/>
                  </a:ext>
                </a:extLst>
              </a:tr>
            </a:tbl>
          </a:graphicData>
        </a:graphic>
      </p:graphicFrame>
    </p:spTree>
    <p:extLst>
      <p:ext uri="{BB962C8B-B14F-4D97-AF65-F5344CB8AC3E}">
        <p14:creationId xmlns:p14="http://schemas.microsoft.com/office/powerpoint/2010/main" val="954836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2" name="Freeform: Shape 21">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536CE9B8-731D-0301-8DB3-15049B8002E0}"/>
              </a:ext>
            </a:extLst>
          </p:cNvPr>
          <p:cNvSpPr>
            <a:spLocks noGrp="1"/>
          </p:cNvSpPr>
          <p:nvPr>
            <p:ph type="title"/>
          </p:nvPr>
        </p:nvSpPr>
        <p:spPr>
          <a:xfrm>
            <a:off x="718750" y="2286000"/>
            <a:ext cx="3048001" cy="2286000"/>
          </a:xfrm>
        </p:spPr>
        <p:txBody>
          <a:bodyPr anchor="ctr">
            <a:normAutofit/>
          </a:bodyPr>
          <a:lstStyle/>
          <a:p>
            <a:r>
              <a:rPr lang="en-GB" sz="3200">
                <a:solidFill>
                  <a:srgbClr val="FFFFFF"/>
                </a:solidFill>
                <a:latin typeface="Arial" panose="020B0604020202020204" pitchFamily="34" charset="0"/>
                <a:cs typeface="Arial" panose="020B0604020202020204" pitchFamily="34" charset="0"/>
              </a:rPr>
              <a:t>                                                    </a:t>
            </a:r>
            <a:r>
              <a:rPr lang="en-GB" sz="3200" b="1">
                <a:solidFill>
                  <a:srgbClr val="FFFFFF"/>
                </a:solidFill>
                <a:latin typeface="Arial" panose="020B0604020202020204" pitchFamily="34" charset="0"/>
                <a:cs typeface="Arial" panose="020B0604020202020204" pitchFamily="34" charset="0"/>
              </a:rPr>
              <a:t>Definition of main concept </a:t>
            </a:r>
          </a:p>
        </p:txBody>
      </p:sp>
      <p:graphicFrame>
        <p:nvGraphicFramePr>
          <p:cNvPr id="5" name="Content Placeholder 2">
            <a:extLst>
              <a:ext uri="{FF2B5EF4-FFF2-40B4-BE49-F238E27FC236}">
                <a16:creationId xmlns:a16="http://schemas.microsoft.com/office/drawing/2014/main" id="{1B375440-BBDE-1338-572F-106BA80CE2AC}"/>
              </a:ext>
            </a:extLst>
          </p:cNvPr>
          <p:cNvGraphicFramePr>
            <a:graphicFrameLocks noGrp="1"/>
          </p:cNvGraphicFramePr>
          <p:nvPr>
            <p:ph idx="1"/>
            <p:extLst>
              <p:ext uri="{D42A27DB-BD31-4B8C-83A1-F6EECF244321}">
                <p14:modId xmlns:p14="http://schemas.microsoft.com/office/powerpoint/2010/main" val="634596442"/>
              </p:ext>
            </p:extLst>
          </p:nvPr>
        </p:nvGraphicFramePr>
        <p:xfrm>
          <a:off x="4476192" y="68979"/>
          <a:ext cx="7389824" cy="6720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6921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Freeform: Shape 23">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44" name="Freeform: Shape 25">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45" name="Freeform: Shape 27">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46" name="Rectangle 2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7" name="Picture 19" descr="Dart on a dartboard">
            <a:extLst>
              <a:ext uri="{FF2B5EF4-FFF2-40B4-BE49-F238E27FC236}">
                <a16:creationId xmlns:a16="http://schemas.microsoft.com/office/drawing/2014/main" id="{E49D212D-2930-80D2-CA8A-721368B8CE4F}"/>
              </a:ext>
            </a:extLst>
          </p:cNvPr>
          <p:cNvPicPr>
            <a:picLocks noChangeAspect="1"/>
          </p:cNvPicPr>
          <p:nvPr/>
        </p:nvPicPr>
        <p:blipFill rotWithShape="1">
          <a:blip r:embed="rId2"/>
          <a:srcRect b="15835"/>
          <a:stretch/>
        </p:blipFill>
        <p:spPr>
          <a:xfrm>
            <a:off x="-7611" y="-4228"/>
            <a:ext cx="12207220" cy="6857990"/>
          </a:xfrm>
          <a:prstGeom prst="rect">
            <a:avLst/>
          </a:prstGeom>
        </p:spPr>
      </p:pic>
      <p:sp>
        <p:nvSpPr>
          <p:cNvPr id="48" name="Rectangle 31">
            <a:extLst>
              <a:ext uri="{FF2B5EF4-FFF2-40B4-BE49-F238E27FC236}">
                <a16:creationId xmlns:a16="http://schemas.microsoft.com/office/drawing/2014/main" id="{0ED8FC7E-742C-4B53-B6FF-F19F8EDA2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1928"/>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15BCF-CD7E-A9A5-3C67-321C95A54367}"/>
              </a:ext>
            </a:extLst>
          </p:cNvPr>
          <p:cNvSpPr>
            <a:spLocks noGrp="1"/>
          </p:cNvSpPr>
          <p:nvPr>
            <p:ph type="title"/>
          </p:nvPr>
        </p:nvSpPr>
        <p:spPr>
          <a:xfrm>
            <a:off x="148697" y="343893"/>
            <a:ext cx="8009146" cy="587700"/>
          </a:xfrm>
        </p:spPr>
        <p:txBody>
          <a:bodyPr vert="horz" lIns="91440" tIns="45720" rIns="91440" bIns="45720" rtlCol="0" anchor="b">
            <a:normAutofit/>
          </a:bodyPr>
          <a:lstStyle/>
          <a:p>
            <a:pPr algn="ctr"/>
            <a:r>
              <a:rPr lang="en-US" sz="2000" b="1" kern="1200" dirty="0">
                <a:solidFill>
                  <a:schemeClr val="tx1"/>
                </a:solidFill>
                <a:highlight>
                  <a:srgbClr val="000000"/>
                </a:highlight>
                <a:latin typeface="Arial" panose="020B0604020202020204" pitchFamily="34" charset="0"/>
                <a:cs typeface="Arial" panose="020B0604020202020204" pitchFamily="34" charset="0"/>
              </a:rPr>
              <a:t>The aim and  objectives of the study </a:t>
            </a:r>
          </a:p>
        </p:txBody>
      </p:sp>
      <p:graphicFrame>
        <p:nvGraphicFramePr>
          <p:cNvPr id="5" name="Table 5">
            <a:extLst>
              <a:ext uri="{FF2B5EF4-FFF2-40B4-BE49-F238E27FC236}">
                <a16:creationId xmlns:a16="http://schemas.microsoft.com/office/drawing/2014/main" id="{4A86AE53-CB3D-A494-A0A7-48D0704286A7}"/>
              </a:ext>
            </a:extLst>
          </p:cNvPr>
          <p:cNvGraphicFramePr>
            <a:graphicFrameLocks noGrp="1"/>
          </p:cNvGraphicFramePr>
          <p:nvPr>
            <p:extLst>
              <p:ext uri="{D42A27DB-BD31-4B8C-83A1-F6EECF244321}">
                <p14:modId xmlns:p14="http://schemas.microsoft.com/office/powerpoint/2010/main" val="807113004"/>
              </p:ext>
            </p:extLst>
          </p:nvPr>
        </p:nvGraphicFramePr>
        <p:xfrm>
          <a:off x="271462" y="1275486"/>
          <a:ext cx="7037997" cy="5212080"/>
        </p:xfrm>
        <a:graphic>
          <a:graphicData uri="http://schemas.openxmlformats.org/drawingml/2006/table">
            <a:tbl>
              <a:tblPr firstRow="1" bandRow="1"/>
              <a:tblGrid>
                <a:gridCol w="7037997">
                  <a:extLst>
                    <a:ext uri="{9D8B030D-6E8A-4147-A177-3AD203B41FA5}">
                      <a16:colId xmlns:a16="http://schemas.microsoft.com/office/drawing/2014/main" val="3525822663"/>
                    </a:ext>
                  </a:extLst>
                </a:gridCol>
              </a:tblGrid>
              <a:tr h="4696689">
                <a:tc>
                  <a:txBody>
                    <a:bodyPr/>
                    <a:lstStyle/>
                    <a:p>
                      <a:pPr marL="285750" indent="-285750">
                        <a:buFont typeface="Arial" panose="020B0604020202020204" pitchFamily="34" charset="0"/>
                        <a:buChar char="•"/>
                      </a:pPr>
                      <a:r>
                        <a:rPr lang="en-US" sz="1600" b="0" dirty="0">
                          <a:solidFill>
                            <a:schemeClr val="tx1"/>
                          </a:solidFill>
                          <a:highlight>
                            <a:srgbClr val="000000"/>
                          </a:highlight>
                          <a:latin typeface="Arial" panose="020B0604020202020204" pitchFamily="34" charset="0"/>
                          <a:cs typeface="Arial" panose="020B0604020202020204" pitchFamily="34" charset="0"/>
                        </a:rPr>
                        <a:t>The purpose of this study is to investigate the impact of anxiety and depression on academic adolescent’s performance.</a:t>
                      </a:r>
                    </a:p>
                    <a:p>
                      <a:pPr marL="285750" indent="-285750">
                        <a:buFont typeface="Arial" panose="020B0604020202020204" pitchFamily="34" charset="0"/>
                        <a:buChar char="•"/>
                      </a:pPr>
                      <a:endParaRPr lang="en-US" sz="1600" b="0" dirty="0">
                        <a:solidFill>
                          <a:schemeClr val="tx1"/>
                        </a:solidFill>
                        <a:highlight>
                          <a:srgbClr val="000000"/>
                        </a:highligh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b="0" dirty="0">
                          <a:solidFill>
                            <a:schemeClr val="tx1"/>
                          </a:solidFill>
                          <a:highlight>
                            <a:srgbClr val="000000"/>
                          </a:highlight>
                          <a:latin typeface="Arial" panose="020B0604020202020204" pitchFamily="34" charset="0"/>
                          <a:cs typeface="Arial" panose="020B0604020202020204" pitchFamily="34" charset="0"/>
                        </a:rPr>
                        <a:t>Objective 1: </a:t>
                      </a:r>
                      <a:r>
                        <a:rPr lang="en-GB" sz="1600" kern="1200" dirty="0">
                          <a:solidFill>
                            <a:schemeClr val="tx1"/>
                          </a:solidFill>
                          <a:effectLst/>
                          <a:highlight>
                            <a:srgbClr val="000000"/>
                          </a:highlight>
                          <a:latin typeface="Arial" panose="020B0604020202020204" pitchFamily="34" charset="0"/>
                          <a:ea typeface="+mn-ea"/>
                          <a:cs typeface="Arial" panose="020B0604020202020204" pitchFamily="34" charset="0"/>
                        </a:rPr>
                        <a:t>to achieve the aim is to define anxiety and depression and explore the impact of these two conditions on adolescent’s academic performance;</a:t>
                      </a:r>
                    </a:p>
                    <a:p>
                      <a:pPr marL="0" indent="0">
                        <a:buFont typeface="Arial" panose="020B0604020202020204" pitchFamily="34" charset="0"/>
                        <a:buNone/>
                      </a:pPr>
                      <a:endParaRPr lang="en-GB" sz="1600" kern="1200" dirty="0">
                        <a:solidFill>
                          <a:schemeClr val="tx1"/>
                        </a:solidFill>
                        <a:effectLst/>
                        <a:highlight>
                          <a:srgbClr val="000000"/>
                        </a:highligh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600" kern="1200" dirty="0">
                          <a:solidFill>
                            <a:schemeClr val="tx1"/>
                          </a:solidFill>
                          <a:effectLst/>
                          <a:highlight>
                            <a:srgbClr val="000000"/>
                          </a:highlight>
                          <a:latin typeface="Arial" panose="020B0604020202020204" pitchFamily="34" charset="0"/>
                          <a:ea typeface="+mn-ea"/>
                          <a:cs typeface="Arial" panose="020B0604020202020204" pitchFamily="34" charset="0"/>
                        </a:rPr>
                        <a:t> Objective 2: to examine the effects of pandemics on adolescents’ academic achievement using the secondary research by systematic literature review.</a:t>
                      </a:r>
                    </a:p>
                    <a:p>
                      <a:pPr marL="285750" indent="-285750">
                        <a:buFont typeface="Arial" panose="020B0604020202020204" pitchFamily="34" charset="0"/>
                        <a:buChar char="•"/>
                      </a:pPr>
                      <a:endParaRPr lang="en-GB" sz="1600" b="0" kern="1200" dirty="0">
                        <a:solidFill>
                          <a:schemeClr val="tx1"/>
                        </a:solidFill>
                        <a:effectLst/>
                        <a:highlight>
                          <a:srgbClr val="000000"/>
                        </a:highligh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600" b="0" kern="1200" dirty="0">
                          <a:solidFill>
                            <a:schemeClr val="tx1"/>
                          </a:solidFill>
                          <a:effectLst/>
                          <a:highlight>
                            <a:srgbClr val="000000"/>
                          </a:highlight>
                          <a:latin typeface="Arial" panose="020B0604020202020204" pitchFamily="34" charset="0"/>
                          <a:ea typeface="+mn-ea"/>
                          <a:cs typeface="Arial" panose="020B0604020202020204" pitchFamily="34" charset="0"/>
                        </a:rPr>
                        <a:t>Objective 3: </a:t>
                      </a:r>
                      <a:r>
                        <a:rPr lang="en-GB" sz="1600" kern="1200" dirty="0">
                          <a:solidFill>
                            <a:schemeClr val="tx1"/>
                          </a:solidFill>
                          <a:effectLst/>
                          <a:highlight>
                            <a:srgbClr val="000000"/>
                          </a:highlight>
                          <a:latin typeface="Arial" panose="020B0604020202020204" pitchFamily="34" charset="0"/>
                          <a:ea typeface="+mn-ea"/>
                          <a:cs typeface="Arial" panose="020B0604020202020204" pitchFamily="34" charset="0"/>
                        </a:rPr>
                        <a:t>to evaluate the consequence of anxiety and depression affecting adolescents in their educational attainment, find out the support available in the UK to minimise the effects of anxiety and depression and investigate the gaps by finding relevant articles published in academic literature. </a:t>
                      </a:r>
                      <a:endParaRPr lang="en-GB" sz="1600" b="0" kern="1200" dirty="0">
                        <a:solidFill>
                          <a:schemeClr val="tx1"/>
                        </a:solidFill>
                        <a:effectLst/>
                        <a:highlight>
                          <a:srgbClr val="000000"/>
                        </a:highligh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GB" sz="1600" b="0" kern="1200" dirty="0">
                        <a:solidFill>
                          <a:schemeClr val="tx1"/>
                        </a:solidFill>
                        <a:effectLst/>
                        <a:highlight>
                          <a:srgbClr val="000000"/>
                        </a:highligh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600" b="0" kern="1200" dirty="0">
                          <a:solidFill>
                            <a:schemeClr val="tx1"/>
                          </a:solidFill>
                          <a:effectLst/>
                          <a:highlight>
                            <a:srgbClr val="000000"/>
                          </a:highlight>
                          <a:latin typeface="Arial" panose="020B0604020202020204" pitchFamily="34" charset="0"/>
                          <a:ea typeface="+mn-ea"/>
                          <a:cs typeface="Arial" panose="020B0604020202020204" pitchFamily="34" charset="0"/>
                        </a:rPr>
                        <a:t>Objective 4: </a:t>
                      </a:r>
                      <a:r>
                        <a:rPr lang="en-GB" sz="1600" kern="1200" dirty="0">
                          <a:solidFill>
                            <a:schemeClr val="tx1"/>
                          </a:solidFill>
                          <a:effectLst/>
                          <a:highlight>
                            <a:srgbClr val="000000"/>
                          </a:highlight>
                          <a:latin typeface="Arial" panose="020B0604020202020204" pitchFamily="34" charset="0"/>
                          <a:ea typeface="+mn-ea"/>
                          <a:cs typeface="Arial" panose="020B0604020202020204" pitchFamily="34" charset="0"/>
                        </a:rPr>
                        <a:t>to provide recommendations for improvement for health and social care practice, interventions and strategies for service users and recommendations about the initiative of the government for management to prevent the anxiety and depression in adolescents</a:t>
                      </a:r>
                    </a:p>
                  </a:txBody>
                  <a:tcPr/>
                </a:tc>
                <a:extLst>
                  <a:ext uri="{0D108BD9-81ED-4DB2-BD59-A6C34878D82A}">
                    <a16:rowId xmlns:a16="http://schemas.microsoft.com/office/drawing/2014/main" val="249205668"/>
                  </a:ext>
                </a:extLst>
              </a:tr>
            </a:tbl>
          </a:graphicData>
        </a:graphic>
      </p:graphicFrame>
    </p:spTree>
    <p:extLst>
      <p:ext uri="{BB962C8B-B14F-4D97-AF65-F5344CB8AC3E}">
        <p14:creationId xmlns:p14="http://schemas.microsoft.com/office/powerpoint/2010/main" val="76711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1">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3">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5" name="Picture 4" descr="A group of students in a classroom&#10;&#10;Description automatically generated with low confidence">
            <a:extLst>
              <a:ext uri="{FF2B5EF4-FFF2-40B4-BE49-F238E27FC236}">
                <a16:creationId xmlns:a16="http://schemas.microsoft.com/office/drawing/2014/main" id="{EC68D397-6968-EDF7-0928-53F3B5D3E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406" y="980237"/>
            <a:ext cx="4827544" cy="3299154"/>
          </a:xfrm>
          <a:prstGeom prst="rect">
            <a:avLst/>
          </a:prstGeom>
        </p:spPr>
      </p:pic>
      <p:sp>
        <p:nvSpPr>
          <p:cNvPr id="3" name="Content Placeholder 2">
            <a:extLst>
              <a:ext uri="{FF2B5EF4-FFF2-40B4-BE49-F238E27FC236}">
                <a16:creationId xmlns:a16="http://schemas.microsoft.com/office/drawing/2014/main" id="{B6A8E3A5-D768-DF3F-CABB-FE394C248968}"/>
              </a:ext>
            </a:extLst>
          </p:cNvPr>
          <p:cNvSpPr>
            <a:spLocks noGrp="1"/>
          </p:cNvSpPr>
          <p:nvPr>
            <p:ph idx="1"/>
          </p:nvPr>
        </p:nvSpPr>
        <p:spPr>
          <a:xfrm>
            <a:off x="5757063" y="1653236"/>
            <a:ext cx="5497373" cy="5204764"/>
          </a:xfrm>
        </p:spPr>
        <p:txBody>
          <a:bodyPr>
            <a:normAutofit lnSpcReduction="10000"/>
          </a:bodyPr>
          <a:lstStyle/>
          <a:p>
            <a:pPr>
              <a:lnSpc>
                <a:spcPct val="115000"/>
              </a:lnSpc>
            </a:pPr>
            <a:r>
              <a:rPr lang="en-GB" sz="1600" dirty="0">
                <a:effectLst/>
                <a:latin typeface="Arial" panose="020B0604020202020204" pitchFamily="34" charset="0"/>
                <a:ea typeface="SimHei" panose="02010609060101010101" pitchFamily="49" charset="-122"/>
              </a:rPr>
              <a:t>Between the 15th and 17th centuries, mental illnesses were perceived as the possession of people by demons, or it was believed that those who suffered from depression were witches. The treatment applied to people who suffered from depression or anxiety consisted of beatings, starvation, or restraint</a:t>
            </a:r>
            <a:r>
              <a:rPr lang="en-GB" sz="1600" dirty="0">
                <a:latin typeface="Arial" panose="020B0604020202020204" pitchFamily="34" charset="0"/>
                <a:ea typeface="SimHei" panose="02010609060101010101" pitchFamily="49" charset="-122"/>
              </a:rPr>
              <a:t> </a:t>
            </a:r>
            <a:r>
              <a:rPr lang="en-GB" sz="1600" dirty="0">
                <a:effectLst/>
                <a:latin typeface="Arial" panose="020B0604020202020204" pitchFamily="34" charset="0"/>
                <a:ea typeface="SimHei" panose="02010609060101010101" pitchFamily="49" charset="-122"/>
              </a:rPr>
              <a:t>(Pulse TMS, 2020). </a:t>
            </a:r>
          </a:p>
          <a:p>
            <a:pPr>
              <a:lnSpc>
                <a:spcPct val="115000"/>
              </a:lnSpc>
            </a:pPr>
            <a:r>
              <a:rPr lang="en-GB" sz="1600" dirty="0">
                <a:latin typeface="Arial" panose="020B0604020202020204" pitchFamily="34" charset="0"/>
                <a:ea typeface="SimHei" panose="02010609060101010101" pitchFamily="49" charset="-122"/>
              </a:rPr>
              <a:t>B</a:t>
            </a:r>
            <a:r>
              <a:rPr lang="en-GB" sz="1600" dirty="0">
                <a:effectLst/>
                <a:latin typeface="Arial" panose="020B0604020202020204" pitchFamily="34" charset="0"/>
                <a:ea typeface="SimHei" panose="02010609060101010101" pitchFamily="49" charset="-122"/>
              </a:rPr>
              <a:t>etween the 18th and 19th centuries, depression was treated by electroconvulsive therapy which consisted of electric shocks applied to the scalp, people did not they had rights, they were deprived of their freedom, they were marginalized by society, even some of them were locked up in asylums and left to die.(Pulse TMS,2020)</a:t>
            </a:r>
          </a:p>
          <a:p>
            <a:pPr>
              <a:lnSpc>
                <a:spcPct val="115000"/>
              </a:lnSpc>
            </a:pPr>
            <a:r>
              <a:rPr lang="en-GB" sz="1600" dirty="0">
                <a:effectLst/>
                <a:latin typeface="Arial" panose="020B0604020202020204" pitchFamily="34" charset="0"/>
                <a:ea typeface="SimHei" panose="02010609060101010101" pitchFamily="49" charset="-122"/>
              </a:rPr>
              <a:t>Today in the UK there are many mental health centres that offer the best care for patients, the treatment is based on a person-centred approach where the person choose the treatment that is most appropriate.</a:t>
            </a:r>
            <a:r>
              <a:rPr lang="en-GB" sz="1600" dirty="0">
                <a:effectLst/>
                <a:latin typeface="Arial" panose="020B0604020202020204" pitchFamily="34" charset="0"/>
                <a:ea typeface="SimHei" panose="02010609060101010101" pitchFamily="49" charset="-122"/>
                <a:cs typeface="Arial" panose="020B0604020202020204" pitchFamily="34" charset="0"/>
              </a:rPr>
              <a:t> (</a:t>
            </a:r>
            <a:r>
              <a:rPr lang="en-GB" sz="1600" dirty="0" err="1">
                <a:effectLst/>
                <a:latin typeface="Arial" panose="020B0604020202020204" pitchFamily="34" charset="0"/>
                <a:ea typeface="SimHei" panose="02010609060101010101" pitchFamily="49" charset="-122"/>
                <a:cs typeface="Arial" panose="020B0604020202020204" pitchFamily="34" charset="0"/>
              </a:rPr>
              <a:t>Rapheal</a:t>
            </a:r>
            <a:r>
              <a:rPr lang="en-GB" sz="1600" dirty="0">
                <a:effectLst/>
                <a:latin typeface="Arial" panose="020B0604020202020204" pitchFamily="34" charset="0"/>
                <a:ea typeface="SimHei" panose="02010609060101010101" pitchFamily="49" charset="-122"/>
                <a:cs typeface="Arial" panose="020B0604020202020204" pitchFamily="34" charset="0"/>
              </a:rPr>
              <a:t>, 2015).</a:t>
            </a:r>
          </a:p>
          <a:p>
            <a:pPr>
              <a:lnSpc>
                <a:spcPct val="115000"/>
              </a:lnSpc>
            </a:pPr>
            <a:endParaRPr lang="en-GB" sz="1100" dirty="0"/>
          </a:p>
        </p:txBody>
      </p:sp>
      <p:sp>
        <p:nvSpPr>
          <p:cNvPr id="2" name="Title 1">
            <a:extLst>
              <a:ext uri="{FF2B5EF4-FFF2-40B4-BE49-F238E27FC236}">
                <a16:creationId xmlns:a16="http://schemas.microsoft.com/office/drawing/2014/main" id="{C4402D60-4E81-3DAB-8593-45358E551945}"/>
              </a:ext>
            </a:extLst>
          </p:cNvPr>
          <p:cNvSpPr>
            <a:spLocks noGrp="1"/>
          </p:cNvSpPr>
          <p:nvPr>
            <p:ph type="title"/>
          </p:nvPr>
        </p:nvSpPr>
        <p:spPr>
          <a:xfrm>
            <a:off x="6096000" y="490117"/>
            <a:ext cx="5334000" cy="764439"/>
          </a:xfrm>
        </p:spPr>
        <p:txBody>
          <a:bodyPr>
            <a:normAutofit fontScale="90000"/>
          </a:bodyPr>
          <a:lstStyle/>
          <a:p>
            <a:r>
              <a:rPr lang="en-GB" sz="3200" dirty="0">
                <a:latin typeface="Arial" panose="020B0604020202020204" pitchFamily="34" charset="0"/>
                <a:cs typeface="Arial" panose="020B0604020202020204" pitchFamily="34" charset="0"/>
              </a:rPr>
              <a:t>                                                    Background </a:t>
            </a:r>
          </a:p>
        </p:txBody>
      </p:sp>
      <p:graphicFrame>
        <p:nvGraphicFramePr>
          <p:cNvPr id="6" name="Table 6">
            <a:extLst>
              <a:ext uri="{FF2B5EF4-FFF2-40B4-BE49-F238E27FC236}">
                <a16:creationId xmlns:a16="http://schemas.microsoft.com/office/drawing/2014/main" id="{F18E5FA0-451A-FC90-97C2-0AEE9DBE99D9}"/>
              </a:ext>
            </a:extLst>
          </p:cNvPr>
          <p:cNvGraphicFramePr>
            <a:graphicFrameLocks noGrp="1"/>
          </p:cNvGraphicFramePr>
          <p:nvPr>
            <p:extLst>
              <p:ext uri="{D42A27DB-BD31-4B8C-83A1-F6EECF244321}">
                <p14:modId xmlns:p14="http://schemas.microsoft.com/office/powerpoint/2010/main" val="4250635367"/>
              </p:ext>
            </p:extLst>
          </p:nvPr>
        </p:nvGraphicFramePr>
        <p:xfrm>
          <a:off x="190195" y="4294631"/>
          <a:ext cx="4629304" cy="489510"/>
        </p:xfrm>
        <a:graphic>
          <a:graphicData uri="http://schemas.openxmlformats.org/drawingml/2006/table">
            <a:tbl>
              <a:tblPr firstRow="1" bandRow="1">
                <a:tableStyleId>{68D230F3-CF80-4859-8CE7-A43EE81993B5}</a:tableStyleId>
              </a:tblPr>
              <a:tblGrid>
                <a:gridCol w="4629304">
                  <a:extLst>
                    <a:ext uri="{9D8B030D-6E8A-4147-A177-3AD203B41FA5}">
                      <a16:colId xmlns:a16="http://schemas.microsoft.com/office/drawing/2014/main" val="1346455298"/>
                    </a:ext>
                  </a:extLst>
                </a:gridCol>
              </a:tblGrid>
              <a:tr h="489510">
                <a:tc>
                  <a:txBody>
                    <a:bodyPr/>
                    <a:lstStyle/>
                    <a:p>
                      <a:r>
                        <a:rPr lang="en-GB" sz="1000" dirty="0">
                          <a:highlight>
                            <a:srgbClr val="000000"/>
                          </a:highlight>
                          <a:latin typeface="Arial" panose="020B0604020202020204" pitchFamily="34" charset="0"/>
                          <a:cs typeface="Arial" panose="020B0604020202020204" pitchFamily="34" charset="0"/>
                        </a:rPr>
                        <a:t>Source:</a:t>
                      </a:r>
                      <a:r>
                        <a:rPr lang="en-US" sz="1000" dirty="0">
                          <a:highlight>
                            <a:srgbClr val="000000"/>
                          </a:highlight>
                          <a:latin typeface="Arial" panose="020B0604020202020204" pitchFamily="34" charset="0"/>
                          <a:cs typeface="Arial" panose="020B0604020202020204" pitchFamily="34" charset="0"/>
                          <a:hlinkClick r:id="rId3"/>
                        </a:rPr>
                        <a:t>Study: Depressed Children are More Likely to Have Skill Deficits - Campus Safety (campussafetymagazine.com)</a:t>
                      </a:r>
                      <a:endParaRPr lang="en-GB" sz="1000" dirty="0">
                        <a:highlight>
                          <a:srgbClr val="0000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54038187"/>
                  </a:ext>
                </a:extLst>
              </a:tr>
            </a:tbl>
          </a:graphicData>
        </a:graphic>
      </p:graphicFrame>
      <p:graphicFrame>
        <p:nvGraphicFramePr>
          <p:cNvPr id="4" name="Table 6">
            <a:extLst>
              <a:ext uri="{FF2B5EF4-FFF2-40B4-BE49-F238E27FC236}">
                <a16:creationId xmlns:a16="http://schemas.microsoft.com/office/drawing/2014/main" id="{F8B38C7E-FA32-3ACB-52B0-70FA82683F20}"/>
              </a:ext>
            </a:extLst>
          </p:cNvPr>
          <p:cNvGraphicFramePr>
            <a:graphicFrameLocks noGrp="1"/>
          </p:cNvGraphicFramePr>
          <p:nvPr>
            <p:extLst>
              <p:ext uri="{D42A27DB-BD31-4B8C-83A1-F6EECF244321}">
                <p14:modId xmlns:p14="http://schemas.microsoft.com/office/powerpoint/2010/main" val="2645626572"/>
              </p:ext>
            </p:extLst>
          </p:nvPr>
        </p:nvGraphicFramePr>
        <p:xfrm>
          <a:off x="6294905" y="1268476"/>
          <a:ext cx="1358742" cy="370840"/>
        </p:xfrm>
        <a:graphic>
          <a:graphicData uri="http://schemas.openxmlformats.org/drawingml/2006/table">
            <a:tbl>
              <a:tblPr firstRow="1" bandRow="1">
                <a:tableStyleId>{BDBED569-4797-4DF1-A0F4-6AAB3CD982D8}</a:tableStyleId>
              </a:tblPr>
              <a:tblGrid>
                <a:gridCol w="1358742">
                  <a:extLst>
                    <a:ext uri="{9D8B030D-6E8A-4147-A177-3AD203B41FA5}">
                      <a16:colId xmlns:a16="http://schemas.microsoft.com/office/drawing/2014/main" val="574617318"/>
                    </a:ext>
                  </a:extLst>
                </a:gridCol>
              </a:tblGrid>
              <a:tr h="370840">
                <a:tc>
                  <a:txBody>
                    <a:bodyPr/>
                    <a:lstStyle/>
                    <a:p>
                      <a:r>
                        <a:rPr lang="en-GB" dirty="0">
                          <a:latin typeface="Arial" panose="020B0604020202020204" pitchFamily="34" charset="0"/>
                          <a:cs typeface="Arial" panose="020B0604020202020204" pitchFamily="34" charset="0"/>
                        </a:rPr>
                        <a:t>History</a:t>
                      </a:r>
                    </a:p>
                  </a:txBody>
                  <a:tcPr/>
                </a:tc>
                <a:extLst>
                  <a:ext uri="{0D108BD9-81ED-4DB2-BD59-A6C34878D82A}">
                    <a16:rowId xmlns:a16="http://schemas.microsoft.com/office/drawing/2014/main" val="2454752425"/>
                  </a:ext>
                </a:extLst>
              </a:tr>
            </a:tbl>
          </a:graphicData>
        </a:graphic>
      </p:graphicFrame>
    </p:spTree>
    <p:extLst>
      <p:ext uri="{BB962C8B-B14F-4D97-AF65-F5344CB8AC3E}">
        <p14:creationId xmlns:p14="http://schemas.microsoft.com/office/powerpoint/2010/main" val="733483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05804E6-08AA-49E9-AD30-149FDD3DD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802" y="832508"/>
            <a:ext cx="4448352" cy="6025492"/>
          </a:xfrm>
          <a:custGeom>
            <a:avLst/>
            <a:gdLst>
              <a:gd name="connsiteX0" fmla="*/ 3173139 w 4448352"/>
              <a:gd name="connsiteY0" fmla="*/ 74 h 6025492"/>
              <a:gd name="connsiteX1" fmla="*/ 3840337 w 4448352"/>
              <a:gd name="connsiteY1" fmla="*/ 136997 h 6025492"/>
              <a:gd name="connsiteX2" fmla="*/ 4400480 w 4448352"/>
              <a:gd name="connsiteY2" fmla="*/ 1061406 h 6025492"/>
              <a:gd name="connsiteX3" fmla="*/ 3812207 w 4448352"/>
              <a:gd name="connsiteY3" fmla="*/ 2268177 h 6025492"/>
              <a:gd name="connsiteX4" fmla="*/ 2566852 w 4448352"/>
              <a:gd name="connsiteY4" fmla="*/ 4362395 h 6025492"/>
              <a:gd name="connsiteX5" fmla="*/ 1381603 w 4448352"/>
              <a:gd name="connsiteY5" fmla="*/ 6002073 h 6025492"/>
              <a:gd name="connsiteX6" fmla="*/ 1358105 w 4448352"/>
              <a:gd name="connsiteY6" fmla="*/ 6025492 h 6025492"/>
              <a:gd name="connsiteX7" fmla="*/ 147593 w 4448352"/>
              <a:gd name="connsiteY7" fmla="*/ 6025492 h 6025492"/>
              <a:gd name="connsiteX8" fmla="*/ 135095 w 4448352"/>
              <a:gd name="connsiteY8" fmla="*/ 5970139 h 6025492"/>
              <a:gd name="connsiteX9" fmla="*/ 989 w 4448352"/>
              <a:gd name="connsiteY9" fmla="*/ 3558990 h 6025492"/>
              <a:gd name="connsiteX10" fmla="*/ 134613 w 4448352"/>
              <a:gd name="connsiteY10" fmla="*/ 2769335 h 6025492"/>
              <a:gd name="connsiteX11" fmla="*/ 812398 w 4448352"/>
              <a:gd name="connsiteY11" fmla="*/ 1669996 h 6025492"/>
              <a:gd name="connsiteX12" fmla="*/ 1830565 w 4448352"/>
              <a:gd name="connsiteY12" fmla="*/ 638164 h 6025492"/>
              <a:gd name="connsiteX13" fmla="*/ 3173139 w 4448352"/>
              <a:gd name="connsiteY13" fmla="*/ 74 h 6025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48352" h="6025492">
                <a:moveTo>
                  <a:pt x="3173139" y="74"/>
                </a:moveTo>
                <a:cubicBezTo>
                  <a:pt x="3404376" y="2427"/>
                  <a:pt x="3621702" y="61078"/>
                  <a:pt x="3840337" y="136997"/>
                </a:cubicBezTo>
                <a:cubicBezTo>
                  <a:pt x="4230681" y="272614"/>
                  <a:pt x="4578505" y="404218"/>
                  <a:pt x="4400480" y="1061406"/>
                </a:cubicBezTo>
                <a:cubicBezTo>
                  <a:pt x="4294008" y="1454598"/>
                  <a:pt x="4050152" y="1868133"/>
                  <a:pt x="3812207" y="2268177"/>
                </a:cubicBezTo>
                <a:cubicBezTo>
                  <a:pt x="3397090" y="2966250"/>
                  <a:pt x="2981970" y="3664324"/>
                  <a:pt x="2566852" y="4362395"/>
                </a:cubicBezTo>
                <a:cubicBezTo>
                  <a:pt x="2261941" y="4875091"/>
                  <a:pt x="1813643" y="5542665"/>
                  <a:pt x="1381603" y="6002073"/>
                </a:cubicBezTo>
                <a:lnTo>
                  <a:pt x="1358105" y="6025492"/>
                </a:lnTo>
                <a:lnTo>
                  <a:pt x="147593" y="6025492"/>
                </a:lnTo>
                <a:lnTo>
                  <a:pt x="135095" y="5970139"/>
                </a:lnTo>
                <a:cubicBezTo>
                  <a:pt x="3334" y="5264474"/>
                  <a:pt x="25734" y="4338079"/>
                  <a:pt x="989" y="3558990"/>
                </a:cubicBezTo>
                <a:cubicBezTo>
                  <a:pt x="-7696" y="3286585"/>
                  <a:pt x="41149" y="3024098"/>
                  <a:pt x="134613" y="2769335"/>
                </a:cubicBezTo>
                <a:cubicBezTo>
                  <a:pt x="274734" y="2387350"/>
                  <a:pt x="515201" y="2023048"/>
                  <a:pt x="812398" y="1669996"/>
                </a:cubicBezTo>
                <a:cubicBezTo>
                  <a:pt x="1109596" y="1316945"/>
                  <a:pt x="1463524" y="975145"/>
                  <a:pt x="1830565" y="638164"/>
                </a:cubicBezTo>
                <a:cubicBezTo>
                  <a:pt x="2363706" y="148617"/>
                  <a:pt x="2787743" y="-3847"/>
                  <a:pt x="3173139" y="74"/>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4ECFA8-BE37-446C-B1BD-88D2981B6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97" y="533400"/>
            <a:ext cx="5085498" cy="6329048"/>
          </a:xfrm>
          <a:custGeom>
            <a:avLst/>
            <a:gdLst>
              <a:gd name="connsiteX0" fmla="*/ 3173139 w 4448352"/>
              <a:gd name="connsiteY0" fmla="*/ 74 h 6025492"/>
              <a:gd name="connsiteX1" fmla="*/ 3840337 w 4448352"/>
              <a:gd name="connsiteY1" fmla="*/ 136997 h 6025492"/>
              <a:gd name="connsiteX2" fmla="*/ 4400480 w 4448352"/>
              <a:gd name="connsiteY2" fmla="*/ 1061406 h 6025492"/>
              <a:gd name="connsiteX3" fmla="*/ 3812207 w 4448352"/>
              <a:gd name="connsiteY3" fmla="*/ 2268177 h 6025492"/>
              <a:gd name="connsiteX4" fmla="*/ 2566852 w 4448352"/>
              <a:gd name="connsiteY4" fmla="*/ 4362395 h 6025492"/>
              <a:gd name="connsiteX5" fmla="*/ 1381603 w 4448352"/>
              <a:gd name="connsiteY5" fmla="*/ 6002073 h 6025492"/>
              <a:gd name="connsiteX6" fmla="*/ 1358105 w 4448352"/>
              <a:gd name="connsiteY6" fmla="*/ 6025492 h 6025492"/>
              <a:gd name="connsiteX7" fmla="*/ 147593 w 4448352"/>
              <a:gd name="connsiteY7" fmla="*/ 6025492 h 6025492"/>
              <a:gd name="connsiteX8" fmla="*/ 135095 w 4448352"/>
              <a:gd name="connsiteY8" fmla="*/ 5970139 h 6025492"/>
              <a:gd name="connsiteX9" fmla="*/ 989 w 4448352"/>
              <a:gd name="connsiteY9" fmla="*/ 3558990 h 6025492"/>
              <a:gd name="connsiteX10" fmla="*/ 134613 w 4448352"/>
              <a:gd name="connsiteY10" fmla="*/ 2769335 h 6025492"/>
              <a:gd name="connsiteX11" fmla="*/ 812398 w 4448352"/>
              <a:gd name="connsiteY11" fmla="*/ 1669996 h 6025492"/>
              <a:gd name="connsiteX12" fmla="*/ 1830565 w 4448352"/>
              <a:gd name="connsiteY12" fmla="*/ 638164 h 6025492"/>
              <a:gd name="connsiteX13" fmla="*/ 3173139 w 4448352"/>
              <a:gd name="connsiteY13" fmla="*/ 74 h 6025492"/>
              <a:gd name="connsiteX0" fmla="*/ 147593 w 4448352"/>
              <a:gd name="connsiteY0" fmla="*/ 6025492 h 6112608"/>
              <a:gd name="connsiteX1" fmla="*/ 135095 w 4448352"/>
              <a:gd name="connsiteY1" fmla="*/ 5970139 h 6112608"/>
              <a:gd name="connsiteX2" fmla="*/ 989 w 4448352"/>
              <a:gd name="connsiteY2" fmla="*/ 3558990 h 6112608"/>
              <a:gd name="connsiteX3" fmla="*/ 134613 w 4448352"/>
              <a:gd name="connsiteY3" fmla="*/ 2769335 h 6112608"/>
              <a:gd name="connsiteX4" fmla="*/ 812398 w 4448352"/>
              <a:gd name="connsiteY4" fmla="*/ 1669996 h 6112608"/>
              <a:gd name="connsiteX5" fmla="*/ 1830565 w 4448352"/>
              <a:gd name="connsiteY5" fmla="*/ 638164 h 6112608"/>
              <a:gd name="connsiteX6" fmla="*/ 3173139 w 4448352"/>
              <a:gd name="connsiteY6" fmla="*/ 74 h 6112608"/>
              <a:gd name="connsiteX7" fmla="*/ 3840337 w 4448352"/>
              <a:gd name="connsiteY7" fmla="*/ 136997 h 6112608"/>
              <a:gd name="connsiteX8" fmla="*/ 4400480 w 4448352"/>
              <a:gd name="connsiteY8" fmla="*/ 1061406 h 6112608"/>
              <a:gd name="connsiteX9" fmla="*/ 3812207 w 4448352"/>
              <a:gd name="connsiteY9" fmla="*/ 2268177 h 6112608"/>
              <a:gd name="connsiteX10" fmla="*/ 2566852 w 4448352"/>
              <a:gd name="connsiteY10" fmla="*/ 4362395 h 6112608"/>
              <a:gd name="connsiteX11" fmla="*/ 1381603 w 4448352"/>
              <a:gd name="connsiteY11" fmla="*/ 6002073 h 6112608"/>
              <a:gd name="connsiteX12" fmla="*/ 1457187 w 4448352"/>
              <a:gd name="connsiteY12" fmla="*/ 6112608 h 6112608"/>
              <a:gd name="connsiteX0" fmla="*/ 147593 w 4448352"/>
              <a:gd name="connsiteY0" fmla="*/ 6025492 h 6025492"/>
              <a:gd name="connsiteX1" fmla="*/ 135095 w 4448352"/>
              <a:gd name="connsiteY1" fmla="*/ 5970139 h 6025492"/>
              <a:gd name="connsiteX2" fmla="*/ 989 w 4448352"/>
              <a:gd name="connsiteY2" fmla="*/ 3558990 h 6025492"/>
              <a:gd name="connsiteX3" fmla="*/ 134613 w 4448352"/>
              <a:gd name="connsiteY3" fmla="*/ 2769335 h 6025492"/>
              <a:gd name="connsiteX4" fmla="*/ 812398 w 4448352"/>
              <a:gd name="connsiteY4" fmla="*/ 1669996 h 6025492"/>
              <a:gd name="connsiteX5" fmla="*/ 1830565 w 4448352"/>
              <a:gd name="connsiteY5" fmla="*/ 638164 h 6025492"/>
              <a:gd name="connsiteX6" fmla="*/ 3173139 w 4448352"/>
              <a:gd name="connsiteY6" fmla="*/ 74 h 6025492"/>
              <a:gd name="connsiteX7" fmla="*/ 3840337 w 4448352"/>
              <a:gd name="connsiteY7" fmla="*/ 136997 h 6025492"/>
              <a:gd name="connsiteX8" fmla="*/ 4400480 w 4448352"/>
              <a:gd name="connsiteY8" fmla="*/ 1061406 h 6025492"/>
              <a:gd name="connsiteX9" fmla="*/ 3812207 w 4448352"/>
              <a:gd name="connsiteY9" fmla="*/ 2268177 h 6025492"/>
              <a:gd name="connsiteX10" fmla="*/ 2566852 w 4448352"/>
              <a:gd name="connsiteY10" fmla="*/ 4362395 h 6025492"/>
              <a:gd name="connsiteX11" fmla="*/ 1381603 w 4448352"/>
              <a:gd name="connsiteY11" fmla="*/ 6002073 h 6025492"/>
              <a:gd name="connsiteX0" fmla="*/ 147593 w 4448352"/>
              <a:gd name="connsiteY0" fmla="*/ 6025492 h 6029730"/>
              <a:gd name="connsiteX1" fmla="*/ 135095 w 4448352"/>
              <a:gd name="connsiteY1" fmla="*/ 5970139 h 6029730"/>
              <a:gd name="connsiteX2" fmla="*/ 989 w 4448352"/>
              <a:gd name="connsiteY2" fmla="*/ 3558990 h 6029730"/>
              <a:gd name="connsiteX3" fmla="*/ 134613 w 4448352"/>
              <a:gd name="connsiteY3" fmla="*/ 2769335 h 6029730"/>
              <a:gd name="connsiteX4" fmla="*/ 812398 w 4448352"/>
              <a:gd name="connsiteY4" fmla="*/ 1669996 h 6029730"/>
              <a:gd name="connsiteX5" fmla="*/ 1830565 w 4448352"/>
              <a:gd name="connsiteY5" fmla="*/ 638164 h 6029730"/>
              <a:gd name="connsiteX6" fmla="*/ 3173139 w 4448352"/>
              <a:gd name="connsiteY6" fmla="*/ 74 h 6029730"/>
              <a:gd name="connsiteX7" fmla="*/ 3840337 w 4448352"/>
              <a:gd name="connsiteY7" fmla="*/ 136997 h 6029730"/>
              <a:gd name="connsiteX8" fmla="*/ 4400480 w 4448352"/>
              <a:gd name="connsiteY8" fmla="*/ 1061406 h 6029730"/>
              <a:gd name="connsiteX9" fmla="*/ 3812207 w 4448352"/>
              <a:gd name="connsiteY9" fmla="*/ 2268177 h 6029730"/>
              <a:gd name="connsiteX10" fmla="*/ 2566852 w 4448352"/>
              <a:gd name="connsiteY10" fmla="*/ 4362395 h 6029730"/>
              <a:gd name="connsiteX11" fmla="*/ 1397330 w 4448352"/>
              <a:gd name="connsiteY11" fmla="*/ 6029730 h 6029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48352" h="6029730">
                <a:moveTo>
                  <a:pt x="147593" y="6025492"/>
                </a:moveTo>
                <a:lnTo>
                  <a:pt x="135095" y="5970139"/>
                </a:lnTo>
                <a:cubicBezTo>
                  <a:pt x="3334" y="5264474"/>
                  <a:pt x="25734" y="4338079"/>
                  <a:pt x="989" y="3558990"/>
                </a:cubicBezTo>
                <a:cubicBezTo>
                  <a:pt x="-7696" y="3286585"/>
                  <a:pt x="41149" y="3024098"/>
                  <a:pt x="134613" y="2769335"/>
                </a:cubicBezTo>
                <a:cubicBezTo>
                  <a:pt x="274734" y="2387350"/>
                  <a:pt x="515201" y="2023048"/>
                  <a:pt x="812398" y="1669996"/>
                </a:cubicBezTo>
                <a:cubicBezTo>
                  <a:pt x="1109596" y="1316945"/>
                  <a:pt x="1463524" y="975145"/>
                  <a:pt x="1830565" y="638164"/>
                </a:cubicBezTo>
                <a:cubicBezTo>
                  <a:pt x="2363706" y="148617"/>
                  <a:pt x="2787743" y="-3847"/>
                  <a:pt x="3173139" y="74"/>
                </a:cubicBezTo>
                <a:cubicBezTo>
                  <a:pt x="3404376" y="2427"/>
                  <a:pt x="3621702" y="61078"/>
                  <a:pt x="3840337" y="136997"/>
                </a:cubicBezTo>
                <a:cubicBezTo>
                  <a:pt x="4230681" y="272614"/>
                  <a:pt x="4578505" y="404218"/>
                  <a:pt x="4400480" y="1061406"/>
                </a:cubicBezTo>
                <a:cubicBezTo>
                  <a:pt x="4294008" y="1454598"/>
                  <a:pt x="4050152" y="1868133"/>
                  <a:pt x="3812207" y="2268177"/>
                </a:cubicBezTo>
                <a:cubicBezTo>
                  <a:pt x="3397089" y="2966250"/>
                  <a:pt x="2969331" y="3735470"/>
                  <a:pt x="2566852" y="4362395"/>
                </a:cubicBezTo>
                <a:cubicBezTo>
                  <a:pt x="2164373" y="4989320"/>
                  <a:pt x="1829370" y="5570322"/>
                  <a:pt x="1397330" y="602973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543FC83-7B72-EE5F-8AAC-3BF5EFD13083}"/>
              </a:ext>
            </a:extLst>
          </p:cNvPr>
          <p:cNvSpPr>
            <a:spLocks noGrp="1"/>
          </p:cNvSpPr>
          <p:nvPr>
            <p:ph idx="1"/>
          </p:nvPr>
        </p:nvSpPr>
        <p:spPr>
          <a:xfrm>
            <a:off x="5210351" y="1211284"/>
            <a:ext cx="6630751" cy="5539838"/>
          </a:xfrm>
        </p:spPr>
        <p:txBody>
          <a:bodyPr>
            <a:normAutofit/>
          </a:bodyPr>
          <a:lstStyle/>
          <a:p>
            <a:pPr>
              <a:lnSpc>
                <a:spcPct val="115000"/>
              </a:lnSpc>
            </a:pPr>
            <a:r>
              <a:rPr lang="en-GB" sz="1700" dirty="0">
                <a:effectLst/>
                <a:latin typeface="Arial" panose="020B0604020202020204" pitchFamily="34" charset="0"/>
                <a:ea typeface="SimHei" panose="02010609060101010101" pitchFamily="49" charset="-122"/>
                <a:cs typeface="Arial" panose="020B0604020202020204" pitchFamily="34" charset="0"/>
              </a:rPr>
              <a:t>Worldwide, it is estimated that 20% of adolescents experience anxiety and depression (</a:t>
            </a:r>
            <a:r>
              <a:rPr lang="en-GB" sz="1700" dirty="0" err="1">
                <a:effectLst/>
                <a:latin typeface="Arial" panose="020B0604020202020204" pitchFamily="34" charset="0"/>
                <a:ea typeface="SimHei" panose="02010609060101010101" pitchFamily="49" charset="-122"/>
                <a:cs typeface="Arial" panose="020B0604020202020204" pitchFamily="34" charset="0"/>
              </a:rPr>
              <a:t>Belfer</a:t>
            </a:r>
            <a:r>
              <a:rPr lang="en-GB" sz="1700" dirty="0">
                <a:effectLst/>
                <a:latin typeface="Arial" panose="020B0604020202020204" pitchFamily="34" charset="0"/>
                <a:ea typeface="SimHei" panose="02010609060101010101" pitchFamily="49" charset="-122"/>
                <a:cs typeface="Arial" panose="020B0604020202020204" pitchFamily="34" charset="0"/>
              </a:rPr>
              <a:t>, 2008). </a:t>
            </a:r>
            <a:endParaRPr lang="en-GB" sz="1700" dirty="0">
              <a:latin typeface="Arial" panose="020B0604020202020204" pitchFamily="34" charset="0"/>
              <a:ea typeface="SimHei" panose="02010609060101010101" pitchFamily="49" charset="-122"/>
              <a:cs typeface="Arial" panose="020B0604020202020204" pitchFamily="34" charset="0"/>
            </a:endParaRPr>
          </a:p>
          <a:p>
            <a:pPr>
              <a:lnSpc>
                <a:spcPct val="115000"/>
              </a:lnSpc>
            </a:pPr>
            <a:r>
              <a:rPr lang="en-GB" sz="1700" dirty="0">
                <a:effectLst/>
                <a:latin typeface="Arial" panose="020B0604020202020204" pitchFamily="34" charset="0"/>
                <a:ea typeface="SimHei" panose="02010609060101010101" pitchFamily="49" charset="-122"/>
                <a:cs typeface="Arial" panose="020B0604020202020204" pitchFamily="34" charset="0"/>
              </a:rPr>
              <a:t>In 2021, 5 children in a class of 30 students are prone to mental health problems (The Children's Society, 2021).</a:t>
            </a:r>
          </a:p>
          <a:p>
            <a:pPr>
              <a:lnSpc>
                <a:spcPct val="115000"/>
              </a:lnSpc>
            </a:pPr>
            <a:r>
              <a:rPr lang="en-GB" sz="1700" dirty="0">
                <a:effectLst/>
                <a:latin typeface="Arial" panose="020B0604020202020204" pitchFamily="34" charset="0"/>
                <a:ea typeface="SimHei" panose="02010609060101010101" pitchFamily="49" charset="-122"/>
              </a:rPr>
              <a:t>According to Shin (2010), from an online survey, 41% of 80,000 Korean teenagers were reported to be depressed.</a:t>
            </a:r>
          </a:p>
          <a:p>
            <a:pPr>
              <a:lnSpc>
                <a:spcPct val="115000"/>
              </a:lnSpc>
            </a:pPr>
            <a:r>
              <a:rPr lang="en-GB" sz="1700" dirty="0">
                <a:effectLst/>
                <a:latin typeface="Arial" panose="020B0604020202020204" pitchFamily="34" charset="0"/>
                <a:ea typeface="SimHei" panose="02010609060101010101" pitchFamily="49" charset="-122"/>
              </a:rPr>
              <a:t>in Norway, more than 1,000 ,12-year-olds adolescents  with high levels of anxiety and depression are at risk for poor academic performance and poor exam results (</a:t>
            </a:r>
            <a:r>
              <a:rPr lang="en-GB" sz="1700" dirty="0" err="1">
                <a:effectLst/>
                <a:latin typeface="Arial" panose="020B0604020202020204" pitchFamily="34" charset="0"/>
                <a:ea typeface="SimHei" panose="02010609060101010101" pitchFamily="49" charset="-122"/>
              </a:rPr>
              <a:t>Putwain</a:t>
            </a:r>
            <a:r>
              <a:rPr lang="en-GB" sz="1700" dirty="0">
                <a:effectLst/>
                <a:latin typeface="Arial" panose="020B0604020202020204" pitchFamily="34" charset="0"/>
                <a:ea typeface="SimHei" panose="02010609060101010101" pitchFamily="49" charset="-122"/>
              </a:rPr>
              <a:t>, Connors and Symes, 2012).</a:t>
            </a:r>
          </a:p>
          <a:p>
            <a:pPr>
              <a:lnSpc>
                <a:spcPct val="115000"/>
              </a:lnSpc>
            </a:pPr>
            <a:r>
              <a:rPr lang="en-GB" sz="1700" dirty="0">
                <a:effectLst/>
                <a:latin typeface="Arial" panose="020B0604020202020204" pitchFamily="34" charset="0"/>
                <a:ea typeface="SimHei" panose="02010609060101010101" pitchFamily="49" charset="-122"/>
                <a:cs typeface="Arial" panose="020B0604020202020204" pitchFamily="34" charset="0"/>
              </a:rPr>
              <a:t>In the US, a report by CDC .GOV in the Youth Risk Behaviour Survey (2009-2019) found that from 2009 to 2019, the number of high school students facing mental illness is steadily rising. Lack of hope and persistent feelings of sadness were the biggest problems that young people struggled with, their prevalence being 37%.</a:t>
            </a:r>
          </a:p>
          <a:p>
            <a:pPr>
              <a:lnSpc>
                <a:spcPct val="115000"/>
              </a:lnSpc>
            </a:pPr>
            <a:endParaRPr lang="en-GB" sz="1800" dirty="0">
              <a:effectLst/>
              <a:latin typeface="Arial" panose="020B0604020202020204" pitchFamily="34" charset="0"/>
              <a:ea typeface="SimHei" panose="02010609060101010101" pitchFamily="49" charset="-122"/>
            </a:endParaRPr>
          </a:p>
          <a:p>
            <a:pPr>
              <a:lnSpc>
                <a:spcPct val="115000"/>
              </a:lnSpc>
            </a:pPr>
            <a:endParaRPr lang="en-GB" sz="1600" dirty="0"/>
          </a:p>
        </p:txBody>
      </p:sp>
      <p:sp>
        <p:nvSpPr>
          <p:cNvPr id="2" name="Title 1">
            <a:extLst>
              <a:ext uri="{FF2B5EF4-FFF2-40B4-BE49-F238E27FC236}">
                <a16:creationId xmlns:a16="http://schemas.microsoft.com/office/drawing/2014/main" id="{E45494D4-76B4-88AC-3C6D-0D401BC60917}"/>
              </a:ext>
            </a:extLst>
          </p:cNvPr>
          <p:cNvSpPr>
            <a:spLocks noGrp="1"/>
          </p:cNvSpPr>
          <p:nvPr>
            <p:ph type="title"/>
          </p:nvPr>
        </p:nvSpPr>
        <p:spPr>
          <a:xfrm>
            <a:off x="5574181" y="-92441"/>
            <a:ext cx="5400676" cy="1524010"/>
          </a:xfrm>
        </p:spPr>
        <p:txBody>
          <a:bodyPr anchor="t">
            <a:normAutofit/>
          </a:bodyPr>
          <a:lstStyle/>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International Context</a:t>
            </a:r>
          </a:p>
        </p:txBody>
      </p:sp>
    </p:spTree>
    <p:extLst>
      <p:ext uri="{BB962C8B-B14F-4D97-AF65-F5344CB8AC3E}">
        <p14:creationId xmlns:p14="http://schemas.microsoft.com/office/powerpoint/2010/main" val="2525477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5" name="Freeform: Shape 24">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7" name="Freeform: Shape 26">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9" name="Rectangle 2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0FBA513-BCEF-2E6F-BAAA-86607827B7DF}"/>
              </a:ext>
            </a:extLst>
          </p:cNvPr>
          <p:cNvSpPr>
            <a:spLocks noGrp="1"/>
          </p:cNvSpPr>
          <p:nvPr>
            <p:ph type="title"/>
          </p:nvPr>
        </p:nvSpPr>
        <p:spPr>
          <a:xfrm>
            <a:off x="762000" y="761999"/>
            <a:ext cx="3810000" cy="762001"/>
          </a:xfrm>
        </p:spPr>
        <p:txBody>
          <a:bodyPr vert="horz" lIns="91440" tIns="45720" rIns="91440" bIns="45720" rtlCol="0" anchor="b">
            <a:normAutofit/>
          </a:bodyPr>
          <a:lstStyle/>
          <a:p>
            <a:r>
              <a:rPr lang="en-US" sz="2400" b="1" kern="1200" dirty="0">
                <a:solidFill>
                  <a:schemeClr val="tx1"/>
                </a:solidFill>
                <a:latin typeface="Arial" panose="020B0604020202020204" pitchFamily="34" charset="0"/>
                <a:cs typeface="Arial" panose="020B0604020202020204" pitchFamily="34" charset="0"/>
              </a:rPr>
              <a:t>                                                     NATIONAL CONTEXT </a:t>
            </a:r>
          </a:p>
        </p:txBody>
      </p:sp>
      <p:sp>
        <p:nvSpPr>
          <p:cNvPr id="31" name="Freeform: Shape 30">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33" name="Group 32">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34" name="Freeform: Shape 33">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35" name="Freeform: Shape 34">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5" name="Picture 4" descr="Logo&#10;&#10;Description automatically generated">
            <a:extLst>
              <a:ext uri="{FF2B5EF4-FFF2-40B4-BE49-F238E27FC236}">
                <a16:creationId xmlns:a16="http://schemas.microsoft.com/office/drawing/2014/main" id="{241B5618-35B0-92D4-3899-81F3A9A2D462}"/>
              </a:ext>
            </a:extLst>
          </p:cNvPr>
          <p:cNvPicPr>
            <a:picLocks noChangeAspect="1"/>
          </p:cNvPicPr>
          <p:nvPr/>
        </p:nvPicPr>
        <p:blipFill rotWithShape="1">
          <a:blip r:embed="rId2">
            <a:extLst>
              <a:ext uri="{28A0092B-C50C-407E-A947-70E740481C1C}">
                <a14:useLocalDpi xmlns:a14="http://schemas.microsoft.com/office/drawing/2010/main" val="0"/>
              </a:ext>
            </a:extLst>
          </a:blip>
          <a:srcRect l="15910" r="15518" b="-1"/>
          <a:stretch/>
        </p:blipFill>
        <p:spPr>
          <a:xfrm>
            <a:off x="7232072" y="762001"/>
            <a:ext cx="4197927" cy="2964776"/>
          </a:xfrm>
          <a:prstGeom prst="rect">
            <a:avLst/>
          </a:prstGeom>
        </p:spPr>
      </p:pic>
      <p:graphicFrame>
        <p:nvGraphicFramePr>
          <p:cNvPr id="6" name="Table 6">
            <a:extLst>
              <a:ext uri="{FF2B5EF4-FFF2-40B4-BE49-F238E27FC236}">
                <a16:creationId xmlns:a16="http://schemas.microsoft.com/office/drawing/2014/main" id="{58630256-7A06-947D-CB75-5B2E48926700}"/>
              </a:ext>
            </a:extLst>
          </p:cNvPr>
          <p:cNvGraphicFramePr>
            <a:graphicFrameLocks noGrp="1"/>
          </p:cNvGraphicFramePr>
          <p:nvPr>
            <p:extLst>
              <p:ext uri="{D42A27DB-BD31-4B8C-83A1-F6EECF244321}">
                <p14:modId xmlns:p14="http://schemas.microsoft.com/office/powerpoint/2010/main" val="2299123813"/>
              </p:ext>
            </p:extLst>
          </p:nvPr>
        </p:nvGraphicFramePr>
        <p:xfrm>
          <a:off x="278450" y="1505252"/>
          <a:ext cx="6715496" cy="4724400"/>
        </p:xfrm>
        <a:graphic>
          <a:graphicData uri="http://schemas.openxmlformats.org/drawingml/2006/table">
            <a:tbl>
              <a:tblPr firstRow="1" bandRow="1">
                <a:tableStyleId>{5C22544A-7EE6-4342-B048-85BDC9FD1C3A}</a:tableStyleId>
              </a:tblPr>
              <a:tblGrid>
                <a:gridCol w="6715496">
                  <a:extLst>
                    <a:ext uri="{9D8B030D-6E8A-4147-A177-3AD203B41FA5}">
                      <a16:colId xmlns:a16="http://schemas.microsoft.com/office/drawing/2014/main" val="987926611"/>
                    </a:ext>
                  </a:extLst>
                </a:gridCol>
              </a:tblGrid>
              <a:tr h="3973192">
                <a:tc>
                  <a:txBody>
                    <a:bodyPr/>
                    <a:lstStyle/>
                    <a:p>
                      <a:pPr marL="285750" indent="-285750">
                        <a:buFont typeface="Arial" panose="020B0604020202020204" pitchFamily="34" charset="0"/>
                        <a:buChar char="•"/>
                      </a:pPr>
                      <a:r>
                        <a:rPr lang="en-US" sz="1600" b="0" kern="1200" dirty="0">
                          <a:solidFill>
                            <a:schemeClr val="lt1"/>
                          </a:solidFill>
                          <a:highlight>
                            <a:srgbClr val="000000"/>
                          </a:highlight>
                          <a:latin typeface="Arial" panose="020B0604020202020204" pitchFamily="34" charset="0"/>
                          <a:ea typeface="+mn-ea"/>
                          <a:cs typeface="Arial" panose="020B0604020202020204" pitchFamily="34" charset="0"/>
                        </a:rPr>
                        <a:t>16% (1 in 6) of children aged 5 to 16 years  have a mental health disorder, an increase from 1 in 9 in 2017 (GOV.UK,2021)</a:t>
                      </a:r>
                    </a:p>
                    <a:p>
                      <a:pPr marL="285750" indent="-285750">
                        <a:buFont typeface="Arial" panose="020B0604020202020204" pitchFamily="34" charset="0"/>
                        <a:buChar char="•"/>
                      </a:pPr>
                      <a:endParaRPr lang="en-US" sz="1600" b="1" kern="1200" dirty="0">
                        <a:solidFill>
                          <a:schemeClr val="lt1"/>
                        </a:solidFill>
                        <a:highlight>
                          <a:srgbClr val="000000"/>
                        </a:highligh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US" sz="1600" b="0" kern="1200" dirty="0">
                          <a:solidFill>
                            <a:schemeClr val="lt1"/>
                          </a:solidFill>
                          <a:highlight>
                            <a:srgbClr val="000000"/>
                          </a:highlight>
                          <a:latin typeface="Arial" panose="020B0604020202020204" pitchFamily="34" charset="0"/>
                          <a:ea typeface="+mn-ea"/>
                          <a:cs typeface="Arial" panose="020B0604020202020204" pitchFamily="34" charset="0"/>
                        </a:rPr>
                        <a:t>A 2017 survey by The Key 1 found that  adolescent’s mental health had increased significantly, with anxiety attacks, panic attacks and depression growing at a rate of up to 80% (O’Reilly et al. 2018)</a:t>
                      </a:r>
                    </a:p>
                    <a:p>
                      <a:pPr marL="285750" indent="-285750">
                        <a:buFont typeface="Arial" panose="020B0604020202020204" pitchFamily="34" charset="0"/>
                        <a:buChar char="•"/>
                      </a:pPr>
                      <a:endParaRPr lang="en-US" sz="1600" b="1" kern="1200" dirty="0">
                        <a:solidFill>
                          <a:schemeClr val="lt1"/>
                        </a:solidFill>
                        <a:highlight>
                          <a:srgbClr val="000000"/>
                        </a:highlight>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b="0" kern="1200" dirty="0">
                          <a:solidFill>
                            <a:schemeClr val="lt1"/>
                          </a:solidFill>
                          <a:effectLst/>
                          <a:highlight>
                            <a:srgbClr val="000000"/>
                          </a:highlight>
                          <a:latin typeface="Arial" panose="020B0604020202020204" pitchFamily="34" charset="0"/>
                          <a:ea typeface="+mn-ea"/>
                          <a:cs typeface="Arial" panose="020B0604020202020204" pitchFamily="34" charset="0"/>
                        </a:rPr>
                        <a:t>According to GOV.UK (2021), statistics show that 1 in 7 young people between the ages of 11 and 16 are diagnosed with a mental illness.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b="0" kern="1200" dirty="0">
                        <a:solidFill>
                          <a:schemeClr val="lt1"/>
                        </a:solidFill>
                        <a:effectLst/>
                        <a:highlight>
                          <a:srgbClr val="000000"/>
                        </a:highlight>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kern="1200" dirty="0">
                          <a:solidFill>
                            <a:schemeClr val="lt1"/>
                          </a:solidFill>
                          <a:effectLst/>
                          <a:highlight>
                            <a:srgbClr val="000000"/>
                          </a:highlight>
                          <a:latin typeface="Arial" panose="020B0604020202020204" pitchFamily="34" charset="0"/>
                          <a:ea typeface="+mn-ea"/>
                          <a:cs typeface="Arial" panose="020B0604020202020204" pitchFamily="34" charset="0"/>
                        </a:rPr>
                        <a:t>According to </a:t>
                      </a:r>
                      <a:r>
                        <a:rPr lang="en-US" sz="1600" b="0" kern="1200" dirty="0" err="1">
                          <a:solidFill>
                            <a:schemeClr val="lt1"/>
                          </a:solidFill>
                          <a:effectLst/>
                          <a:highlight>
                            <a:srgbClr val="000000"/>
                          </a:highlight>
                          <a:latin typeface="Arial" panose="020B0604020202020204" pitchFamily="34" charset="0"/>
                          <a:ea typeface="+mn-ea"/>
                          <a:cs typeface="Arial" panose="020B0604020202020204" pitchFamily="34" charset="0"/>
                        </a:rPr>
                        <a:t>Jerrim</a:t>
                      </a:r>
                      <a:r>
                        <a:rPr lang="en-US" sz="1600" b="0" kern="1200" dirty="0">
                          <a:solidFill>
                            <a:schemeClr val="lt1"/>
                          </a:solidFill>
                          <a:effectLst/>
                          <a:highlight>
                            <a:srgbClr val="000000"/>
                          </a:highlight>
                          <a:latin typeface="Arial" panose="020B0604020202020204" pitchFamily="34" charset="0"/>
                          <a:ea typeface="+mn-ea"/>
                          <a:cs typeface="Arial" panose="020B0604020202020204" pitchFamily="34" charset="0"/>
                        </a:rPr>
                        <a:t> 2021, teenagers in England are pressured by parents and teachers to learn hard to achieve maximum performance, and this is one of the main causes of mental well-being in children as stress levels increase dramatically (</a:t>
                      </a:r>
                      <a:r>
                        <a:rPr lang="en-US" sz="1600" b="0" kern="1200" dirty="0" err="1">
                          <a:solidFill>
                            <a:schemeClr val="lt1"/>
                          </a:solidFill>
                          <a:effectLst/>
                          <a:highlight>
                            <a:srgbClr val="000000"/>
                          </a:highlight>
                          <a:latin typeface="Arial" panose="020B0604020202020204" pitchFamily="34" charset="0"/>
                          <a:ea typeface="+mn-ea"/>
                          <a:cs typeface="Arial" panose="020B0604020202020204" pitchFamily="34" charset="0"/>
                        </a:rPr>
                        <a:t>Roome</a:t>
                      </a:r>
                      <a:r>
                        <a:rPr lang="en-US" sz="1600" b="0" kern="1200" dirty="0">
                          <a:solidFill>
                            <a:schemeClr val="lt1"/>
                          </a:solidFill>
                          <a:effectLst/>
                          <a:highlight>
                            <a:srgbClr val="000000"/>
                          </a:highlight>
                          <a:latin typeface="Arial" panose="020B0604020202020204" pitchFamily="34" charset="0"/>
                          <a:ea typeface="+mn-ea"/>
                          <a:cs typeface="Arial" panose="020B0604020202020204" pitchFamily="34" charset="0"/>
                        </a:rPr>
                        <a:t> &amp; </a:t>
                      </a:r>
                      <a:r>
                        <a:rPr lang="en-US" sz="1600" b="0" kern="1200" dirty="0" err="1">
                          <a:solidFill>
                            <a:schemeClr val="lt1"/>
                          </a:solidFill>
                          <a:effectLst/>
                          <a:highlight>
                            <a:srgbClr val="000000"/>
                          </a:highlight>
                          <a:latin typeface="Arial" panose="020B0604020202020204" pitchFamily="34" charset="0"/>
                          <a:ea typeface="+mn-ea"/>
                          <a:cs typeface="Arial" panose="020B0604020202020204" pitchFamily="34" charset="0"/>
                        </a:rPr>
                        <a:t>Soan</a:t>
                      </a:r>
                      <a:r>
                        <a:rPr lang="en-US" sz="1600" b="0" kern="1200" dirty="0">
                          <a:solidFill>
                            <a:schemeClr val="lt1"/>
                          </a:solidFill>
                          <a:effectLst/>
                          <a:highlight>
                            <a:srgbClr val="000000"/>
                          </a:highlight>
                          <a:latin typeface="Arial" panose="020B0604020202020204" pitchFamily="34" charset="0"/>
                          <a:ea typeface="+mn-ea"/>
                          <a:cs typeface="Arial" panose="020B0604020202020204" pitchFamily="34" charset="0"/>
                        </a:rPr>
                        <a:t>, 2019)</a:t>
                      </a:r>
                      <a:endParaRPr lang="en-GB" sz="1600" b="0" kern="1200" dirty="0">
                        <a:solidFill>
                          <a:schemeClr val="lt1"/>
                        </a:solidFill>
                        <a:effectLst/>
                        <a:highlight>
                          <a:srgbClr val="000000"/>
                        </a:highlight>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b="0" kern="1200" dirty="0">
                        <a:solidFill>
                          <a:schemeClr val="lt1"/>
                        </a:solidFill>
                        <a:effectLst/>
                        <a:highlight>
                          <a:srgbClr val="000000"/>
                        </a:highligh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US" sz="1600" b="1" kern="1200" dirty="0">
                        <a:solidFill>
                          <a:schemeClr val="lt1"/>
                        </a:solidFill>
                        <a:highlight>
                          <a:srgbClr val="000000"/>
                        </a:highlight>
                        <a:latin typeface="Arial" panose="020B0604020202020204" pitchFamily="34" charset="0"/>
                        <a:ea typeface="+mn-ea"/>
                        <a:cs typeface="Arial" panose="020B0604020202020204" pitchFamily="34" charset="0"/>
                      </a:endParaRPr>
                    </a:p>
                    <a:p>
                      <a:endParaRPr lang="en-GB" sz="1600" b="1" kern="1200" dirty="0">
                        <a:solidFill>
                          <a:schemeClr val="lt1"/>
                        </a:solidFill>
                        <a:highlight>
                          <a:srgbClr val="000000"/>
                        </a:highlight>
                        <a:latin typeface="Arial" panose="020B0604020202020204" pitchFamily="34" charset="0"/>
                        <a:ea typeface="+mn-ea"/>
                        <a:cs typeface="Arial" panose="020B0604020202020204" pitchFamily="34" charset="0"/>
                      </a:endParaRPr>
                    </a:p>
                  </a:txBody>
                  <a:tcPr>
                    <a:solidFill>
                      <a:schemeClr val="tx1"/>
                    </a:solidFill>
                  </a:tcPr>
                </a:tc>
                <a:extLst>
                  <a:ext uri="{0D108BD9-81ED-4DB2-BD59-A6C34878D82A}">
                    <a16:rowId xmlns:a16="http://schemas.microsoft.com/office/drawing/2014/main" val="107400443"/>
                  </a:ext>
                </a:extLst>
              </a:tr>
            </a:tbl>
          </a:graphicData>
        </a:graphic>
      </p:graphicFrame>
    </p:spTree>
    <p:extLst>
      <p:ext uri="{BB962C8B-B14F-4D97-AF65-F5344CB8AC3E}">
        <p14:creationId xmlns:p14="http://schemas.microsoft.com/office/powerpoint/2010/main" val="749335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4" descr="A molecular model">
            <a:extLst>
              <a:ext uri="{FF2B5EF4-FFF2-40B4-BE49-F238E27FC236}">
                <a16:creationId xmlns:a16="http://schemas.microsoft.com/office/drawing/2014/main" id="{CD7B5DB7-87CD-CDD3-A6A3-77BB92681BBF}"/>
              </a:ext>
            </a:extLst>
          </p:cNvPr>
          <p:cNvPicPr>
            <a:picLocks noChangeAspect="1"/>
          </p:cNvPicPr>
          <p:nvPr/>
        </p:nvPicPr>
        <p:blipFill rotWithShape="1">
          <a:blip r:embed="rId2"/>
          <a:srcRect l="9696" r="28532"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59"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60" name="Content Placeholder 2">
            <a:extLst>
              <a:ext uri="{FF2B5EF4-FFF2-40B4-BE49-F238E27FC236}">
                <a16:creationId xmlns:a16="http://schemas.microsoft.com/office/drawing/2014/main" id="{C56848DA-FCF7-9ED6-C7C4-300F506AC5D5}"/>
              </a:ext>
            </a:extLst>
          </p:cNvPr>
          <p:cNvSpPr>
            <a:spLocks noGrp="1"/>
          </p:cNvSpPr>
          <p:nvPr>
            <p:ph idx="1"/>
          </p:nvPr>
        </p:nvSpPr>
        <p:spPr>
          <a:xfrm>
            <a:off x="5475512" y="762000"/>
            <a:ext cx="6644245" cy="6095990"/>
          </a:xfrm>
        </p:spPr>
        <p:txBody>
          <a:bodyPr>
            <a:normAutofit lnSpcReduction="10000"/>
          </a:bodyPr>
          <a:lstStyle/>
          <a:p>
            <a:r>
              <a:rPr lang="en-GB" sz="1400" dirty="0">
                <a:effectLst/>
                <a:latin typeface="Arial" panose="020B0604020202020204" pitchFamily="34" charset="0"/>
                <a:ea typeface="SimHei" panose="02010609060101010101" pitchFamily="49" charset="-122"/>
                <a:cs typeface="Arial" panose="020B0604020202020204" pitchFamily="34" charset="0"/>
              </a:rPr>
              <a:t>The research method used in this study is secondary research by a systematic literature review and is based on the review of studies that have been already publish previously which finds relevant research on the given topic (</a:t>
            </a:r>
            <a:r>
              <a:rPr lang="en-GB" sz="1400" dirty="0" err="1">
                <a:effectLst/>
                <a:latin typeface="Arial" panose="020B0604020202020204" pitchFamily="34" charset="0"/>
                <a:ea typeface="SimHei" panose="02010609060101010101" pitchFamily="49" charset="-122"/>
                <a:cs typeface="Arial" panose="020B0604020202020204" pitchFamily="34" charset="0"/>
              </a:rPr>
              <a:t>Liberati</a:t>
            </a:r>
            <a:r>
              <a:rPr lang="en-GB" sz="1400" dirty="0">
                <a:effectLst/>
                <a:latin typeface="Arial" panose="020B0604020202020204" pitchFamily="34" charset="0"/>
                <a:ea typeface="SimHei" panose="02010609060101010101" pitchFamily="49" charset="-122"/>
                <a:cs typeface="Arial" panose="020B0604020202020204" pitchFamily="34" charset="0"/>
              </a:rPr>
              <a:t> et al., 2009).</a:t>
            </a:r>
          </a:p>
          <a:p>
            <a:r>
              <a:rPr lang="en-GB" sz="1400" dirty="0">
                <a:effectLst/>
                <a:latin typeface="Arial" panose="020B0604020202020204" pitchFamily="34" charset="0"/>
                <a:ea typeface="SimHei" panose="02010609060101010101" pitchFamily="49" charset="-122"/>
                <a:cs typeface="Arial" panose="020B0604020202020204" pitchFamily="34" charset="0"/>
              </a:rPr>
              <a:t>Systematic literature review includes empirical and primary research which is defined by a research methodology used by researchers to collect data directly form target respondents, based on surveys, interviews and questionnaires, so this study is based only on the review of primary research.</a:t>
            </a:r>
          </a:p>
          <a:p>
            <a:r>
              <a:rPr lang="en-GB" sz="1400" dirty="0">
                <a:effectLst/>
                <a:latin typeface="Arial" panose="020B0604020202020204" pitchFamily="34" charset="0"/>
                <a:ea typeface="SimHei" panose="02010609060101010101" pitchFamily="49" charset="-122"/>
              </a:rPr>
              <a:t>To identify the existing literature, were used database search engines such as Google Scholar, ProQuest, PubMed, </a:t>
            </a:r>
            <a:r>
              <a:rPr lang="en-GB" sz="1400" dirty="0" err="1">
                <a:effectLst/>
                <a:latin typeface="Arial" panose="020B0604020202020204" pitchFamily="34" charset="0"/>
                <a:ea typeface="SimHei" panose="02010609060101010101" pitchFamily="49" charset="-122"/>
              </a:rPr>
              <a:t>EBSCO.host</a:t>
            </a:r>
            <a:r>
              <a:rPr lang="en-GB" sz="1400" dirty="0">
                <a:effectLst/>
                <a:latin typeface="Arial" panose="020B0604020202020204" pitchFamily="34" charset="0"/>
                <a:ea typeface="SimHei" panose="02010609060101010101" pitchFamily="49" charset="-122"/>
              </a:rPr>
              <a:t>, University of Wales Trinity Saint David library. </a:t>
            </a:r>
          </a:p>
          <a:p>
            <a:r>
              <a:rPr lang="en-GB" sz="1400" dirty="0">
                <a:effectLst/>
                <a:latin typeface="Arial" panose="020B0604020202020204" pitchFamily="34" charset="0"/>
                <a:ea typeface="SimHei" panose="02010609060101010101" pitchFamily="49" charset="-122"/>
              </a:rPr>
              <a:t>The inclusion criteria : academic journal articles published between 2012 and 2022, published only in English, only primary studies were included. The studies sought focused only on adolescents in the UK, aged between 10 and 19.</a:t>
            </a:r>
          </a:p>
          <a:p>
            <a:r>
              <a:rPr lang="en-US" sz="1400" dirty="0">
                <a:latin typeface="Arial" panose="020B0604020202020204" pitchFamily="34" charset="0"/>
                <a:cs typeface="Arial" panose="020B0604020202020204" pitchFamily="34" charset="0"/>
              </a:rPr>
              <a:t>The exclusion criteria were other literature reviews, dissertations, any country other than the UK, and other age groups other than the 10-19 age group.</a:t>
            </a:r>
          </a:p>
          <a:p>
            <a:r>
              <a:rPr lang="en-US" sz="1400" dirty="0">
                <a:latin typeface="Arial" panose="020B0604020202020204" pitchFamily="34" charset="0"/>
                <a:cs typeface="Arial" panose="020B0604020202020204" pitchFamily="34" charset="0"/>
              </a:rPr>
              <a:t>The main concepts related to literature review question are adolescents, UK, academic performance and the key words used were academic performance, academic attainment, academic functioning, anxiety, worry, adolescents, youth, depression, puberty, pubescent, juvenile underage, teenagers, youngsters</a:t>
            </a:r>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6135D85-08CF-6F24-21DF-6CE3ECE6AA05}"/>
              </a:ext>
            </a:extLst>
          </p:cNvPr>
          <p:cNvSpPr>
            <a:spLocks noGrp="1"/>
          </p:cNvSpPr>
          <p:nvPr>
            <p:ph type="title"/>
          </p:nvPr>
        </p:nvSpPr>
        <p:spPr>
          <a:xfrm>
            <a:off x="7125998" y="0"/>
            <a:ext cx="3343275" cy="611580"/>
          </a:xfrm>
        </p:spPr>
        <p:txBody>
          <a:bodyPr>
            <a:normAutofit fontScale="90000"/>
          </a:bodyPr>
          <a:lstStyle/>
          <a:p>
            <a:r>
              <a:rPr lang="en-GB" sz="3200" dirty="0">
                <a:latin typeface="Arial" panose="020B0604020202020204" pitchFamily="34" charset="0"/>
                <a:cs typeface="Arial" panose="020B0604020202020204" pitchFamily="34" charset="0"/>
              </a:rPr>
              <a:t>                             Methods</a:t>
            </a:r>
          </a:p>
        </p:txBody>
      </p:sp>
    </p:spTree>
    <p:extLst>
      <p:ext uri="{BB962C8B-B14F-4D97-AF65-F5344CB8AC3E}">
        <p14:creationId xmlns:p14="http://schemas.microsoft.com/office/powerpoint/2010/main" val="2998469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9" name="Freeform: Shape 7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81" name="Freeform: Shape 8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83" name="Freeform: Shape 8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5" name="Rectangle 8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87" name="Freeform: Shape 86">
            <a:extLst>
              <a:ext uri="{FF2B5EF4-FFF2-40B4-BE49-F238E27FC236}">
                <a16:creationId xmlns:a16="http://schemas.microsoft.com/office/drawing/2014/main" id="{CBD8B1E7-EF0A-4118-A804-D7F559784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86451"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1608" y="323849"/>
            <a:ext cx="6130391" cy="653415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CAF3CF72-63D9-1A70-B5C7-90E4A33931C4}"/>
              </a:ext>
            </a:extLst>
          </p:cNvPr>
          <p:cNvSpPr>
            <a:spLocks noGrp="1"/>
          </p:cNvSpPr>
          <p:nvPr>
            <p:ph type="title"/>
          </p:nvPr>
        </p:nvSpPr>
        <p:spPr>
          <a:xfrm>
            <a:off x="7620000" y="2299787"/>
            <a:ext cx="3810000" cy="2286000"/>
          </a:xfrm>
        </p:spPr>
        <p:txBody>
          <a:bodyPr vert="horz" lIns="91440" tIns="45720" rIns="91440" bIns="45720" rtlCol="0" anchor="b">
            <a:normAutofit/>
          </a:bodyPr>
          <a:lstStyle/>
          <a:p>
            <a:r>
              <a:rPr lang="en-US" b="1" kern="1200" dirty="0">
                <a:solidFill>
                  <a:schemeClr val="tx1"/>
                </a:solidFill>
                <a:effectLst/>
                <a:highlight>
                  <a:srgbClr val="000000"/>
                </a:highlight>
                <a:latin typeface="+mj-lt"/>
                <a:ea typeface="+mj-ea"/>
                <a:cs typeface="+mj-cs"/>
              </a:rPr>
              <a:t>Results and discussion </a:t>
            </a:r>
            <a:endParaRPr lang="en-US" kern="1200" dirty="0">
              <a:solidFill>
                <a:schemeClr val="tx1"/>
              </a:solidFill>
              <a:highlight>
                <a:srgbClr val="000000"/>
              </a:highlight>
              <a:latin typeface="+mj-lt"/>
              <a:ea typeface="+mj-ea"/>
              <a:cs typeface="+mj-cs"/>
            </a:endParaRPr>
          </a:p>
        </p:txBody>
      </p:sp>
      <p:graphicFrame>
        <p:nvGraphicFramePr>
          <p:cNvPr id="4" name="Table 4">
            <a:extLst>
              <a:ext uri="{FF2B5EF4-FFF2-40B4-BE49-F238E27FC236}">
                <a16:creationId xmlns:a16="http://schemas.microsoft.com/office/drawing/2014/main" id="{0DCA4513-5693-43C9-BAEE-44A039EB2A2A}"/>
              </a:ext>
            </a:extLst>
          </p:cNvPr>
          <p:cNvGraphicFramePr>
            <a:graphicFrameLocks noGrp="1"/>
          </p:cNvGraphicFramePr>
          <p:nvPr>
            <p:extLst>
              <p:ext uri="{D42A27DB-BD31-4B8C-83A1-F6EECF244321}">
                <p14:modId xmlns:p14="http://schemas.microsoft.com/office/powerpoint/2010/main" val="165533652"/>
              </p:ext>
            </p:extLst>
          </p:nvPr>
        </p:nvGraphicFramePr>
        <p:xfrm>
          <a:off x="710413" y="635794"/>
          <a:ext cx="4571999" cy="5003667"/>
        </p:xfrm>
        <a:graphic>
          <a:graphicData uri="http://schemas.openxmlformats.org/drawingml/2006/table">
            <a:tbl>
              <a:tblPr firstRow="1" bandRow="1">
                <a:noFill/>
                <a:tableStyleId>{E8B1032C-EA38-4F05-BA0D-38AFFFC7BED3}</a:tableStyleId>
              </a:tblPr>
              <a:tblGrid>
                <a:gridCol w="4571999">
                  <a:extLst>
                    <a:ext uri="{9D8B030D-6E8A-4147-A177-3AD203B41FA5}">
                      <a16:colId xmlns:a16="http://schemas.microsoft.com/office/drawing/2014/main" val="3800179002"/>
                    </a:ext>
                  </a:extLst>
                </a:gridCol>
              </a:tblGrid>
              <a:tr h="5003667">
                <a:tc>
                  <a:txBody>
                    <a:bodyPr/>
                    <a:lstStyle/>
                    <a:p>
                      <a:pPr marL="285750" indent="-285750">
                        <a:buFont typeface="Arial" panose="020B0604020202020204" pitchFamily="34" charset="0"/>
                        <a:buChar char="•"/>
                      </a:pPr>
                      <a:r>
                        <a:rPr lang="en-US" sz="1600" b="0" cap="none" spc="0" dirty="0">
                          <a:solidFill>
                            <a:schemeClr val="tx1"/>
                          </a:solidFill>
                          <a:latin typeface="Arial" panose="020B0604020202020204" pitchFamily="34" charset="0"/>
                          <a:cs typeface="Arial" panose="020B0604020202020204" pitchFamily="34" charset="0"/>
                        </a:rPr>
                        <a:t>The search of the databases discussed above for peer-reviewed publications reported 356 records;</a:t>
                      </a:r>
                    </a:p>
                    <a:p>
                      <a:pPr marL="0" indent="0">
                        <a:buFont typeface="Arial" panose="020B0604020202020204" pitchFamily="34" charset="0"/>
                        <a:buNone/>
                      </a:pPr>
                      <a:endParaRPr lang="en-US" sz="1600" b="0" cap="none" spc="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0" cap="none" spc="0" dirty="0">
                          <a:solidFill>
                            <a:schemeClr val="tx1"/>
                          </a:solidFill>
                          <a:latin typeface="Arial" panose="020B0604020202020204" pitchFamily="34" charset="0"/>
                          <a:cs typeface="Arial" panose="020B0604020202020204" pitchFamily="34" charset="0"/>
                        </a:rPr>
                        <a:t>Following the elimination of duplicates, 190 records remained from which the abstract of each was screened for eligibility of inclusion in this study, based on the selection criteria described above;</a:t>
                      </a:r>
                    </a:p>
                    <a:p>
                      <a:pPr marL="0" indent="0">
                        <a:buFont typeface="Arial" panose="020B0604020202020204" pitchFamily="34" charset="0"/>
                        <a:buNone/>
                      </a:pPr>
                      <a:endParaRPr lang="en-US" sz="1600" b="0" cap="none" spc="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0" cap="none" spc="0" dirty="0">
                          <a:solidFill>
                            <a:schemeClr val="tx1"/>
                          </a:solidFill>
                          <a:latin typeface="Arial" panose="020B0604020202020204" pitchFamily="34" charset="0"/>
                          <a:cs typeface="Arial" panose="020B0604020202020204" pitchFamily="34" charset="0"/>
                        </a:rPr>
                        <a:t>Following the abstract's screening process, 30 studies were selected, after which each text was read in full, with great attention to determine eligibility for final inclusion. 10 studies were selected at the end of this process that were considered eligible for a qualitative analysis;</a:t>
                      </a:r>
                    </a:p>
                    <a:p>
                      <a:pPr marL="285750" indent="-285750">
                        <a:buFont typeface="Arial" panose="020B0604020202020204" pitchFamily="34" charset="0"/>
                        <a:buChar char="•"/>
                      </a:pPr>
                      <a:endParaRPr lang="en-US" sz="1600" b="0" cap="none" spc="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cap="none" spc="0" dirty="0">
                        <a:solidFill>
                          <a:schemeClr val="tx1"/>
                        </a:solidFill>
                        <a:latin typeface="Arial" panose="020B0604020202020204" pitchFamily="34" charset="0"/>
                        <a:cs typeface="Arial" panose="020B0604020202020204" pitchFamily="34" charset="0"/>
                      </a:endParaRPr>
                    </a:p>
                  </a:txBody>
                  <a:tcPr marL="54323" marR="72644" marT="15521" marB="116407"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822285553"/>
                  </a:ext>
                </a:extLst>
              </a:tr>
            </a:tbl>
          </a:graphicData>
        </a:graphic>
      </p:graphicFrame>
    </p:spTree>
    <p:extLst>
      <p:ext uri="{BB962C8B-B14F-4D97-AF65-F5344CB8AC3E}">
        <p14:creationId xmlns:p14="http://schemas.microsoft.com/office/powerpoint/2010/main" val="4274868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B415D11-6899-4C75-BEAD-79C4656DC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7" name="Graphic 6" descr="Magnifying glass">
            <a:extLst>
              <a:ext uri="{FF2B5EF4-FFF2-40B4-BE49-F238E27FC236}">
                <a16:creationId xmlns:a16="http://schemas.microsoft.com/office/drawing/2014/main" id="{1F9C9FFD-87D1-AC9C-60CF-0FAB8F78F1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466" y="2114549"/>
            <a:ext cx="3809998" cy="2938455"/>
          </a:xfrm>
          <a:prstGeom prst="rect">
            <a:avLst/>
          </a:prstGeom>
        </p:spPr>
      </p:pic>
      <p:sp>
        <p:nvSpPr>
          <p:cNvPr id="5" name="TextBox 4">
            <a:extLst>
              <a:ext uri="{FF2B5EF4-FFF2-40B4-BE49-F238E27FC236}">
                <a16:creationId xmlns:a16="http://schemas.microsoft.com/office/drawing/2014/main" id="{397F5749-D856-286C-08B2-F47754CBFCE8}"/>
              </a:ext>
            </a:extLst>
          </p:cNvPr>
          <p:cNvSpPr txBox="1"/>
          <p:nvPr/>
        </p:nvSpPr>
        <p:spPr>
          <a:xfrm>
            <a:off x="5464969" y="904875"/>
            <a:ext cx="7136605" cy="4967288"/>
          </a:xfrm>
          <a:prstGeom prst="rect">
            <a:avLst/>
          </a:prstGeom>
        </p:spPr>
        <p:txBody>
          <a:bodyPr vert="horz" lIns="91440" tIns="45720" rIns="91440" bIns="45720" rtlCol="0">
            <a:normAutofit/>
          </a:bodyPr>
          <a:lstStyle/>
          <a:p>
            <a:pPr indent="-228600">
              <a:lnSpc>
                <a:spcPct val="125000"/>
              </a:lnSpc>
              <a:spcAft>
                <a:spcPts val="600"/>
              </a:spcAft>
              <a:buFont typeface="Arial" panose="020B0604020202020204" pitchFamily="34" charset="0"/>
              <a:buChar char="•"/>
            </a:pPr>
            <a:endParaRPr lang="en-US" sz="1600" b="1" dirty="0">
              <a:solidFill>
                <a:schemeClr val="tx1">
                  <a:alpha val="70000"/>
                </a:schemeClr>
              </a:solidFill>
              <a:highlight>
                <a:srgbClr val="0000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EF1EB1D-0CE0-F340-FAFA-213E4FD1B9E3}"/>
              </a:ext>
            </a:extLst>
          </p:cNvPr>
          <p:cNvSpPr>
            <a:spLocks noGrp="1"/>
          </p:cNvSpPr>
          <p:nvPr>
            <p:ph type="title"/>
          </p:nvPr>
        </p:nvSpPr>
        <p:spPr>
          <a:xfrm>
            <a:off x="2900363" y="102383"/>
            <a:ext cx="9291637" cy="533411"/>
          </a:xfrm>
        </p:spPr>
        <p:txBody>
          <a:bodyPr vert="horz" lIns="91440" tIns="45720" rIns="91440" bIns="45720" rtlCol="0" anchor="t">
            <a:normAutofit/>
          </a:bodyPr>
          <a:lstStyle/>
          <a:p>
            <a:r>
              <a:rPr lang="en-US" sz="3200" b="1" dirty="0"/>
              <a:t> Themes of main findings of selected studies</a:t>
            </a:r>
          </a:p>
        </p:txBody>
      </p:sp>
      <p:graphicFrame>
        <p:nvGraphicFramePr>
          <p:cNvPr id="6" name="Table 7">
            <a:extLst>
              <a:ext uri="{FF2B5EF4-FFF2-40B4-BE49-F238E27FC236}">
                <a16:creationId xmlns:a16="http://schemas.microsoft.com/office/drawing/2014/main" id="{1761F14F-EE09-F3A8-D93E-D82FA56A062D}"/>
              </a:ext>
            </a:extLst>
          </p:cNvPr>
          <p:cNvGraphicFramePr>
            <a:graphicFrameLocks noGrp="1"/>
          </p:cNvGraphicFramePr>
          <p:nvPr>
            <p:extLst>
              <p:ext uri="{D42A27DB-BD31-4B8C-83A1-F6EECF244321}">
                <p14:modId xmlns:p14="http://schemas.microsoft.com/office/powerpoint/2010/main" val="1502092882"/>
              </p:ext>
            </p:extLst>
          </p:nvPr>
        </p:nvGraphicFramePr>
        <p:xfrm>
          <a:off x="4512623" y="719663"/>
          <a:ext cx="7635833" cy="6360160"/>
        </p:xfrm>
        <a:graphic>
          <a:graphicData uri="http://schemas.openxmlformats.org/drawingml/2006/table">
            <a:tbl>
              <a:tblPr firstRow="1" bandRow="1">
                <a:tableStyleId>{E8034E78-7F5D-4C2E-B375-FC64B27BC917}</a:tableStyleId>
              </a:tblPr>
              <a:tblGrid>
                <a:gridCol w="7635833">
                  <a:extLst>
                    <a:ext uri="{9D8B030D-6E8A-4147-A177-3AD203B41FA5}">
                      <a16:colId xmlns:a16="http://schemas.microsoft.com/office/drawing/2014/main" val="3992498048"/>
                    </a:ext>
                  </a:extLst>
                </a:gridCol>
              </a:tblGrid>
              <a:tr h="6095979">
                <a:tc>
                  <a:txBody>
                    <a:bodyPr/>
                    <a:lstStyle/>
                    <a:p>
                      <a:pPr>
                        <a:lnSpc>
                          <a:spcPct val="150000"/>
                        </a:lnSpc>
                        <a:spcAft>
                          <a:spcPts val="800"/>
                        </a:spcAft>
                      </a:pPr>
                      <a:endParaRPr lang="en-GB" sz="1400" b="1" dirty="0">
                        <a:effectLst/>
                        <a:latin typeface="Arial" panose="020B0604020202020204" pitchFamily="34" charset="0"/>
                        <a:ea typeface="SimHei" panose="02010609060101010101" pitchFamily="49" charset="-122"/>
                        <a:cs typeface="Arial" panose="020B0604020202020204" pitchFamily="34" charset="0"/>
                      </a:endParaRPr>
                    </a:p>
                    <a:p>
                      <a:pPr>
                        <a:lnSpc>
                          <a:spcPct val="150000"/>
                        </a:lnSpc>
                        <a:spcAft>
                          <a:spcPts val="800"/>
                        </a:spcAft>
                      </a:pPr>
                      <a:r>
                        <a:rPr lang="en-GB" sz="1400" b="1" dirty="0">
                          <a:effectLst/>
                          <a:latin typeface="Arial" panose="020B0604020202020204" pitchFamily="34" charset="0"/>
                          <a:ea typeface="SimHei" panose="02010609060101010101" pitchFamily="49" charset="-122"/>
                          <a:cs typeface="Arial" panose="020B0604020202020204" pitchFamily="34" charset="0"/>
                        </a:rPr>
                        <a:t>Theme 1</a:t>
                      </a:r>
                      <a:r>
                        <a:rPr lang="en-GB" sz="1400" b="1" i="1" dirty="0">
                          <a:effectLst/>
                          <a:latin typeface="Arial" panose="020B0604020202020204" pitchFamily="34" charset="0"/>
                          <a:ea typeface="SimHei" panose="02010609060101010101" pitchFamily="49" charset="-122"/>
                          <a:cs typeface="Arial" panose="020B0604020202020204" pitchFamily="34" charset="0"/>
                        </a:rPr>
                        <a:t>:</a:t>
                      </a:r>
                      <a:r>
                        <a:rPr lang="en-GB" sz="1400" i="1" dirty="0">
                          <a:effectLst/>
                          <a:latin typeface="Arial" panose="020B0604020202020204" pitchFamily="34" charset="0"/>
                          <a:ea typeface="SimHei" panose="02010609060101010101" pitchFamily="49" charset="-122"/>
                          <a:cs typeface="Arial" panose="020B0604020202020204" pitchFamily="34" charset="0"/>
                        </a:rPr>
                        <a:t> </a:t>
                      </a:r>
                      <a:r>
                        <a:rPr lang="en-GB" sz="1400" b="1" i="1" dirty="0">
                          <a:effectLst/>
                          <a:latin typeface="Arial" panose="020B0604020202020204" pitchFamily="34" charset="0"/>
                          <a:ea typeface="SimHei" panose="02010609060101010101" pitchFamily="49" charset="-122"/>
                          <a:cs typeface="Arial" panose="020B0604020202020204" pitchFamily="34" charset="0"/>
                        </a:rPr>
                        <a:t>Anxiety and depression are associated with increased worry about academic performance</a:t>
                      </a:r>
                      <a:r>
                        <a:rPr lang="en-GB" sz="1400" b="1" dirty="0">
                          <a:effectLst/>
                          <a:latin typeface="Arial" panose="020B0604020202020204" pitchFamily="34" charset="0"/>
                          <a:ea typeface="SimHei" panose="02010609060101010101" pitchFamily="49" charset="-122"/>
                          <a:cs typeface="Arial" panose="020B0604020202020204" pitchFamily="34" charset="0"/>
                        </a:rPr>
                        <a:t> </a:t>
                      </a:r>
                    </a:p>
                    <a:p>
                      <a:pPr marL="285750" indent="-285750">
                        <a:lnSpc>
                          <a:spcPct val="150000"/>
                        </a:lnSpc>
                        <a:spcAft>
                          <a:spcPts val="800"/>
                        </a:spcAft>
                        <a:buFont typeface="Arial" panose="020B0604020202020204" pitchFamily="34" charset="0"/>
                        <a:buChar char="•"/>
                      </a:pPr>
                      <a:r>
                        <a:rPr lang="en-US" sz="1400" b="0" dirty="0">
                          <a:effectLst/>
                          <a:latin typeface="Arial" panose="020B0604020202020204" pitchFamily="34" charset="0"/>
                          <a:ea typeface="SimHei" panose="02010609060101010101" pitchFamily="49" charset="-122"/>
                          <a:cs typeface="Arial" panose="020B0604020202020204" pitchFamily="34" charset="0"/>
                        </a:rPr>
                        <a:t>According to Owens et al. (2012 higher levels of anxiety and depression were correlated with lower academic performance.</a:t>
                      </a:r>
                      <a:r>
                        <a:rPr lang="en-GB" sz="1400" b="0" kern="1200" dirty="0">
                          <a:solidFill>
                            <a:schemeClr val="lt1"/>
                          </a:solidFill>
                          <a:effectLst/>
                          <a:latin typeface="Arial" panose="020B0604020202020204" pitchFamily="34" charset="0"/>
                          <a:ea typeface="+mn-ea"/>
                          <a:cs typeface="Arial" panose="020B0604020202020204" pitchFamily="34" charset="0"/>
                        </a:rPr>
                        <a:t>Worry restricts working memory and is considered a causal agent in reducing academic performance in tests.</a:t>
                      </a:r>
                    </a:p>
                    <a:p>
                      <a:pPr marL="285750" marR="0" lvl="0" indent="-285750" algn="l" defTabSz="914400" rtl="0" eaLnBrk="1" fontAlgn="auto" latinLnBrk="0" hangingPunct="1">
                        <a:lnSpc>
                          <a:spcPct val="150000"/>
                        </a:lnSpc>
                        <a:spcBef>
                          <a:spcPts val="0"/>
                        </a:spcBef>
                        <a:spcAft>
                          <a:spcPts val="800"/>
                        </a:spcAft>
                        <a:buClrTx/>
                        <a:buSzTx/>
                        <a:buFont typeface="Arial" panose="020B0604020202020204" pitchFamily="34" charset="0"/>
                        <a:buChar char="•"/>
                        <a:tabLst/>
                        <a:defRPr/>
                      </a:pPr>
                      <a:r>
                        <a:rPr lang="en-GB" sz="1400" b="0" kern="1200" dirty="0">
                          <a:solidFill>
                            <a:schemeClr val="lt1"/>
                          </a:solidFill>
                          <a:effectLst/>
                          <a:latin typeface="Arial" panose="020B0604020202020204" pitchFamily="34" charset="0"/>
                          <a:ea typeface="+mn-ea"/>
                          <a:cs typeface="Arial" panose="020B0604020202020204" pitchFamily="34" charset="0"/>
                        </a:rPr>
                        <a:t> </a:t>
                      </a:r>
                      <a:r>
                        <a:rPr lang="en-GB" sz="1400" b="0" kern="1200" dirty="0" err="1">
                          <a:solidFill>
                            <a:schemeClr val="lt1"/>
                          </a:solidFill>
                          <a:effectLst/>
                          <a:latin typeface="Arial" panose="020B0604020202020204" pitchFamily="34" charset="0"/>
                          <a:ea typeface="+mn-ea"/>
                          <a:cs typeface="Arial" panose="020B0604020202020204" pitchFamily="34" charset="0"/>
                        </a:rPr>
                        <a:t>Putwain</a:t>
                      </a:r>
                      <a:r>
                        <a:rPr lang="en-GB" sz="1400" b="0" kern="1200" dirty="0">
                          <a:solidFill>
                            <a:schemeClr val="lt1"/>
                          </a:solidFill>
                          <a:effectLst/>
                          <a:latin typeface="Arial" panose="020B0604020202020204" pitchFamily="34" charset="0"/>
                          <a:ea typeface="+mn-ea"/>
                          <a:cs typeface="Arial" panose="020B0604020202020204" pitchFamily="34" charset="0"/>
                        </a:rPr>
                        <a:t>  (2012) showed that beliefs regarding competence are inversely associated with test anxiety and with mastery-avoidance and performance-avoidance goals.</a:t>
                      </a:r>
                    </a:p>
                    <a:p>
                      <a:pPr marL="0" marR="0" lvl="0" indent="0" algn="l" defTabSz="914400" rtl="0" eaLnBrk="1" fontAlgn="auto" latinLnBrk="0" hangingPunct="1">
                        <a:lnSpc>
                          <a:spcPct val="150000"/>
                        </a:lnSpc>
                        <a:spcBef>
                          <a:spcPts val="0"/>
                        </a:spcBef>
                        <a:spcAft>
                          <a:spcPts val="800"/>
                        </a:spcAft>
                        <a:buClrTx/>
                        <a:buSzTx/>
                        <a:buFont typeface="Arial" panose="020B0604020202020204" pitchFamily="34" charset="0"/>
                        <a:buNone/>
                        <a:tabLst/>
                        <a:defRPr/>
                      </a:pPr>
                      <a:r>
                        <a:rPr lang="en-GB" sz="1400" b="1" kern="1200" dirty="0">
                          <a:solidFill>
                            <a:schemeClr val="lt1"/>
                          </a:solidFill>
                          <a:effectLst/>
                          <a:latin typeface="Arial" panose="020B0604020202020204" pitchFamily="34" charset="0"/>
                          <a:ea typeface="+mn-ea"/>
                          <a:cs typeface="Arial" panose="020B0604020202020204" pitchFamily="34" charset="0"/>
                        </a:rPr>
                        <a:t>Theme 2: </a:t>
                      </a:r>
                      <a:r>
                        <a:rPr lang="en-GB" sz="1400" b="1" i="1" kern="1200" dirty="0">
                          <a:solidFill>
                            <a:schemeClr val="lt1"/>
                          </a:solidFill>
                          <a:effectLst/>
                          <a:latin typeface="Arial" panose="020B0604020202020204" pitchFamily="34" charset="0"/>
                          <a:ea typeface="+mn-ea"/>
                          <a:cs typeface="Arial" panose="020B0604020202020204" pitchFamily="34" charset="0"/>
                        </a:rPr>
                        <a:t>The social anxiety symptoms disorders and depression are more common in secondary school</a:t>
                      </a:r>
                    </a:p>
                    <a:p>
                      <a:pPr marL="285750" marR="0" lvl="0" indent="-285750" algn="l" defTabSz="914400" rtl="0" eaLnBrk="1" fontAlgn="auto" latinLnBrk="0" hangingPunct="1">
                        <a:lnSpc>
                          <a:spcPct val="150000"/>
                        </a:lnSpc>
                        <a:spcBef>
                          <a:spcPts val="0"/>
                        </a:spcBef>
                        <a:spcAft>
                          <a:spcPts val="800"/>
                        </a:spcAft>
                        <a:buClrTx/>
                        <a:buSzTx/>
                        <a:buFont typeface="Arial" panose="020B0604020202020204" pitchFamily="34" charset="0"/>
                        <a:buChar char="•"/>
                        <a:tabLst/>
                        <a:defRPr/>
                      </a:pPr>
                      <a:r>
                        <a:rPr lang="en-GB" sz="1400" b="0" dirty="0" err="1">
                          <a:effectLst/>
                          <a:latin typeface="Arial" panose="020B0604020202020204" pitchFamily="34" charset="0"/>
                          <a:ea typeface="SimHei" panose="02010609060101010101" pitchFamily="49" charset="-122"/>
                        </a:rPr>
                        <a:t>Riglin</a:t>
                      </a:r>
                      <a:r>
                        <a:rPr lang="en-GB" sz="1400" b="0" dirty="0">
                          <a:effectLst/>
                          <a:latin typeface="Arial" panose="020B0604020202020204" pitchFamily="34" charset="0"/>
                          <a:ea typeface="SimHei" panose="02010609060101010101" pitchFamily="49" charset="-122"/>
                        </a:rPr>
                        <a:t> et al. (2013) found in that secondary school is a key period for students because they go through major changes, and it is associated with psychological problems and a drop in school performance. The association of depressive symptoms and problems with later academic attainment is evident strong continuity of academic attainment. </a:t>
                      </a:r>
                      <a:endParaRPr lang="en-GB" sz="1400" b="0" kern="1200" dirty="0">
                        <a:solidFill>
                          <a:schemeClr val="lt1"/>
                        </a:solidFill>
                        <a:effectLst/>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800"/>
                        </a:spcAft>
                        <a:buClrTx/>
                        <a:buSzTx/>
                        <a:buFont typeface="Arial" panose="020B0604020202020204" pitchFamily="34" charset="0"/>
                        <a:buChar char="•"/>
                        <a:tabLst/>
                        <a:defRPr/>
                      </a:pPr>
                      <a:endParaRPr lang="en-GB" sz="1600" b="0" kern="1200" dirty="0">
                        <a:solidFill>
                          <a:schemeClr val="lt1"/>
                        </a:solidFill>
                        <a:effectLst/>
                        <a:latin typeface="Arial" panose="020B0604020202020204" pitchFamily="34" charset="0"/>
                        <a:ea typeface="+mn-ea"/>
                        <a:cs typeface="Arial" panose="020B0604020202020204" pitchFamily="34" charset="0"/>
                      </a:endParaRPr>
                    </a:p>
                    <a:p>
                      <a:pPr marL="0" indent="0">
                        <a:lnSpc>
                          <a:spcPct val="150000"/>
                        </a:lnSpc>
                        <a:spcAft>
                          <a:spcPts val="800"/>
                        </a:spcAft>
                        <a:buFont typeface="Arial" panose="020B0604020202020204" pitchFamily="34" charset="0"/>
                        <a:buNone/>
                      </a:pPr>
                      <a:endParaRPr lang="en-GB" sz="1600" b="0" dirty="0">
                        <a:effectLst/>
                        <a:latin typeface="Arial" panose="020B0604020202020204" pitchFamily="34" charset="0"/>
                        <a:ea typeface="SimHei" panose="02010609060101010101" pitchFamily="49" charset="-122"/>
                        <a:cs typeface="Arial" panose="020B0604020202020204" pitchFamily="34" charset="0"/>
                      </a:endParaRP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1829601"/>
                  </a:ext>
                </a:extLst>
              </a:tr>
            </a:tbl>
          </a:graphicData>
        </a:graphic>
      </p:graphicFrame>
    </p:spTree>
    <p:extLst>
      <p:ext uri="{BB962C8B-B14F-4D97-AF65-F5344CB8AC3E}">
        <p14:creationId xmlns:p14="http://schemas.microsoft.com/office/powerpoint/2010/main" val="952066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8C95E-4A76-FC26-5194-11A9133B5F76}"/>
              </a:ext>
            </a:extLst>
          </p:cNvPr>
          <p:cNvSpPr>
            <a:spLocks noGrp="1"/>
          </p:cNvSpPr>
          <p:nvPr>
            <p:ph type="title"/>
          </p:nvPr>
        </p:nvSpPr>
        <p:spPr>
          <a:xfrm>
            <a:off x="902525" y="1128156"/>
            <a:ext cx="10527475" cy="4631375"/>
          </a:xfrm>
        </p:spPr>
        <p:txBody>
          <a:bodyPr>
            <a:normAutofit/>
          </a:bodyPr>
          <a:lstStyle/>
          <a:p>
            <a:r>
              <a:rPr lang="en-GB" sz="1600" dirty="0">
                <a:effectLst/>
                <a:latin typeface="Arial" panose="020B0604020202020204" pitchFamily="34" charset="0"/>
                <a:ea typeface="SimHei" panose="02010609060101010101" pitchFamily="49" charset="-122"/>
              </a:rPr>
              <a:t>Lopez et al (2021), who report that negative associations were discovered between depressive symptoms and academic results both among female and male adolescents around the age of 11 at a level higher than at a later age. Depressive symptoms in children aged 11 and 14 years were associated with poorer school results in the later stages between 14 and 16 years.</a:t>
            </a:r>
            <a:br>
              <a:rPr lang="en-GB" sz="1600" dirty="0">
                <a:effectLst/>
                <a:latin typeface="Arial" panose="020B0604020202020204" pitchFamily="34" charset="0"/>
                <a:ea typeface="SimHei" panose="02010609060101010101" pitchFamily="49" charset="-122"/>
              </a:rPr>
            </a:br>
            <a:br>
              <a:rPr lang="en-GB" sz="1600" dirty="0">
                <a:effectLst/>
                <a:latin typeface="Arial" panose="020B0604020202020204" pitchFamily="34" charset="0"/>
                <a:ea typeface="SimHei" panose="02010609060101010101" pitchFamily="49" charset="-122"/>
              </a:rPr>
            </a:br>
            <a:r>
              <a:rPr lang="en-GB" sz="1600" dirty="0" err="1">
                <a:effectLst/>
                <a:latin typeface="Arial" panose="020B0604020202020204" pitchFamily="34" charset="0"/>
                <a:ea typeface="SimHei" panose="02010609060101010101" pitchFamily="49" charset="-122"/>
              </a:rPr>
              <a:t>Jerrim</a:t>
            </a:r>
            <a:r>
              <a:rPr lang="en-GB" sz="1600" dirty="0">
                <a:effectLst/>
                <a:latin typeface="Arial" panose="020B0604020202020204" pitchFamily="34" charset="0"/>
                <a:ea typeface="SimHei" panose="02010609060101010101" pitchFamily="49" charset="-122"/>
              </a:rPr>
              <a:t> (2021), found that mental problems are rarely encountered in primary school but increase in secondary school. He claims that the increase in the prevalence of mental illnesses is largely due to age, the change being particularly pronounced among girls due to hormonal puberty and cognitive vulnerability.</a:t>
            </a:r>
            <a:br>
              <a:rPr lang="en-GB" sz="1600" dirty="0">
                <a:effectLst/>
                <a:latin typeface="Arial" panose="020B0604020202020204" pitchFamily="34" charset="0"/>
                <a:ea typeface="SimHei" panose="02010609060101010101" pitchFamily="49" charset="-122"/>
              </a:rPr>
            </a:br>
            <a:br>
              <a:rPr lang="en-GB" sz="1600" dirty="0">
                <a:effectLst/>
                <a:latin typeface="Arial" panose="020B0604020202020204" pitchFamily="34" charset="0"/>
                <a:ea typeface="SimHei" panose="02010609060101010101" pitchFamily="49" charset="-122"/>
              </a:rPr>
            </a:br>
            <a:r>
              <a:rPr lang="en-GB" sz="1600" dirty="0">
                <a:effectLst/>
                <a:latin typeface="Arial" panose="020B0604020202020204" pitchFamily="34" charset="0"/>
                <a:ea typeface="SimHei" panose="02010609060101010101" pitchFamily="49" charset="-122"/>
              </a:rPr>
              <a:t>Cadman et al (2021), support negative associations between depressive symptoms at the age of 10-11 years and school connection at the age of 13-14 years, the school enjoyment at 13-14 years of age mediated the association between depressive symptoms and academic performance.</a:t>
            </a:r>
            <a:br>
              <a:rPr lang="en-GB" sz="1600" dirty="0">
                <a:effectLst/>
                <a:latin typeface="Arial" panose="020B0604020202020204" pitchFamily="34" charset="0"/>
                <a:ea typeface="SimHei" panose="02010609060101010101" pitchFamily="49" charset="-122"/>
              </a:rPr>
            </a:br>
            <a:br>
              <a:rPr lang="en-GB" sz="1600" dirty="0">
                <a:effectLst/>
                <a:latin typeface="Arial" panose="020B0604020202020204" pitchFamily="34" charset="0"/>
                <a:ea typeface="SimHei" panose="02010609060101010101" pitchFamily="49" charset="-122"/>
              </a:rPr>
            </a:br>
            <a:r>
              <a:rPr lang="en-GB" sz="1600" dirty="0">
                <a:effectLst/>
                <a:latin typeface="Arial" panose="020B0604020202020204" pitchFamily="34" charset="0"/>
                <a:ea typeface="SimHei" panose="02010609060101010101" pitchFamily="49" charset="-122"/>
                <a:cs typeface="Arial" panose="020B0604020202020204" pitchFamily="34" charset="0"/>
              </a:rPr>
              <a:t>Moore et al. (2020) found that mental well-being of secondary school students had a greater proportion of variation than in primary school.</a:t>
            </a:r>
            <a:br>
              <a:rPr lang="en-GB" sz="1600" dirty="0">
                <a:effectLst/>
                <a:latin typeface="Arial" panose="020B0604020202020204" pitchFamily="34" charset="0"/>
                <a:ea typeface="SimHei" panose="02010609060101010101" pitchFamily="49" charset="-122"/>
                <a:cs typeface="Arial" panose="020B0604020202020204" pitchFamily="34" charset="0"/>
              </a:rPr>
            </a:br>
            <a:endParaRPr lang="en-GB" sz="1600" dirty="0"/>
          </a:p>
        </p:txBody>
      </p:sp>
    </p:spTree>
    <p:extLst>
      <p:ext uri="{BB962C8B-B14F-4D97-AF65-F5344CB8AC3E}">
        <p14:creationId xmlns:p14="http://schemas.microsoft.com/office/powerpoint/2010/main" val="639476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968882-F2B6-E444-74BF-B948D82B1C9B}"/>
              </a:ext>
            </a:extLst>
          </p:cNvPr>
          <p:cNvSpPr>
            <a:spLocks noGrp="1"/>
          </p:cNvSpPr>
          <p:nvPr>
            <p:ph idx="1"/>
          </p:nvPr>
        </p:nvSpPr>
        <p:spPr>
          <a:xfrm>
            <a:off x="684811" y="783771"/>
            <a:ext cx="10668000" cy="5765471"/>
          </a:xfrm>
        </p:spPr>
        <p:txBody>
          <a:bodyPr>
            <a:normAutofit/>
          </a:bodyPr>
          <a:lstStyle/>
          <a:p>
            <a:pPr marL="0" indent="0">
              <a:buNone/>
            </a:pPr>
            <a:r>
              <a:rPr lang="en-GB" sz="1600" b="1" dirty="0">
                <a:effectLst/>
                <a:latin typeface="Arial" panose="020B0604020202020204" pitchFamily="34" charset="0"/>
                <a:ea typeface="SimHei" panose="02010609060101010101" pitchFamily="49" charset="-122"/>
                <a:cs typeface="Arial" panose="020B0604020202020204" pitchFamily="34" charset="0"/>
              </a:rPr>
              <a:t>Theme 3</a:t>
            </a:r>
            <a:r>
              <a:rPr lang="en-GB" sz="1600" dirty="0">
                <a:effectLst/>
                <a:latin typeface="Arial" panose="020B0604020202020204" pitchFamily="34" charset="0"/>
                <a:ea typeface="SimHei" panose="02010609060101010101" pitchFamily="49" charset="-122"/>
                <a:cs typeface="Arial" panose="020B0604020202020204" pitchFamily="34" charset="0"/>
              </a:rPr>
              <a:t>: </a:t>
            </a:r>
            <a:r>
              <a:rPr lang="en-GB" sz="1600" b="1" i="1" dirty="0">
                <a:effectLst/>
                <a:latin typeface="Arial" panose="020B0604020202020204" pitchFamily="34" charset="0"/>
                <a:ea typeface="SimHei" panose="02010609060101010101" pitchFamily="49" charset="-122"/>
                <a:cs typeface="Arial" panose="020B0604020202020204" pitchFamily="34" charset="0"/>
              </a:rPr>
              <a:t>The impact of Covid-19</a:t>
            </a:r>
            <a:endParaRPr lang="en-GB" sz="1600" dirty="0">
              <a:effectLst/>
              <a:latin typeface="Arial" panose="020B0604020202020204" pitchFamily="34" charset="0"/>
              <a:ea typeface="SimHei" panose="02010609060101010101" pitchFamily="49" charset="-122"/>
              <a:cs typeface="Arial" panose="020B0604020202020204" pitchFamily="34" charset="0"/>
            </a:endParaRPr>
          </a:p>
          <a:p>
            <a:r>
              <a:rPr lang="en-GB" sz="1600" dirty="0">
                <a:effectLst/>
                <a:latin typeface="Arial" panose="020B0604020202020204" pitchFamily="34" charset="0"/>
                <a:ea typeface="SimHei" panose="02010609060101010101" pitchFamily="49" charset="-122"/>
              </a:rPr>
              <a:t>Winter et al. (2022), found that during the pandemic period, school closures and social isolation had a negative impact on the mental health of adolescents. Isolation and loneliness were closely related to depression and anxiety due to lack of social relationships, missing friends and low grades at school.</a:t>
            </a:r>
          </a:p>
          <a:p>
            <a:r>
              <a:rPr lang="en-GB" sz="1600" dirty="0" err="1">
                <a:effectLst/>
                <a:latin typeface="Arial" panose="020B0604020202020204" pitchFamily="34" charset="0"/>
                <a:ea typeface="SimHei" panose="02010609060101010101" pitchFamily="49" charset="-122"/>
                <a:cs typeface="Arial" panose="020B0604020202020204" pitchFamily="34" charset="0"/>
              </a:rPr>
              <a:t>Jerrim</a:t>
            </a:r>
            <a:r>
              <a:rPr lang="en-GB" sz="1600" dirty="0">
                <a:effectLst/>
                <a:latin typeface="Arial" panose="020B0604020202020204" pitchFamily="34" charset="0"/>
                <a:ea typeface="SimHei" panose="02010609060101010101" pitchFamily="49" charset="-122"/>
                <a:cs typeface="Arial" panose="020B0604020202020204" pitchFamily="34" charset="0"/>
              </a:rPr>
              <a:t> (2021) also reported in their study that the isolation of adolescents is one of the most important factors that many students faced and contribute to the decrease in academic performance. Students with low academic performance reported in interviews that they felt lonely and isolated.</a:t>
            </a:r>
            <a:endParaRPr lang="en-GB" sz="1800" dirty="0">
              <a:effectLst/>
              <a:latin typeface="Arial" panose="020B0604020202020204" pitchFamily="34" charset="0"/>
              <a:ea typeface="SimHei" panose="02010609060101010101" pitchFamily="49" charset="-122"/>
              <a:cs typeface="Arial" panose="020B0604020202020204" pitchFamily="34" charset="0"/>
            </a:endParaRPr>
          </a:p>
          <a:p>
            <a:pPr marL="0" indent="0">
              <a:lnSpc>
                <a:spcPct val="150000"/>
              </a:lnSpc>
              <a:spcAft>
                <a:spcPts val="800"/>
              </a:spcAft>
              <a:buNone/>
            </a:pPr>
            <a:r>
              <a:rPr lang="en-GB" sz="1600" b="1" dirty="0">
                <a:effectLst/>
                <a:latin typeface="Arial" panose="020B0604020202020204" pitchFamily="34" charset="0"/>
                <a:ea typeface="SimHei" panose="02010609060101010101" pitchFamily="49" charset="-122"/>
                <a:cs typeface="Arial" panose="020B0604020202020204" pitchFamily="34" charset="0"/>
              </a:rPr>
              <a:t>Themes 4:</a:t>
            </a:r>
            <a:r>
              <a:rPr lang="en-GB" sz="1600" dirty="0">
                <a:effectLst/>
                <a:latin typeface="Arial" panose="020B0604020202020204" pitchFamily="34" charset="0"/>
                <a:ea typeface="SimHei" panose="02010609060101010101" pitchFamily="49" charset="-122"/>
                <a:cs typeface="Arial" panose="020B0604020202020204" pitchFamily="34" charset="0"/>
              </a:rPr>
              <a:t> </a:t>
            </a:r>
            <a:r>
              <a:rPr lang="en-GB" sz="1600" b="1" i="1" dirty="0">
                <a:effectLst/>
                <a:latin typeface="Arial" panose="020B0604020202020204" pitchFamily="34" charset="0"/>
                <a:ea typeface="SimHei" panose="02010609060101010101" pitchFamily="49" charset="-122"/>
                <a:cs typeface="Arial" panose="020B0604020202020204" pitchFamily="34" charset="0"/>
              </a:rPr>
              <a:t>Gender, ethnic group differences in academic performance, school culture and socioeconomic elements</a:t>
            </a:r>
          </a:p>
          <a:p>
            <a:pPr>
              <a:lnSpc>
                <a:spcPct val="150000"/>
              </a:lnSpc>
              <a:spcAft>
                <a:spcPts val="800"/>
              </a:spcAft>
            </a:pPr>
            <a:r>
              <a:rPr lang="en-GB" sz="1600" dirty="0">
                <a:effectLst/>
                <a:latin typeface="Arial" panose="020B0604020202020204" pitchFamily="34" charset="0"/>
                <a:ea typeface="SimHei" panose="02010609060101010101" pitchFamily="49" charset="-122"/>
              </a:rPr>
              <a:t>Leigh et al. (2021) found that girls experienced more symptoms of anxiety and depression, compared to boys. Concentration did not differ by gender, but girls reported greater improvements in academic success than boys. also observed that anxiety symptoms were associated with poor concentration in class. Concentrating was associated with school performance, implicitly higher anxiety was directly associated with poor concentration in class, which in turn had the effect of low school performance  </a:t>
            </a:r>
          </a:p>
          <a:p>
            <a:pPr>
              <a:lnSpc>
                <a:spcPct val="150000"/>
              </a:lnSpc>
              <a:spcAft>
                <a:spcPts val="800"/>
              </a:spcAft>
            </a:pPr>
            <a:endParaRPr lang="en-GB" sz="1600" b="1" i="1" dirty="0">
              <a:effectLst/>
              <a:latin typeface="Arial" panose="020B0604020202020204" pitchFamily="34" charset="0"/>
              <a:ea typeface="SimHei" panose="02010609060101010101" pitchFamily="49" charset="-122"/>
              <a:cs typeface="Arial" panose="020B0604020202020204" pitchFamily="34" charset="0"/>
            </a:endParaRPr>
          </a:p>
          <a:p>
            <a:pPr marL="0" indent="0">
              <a:lnSpc>
                <a:spcPct val="150000"/>
              </a:lnSpc>
              <a:spcAft>
                <a:spcPts val="800"/>
              </a:spcAft>
              <a:buNone/>
            </a:pPr>
            <a:endParaRPr lang="en-GB" sz="1600" dirty="0">
              <a:effectLst/>
              <a:latin typeface="Arial" panose="020B0604020202020204" pitchFamily="34" charset="0"/>
              <a:ea typeface="SimHei" panose="02010609060101010101" pitchFamily="49" charset="-122"/>
              <a:cs typeface="Arial" panose="020B0604020202020204" pitchFamily="34" charset="0"/>
            </a:endParaRPr>
          </a:p>
          <a:p>
            <a:endParaRPr lang="en-GB" sz="1600" dirty="0">
              <a:effectLst/>
              <a:latin typeface="Arial" panose="020B0604020202020204" pitchFamily="34" charset="0"/>
              <a:ea typeface="SimHei" panose="02010609060101010101" pitchFamily="49" charset="-122"/>
              <a:cs typeface="Arial" panose="020B0604020202020204" pitchFamily="34" charset="0"/>
            </a:endParaRPr>
          </a:p>
          <a:p>
            <a:endParaRPr lang="en-GB" dirty="0"/>
          </a:p>
        </p:txBody>
      </p:sp>
    </p:spTree>
    <p:extLst>
      <p:ext uri="{BB962C8B-B14F-4D97-AF65-F5344CB8AC3E}">
        <p14:creationId xmlns:p14="http://schemas.microsoft.com/office/powerpoint/2010/main" val="2489705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DAEB25-3805-79B6-045B-3FFD11F5C87D}"/>
              </a:ext>
            </a:extLst>
          </p:cNvPr>
          <p:cNvSpPr>
            <a:spLocks noGrp="1"/>
          </p:cNvSpPr>
          <p:nvPr>
            <p:ph idx="1"/>
          </p:nvPr>
        </p:nvSpPr>
        <p:spPr>
          <a:xfrm>
            <a:off x="564078" y="1252847"/>
            <a:ext cx="10865922" cy="5605153"/>
          </a:xfrm>
        </p:spPr>
        <p:txBody>
          <a:bodyPr>
            <a:normAutofit/>
          </a:bodyPr>
          <a:lstStyle/>
          <a:p>
            <a:r>
              <a:rPr lang="en-GB" sz="1600" dirty="0">
                <a:effectLst/>
                <a:latin typeface="Arial" panose="020B0604020202020204" pitchFamily="34" charset="0"/>
                <a:ea typeface="SimHei" panose="02010609060101010101" pitchFamily="49" charset="-122"/>
              </a:rPr>
              <a:t>Moore et al (2020), also found that mental well-being among "white" ethnic teenagers was lower than among "white British" students, most of them from secondary schools.</a:t>
            </a:r>
          </a:p>
          <a:p>
            <a:r>
              <a:rPr lang="en-GB" sz="1600" dirty="0" err="1">
                <a:effectLst/>
                <a:latin typeface="Arial" panose="020B0604020202020204" pitchFamily="34" charset="0"/>
                <a:ea typeface="SimHei" panose="02010609060101010101" pitchFamily="49" charset="-122"/>
              </a:rPr>
              <a:t>Jessiman</a:t>
            </a:r>
            <a:r>
              <a:rPr lang="en-GB" sz="1600" dirty="0">
                <a:effectLst/>
                <a:latin typeface="Arial" panose="020B0604020202020204" pitchFamily="34" charset="0"/>
                <a:ea typeface="SimHei" panose="02010609060101010101" pitchFamily="49" charset="-122"/>
              </a:rPr>
              <a:t> (2022), found that the elements of school culture are perceived to be the most important for the mental health of students. School culture is also referred to in the educational literature as the school environment or "school climate" which includes the infrastructure, the physical environment and the social composition, as well as beliefs norms and values within the school</a:t>
            </a:r>
            <a:r>
              <a:rPr lang="en-GB" sz="1800" dirty="0">
                <a:effectLst/>
                <a:latin typeface="Arial" panose="020B0604020202020204" pitchFamily="34" charset="0"/>
                <a:ea typeface="SimHei" panose="02010609060101010101" pitchFamily="49" charset="-122"/>
              </a:rPr>
              <a:t>. </a:t>
            </a:r>
          </a:p>
          <a:p>
            <a:r>
              <a:rPr lang="en-GB" sz="1600" dirty="0">
                <a:effectLst/>
                <a:latin typeface="Arial" panose="020B0604020202020204" pitchFamily="34" charset="0"/>
                <a:ea typeface="SimHei" panose="02010609060101010101" pitchFamily="49" charset="-122"/>
              </a:rPr>
              <a:t>Four risk factors that can influence the mental health and well-being of students have been identified and they are: ethnicity, socio-economic status, gender and sexuality. In addition, other factors were also identified, such as: pastoral support, and the quality of students' school relationships(</a:t>
            </a:r>
            <a:r>
              <a:rPr lang="en-GB" sz="1600" dirty="0" err="1">
                <a:latin typeface="Arial" panose="020B0604020202020204" pitchFamily="34" charset="0"/>
                <a:ea typeface="SimHei" panose="02010609060101010101" pitchFamily="49" charset="-122"/>
              </a:rPr>
              <a:t>J</a:t>
            </a:r>
            <a:r>
              <a:rPr lang="en-GB" sz="1600" dirty="0" err="1">
                <a:effectLst/>
                <a:latin typeface="Arial" panose="020B0604020202020204" pitchFamily="34" charset="0"/>
                <a:ea typeface="SimHei" panose="02010609060101010101" pitchFamily="49" charset="-122"/>
              </a:rPr>
              <a:t>essiman</a:t>
            </a:r>
            <a:r>
              <a:rPr lang="en-GB" sz="1600" dirty="0">
                <a:latin typeface="Arial" panose="020B0604020202020204" pitchFamily="34" charset="0"/>
                <a:ea typeface="SimHei" panose="02010609060101010101" pitchFamily="49" charset="-122"/>
              </a:rPr>
              <a:t>, </a:t>
            </a:r>
            <a:r>
              <a:rPr lang="en-GB" sz="1600" dirty="0">
                <a:effectLst/>
                <a:latin typeface="Arial" panose="020B0604020202020204" pitchFamily="34" charset="0"/>
                <a:ea typeface="SimHei" panose="02010609060101010101" pitchFamily="49" charset="-122"/>
              </a:rPr>
              <a:t>2022).</a:t>
            </a:r>
          </a:p>
          <a:p>
            <a:r>
              <a:rPr lang="en-GB" sz="1600" dirty="0">
                <a:effectLst/>
                <a:latin typeface="Arial" panose="020B0604020202020204" pitchFamily="34" charset="0"/>
                <a:ea typeface="SimHei" panose="02010609060101010101" pitchFamily="49" charset="-122"/>
              </a:rPr>
              <a:t>Moore et al (2020) found that both girls and boys who come from rich families reported a higher mental well-being than those who come from modest or poor families.</a:t>
            </a:r>
            <a:r>
              <a:rPr lang="en-GB" sz="1800" dirty="0">
                <a:effectLst/>
                <a:latin typeface="Arial" panose="020B0604020202020204" pitchFamily="34" charset="0"/>
                <a:ea typeface="SimHei" panose="02010609060101010101" pitchFamily="49" charset="-122"/>
                <a:cs typeface="Arial" panose="020B0604020202020204" pitchFamily="34" charset="0"/>
              </a:rPr>
              <a:t> </a:t>
            </a:r>
            <a:r>
              <a:rPr lang="en-GB" sz="1600" dirty="0">
                <a:effectLst/>
                <a:latin typeface="Arial" panose="020B0604020202020204" pitchFamily="34" charset="0"/>
                <a:ea typeface="SimHei" panose="02010609060101010101" pitchFamily="49" charset="-122"/>
                <a:cs typeface="Arial" panose="020B0604020202020204" pitchFamily="34" charset="0"/>
              </a:rPr>
              <a:t>. The movement from an affluent to a less affluent school, or inversely is associated with students' mental well-being via impacts on students’ status within their new school's socioeconomic hierarchy.</a:t>
            </a:r>
          </a:p>
          <a:p>
            <a:endParaRPr lang="en-GB" sz="1600" dirty="0"/>
          </a:p>
        </p:txBody>
      </p:sp>
    </p:spTree>
    <p:extLst>
      <p:ext uri="{BB962C8B-B14F-4D97-AF65-F5344CB8AC3E}">
        <p14:creationId xmlns:p14="http://schemas.microsoft.com/office/powerpoint/2010/main" val="510670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5" name="Freeform: Shape 44">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47" name="Freeform: Shape 46">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49" name="Freeform: Shape 4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51" name="Rectangle 5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A7FE233-936F-294D-917C-34282BEB32C1}"/>
              </a:ext>
            </a:extLst>
          </p:cNvPr>
          <p:cNvSpPr>
            <a:spLocks noGrp="1"/>
          </p:cNvSpPr>
          <p:nvPr>
            <p:ph type="title"/>
          </p:nvPr>
        </p:nvSpPr>
        <p:spPr>
          <a:xfrm>
            <a:off x="5800725" y="188119"/>
            <a:ext cx="4572000" cy="564356"/>
          </a:xfrm>
        </p:spPr>
        <p:txBody>
          <a:bodyPr vert="horz" lIns="91440" tIns="45720" rIns="91440" bIns="45720" rtlCol="0" anchor="b">
            <a:normAutofit fontScale="90000"/>
          </a:bodyPr>
          <a:lstStyle/>
          <a:p>
            <a:r>
              <a:rPr lang="en-US" kern="1200" dirty="0">
                <a:solidFill>
                  <a:schemeClr val="tx1"/>
                </a:solidFill>
                <a:effectLst/>
                <a:latin typeface="+mj-lt"/>
                <a:ea typeface="+mj-ea"/>
                <a:cs typeface="+mj-cs"/>
              </a:rPr>
              <a:t> </a:t>
            </a:r>
            <a:r>
              <a:rPr lang="en-US" b="1" kern="1200" dirty="0">
                <a:solidFill>
                  <a:schemeClr val="tx1"/>
                </a:solidFill>
                <a:effectLst/>
                <a:latin typeface="+mj-lt"/>
                <a:ea typeface="+mj-ea"/>
                <a:cs typeface="+mj-cs"/>
              </a:rPr>
              <a:t>Discussion </a:t>
            </a:r>
            <a:endParaRPr lang="en-US" b="1" kern="1200" dirty="0">
              <a:solidFill>
                <a:schemeClr val="tx1"/>
              </a:solidFill>
              <a:latin typeface="+mj-lt"/>
              <a:ea typeface="+mj-ea"/>
              <a:cs typeface="+mj-cs"/>
            </a:endParaRPr>
          </a:p>
        </p:txBody>
      </p:sp>
      <p:sp>
        <p:nvSpPr>
          <p:cNvPr id="53" name="Freeform: Shape 52">
            <a:extLst>
              <a:ext uri="{FF2B5EF4-FFF2-40B4-BE49-F238E27FC236}">
                <a16:creationId xmlns:a16="http://schemas.microsoft.com/office/drawing/2014/main" id="{FEDD342A-EF89-4827-9C79-749F28490B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38" name="Graphic 6" descr="Comment">
            <a:extLst>
              <a:ext uri="{FF2B5EF4-FFF2-40B4-BE49-F238E27FC236}">
                <a16:creationId xmlns:a16="http://schemas.microsoft.com/office/drawing/2014/main" id="{3A634EAF-DE20-F14E-87FC-0B55C40A27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 y="9526"/>
            <a:ext cx="6095999" cy="6095999"/>
          </a:xfrm>
          <a:prstGeom prst="rect">
            <a:avLst/>
          </a:prstGeom>
        </p:spPr>
      </p:pic>
      <p:graphicFrame>
        <p:nvGraphicFramePr>
          <p:cNvPr id="4" name="Table 4">
            <a:extLst>
              <a:ext uri="{FF2B5EF4-FFF2-40B4-BE49-F238E27FC236}">
                <a16:creationId xmlns:a16="http://schemas.microsoft.com/office/drawing/2014/main" id="{2F78A90E-6685-BC68-6BB7-5ABDA7EDC3E5}"/>
              </a:ext>
            </a:extLst>
          </p:cNvPr>
          <p:cNvGraphicFramePr>
            <a:graphicFrameLocks noGrp="1"/>
          </p:cNvGraphicFramePr>
          <p:nvPr>
            <p:extLst>
              <p:ext uri="{D42A27DB-BD31-4B8C-83A1-F6EECF244321}">
                <p14:modId xmlns:p14="http://schemas.microsoft.com/office/powerpoint/2010/main" val="1228866195"/>
              </p:ext>
            </p:extLst>
          </p:nvPr>
        </p:nvGraphicFramePr>
        <p:xfrm>
          <a:off x="5878286" y="1033153"/>
          <a:ext cx="5718879" cy="6187440"/>
        </p:xfrm>
        <a:graphic>
          <a:graphicData uri="http://schemas.openxmlformats.org/drawingml/2006/table">
            <a:tbl>
              <a:tblPr firstRow="1" bandRow="1">
                <a:tableStyleId>{D7AC3CCA-C797-4891-BE02-D94E43425B78}</a:tableStyleId>
              </a:tblPr>
              <a:tblGrid>
                <a:gridCol w="5718879">
                  <a:extLst>
                    <a:ext uri="{9D8B030D-6E8A-4147-A177-3AD203B41FA5}">
                      <a16:colId xmlns:a16="http://schemas.microsoft.com/office/drawing/2014/main" val="2019990079"/>
                    </a:ext>
                  </a:extLst>
                </a:gridCol>
              </a:tblGrid>
              <a:tr h="5636727">
                <a:tc>
                  <a:txBody>
                    <a:bodyPr/>
                    <a:lstStyle/>
                    <a:p>
                      <a:r>
                        <a:rPr lang="en-GB" sz="1600" b="0" kern="1200" dirty="0">
                          <a:solidFill>
                            <a:schemeClr val="dk1"/>
                          </a:solidFill>
                          <a:effectLst/>
                          <a:latin typeface="Arial" panose="020B0604020202020204" pitchFamily="34" charset="0"/>
                          <a:ea typeface="+mn-ea"/>
                          <a:cs typeface="Arial" panose="020B0604020202020204" pitchFamily="34" charset="0"/>
                        </a:rPr>
                        <a:t>This systematic review of the literature aimed at the updated exploration of the impact of anxiety and depression on the academic performance of adolescents. </a:t>
                      </a:r>
                    </a:p>
                    <a:p>
                      <a:endParaRPr lang="en-GB" sz="1600" b="0" kern="1200" dirty="0">
                        <a:solidFill>
                          <a:schemeClr val="dk1"/>
                        </a:solidFill>
                        <a:effectLst/>
                        <a:latin typeface="Arial" panose="020B0604020202020204" pitchFamily="34" charset="0"/>
                        <a:ea typeface="+mn-ea"/>
                        <a:cs typeface="Arial" panose="020B0604020202020204" pitchFamily="34" charset="0"/>
                      </a:endParaRPr>
                    </a:p>
                    <a:p>
                      <a:r>
                        <a:rPr lang="en-GB" sz="1600" b="0" kern="1200" dirty="0">
                          <a:solidFill>
                            <a:schemeClr val="dk1"/>
                          </a:solidFill>
                          <a:effectLst/>
                          <a:latin typeface="Arial" panose="020B0604020202020204" pitchFamily="34" charset="0"/>
                          <a:ea typeface="+mn-ea"/>
                          <a:cs typeface="Arial" panose="020B0604020202020204" pitchFamily="34" charset="0"/>
                        </a:rPr>
                        <a:t>According to the results above, it can be seen that most of the studies included in the qualitative analysis were published after 2020, and this indicates an increase in the interest in researching this topic in recent years.</a:t>
                      </a:r>
                    </a:p>
                    <a:p>
                      <a:endParaRPr lang="en-GB" sz="1600" b="0" kern="1200" dirty="0">
                        <a:solidFill>
                          <a:schemeClr val="dk1"/>
                        </a:solidFill>
                        <a:effectLst/>
                        <a:latin typeface="Arial" panose="020B0604020202020204" pitchFamily="34" charset="0"/>
                        <a:ea typeface="+mn-ea"/>
                        <a:cs typeface="Arial" panose="020B0604020202020204" pitchFamily="34" charset="0"/>
                      </a:endParaRPr>
                    </a:p>
                    <a:p>
                      <a:r>
                        <a:rPr lang="en-GB" sz="1600" b="0" kern="1200" dirty="0">
                          <a:solidFill>
                            <a:schemeClr val="dk1"/>
                          </a:solidFill>
                          <a:effectLst/>
                          <a:latin typeface="Arial" panose="020B0604020202020204" pitchFamily="34" charset="0"/>
                          <a:ea typeface="+mn-ea"/>
                          <a:cs typeface="Arial" panose="020B0604020202020204" pitchFamily="34" charset="0"/>
                        </a:rPr>
                        <a:t>The results of the thematic analysis indicate that both anxiety and depression are related to an increased concern regarding the impact the academic performance of adolescents. </a:t>
                      </a:r>
                    </a:p>
                    <a:p>
                      <a:endParaRPr lang="en-GB" sz="1600" b="1" kern="1200" dirty="0">
                        <a:solidFill>
                          <a:schemeClr val="dk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kern="1200" dirty="0">
                          <a:solidFill>
                            <a:schemeClr val="dk1"/>
                          </a:solidFill>
                          <a:effectLst/>
                          <a:latin typeface="Arial" panose="020B0604020202020204" pitchFamily="34" charset="0"/>
                          <a:ea typeface="+mn-ea"/>
                          <a:cs typeface="Arial" panose="020B0604020202020204" pitchFamily="34" charset="0"/>
                        </a:rPr>
                        <a:t>There was very limited literature available on the academic performance of UK teenagers and this could be due to the lack of interest of competent people who do not give the necessary importance to this problem.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kern="1200" dirty="0">
                        <a:solidFill>
                          <a:schemeClr val="dk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kern="1200" dirty="0">
                          <a:solidFill>
                            <a:schemeClr val="dk1"/>
                          </a:solidFill>
                          <a:effectLst/>
                          <a:latin typeface="Arial" panose="020B0604020202020204" pitchFamily="34" charset="0"/>
                          <a:ea typeface="+mn-ea"/>
                          <a:cs typeface="Arial" panose="020B0604020202020204" pitchFamily="34" charset="0"/>
                        </a:rPr>
                        <a:t> It was found limitation in this research because most of studies examined anxiety disorders in general or depression and methodological approaches varied widely between studies.</a:t>
                      </a:r>
                    </a:p>
                    <a:p>
                      <a:endParaRPr lang="en-GB" sz="1600" b="1" kern="1200" dirty="0">
                        <a:solidFill>
                          <a:schemeClr val="dk1"/>
                        </a:solidFill>
                        <a:effectLst/>
                        <a:latin typeface="Arial" panose="020B0604020202020204" pitchFamily="34" charset="0"/>
                        <a:ea typeface="+mn-ea"/>
                        <a:cs typeface="Arial" panose="020B0604020202020204" pitchFamily="34" charset="0"/>
                      </a:endParaRPr>
                    </a:p>
                    <a:p>
                      <a:r>
                        <a:rPr lang="en-GB" sz="1600" b="1" kern="1200" dirty="0">
                          <a:solidFill>
                            <a:schemeClr val="dk1"/>
                          </a:solidFill>
                          <a:effectLst/>
                          <a:latin typeface="Arial" panose="020B0604020202020204" pitchFamily="34" charset="0"/>
                          <a:ea typeface="+mn-ea"/>
                          <a:cs typeface="Arial" panose="020B0604020202020204" pitchFamily="34" charset="0"/>
                        </a:rPr>
                        <a:t> </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3605857"/>
                  </a:ext>
                </a:extLst>
              </a:tr>
            </a:tbl>
          </a:graphicData>
        </a:graphic>
      </p:graphicFrame>
    </p:spTree>
    <p:extLst>
      <p:ext uri="{BB962C8B-B14F-4D97-AF65-F5344CB8AC3E}">
        <p14:creationId xmlns:p14="http://schemas.microsoft.com/office/powerpoint/2010/main" val="2511489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9" name="Freeform: Shape 28">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1" name="Freeform: Shape 30">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3" name="Rectangle 3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5" name="Freeform: Shape 34">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04034CD5-7A82-6773-D8AF-A9905F38DAEF}"/>
              </a:ext>
            </a:extLst>
          </p:cNvPr>
          <p:cNvSpPr>
            <a:spLocks noGrp="1"/>
          </p:cNvSpPr>
          <p:nvPr>
            <p:ph type="title"/>
          </p:nvPr>
        </p:nvSpPr>
        <p:spPr>
          <a:xfrm>
            <a:off x="6305549" y="-4228"/>
            <a:ext cx="4572000" cy="1086644"/>
          </a:xfrm>
        </p:spPr>
        <p:txBody>
          <a:bodyPr vert="horz" lIns="91440" tIns="45720" rIns="91440" bIns="45720" rtlCol="0" anchor="b">
            <a:normAutofit fontScale="90000"/>
          </a:bodyPr>
          <a:lstStyle/>
          <a:p>
            <a:r>
              <a:rPr lang="en-US" sz="3700" b="1" kern="1200" dirty="0">
                <a:solidFill>
                  <a:schemeClr val="tx1"/>
                </a:solidFill>
                <a:effectLst/>
                <a:latin typeface="+mj-lt"/>
                <a:ea typeface="+mj-ea"/>
                <a:cs typeface="+mj-cs"/>
              </a:rPr>
              <a:t>Conclusion and Recommendations</a:t>
            </a:r>
            <a:endParaRPr lang="en-US" sz="3700" kern="1200" dirty="0">
              <a:solidFill>
                <a:schemeClr val="tx1"/>
              </a:solidFill>
              <a:latin typeface="+mj-lt"/>
              <a:ea typeface="+mj-ea"/>
              <a:cs typeface="+mj-cs"/>
            </a:endParaRPr>
          </a:p>
        </p:txBody>
      </p:sp>
      <p:pic>
        <p:nvPicPr>
          <p:cNvPr id="7" name="Graphic 6" descr="Checkmark">
            <a:extLst>
              <a:ext uri="{FF2B5EF4-FFF2-40B4-BE49-F238E27FC236}">
                <a16:creationId xmlns:a16="http://schemas.microsoft.com/office/drawing/2014/main" id="{74DDD600-205F-CF72-1E1A-D100102BDC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4246" y="1087438"/>
            <a:ext cx="4565650" cy="4565650"/>
          </a:xfrm>
          <a:prstGeom prst="rect">
            <a:avLst/>
          </a:prstGeom>
        </p:spPr>
      </p:pic>
      <p:graphicFrame>
        <p:nvGraphicFramePr>
          <p:cNvPr id="4" name="Table 5">
            <a:extLst>
              <a:ext uri="{FF2B5EF4-FFF2-40B4-BE49-F238E27FC236}">
                <a16:creationId xmlns:a16="http://schemas.microsoft.com/office/drawing/2014/main" id="{A9949EB5-AC81-976A-56F1-8693BD6016A7}"/>
              </a:ext>
            </a:extLst>
          </p:cNvPr>
          <p:cNvGraphicFramePr>
            <a:graphicFrameLocks noGrp="1"/>
          </p:cNvGraphicFramePr>
          <p:nvPr>
            <p:extLst>
              <p:ext uri="{D42A27DB-BD31-4B8C-83A1-F6EECF244321}">
                <p14:modId xmlns:p14="http://schemas.microsoft.com/office/powerpoint/2010/main" val="963866236"/>
              </p:ext>
            </p:extLst>
          </p:nvPr>
        </p:nvGraphicFramePr>
        <p:xfrm>
          <a:off x="4684816" y="1158239"/>
          <a:ext cx="7445180" cy="5486400"/>
        </p:xfrm>
        <a:graphic>
          <a:graphicData uri="http://schemas.openxmlformats.org/drawingml/2006/table">
            <a:tbl>
              <a:tblPr firstRow="1" bandRow="1">
                <a:tableStyleId>{22838BEF-8BB2-4498-84A7-C5851F593DF1}</a:tableStyleId>
              </a:tblPr>
              <a:tblGrid>
                <a:gridCol w="7445180">
                  <a:extLst>
                    <a:ext uri="{9D8B030D-6E8A-4147-A177-3AD203B41FA5}">
                      <a16:colId xmlns:a16="http://schemas.microsoft.com/office/drawing/2014/main" val="4201435746"/>
                    </a:ext>
                  </a:extLst>
                </a:gridCol>
              </a:tblGrid>
              <a:tr h="5462648">
                <a:tc>
                  <a:txBody>
                    <a:bodyPr/>
                    <a:lstStyle/>
                    <a:p>
                      <a:pPr marL="285750" indent="-285750">
                        <a:buFont typeface="Arial" panose="020B0604020202020204" pitchFamily="34" charset="0"/>
                        <a:buChar char="•"/>
                      </a:pPr>
                      <a:endParaRPr lang="en-GB" sz="1400" b="0" kern="1200" dirty="0">
                        <a:solidFill>
                          <a:schemeClr val="dk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400" b="0" kern="1200" dirty="0">
                        <a:solidFill>
                          <a:schemeClr val="dk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GB" sz="1400" b="0" kern="1200" dirty="0">
                        <a:solidFill>
                          <a:schemeClr val="dk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400" b="0" kern="1200" dirty="0">
                          <a:solidFill>
                            <a:schemeClr val="dk1"/>
                          </a:solidFill>
                          <a:effectLst/>
                          <a:latin typeface="Arial" panose="020B0604020202020204" pitchFamily="34" charset="0"/>
                          <a:ea typeface="+mn-ea"/>
                          <a:cs typeface="Arial" panose="020B0604020202020204" pitchFamily="34" charset="0"/>
                        </a:rPr>
                        <a:t>Associations were found between anxious and depressive symptoms and academic results throughout adolescence. Therefore, this study provides support for the argument that depressive symptoms and academic achievement mutually affect each other, therefore the development of school mental health initiatives and the design of public mental health interventions aimed at having a positive impact on both areas.</a:t>
                      </a:r>
                    </a:p>
                    <a:p>
                      <a:pPr marL="0" indent="0">
                        <a:buFont typeface="Arial" panose="020B0604020202020204" pitchFamily="34" charset="0"/>
                        <a:buNone/>
                      </a:pPr>
                      <a:endParaRPr lang="en-GB" sz="1400" b="0" kern="1200" dirty="0">
                        <a:solidFill>
                          <a:schemeClr val="dk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400" b="0" kern="1200" dirty="0">
                          <a:solidFill>
                            <a:schemeClr val="dk1"/>
                          </a:solidFill>
                          <a:effectLst/>
                          <a:latin typeface="Arial" panose="020B0604020202020204" pitchFamily="34" charset="0"/>
                          <a:ea typeface="+mn-ea"/>
                          <a:cs typeface="Arial" panose="020B0604020202020204" pitchFamily="34" charset="0"/>
                        </a:rPr>
                        <a:t>The impact of academic results at the end of compulsory education is extremely important, because the future of young people, society and the economy of this country depends on the academic results of the new generations. </a:t>
                      </a:r>
                    </a:p>
                    <a:p>
                      <a:pPr marL="285750" indent="-285750">
                        <a:buFont typeface="Arial" panose="020B0604020202020204" pitchFamily="34" charset="0"/>
                        <a:buChar char="•"/>
                      </a:pPr>
                      <a:endParaRPr lang="en-GB" sz="1400" b="0" kern="1200" dirty="0">
                        <a:solidFill>
                          <a:schemeClr val="dk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US" sz="1400" b="0" kern="1200" dirty="0">
                          <a:solidFill>
                            <a:schemeClr val="dk1"/>
                          </a:solidFill>
                          <a:effectLst/>
                          <a:latin typeface="Arial" panose="020B0604020202020204" pitchFamily="34" charset="0"/>
                          <a:ea typeface="+mn-ea"/>
                          <a:cs typeface="Arial" panose="020B0604020202020204" pitchFamily="34" charset="0"/>
                        </a:rPr>
                        <a:t>Understanding the risk factors for reduced academic performance should be a very important endeavor worthy of consideration, is necessary for education providers and healthcare professionals to put much more emphasis on the effect of social anxiety symptoms on concentration, learning and develop as many campaigns as possible so that these diseases disappear from lives of young people.</a:t>
                      </a:r>
                    </a:p>
                    <a:p>
                      <a:pPr marL="285750" indent="-285750">
                        <a:buFont typeface="Arial" panose="020B0604020202020204" pitchFamily="34" charset="0"/>
                        <a:buChar char="•"/>
                      </a:pPr>
                      <a:endParaRPr lang="en-US" sz="1400" b="0" kern="1200" dirty="0">
                        <a:solidFill>
                          <a:schemeClr val="dk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US" sz="1400" b="0" kern="1200" dirty="0">
                          <a:solidFill>
                            <a:schemeClr val="dk1"/>
                          </a:solidFill>
                          <a:effectLst/>
                          <a:latin typeface="Arial" panose="020B0604020202020204" pitchFamily="34" charset="0"/>
                          <a:ea typeface="+mn-ea"/>
                          <a:cs typeface="Arial" panose="020B0604020202020204" pitchFamily="34" charset="0"/>
                        </a:rPr>
                        <a:t>It was clearly understood that schools are part of the influences on adolescent well-being and cannot fully compensate for structural inequalities and the unequal distribution of health outcomes. The transition to high school is a key point in a child's school life, where socioeconomic inequality affects mental well-being.</a:t>
                      </a:r>
                    </a:p>
                    <a:p>
                      <a:pPr marL="0" indent="0">
                        <a:buFont typeface="Arial" panose="020B0604020202020204" pitchFamily="34" charset="0"/>
                        <a:buNone/>
                      </a:pPr>
                      <a:endParaRPr lang="en-GB" sz="1600" b="0" kern="1200" dirty="0">
                        <a:solidFill>
                          <a:schemeClr val="dk1"/>
                        </a:solidFill>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endParaRPr lang="en-GB"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45198827"/>
                  </a:ext>
                </a:extLst>
              </a:tr>
            </a:tbl>
          </a:graphicData>
        </a:graphic>
      </p:graphicFrame>
    </p:spTree>
    <p:extLst>
      <p:ext uri="{BB962C8B-B14F-4D97-AF65-F5344CB8AC3E}">
        <p14:creationId xmlns:p14="http://schemas.microsoft.com/office/powerpoint/2010/main" val="2071555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4D00EC-4C43-49EE-4026-5D6C9A0549FF}"/>
              </a:ext>
            </a:extLst>
          </p:cNvPr>
          <p:cNvSpPr>
            <a:spLocks noGrp="1"/>
          </p:cNvSpPr>
          <p:nvPr>
            <p:ph idx="1"/>
          </p:nvPr>
        </p:nvSpPr>
        <p:spPr>
          <a:xfrm>
            <a:off x="1029195" y="985652"/>
            <a:ext cx="10668000" cy="5682343"/>
          </a:xfrm>
        </p:spPr>
        <p:txBody>
          <a:bodyPr>
            <a:normAutofit/>
          </a:bodyPr>
          <a:lstStyle/>
          <a:p>
            <a:endParaRPr lang="en-GB" sz="1800" dirty="0">
              <a:effectLst/>
              <a:latin typeface="Arial" panose="020B0604020202020204" pitchFamily="34" charset="0"/>
              <a:ea typeface="SimHei" panose="02010609060101010101" pitchFamily="49" charset="-122"/>
              <a:cs typeface="Arial" panose="020B0604020202020204" pitchFamily="34" charset="0"/>
            </a:endParaRPr>
          </a:p>
          <a:p>
            <a:r>
              <a:rPr lang="en-US" sz="1400" dirty="0">
                <a:effectLst/>
                <a:latin typeface="Arial" panose="020B0604020202020204" pitchFamily="34" charset="0"/>
                <a:ea typeface="SimHei" panose="02010609060101010101" pitchFamily="49" charset="-122"/>
                <a:cs typeface="Arial" panose="020B0604020202020204" pitchFamily="34" charset="0"/>
              </a:rPr>
              <a:t>Following the analysis of the 10 articles, a more cautious approach would be needed for the implementation of depression prevention programs in secondary schools. Academic difficulties, behavioral problems at school are signs that can predict different mental illnesses that students can develop and that can be very easily identified by teachers in the school (Owens et al. 2012). </a:t>
            </a:r>
          </a:p>
          <a:p>
            <a:r>
              <a:rPr lang="en-GB" sz="1400" dirty="0">
                <a:effectLst/>
                <a:latin typeface="Arial" panose="020B0604020202020204" pitchFamily="34" charset="0"/>
                <a:ea typeface="SimHei" panose="02010609060101010101" pitchFamily="49" charset="-122"/>
                <a:cs typeface="Arial" panose="020B0604020202020204" pitchFamily="34" charset="0"/>
              </a:rPr>
              <a:t>Head of schools should take an initiative regarding the early identification of symptoms of anxiety and depression among teenagers, to organize weekly meetings with healthcare services and teachers to find solutions together to be able to discuss with students in a deeper way about serious problems with which they face.</a:t>
            </a:r>
          </a:p>
          <a:p>
            <a:r>
              <a:rPr lang="en-US" sz="1400" dirty="0">
                <a:effectLst/>
                <a:latin typeface="Arial" panose="020B0604020202020204" pitchFamily="34" charset="0"/>
                <a:ea typeface="SimHei" panose="02010609060101010101" pitchFamily="49" charset="-122"/>
                <a:cs typeface="Arial" panose="020B0604020202020204" pitchFamily="34" charset="0"/>
              </a:rPr>
              <a:t>All schools should be required to develop a 'transition plan', which sets out detailed and relevant arrangements to help transition. While schools in England play an important role in supporting young people's wellbeing, poverty remains a problem that require solutions, positive changes require external support from policy levels in the education system, even if the UK is one of the most developed countries in the world, poverty is quite high, according to Statista (2020), 3.2 million children lived in relative poverty. Comparing with 2013 when 2.3 million children lived in poverty, the poverty rate has increased significantly</a:t>
            </a:r>
            <a:r>
              <a:rPr lang="en-US" sz="1800" dirty="0">
                <a:effectLst/>
                <a:latin typeface="Arial" panose="020B0604020202020204" pitchFamily="34" charset="0"/>
                <a:ea typeface="SimHei" panose="02010609060101010101" pitchFamily="49" charset="-122"/>
                <a:cs typeface="Arial" panose="020B0604020202020204" pitchFamily="34" charset="0"/>
              </a:rPr>
              <a:t>.</a:t>
            </a:r>
            <a:endParaRPr lang="en-GB" sz="1800" dirty="0">
              <a:effectLst/>
              <a:latin typeface="Arial" panose="020B0604020202020204" pitchFamily="34" charset="0"/>
              <a:ea typeface="SimHei" panose="02010609060101010101" pitchFamily="49" charset="-122"/>
              <a:cs typeface="Arial" panose="020B0604020202020204" pitchFamily="34" charset="0"/>
            </a:endParaRPr>
          </a:p>
          <a:p>
            <a:r>
              <a:rPr lang="en-US" sz="1400" dirty="0">
                <a:effectLst/>
                <a:latin typeface="Arial" panose="020B0604020202020204" pitchFamily="34" charset="0"/>
                <a:ea typeface="SimHei" panose="02010609060101010101" pitchFamily="49" charset="-122"/>
                <a:cs typeface="Arial" panose="020B0604020202020204" pitchFamily="34" charset="0"/>
              </a:rPr>
              <a:t>According to </a:t>
            </a:r>
            <a:r>
              <a:rPr lang="en-US" sz="1400" dirty="0" err="1">
                <a:effectLst/>
                <a:latin typeface="Arial" panose="020B0604020202020204" pitchFamily="34" charset="0"/>
                <a:ea typeface="SimHei" panose="02010609060101010101" pitchFamily="49" charset="-122"/>
                <a:cs typeface="Arial" panose="020B0604020202020204" pitchFamily="34" charset="0"/>
              </a:rPr>
              <a:t>Jerrim</a:t>
            </a:r>
            <a:r>
              <a:rPr lang="en-US" sz="1400" dirty="0">
                <a:effectLst/>
                <a:latin typeface="Arial" panose="020B0604020202020204" pitchFamily="34" charset="0"/>
                <a:ea typeface="SimHei" panose="02010609060101010101" pitchFamily="49" charset="-122"/>
                <a:cs typeface="Arial" panose="020B0604020202020204" pitchFamily="34" charset="0"/>
              </a:rPr>
              <a:t> (2021), an alarm signal is being raised for mental health services about the need for continued "investment in online and face-to-face psychological counselling services post-pandemic, because they must consider the ways in which young people's mental health has been affected and, also to </a:t>
            </a:r>
            <a:r>
              <a:rPr lang="en-US" sz="1400" dirty="0" err="1">
                <a:effectLst/>
                <a:latin typeface="Arial" panose="020B0604020202020204" pitchFamily="34" charset="0"/>
                <a:ea typeface="SimHei" panose="02010609060101010101" pitchFamily="49" charset="-122"/>
                <a:cs typeface="Arial" panose="020B0604020202020204" pitchFamily="34" charset="0"/>
              </a:rPr>
              <a:t>analyse</a:t>
            </a:r>
            <a:r>
              <a:rPr lang="en-US" sz="1400" dirty="0">
                <a:effectLst/>
                <a:latin typeface="Arial" panose="020B0604020202020204" pitchFamily="34" charset="0"/>
                <a:ea typeface="SimHei" panose="02010609060101010101" pitchFamily="49" charset="-122"/>
                <a:cs typeface="Arial" panose="020B0604020202020204" pitchFamily="34" charset="0"/>
              </a:rPr>
              <a:t> how the economic and societal consequences of the pandemic may impact on well-being</a:t>
            </a:r>
            <a:endParaRPr lang="en-GB" sz="1400" dirty="0">
              <a:effectLst/>
              <a:latin typeface="Arial" panose="020B0604020202020204" pitchFamily="34" charset="0"/>
              <a:ea typeface="SimHei" panose="02010609060101010101" pitchFamily="49" charset="-122"/>
              <a:cs typeface="Arial" panose="020B0604020202020204" pitchFamily="34" charset="0"/>
            </a:endParaRPr>
          </a:p>
          <a:p>
            <a:endParaRPr lang="en-GB" dirty="0"/>
          </a:p>
        </p:txBody>
      </p:sp>
    </p:spTree>
    <p:extLst>
      <p:ext uri="{BB962C8B-B14F-4D97-AF65-F5344CB8AC3E}">
        <p14:creationId xmlns:p14="http://schemas.microsoft.com/office/powerpoint/2010/main" val="1242814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1"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3"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4" name="Freeform: Shape 15">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7">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009DEFF7-1C72-574B-94FF-B23F50122802}"/>
              </a:ext>
            </a:extLst>
          </p:cNvPr>
          <p:cNvSpPr>
            <a:spLocks noGrp="1"/>
          </p:cNvSpPr>
          <p:nvPr>
            <p:ph type="title"/>
          </p:nvPr>
        </p:nvSpPr>
        <p:spPr>
          <a:xfrm>
            <a:off x="310079" y="202521"/>
            <a:ext cx="4572000" cy="812308"/>
          </a:xfrm>
        </p:spPr>
        <p:txBody>
          <a:bodyPr vert="horz" lIns="91440" tIns="45720" rIns="91440" bIns="45720" rtlCol="0" anchor="b">
            <a:normAutofit/>
          </a:bodyPr>
          <a:lstStyle/>
          <a:p>
            <a:r>
              <a:rPr lang="en-US" kern="1200" dirty="0">
                <a:solidFill>
                  <a:srgbClr val="FFFFFF"/>
                </a:solidFill>
                <a:latin typeface="+mj-lt"/>
                <a:ea typeface="+mj-ea"/>
                <a:cs typeface="+mj-cs"/>
              </a:rPr>
              <a:t>REFERENCE LIST </a:t>
            </a:r>
          </a:p>
        </p:txBody>
      </p:sp>
      <p:graphicFrame>
        <p:nvGraphicFramePr>
          <p:cNvPr id="4" name="Table 5">
            <a:extLst>
              <a:ext uri="{FF2B5EF4-FFF2-40B4-BE49-F238E27FC236}">
                <a16:creationId xmlns:a16="http://schemas.microsoft.com/office/drawing/2014/main" id="{11BC3C06-464A-0EDD-8C75-28156E456BB0}"/>
              </a:ext>
            </a:extLst>
          </p:cNvPr>
          <p:cNvGraphicFramePr>
            <a:graphicFrameLocks noGrp="1"/>
          </p:cNvGraphicFramePr>
          <p:nvPr>
            <p:extLst>
              <p:ext uri="{D42A27DB-BD31-4B8C-83A1-F6EECF244321}">
                <p14:modId xmlns:p14="http://schemas.microsoft.com/office/powerpoint/2010/main" val="2261707629"/>
              </p:ext>
            </p:extLst>
          </p:nvPr>
        </p:nvGraphicFramePr>
        <p:xfrm>
          <a:off x="5231081" y="-4228"/>
          <a:ext cx="6650840" cy="6785038"/>
        </p:xfrm>
        <a:graphic>
          <a:graphicData uri="http://schemas.openxmlformats.org/drawingml/2006/table">
            <a:tbl>
              <a:tblPr firstRow="1" bandRow="1">
                <a:tableStyleId>{C4B1156A-380E-4F78-BDF5-A606A8083BF9}</a:tableStyleId>
              </a:tblPr>
              <a:tblGrid>
                <a:gridCol w="6650840">
                  <a:extLst>
                    <a:ext uri="{9D8B030D-6E8A-4147-A177-3AD203B41FA5}">
                      <a16:colId xmlns:a16="http://schemas.microsoft.com/office/drawing/2014/main" val="1309094032"/>
                    </a:ext>
                  </a:extLst>
                </a:gridCol>
              </a:tblGrid>
              <a:tr h="6785038">
                <a:tc>
                  <a:txBody>
                    <a:bodyPr/>
                    <a:lstStyle/>
                    <a:p>
                      <a:pPr marL="0" indent="0">
                        <a:buFont typeface="Arial" panose="020B0604020202020204" pitchFamily="34" charset="0"/>
                        <a:buNone/>
                      </a:pPr>
                      <a:endParaRPr lang="en-GB" sz="1200" b="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dirty="0">
                          <a:latin typeface="Arial" panose="020B0604020202020204" pitchFamily="34" charset="0"/>
                          <a:cs typeface="Arial" panose="020B0604020202020204" pitchFamily="34" charset="0"/>
                        </a:rPr>
                        <a:t>Brook, A.C. (2015), “The Social Ties That Bind: Social Anxiety and Academic Achievement Across the University Years”, Journal of Youth and Adolescence, Available at : The Social Ties That Bind: Social Anxiety and Academic Achievement Across the University Years | SpringerLink,(Accessed 12 June 2022);</a:t>
                      </a:r>
                    </a:p>
                    <a:p>
                      <a:pPr marL="171450" indent="-17145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dirty="0">
                          <a:latin typeface="Arial" panose="020B0604020202020204" pitchFamily="34" charset="0"/>
                          <a:cs typeface="Arial" panose="020B0604020202020204" pitchFamily="34" charset="0"/>
                        </a:rPr>
                        <a:t>Bell, S.L. et al. (2019), “The relationship between physical activity, mental wellbeing and symptoms of mental health disorder in adolescents: a cohort study”, International Journal of Behavioral Nutrition and Physical Activity, Available at: The relationship between physical activity, mental wellbeing and symptoms of mental health disorder in adolescents: a cohort study | International Journal of Behavioral Nutrition and Physical Activity | Full Text (biomedcentral.com), (Accessed 6 April 2022);</a:t>
                      </a:r>
                    </a:p>
                    <a:p>
                      <a:pPr marL="171450" indent="-17145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dirty="0" err="1">
                          <a:latin typeface="Arial" panose="020B0604020202020204" pitchFamily="34" charset="0"/>
                          <a:cs typeface="Arial" panose="020B0604020202020204" pitchFamily="34" charset="0"/>
                        </a:rPr>
                        <a:t>Chen,F</a:t>
                      </a:r>
                      <a:r>
                        <a:rPr lang="en-US" sz="1200" b="0" dirty="0">
                          <a:latin typeface="Arial" panose="020B0604020202020204" pitchFamily="34" charset="0"/>
                          <a:cs typeface="Arial" panose="020B0604020202020204" pitchFamily="34" charset="0"/>
                        </a:rPr>
                        <a:t>. et al( 2020), “Depression and anxiety among adolescents during COVID-19: A cross-sectional study”, Elsevier Public Health Emergency Collection, Available at : Depression and anxiety among adolescents during COVID-19: A cross-sectional study - PMC (nih.gov), (Accessed at 6 August 2022);</a:t>
                      </a:r>
                    </a:p>
                    <a:p>
                      <a:pPr marL="171450" indent="-17145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dirty="0">
                          <a:latin typeface="Arial" panose="020B0604020202020204" pitchFamily="34" charset="0"/>
                          <a:cs typeface="Arial" panose="020B0604020202020204" pitchFamily="34" charset="0"/>
                        </a:rPr>
                        <a:t>Cadman, T. et al. (2021), “The role of school enjoyment and connectedness in the association between depressive and externalizing symptoms and academic attainment: Findings from a UK prospective cohort study”, Journal of Affective Disorders, Available at: The role of school enjoyment and connectedness in the association between depressive and </a:t>
                      </a:r>
                      <a:r>
                        <a:rPr lang="en-US" sz="1200" b="0" dirty="0" err="1">
                          <a:latin typeface="Arial" panose="020B0604020202020204" pitchFamily="34" charset="0"/>
                          <a:cs typeface="Arial" panose="020B0604020202020204" pitchFamily="34" charset="0"/>
                        </a:rPr>
                        <a:t>externalising</a:t>
                      </a:r>
                      <a:r>
                        <a:rPr lang="en-US" sz="1200" b="0" dirty="0">
                          <a:latin typeface="Arial" panose="020B0604020202020204" pitchFamily="34" charset="0"/>
                          <a:cs typeface="Arial" panose="020B0604020202020204" pitchFamily="34" charset="0"/>
                        </a:rPr>
                        <a:t> symptoms and academic attainment: Findings from a UK prospective cohort study - PMC (nih.gov), (Accessed 12 August 2022);</a:t>
                      </a:r>
                    </a:p>
                    <a:p>
                      <a:pPr marL="171450" indent="-171450">
                        <a:buFont typeface="Arial" panose="020B0604020202020204" pitchFamily="34" charset="0"/>
                        <a:buChar char="•"/>
                      </a:pPr>
                      <a:endParaRPr lang="en-US" sz="1200" b="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dirty="0">
                          <a:latin typeface="Arial" panose="020B0604020202020204" pitchFamily="34" charset="0"/>
                          <a:cs typeface="Arial" panose="020B0604020202020204" pitchFamily="34" charset="0"/>
                        </a:rPr>
                        <a:t>GOV.UK(2021), “Promoting children and young people’s mental health and wellbeing”, Available at: Promoting children and young people’s mental health and wellbeing (publishing.service.gov.uk), (Accessed 5 April 2022);</a:t>
                      </a:r>
                    </a:p>
                    <a:p>
                      <a:pPr marL="171450" indent="-171450">
                        <a:buFont typeface="Arial" panose="020B0604020202020204" pitchFamily="34" charset="0"/>
                        <a:buChar char="•"/>
                      </a:pPr>
                      <a:r>
                        <a:rPr lang="en-US" sz="1200" b="0" dirty="0">
                          <a:latin typeface="Arial" panose="020B0604020202020204" pitchFamily="34" charset="0"/>
                          <a:cs typeface="Arial" panose="020B0604020202020204" pitchFamily="34" charset="0"/>
                        </a:rPr>
                        <a:t>GOV.UK (2021), “Children's mental health statistics”, Available at: Children's Mental Health Statistics | The Children's Society (childrenssociety.org.uk), (Accessed 30 May 2022);</a:t>
                      </a:r>
                    </a:p>
                    <a:p>
                      <a:pPr marL="171450" indent="-171450">
                        <a:buFont typeface="Arial" panose="020B0604020202020204" pitchFamily="34" charset="0"/>
                        <a:buChar char="•"/>
                      </a:pPr>
                      <a:endParaRPr lang="en-GB" sz="1200" b="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26670772"/>
                  </a:ext>
                </a:extLst>
              </a:tr>
            </a:tbl>
          </a:graphicData>
        </a:graphic>
      </p:graphicFrame>
    </p:spTree>
    <p:extLst>
      <p:ext uri="{BB962C8B-B14F-4D97-AF65-F5344CB8AC3E}">
        <p14:creationId xmlns:p14="http://schemas.microsoft.com/office/powerpoint/2010/main" val="3078409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B49F41-587C-FC17-760F-62FBCD686B79}"/>
              </a:ext>
            </a:extLst>
          </p:cNvPr>
          <p:cNvSpPr>
            <a:spLocks noGrp="1"/>
          </p:cNvSpPr>
          <p:nvPr>
            <p:ph idx="1"/>
          </p:nvPr>
        </p:nvSpPr>
        <p:spPr>
          <a:xfrm>
            <a:off x="1676400" y="641267"/>
            <a:ext cx="10668000" cy="6216733"/>
          </a:xfrm>
        </p:spPr>
        <p:txBody>
          <a:bodyPr>
            <a:noAutofit/>
          </a:bodyPr>
          <a:lstStyle/>
          <a:p>
            <a:r>
              <a:rPr lang="en-US" sz="1200" dirty="0">
                <a:latin typeface="Arial" panose="020B0604020202020204" pitchFamily="34" charset="0"/>
                <a:cs typeface="Arial" panose="020B0604020202020204" pitchFamily="34" charset="0"/>
              </a:rPr>
              <a:t>GOV.UK (2021) “Early adolescence: applying All Our Health”, Available at : Early adolescence: applying All Our Health - GOV.UK (www.gov.uk), (Accessed 14 August 2022);</a:t>
            </a:r>
          </a:p>
          <a:p>
            <a:r>
              <a:rPr lang="en-US" sz="1200" dirty="0">
                <a:latin typeface="Arial" panose="020B0604020202020204" pitchFamily="34" charset="0"/>
                <a:cs typeface="Arial" panose="020B0604020202020204" pitchFamily="34" charset="0"/>
              </a:rPr>
              <a:t>GOV.UK (2019), “Public mental health”, Available at: Public mental health - GOV.UK (www.gov.uk), (Accessed 22 July 2022);</a:t>
            </a:r>
          </a:p>
          <a:p>
            <a:r>
              <a:rPr lang="en-US" sz="1200" dirty="0">
                <a:latin typeface="Arial" panose="020B0604020202020204" pitchFamily="34" charset="0"/>
                <a:cs typeface="Arial" panose="020B0604020202020204" pitchFamily="34" charset="0"/>
              </a:rPr>
              <a:t>GOV.UK(2019), “YOUTH RISK BEHAVIOR SURVEY DATA SUMMARY &amp; TRENDS REPORT 2009-2019”, Available at : Youth Risk Behavior Survey Data Summary &amp; Trends Report: 2009-2019 (cdc.gov), (Accessed at 17 august 2022);</a:t>
            </a:r>
          </a:p>
          <a:p>
            <a:r>
              <a:rPr lang="en-US" sz="1200" dirty="0" err="1">
                <a:latin typeface="Arial" panose="020B0604020202020204" pitchFamily="34" charset="0"/>
                <a:cs typeface="Arial" panose="020B0604020202020204" pitchFamily="34" charset="0"/>
              </a:rPr>
              <a:t>Hoofman,J</a:t>
            </a:r>
            <a:r>
              <a:rPr lang="en-US" sz="1200" dirty="0">
                <a:latin typeface="Arial" panose="020B0604020202020204" pitchFamily="34" charset="0"/>
                <a:cs typeface="Arial" panose="020B0604020202020204" pitchFamily="34" charset="0"/>
              </a:rPr>
              <a:t> and Secord, E ,(2021)”The Effect of COVID-19 on Education”, Elsevier Public Health Emergency Collection, Available at : The Effect of COVID-19 on Education - PMC (nih.gov), (Accessed 22 March 2022);</a:t>
            </a:r>
          </a:p>
          <a:p>
            <a:pPr>
              <a:lnSpc>
                <a:spcPct val="150000"/>
              </a:lnSpc>
              <a:spcAft>
                <a:spcPts val="800"/>
              </a:spcAft>
            </a:pPr>
            <a:r>
              <a:rPr lang="en-GB" sz="1200" dirty="0" err="1">
                <a:effectLst/>
                <a:latin typeface="Arial" panose="020B0604020202020204" pitchFamily="34" charset="0"/>
                <a:ea typeface="SimHei" panose="02010609060101010101" pitchFamily="49" charset="-122"/>
                <a:cs typeface="Arial" panose="020B0604020202020204" pitchFamily="34" charset="0"/>
              </a:rPr>
              <a:t>Jessiman</a:t>
            </a:r>
            <a:r>
              <a:rPr lang="en-GB" sz="1200" dirty="0">
                <a:effectLst/>
                <a:latin typeface="Arial" panose="020B0604020202020204" pitchFamily="34" charset="0"/>
                <a:ea typeface="SimHei" panose="02010609060101010101" pitchFamily="49" charset="-122"/>
                <a:cs typeface="Arial" panose="020B0604020202020204" pitchFamily="34" charset="0"/>
              </a:rPr>
              <a:t>, P. et al. (2020)“School culture and student mental health: a qualitative study in UK secondary schools”, </a:t>
            </a:r>
            <a:r>
              <a:rPr lang="en-GB" sz="1200" i="1" dirty="0">
                <a:effectLst/>
                <a:latin typeface="Arial" panose="020B0604020202020204" pitchFamily="34" charset="0"/>
                <a:ea typeface="SimHei" panose="02010609060101010101" pitchFamily="49" charset="-122"/>
                <a:cs typeface="Arial" panose="020B0604020202020204" pitchFamily="34" charset="0"/>
              </a:rPr>
              <a:t>BMC Public Health, </a:t>
            </a:r>
            <a:r>
              <a:rPr lang="en-GB" sz="1200" dirty="0">
                <a:effectLst/>
                <a:latin typeface="Arial" panose="020B0604020202020204" pitchFamily="34" charset="0"/>
                <a:ea typeface="SimHei" panose="02010609060101010101" pitchFamily="49" charset="-122"/>
                <a:cs typeface="Arial" panose="020B0604020202020204" pitchFamily="34" charset="0"/>
              </a:rPr>
              <a:t>Available at: </a:t>
            </a:r>
            <a:r>
              <a:rPr lang="en-GB" sz="12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2"/>
              </a:rPr>
              <a:t>School culture and student mental health: a qualitative study in UK secondary schools | BMC Public Health | Full Text (biomedcentral.com)</a:t>
            </a:r>
            <a:r>
              <a:rPr lang="en-GB" sz="1200" dirty="0">
                <a:effectLst/>
                <a:latin typeface="Arial" panose="020B0604020202020204" pitchFamily="34" charset="0"/>
                <a:ea typeface="SimHei" panose="02010609060101010101" pitchFamily="49" charset="-122"/>
                <a:cs typeface="Arial" panose="020B0604020202020204" pitchFamily="34" charset="0"/>
              </a:rPr>
              <a:t>, (Accessed 30 June 2022);</a:t>
            </a:r>
          </a:p>
          <a:p>
            <a:pPr>
              <a:lnSpc>
                <a:spcPct val="150000"/>
              </a:lnSpc>
              <a:spcAft>
                <a:spcPts val="800"/>
              </a:spcAft>
            </a:pPr>
            <a:r>
              <a:rPr lang="en-GB" sz="1200" dirty="0" err="1">
                <a:effectLst/>
                <a:latin typeface="Arial" panose="020B0604020202020204" pitchFamily="34" charset="0"/>
                <a:ea typeface="SimHei" panose="02010609060101010101" pitchFamily="49" charset="-122"/>
                <a:cs typeface="Arial" panose="020B0604020202020204" pitchFamily="34" charset="0"/>
              </a:rPr>
              <a:t>Jerrim,J</a:t>
            </a:r>
            <a:r>
              <a:rPr lang="en-GB" sz="1200" dirty="0">
                <a:effectLst/>
                <a:latin typeface="Arial" panose="020B0604020202020204" pitchFamily="34" charset="0"/>
                <a:ea typeface="SimHei" panose="02010609060101010101" pitchFamily="49" charset="-122"/>
                <a:cs typeface="Arial" panose="020B0604020202020204" pitchFamily="34" charset="0"/>
              </a:rPr>
              <a:t>. (2021),” The mental health of adolescents in England: How does it vary during their time at school</a:t>
            </a:r>
            <a:r>
              <a:rPr lang="en-GB" sz="1200" i="1" dirty="0">
                <a:effectLst/>
                <a:latin typeface="Arial" panose="020B0604020202020204" pitchFamily="34" charset="0"/>
                <a:ea typeface="SimHei" panose="02010609060101010101" pitchFamily="49" charset="-122"/>
                <a:cs typeface="Arial" panose="020B0604020202020204" pitchFamily="34" charset="0"/>
              </a:rPr>
              <a:t>?”, British Educational Research Journal</a:t>
            </a:r>
            <a:r>
              <a:rPr lang="en-GB" sz="1200" dirty="0">
                <a:effectLst/>
                <a:latin typeface="Arial" panose="020B0604020202020204" pitchFamily="34" charset="0"/>
                <a:ea typeface="SimHei" panose="02010609060101010101" pitchFamily="49" charset="-122"/>
                <a:cs typeface="Arial" panose="020B0604020202020204" pitchFamily="34" charset="0"/>
              </a:rPr>
              <a:t>, Available at:</a:t>
            </a:r>
            <a:r>
              <a:rPr lang="en-GB" sz="1200" i="1" dirty="0">
                <a:effectLst/>
                <a:latin typeface="Arial" panose="020B0604020202020204" pitchFamily="34" charset="0"/>
                <a:ea typeface="SimHei" panose="02010609060101010101" pitchFamily="49" charset="-122"/>
                <a:cs typeface="Arial" panose="020B0604020202020204" pitchFamily="34" charset="0"/>
              </a:rPr>
              <a:t> </a:t>
            </a:r>
            <a:r>
              <a:rPr lang="en-GB" sz="12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3"/>
              </a:rPr>
              <a:t>The mental health of adolescents in England: How does it vary during their time at school? - </a:t>
            </a:r>
            <a:r>
              <a:rPr lang="en-GB" sz="1200" u="sng" dirty="0" err="1">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3"/>
              </a:rPr>
              <a:t>Jerrim</a:t>
            </a:r>
            <a:r>
              <a:rPr lang="en-GB" sz="12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3"/>
              </a:rPr>
              <a:t> - 2022 - British Educational Research Journal - Wiley Online Library</a:t>
            </a:r>
            <a:r>
              <a:rPr lang="en-GB" sz="1200" dirty="0">
                <a:effectLst/>
                <a:latin typeface="Arial" panose="020B0604020202020204" pitchFamily="34" charset="0"/>
                <a:ea typeface="SimHei" panose="02010609060101010101" pitchFamily="49" charset="-122"/>
                <a:cs typeface="Arial" panose="020B0604020202020204" pitchFamily="34" charset="0"/>
              </a:rPr>
              <a:t>.,(Accessed 4 July 2022); </a:t>
            </a:r>
          </a:p>
          <a:p>
            <a:pPr>
              <a:lnSpc>
                <a:spcPct val="150000"/>
              </a:lnSpc>
              <a:spcAft>
                <a:spcPts val="800"/>
              </a:spcAft>
            </a:pPr>
            <a:r>
              <a:rPr lang="en-GB" sz="1200" dirty="0">
                <a:effectLst/>
                <a:latin typeface="Arial" panose="020B0604020202020204" pitchFamily="34" charset="0"/>
                <a:ea typeface="SimHei" panose="02010609060101010101" pitchFamily="49" charset="-122"/>
                <a:cs typeface="Arial" panose="020B0604020202020204" pitchFamily="34" charset="0"/>
              </a:rPr>
              <a:t>Leigh, E., </a:t>
            </a:r>
            <a:r>
              <a:rPr lang="en-GB" sz="1200" dirty="0" err="1">
                <a:effectLst/>
                <a:latin typeface="Arial" panose="020B0604020202020204" pitchFamily="34" charset="0"/>
                <a:ea typeface="SimHei" panose="02010609060101010101" pitchFamily="49" charset="-122"/>
                <a:cs typeface="Arial" panose="020B0604020202020204" pitchFamily="34" charset="0"/>
              </a:rPr>
              <a:t>Chiu,K</a:t>
            </a:r>
            <a:r>
              <a:rPr lang="en-GB" sz="1200" dirty="0">
                <a:effectLst/>
                <a:latin typeface="Arial" panose="020B0604020202020204" pitchFamily="34" charset="0"/>
                <a:ea typeface="SimHei" panose="02010609060101010101" pitchFamily="49" charset="-122"/>
                <a:cs typeface="Arial" panose="020B0604020202020204" pitchFamily="34" charset="0"/>
              </a:rPr>
              <a:t>.  and Clark, M.D, (2021), “Is concentration an indirect link between social anxiety and educational achievement in adolescents?”, </a:t>
            </a:r>
            <a:r>
              <a:rPr lang="en-GB" sz="1200" i="1" dirty="0" err="1">
                <a:effectLst/>
                <a:latin typeface="Arial" panose="020B0604020202020204" pitchFamily="34" charset="0"/>
                <a:ea typeface="SimHei" panose="02010609060101010101" pitchFamily="49" charset="-122"/>
                <a:cs typeface="Arial" panose="020B0604020202020204" pitchFamily="34" charset="0"/>
              </a:rPr>
              <a:t>PlosOne</a:t>
            </a:r>
            <a:r>
              <a:rPr lang="en-GB" sz="1200" i="1" dirty="0">
                <a:effectLst/>
                <a:latin typeface="Arial" panose="020B0604020202020204" pitchFamily="34" charset="0"/>
                <a:ea typeface="SimHei" panose="02010609060101010101" pitchFamily="49" charset="-122"/>
                <a:cs typeface="Arial" panose="020B0604020202020204" pitchFamily="34" charset="0"/>
              </a:rPr>
              <a:t>, </a:t>
            </a:r>
            <a:r>
              <a:rPr lang="en-GB" sz="1200" dirty="0">
                <a:effectLst/>
                <a:latin typeface="Arial" panose="020B0604020202020204" pitchFamily="34" charset="0"/>
                <a:ea typeface="SimHei" panose="02010609060101010101" pitchFamily="49" charset="-122"/>
                <a:cs typeface="Arial" panose="020B0604020202020204" pitchFamily="34" charset="0"/>
              </a:rPr>
              <a:t>Available at : </a:t>
            </a:r>
            <a:r>
              <a:rPr lang="en-GB" sz="12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4"/>
              </a:rPr>
              <a:t>Is concentration an indirect link between social anxiety and educational achievement in adolescents? | PLOS ONE</a:t>
            </a:r>
            <a:r>
              <a:rPr lang="en-GB" sz="1200" dirty="0">
                <a:effectLst/>
                <a:latin typeface="Arial" panose="020B0604020202020204" pitchFamily="34" charset="0"/>
                <a:ea typeface="SimHei" panose="02010609060101010101" pitchFamily="49" charset="-122"/>
                <a:cs typeface="Arial" panose="020B0604020202020204" pitchFamily="34" charset="0"/>
              </a:rPr>
              <a:t>, (Accessed: 29 March 2022);</a:t>
            </a:r>
          </a:p>
          <a:p>
            <a:pPr>
              <a:lnSpc>
                <a:spcPct val="150000"/>
              </a:lnSpc>
              <a:spcAft>
                <a:spcPts val="800"/>
              </a:spcAft>
            </a:pPr>
            <a:r>
              <a:rPr lang="en-GB" sz="1200" dirty="0">
                <a:effectLst/>
                <a:latin typeface="Arial" panose="020B0604020202020204" pitchFamily="34" charset="0"/>
                <a:ea typeface="SimHei" panose="02010609060101010101" pitchFamily="49" charset="-122"/>
                <a:cs typeface="Arial" panose="020B0604020202020204" pitchFamily="34" charset="0"/>
              </a:rPr>
              <a:t>Lopez ,J. et al (2021),” Depressive symptoms and academic achievement in UK adolescents: a cross-lagged analysis with genetic covariates”, </a:t>
            </a:r>
            <a:r>
              <a:rPr lang="en-GB" sz="1200" i="1" dirty="0">
                <a:effectLst/>
                <a:latin typeface="Arial" panose="020B0604020202020204" pitchFamily="34" charset="0"/>
                <a:ea typeface="SimHei" panose="02010609060101010101" pitchFamily="49" charset="-122"/>
                <a:cs typeface="Arial" panose="020B0604020202020204" pitchFamily="34" charset="0"/>
              </a:rPr>
              <a:t>Journal of Affective Disorders, </a:t>
            </a:r>
            <a:r>
              <a:rPr lang="en-GB" sz="1200" dirty="0">
                <a:effectLst/>
                <a:latin typeface="Arial" panose="020B0604020202020204" pitchFamily="34" charset="0"/>
                <a:ea typeface="SimHei" panose="02010609060101010101" pitchFamily="49" charset="-122"/>
                <a:cs typeface="Arial" panose="020B0604020202020204" pitchFamily="34" charset="0"/>
              </a:rPr>
              <a:t>Volume 284,Pages 104-113, Available at: </a:t>
            </a:r>
            <a:r>
              <a:rPr lang="en-GB" sz="12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5"/>
              </a:rPr>
              <a:t>Depressive symptoms and academic achievement in UK adolescents: a cross-lagged analysis with genetic covariates - ScienceDirect</a:t>
            </a:r>
            <a:r>
              <a:rPr lang="en-GB" sz="1200" dirty="0">
                <a:effectLst/>
                <a:latin typeface="Arial" panose="020B0604020202020204" pitchFamily="34" charset="0"/>
                <a:ea typeface="SimHei" panose="02010609060101010101" pitchFamily="49" charset="-122"/>
                <a:cs typeface="Arial" panose="020B0604020202020204" pitchFamily="34" charset="0"/>
              </a:rPr>
              <a:t>, (Accessed 14 August 2022);</a:t>
            </a:r>
          </a:p>
          <a:p>
            <a:pPr>
              <a:lnSpc>
                <a:spcPct val="150000"/>
              </a:lnSpc>
              <a:spcAft>
                <a:spcPts val="800"/>
              </a:spcAft>
            </a:pPr>
            <a:endParaRPr lang="en-GB" sz="1200" dirty="0">
              <a:effectLst/>
              <a:latin typeface="Arial" panose="020B0604020202020204" pitchFamily="34" charset="0"/>
              <a:ea typeface="SimHei" panose="02010609060101010101" pitchFamily="49" charset="-122"/>
              <a:cs typeface="Arial" panose="020B0604020202020204" pitchFamily="34" charset="0"/>
            </a:endParaRPr>
          </a:p>
          <a:p>
            <a:endParaRPr lang="en-GB" sz="1200" dirty="0"/>
          </a:p>
        </p:txBody>
      </p:sp>
    </p:spTree>
    <p:extLst>
      <p:ext uri="{BB962C8B-B14F-4D97-AF65-F5344CB8AC3E}">
        <p14:creationId xmlns:p14="http://schemas.microsoft.com/office/powerpoint/2010/main" val="2696381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BB6EC-0845-6487-7CE8-A30CDEBE5F62}"/>
              </a:ext>
            </a:extLst>
          </p:cNvPr>
          <p:cNvSpPr>
            <a:spLocks noGrp="1"/>
          </p:cNvSpPr>
          <p:nvPr>
            <p:ph idx="1"/>
          </p:nvPr>
        </p:nvSpPr>
        <p:spPr>
          <a:xfrm>
            <a:off x="1" y="0"/>
            <a:ext cx="12192000" cy="6768935"/>
          </a:xfrm>
        </p:spPr>
        <p:txBody>
          <a:bodyPr>
            <a:noAutofit/>
          </a:bodyPr>
          <a:lstStyle/>
          <a:p>
            <a:pPr>
              <a:lnSpc>
                <a:spcPct val="150000"/>
              </a:lnSpc>
              <a:spcAft>
                <a:spcPts val="800"/>
              </a:spcAft>
            </a:pPr>
            <a:r>
              <a:rPr lang="en-GB" sz="1100" dirty="0">
                <a:effectLst/>
                <a:latin typeface="Arial" panose="020B0604020202020204" pitchFamily="34" charset="0"/>
                <a:ea typeface="SimHei" panose="02010609060101010101" pitchFamily="49" charset="-122"/>
                <a:cs typeface="Arial" panose="020B0604020202020204" pitchFamily="34" charset="0"/>
              </a:rPr>
              <a:t>Mind(2021), “Depression”, Available at :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2"/>
              </a:rPr>
              <a:t>Depression - Mind</a:t>
            </a:r>
            <a:r>
              <a:rPr lang="en-GB" sz="1100" dirty="0">
                <a:effectLst/>
                <a:latin typeface="Arial" panose="020B0604020202020204" pitchFamily="34" charset="0"/>
                <a:ea typeface="SimHei" panose="02010609060101010101" pitchFamily="49" charset="-122"/>
                <a:cs typeface="Arial" panose="020B0604020202020204" pitchFamily="34" charset="0"/>
              </a:rPr>
              <a:t>, (Accessed 4 April 2022);</a:t>
            </a:r>
          </a:p>
          <a:p>
            <a:pPr>
              <a:lnSpc>
                <a:spcPct val="150000"/>
              </a:lnSpc>
              <a:spcAft>
                <a:spcPts val="800"/>
              </a:spcAft>
            </a:pPr>
            <a:r>
              <a:rPr lang="en-GB" sz="1100" dirty="0">
                <a:effectLst/>
                <a:latin typeface="Arial" panose="020B0604020202020204" pitchFamily="34" charset="0"/>
                <a:ea typeface="SimHei" panose="02010609060101010101" pitchFamily="49" charset="-122"/>
                <a:cs typeface="Arial" panose="020B0604020202020204" pitchFamily="34" charset="0"/>
              </a:rPr>
              <a:t>Mobile Health Data(2021) , “Effects of Mental Health On Academic Performance”, Available at: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3"/>
              </a:rPr>
              <a:t>Effects of Mental Health On Academic Performance » Mobile Health Data</a:t>
            </a:r>
            <a:r>
              <a:rPr lang="en-GB" sz="1100" dirty="0">
                <a:effectLst/>
                <a:latin typeface="Arial" panose="020B0604020202020204" pitchFamily="34" charset="0"/>
                <a:ea typeface="SimHei" panose="02010609060101010101" pitchFamily="49" charset="-122"/>
                <a:cs typeface="Arial" panose="020B0604020202020204" pitchFamily="34" charset="0"/>
              </a:rPr>
              <a:t>, (Accessed 6 August 2022);</a:t>
            </a:r>
          </a:p>
          <a:p>
            <a:r>
              <a:rPr lang="en-GB" sz="1100" dirty="0">
                <a:effectLst/>
                <a:latin typeface="Arial" panose="020B0604020202020204" pitchFamily="34" charset="0"/>
                <a:ea typeface="SimHei" panose="02010609060101010101" pitchFamily="49" charset="-122"/>
                <a:cs typeface="Arial" panose="020B0604020202020204" pitchFamily="34" charset="0"/>
              </a:rPr>
              <a:t>Moore, F.G, et al. (2020), “Socioeconomic status, mental wellbeing and transition to secondary school: Analysis of the School Health Research Network/Health Behaviour in School‐aged Children survey in Wales”, </a:t>
            </a:r>
            <a:r>
              <a:rPr lang="en-GB" sz="1100" i="1" dirty="0">
                <a:effectLst/>
                <a:latin typeface="Arial" panose="020B0604020202020204" pitchFamily="34" charset="0"/>
                <a:ea typeface="SimHei" panose="02010609060101010101" pitchFamily="49" charset="-122"/>
                <a:cs typeface="Arial" panose="020B0604020202020204" pitchFamily="34" charset="0"/>
              </a:rPr>
              <a:t>British Educational Research Journal, </a:t>
            </a:r>
            <a:r>
              <a:rPr lang="en-GB" sz="1100" dirty="0">
                <a:effectLst/>
                <a:latin typeface="Arial" panose="020B0604020202020204" pitchFamily="34" charset="0"/>
                <a:ea typeface="SimHei" panose="02010609060101010101" pitchFamily="49" charset="-122"/>
                <a:cs typeface="Arial" panose="020B0604020202020204" pitchFamily="34" charset="0"/>
              </a:rPr>
              <a:t>Available at :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4"/>
              </a:rPr>
              <a:t>Socioeconomic status, mental wellbeing and transition to secondary school: Analysis of the School Health Research Network/Health Behaviour in School‐aged Children survey in Wales - PMC (nih.gov)</a:t>
            </a:r>
            <a:r>
              <a:rPr lang="en-GB" sz="1100" dirty="0">
                <a:effectLst/>
                <a:latin typeface="Arial" panose="020B0604020202020204" pitchFamily="34" charset="0"/>
                <a:ea typeface="SimHei" panose="02010609060101010101" pitchFamily="49" charset="-122"/>
                <a:cs typeface="Arial" panose="020B0604020202020204" pitchFamily="34" charset="0"/>
              </a:rPr>
              <a:t>, ( Accessed 7 August 2022);</a:t>
            </a:r>
          </a:p>
          <a:p>
            <a:pPr>
              <a:lnSpc>
                <a:spcPct val="150000"/>
              </a:lnSpc>
              <a:spcAft>
                <a:spcPts val="800"/>
              </a:spcAft>
            </a:pPr>
            <a:r>
              <a:rPr lang="en-GB" sz="1100" dirty="0">
                <a:effectLst/>
                <a:latin typeface="Arial" panose="020B0604020202020204" pitchFamily="34" charset="0"/>
                <a:ea typeface="SimHei" panose="02010609060101010101" pitchFamily="49" charset="-122"/>
                <a:cs typeface="Arial" panose="020B0604020202020204" pitchFamily="34" charset="0"/>
              </a:rPr>
              <a:t>National Institute of Mental Health(2021) “Child and Adolescent Mental Health”, Available at: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5"/>
              </a:rPr>
              <a:t>NIMH » Child and Adolescent Mental Health (nih.gov)</a:t>
            </a:r>
            <a:r>
              <a:rPr lang="en-GB" sz="1100" dirty="0">
                <a:effectLst/>
                <a:latin typeface="Arial" panose="020B0604020202020204" pitchFamily="34" charset="0"/>
                <a:ea typeface="SimHei" panose="02010609060101010101" pitchFamily="49" charset="-122"/>
                <a:cs typeface="Arial" panose="020B0604020202020204" pitchFamily="34" charset="0"/>
              </a:rPr>
              <a:t>, (Accessed 9 June 2022); </a:t>
            </a:r>
          </a:p>
          <a:p>
            <a:pPr>
              <a:lnSpc>
                <a:spcPct val="150000"/>
              </a:lnSpc>
              <a:spcAft>
                <a:spcPts val="800"/>
              </a:spcAft>
            </a:pPr>
            <a:r>
              <a:rPr lang="en-GB" sz="1100" dirty="0">
                <a:effectLst/>
                <a:latin typeface="Arial" panose="020B0604020202020204" pitchFamily="34" charset="0"/>
                <a:ea typeface="SimHei" panose="02010609060101010101" pitchFamily="49" charset="-122"/>
                <a:cs typeface="Arial" panose="020B0604020202020204" pitchFamily="34" charset="0"/>
              </a:rPr>
              <a:t>NHS (2021), “NHS talking therapies”, Available at :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6"/>
              </a:rPr>
              <a:t>https://www.nhs.uk/mental-health/talking-therapies-medicine-treatments/talking-therapies-and-counselling/nhs-talking-therapies/</a:t>
            </a:r>
            <a:r>
              <a:rPr lang="en-GB" sz="1100" dirty="0">
                <a:effectLst/>
                <a:latin typeface="Arial" panose="020B0604020202020204" pitchFamily="34" charset="0"/>
                <a:ea typeface="SimHei" panose="02010609060101010101" pitchFamily="49" charset="-122"/>
                <a:cs typeface="Arial" panose="020B0604020202020204" pitchFamily="34" charset="0"/>
              </a:rPr>
              <a:t>, (Accessed 24 March 2022);</a:t>
            </a:r>
          </a:p>
          <a:p>
            <a:pPr>
              <a:lnSpc>
                <a:spcPct val="150000"/>
              </a:lnSpc>
              <a:spcAft>
                <a:spcPts val="800"/>
              </a:spcAft>
            </a:pPr>
            <a:r>
              <a:rPr lang="en-GB" sz="1100" dirty="0">
                <a:effectLst/>
                <a:latin typeface="Arial" panose="020B0604020202020204" pitchFamily="34" charset="0"/>
                <a:ea typeface="SimHei" panose="02010609060101010101" pitchFamily="49" charset="-122"/>
                <a:cs typeface="Arial" panose="020B0604020202020204" pitchFamily="34" charset="0"/>
              </a:rPr>
              <a:t>NHS(2021) Overview – “Generalized anxiety disorder in adults” ,Available at: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7"/>
              </a:rPr>
              <a:t>Overview - Generalised anxiety disorder in adults - NHS (www.nhs.uk)</a:t>
            </a:r>
            <a:r>
              <a:rPr lang="en-GB" sz="1100" dirty="0">
                <a:effectLst/>
                <a:latin typeface="Arial" panose="020B0604020202020204" pitchFamily="34" charset="0"/>
                <a:ea typeface="SimHei" panose="02010609060101010101" pitchFamily="49" charset="-122"/>
                <a:cs typeface="Arial" panose="020B0604020202020204" pitchFamily="34" charset="0"/>
              </a:rPr>
              <a:t> , (Accessed 4 April 2022);</a:t>
            </a:r>
          </a:p>
          <a:p>
            <a:pPr>
              <a:lnSpc>
                <a:spcPct val="150000"/>
              </a:lnSpc>
              <a:spcAft>
                <a:spcPts val="800"/>
              </a:spcAft>
            </a:pPr>
            <a:r>
              <a:rPr lang="en-GB" sz="1100" dirty="0">
                <a:effectLst/>
                <a:latin typeface="Arial" panose="020B0604020202020204" pitchFamily="34" charset="0"/>
                <a:ea typeface="SimHei" panose="02010609060101010101" pitchFamily="49" charset="-122"/>
                <a:cs typeface="Arial" panose="020B0604020202020204" pitchFamily="34" charset="0"/>
              </a:rPr>
              <a:t>Owens, M. et al (2012), “Anxiety and depression in academic performance: An exploration of the mediating factors of worry and working memory”, </a:t>
            </a:r>
            <a:r>
              <a:rPr lang="en-GB" sz="1100" i="1" dirty="0">
                <a:effectLst/>
                <a:latin typeface="Arial" panose="020B0604020202020204" pitchFamily="34" charset="0"/>
                <a:ea typeface="SimHei" panose="02010609060101010101" pitchFamily="49" charset="-122"/>
                <a:cs typeface="Arial" panose="020B0604020202020204" pitchFamily="34" charset="0"/>
              </a:rPr>
              <a:t>School Psychology International</a:t>
            </a:r>
            <a:r>
              <a:rPr lang="en-GB" sz="1100" dirty="0">
                <a:effectLst/>
                <a:latin typeface="Arial" panose="020B0604020202020204" pitchFamily="34" charset="0"/>
                <a:ea typeface="SimHei" panose="02010609060101010101" pitchFamily="49" charset="-122"/>
                <a:cs typeface="Arial" panose="020B0604020202020204" pitchFamily="34" charset="0"/>
              </a:rPr>
              <a:t>, Volume: 33 issue: 4, page(s): 433-449, Available at: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8"/>
              </a:rPr>
              <a:t>Anxiety and depression in academic performance: An exploration of the mediating factors of worry and working memory - Matthew Owens, Jim Stevenson, Julie A. </a:t>
            </a:r>
            <a:r>
              <a:rPr lang="en-GB" sz="1100" u="sng" dirty="0" err="1">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8"/>
              </a:rPr>
              <a:t>Hadwin</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8"/>
              </a:rPr>
              <a:t>, Roger Norgate, 2012 (sagepub.com)</a:t>
            </a:r>
            <a:r>
              <a:rPr lang="en-GB" sz="1100" dirty="0">
                <a:effectLst/>
                <a:latin typeface="Arial" panose="020B0604020202020204" pitchFamily="34" charset="0"/>
                <a:ea typeface="SimHei" panose="02010609060101010101" pitchFamily="49" charset="-122"/>
                <a:cs typeface="Arial" panose="020B0604020202020204" pitchFamily="34" charset="0"/>
              </a:rPr>
              <a:t>, (Accessed 3 August 2022);</a:t>
            </a:r>
          </a:p>
          <a:p>
            <a:pPr>
              <a:lnSpc>
                <a:spcPct val="150000"/>
              </a:lnSpc>
              <a:spcAft>
                <a:spcPts val="800"/>
              </a:spcAft>
            </a:pPr>
            <a:r>
              <a:rPr lang="en-GB" sz="1100" dirty="0" err="1">
                <a:effectLst/>
                <a:latin typeface="Arial" panose="020B0604020202020204" pitchFamily="34" charset="0"/>
                <a:ea typeface="SimHei" panose="02010609060101010101" pitchFamily="49" charset="-122"/>
                <a:cs typeface="Arial" panose="020B0604020202020204" pitchFamily="34" charset="0"/>
              </a:rPr>
              <a:t>PulseTms</a:t>
            </a:r>
            <a:r>
              <a:rPr lang="en-GB" sz="1100" dirty="0">
                <a:effectLst/>
                <a:latin typeface="Arial" panose="020B0604020202020204" pitchFamily="34" charset="0"/>
                <a:ea typeface="SimHei" panose="02010609060101010101" pitchFamily="49" charset="-122"/>
                <a:cs typeface="Arial" panose="020B0604020202020204" pitchFamily="34" charset="0"/>
              </a:rPr>
              <a:t> (2020), “DEPRESSION HISTORY”, Available at: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9"/>
              </a:rPr>
              <a:t>The History of Depression: Types, Treatment Models, and Studies (pulsetms.com)</a:t>
            </a:r>
            <a:r>
              <a:rPr lang="en-GB" sz="1100" dirty="0">
                <a:effectLst/>
                <a:latin typeface="Arial" panose="020B0604020202020204" pitchFamily="34" charset="0"/>
                <a:ea typeface="SimHei" panose="02010609060101010101" pitchFamily="49" charset="-122"/>
                <a:cs typeface="Arial" panose="020B0604020202020204" pitchFamily="34" charset="0"/>
              </a:rPr>
              <a:t>, (Accessed 20 June 2022); </a:t>
            </a:r>
          </a:p>
          <a:p>
            <a:pPr>
              <a:lnSpc>
                <a:spcPct val="150000"/>
              </a:lnSpc>
              <a:spcAft>
                <a:spcPts val="800"/>
              </a:spcAft>
            </a:pPr>
            <a:r>
              <a:rPr lang="en-GB" sz="1100" dirty="0" err="1">
                <a:effectLst/>
                <a:latin typeface="Arial" panose="020B0604020202020204" pitchFamily="34" charset="0"/>
                <a:ea typeface="SimHei" panose="02010609060101010101" pitchFamily="49" charset="-122"/>
                <a:cs typeface="Arial" panose="020B0604020202020204" pitchFamily="34" charset="0"/>
              </a:rPr>
              <a:t>Putwain</a:t>
            </a:r>
            <a:r>
              <a:rPr lang="en-GB" sz="1100" dirty="0">
                <a:effectLst/>
                <a:latin typeface="Arial" panose="020B0604020202020204" pitchFamily="34" charset="0"/>
                <a:ea typeface="SimHei" panose="02010609060101010101" pitchFamily="49" charset="-122"/>
                <a:cs typeface="Arial" panose="020B0604020202020204" pitchFamily="34" charset="0"/>
              </a:rPr>
              <a:t>, W.D and </a:t>
            </a:r>
            <a:r>
              <a:rPr lang="en-GB" sz="1100" dirty="0" err="1">
                <a:effectLst/>
                <a:latin typeface="Arial" panose="020B0604020202020204" pitchFamily="34" charset="0"/>
                <a:ea typeface="SimHei" panose="02010609060101010101" pitchFamily="49" charset="-122"/>
                <a:cs typeface="Arial" panose="020B0604020202020204" pitchFamily="34" charset="0"/>
              </a:rPr>
              <a:t>Symes,W</a:t>
            </a:r>
            <a:r>
              <a:rPr lang="en-GB" sz="1100" dirty="0">
                <a:effectLst/>
                <a:latin typeface="Arial" panose="020B0604020202020204" pitchFamily="34" charset="0"/>
                <a:ea typeface="SimHei" panose="02010609060101010101" pitchFamily="49" charset="-122"/>
                <a:cs typeface="Arial" panose="020B0604020202020204" pitchFamily="34" charset="0"/>
              </a:rPr>
              <a:t>. (2011), “Achievement goals as mediators of the relationship between competence beliefs and test anxiety”, </a:t>
            </a:r>
            <a:r>
              <a:rPr lang="en-GB" sz="1100" i="1" dirty="0">
                <a:effectLst/>
                <a:latin typeface="Arial" panose="020B0604020202020204" pitchFamily="34" charset="0"/>
                <a:ea typeface="SimHei" panose="02010609060101010101" pitchFamily="49" charset="-122"/>
                <a:cs typeface="Arial" panose="020B0604020202020204" pitchFamily="34" charset="0"/>
              </a:rPr>
              <a:t>British Journal of Educational Psychology, </a:t>
            </a:r>
            <a:r>
              <a:rPr lang="en-GB" sz="1100" dirty="0">
                <a:effectLst/>
                <a:latin typeface="Arial" panose="020B0604020202020204" pitchFamily="34" charset="0"/>
                <a:ea typeface="SimHei" panose="02010609060101010101" pitchFamily="49" charset="-122"/>
                <a:cs typeface="Arial" panose="020B0604020202020204" pitchFamily="34" charset="0"/>
              </a:rPr>
              <a:t>Available at :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10"/>
              </a:rPr>
              <a:t>Achievement goals as mediators of the relationship between competence beliefs and test anxiety - </a:t>
            </a:r>
            <a:r>
              <a:rPr lang="en-GB" sz="1100" u="sng" dirty="0" err="1">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10"/>
              </a:rPr>
              <a:t>Putwain</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10"/>
              </a:rPr>
              <a:t> - 2012 - British Journal of Educational Psychology - Wiley Online Library</a:t>
            </a:r>
            <a:r>
              <a:rPr lang="en-GB" sz="1100" dirty="0">
                <a:effectLst/>
                <a:latin typeface="Arial" panose="020B0604020202020204" pitchFamily="34" charset="0"/>
                <a:ea typeface="SimHei" panose="02010609060101010101" pitchFamily="49" charset="-122"/>
                <a:cs typeface="Arial" panose="020B0604020202020204" pitchFamily="34" charset="0"/>
              </a:rPr>
              <a:t>,( Accessed 6 June 2022);</a:t>
            </a:r>
          </a:p>
          <a:p>
            <a:pPr>
              <a:lnSpc>
                <a:spcPct val="150000"/>
              </a:lnSpc>
              <a:spcAft>
                <a:spcPts val="800"/>
              </a:spcAft>
            </a:pPr>
            <a:r>
              <a:rPr lang="en-GB" sz="1100" dirty="0" err="1">
                <a:effectLst/>
                <a:latin typeface="Arial" panose="020B0604020202020204" pitchFamily="34" charset="0"/>
                <a:ea typeface="SimHei" panose="02010609060101010101" pitchFamily="49" charset="-122"/>
                <a:cs typeface="Arial" panose="020B0604020202020204" pitchFamily="34" charset="0"/>
              </a:rPr>
              <a:t>Riglin</a:t>
            </a:r>
            <a:r>
              <a:rPr lang="en-GB" sz="1100" dirty="0">
                <a:effectLst/>
                <a:latin typeface="Arial" panose="020B0604020202020204" pitchFamily="34" charset="0"/>
                <a:ea typeface="SimHei" panose="02010609060101010101" pitchFamily="49" charset="-122"/>
                <a:cs typeface="Arial" panose="020B0604020202020204" pitchFamily="34" charset="0"/>
              </a:rPr>
              <a:t>, L et al. (2013), “A longitudinal study of psychological functioning and academic attainment at the transition to secondary school”, </a:t>
            </a:r>
            <a:r>
              <a:rPr lang="en-GB" sz="1100" i="1" dirty="0">
                <a:effectLst/>
                <a:latin typeface="Arial" panose="020B0604020202020204" pitchFamily="34" charset="0"/>
                <a:ea typeface="SimHei" panose="02010609060101010101" pitchFamily="49" charset="-122"/>
                <a:cs typeface="Arial" panose="020B0604020202020204" pitchFamily="34" charset="0"/>
              </a:rPr>
              <a:t>Journal of Adolescence, </a:t>
            </a:r>
            <a:r>
              <a:rPr lang="en-GB" sz="1100" dirty="0">
                <a:effectLst/>
                <a:latin typeface="Arial" panose="020B0604020202020204" pitchFamily="34" charset="0"/>
                <a:ea typeface="SimHei" panose="02010609060101010101" pitchFamily="49" charset="-122"/>
                <a:cs typeface="Arial" panose="020B0604020202020204" pitchFamily="34" charset="0"/>
              </a:rPr>
              <a:t>Volume 36, Issue 3, Available at: </a:t>
            </a:r>
            <a:r>
              <a:rPr lang="en-GB" sz="1100" u="sng" dirty="0">
                <a:solidFill>
                  <a:srgbClr val="0563C1"/>
                </a:solidFill>
                <a:effectLst/>
                <a:latin typeface="Arial" panose="020B0604020202020204" pitchFamily="34" charset="0"/>
                <a:ea typeface="SimHei" panose="02010609060101010101" pitchFamily="49" charset="-122"/>
                <a:cs typeface="Arial" panose="020B0604020202020204" pitchFamily="34" charset="0"/>
                <a:hlinkClick r:id="rId11"/>
              </a:rPr>
              <a:t>A longitudinal study of psychological functioning and academic attainment at the transition to secondary school - ScienceDirect</a:t>
            </a:r>
            <a:r>
              <a:rPr lang="en-GB" sz="1100" dirty="0">
                <a:effectLst/>
                <a:latin typeface="Arial" panose="020B0604020202020204" pitchFamily="34" charset="0"/>
                <a:ea typeface="SimHei" panose="02010609060101010101" pitchFamily="49" charset="-122"/>
                <a:cs typeface="Arial" panose="020B0604020202020204" pitchFamily="34" charset="0"/>
              </a:rPr>
              <a:t>, (Accessed at 5 August 2022);</a:t>
            </a:r>
          </a:p>
          <a:p>
            <a:pPr>
              <a:lnSpc>
                <a:spcPct val="150000"/>
              </a:lnSpc>
              <a:spcAft>
                <a:spcPts val="800"/>
              </a:spcAft>
            </a:pPr>
            <a:endParaRPr lang="en-GB" sz="1100" dirty="0">
              <a:effectLst/>
              <a:latin typeface="Arial" panose="020B0604020202020204" pitchFamily="34" charset="0"/>
              <a:ea typeface="SimHei" panose="02010609060101010101" pitchFamily="49" charset="-122"/>
              <a:cs typeface="Arial" panose="020B0604020202020204" pitchFamily="34" charset="0"/>
            </a:endParaRPr>
          </a:p>
          <a:p>
            <a:pPr>
              <a:lnSpc>
                <a:spcPct val="150000"/>
              </a:lnSpc>
              <a:spcAft>
                <a:spcPts val="800"/>
              </a:spcAft>
            </a:pPr>
            <a:endParaRPr lang="en-GB" sz="1100" dirty="0">
              <a:effectLst/>
              <a:latin typeface="Arial" panose="020B0604020202020204" pitchFamily="34" charset="0"/>
              <a:ea typeface="SimHei" panose="02010609060101010101" pitchFamily="49" charset="-122"/>
              <a:cs typeface="Arial" panose="020B0604020202020204" pitchFamily="34" charset="0"/>
            </a:endParaRPr>
          </a:p>
          <a:p>
            <a:pPr>
              <a:lnSpc>
                <a:spcPct val="150000"/>
              </a:lnSpc>
              <a:spcAft>
                <a:spcPts val="800"/>
              </a:spcAft>
            </a:pPr>
            <a:endParaRPr lang="en-GB" sz="1200" dirty="0">
              <a:effectLst/>
              <a:latin typeface="Arial" panose="020B0604020202020204" pitchFamily="34" charset="0"/>
              <a:ea typeface="SimHei" panose="02010609060101010101" pitchFamily="49" charset="-122"/>
              <a:cs typeface="Arial" panose="020B0604020202020204" pitchFamily="34" charset="0"/>
            </a:endParaRPr>
          </a:p>
          <a:p>
            <a:endParaRPr lang="en-GB" sz="1200" dirty="0"/>
          </a:p>
        </p:txBody>
      </p:sp>
    </p:spTree>
    <p:extLst>
      <p:ext uri="{BB962C8B-B14F-4D97-AF65-F5344CB8AC3E}">
        <p14:creationId xmlns:p14="http://schemas.microsoft.com/office/powerpoint/2010/main" val="3638909423"/>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1A1634"/>
      </a:dk2>
      <a:lt2>
        <a:srgbClr val="F0F3F3"/>
      </a:lt2>
      <a:accent1>
        <a:srgbClr val="E72950"/>
      </a:accent1>
      <a:accent2>
        <a:srgbClr val="D5178E"/>
      </a:accent2>
      <a:accent3>
        <a:srgbClr val="DF29E7"/>
      </a:accent3>
      <a:accent4>
        <a:srgbClr val="7E17D5"/>
      </a:accent4>
      <a:accent5>
        <a:srgbClr val="4129E7"/>
      </a:accent5>
      <a:accent6>
        <a:srgbClr val="174ED5"/>
      </a:accent6>
      <a:hlink>
        <a:srgbClr val="7351C5"/>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350</TotalTime>
  <Words>4221</Words>
  <Application>Microsoft Office PowerPoint</Application>
  <PresentationFormat>Widescreen</PresentationFormat>
  <Paragraphs>146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Avenir Next LT Pro</vt:lpstr>
      <vt:lpstr>Avenir Next LT Pro Light</vt:lpstr>
      <vt:lpstr>Sitka Subheading</vt:lpstr>
      <vt:lpstr>PebbleVTI</vt:lpstr>
      <vt:lpstr>PowerPoint Presentation</vt:lpstr>
      <vt:lpstr>            The impact of anxiety and depression on adolescents’ academic performance </vt:lpstr>
      <vt:lpstr>                                                    Definition of main concept </vt:lpstr>
      <vt:lpstr>The aim and  objectives of the study </vt:lpstr>
      <vt:lpstr>                                                    Background </vt:lpstr>
      <vt:lpstr>                                                        International Context</vt:lpstr>
      <vt:lpstr>                                                     NATIONAL CONTEXT </vt:lpstr>
      <vt:lpstr>                             Methods</vt:lpstr>
      <vt:lpstr>Results and discussion </vt:lpstr>
      <vt:lpstr> Themes of main findings of selected studies</vt:lpstr>
      <vt:lpstr>Lopez et al (2021), who report that negative associations were discovered between depressive symptoms and academic results both among female and male adolescents around the age of 11 at a level higher than at a later age. Depressive symptoms in children aged 11 and 14 years were associated with poorer school results in the later stages between 14 and 16 years.  Jerrim (2021), found that mental problems are rarely encountered in primary school but increase in secondary school. He claims that the increase in the prevalence of mental illnesses is largely due to age, the change being particularly pronounced among girls due to hormonal puberty and cognitive vulnerability.  Cadman et al (2021), support negative associations between depressive symptoms at the age of 10-11 years and school connection at the age of 13-14 years, the school enjoyment at 13-14 years of age mediated the association between depressive symptoms and academic performance.  Moore et al. (2020) found that mental well-being of secondary school students had a greater proportion of variation than in primary school. </vt:lpstr>
      <vt:lpstr>PowerPoint Presentation</vt:lpstr>
      <vt:lpstr>PowerPoint Presentation</vt:lpstr>
      <vt:lpstr> Discussion </vt:lpstr>
      <vt:lpstr>Conclusion and Recommendations</vt:lpstr>
      <vt:lpstr>PowerPoint Presentation</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Florentina Gavril</dc:creator>
  <cp:lastModifiedBy>Florentina Gavril</cp:lastModifiedBy>
  <cp:revision>4</cp:revision>
  <dcterms:created xsi:type="dcterms:W3CDTF">2022-09-16T07:50:29Z</dcterms:created>
  <dcterms:modified xsi:type="dcterms:W3CDTF">2022-09-20T17:50:35Z</dcterms:modified>
</cp:coreProperties>
</file>