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86" r:id="rId6"/>
    <p:sldId id="276" r:id="rId7"/>
    <p:sldId id="257" r:id="rId8"/>
    <p:sldId id="270" r:id="rId9"/>
    <p:sldId id="271" r:id="rId10"/>
    <p:sldId id="272" r:id="rId11"/>
    <p:sldId id="273" r:id="rId12"/>
    <p:sldId id="274" r:id="rId13"/>
    <p:sldId id="275" r:id="rId14"/>
    <p:sldId id="287" r:id="rId15"/>
    <p:sldId id="258" r:id="rId16"/>
    <p:sldId id="259" r:id="rId17"/>
    <p:sldId id="266" r:id="rId18"/>
    <p:sldId id="267" r:id="rId19"/>
    <p:sldId id="268" r:id="rId20"/>
    <p:sldId id="269" r:id="rId21"/>
    <p:sldId id="277" r:id="rId22"/>
    <p:sldId id="278" r:id="rId23"/>
    <p:sldId id="279" r:id="rId24"/>
    <p:sldId id="280" r:id="rId25"/>
    <p:sldId id="288" r:id="rId26"/>
    <p:sldId id="289" r:id="rId27"/>
    <p:sldId id="290" r:id="rId28"/>
    <p:sldId id="291" r:id="rId29"/>
    <p:sldId id="281" r:id="rId30"/>
    <p:sldId id="282" r:id="rId31"/>
    <p:sldId id="292" r:id="rId32"/>
    <p:sldId id="293" r:id="rId33"/>
    <p:sldId id="283" r:id="rId34"/>
    <p:sldId id="294" r:id="rId35"/>
    <p:sldId id="284" r:id="rId36"/>
    <p:sldId id="285" r:id="rId37"/>
    <p:sldId id="295" r:id="rId38"/>
    <p:sldId id="29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26" autoAdjust="0"/>
  </p:normalViewPr>
  <p:slideViewPr>
    <p:cSldViewPr>
      <p:cViewPr varScale="1">
        <p:scale>
          <a:sx n="105" d="100"/>
          <a:sy n="105" d="100"/>
        </p:scale>
        <p:origin x="179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A2B88-142F-483D-B65B-EE270CC3286B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8C6234-3797-4C6E-90F6-D25107179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27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8C6234-3797-4C6E-90F6-D251071792B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905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EA9336-96BE-430E-964E-78B6D83E54D2}" type="slidenum">
              <a:rPr lang="en-GB" smtClean="0"/>
              <a:pPr/>
              <a:t>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21538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7725BF3-4F32-4C5D-A85B-48D9139E8932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9939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CDA4957-4BA9-4B58-B0C6-98FD5F01E709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76542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B0C74D9-A499-4442-A058-C559B9B5E442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76235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3B463E-BBD5-45B1-B2F1-0D7ED0956CA5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47761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A518FED-11B9-47EB-9DDE-6B904B3C869C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428471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583B941-C7EC-4BF5-B0BF-BE3CE3958C46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554435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2BC64A0-7311-48D1-885F-010396AB3678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130986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2C03A82-392B-4BE5-832B-FF36DD5B34A6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265068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DFFEAD6-E0CA-40D7-B694-F2EEF8181A72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274764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6D60E3C-B0E1-4BB8-BEF2-44242710453A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310429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E5442EE-104E-4B1F-A767-DF1D0AA98A9F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30813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CC2FD4-8A0D-4276-B0C3-E1504D3FF099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087636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ADC845-0FE9-4F9C-ABFE-BEB1AC7711EC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709845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A94719-6999-4419-92F0-1480847082D0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212257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839A958-89AF-4975-808C-0CB8FAE63817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403490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60B616D-0E5D-492F-A228-5216095E0073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73776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lQGSke2c2Y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</a:t>
            </a:r>
            <a:r>
              <a:rPr lang="en-GB" b="1" dirty="0">
                <a:solidFill>
                  <a:schemeClr val="accent2"/>
                </a:solidFill>
              </a:rPr>
              <a:t>Towards Gender Harmony </a:t>
            </a:r>
            <a:r>
              <a:rPr lang="en-GB" b="1" dirty="0">
                <a:solidFill>
                  <a:schemeClr val="bg1"/>
                </a:solidFill>
              </a:rPr>
              <a:t>Project: Examining Gender Traits and Stereotypes in Wales and Beyond</a:t>
            </a:r>
            <a:r>
              <a:rPr lang="en-GB" dirty="0"/>
              <a:t/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501317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Dr Paul B. Hutchings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lQGSke2c2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9499" y="620688"/>
            <a:ext cx="9037579" cy="508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06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6632"/>
            <a:ext cx="7886700" cy="5435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sz="4000" b="1" dirty="0" smtClean="0">
                <a:cs typeface="Arial" panose="020B0604020202020204" pitchFamily="34" charset="0"/>
              </a:rPr>
              <a:t>Stereotypes</a:t>
            </a:r>
            <a:endParaRPr 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5"/>
            <a:ext cx="8640960" cy="489654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picture in our heads 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guide to information to attend to and information to disregard in our environment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Lippmann (1922)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natural occurrence, particularly along some lines (race, gender, age)</a:t>
            </a:r>
          </a:p>
          <a:p>
            <a:pPr lvl="1">
              <a:lnSpc>
                <a:spcPct val="150000"/>
              </a:lnSpc>
            </a:pP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(1954)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‘A set of beliefs about the personal attributes of a group of people’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Ashmore and Del Boca (1981, p. 16).</a:t>
            </a:r>
          </a:p>
        </p:txBody>
      </p:sp>
    </p:spTree>
    <p:extLst>
      <p:ext uri="{BB962C8B-B14F-4D97-AF65-F5344CB8AC3E}">
        <p14:creationId xmlns:p14="http://schemas.microsoft.com/office/powerpoint/2010/main" val="1221638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stereotypes that exist within society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UWTSD 2019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91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640960" cy="399578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4000" b="1" dirty="0" smtClean="0">
                <a:cs typeface="Arial" panose="020B0604020202020204" pitchFamily="34" charset="0"/>
              </a:rPr>
              <a:t>Why Do We Gender Stereotype?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1"/>
            <a:ext cx="8640960" cy="475252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religious texts state the inferiority of women to men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The Bible – woman created from man, so woman is inferior; from a more literary sense, if the words of the book are taken as literal, then the social roles and prejudices of the time will also be taken as literal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who are more religious are more likely to hold stereotypic gender attitudes (Morgan, 1987)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82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568952" cy="399578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b="1" dirty="0">
                <a:cs typeface="Arial" panose="020B0604020202020204" pitchFamily="34" charset="0"/>
              </a:rPr>
              <a:t>Why Do We Gender Stereotype?</a:t>
            </a:r>
            <a:endParaRPr lang="en-US" sz="4000" b="1" dirty="0">
              <a:solidFill>
                <a:schemeClr val="accent1">
                  <a:satMod val="1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80729"/>
            <a:ext cx="8640960" cy="46085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learning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learn through reinforcement and modelling (Bandura &amp; Walters, 1963)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Rewarding of gender-appropriate behaviours; punishment of gender-inappropriate behaviours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From an early age parents teach children differences with regards to clothes, toys, hobbies, personalities, etc.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Serbin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1993; but see Harris, 1998 for alternative interpretations)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31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16632"/>
            <a:ext cx="8640960" cy="471586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b="1" dirty="0">
                <a:cs typeface="Arial" panose="020B0604020202020204" pitchFamily="34" charset="0"/>
              </a:rPr>
              <a:t>Why Do We Gender Stereotype?</a:t>
            </a:r>
            <a:endParaRPr lang="en-US" sz="4000" b="1" dirty="0">
              <a:solidFill>
                <a:schemeClr val="accent1">
                  <a:satMod val="1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5"/>
            <a:ext cx="8640960" cy="4896544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Societal information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Media; schools and clubs; peers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persuasive message is best communicated by a source similar to the target audience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Hovland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1953)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do more housework than men, even when both work full-time (Bird, 1999; Crosby, 1991)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it makes sense for advertisers to use a female source to advertise cleaning products etc. to the target audience – females</a:t>
            </a:r>
          </a:p>
          <a:p>
            <a:pPr lvl="2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it reinforces the stereotype of the female as the person who does the cleaning etc.</a:t>
            </a:r>
          </a:p>
          <a:p>
            <a:pPr lvl="2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 vicious circle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140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88641"/>
            <a:ext cx="8640960" cy="5472608"/>
          </a:xfrm>
        </p:spPr>
        <p:txBody>
          <a:bodyPr rtlCol="0">
            <a:normAutofit fontScale="85000" lnSpcReduction="1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 analysis of TV commercials (Downs &amp; Harrison, 1985; Goffman, 1979)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used for voice-overs, even when females seen on the screen (females as attractive things to look at, males as the ‘voice of authority’)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agentic (doing something), females often peripheral (increasing the attractiveness rating of the product)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appear higher in an advertisement than women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holding women, not the other way round – suggests dominance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 shown stereotypical adverts later report women in more sexualised roles, even if they are low on sexism scales (Rudman &amp;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Borgida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1995)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28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260649"/>
            <a:ext cx="8640960" cy="5328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Men and women shown either gender-stereotypical adverts or non-gender-stereotypical adverts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Asked to think of ‘where they would be in their lives 10 years from now’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No effects on 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Women who had viewed stereotypic adverts less likely to report high achievement and more likely to view themselves as homemakers (</a:t>
            </a:r>
            <a:r>
              <a:rPr lang="en-GB" alt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Geis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1984)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11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88641"/>
            <a:ext cx="8640960" cy="5328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‘Face-ism’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Adverts, even art over several hundred years, shows this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Men more likely to have only face/neck up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Women more likely to have whole-body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Head is seen as the centre of our cognitive ability, so from these pictures men are seen as more powerful, more intelligent, etc. (Archer et al., 1983)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57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332656"/>
            <a:ext cx="3600400" cy="511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12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‘The Opposite Sex’?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836713"/>
            <a:ext cx="8712968" cy="4752528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Term used in everyday life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conflicting roles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Can be one but not the other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‘Bipolar assumption’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person can have characteristics associated with males </a:t>
            </a:r>
            <a:r>
              <a:rPr lang="en-GB" altLang="en-US" sz="20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females, but not both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result of biases in questionnaires?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Even when given free-response choices, people still tend to categorise using bipolar ratings for males and females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18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‘The Opposite Sex’?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836713"/>
            <a:ext cx="8640960" cy="4824536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Agentic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Traits associated with task orientation, assertiveness, and achievement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Communal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Traits associated with expressiveness; desire to foster relationships, sensitivity, ability to get along with others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Agentic traits more associated with males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Communal traits more associated with females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 traits can be seen across genders (Spence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Helmreich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1978)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87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The ‘Evolutionary’ Argument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5"/>
            <a:ext cx="8640960" cy="4824536"/>
          </a:xfrm>
        </p:spPr>
        <p:txBody>
          <a:bodyPr>
            <a:normAutofit fontScale="85000" lnSpcReduction="20000"/>
          </a:bodyPr>
          <a:lstStyle/>
          <a:p>
            <a:pPr marL="609600" indent="-609600"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Social-roles theory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Eagly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1987)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Through a combination of biological and social factors, a division of labour between the sexes has emerged over time (some enforced e.g., childbirth, others through ‘choice’)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Since people behave in ways that fit the roles they play, men are more likely to have physical, social, and economic power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Behavioural differences result in social perception of men as dominant ‘by nature’ and women as domestic ‘by nature’</a:t>
            </a:r>
          </a:p>
          <a:p>
            <a:pPr marL="609600" indent="-609600"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if a woman was raised using stereotypes of a man, she would show male traits</a:t>
            </a:r>
          </a:p>
          <a:p>
            <a:pPr marL="990600" lvl="1" indent="-533400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Would this negate issues such as a tendency to want to bear children?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76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The Use Of Stereotypes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5"/>
            <a:ext cx="8640960" cy="482453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 used as a form of control by males (Fiske, 1993)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Powerful group members (males) don’t need to think about outgroup members carefully (females)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can use stereotypes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Set out how group members behave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Set out how group members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behave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gender stereotypes control how women should behave by setting out what is deviant and non-conforming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40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4000" b="1" dirty="0" smtClean="0">
                <a:cs typeface="Arial" panose="020B0604020202020204" pitchFamily="34" charset="0"/>
              </a:rPr>
              <a:t>Accuracy Of Stereotypes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1"/>
            <a:ext cx="8640960" cy="460851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 women more emotional than men?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express their emotions more than men (LaFrance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Banaji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no difference in terms of felt physiological emotion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Allport’s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(1954) notion of stereotypes containing a ‘kernel of truth’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520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5435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Language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836713"/>
            <a:ext cx="8640960" cy="475252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Many people support or hate ‘PC’ changes to language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Does language influence perception of gender differences?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‘Mankind’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Use of certain words in studies made participants more likely to evoke the image of a man (MacKay, 1980)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Descriptions such as ‘female pilots’ suggest that ‘pilot’ is a male domain and that it is odd that a female should be doing the job</a:t>
            </a:r>
          </a:p>
          <a:p>
            <a:pPr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83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Sexism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5"/>
            <a:ext cx="8640960" cy="482453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attitudes and behaviour towards someone based on their gender (Nelson, 2006)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Mostly towards women, but not exclusively; can be discrimination towards males as well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Very few cultures do </a:t>
            </a:r>
            <a:r>
              <a:rPr lang="en-GB" altLang="en-US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show prejudice and discrimination towards 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partly an evolutionary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Child-bearing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65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571499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Societal Stereotypes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19" y="946715"/>
            <a:ext cx="4263330" cy="464252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Gentle/passive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Polite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Quiet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Concerned with appearance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4008" y="956442"/>
            <a:ext cx="4263330" cy="4632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Independent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Nonemotional</a:t>
            </a: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Rough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Loud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Sloppy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598612" y="5946130"/>
            <a:ext cx="5832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dirty="0" err="1"/>
              <a:t>Broverman</a:t>
            </a:r>
            <a:r>
              <a:rPr lang="en-GB" altLang="en-US" sz="2400" dirty="0"/>
              <a:t> et al. (1972)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6531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92646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Cross-cultural Studies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124745"/>
            <a:ext cx="4263330" cy="443255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Foster relationships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Show deference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74482" y="1196753"/>
            <a:ext cx="4263330" cy="4360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Stronger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Dominant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251520" y="5157192"/>
            <a:ext cx="856895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/>
              <a:t>Williams and Best (</a:t>
            </a:r>
            <a:r>
              <a:rPr lang="en-GB" altLang="en-US" sz="2000" dirty="0" smtClean="0"/>
              <a:t>1982, 1990): </a:t>
            </a:r>
            <a:r>
              <a:rPr lang="en-GB" altLang="en-US" sz="2000" dirty="0"/>
              <a:t>Meta-analysis of data from 30 nations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2939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 smtClean="0">
                <a:cs typeface="Arial" panose="020B0604020202020204" pitchFamily="34" charset="0"/>
              </a:rPr>
              <a:t>Temporal Differences</a:t>
            </a:r>
            <a:endParaRPr lang="en-US" altLang="en-US" sz="4000" b="1" dirty="0" smtClean="0"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1"/>
            <a:ext cx="8640960" cy="41764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1972 findings compared to 1990 findings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 differences found in stereotypes of males and females (Bergen &amp; Williams, 1991)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these are central traits that will be difficult to alter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91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30 years later…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268760"/>
            <a:ext cx="5583932" cy="326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5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30 years later…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2017 – female doctor joined a new gym</a:t>
            </a:r>
          </a:p>
          <a:p>
            <a:pPr lvl="1"/>
            <a:r>
              <a:rPr lang="en-GB" sz="2400" dirty="0" smtClean="0"/>
              <a:t>Identified herself on membership form as ‘Dr -----’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 smtClean="0"/>
              <a:t>Electronic swipe card couldn’t access ladies changing room</a:t>
            </a:r>
          </a:p>
          <a:p>
            <a:pPr lvl="2"/>
            <a:r>
              <a:rPr lang="en-GB" sz="2000" dirty="0" smtClean="0"/>
              <a:t>But had access to the male changing room</a:t>
            </a:r>
          </a:p>
          <a:p>
            <a:pPr lvl="2"/>
            <a:endParaRPr lang="en-GB" sz="2000" dirty="0"/>
          </a:p>
          <a:p>
            <a:pPr lvl="1"/>
            <a:r>
              <a:rPr lang="en-GB" sz="2400" dirty="0" smtClean="0"/>
              <a:t>Profile of case led to rise in #</a:t>
            </a:r>
            <a:r>
              <a:rPr lang="en-GB" sz="2400" dirty="0" err="1" smtClean="0"/>
              <a:t>Everydaysexism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994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274290"/>
            <a:ext cx="4625395" cy="39163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126" y="1484784"/>
            <a:ext cx="6780618" cy="40502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848" y="764704"/>
            <a:ext cx="2699223" cy="5652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197888"/>
            <a:ext cx="6055732" cy="66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4355" y="197888"/>
            <a:ext cx="2995457" cy="532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4786" cy="682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91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More recent research…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 smtClean="0"/>
              <a:t>Belief in gender determinism (Tinsley et al., 2015)</a:t>
            </a:r>
          </a:p>
          <a:p>
            <a:pPr>
              <a:lnSpc>
                <a:spcPct val="160000"/>
              </a:lnSpc>
            </a:pPr>
            <a:endParaRPr lang="en-GB" dirty="0" smtClean="0"/>
          </a:p>
          <a:p>
            <a:pPr>
              <a:lnSpc>
                <a:spcPct val="160000"/>
              </a:lnSpc>
            </a:pPr>
            <a:r>
              <a:rPr lang="en-GB" dirty="0" smtClean="0"/>
              <a:t>Zero-sum perspectives (</a:t>
            </a:r>
            <a:r>
              <a:rPr lang="en-GB" dirty="0" err="1" smtClean="0"/>
              <a:t>Ruthig</a:t>
            </a:r>
            <a:r>
              <a:rPr lang="en-GB" dirty="0" smtClean="0"/>
              <a:t> et al., 2017)</a:t>
            </a:r>
          </a:p>
          <a:p>
            <a:pPr>
              <a:lnSpc>
                <a:spcPct val="160000"/>
              </a:lnSpc>
            </a:pPr>
            <a:endParaRPr lang="en-GB" dirty="0" smtClean="0"/>
          </a:p>
          <a:p>
            <a:pPr>
              <a:lnSpc>
                <a:spcPct val="160000"/>
              </a:lnSpc>
            </a:pPr>
            <a:r>
              <a:rPr lang="en-GB" dirty="0" smtClean="0"/>
              <a:t>Gender Inequality Index (Jahan, 2016)</a:t>
            </a:r>
          </a:p>
          <a:p>
            <a:pPr>
              <a:lnSpc>
                <a:spcPct val="160000"/>
              </a:lnSpc>
            </a:pPr>
            <a:endParaRPr lang="en-GB" dirty="0"/>
          </a:p>
          <a:p>
            <a:pPr lvl="1">
              <a:lnSpc>
                <a:spcPct val="160000"/>
              </a:lnSpc>
            </a:pPr>
            <a:r>
              <a:rPr lang="en-GB" dirty="0" smtClean="0"/>
              <a:t>All suggest gender equality is increasing… but that there are barriers to further equality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94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80936"/>
            <a:ext cx="8784976" cy="75577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The Towards Gender Harmony Project</a:t>
            </a:r>
            <a:endParaRPr lang="en-GB" sz="36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2" y="836712"/>
            <a:ext cx="9036496" cy="4896544"/>
          </a:xfrm>
        </p:spPr>
      </p:pic>
    </p:spTree>
    <p:extLst>
      <p:ext uri="{BB962C8B-B14F-4D97-AF65-F5344CB8AC3E}">
        <p14:creationId xmlns:p14="http://schemas.microsoft.com/office/powerpoint/2010/main" val="187676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The Old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53 countries (and counting)</a:t>
            </a:r>
          </a:p>
          <a:p>
            <a:pPr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Using updated but equivalent-forms methods of measuring gender stereotyping</a:t>
            </a:r>
          </a:p>
          <a:p>
            <a:pPr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Measuring descriptive and prescriptive gender stereotypes for males and females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20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‘Rate the extent to which each of these traits describes you personally’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Dominant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Uncertain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Sensitive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52 traits in total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71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Agreement with statements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‘Men and women have different abilities’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‘Their underlying nature makes it difficult for men to learn to behave more like women’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‘Every woman needs a male partner who will cherish her’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02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The New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Precarious Manhood Theory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Vandello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Basson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‘[men] must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conform to norms such as agency, dominance, a pursuit of high social status, and avoidance of femininity.  Men have greater structural power than women in most cultures, but manhood status itself is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“hard won and easily lost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”.’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Never tested in a cross-cultural context before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Comparisons of pre/post #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metoo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82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Agreement with statements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‘Some boys do not become men, no matter how old they get’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Other people often question whether a man is a ‘real man’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The more power women gain, the less power men have’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37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The 2019 Study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32048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Online questionnaires/measures (Qualtrics)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Identical (within certain cultural bounds) across all countries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Minimum of 200 male/200 female per sample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Our study – Welsh speakers/non-Welsh speakers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/>
              <a:t>Still deciding on specific language criteria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/>
              <a:t>University students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7206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238" y="836712"/>
            <a:ext cx="6321524" cy="280831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Why UWTSD?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230425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We responded fast!</a:t>
            </a:r>
          </a:p>
          <a:p>
            <a:endParaRPr lang="en-GB" sz="2400" dirty="0"/>
          </a:p>
          <a:p>
            <a:r>
              <a:rPr lang="en-GB" sz="2400" dirty="0" smtClean="0"/>
              <a:t>Ability to carry out the research in the timescale</a:t>
            </a:r>
          </a:p>
          <a:p>
            <a:endParaRPr lang="en-GB" sz="2400" dirty="0"/>
          </a:p>
          <a:p>
            <a:r>
              <a:rPr lang="en-GB" sz="2400" dirty="0" smtClean="0"/>
              <a:t>Making a realistic decision</a:t>
            </a:r>
          </a:p>
          <a:p>
            <a:pPr lvl="1"/>
            <a:r>
              <a:rPr lang="en-GB" sz="2000" dirty="0" smtClean="0"/>
              <a:t>Could we actually do what we needed to do?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1275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 smtClean="0"/>
              <a:t>Data collection by 31</a:t>
            </a:r>
            <a:r>
              <a:rPr lang="en-GB" baseline="30000" dirty="0" smtClean="0"/>
              <a:t>st</a:t>
            </a:r>
            <a:r>
              <a:rPr lang="en-GB" dirty="0" smtClean="0"/>
              <a:t> October 2019</a:t>
            </a:r>
          </a:p>
          <a:p>
            <a:pPr>
              <a:lnSpc>
                <a:spcPct val="170000"/>
              </a:lnSpc>
            </a:pPr>
            <a:endParaRPr lang="en-GB" dirty="0"/>
          </a:p>
          <a:p>
            <a:pPr>
              <a:lnSpc>
                <a:spcPct val="170000"/>
              </a:lnSpc>
            </a:pPr>
            <a:r>
              <a:rPr lang="en-GB" dirty="0" smtClean="0"/>
              <a:t>Cross-cultural analysis and within-culture analysis by March 2020</a:t>
            </a:r>
          </a:p>
          <a:p>
            <a:pPr>
              <a:lnSpc>
                <a:spcPct val="170000"/>
              </a:lnSpc>
            </a:pPr>
            <a:endParaRPr lang="en-GB" dirty="0"/>
          </a:p>
          <a:p>
            <a:pPr>
              <a:lnSpc>
                <a:spcPct val="170000"/>
              </a:lnSpc>
            </a:pPr>
            <a:r>
              <a:rPr lang="en-GB" dirty="0" smtClean="0"/>
              <a:t>Two cross-cultural multi-author papers by July 2020</a:t>
            </a:r>
          </a:p>
          <a:p>
            <a:pPr>
              <a:lnSpc>
                <a:spcPct val="170000"/>
              </a:lnSpc>
            </a:pPr>
            <a:endParaRPr lang="en-GB" dirty="0" smtClean="0"/>
          </a:p>
          <a:p>
            <a:pPr>
              <a:lnSpc>
                <a:spcPct val="170000"/>
              </a:lnSpc>
            </a:pPr>
            <a:r>
              <a:rPr lang="en-GB" dirty="0" smtClean="0"/>
              <a:t>At least one within-culture paper by September 2020</a:t>
            </a:r>
          </a:p>
        </p:txBody>
      </p:sp>
    </p:spTree>
    <p:extLst>
      <p:ext uri="{BB962C8B-B14F-4D97-AF65-F5344CB8AC3E}">
        <p14:creationId xmlns:p14="http://schemas.microsoft.com/office/powerpoint/2010/main" val="271820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Thank you… and enjoy Love Island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117" y="1600200"/>
            <a:ext cx="671376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96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3547</TotalTime>
  <Words>1580</Words>
  <Application>Microsoft Office PowerPoint</Application>
  <PresentationFormat>On-screen Show (4:3)</PresentationFormat>
  <Paragraphs>236</Paragraphs>
  <Slides>35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Myriad Pro</vt:lpstr>
      <vt:lpstr>Wingdings</vt:lpstr>
      <vt:lpstr>Wingdings 2</vt:lpstr>
      <vt:lpstr>20140311PresentationUWTSDTemplate</vt:lpstr>
      <vt:lpstr>The Towards Gender Harmony Project: Examining Gender Traits and Stereotypes in Wales and Beyond </vt:lpstr>
      <vt:lpstr>PowerPoint Presentation</vt:lpstr>
      <vt:lpstr>Stereotypes</vt:lpstr>
      <vt:lpstr>PowerPoint Presentation</vt:lpstr>
      <vt:lpstr>Why Do We Gender Stereotype?</vt:lpstr>
      <vt:lpstr>Why Do We Gender Stereotype?</vt:lpstr>
      <vt:lpstr>Why Do We Gender Stereotype?</vt:lpstr>
      <vt:lpstr>PowerPoint Presentation</vt:lpstr>
      <vt:lpstr>PowerPoint Presentation</vt:lpstr>
      <vt:lpstr>PowerPoint Presentation</vt:lpstr>
      <vt:lpstr>PowerPoint Presentation</vt:lpstr>
      <vt:lpstr>‘The Opposite Sex’?</vt:lpstr>
      <vt:lpstr>‘The Opposite Sex’?</vt:lpstr>
      <vt:lpstr>The ‘Evolutionary’ Argument</vt:lpstr>
      <vt:lpstr>The Use Of Stereotypes</vt:lpstr>
      <vt:lpstr>Accuracy Of Stereotypes</vt:lpstr>
      <vt:lpstr>Language</vt:lpstr>
      <vt:lpstr>Sexism</vt:lpstr>
      <vt:lpstr>Societal Stereotypes</vt:lpstr>
      <vt:lpstr>Cross-cultural Studies</vt:lpstr>
      <vt:lpstr>Temporal Differences</vt:lpstr>
      <vt:lpstr>30 years later…</vt:lpstr>
      <vt:lpstr>30 years later…</vt:lpstr>
      <vt:lpstr>PowerPoint Presentation</vt:lpstr>
      <vt:lpstr>More recent research…</vt:lpstr>
      <vt:lpstr>The Towards Gender Harmony Project</vt:lpstr>
      <vt:lpstr>The Old</vt:lpstr>
      <vt:lpstr>PowerPoint Presentation</vt:lpstr>
      <vt:lpstr>PowerPoint Presentation</vt:lpstr>
      <vt:lpstr>The New</vt:lpstr>
      <vt:lpstr>PowerPoint Presentation</vt:lpstr>
      <vt:lpstr>The 2019 Study</vt:lpstr>
      <vt:lpstr>Why UWTSD?</vt:lpstr>
      <vt:lpstr>PowerPoint Presentation</vt:lpstr>
      <vt:lpstr>Thank you… and enjoy Love Island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Paul Hutchings</cp:lastModifiedBy>
  <cp:revision>67</cp:revision>
  <dcterms:created xsi:type="dcterms:W3CDTF">2015-04-14T15:21:28Z</dcterms:created>
  <dcterms:modified xsi:type="dcterms:W3CDTF">2019-11-12T10:16:24Z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