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Assessment </a:t>
            </a:r>
            <a:r>
              <a:rPr lang="en-GB" err="1"/>
              <a:t>componment</a:t>
            </a:r>
            <a:r>
              <a:rPr lang="en-GB"/>
              <a:t> 1</a:t>
            </a:r>
          </a:p>
        </p:txBody>
      </p:sp>
      <p:sp>
        <p:nvSpPr>
          <p:cNvPr id="3" name="Subtitle 2"/>
          <p:cNvSpPr>
            <a:spLocks noGrp="1"/>
          </p:cNvSpPr>
          <p:nvPr>
            <p:ph type="subTitle" idx="1"/>
          </p:nvPr>
        </p:nvSpPr>
        <p:spPr/>
        <p:txBody>
          <a:bodyPr vert="horz" lIns="91440" tIns="45720" rIns="91440" bIns="45720" rtlCol="0" anchor="t">
            <a:normAutofit/>
          </a:bodyPr>
          <a:lstStyle/>
          <a:p>
            <a:r>
              <a:rPr lang="en-GB"/>
              <a:t>Maalikah </a:t>
            </a:r>
            <a:r>
              <a:rPr lang="en-GB" err="1"/>
              <a:t>amjad</a:t>
            </a:r>
          </a:p>
          <a:p>
            <a:r>
              <a:rPr lang="en-GB"/>
              <a:t>2522378</a:t>
            </a:r>
          </a:p>
          <a:p>
            <a:r>
              <a:rPr lang="en-GB"/>
              <a:t>LCHS4010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4CB8-B39A-9123-5076-DEF085A7F964}"/>
              </a:ext>
            </a:extLst>
          </p:cNvPr>
          <p:cNvSpPr>
            <a:spLocks noGrp="1"/>
          </p:cNvSpPr>
          <p:nvPr>
            <p:ph type="title"/>
          </p:nvPr>
        </p:nvSpPr>
        <p:spPr/>
        <p:txBody>
          <a:bodyPr/>
          <a:lstStyle/>
          <a:p>
            <a:r>
              <a:rPr lang="en-GB" dirty="0" err="1"/>
              <a:t>Bowlby’s</a:t>
            </a:r>
            <a:r>
              <a:rPr lang="en-GB" dirty="0"/>
              <a:t> attachment theory </a:t>
            </a:r>
            <a:endParaRPr lang="en-US" dirty="0"/>
          </a:p>
        </p:txBody>
      </p:sp>
      <p:sp>
        <p:nvSpPr>
          <p:cNvPr id="3" name="Content Placeholder 2">
            <a:extLst>
              <a:ext uri="{FF2B5EF4-FFF2-40B4-BE49-F238E27FC236}">
                <a16:creationId xmlns:a16="http://schemas.microsoft.com/office/drawing/2014/main" id="{01CBF394-DBA3-272A-EE71-955AF7DD750D}"/>
              </a:ext>
            </a:extLst>
          </p:cNvPr>
          <p:cNvSpPr>
            <a:spLocks noGrp="1"/>
          </p:cNvSpPr>
          <p:nvPr>
            <p:ph idx="1"/>
          </p:nvPr>
        </p:nvSpPr>
        <p:spPr/>
        <p:txBody>
          <a:bodyPr/>
          <a:lstStyle/>
          <a:p>
            <a:r>
              <a:rPr lang="en-GB" dirty="0"/>
              <a:t>According to </a:t>
            </a:r>
            <a:r>
              <a:rPr lang="en-GB" dirty="0" err="1"/>
              <a:t>Bowlby</a:t>
            </a:r>
            <a:r>
              <a:rPr lang="en-GB" dirty="0"/>
              <a:t>. “attachment is a unique relationship between an infant and its caregiver that is the foundation for further healthy development”</a:t>
            </a:r>
          </a:p>
          <a:p>
            <a:r>
              <a:rPr lang="en-GB" dirty="0" err="1"/>
              <a:t>Bowlby</a:t>
            </a:r>
            <a:r>
              <a:rPr lang="en-GB" dirty="0"/>
              <a:t> described attachment relationship between an infant and their carer as an inherent biological response and behavioural system in place to provide satisfaction of basic human needs during the very beginning of infant- carer interaction.</a:t>
            </a:r>
          </a:p>
          <a:p>
            <a:endParaRPr lang="en-GB" dirty="0"/>
          </a:p>
          <a:p>
            <a:endParaRPr lang="en-GB" sz="1800" dirty="0">
              <a:solidFill>
                <a:srgbClr val="000000"/>
              </a:solidFill>
              <a:effectLst/>
              <a:latin typeface="Helvetica" pitchFamily="2" charset="0"/>
            </a:endParaRPr>
          </a:p>
          <a:p>
            <a:endParaRPr lang="en-US" dirty="0"/>
          </a:p>
        </p:txBody>
      </p:sp>
    </p:spTree>
    <p:extLst>
      <p:ext uri="{BB962C8B-B14F-4D97-AF65-F5344CB8AC3E}">
        <p14:creationId xmlns:p14="http://schemas.microsoft.com/office/powerpoint/2010/main" val="32934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DB385-221D-E222-95BE-8F0E7DF08C03}"/>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3EF5404E-F4DD-A54B-CC98-CA49D6CEEE2B}"/>
              </a:ext>
            </a:extLst>
          </p:cNvPr>
          <p:cNvSpPr>
            <a:spLocks noGrp="1"/>
          </p:cNvSpPr>
          <p:nvPr>
            <p:ph idx="1"/>
          </p:nvPr>
        </p:nvSpPr>
        <p:spPr/>
        <p:txBody>
          <a:bodyPr>
            <a:normAutofit fontScale="92500" lnSpcReduction="10000"/>
          </a:bodyPr>
          <a:lstStyle/>
          <a:p>
            <a:r>
              <a:rPr lang="en-GB" sz="1800" b="0" i="0" dirty="0" err="1">
                <a:solidFill>
                  <a:srgbClr val="000000"/>
                </a:solidFill>
                <a:effectLst/>
                <a:latin typeface="Helvetica" pitchFamily="2" charset="0"/>
              </a:rPr>
              <a:t>Bowlby’s</a:t>
            </a:r>
            <a:r>
              <a:rPr lang="en-GB" sz="1800" b="0" i="0" dirty="0">
                <a:solidFill>
                  <a:srgbClr val="000000"/>
                </a:solidFill>
                <a:effectLst/>
                <a:latin typeface="Helvetica" pitchFamily="2" charset="0"/>
              </a:rPr>
              <a:t> 44 thieves study highlights the lasting</a:t>
            </a:r>
            <a:endParaRPr lang="en-GB" sz="1800" dirty="0">
              <a:solidFill>
                <a:srgbClr val="000000"/>
              </a:solidFill>
              <a:effectLst/>
              <a:latin typeface="Helvetica" pitchFamily="2" charset="0"/>
            </a:endParaRPr>
          </a:p>
          <a:p>
            <a:r>
              <a:rPr lang="en-GB" sz="1800" b="0" i="0" dirty="0">
                <a:solidFill>
                  <a:srgbClr val="000000"/>
                </a:solidFill>
                <a:effectLst/>
                <a:latin typeface="Helvetica" pitchFamily="2" charset="0"/>
              </a:rPr>
              <a:t>impacts of poor attachment in early years on later</a:t>
            </a:r>
            <a:endParaRPr lang="en-GB" sz="1800" dirty="0">
              <a:solidFill>
                <a:srgbClr val="000000"/>
              </a:solidFill>
              <a:effectLst/>
              <a:latin typeface="Helvetica" pitchFamily="2" charset="0"/>
            </a:endParaRPr>
          </a:p>
          <a:p>
            <a:r>
              <a:rPr lang="en-GB" sz="1800" b="0" i="0" dirty="0">
                <a:solidFill>
                  <a:srgbClr val="000000"/>
                </a:solidFill>
                <a:effectLst/>
                <a:latin typeface="Helvetica" pitchFamily="2" charset="0"/>
              </a:rPr>
              <a:t>delinquency in childhood and adolescence</a:t>
            </a:r>
            <a:endParaRPr lang="en-GB" sz="1800" dirty="0">
              <a:solidFill>
                <a:srgbClr val="000000"/>
              </a:solidFill>
              <a:effectLst/>
              <a:latin typeface="Helvetica" pitchFamily="2" charset="0"/>
            </a:endParaRPr>
          </a:p>
          <a:p>
            <a:r>
              <a:rPr lang="en-GB" sz="1800" b="0" i="0" dirty="0">
                <a:solidFill>
                  <a:srgbClr val="B30000"/>
                </a:solidFill>
                <a:effectLst/>
                <a:latin typeface="Helvetica" pitchFamily="2" charset="0"/>
              </a:rPr>
              <a:t>Maternal depravation hypothesis </a:t>
            </a:r>
            <a:r>
              <a:rPr lang="en-GB" sz="1800" b="0" i="0" dirty="0">
                <a:solidFill>
                  <a:srgbClr val="000000"/>
                </a:solidFill>
                <a:effectLst/>
                <a:latin typeface="Helvetica" pitchFamily="2" charset="0"/>
              </a:rPr>
              <a:t>(</a:t>
            </a:r>
            <a:r>
              <a:rPr lang="en-GB" sz="1800" b="0" i="0" dirty="0" err="1">
                <a:solidFill>
                  <a:srgbClr val="000000"/>
                </a:solidFill>
                <a:effectLst/>
                <a:latin typeface="Helvetica" pitchFamily="2" charset="0"/>
              </a:rPr>
              <a:t>Bowlby</a:t>
            </a:r>
            <a:r>
              <a:rPr lang="en-GB" sz="1800" b="0" i="0" dirty="0">
                <a:solidFill>
                  <a:srgbClr val="000000"/>
                </a:solidFill>
                <a:effectLst/>
                <a:latin typeface="Helvetica" pitchFamily="2" charset="0"/>
              </a:rPr>
              <a:t>, 1953):</a:t>
            </a:r>
            <a:endParaRPr lang="en-GB" sz="1800" dirty="0">
              <a:solidFill>
                <a:srgbClr val="B30000"/>
              </a:solidFill>
              <a:effectLst/>
              <a:latin typeface="Helvetica" pitchFamily="2" charset="0"/>
            </a:endParaRPr>
          </a:p>
          <a:p>
            <a:r>
              <a:rPr lang="en-GB" sz="1800" b="0" i="0" dirty="0">
                <a:solidFill>
                  <a:srgbClr val="000000"/>
                </a:solidFill>
                <a:effectLst/>
                <a:latin typeface="Helvetica" pitchFamily="2" charset="0"/>
              </a:rPr>
              <a:t>prolonged deprivation or separation of maternal</a:t>
            </a:r>
            <a:endParaRPr lang="en-GB" sz="1800" dirty="0">
              <a:solidFill>
                <a:srgbClr val="000000"/>
              </a:solidFill>
              <a:effectLst/>
              <a:latin typeface="Helvetica" pitchFamily="2" charset="0"/>
            </a:endParaRPr>
          </a:p>
          <a:p>
            <a:r>
              <a:rPr lang="en-GB" sz="1800" b="0" i="0" dirty="0">
                <a:solidFill>
                  <a:srgbClr val="000000"/>
                </a:solidFill>
                <a:effectLst/>
                <a:latin typeface="Helvetica" pitchFamily="2" charset="0"/>
              </a:rPr>
              <a:t>attachment leading to criminal and</a:t>
            </a:r>
            <a:endParaRPr lang="en-GB" sz="1800" dirty="0">
              <a:solidFill>
                <a:srgbClr val="000000"/>
              </a:solidFill>
              <a:effectLst/>
              <a:latin typeface="Helvetica" pitchFamily="2" charset="0"/>
            </a:endParaRPr>
          </a:p>
          <a:p>
            <a:r>
              <a:rPr lang="en-GB" sz="1800" b="0" i="0" dirty="0">
                <a:solidFill>
                  <a:srgbClr val="000000"/>
                </a:solidFill>
                <a:effectLst/>
                <a:latin typeface="Helvetica" pitchFamily="2" charset="0"/>
              </a:rPr>
              <a:t>psychopathological behaviour</a:t>
            </a:r>
            <a:endParaRPr lang="en-GB" sz="1800" dirty="0">
              <a:solidFill>
                <a:srgbClr val="000000"/>
              </a:solidFill>
              <a:effectLst/>
              <a:latin typeface="Helvetica" pitchFamily="2" charset="0"/>
            </a:endParaRPr>
          </a:p>
          <a:p>
            <a:r>
              <a:rPr lang="en-GB" sz="1800" b="0" i="0" dirty="0">
                <a:solidFill>
                  <a:srgbClr val="000000"/>
                </a:solidFill>
                <a:effectLst/>
                <a:latin typeface="Helvetica" pitchFamily="2" charset="0"/>
              </a:rPr>
              <a:t>Long last impacts on policy and practice since</a:t>
            </a:r>
            <a:endParaRPr lang="en-GB" sz="1800" dirty="0">
              <a:solidFill>
                <a:srgbClr val="000000"/>
              </a:solidFill>
              <a:effectLst/>
              <a:latin typeface="Helvetica" pitchFamily="2" charset="0"/>
            </a:endParaRPr>
          </a:p>
          <a:p>
            <a:r>
              <a:rPr lang="en-GB" sz="1800" b="0" i="0" dirty="0" err="1">
                <a:solidFill>
                  <a:srgbClr val="000000"/>
                </a:solidFill>
                <a:effectLst/>
                <a:latin typeface="Helvetica" pitchFamily="2" charset="0"/>
              </a:rPr>
              <a:t>Bowlby’s</a:t>
            </a:r>
            <a:r>
              <a:rPr lang="en-GB" sz="1800" b="0" i="0" dirty="0">
                <a:solidFill>
                  <a:srgbClr val="000000"/>
                </a:solidFill>
                <a:effectLst/>
                <a:latin typeface="Helvetica" pitchFamily="2" charset="0"/>
              </a:rPr>
              <a:t> study and promotion of attachment theory:</a:t>
            </a:r>
            <a:endParaRPr lang="en-GB" sz="1800" dirty="0">
              <a:solidFill>
                <a:srgbClr val="000000"/>
              </a:solidFill>
              <a:effectLst/>
              <a:latin typeface="Helvetica" pitchFamily="2" charset="0"/>
            </a:endParaRPr>
          </a:p>
          <a:p>
            <a:r>
              <a:rPr lang="en-GB" sz="1800" b="0" i="0" dirty="0">
                <a:solidFill>
                  <a:srgbClr val="000000"/>
                </a:solidFill>
                <a:effectLst/>
                <a:latin typeface="Arial" panose="020B0604020202020204" pitchFamily="34" charset="0"/>
              </a:rPr>
              <a:t>• </a:t>
            </a:r>
            <a:r>
              <a:rPr lang="en-GB" sz="1800" b="0" i="0" dirty="0">
                <a:solidFill>
                  <a:srgbClr val="000000"/>
                </a:solidFill>
                <a:effectLst/>
                <a:latin typeface="Helvetica" pitchFamily="2" charset="0"/>
              </a:rPr>
              <a:t>Decline of institutional care such as orphanages</a:t>
            </a:r>
            <a:endParaRPr lang="en-GB" sz="1800" dirty="0">
              <a:solidFill>
                <a:srgbClr val="000000"/>
              </a:solidFill>
              <a:effectLst/>
              <a:latin typeface="Helvetica" pitchFamily="2" charset="0"/>
            </a:endParaRPr>
          </a:p>
          <a:p>
            <a:r>
              <a:rPr lang="en-GB" sz="1800" b="0" i="0" dirty="0">
                <a:solidFill>
                  <a:srgbClr val="000000"/>
                </a:solidFill>
                <a:effectLst/>
                <a:latin typeface="Arial" panose="020B0604020202020204" pitchFamily="34" charset="0"/>
              </a:rPr>
              <a:t>• </a:t>
            </a:r>
            <a:r>
              <a:rPr lang="en-GB" sz="1800" b="0" i="0" dirty="0">
                <a:solidFill>
                  <a:srgbClr val="000000"/>
                </a:solidFill>
                <a:effectLst/>
                <a:latin typeface="Helvetica" pitchFamily="2" charset="0"/>
              </a:rPr>
              <a:t>Increase in hospitalised babies getting more</a:t>
            </a:r>
            <a:endParaRPr lang="en-GB" sz="1800" dirty="0">
              <a:solidFill>
                <a:srgbClr val="000000"/>
              </a:solidFill>
              <a:effectLst/>
              <a:latin typeface="Helvetica" pitchFamily="2" charset="0"/>
            </a:endParaRPr>
          </a:p>
          <a:p>
            <a:r>
              <a:rPr lang="en-GB" sz="1800" b="0" i="0" dirty="0">
                <a:solidFill>
                  <a:srgbClr val="000000"/>
                </a:solidFill>
                <a:effectLst/>
                <a:latin typeface="Helvetica" pitchFamily="2" charset="0"/>
              </a:rPr>
              <a:t>contact with parents/carers</a:t>
            </a:r>
            <a:endParaRPr lang="en-GB" sz="1800" dirty="0">
              <a:solidFill>
                <a:srgbClr val="000000"/>
              </a:solidFill>
              <a:effectLst/>
              <a:latin typeface="Helvetica" pitchFamily="2" charset="0"/>
            </a:endParaRPr>
          </a:p>
          <a:p>
            <a:r>
              <a:rPr lang="en-GB" sz="1800" b="0" i="0" dirty="0">
                <a:solidFill>
                  <a:srgbClr val="000000"/>
                </a:solidFill>
                <a:effectLst/>
                <a:latin typeface="Arial" panose="020B0604020202020204" pitchFamily="34" charset="0"/>
              </a:rPr>
              <a:t>• </a:t>
            </a:r>
            <a:r>
              <a:rPr lang="en-GB" sz="1800" b="0" i="0" dirty="0">
                <a:solidFill>
                  <a:srgbClr val="000000"/>
                </a:solidFill>
                <a:effectLst/>
                <a:latin typeface="Helvetica" pitchFamily="2" charset="0"/>
              </a:rPr>
              <a:t>Support to new parents made available</a:t>
            </a:r>
            <a:endParaRPr lang="en-GB" sz="1800" dirty="0">
              <a:solidFill>
                <a:srgbClr val="000000"/>
              </a:solidFill>
              <a:effectLst/>
              <a:latin typeface="Helvetica" pitchFamily="2" charset="0"/>
            </a:endParaRPr>
          </a:p>
          <a:p>
            <a:endParaRPr lang="en-GB" sz="1800" dirty="0">
              <a:solidFill>
                <a:srgbClr val="000000"/>
              </a:solidFill>
              <a:effectLst/>
              <a:latin typeface="Helvetica" pitchFamily="2" charset="0"/>
            </a:endParaRPr>
          </a:p>
        </p:txBody>
      </p:sp>
    </p:spTree>
    <p:extLst>
      <p:ext uri="{BB962C8B-B14F-4D97-AF65-F5344CB8AC3E}">
        <p14:creationId xmlns:p14="http://schemas.microsoft.com/office/powerpoint/2010/main" val="2462280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F7E55-C90D-E436-2A80-7FD490998FF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D9A7AA1-F117-C608-09FB-37D374AC26B3}"/>
              </a:ext>
            </a:extLst>
          </p:cNvPr>
          <p:cNvSpPr>
            <a:spLocks noGrp="1"/>
          </p:cNvSpPr>
          <p:nvPr>
            <p:ph idx="1"/>
          </p:nvPr>
        </p:nvSpPr>
        <p:spPr/>
        <p:txBody>
          <a:bodyPr>
            <a:normAutofit fontScale="85000" lnSpcReduction="10000"/>
          </a:bodyPr>
          <a:lstStyle/>
          <a:p>
            <a:r>
              <a:rPr lang="en-GB" dirty="0" err="1"/>
              <a:t>Bowlby’s</a:t>
            </a:r>
            <a:r>
              <a:rPr lang="en-GB" dirty="0"/>
              <a:t> Attachment Theory can help explain Shona’s behaviour because it suggests that young children need a secure and consistent attachment with their main carers in order to feel safe enough to explore their environment and develop relationships with others. At three years old, Shona is still developing her ability to manage separation and regulate her emotions, particularly when she is in a new environment such as nursery.</a:t>
            </a:r>
          </a:p>
          <a:p>
            <a:r>
              <a:rPr lang="en-GB" dirty="0"/>
              <a:t>Shona’s </a:t>
            </a:r>
            <a:r>
              <a:rPr lang="en-GB" b="1" dirty="0"/>
              <a:t>anxiety when her carers leave</a:t>
            </a:r>
            <a:r>
              <a:rPr lang="en-GB" dirty="0"/>
              <a:t> may indicate that she is finding the separation difficult. </a:t>
            </a:r>
            <a:r>
              <a:rPr lang="en-GB" dirty="0" err="1"/>
              <a:t>Bowlby</a:t>
            </a:r>
            <a:r>
              <a:rPr lang="en-GB" dirty="0"/>
              <a:t> suggested that separation from an attachment figure can cause distress, particularly when a child does not yet feel secure in a new environment. As Shona has recently joined the nursery, she may not yet have developed a strong sense of trust and security with the practitioners. Her crying, reluctance to participate, or need to remain close to familiar adults could therefore be understood as attempts to seek reassurance and safety rather than simply challenging behaviour. </a:t>
            </a:r>
          </a:p>
          <a:p>
            <a:endParaRPr lang="en-GB" dirty="0"/>
          </a:p>
          <a:p>
            <a:endParaRPr lang="en-US" dirty="0"/>
          </a:p>
        </p:txBody>
      </p:sp>
    </p:spTree>
    <p:extLst>
      <p:ext uri="{BB962C8B-B14F-4D97-AF65-F5344CB8AC3E}">
        <p14:creationId xmlns:p14="http://schemas.microsoft.com/office/powerpoint/2010/main" val="2367230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38A93-5E69-0ADB-30DF-12F5F4B159A3}"/>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371F8F23-DD9E-FEAE-FACA-3BF2EFC5BB0C}"/>
              </a:ext>
            </a:extLst>
          </p:cNvPr>
          <p:cNvSpPr>
            <a:spLocks noGrp="1"/>
          </p:cNvSpPr>
          <p:nvPr>
            <p:ph idx="1"/>
          </p:nvPr>
        </p:nvSpPr>
        <p:spPr/>
        <p:txBody>
          <a:bodyPr>
            <a:normAutofit fontScale="85000" lnSpcReduction="20000"/>
          </a:bodyPr>
          <a:lstStyle/>
          <a:p>
            <a:r>
              <a:rPr lang="en-GB" dirty="0" err="1"/>
              <a:t>Bowlby</a:t>
            </a:r>
            <a:r>
              <a:rPr lang="en-GB" dirty="0"/>
              <a:t> also described attachment as providing a </a:t>
            </a:r>
            <a:r>
              <a:rPr lang="en-GB" b="1" dirty="0"/>
              <a:t>“secure base”</a:t>
            </a:r>
            <a:r>
              <a:rPr lang="en-GB" dirty="0"/>
              <a:t> from which children can explore. When children feel secure, they are more likely to investigate their surroundings, communicate with others and participate in play. Shona’s </a:t>
            </a:r>
            <a:r>
              <a:rPr lang="en-GB" b="1" dirty="0"/>
              <a:t>difficulty engaging in group play</a:t>
            </a:r>
            <a:r>
              <a:rPr lang="en-GB" dirty="0"/>
              <a:t> may therefore be linked to her current feelings of insecurity. She may need time to establish a trusting relationship with a consistent key person before she feels confident enough to interact with other children. </a:t>
            </a:r>
          </a:p>
          <a:p>
            <a:r>
              <a:rPr lang="en-GB" dirty="0"/>
              <a:t>Her </a:t>
            </a:r>
            <a:r>
              <a:rPr lang="en-GB" b="1" dirty="0"/>
              <a:t>limited verbal communication</a:t>
            </a:r>
            <a:r>
              <a:rPr lang="en-GB" dirty="0"/>
              <a:t> should also be considered carefully. Anxiety and unfamiliar surroundings can affect how confidently a young child communicates. Shona may communicate through gestures, facial expressions, body language or behaviour rather than using many words. However, practitioners should not assume that her limited speech is caused by attachment difficulties alone. It is important to observe her communication across different situations and work with her carers to understand her usual level of communication and identify whether further developmental support may be appropriate. </a:t>
            </a:r>
          </a:p>
          <a:p>
            <a:endParaRPr lang="en-US" dirty="0"/>
          </a:p>
        </p:txBody>
      </p:sp>
    </p:spTree>
    <p:extLst>
      <p:ext uri="{BB962C8B-B14F-4D97-AF65-F5344CB8AC3E}">
        <p14:creationId xmlns:p14="http://schemas.microsoft.com/office/powerpoint/2010/main" val="2058476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F2E5D-CFB2-7606-6F7F-4CC3C54A1606}"/>
              </a:ext>
            </a:extLst>
          </p:cNvPr>
          <p:cNvSpPr>
            <a:spLocks noGrp="1"/>
          </p:cNvSpPr>
          <p:nvPr>
            <p:ph type="title"/>
          </p:nvPr>
        </p:nvSpPr>
        <p:spPr/>
        <p:txBody>
          <a:bodyPr/>
          <a:lstStyle/>
          <a:p>
            <a:r>
              <a:rPr lang="en-GB" dirty="0"/>
              <a:t>Strategies to use</a:t>
            </a:r>
            <a:endParaRPr lang="en-US" dirty="0"/>
          </a:p>
        </p:txBody>
      </p:sp>
      <p:sp>
        <p:nvSpPr>
          <p:cNvPr id="3" name="Content Placeholder 2">
            <a:extLst>
              <a:ext uri="{FF2B5EF4-FFF2-40B4-BE49-F238E27FC236}">
                <a16:creationId xmlns:a16="http://schemas.microsoft.com/office/drawing/2014/main" id="{7CCFC630-1397-0311-A74F-41C71E5C744F}"/>
              </a:ext>
            </a:extLst>
          </p:cNvPr>
          <p:cNvSpPr>
            <a:spLocks noGrp="1"/>
          </p:cNvSpPr>
          <p:nvPr>
            <p:ph idx="1"/>
          </p:nvPr>
        </p:nvSpPr>
        <p:spPr/>
        <p:txBody>
          <a:bodyPr>
            <a:normAutofit lnSpcReduction="10000"/>
          </a:bodyPr>
          <a:lstStyle/>
          <a:p>
            <a:r>
              <a:rPr lang="en-GB" dirty="0"/>
              <a:t>Rather than immediately expecting Shona to participate in large-group activities, practitioners could introduce </a:t>
            </a:r>
            <a:r>
              <a:rPr lang="en-GB" b="1" dirty="0"/>
              <a:t>small-group or one-to-one play opportunities</a:t>
            </a:r>
            <a:r>
              <a:rPr lang="en-GB" dirty="0"/>
              <a:t>. The practitioner can stay nearby as Shona explores, gradually encouraging interaction with other children. This reflects </a:t>
            </a:r>
            <a:r>
              <a:rPr lang="en-GB" dirty="0" err="1"/>
              <a:t>Bowlby’s</a:t>
            </a:r>
            <a:r>
              <a:rPr lang="en-GB" dirty="0"/>
              <a:t> idea that a secure relationship gives children confidence to move away from their attachment figure and explore independently. </a:t>
            </a:r>
          </a:p>
          <a:p>
            <a:r>
              <a:rPr lang="en-GB" b="1" dirty="0"/>
              <a:t>Provide a consistent key person</a:t>
            </a:r>
            <a:br>
              <a:rPr lang="en-GB" dirty="0"/>
            </a:br>
            <a:r>
              <a:rPr lang="en-GB" dirty="0"/>
              <a:t>Shona should have a named key person who is regularly available to greet her, comfort her and support her throughout the nursery day. A consistent relationship can help her develop trust and feel that there is a reliable adult she can turn to when she is anxious.</a:t>
            </a:r>
          </a:p>
          <a:p>
            <a:endParaRPr lang="en-US" dirty="0"/>
          </a:p>
        </p:txBody>
      </p:sp>
    </p:spTree>
    <p:extLst>
      <p:ext uri="{BB962C8B-B14F-4D97-AF65-F5344CB8AC3E}">
        <p14:creationId xmlns:p14="http://schemas.microsoft.com/office/powerpoint/2010/main" val="2411503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BB1CE-72D8-0579-0342-61AB42446C4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32EA538-F544-AA0F-1139-9069F2FC298D}"/>
              </a:ext>
            </a:extLst>
          </p:cNvPr>
          <p:cNvSpPr>
            <a:spLocks noGrp="1"/>
          </p:cNvSpPr>
          <p:nvPr>
            <p:ph idx="1"/>
          </p:nvPr>
        </p:nvSpPr>
        <p:spPr/>
        <p:txBody>
          <a:bodyPr>
            <a:normAutofit fontScale="77500" lnSpcReduction="20000"/>
          </a:bodyPr>
          <a:lstStyle/>
          <a:p>
            <a:r>
              <a:rPr lang="en-GB" b="1" dirty="0"/>
              <a:t>Establish a predictable routine</a:t>
            </a:r>
            <a:br>
              <a:rPr lang="en-GB" dirty="0"/>
            </a:br>
            <a:r>
              <a:rPr lang="en-GB" dirty="0"/>
              <a:t>Practitioners can use a consistent daily routine, visual timetables and simple explanations about what will happen next. Predictability can reduce Shona’s anxiety because she will gradually understand what to expect, including when her carers will leave and return.</a:t>
            </a:r>
          </a:p>
          <a:p>
            <a:r>
              <a:rPr lang="en-GB" b="1" dirty="0"/>
              <a:t>Create a secure base</a:t>
            </a:r>
            <a:br>
              <a:rPr lang="en-GB" dirty="0"/>
            </a:br>
            <a:r>
              <a:rPr lang="en-GB" dirty="0"/>
              <a:t>The key person can remain physically and emotionally available while Shona explores. Initially, the practitioner might sit close to her during play and gradually allow her more independence. This reflects </a:t>
            </a:r>
            <a:r>
              <a:rPr lang="en-GB" dirty="0" err="1"/>
              <a:t>Bowlby’s</a:t>
            </a:r>
            <a:r>
              <a:rPr lang="en-GB" dirty="0"/>
              <a:t> concept of the adult acting as a </a:t>
            </a:r>
            <a:r>
              <a:rPr lang="en-GB" b="1" dirty="0"/>
              <a:t>secure base</a:t>
            </a:r>
            <a:r>
              <a:rPr lang="en-GB" dirty="0"/>
              <a:t> from which the child can explore their environment.</a:t>
            </a:r>
          </a:p>
          <a:p>
            <a:r>
              <a:rPr lang="en-GB" b="1" dirty="0"/>
              <a:t>Overall</a:t>
            </a:r>
            <a:r>
              <a:rPr lang="en-GB" dirty="0"/>
              <a:t>, </a:t>
            </a:r>
            <a:r>
              <a:rPr lang="en-GB" dirty="0" err="1"/>
              <a:t>Bowlby’s</a:t>
            </a:r>
            <a:r>
              <a:rPr lang="en-GB" dirty="0"/>
              <a:t> theory suggests that Shona is more likely to explore, communicate and participate in play when she feels emotionally secure. The practitioner should therefore prioritise a </a:t>
            </a:r>
            <a:r>
              <a:rPr lang="en-GB" b="1" dirty="0"/>
              <a:t>warm, consistent and responsive relationship</a:t>
            </a:r>
            <a:r>
              <a:rPr lang="en-GB" dirty="0"/>
              <a:t>, while gradually encouraging Shona’s independence and interactions with other children. </a:t>
            </a:r>
          </a:p>
          <a:p>
            <a:endParaRPr lang="en-US" dirty="0"/>
          </a:p>
        </p:txBody>
      </p:sp>
    </p:spTree>
    <p:extLst>
      <p:ext uri="{BB962C8B-B14F-4D97-AF65-F5344CB8AC3E}">
        <p14:creationId xmlns:p14="http://schemas.microsoft.com/office/powerpoint/2010/main" val="4117411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CFE3C-008B-25B6-1D31-165A03B788B5}"/>
              </a:ext>
            </a:extLst>
          </p:cNvPr>
          <p:cNvSpPr>
            <a:spLocks noGrp="1"/>
          </p:cNvSpPr>
          <p:nvPr>
            <p:ph type="title"/>
          </p:nvPr>
        </p:nvSpPr>
        <p:spPr/>
        <p:txBody>
          <a:bodyPr/>
          <a:lstStyle/>
          <a:p>
            <a:r>
              <a:rPr lang="en-GB" dirty="0"/>
              <a:t>Nature and nature In shona’s psychological development </a:t>
            </a:r>
            <a:endParaRPr lang="en-US" dirty="0"/>
          </a:p>
        </p:txBody>
      </p:sp>
      <p:sp>
        <p:nvSpPr>
          <p:cNvPr id="3" name="Content Placeholder 2">
            <a:extLst>
              <a:ext uri="{FF2B5EF4-FFF2-40B4-BE49-F238E27FC236}">
                <a16:creationId xmlns:a16="http://schemas.microsoft.com/office/drawing/2014/main" id="{CAE77E44-8F3D-39ED-4571-D00EB13CE53F}"/>
              </a:ext>
            </a:extLst>
          </p:cNvPr>
          <p:cNvSpPr>
            <a:spLocks noGrp="1"/>
          </p:cNvSpPr>
          <p:nvPr>
            <p:ph idx="1"/>
          </p:nvPr>
        </p:nvSpPr>
        <p:spPr>
          <a:xfrm>
            <a:off x="447644" y="1690688"/>
            <a:ext cx="10515600" cy="4351338"/>
          </a:xfrm>
        </p:spPr>
        <p:txBody>
          <a:bodyPr>
            <a:normAutofit fontScale="77500" lnSpcReduction="20000"/>
          </a:bodyPr>
          <a:lstStyle/>
          <a:p>
            <a:r>
              <a:rPr lang="en-GB" dirty="0"/>
              <a:t>Psychological development is influenced by both </a:t>
            </a:r>
            <a:r>
              <a:rPr lang="en-GB" b="1" dirty="0"/>
              <a:t>nature (biological factors)</a:t>
            </a:r>
            <a:r>
              <a:rPr lang="en-GB" dirty="0"/>
              <a:t> and </a:t>
            </a:r>
            <a:r>
              <a:rPr lang="en-GB" b="1" dirty="0"/>
              <a:t>nurture (environmental factors)</a:t>
            </a:r>
            <a:r>
              <a:rPr lang="en-GB" dirty="0"/>
              <a:t>. Rather than working separately, these influences interact with each other throughout a child’s development. Shona’s behaviour and development can therefore be understood by considering both her individual biological characteristics and the experiences she has had within her family and nursery environment. </a:t>
            </a:r>
          </a:p>
          <a:p>
            <a:r>
              <a:rPr lang="en-GB" dirty="0"/>
              <a:t>Nature refers to the </a:t>
            </a:r>
            <a:r>
              <a:rPr lang="en-GB" b="1" dirty="0"/>
              <a:t>genetic and biological factors</a:t>
            </a:r>
            <a:r>
              <a:rPr lang="en-GB" dirty="0"/>
              <a:t> that a child inherits or develops naturally. These can influence temperament, personality, communication, emotional regulation and the pace at which developmental skills emerge. </a:t>
            </a:r>
          </a:p>
          <a:p>
            <a:r>
              <a:rPr lang="en-GB" dirty="0"/>
              <a:t>For example, Shona may naturally have a </a:t>
            </a:r>
            <a:r>
              <a:rPr lang="en-GB" b="1" dirty="0"/>
              <a:t>more cautious or sensitive temperament</a:t>
            </a:r>
            <a:r>
              <a:rPr lang="en-GB" dirty="0"/>
              <a:t>. Some children are naturally more likely to become anxious in unfamiliar environments, while others may readily approach new people and activities. If Shona has a naturally cautious temperament, this could contribute to her anxiety when separating from her carers and her reluctance to join group play. </a:t>
            </a:r>
          </a:p>
          <a:p>
            <a:endParaRPr lang="en-US" dirty="0"/>
          </a:p>
        </p:txBody>
      </p:sp>
    </p:spTree>
    <p:extLst>
      <p:ext uri="{BB962C8B-B14F-4D97-AF65-F5344CB8AC3E}">
        <p14:creationId xmlns:p14="http://schemas.microsoft.com/office/powerpoint/2010/main" val="4059269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3177C-9607-83E5-2484-0D9E00A20CF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3710CDE-588A-9587-51F6-E6D3681A93B3}"/>
              </a:ext>
            </a:extLst>
          </p:cNvPr>
          <p:cNvSpPr>
            <a:spLocks noGrp="1"/>
          </p:cNvSpPr>
          <p:nvPr>
            <p:ph idx="1"/>
          </p:nvPr>
        </p:nvSpPr>
        <p:spPr/>
        <p:txBody>
          <a:bodyPr>
            <a:normAutofit fontScale="85000" lnSpcReduction="20000"/>
          </a:bodyPr>
          <a:lstStyle/>
          <a:p>
            <a:r>
              <a:rPr lang="en-GB" b="1" dirty="0"/>
              <a:t>Nurture: Environmental Influences</a:t>
            </a:r>
          </a:p>
          <a:p>
            <a:r>
              <a:rPr lang="en-GB" dirty="0"/>
              <a:t>Nurture refers to the </a:t>
            </a:r>
            <a:r>
              <a:rPr lang="en-GB" b="1" dirty="0"/>
              <a:t>experiences, relationships and environments</a:t>
            </a:r>
            <a:r>
              <a:rPr lang="en-GB" dirty="0"/>
              <a:t> that influence development. These include family relationships, early experiences, culture, education, opportunities for play and the quality of relationships with caregivers. </a:t>
            </a:r>
          </a:p>
          <a:p>
            <a:r>
              <a:rPr lang="en-GB" dirty="0" err="1"/>
              <a:t>Bowlby’s</a:t>
            </a:r>
            <a:r>
              <a:rPr lang="en-GB" dirty="0"/>
              <a:t> Attachment Theory is particularly relevant here. Shona has recently started nursery, meaning she is experiencing a significant environmental change. Being separated from familiar carers and entering an unfamiliar environment may cause anxiety, particularly while she is still developing relationships with nursery practitioners.</a:t>
            </a:r>
          </a:p>
          <a:p>
            <a:r>
              <a:rPr lang="en-GB" dirty="0"/>
              <a:t>Her experiences at nursery can either support or make this adjustment more difficult. A </a:t>
            </a:r>
            <a:r>
              <a:rPr lang="en-GB" b="1" dirty="0"/>
              <a:t>warm, responsive and consistent key person</a:t>
            </a:r>
            <a:r>
              <a:rPr lang="en-GB" dirty="0"/>
              <a:t> can provide Shona with a sense of security. Once she feels safe, she may become more willing to explore, communicate and engage with other children. </a:t>
            </a:r>
          </a:p>
          <a:p>
            <a:endParaRPr lang="en-US" dirty="0"/>
          </a:p>
        </p:txBody>
      </p:sp>
    </p:spTree>
    <p:extLst>
      <p:ext uri="{BB962C8B-B14F-4D97-AF65-F5344CB8AC3E}">
        <p14:creationId xmlns:p14="http://schemas.microsoft.com/office/powerpoint/2010/main" val="944586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78963-4843-2116-1C3A-FE272037E1A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9527EC6-0E65-006F-AC4A-D7A684B39961}"/>
              </a:ext>
            </a:extLst>
          </p:cNvPr>
          <p:cNvSpPr>
            <a:spLocks noGrp="1"/>
          </p:cNvSpPr>
          <p:nvPr>
            <p:ph idx="1"/>
          </p:nvPr>
        </p:nvSpPr>
        <p:spPr/>
        <p:txBody>
          <a:bodyPr>
            <a:normAutofit fontScale="92500" lnSpcReduction="10000"/>
          </a:bodyPr>
          <a:lstStyle/>
          <a:p>
            <a:r>
              <a:rPr lang="en-GB" dirty="0"/>
              <a:t>Both </a:t>
            </a:r>
            <a:r>
              <a:rPr lang="en-GB" b="1" dirty="0"/>
              <a:t>nature and nurture play important roles in shaping Shona’s psychological development</a:t>
            </a:r>
            <a:r>
              <a:rPr lang="en-GB" dirty="0"/>
              <a:t>. Her biological characteristics may influence her temperament, communication and emotional responses, while her relationships and experiences influence how these characteristics develop over time. For practitioners, this means Shona should be viewed as an </a:t>
            </a:r>
            <a:r>
              <a:rPr lang="en-GB" b="1" dirty="0"/>
              <a:t>individual child with unique biological characteristics whose development can be supported by positive experiences and responsive relationships</a:t>
            </a:r>
            <a:r>
              <a:rPr lang="en-GB" dirty="0"/>
              <a:t>. </a:t>
            </a:r>
          </a:p>
          <a:p>
            <a:r>
              <a:rPr lang="en-GB" dirty="0"/>
              <a:t>In practice, the nursery should avoid assuming that her current behaviour is caused entirely by either nature or nurture. Instead, practitioners should observe Shona carefully, work in partnership with her carers and provide a secure, stimulating environment that supports her emotional, social, cognitive and physical development.</a:t>
            </a:r>
          </a:p>
          <a:p>
            <a:endParaRPr lang="en-US" dirty="0"/>
          </a:p>
        </p:txBody>
      </p:sp>
    </p:spTree>
    <p:extLst>
      <p:ext uri="{BB962C8B-B14F-4D97-AF65-F5344CB8AC3E}">
        <p14:creationId xmlns:p14="http://schemas.microsoft.com/office/powerpoint/2010/main" val="3276782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679DF-16C9-99F5-7C2A-146EA6356F6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2090A637-598D-C896-06D2-F09E0BFEA606}"/>
              </a:ext>
            </a:extLst>
          </p:cNvPr>
          <p:cNvSpPr>
            <a:spLocks noGrp="1"/>
          </p:cNvSpPr>
          <p:nvPr>
            <p:ph idx="1"/>
          </p:nvPr>
        </p:nvSpPr>
        <p:spPr/>
        <p:txBody>
          <a:bodyPr/>
          <a:lstStyle/>
          <a:p>
            <a:r>
              <a:rPr lang="en-GB" dirty="0"/>
              <a:t>Ainsworth, M.D.S., </a:t>
            </a:r>
            <a:r>
              <a:rPr lang="en-GB" dirty="0" err="1"/>
              <a:t>Blehar</a:t>
            </a:r>
            <a:r>
              <a:rPr lang="en-GB" dirty="0"/>
              <a:t>, M.C., Waters, E. and Wall, S. (1978) </a:t>
            </a:r>
            <a:r>
              <a:rPr lang="en-GB" i="1" dirty="0"/>
              <a:t>Patterns of Attachment: A Psychological Study of the Strange Situation</a:t>
            </a:r>
            <a:r>
              <a:rPr lang="en-GB" dirty="0"/>
              <a:t>. Hillsdale, NJ: Lawrence </a:t>
            </a:r>
            <a:r>
              <a:rPr lang="en-GB" dirty="0" err="1"/>
              <a:t>Erlbaum</a:t>
            </a:r>
            <a:r>
              <a:rPr lang="en-GB" dirty="0"/>
              <a:t> Associates.  </a:t>
            </a:r>
          </a:p>
          <a:p>
            <a:endParaRPr lang="en-US" dirty="0"/>
          </a:p>
        </p:txBody>
      </p:sp>
    </p:spTree>
    <p:extLst>
      <p:ext uri="{BB962C8B-B14F-4D97-AF65-F5344CB8AC3E}">
        <p14:creationId xmlns:p14="http://schemas.microsoft.com/office/powerpoint/2010/main" val="2834816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44EE0-DA8A-DBB1-3603-CD8647B237CC}"/>
              </a:ext>
            </a:extLst>
          </p:cNvPr>
          <p:cNvSpPr>
            <a:spLocks noGrp="1"/>
          </p:cNvSpPr>
          <p:nvPr>
            <p:ph type="title"/>
          </p:nvPr>
        </p:nvSpPr>
        <p:spPr/>
        <p:txBody>
          <a:bodyPr/>
          <a:lstStyle/>
          <a:p>
            <a:r>
              <a:rPr lang="en-GB" dirty="0"/>
              <a:t>Health and social care context</a:t>
            </a:r>
            <a:endParaRPr lang="en-US" dirty="0"/>
          </a:p>
        </p:txBody>
      </p:sp>
      <p:sp>
        <p:nvSpPr>
          <p:cNvPr id="3" name="Content Placeholder 2">
            <a:extLst>
              <a:ext uri="{FF2B5EF4-FFF2-40B4-BE49-F238E27FC236}">
                <a16:creationId xmlns:a16="http://schemas.microsoft.com/office/drawing/2014/main" id="{2A2DCE02-46F8-B0FD-894A-73B727410D67}"/>
              </a:ext>
            </a:extLst>
          </p:cNvPr>
          <p:cNvSpPr>
            <a:spLocks noGrp="1"/>
          </p:cNvSpPr>
          <p:nvPr>
            <p:ph idx="1"/>
          </p:nvPr>
        </p:nvSpPr>
        <p:spPr/>
        <p:txBody>
          <a:bodyPr>
            <a:normAutofit fontScale="85000" lnSpcReduction="20000"/>
          </a:bodyPr>
          <a:lstStyle/>
          <a:p>
            <a:r>
              <a:rPr lang="en-GB" dirty="0"/>
              <a:t>Overall, </a:t>
            </a:r>
            <a:r>
              <a:rPr lang="en-GB" dirty="0" err="1"/>
              <a:t>Bowlby’s</a:t>
            </a:r>
            <a:r>
              <a:rPr lang="en-GB" dirty="0"/>
              <a:t> theory is </a:t>
            </a:r>
            <a:r>
              <a:rPr lang="en-GB" b="1" dirty="0"/>
              <a:t>useful but should be applied cautiously</a:t>
            </a:r>
            <a:r>
              <a:rPr lang="en-GB" dirty="0"/>
              <a:t> in the nursery and health and social care context. It provides a valuable explanation for why Shona may seek reassurance from familiar adults and why establishing a secure, consistent relationship could help her feel confident enough to explore and interact with others. Evidence supporting caregiver sensitivity and attachment security provides a sound basis for relationship-based interventions. </a:t>
            </a:r>
          </a:p>
          <a:p>
            <a:r>
              <a:rPr lang="en-GB" dirty="0"/>
              <a:t>However, the theory </a:t>
            </a:r>
            <a:r>
              <a:rPr lang="en-GB" b="1" dirty="0"/>
              <a:t>cannot explain all of Shona’s developmental needs</a:t>
            </a:r>
            <a:r>
              <a:rPr lang="en-GB" dirty="0"/>
              <a:t>. Her limited communication, social interaction and anxiety should be considered through a broader developmental perspective. Practitioners should therefore combine attachment theory with observations, partnership with her carers, knowledge of child development and appropriate communication/SEND assessment where concerns persist. This avoids labelling Shona and recognises that children’s development results from the interaction of biological, relational and environmental influences. </a:t>
            </a:r>
          </a:p>
          <a:p>
            <a:endParaRPr lang="en-US" dirty="0"/>
          </a:p>
        </p:txBody>
      </p:sp>
    </p:spTree>
    <p:extLst>
      <p:ext uri="{BB962C8B-B14F-4D97-AF65-F5344CB8AC3E}">
        <p14:creationId xmlns:p14="http://schemas.microsoft.com/office/powerpoint/2010/main" val="14320734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Assessment componment 1</vt:lpstr>
      <vt:lpstr>Bowlby’s attachment theory </vt:lpstr>
      <vt:lpstr>PowerPoint Presentation</vt:lpstr>
      <vt:lpstr>PowerPoint Presentation</vt:lpstr>
      <vt:lpstr>PowerPoint Presentation</vt:lpstr>
      <vt:lpstr>Strategies to use</vt:lpstr>
      <vt:lpstr>PowerPoint Presentation</vt:lpstr>
      <vt:lpstr>Nature and nature In shona’s psychological development </vt:lpstr>
      <vt:lpstr>PowerPoint Presentation</vt:lpstr>
      <vt:lpstr>PowerPoint Presentation</vt:lpstr>
      <vt:lpstr>References</vt:lpstr>
      <vt:lpstr>Health and social care context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componment 1</dc:title>
  <dc:creator/>
  <cp:lastModifiedBy>Maalikah Ghous Amjad (2522378)</cp:lastModifiedBy>
  <cp:revision>3</cp:revision>
  <dcterms:created xsi:type="dcterms:W3CDTF">2026-09-22T23:11:39Z</dcterms:created>
  <dcterms:modified xsi:type="dcterms:W3CDTF">2026-09-30T20:27:45Z</dcterms:modified>
</cp:coreProperties>
</file>