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</p:sldMasterIdLst>
  <p:sldIdLst>
    <p:sldId id="282" r:id="rId5"/>
    <p:sldId id="287" r:id="rId6"/>
    <p:sldId id="307" r:id="rId7"/>
    <p:sldId id="288" r:id="rId8"/>
    <p:sldId id="293" r:id="rId9"/>
    <p:sldId id="296" r:id="rId10"/>
    <p:sldId id="301" r:id="rId11"/>
    <p:sldId id="302" r:id="rId12"/>
    <p:sldId id="297" r:id="rId13"/>
    <p:sldId id="310" r:id="rId14"/>
    <p:sldId id="298" r:id="rId15"/>
    <p:sldId id="309" r:id="rId16"/>
    <p:sldId id="308" r:id="rId17"/>
    <p:sldId id="303" r:id="rId18"/>
    <p:sldId id="299" r:id="rId19"/>
    <p:sldId id="311" r:id="rId20"/>
    <p:sldId id="312" r:id="rId21"/>
    <p:sldId id="300" r:id="rId22"/>
    <p:sldId id="305" r:id="rId23"/>
    <p:sldId id="306" r:id="rId24"/>
    <p:sldId id="284" r:id="rId25"/>
    <p:sldId id="286" r:id="rId26"/>
    <p:sldId id="313" r:id="rId27"/>
    <p:sldId id="289" r:id="rId28"/>
    <p:sldId id="290" r:id="rId29"/>
    <p:sldId id="291" r:id="rId30"/>
    <p:sldId id="292" r:id="rId31"/>
    <p:sldId id="294" r:id="rId32"/>
    <p:sldId id="295" r:id="rId33"/>
    <p:sldId id="285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19" autoAdjust="0"/>
  </p:normalViewPr>
  <p:slideViewPr>
    <p:cSldViewPr snapToGrid="0">
      <p:cViewPr varScale="1">
        <p:scale>
          <a:sx n="101" d="100"/>
          <a:sy n="101" d="100"/>
        </p:scale>
        <p:origin x="168" y="6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2560" units="cm"/>
          <inkml:channel name="Y" type="integer" max="1024" units="cm"/>
          <inkml:channel name="T" type="integer" max="2.14748E9" units="dev"/>
        </inkml:traceFormat>
        <inkml:channelProperties>
          <inkml:channelProperty channel="X" name="resolution" value="56.63717" units="1/cm"/>
          <inkml:channelProperty channel="Y" name="resolution" value="28.36565" units="1/cm"/>
          <inkml:channelProperty channel="T" name="resolution" value="1" units="1/dev"/>
        </inkml:channelProperties>
      </inkml:inkSource>
      <inkml:timestamp xml:id="ts0" timeString="2020-11-24T14:48:02.56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1545 1045 0,'0'-103'140,"-69"103"-140,-34 0 16,35-68 0,-35 68-1,103-103-15,-69 103 16,69-69-1,-103 69-15,34 0 16,69-103-16,-103 103 16,103-69 15,-68 69-31,-35 0 78,103-103-63,-69 103-15,69-68 16,-103 68 0,34 0 15,69-103-31,-103 103 31,103-69 0,-68 69-15,68-103-1,-103 103-15,34 0 32,69-68-17,-103 68 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2560" units="cm"/>
          <inkml:channel name="Y" type="integer" max="1024" units="cm"/>
          <inkml:channel name="T" type="integer" max="2.14748E9" units="dev"/>
        </inkml:traceFormat>
        <inkml:channelProperties>
          <inkml:channelProperty channel="X" name="resolution" value="56.63717" units="1/cm"/>
          <inkml:channelProperty channel="Y" name="resolution" value="28.36565" units="1/cm"/>
          <inkml:channelProperty channel="T" name="resolution" value="1" units="1/dev"/>
        </inkml:channelProperties>
      </inkml:inkSource>
      <inkml:timestamp xml:id="ts0" timeString="2020-11-24T14:48:05.25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4188 2067 0,'-69'0'16,"-34"0"-1,103-69-15,-69 69 16,-34 0-16,35 0 15,68-103-15,-103 103 16,34-68-16,-34-35 16,35 103-1,-35-69-15,-69 69 16,103-103-16,-102 103 15,68-69-15,34 69 16,-34 0-16,34-103 16,-34 35-16,35 68 15,-104 0-15,172-103 16,-103 103-16,35 0 15,68-69-15,-103 69 16,103-103 0,-69 103-16,69-68 15,-103 68 1,34 0 15,69-103-31,-103 103 16,103-69 15,-68 69-16,68-103 1,-103 103 15,34 0-15,69-69-1,-103 69-15,103-103 32,-69 103-32,69-68 15,-103 68 1,103-103-1,-68 103-15,-35 0 32,103-69-32,-69 69 15,69-103-15,-103 103 16,35 0-1,68-69 1,-103 69 0,34 0 15,-34 0-31,34 0 15,69-103 1,-103 103-16,35 0 234,68 69 31,-103-69-234,103 103-31,0-34 16,0 34 0,-69-103-16,69 68 15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D1398-5D5E-4BAD-A456-8FFCDE198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2F3FE5-65A3-4484-8712-639243B58A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86CC7-4492-4703-91CE-6D94F0A53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ABB29-D2F7-41D2-9A9F-CD2D8007C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047B7-0552-4AF1-A5B1-C8AE3A663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132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651B2-643B-41A0-BA9B-879AF5521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B91FD-B5BF-4B5D-98A6-873EE54E5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B89543-BB63-429C-845C-26829C1AC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92B399-52B3-4170-9D31-9F9BFE1F4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ECA66-CD5E-43FF-86A0-6728FE93E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0596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27F31-0DDB-49F2-AE67-3DF3B6E8C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B45CF5-8877-4751-980C-C7E09AFA33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68C70-A802-4F05-822F-2C656CBB9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BA7E45-AA92-46BB-A8D0-824799D89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3F138-7495-45FF-8732-0AC16B7C4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31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21BA7-3A00-420C-A47C-C3A3B1B23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B557A-CF6A-489B-B1DD-39027F4F23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F9C746-EA97-43BC-8F35-01094231D7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48F1C5-CD79-4BEA-AA56-6430B3773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9DFF82-C94D-42CD-980E-2D01ACF2D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BD11AA-9CBE-4C99-81AC-CDB9B031F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5889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55B67-1365-4C04-B9D5-43571BB0C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629488-7B55-4B5D-9C2A-955B2348E1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A0F637-2C84-4AA6-BAC0-795251A4BD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972B8E-CB94-48FB-AEC6-1007600558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0BE045-11F4-4FAF-94F6-A49399DF0B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AD2115-B929-4498-A5FF-DD7C01A49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43AEA8-8686-4BA7-9E6B-0B347EC8F2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BD75C4-018B-401C-8B71-6A07B10B9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9087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FDE9E-37F2-4A83-9329-CEB2C1BAF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4B198-4366-49DC-917E-A7CCDC145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B7EB88-94BC-482C-B2FD-9D2264666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D1E6F1-F8D7-4D90-A18B-E42183D07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556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FA5E1C-B6E6-4B82-B671-E3333A7B9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1B0357-FDCF-4A28-9DD3-85412B9F9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5E391F-012D-44E4-8710-E52FAC4E2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692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CA98B-035A-46DE-A20E-2A7F1D297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87DD9-BDF0-4A76-A96F-96A1947965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B17A59-6E00-4CBF-828F-7E3D7B90E7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6FAA6C-829D-45F7-8B98-23F0A7F8E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6BD30-A4E6-4D4C-989D-2B688C03B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33EC4A-A039-4898-BF38-FA07B22D2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417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0E25-4D75-4BFF-9F29-2E5CE4210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72A012-384A-4339-A486-6896F07766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B9FA3E-F564-4406-BA7C-60983C089C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D60162-8794-4C35-A99B-E288FAC44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1CD6A1-CC67-4A14-8448-B2665E7F2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97E6A6-7885-4E05-B22A-DD6706227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678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535E2-0DBE-467D-A059-0606155C7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311DA5-B3C7-408E-A83F-866861568A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F6769-EC9C-4E08-A003-D553B3AFC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A413D-F3B4-4394-B250-33611651F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A1BF1E-96B5-45E5-93F6-617DA4F92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830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5528B2-F49F-4E8C-8C3B-B315544171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F1A4A5-9992-49BE-B946-5EC32BA4EA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5E46CE-CF34-411E-BC67-EEAAB06A2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A1E65-E4F8-4321-9B8C-0CA4D406A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5C7035-C862-4A58-B20F-383C5A31F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284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DE32EB-C8F1-4816-BA37-E9BF85546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462B5-3EDF-4A5D-A54A-253F218096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0F395-CE72-40FF-8117-313FC6B2A5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6EEAE-9716-4688-82FA-58C0396294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86DEA-4AC2-4835-AF11-AF5857E00A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948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hyperlink" Target="https://www.youtube.com/watch?v=YACmfwcBDnM&amp;list=PLRjIvR8JIRzE6plDzDDwkUmjR5be_aud1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image" Target="../media/image240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5" Type="http://schemas.openxmlformats.org/officeDocument/2006/relationships/image" Target="../media/image230.png"/><Relationship Id="rId4" Type="http://schemas.openxmlformats.org/officeDocument/2006/relationships/customXml" Target="../ink/ink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C5398-C628-478A-822A-BE6CBC515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2270" y="4190065"/>
            <a:ext cx="8226313" cy="2667935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Does Gareth practice what he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strike="sngStrike" dirty="0">
                <a:solidFill>
                  <a:schemeClr val="tx1"/>
                </a:solidFill>
              </a:rPr>
              <a:t>peaches</a:t>
            </a:r>
            <a:r>
              <a:rPr lang="en-US" dirty="0">
                <a:solidFill>
                  <a:schemeClr val="tx1"/>
                </a:solidFill>
              </a:rPr>
              <a:t> preaches?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32F599-FC53-4A47-B58E-06F58C4994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96" y="0"/>
            <a:ext cx="9124903" cy="4163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873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34402"/>
            <a:ext cx="3774123" cy="1188720"/>
          </a:xfrm>
        </p:spPr>
        <p:txBody>
          <a:bodyPr>
            <a:normAutofit fontScale="90000"/>
          </a:bodyPr>
          <a:lstStyle/>
          <a:p>
            <a:r>
              <a:rPr lang="en-GB" dirty="0"/>
              <a:t>Somebody happy they aren’t drinking water contaminated with BPA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9461CB-E409-49ED-B236-3FBBFB9076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4123" y="0"/>
            <a:ext cx="5369877" cy="68580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0" y="26381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Drink Water from Stainless Steel containers</a:t>
            </a:r>
          </a:p>
        </p:txBody>
      </p:sp>
    </p:spTree>
    <p:extLst>
      <p:ext uri="{BB962C8B-B14F-4D97-AF65-F5344CB8AC3E}">
        <p14:creationId xmlns:p14="http://schemas.microsoft.com/office/powerpoint/2010/main" val="826993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34402"/>
            <a:ext cx="3774123" cy="1188720"/>
          </a:xfrm>
        </p:spPr>
        <p:txBody>
          <a:bodyPr>
            <a:normAutofit/>
          </a:bodyPr>
          <a:lstStyle/>
          <a:p>
            <a:r>
              <a:rPr lang="en-GB" dirty="0" err="1"/>
              <a:t>VitD</a:t>
            </a:r>
            <a:r>
              <a:rPr lang="en-GB" dirty="0"/>
              <a:t> + K2 Mk7 in the winter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0" y="26381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Buying (dried) organic whole foods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F11AB8-A4C0-4D1C-AA99-181D4EF3A2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3589" y="3622813"/>
            <a:ext cx="5140411" cy="32351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9474073-7857-4F4E-B8D0-771E803627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1342" y="262889"/>
            <a:ext cx="4410075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963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34402"/>
            <a:ext cx="3774123" cy="1188720"/>
          </a:xfrm>
        </p:spPr>
        <p:txBody>
          <a:bodyPr>
            <a:normAutofit fontScale="90000"/>
          </a:bodyPr>
          <a:lstStyle/>
          <a:p>
            <a:r>
              <a:rPr lang="en-GB" dirty="0"/>
              <a:t>Somebody happy they’ve only spent £40 for a whole years supply of oats</a:t>
            </a:r>
            <a:br>
              <a:rPr lang="en-GB" dirty="0"/>
            </a:br>
            <a:r>
              <a:rPr lang="en-GB" dirty="0"/>
              <a:t>(that hasn’t been sprayed with things like Glyphosate)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0" y="26381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Save Money</a:t>
            </a:r>
          </a:p>
          <a:p>
            <a:r>
              <a:rPr lang="en-GB" sz="4000" b="1" dirty="0"/>
              <a:t>Buy in bulk!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418C24-B4EA-42EA-983E-1778EB701A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376" y="0"/>
            <a:ext cx="48389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604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106794"/>
            <a:ext cx="4151870" cy="2751206"/>
          </a:xfrm>
        </p:spPr>
        <p:txBody>
          <a:bodyPr>
            <a:normAutofit fontScale="90000"/>
          </a:bodyPr>
          <a:lstStyle/>
          <a:p>
            <a:r>
              <a:rPr lang="en-GB" dirty="0"/>
              <a:t>Somebody happy they’ve got 25KG of delicious Organic Jasmine rice for a fraction of the cost of buying lots of small bags!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1178877" y="18474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Save Money</a:t>
            </a:r>
          </a:p>
          <a:p>
            <a:r>
              <a:rPr lang="en-GB" sz="4000" b="1" dirty="0"/>
              <a:t>Buy in bulk!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D62928-5626-42B8-90BD-026248AC2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870" y="1693252"/>
            <a:ext cx="4992130" cy="5164748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B5FC0464-CC0E-48FD-9E90-7FF8D6610369}"/>
              </a:ext>
            </a:extLst>
          </p:cNvPr>
          <p:cNvSpPr txBox="1">
            <a:spLocks/>
          </p:cNvSpPr>
          <p:nvPr/>
        </p:nvSpPr>
        <p:spPr>
          <a:xfrm>
            <a:off x="5665152" y="18474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Just DO IT !!</a:t>
            </a:r>
          </a:p>
        </p:txBody>
      </p:sp>
    </p:spTree>
    <p:extLst>
      <p:ext uri="{BB962C8B-B14F-4D97-AF65-F5344CB8AC3E}">
        <p14:creationId xmlns:p14="http://schemas.microsoft.com/office/powerpoint/2010/main" val="309451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0" y="172203"/>
            <a:ext cx="4151870" cy="1334691"/>
          </a:xfrm>
        </p:spPr>
        <p:txBody>
          <a:bodyPr>
            <a:normAutofit fontScale="90000"/>
          </a:bodyPr>
          <a:lstStyle/>
          <a:p>
            <a:r>
              <a:rPr lang="en-GB" dirty="0"/>
              <a:t>Grow your own sprouting seeds on the windowsill.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Super high in nutrients!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1178877" y="18474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Eat healthy</a:t>
            </a:r>
          </a:p>
          <a:p>
            <a:r>
              <a:rPr lang="en-GB" sz="4000" b="1" dirty="0"/>
              <a:t>Drink healthy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CB2A1E-00E0-49EB-816D-90CCCE537B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1686600"/>
            <a:ext cx="3886200" cy="5171400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84E46908-687F-4241-A593-744391DF78E9}"/>
              </a:ext>
            </a:extLst>
          </p:cNvPr>
          <p:cNvSpPr txBox="1">
            <a:spLocks/>
          </p:cNvSpPr>
          <p:nvPr/>
        </p:nvSpPr>
        <p:spPr>
          <a:xfrm>
            <a:off x="478670" y="2525761"/>
            <a:ext cx="4676905" cy="44656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Water in large container with charcoal filter - also left to stand for chlorine to evaporate.</a:t>
            </a:r>
            <a:br>
              <a:rPr lang="en-GB" dirty="0"/>
            </a:br>
            <a:endParaRPr lang="en-GB" dirty="0"/>
          </a:p>
          <a:p>
            <a:r>
              <a:rPr lang="en-GB" i="1" dirty="0"/>
              <a:t>‘They’</a:t>
            </a:r>
            <a:r>
              <a:rPr lang="en-GB" dirty="0"/>
              <a:t> will tell you chlorine is ok for humans - but admit its toxic to aquatic and amphibious organisms, and of course microbes (think microbiome).</a:t>
            </a:r>
          </a:p>
          <a:p>
            <a:r>
              <a:rPr lang="en-GB" dirty="0"/>
              <a:t>Some evidence points to chloramine stunting root growth and healthy development in plants. </a:t>
            </a:r>
          </a:p>
          <a:p>
            <a:r>
              <a:rPr lang="en-GB" dirty="0"/>
              <a:t>Are you SURE its ok for you??</a:t>
            </a:r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703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0" y="184746"/>
            <a:ext cx="5709566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/>
              <a:t>Eat healthy (and save money!)</a:t>
            </a:r>
          </a:p>
          <a:p>
            <a:endParaRPr lang="en-GB" sz="3600" b="1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A55AE86-C6EF-4B45-A859-C8CA8B59A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67" y="532686"/>
            <a:ext cx="4514850" cy="1325563"/>
          </a:xfrm>
        </p:spPr>
        <p:txBody>
          <a:bodyPr/>
          <a:lstStyle/>
          <a:p>
            <a:pPr algn="ctr"/>
            <a:r>
              <a:rPr lang="en-GB" dirty="0"/>
              <a:t>Prepare your own meals</a:t>
            </a:r>
            <a:br>
              <a:rPr lang="en-GB" dirty="0"/>
            </a:br>
            <a:r>
              <a:rPr lang="en-GB" dirty="0"/>
              <a:t>and snacks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B899E8-1826-406C-88C3-EB73ABE88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9567" y="10733"/>
            <a:ext cx="3434432" cy="331161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D58CFD-DD13-4C4E-B089-0FAEC0D447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1804" y="2846069"/>
            <a:ext cx="4249695" cy="393096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4FCE542-12E8-4A8D-89AB-6C05DD017B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4342" y="2229751"/>
            <a:ext cx="3927201" cy="4547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293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94423" y="416243"/>
            <a:ext cx="2957346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Gluten Free Pancakes</a:t>
            </a:r>
          </a:p>
          <a:p>
            <a:endParaRPr lang="en-GB" sz="4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791EBE-7DD3-4C6E-8824-69D8E530EF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8058" y="1854750"/>
            <a:ext cx="3977407" cy="497175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16C7455-BA4F-418B-9DF0-CF91BF9EB8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" y="2977978"/>
            <a:ext cx="5115128" cy="388002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CCB4FA4-D42B-4814-8DB2-CEC61AD4DD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7341" y="-18801"/>
            <a:ext cx="2957346" cy="3113406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C360BE86-259D-4825-A6A0-36038647BC6F}"/>
              </a:ext>
            </a:extLst>
          </p:cNvPr>
          <p:cNvSpPr txBox="1">
            <a:spLocks/>
          </p:cNvSpPr>
          <p:nvPr/>
        </p:nvSpPr>
        <p:spPr>
          <a:xfrm>
            <a:off x="5994682" y="369492"/>
            <a:ext cx="2957346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/>
              <a:t>‘Ice cream’ made from bananas!</a:t>
            </a:r>
          </a:p>
          <a:p>
            <a:pPr algn="ctr"/>
            <a:endParaRPr lang="en-GB" sz="3200" b="1" dirty="0"/>
          </a:p>
          <a:p>
            <a:endParaRPr lang="en-GB" sz="4000" b="1" dirty="0"/>
          </a:p>
        </p:txBody>
      </p:sp>
      <p:pic>
        <p:nvPicPr>
          <p:cNvPr id="6" name="Graphic 5" descr="Arrow Rotate right">
            <a:extLst>
              <a:ext uri="{FF2B5EF4-FFF2-40B4-BE49-F238E27FC236}">
                <a16:creationId xmlns:a16="http://schemas.microsoft.com/office/drawing/2014/main" id="{AD8F1819-CE5C-49D2-8716-89F530C8FB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016155" y="844233"/>
            <a:ext cx="914400" cy="914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D558BEF-1939-4490-8FE8-02E5AB170D6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35650" y="757476"/>
            <a:ext cx="914479" cy="91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845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5384" y="1691640"/>
            <a:ext cx="3099486" cy="516635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5384" y="3428997"/>
            <a:ext cx="3138616" cy="342900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You get access to uncontaminated food</a:t>
            </a:r>
          </a:p>
          <a:p>
            <a:pPr marL="0" indent="0">
              <a:buNone/>
            </a:pPr>
            <a:r>
              <a:rPr lang="en-GB" dirty="0"/>
              <a:t>You get outside (sun exposure for </a:t>
            </a:r>
            <a:r>
              <a:rPr lang="en-GB" dirty="0" err="1"/>
              <a:t>VitD</a:t>
            </a:r>
            <a:r>
              <a:rPr lang="en-GB" dirty="0"/>
              <a:t> and Melatonin regulation)</a:t>
            </a:r>
          </a:p>
          <a:p>
            <a:pPr marL="0" indent="0">
              <a:buNone/>
            </a:pPr>
            <a:r>
              <a:rPr lang="en-GB" dirty="0"/>
              <a:t>Contact with the soil microbes found to be beneficial</a:t>
            </a:r>
          </a:p>
          <a:p>
            <a:pPr marL="0" indent="0">
              <a:buNone/>
            </a:pPr>
            <a:r>
              <a:rPr lang="en-GB" dirty="0"/>
              <a:t>Electromagnetic grounding therapy?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Its good for mental health!</a:t>
            </a:r>
          </a:p>
          <a:p>
            <a:pPr marL="0" indent="0">
              <a:buNone/>
            </a:pPr>
            <a:r>
              <a:rPr lang="en-GB" dirty="0"/>
              <a:t>Gives an awesome sense of achievement as well !!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0" y="18474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Get gardening!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2062BA-A081-4CA6-B338-4F114F5C3E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76370"/>
            <a:ext cx="6005384" cy="44816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13E31E-5185-4628-9FF9-7F32B3F924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2726" y="0"/>
            <a:ext cx="2600839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824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2">
            <a:extLst>
              <a:ext uri="{FF2B5EF4-FFF2-40B4-BE49-F238E27FC236}">
                <a16:creationId xmlns:a16="http://schemas.microsoft.com/office/drawing/2014/main" id="{2DAA6C16-BF9B-4A3E-BC70-EE6015D4F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669978"/>
            <a:ext cx="3293268" cy="1173700"/>
          </a:xfrm>
        </p:spPr>
        <p:txBody>
          <a:bodyPr anchor="t">
            <a:normAutofit/>
          </a:bodyPr>
          <a:lstStyle/>
          <a:p>
            <a:r>
              <a:rPr lang="en-GB" sz="3500" b="1">
                <a:solidFill>
                  <a:schemeClr val="bg1"/>
                </a:solidFill>
              </a:rPr>
              <a:t>Get gardening!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B186C10-D3BB-4A70-BF98-9051441787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16" r="24120" b="-2"/>
          <a:stretch/>
        </p:blipFill>
        <p:spPr>
          <a:xfrm>
            <a:off x="-3" y="10"/>
            <a:ext cx="2214562" cy="3940619"/>
          </a:xfrm>
          <a:custGeom>
            <a:avLst/>
            <a:gdLst/>
            <a:ahLst/>
            <a:cxnLst/>
            <a:rect l="l" t="t" r="r" b="b"/>
            <a:pathLst>
              <a:path w="2952750" h="3940629">
                <a:moveTo>
                  <a:pt x="0" y="0"/>
                </a:moveTo>
                <a:lnTo>
                  <a:pt x="2952750" y="0"/>
                </a:lnTo>
                <a:lnTo>
                  <a:pt x="2952749" y="3847994"/>
                </a:lnTo>
                <a:lnTo>
                  <a:pt x="0" y="3940629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FDA6310-164F-45EC-B64D-0B16AEA78E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93" r="11231"/>
          <a:stretch/>
        </p:blipFill>
        <p:spPr>
          <a:xfrm>
            <a:off x="2357439" y="10"/>
            <a:ext cx="2143125" cy="3842008"/>
          </a:xfrm>
          <a:custGeom>
            <a:avLst/>
            <a:gdLst/>
            <a:ahLst/>
            <a:cxnLst/>
            <a:rect l="l" t="t" r="r" b="b"/>
            <a:pathLst>
              <a:path w="2857499" h="3842018">
                <a:moveTo>
                  <a:pt x="0" y="0"/>
                </a:moveTo>
                <a:lnTo>
                  <a:pt x="2857499" y="0"/>
                </a:lnTo>
                <a:lnTo>
                  <a:pt x="2857499" y="3799815"/>
                </a:lnTo>
                <a:lnTo>
                  <a:pt x="2408465" y="3766458"/>
                </a:lnTo>
                <a:lnTo>
                  <a:pt x="0" y="3842018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D15FEF-BF40-4C94-9EC1-2457ECE8CA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642" r="7008" b="4"/>
          <a:stretch/>
        </p:blipFill>
        <p:spPr>
          <a:xfrm>
            <a:off x="4643438" y="10"/>
            <a:ext cx="2143124" cy="4026227"/>
          </a:xfrm>
          <a:custGeom>
            <a:avLst/>
            <a:gdLst/>
            <a:ahLst/>
            <a:cxnLst/>
            <a:rect l="l" t="t" r="r" b="b"/>
            <a:pathLst>
              <a:path w="2857499" h="4026237">
                <a:moveTo>
                  <a:pt x="0" y="0"/>
                </a:moveTo>
                <a:lnTo>
                  <a:pt x="2857499" y="0"/>
                </a:lnTo>
                <a:lnTo>
                  <a:pt x="2857499" y="4026237"/>
                </a:lnTo>
                <a:lnTo>
                  <a:pt x="0" y="3813966"/>
                </a:lnTo>
                <a:close/>
              </a:path>
            </a:pathLst>
          </a:cu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8E8EC80-B690-485F-A70C-EAB988632BF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651" r="15053" b="3"/>
          <a:stretch/>
        </p:blipFill>
        <p:spPr>
          <a:xfrm>
            <a:off x="6929436" y="10"/>
            <a:ext cx="2214564" cy="4049475"/>
          </a:xfrm>
          <a:custGeom>
            <a:avLst/>
            <a:gdLst/>
            <a:ahLst/>
            <a:cxnLst/>
            <a:rect l="l" t="t" r="r" b="b"/>
            <a:pathLst>
              <a:path w="2952751" h="4049485">
                <a:moveTo>
                  <a:pt x="0" y="0"/>
                </a:moveTo>
                <a:lnTo>
                  <a:pt x="2952751" y="0"/>
                </a:lnTo>
                <a:lnTo>
                  <a:pt x="2952750" y="3940629"/>
                </a:lnTo>
                <a:lnTo>
                  <a:pt x="122465" y="4049485"/>
                </a:lnTo>
                <a:lnTo>
                  <a:pt x="0" y="4040388"/>
                </a:lnTo>
                <a:close/>
              </a:path>
            </a:pathLst>
          </a:cu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31655B4F-4050-4B1F-82A8-180E74CF9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9144000" cy="757168"/>
            <a:chOff x="0" y="2959818"/>
            <a:chExt cx="12192000" cy="757168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EA4C97B-84C4-4658-A6D6-600CB62B43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4FE591E-19B9-480D-9B26-EB96D70C2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6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9" name="Content Placeholder 19">
            <a:extLst>
              <a:ext uri="{FF2B5EF4-FFF2-40B4-BE49-F238E27FC236}">
                <a16:creationId xmlns:a16="http://schemas.microsoft.com/office/drawing/2014/main" id="{B16454B7-41EC-447B-D452-26FF06043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150" y="4766266"/>
            <a:ext cx="4269581" cy="1080000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F289BD5-CD21-46C4-AFCD-018D9EC69D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6492" y="4176408"/>
            <a:ext cx="2817016" cy="268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644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C6547F-279D-493B-A01F-4A4D4F0452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9838" y="76658"/>
            <a:ext cx="3718885" cy="28033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5384" y="1691640"/>
            <a:ext cx="3099486" cy="516635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661537" y="603427"/>
            <a:ext cx="4930346" cy="8613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/>
              <a:t>Grounding/Earthing</a:t>
            </a:r>
          </a:p>
          <a:p>
            <a:pPr algn="ctr"/>
            <a:r>
              <a:rPr lang="en-GB" sz="4000" b="1" dirty="0"/>
              <a:t>When asleep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9B590201-FB40-4CC6-AC77-BD78CC288F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47847" y="2099150"/>
            <a:ext cx="3946443" cy="4351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E239B6A-B870-4A7F-BC83-7566BAF4C1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7536" y="2856506"/>
            <a:ext cx="3074115" cy="4001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8863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834530" y="266244"/>
            <a:ext cx="8482463" cy="12919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/>
              <a:t>AC voltage on your body </a:t>
            </a:r>
          </a:p>
          <a:p>
            <a:pPr algn="ctr"/>
            <a:r>
              <a:rPr lang="en-GB" sz="4000" b="1" dirty="0"/>
              <a:t>Ungrounded vs Grounded</a:t>
            </a:r>
          </a:p>
          <a:p>
            <a:pPr algn="ctr"/>
            <a:r>
              <a:rPr lang="en-GB" sz="4000" b="1" dirty="0"/>
              <a:t>(And you get the flow of electrons!)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D43BA75-5F8A-470D-A526-C1E1477922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88332" y="2494806"/>
            <a:ext cx="3768875" cy="43513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E00F5B6-D16A-43BB-96BD-DE35194562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8914" y="2494806"/>
            <a:ext cx="3515304" cy="4363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3330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5384" y="1691640"/>
            <a:ext cx="3099486" cy="516635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1632637" y="278073"/>
            <a:ext cx="7018638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Lets all set ourselves a challenge!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B1991EC-51D4-479B-9EF3-603A717C0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Its good to push your limits – try something new/different</a:t>
            </a:r>
          </a:p>
          <a:p>
            <a:r>
              <a:rPr lang="en-GB" dirty="0"/>
              <a:t>What will you do?</a:t>
            </a:r>
          </a:p>
          <a:p>
            <a:r>
              <a:rPr lang="en-GB" dirty="0"/>
              <a:t>Change something in your diet?</a:t>
            </a:r>
          </a:p>
          <a:p>
            <a:r>
              <a:rPr lang="en-GB" dirty="0"/>
              <a:t>Set a physical challenge?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Whatever it is – write it down in the form of goals you’d like to achieve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Or you could do it more formally in the form of academic aims and objectives.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Then plan out how you are going to achieve your goals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Include this in your assignment as evidence of organisational and practical skills etc.</a:t>
            </a:r>
          </a:p>
        </p:txBody>
      </p:sp>
    </p:spTree>
    <p:extLst>
      <p:ext uri="{BB962C8B-B14F-4D97-AF65-F5344CB8AC3E}">
        <p14:creationId xmlns:p14="http://schemas.microsoft.com/office/powerpoint/2010/main" val="25808527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5384" y="1691640"/>
            <a:ext cx="3099486" cy="516635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1175437" y="228602"/>
            <a:ext cx="7018638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/>
              <a:t>Should I sign up ??</a:t>
            </a:r>
          </a:p>
          <a:p>
            <a:pPr algn="ctr"/>
            <a:r>
              <a:rPr lang="en-GB" sz="4000" b="1" dirty="0"/>
              <a:t>(edit – I did in 2021!)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587AB5-603B-42B0-81DB-B9B8863757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7070" y="1550750"/>
            <a:ext cx="9144000" cy="530453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B1991EC-51D4-479B-9EF3-603A717C0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1997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226" y="1691640"/>
            <a:ext cx="2654643" cy="5166359"/>
          </a:xfrm>
        </p:spPr>
        <p:txBody>
          <a:bodyPr>
            <a:normAutofit/>
          </a:bodyPr>
          <a:lstStyle/>
          <a:p>
            <a:r>
              <a:rPr lang="en-GB" dirty="0"/>
              <a:t>5K run</a:t>
            </a:r>
            <a:br>
              <a:rPr lang="en-GB" dirty="0"/>
            </a:br>
            <a:r>
              <a:rPr lang="en-GB" dirty="0"/>
              <a:t>30K cycle</a:t>
            </a:r>
            <a:br>
              <a:rPr lang="en-GB" dirty="0"/>
            </a:br>
            <a:r>
              <a:rPr lang="en-GB" dirty="0"/>
              <a:t>5K run</a:t>
            </a:r>
            <a:br>
              <a:rPr lang="en-GB" dirty="0"/>
            </a:br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2718487" y="228602"/>
            <a:ext cx="7018638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Should YOU sign up </a:t>
            </a:r>
            <a:r>
              <a:rPr lang="en-GB" sz="4000" b="1" dirty="0">
                <a:sym typeface="Wingdings" panose="05000000000000000000" pitchFamily="2" charset="2"/>
              </a:rPr>
              <a:t></a:t>
            </a:r>
            <a:endParaRPr lang="en-GB" sz="4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28929D3-4F5F-4645-8051-BE36C2E5D7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685461"/>
            <a:ext cx="6363729" cy="4436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4180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850" y="1691640"/>
            <a:ext cx="1923019" cy="5166359"/>
          </a:xfrm>
        </p:spPr>
        <p:txBody>
          <a:bodyPr>
            <a:normAutofit/>
          </a:bodyPr>
          <a:lstStyle/>
          <a:p>
            <a:r>
              <a:rPr lang="en-GB" dirty="0"/>
              <a:t>5K run</a:t>
            </a:r>
            <a:br>
              <a:rPr lang="en-GB" dirty="0"/>
            </a:br>
            <a:r>
              <a:rPr lang="en-GB" dirty="0"/>
              <a:t>30K cycle</a:t>
            </a:r>
            <a:br>
              <a:rPr lang="en-GB" dirty="0"/>
            </a:br>
            <a:r>
              <a:rPr lang="en-GB" dirty="0"/>
              <a:t>5K run</a:t>
            </a:r>
            <a:br>
              <a:rPr lang="en-GB" dirty="0"/>
            </a:br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1785037" y="209551"/>
            <a:ext cx="7018638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Shall we sign up for 2023? 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  <a:sym typeface="Wingdings" panose="05000000000000000000" pitchFamily="2" charset="2"/>
              </a:rPr>
              <a:t>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100C244-08A1-4EBD-A15D-3D3B68FB7B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886901"/>
            <a:ext cx="7085461" cy="477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0034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5384" y="1691640"/>
            <a:ext cx="3099486" cy="516635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2181225" y="184746"/>
            <a:ext cx="6584350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Too late now, but I did 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  <a:sym typeface="Wingdings" panose="05000000000000000000" pitchFamily="2" charset="2"/>
              </a:rPr>
              <a:t> 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!!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268F2CF-E9D3-42D9-B244-EF322C39B3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4370" y="1759660"/>
            <a:ext cx="8496861" cy="5030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863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226" y="1691640"/>
            <a:ext cx="2654643" cy="5166359"/>
          </a:xfrm>
        </p:spPr>
        <p:txBody>
          <a:bodyPr>
            <a:normAutofit/>
          </a:bodyPr>
          <a:lstStyle/>
          <a:p>
            <a:r>
              <a:rPr lang="en-GB" dirty="0"/>
              <a:t>Start off a little easier.</a:t>
            </a:r>
            <a:br>
              <a:rPr lang="en-GB" dirty="0"/>
            </a:br>
            <a:r>
              <a:rPr lang="en-GB" dirty="0"/>
              <a:t>Check out ‘couch to 5K’ training plans.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Phone apps available etc.</a:t>
            </a:r>
            <a:br>
              <a:rPr lang="en-GB" dirty="0"/>
            </a:br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1323076" y="228602"/>
            <a:ext cx="778179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Maybe best to start a little easier </a:t>
            </a:r>
            <a:r>
              <a:rPr lang="en-GB" sz="4000" b="1" dirty="0">
                <a:sym typeface="Wingdings" panose="05000000000000000000" pitchFamily="2" charset="2"/>
              </a:rPr>
              <a:t></a:t>
            </a:r>
            <a:endParaRPr lang="en-GB" sz="4000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6A8383-D5AD-475B-B626-E3748F33C0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1691639"/>
            <a:ext cx="6329715" cy="4758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433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5375" y="365760"/>
            <a:ext cx="8048624" cy="1188720"/>
          </a:xfrm>
        </p:spPr>
        <p:txBody>
          <a:bodyPr>
            <a:normAutofit/>
          </a:bodyPr>
          <a:lstStyle/>
          <a:p>
            <a:r>
              <a:rPr lang="en-GB" dirty="0"/>
              <a:t>The lovely Heather on GTN has a nice Couch to 5K </a:t>
            </a:r>
            <a:r>
              <a:rPr lang="en-GB" dirty="0" err="1"/>
              <a:t>youtube</a:t>
            </a:r>
            <a:r>
              <a:rPr lang="en-GB" dirty="0"/>
              <a:t> training guide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755650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https://www.youtube.com/watch?v=YACmfwcBDnM&amp;list=PLRjIvR8JIRzE6plDzDDwkUmjR5be_aud1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576889-8036-409A-A4E4-6C89C0B508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581275"/>
            <a:ext cx="7215564" cy="427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197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4650" y="1691640"/>
            <a:ext cx="2380219" cy="5166359"/>
          </a:xfrm>
        </p:spPr>
        <p:txBody>
          <a:bodyPr>
            <a:normAutofit/>
          </a:bodyPr>
          <a:lstStyle/>
          <a:p>
            <a:r>
              <a:rPr lang="en-GB" dirty="0"/>
              <a:t>Check out the parkrun map to find a run close to you</a:t>
            </a:r>
            <a:br>
              <a:rPr lang="en-GB" dirty="0"/>
            </a:br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1028700" y="228602"/>
            <a:ext cx="8076169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Get yourself in shape ready for Parkrun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1697D3-4486-43FB-A572-416F23B49E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691638"/>
            <a:ext cx="6633352" cy="5166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7230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694428" cy="1188720"/>
          </a:xfrm>
        </p:spPr>
        <p:txBody>
          <a:bodyPr>
            <a:normAutofit/>
          </a:bodyPr>
          <a:lstStyle/>
          <a:p>
            <a:r>
              <a:rPr lang="en-GB" dirty="0"/>
              <a:t>A challenge! Can you beat your lecturer??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CF16D8B-DC97-4F50-B37E-67F7A38490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5233" y="1701265"/>
            <a:ext cx="6277232" cy="5141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8694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503928" cy="1188720"/>
          </a:xfrm>
        </p:spPr>
        <p:txBody>
          <a:bodyPr>
            <a:normAutofit/>
          </a:bodyPr>
          <a:lstStyle/>
          <a:p>
            <a:r>
              <a:rPr lang="en-GB" dirty="0"/>
              <a:t>A challenge! Can you beat your lecturer??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Remember – you actually have TWO targets to aim for here.</a:t>
            </a:r>
          </a:p>
          <a:p>
            <a:endParaRPr lang="en-GB" dirty="0"/>
          </a:p>
          <a:p>
            <a:r>
              <a:rPr lang="en-GB" dirty="0"/>
              <a:t>1. The overall time – 29.05 min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2 The (fairer!) ‘Age grading’ – 52.84%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Should be easy – the bar is pretty low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/>
              <a:t>(2023 update – overall time is 28 min to beat now </a:t>
            </a:r>
            <a:r>
              <a:rPr lang="en-GB" dirty="0">
                <a:sym typeface="Wingdings" panose="05000000000000000000" pitchFamily="2" charset="2"/>
              </a:rPr>
              <a:t>  )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8557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503928" cy="1188720"/>
          </a:xfrm>
        </p:spPr>
        <p:txBody>
          <a:bodyPr>
            <a:normAutofit/>
          </a:bodyPr>
          <a:lstStyle/>
          <a:p>
            <a:r>
              <a:rPr lang="en-GB" dirty="0"/>
              <a:t>A challenge! Can you beat your lecturer??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Maybe make it a gardening challenge?</a:t>
            </a:r>
          </a:p>
          <a:p>
            <a:r>
              <a:rPr lang="en-GB" dirty="0"/>
              <a:t>Can you grow a bigger potato??</a:t>
            </a:r>
          </a:p>
          <a:p>
            <a:r>
              <a:rPr lang="en-GB" dirty="0"/>
              <a:t>Or onion???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CA37FB-B237-4792-B9E0-C98E448E3B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5124" y="1687084"/>
            <a:ext cx="3978876" cy="51647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C78FB73-A8B8-4CC4-AC5C-AA559AC703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309" y="3144795"/>
            <a:ext cx="3488699" cy="3707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4274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 dirty="0"/>
              <a:t>Tips/suggestions to get motivated:</a:t>
            </a:r>
            <a:br>
              <a:rPr lang="en-GB" sz="3600" b="1" dirty="0"/>
            </a:br>
            <a:r>
              <a:rPr lang="en-GB" sz="3600" b="1" dirty="0"/>
              <a:t>Use an App to keep track of activities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AEF5AF4-BCF6-4461-93BA-0144705E13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90584" y="1707192"/>
            <a:ext cx="7253416" cy="5150807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9536A281-2461-4EDA-82B7-FC6C8EB69546}"/>
              </a:ext>
            </a:extLst>
          </p:cNvPr>
          <p:cNvSpPr txBox="1">
            <a:spLocks/>
          </p:cNvSpPr>
          <p:nvPr/>
        </p:nvSpPr>
        <p:spPr>
          <a:xfrm>
            <a:off x="0" y="4571998"/>
            <a:ext cx="3795644" cy="22860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Something like</a:t>
            </a:r>
          </a:p>
          <a:p>
            <a:r>
              <a:rPr lang="en-GB" dirty="0" err="1"/>
              <a:t>Strava</a:t>
            </a:r>
            <a:r>
              <a:rPr lang="en-GB" dirty="0"/>
              <a:t> is free for</a:t>
            </a:r>
          </a:p>
          <a:p>
            <a:r>
              <a:rPr lang="en-GB" dirty="0"/>
              <a:t>the basic features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Or try ‘map my run’</a:t>
            </a:r>
          </a:p>
          <a:p>
            <a:r>
              <a:rPr lang="en-GB" dirty="0"/>
              <a:t>Or Google Fit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8774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r>
              <a:rPr lang="en-GB" sz="3600" b="1" dirty="0"/>
              <a:t>Use an App to keep track of activities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36A281-2461-4EDA-82B7-FC6C8EB69546}"/>
              </a:ext>
            </a:extLst>
          </p:cNvPr>
          <p:cNvSpPr txBox="1">
            <a:spLocks/>
          </p:cNvSpPr>
          <p:nvPr/>
        </p:nvSpPr>
        <p:spPr>
          <a:xfrm>
            <a:off x="0" y="3922048"/>
            <a:ext cx="2730843" cy="29359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You just need to get out there, but Look up ‘zone training’ If you have a heart rate monitor and want to be more efficient with your training.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200EF5D-1C94-468A-903A-C4A6FBBD59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30843" y="1682786"/>
            <a:ext cx="6413157" cy="5175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3079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Make it fun and geeky for Computer Nerds like us!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36A281-2461-4EDA-82B7-FC6C8EB69546}"/>
              </a:ext>
            </a:extLst>
          </p:cNvPr>
          <p:cNvSpPr txBox="1">
            <a:spLocks/>
          </p:cNvSpPr>
          <p:nvPr/>
        </p:nvSpPr>
        <p:spPr>
          <a:xfrm>
            <a:off x="0" y="3922048"/>
            <a:ext cx="2141958" cy="29359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Big Data!</a:t>
            </a:r>
          </a:p>
          <a:p>
            <a:r>
              <a:rPr lang="en-GB" dirty="0"/>
              <a:t>Use </a:t>
            </a:r>
            <a:r>
              <a:rPr lang="en-GB" dirty="0" err="1"/>
              <a:t>Strava’s</a:t>
            </a:r>
            <a:r>
              <a:rPr lang="en-GB" dirty="0"/>
              <a:t> Global heat map to find out where other people run/cycle/ swim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00E09A9-5ABF-4902-AAF6-4ACB8B574C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1958" y="1920240"/>
            <a:ext cx="7002042" cy="4937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9909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Make it fun and geeky for Computer Nerds like us!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36A281-2461-4EDA-82B7-FC6C8EB69546}"/>
              </a:ext>
            </a:extLst>
          </p:cNvPr>
          <p:cNvSpPr txBox="1">
            <a:spLocks/>
          </p:cNvSpPr>
          <p:nvPr/>
        </p:nvSpPr>
        <p:spPr>
          <a:xfrm>
            <a:off x="0" y="3922048"/>
            <a:ext cx="2730843" cy="29359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8159A6-F655-4B20-BF5D-BA32144E21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530" y="3054017"/>
            <a:ext cx="5523470" cy="3803982"/>
          </a:xfrm>
          <a:prstGeom prst="rect">
            <a:avLst/>
          </a:prstGeom>
        </p:spPr>
      </p:pic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0B2D351-AF65-49F5-A526-386D50C500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1687908"/>
            <a:ext cx="6135629" cy="435133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5F2C4BFC-1142-4BCD-97C4-5D87904967EE}"/>
                  </a:ext>
                </a:extLst>
              </p14:cNvPr>
              <p14:cNvContentPartPr/>
              <p14:nvPr/>
            </p14:nvContentPartPr>
            <p14:xfrm>
              <a:off x="5819955" y="4170989"/>
              <a:ext cx="556560" cy="3765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5F2C4BFC-1142-4BCD-97C4-5D87904967E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765955" y="4062989"/>
                <a:ext cx="664200" cy="59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9B5C54F9-8C92-405C-AD47-2B5246E20DB9}"/>
                  </a:ext>
                </a:extLst>
              </p14:cNvPr>
              <p14:cNvContentPartPr/>
              <p14:nvPr/>
            </p14:nvContentPartPr>
            <p14:xfrm>
              <a:off x="5053875" y="3827909"/>
              <a:ext cx="1508040" cy="7444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9B5C54F9-8C92-405C-AD47-2B5246E20DB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999875" y="3719909"/>
                <a:ext cx="1615680" cy="960120"/>
              </a:xfrm>
              <a:prstGeom prst="rect">
                <a:avLst/>
              </a:prstGeom>
            </p:spPr>
          </p:pic>
        </mc:Fallback>
      </mc:AlternateContent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D658E17-E93E-478A-AED4-7C6BD873220A}"/>
              </a:ext>
            </a:extLst>
          </p:cNvPr>
          <p:cNvCxnSpPr/>
          <p:nvPr/>
        </p:nvCxnSpPr>
        <p:spPr>
          <a:xfrm flipH="1" flipV="1">
            <a:off x="4250724" y="3682314"/>
            <a:ext cx="2125791" cy="86523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itle 1">
            <a:extLst>
              <a:ext uri="{FF2B5EF4-FFF2-40B4-BE49-F238E27FC236}">
                <a16:creationId xmlns:a16="http://schemas.microsoft.com/office/drawing/2014/main" id="{DB681C19-D62E-4651-B39F-ED831B39EF8D}"/>
              </a:ext>
            </a:extLst>
          </p:cNvPr>
          <p:cNvSpPr txBox="1">
            <a:spLocks/>
          </p:cNvSpPr>
          <p:nvPr/>
        </p:nvSpPr>
        <p:spPr>
          <a:xfrm>
            <a:off x="1" y="6039247"/>
            <a:ext cx="3620530" cy="8187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/>
              <a:t>Quiz – can you identify this crazy shape</a:t>
            </a:r>
          </a:p>
          <a:p>
            <a:pPr algn="ctr"/>
            <a:r>
              <a:rPr lang="en-GB" sz="4000" b="1" dirty="0"/>
              <a:t> in the middle of nowhere in Western America!</a:t>
            </a:r>
          </a:p>
        </p:txBody>
      </p:sp>
    </p:spTree>
    <p:extLst>
      <p:ext uri="{BB962C8B-B14F-4D97-AF65-F5344CB8AC3E}">
        <p14:creationId xmlns:p14="http://schemas.microsoft.com/office/powerpoint/2010/main" val="23637149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Make it fun and geeky for Computer Nerds like us!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36A281-2461-4EDA-82B7-FC6C8EB69546}"/>
              </a:ext>
            </a:extLst>
          </p:cNvPr>
          <p:cNvSpPr txBox="1">
            <a:spLocks/>
          </p:cNvSpPr>
          <p:nvPr/>
        </p:nvSpPr>
        <p:spPr>
          <a:xfrm>
            <a:off x="0" y="3922048"/>
            <a:ext cx="2141958" cy="29359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Use a planning tool such as </a:t>
            </a:r>
            <a:r>
              <a:rPr lang="en-GB" dirty="0" err="1"/>
              <a:t>Komoot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0F1D68-CE43-485D-835B-A8D9C95C6A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1F28B2-4A21-456D-87C9-CDE8BC5C76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1958" y="1773450"/>
            <a:ext cx="7002042" cy="4770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3078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Make it fun and geeky for Computer Nerds like us!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36A281-2461-4EDA-82B7-FC6C8EB69546}"/>
              </a:ext>
            </a:extLst>
          </p:cNvPr>
          <p:cNvSpPr txBox="1">
            <a:spLocks/>
          </p:cNvSpPr>
          <p:nvPr/>
        </p:nvSpPr>
        <p:spPr>
          <a:xfrm>
            <a:off x="0" y="6385414"/>
            <a:ext cx="9144000" cy="472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Plan a nice flat 5K run for a lunchtime activity around SA1</a:t>
            </a:r>
          </a:p>
          <a:p>
            <a:pPr algn="ctr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0F1D68-CE43-485D-835B-A8D9C95C6A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A63A9C-1496-46DD-B397-36DA4620EB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54480"/>
            <a:ext cx="9144000" cy="4697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6461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3BB28-11C2-469C-9785-DB4A15C3F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badi" panose="020B0604020202020204" pitchFamily="34" charset="0"/>
              </a:rPr>
              <a:t>So come on, lets ALL of us set some goals!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259C5-FF12-4C93-9CC0-88626D68B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" y="1825624"/>
            <a:ext cx="8248650" cy="4918075"/>
          </a:xfrm>
        </p:spPr>
        <p:txBody>
          <a:bodyPr>
            <a:normAutofit fontScale="92500"/>
          </a:bodyPr>
          <a:lstStyle/>
          <a:p>
            <a:r>
              <a:rPr lang="en-GB" dirty="0"/>
              <a:t>You need Goals for your assignment</a:t>
            </a:r>
          </a:p>
          <a:p>
            <a:r>
              <a:rPr lang="en-GB" dirty="0"/>
              <a:t>Lets make </a:t>
            </a:r>
            <a:r>
              <a:rPr lang="en-GB" i="1" dirty="0"/>
              <a:t>at least </a:t>
            </a:r>
            <a:r>
              <a:rPr lang="en-GB" dirty="0"/>
              <a:t>one of them a health/fitness/diet based one</a:t>
            </a:r>
          </a:p>
          <a:p>
            <a:r>
              <a:rPr lang="en-GB" dirty="0"/>
              <a:t>What are you going to change based on what we’ve discussed this week?</a:t>
            </a:r>
          </a:p>
          <a:p>
            <a:r>
              <a:rPr lang="en-GB" dirty="0"/>
              <a:t>Set some Aims and Objectives.</a:t>
            </a:r>
          </a:p>
          <a:p>
            <a:r>
              <a:rPr lang="en-GB" dirty="0"/>
              <a:t>Make them SMART</a:t>
            </a:r>
          </a:p>
          <a:p>
            <a:r>
              <a:rPr lang="en-GB" dirty="0"/>
              <a:t>Produce action plans</a:t>
            </a:r>
          </a:p>
          <a:p>
            <a:r>
              <a:rPr lang="en-GB" dirty="0"/>
              <a:t>Change your life for the better!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algn="ctr"/>
            <a:r>
              <a:rPr lang="en-GB" dirty="0"/>
              <a:t>(If you do this properly and stick with it, this could have more impact on the rest of your life than any other module you’ll end up studying!!</a:t>
            </a:r>
            <a:br>
              <a:rPr lang="en-GB" dirty="0"/>
            </a:br>
            <a:r>
              <a:rPr lang="en-GB" dirty="0"/>
              <a:t>Unless you’re one step ahead and are already doing all these things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r>
              <a:rPr lang="en-GB" dirty="0"/>
              <a:t>)</a:t>
            </a:r>
            <a:br>
              <a:rPr lang="en-GB" dirty="0"/>
            </a:br>
            <a:br>
              <a:rPr lang="en-GB" dirty="0"/>
            </a:br>
            <a:r>
              <a:rPr lang="en-GB" sz="4400" dirty="0"/>
              <a:t>Lets do this!!</a:t>
            </a:r>
          </a:p>
        </p:txBody>
      </p:sp>
    </p:spTree>
    <p:extLst>
      <p:ext uri="{BB962C8B-B14F-4D97-AF65-F5344CB8AC3E}">
        <p14:creationId xmlns:p14="http://schemas.microsoft.com/office/powerpoint/2010/main" val="60292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2455B2D-BAB7-438A-85DA-0266A24CB79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DF95FD5-1F25-4FA5-84C8-2AB1AFB896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8C6403A-684A-431F-8F36-A24C99E2866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3586</TotalTime>
  <Words>948</Words>
  <Application>Microsoft Office PowerPoint</Application>
  <PresentationFormat>On-screen Show (4:3)</PresentationFormat>
  <Paragraphs>103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Abadi</vt:lpstr>
      <vt:lpstr>Arial</vt:lpstr>
      <vt:lpstr>Calibri</vt:lpstr>
      <vt:lpstr>Calibri Light</vt:lpstr>
      <vt:lpstr>Office Theme</vt:lpstr>
      <vt:lpstr>Does Gareth practice what he peaches preaches?</vt:lpstr>
      <vt:lpstr>Somebody happy they aren’t drinking water contaminated with BPA</vt:lpstr>
      <vt:lpstr>VitD + K2 Mk7 in the winter</vt:lpstr>
      <vt:lpstr>Somebody happy they’ve only spent £40 for a whole years supply of oats (that hasn’t been sprayed with things like Glyphosate)</vt:lpstr>
      <vt:lpstr>Somebody happy they’ve got 25KG of delicious Organic Jasmine rice for a fraction of the cost of buying lots of small bags!</vt:lpstr>
      <vt:lpstr>Grow your own sprouting seeds on the windowsill.  Super high in nutrients!</vt:lpstr>
      <vt:lpstr>Prepare your own meals and snacks</vt:lpstr>
      <vt:lpstr>PowerPoint Presentation</vt:lpstr>
      <vt:lpstr>PowerPoint Presentation</vt:lpstr>
      <vt:lpstr>Get gardening!</vt:lpstr>
      <vt:lpstr>PowerPoint Presentation</vt:lpstr>
      <vt:lpstr>PowerPoint Presentation</vt:lpstr>
      <vt:lpstr>PowerPoint Presentation</vt:lpstr>
      <vt:lpstr>PowerPoint Presentation</vt:lpstr>
      <vt:lpstr>5K run 30K cycle 5K run </vt:lpstr>
      <vt:lpstr>5K run 30K cycle 5K run </vt:lpstr>
      <vt:lpstr>PowerPoint Presentation</vt:lpstr>
      <vt:lpstr>Start off a little easier. Check out ‘couch to 5K’ training plans.  Phone apps available etc. </vt:lpstr>
      <vt:lpstr>The lovely Heather on GTN has a nice Couch to 5K youtube training guide</vt:lpstr>
      <vt:lpstr>Check out the parkrun map to find a run close to you </vt:lpstr>
      <vt:lpstr>A challenge! Can you beat your lecturer??</vt:lpstr>
      <vt:lpstr>A challenge! Can you beat your lecturer??</vt:lpstr>
      <vt:lpstr>A challenge! Can you beat your lecturer??</vt:lpstr>
      <vt:lpstr>Tips/suggestions to get motivated: Use an App to keep track of activities</vt:lpstr>
      <vt:lpstr>Use an App to keep track of activities</vt:lpstr>
      <vt:lpstr>Make it fun and geeky for Computer Nerds like us!</vt:lpstr>
      <vt:lpstr>Make it fun and geeky for Computer Nerds like us!</vt:lpstr>
      <vt:lpstr>Make it fun and geeky for Computer Nerds like us!</vt:lpstr>
      <vt:lpstr>Make it fun and geeky for Computer Nerds like us!</vt:lpstr>
      <vt:lpstr>So come on, lets ALL of us set some goals!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Gareth Jones</dc:creator>
  <cp:lastModifiedBy>Gareth Jones</cp:lastModifiedBy>
  <cp:revision>33</cp:revision>
  <dcterms:created xsi:type="dcterms:W3CDTF">2020-11-24T13:30:34Z</dcterms:created>
  <dcterms:modified xsi:type="dcterms:W3CDTF">2023-12-08T11:45:27Z</dcterms:modified>
</cp:coreProperties>
</file>