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5"/>
  </p:notesMasterIdLst>
  <p:sldIdLst>
    <p:sldId id="256" r:id="rId2"/>
    <p:sldId id="257" r:id="rId3"/>
    <p:sldId id="275" r:id="rId4"/>
    <p:sldId id="261" r:id="rId5"/>
    <p:sldId id="262" r:id="rId6"/>
    <p:sldId id="260" r:id="rId7"/>
    <p:sldId id="263" r:id="rId8"/>
    <p:sldId id="264" r:id="rId9"/>
    <p:sldId id="265" r:id="rId10"/>
    <p:sldId id="266" r:id="rId11"/>
    <p:sldId id="267" r:id="rId12"/>
    <p:sldId id="259" r:id="rId13"/>
    <p:sldId id="27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openxmlformats.org/officeDocument/2006/relationships/customXml" Target="../customXml/item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AD4CF8-95A8-4D3B-9C49-0FDC959DBE2E}" type="datetimeFigureOut">
              <a:t>1/21/23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8C045-4E51-4DB5-BC2A-D555F6306C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971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uniguide.co.uk/advice/choosing-a-course/help-i-dont-know-what-course-to-choose-what-do-i-do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What degree, subject or course should I study at university? - The Uni Guide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8C045-4E51-4DB5-BC2A-D555F6306CD5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82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75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109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466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904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487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98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911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05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783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44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639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1294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enji.co/marketing-strategies-for-universities/" TargetMode="External"/><Relationship Id="rId2" Type="http://schemas.openxmlformats.org/officeDocument/2006/relationships/hyperlink" Target="https://capd.mit.edu/resources/make-a-career-plan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guide.com/career/get-careerguide-app-moblie" TargetMode="External"/><Relationship Id="rId2" Type="http://schemas.openxmlformats.org/officeDocument/2006/relationships/hyperlink" Target="https://qdos-career-hub.com/qdos-careers-ap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essbooks.bccampus.ca/jibcresearchmethods/chapter/1-6-inductive-approaches-to-research/" TargetMode="External"/><Relationship Id="rId4" Type="http://schemas.openxmlformats.org/officeDocument/2006/relationships/hyperlink" Target="https://warwick.ac.uk/fac/soc/ces/research/current/socialtheory/maps/whe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499F3B-DC24-1CB9-EE95-93BBC69A37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731" r="-2" b="350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Luke Lewis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6B0E13B-3309-C18B-6BE3-BFA2383C34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200" dirty="0">
                <a:solidFill>
                  <a:srgbClr val="FFFFFF"/>
                </a:solidFill>
              </a:rPr>
              <a:t>An investigation into how IT systems can assist effective career planning and techniques </a:t>
            </a:r>
            <a:endParaRPr lang="en-US" sz="6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1DF2C-08B6-BF0A-EC67-B46717FBD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Purpose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CD986-B16A-90F5-D215-5CC5268B4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Application to recommend which course to enrol</a:t>
            </a:r>
            <a:endParaRPr lang="en-US"/>
          </a:p>
          <a:p>
            <a:pPr marL="0" indent="0">
              <a:buNone/>
            </a:pPr>
            <a:r>
              <a:rPr lang="en-GB" dirty="0"/>
              <a:t>Prevent students dropping out </a:t>
            </a:r>
          </a:p>
          <a:p>
            <a:pPr marL="0" indent="0">
              <a:buNone/>
            </a:pPr>
            <a:r>
              <a:rPr lang="en-GB" dirty="0"/>
              <a:t>Where students should progress</a:t>
            </a:r>
          </a:p>
          <a:p>
            <a:pPr marL="0" indent="0">
              <a:buNone/>
            </a:pPr>
            <a:r>
              <a:rPr lang="en-GB" dirty="0"/>
              <a:t>Guide </a:t>
            </a:r>
            <a:r>
              <a:rPr lang="en-GB" dirty="0">
                <a:ea typeface="+mn-lt"/>
                <a:cs typeface="+mn-lt"/>
              </a:rPr>
              <a:t>students </a:t>
            </a:r>
            <a:r>
              <a:rPr lang="en-GB" dirty="0"/>
              <a:t>towards a course that suits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5522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B559A-2F62-59BF-F80E-CDDBC43E2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Statement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48EAE-2159-C6A8-0FD1-73178F9C5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dirty="0"/>
              <a:t>At this current moment there is not any applications that provide this kind of service in the college.</a:t>
            </a:r>
          </a:p>
          <a:p>
            <a:r>
              <a:rPr lang="en-US" dirty="0"/>
              <a:t>Currently there isn't any service that provides this kind of guidance anywhere online.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0511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15C8A-2E06-A1C1-A21E-2FE06D5DD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– Course marketing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EC3DD-F734-99E0-B2FA-4FD13637B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Used by educational institutions to "promote valuable educational content", this will breakdown the course (1)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There is no correct strategy to follow to be successful, all about being consistent in producing content.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Most common techniques that are used are :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Higher education marketing – Aims at those who are transitioning to higher education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Social Media marketing - the use of the social media platforms to promote their services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777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A6069-9334-ED24-337D-05B2E06C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– Career planning advice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B0C26-3296-0243-0384-84B87EB07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A career plan is a set of "short- and long-term goals and the actions that are needed to achieve them" (2).</a:t>
            </a:r>
          </a:p>
          <a:p>
            <a:r>
              <a:rPr lang="en-GB" dirty="0"/>
              <a:t>A career plan can ensure that you take the correct steps to meet these goals that you set</a:t>
            </a:r>
          </a:p>
          <a:p>
            <a:r>
              <a:rPr lang="en-GB" dirty="0"/>
              <a:t>Research on what are the correct courses to take to achieve your dream outcome.</a:t>
            </a:r>
          </a:p>
          <a:p>
            <a:r>
              <a:rPr lang="en-GB" dirty="0"/>
              <a:t>Careers coaches can also provide students with the correct guidance if they are ever struggling, same as parents.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413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9D3B2-19BF-F581-54AE-C5DF0FD3E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-Frequency of students making the wrong course choices</a:t>
            </a:r>
            <a:endParaRPr lang="en-GB" dirty="0">
              <a:solidFill>
                <a:srgbClr val="FFFFFF"/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E73CB-636E-43BC-ECAD-371A1BB6C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Studies show that making the wrong course choice is "the main reason students to do not progress in higher education". (3)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Incorrect guidance has let to them making their choice leading to poor decision making.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Not selecting first choice of course to study can lead to dropping out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/>
              <a:t>It is important that students get the correct guidance to ensure they can bring out the best in themselves. </a:t>
            </a:r>
            <a:endParaRPr lang="en-GB"/>
          </a:p>
          <a:p>
            <a:pPr>
              <a:buFont typeface="Arial" panose="020F0502020204030204" pitchFamily="34" charset="0"/>
              <a:buChar char="•"/>
            </a:pPr>
            <a:endParaRPr lang="en-GB" dirty="0"/>
          </a:p>
          <a:p>
            <a:pPr>
              <a:buFont typeface="Arial" panose="020F0502020204030204" pitchFamily="34" charset="0"/>
              <a:buChar char="•"/>
            </a:pPr>
            <a:endParaRPr lang="en-GB" dirty="0"/>
          </a:p>
          <a:p>
            <a:pPr>
              <a:buFont typeface="Arial" panose="020F0502020204030204" pitchFamily="34" charset="0"/>
              <a:buChar char="•"/>
            </a:pP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74058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5C52C-65C6-6F93-F451-E6324FAE7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  <a:ea typeface="+mj-lt"/>
                <a:cs typeface="+mj-lt"/>
              </a:rPr>
              <a:t>Main Findings - Current educational organization course marketing to students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BA8F9-32F2-F662-C0B3-E18FB29CF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Gathering information on what educational institutions use to attract students</a:t>
            </a:r>
          </a:p>
          <a:p>
            <a:r>
              <a:rPr lang="en-GB" dirty="0"/>
              <a:t>Statistics – It shows that the school has a good record of success, it will want to make students want to attend the school.</a:t>
            </a:r>
          </a:p>
          <a:p>
            <a:r>
              <a:rPr lang="en-GB" dirty="0"/>
              <a:t>Video Content, a great way to meet their target audience, make sure the content can keep students engaged</a:t>
            </a:r>
          </a:p>
          <a:p>
            <a:r>
              <a:rPr lang="en-GB" dirty="0"/>
              <a:t>Previous success showcasing the possible outcomes by displaying what previous students have achieved over the years. (4)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90253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DE2F1-6DBF-175D-645C-1C92C7298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– Career pathway 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61866-5EED-EEB7-20A3-16E7C5D95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Career pathway is something which can prepare students for the world of work</a:t>
            </a:r>
          </a:p>
          <a:p>
            <a:r>
              <a:rPr lang="en-GB" dirty="0"/>
              <a:t>It is also created for a student to identify their ideal career, and what they want to achieve in their career</a:t>
            </a:r>
          </a:p>
          <a:p>
            <a:r>
              <a:rPr lang="en-GB" dirty="0"/>
              <a:t>It allows you to set goals that you want to achieve and ensure that you are in a good position to meet them goals</a:t>
            </a:r>
          </a:p>
          <a:p>
            <a:r>
              <a:rPr lang="en-GB" dirty="0"/>
              <a:t>According to Spencer Niles, a good career pathway should consist of self-clarity, a vision and goals that you want to achieve. (5)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17101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0E12E-2BEC-7FAF-859A-1D4A81EB8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6437363" cy="1450757"/>
          </a:xfrm>
        </p:spPr>
        <p:txBody>
          <a:bodyPr>
            <a:normAutofit/>
          </a:bodyPr>
          <a:lstStyle/>
          <a:p>
            <a:r>
              <a:rPr lang="en-GB"/>
              <a:t>Main Findings – Existing web-based content 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EA67D-AFC2-B3AC-8F31-C32CC1700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6388242" cy="3760891"/>
          </a:xfrm>
        </p:spPr>
        <p:txBody>
          <a:bodyPr vert="horz" lIns="0" tIns="45720" rIns="0" bIns="45720" rtlCol="0" anchor="t">
            <a:normAutofit/>
          </a:bodyPr>
          <a:lstStyle/>
          <a:p>
            <a:pPr marL="342900" indent="-342900"/>
            <a:r>
              <a:rPr lang="en-GB" dirty="0"/>
              <a:t>Careers Wales is a great hub for students with the best service to give them career guidance</a:t>
            </a:r>
            <a:endParaRPr lang="en-US" dirty="0"/>
          </a:p>
          <a:p>
            <a:pPr marL="342900" indent="-342900"/>
            <a:r>
              <a:rPr lang="en-GB" dirty="0"/>
              <a:t>Has numerous different gateways for students, such as partnership searching or seeing what jobs suit with the qualifications have.</a:t>
            </a:r>
            <a:endParaRPr lang="en-GB"/>
          </a:p>
          <a:p>
            <a:pPr marL="342900" indent="-342900"/>
            <a:r>
              <a:rPr lang="en-GB" dirty="0"/>
              <a:t>They provide those who are unsure a set of quizzes to take to see what the best route is for them to take.</a:t>
            </a:r>
          </a:p>
          <a:p>
            <a:pPr marL="342900" indent="-342900"/>
            <a:r>
              <a:rPr lang="en-GB" dirty="0"/>
              <a:t>Works alongside different programmes which can offer support to improve a student's mindset. (6)</a:t>
            </a:r>
          </a:p>
          <a:p>
            <a:endParaRPr lang="en-GB" dirty="0"/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D3CCFC6-0934-C8AB-FDFD-D52B0389C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003" y="1203085"/>
            <a:ext cx="3788810" cy="443339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EC9799F-A0B8-45B9-8164-71F283892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36237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6AAE3-6253-5020-3FD8-F0BA71EED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6437363" cy="1450757"/>
          </a:xfrm>
        </p:spPr>
        <p:txBody>
          <a:bodyPr>
            <a:normAutofit/>
          </a:bodyPr>
          <a:lstStyle/>
          <a:p>
            <a:r>
              <a:rPr lang="en-GB"/>
              <a:t>Main Findings – Existing Application - QDOS</a:t>
            </a:r>
          </a:p>
        </p:txBody>
      </p:sp>
      <p:cxnSp>
        <p:nvCxnSpPr>
          <p:cNvPr id="35" name="Straight Connector 2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84FC5-0BED-2762-964D-3DA330173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6388242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/>
              <a:t>QDOS is one of the most popular careers guidance application on the Apple app store. </a:t>
            </a:r>
          </a:p>
          <a:p>
            <a:r>
              <a:rPr lang="en-GB"/>
              <a:t>It can provide all kinds of information on career guidance, such as potential pathways just to name one</a:t>
            </a:r>
          </a:p>
          <a:p>
            <a:r>
              <a:rPr lang="en-GB"/>
              <a:t>The application was developed with assistance from Careers England, who are experts in this field.</a:t>
            </a:r>
          </a:p>
          <a:p>
            <a:r>
              <a:rPr lang="en-GB"/>
              <a:t>It is suitable for all kinds of age groups regardless of what stage of your career you are in</a:t>
            </a:r>
            <a:r>
              <a:rPr lang="en-GB" dirty="0"/>
              <a:t>.(7)</a:t>
            </a:r>
            <a:endParaRPr lang="en-GB"/>
          </a:p>
        </p:txBody>
      </p:sp>
      <p:pic>
        <p:nvPicPr>
          <p:cNvPr id="7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DC3362A-23D4-E08A-E7A3-EB08B0FDA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1896" y="640081"/>
            <a:ext cx="2366727" cy="5117252"/>
          </a:xfrm>
          <a:prstGeom prst="rect">
            <a:avLst/>
          </a:prstGeom>
        </p:spPr>
      </p:pic>
      <p:sp>
        <p:nvSpPr>
          <p:cNvPr id="36" name="Rectangle 30">
            <a:extLst>
              <a:ext uri="{FF2B5EF4-FFF2-40B4-BE49-F238E27FC236}">
                <a16:creationId xmlns:a16="http://schemas.microsoft.com/office/drawing/2014/main" id="{FEC9799F-A0B8-45B9-8164-71F283892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04BE74-4CDA-E6E0-A1C6-B315EDCD598E}"/>
              </a:ext>
            </a:extLst>
          </p:cNvPr>
          <p:cNvSpPr txBox="1"/>
          <p:nvPr/>
        </p:nvSpPr>
        <p:spPr>
          <a:xfrm>
            <a:off x="6267215" y="40188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0714CD-A98D-608E-553A-015D91B86A40}"/>
              </a:ext>
            </a:extLst>
          </p:cNvPr>
          <p:cNvSpPr txBox="1"/>
          <p:nvPr/>
        </p:nvSpPr>
        <p:spPr>
          <a:xfrm>
            <a:off x="17123363" y="-5125156"/>
            <a:ext cx="80904" cy="588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72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6AAE3-6253-5020-3FD8-F0BA71EED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6437363" cy="1450757"/>
          </a:xfrm>
        </p:spPr>
        <p:txBody>
          <a:bodyPr>
            <a:normAutofit/>
          </a:bodyPr>
          <a:lstStyle/>
          <a:p>
            <a:r>
              <a:rPr lang="en-GB"/>
              <a:t>Main Findings – Existing Application - </a:t>
            </a:r>
            <a:r>
              <a:rPr lang="en-GB" err="1"/>
              <a:t>CareersGuide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84FC5-0BED-2762-964D-3DA330173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6388242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Mobile application that offers students features which can provide good advice on their career</a:t>
            </a:r>
          </a:p>
          <a:p>
            <a:r>
              <a:rPr lang="en-GB" dirty="0"/>
              <a:t>Offers students the freedom to see if there are any counsellors in the area</a:t>
            </a:r>
          </a:p>
          <a:p>
            <a:r>
              <a:rPr lang="en-GB" dirty="0"/>
              <a:t>Offers students a video call feature, where they can have a one-to-one with a councillor</a:t>
            </a:r>
          </a:p>
          <a:p>
            <a:r>
              <a:rPr lang="en-GB" dirty="0"/>
              <a:t>Offers similar features to QDOS (8)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53E7458-D320-E9BE-82D5-1E0891797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9003" y="787036"/>
            <a:ext cx="3412514" cy="482334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FEC9799F-A0B8-45B9-8164-71F283892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3950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26722-0188-E0C4-06C3-9E7A24032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Aims and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7F239-6FC8-C217-AAD2-3977557A6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 fontScale="85000" lnSpcReduction="20000"/>
          </a:bodyPr>
          <a:lstStyle/>
          <a:p>
            <a:r>
              <a:rPr lang="en-GB" sz="2800" b="1" dirty="0"/>
              <a:t>Aim : The aim of this project is to develop a system which gives students a clear indication of what are the best courses for them.</a:t>
            </a:r>
          </a:p>
          <a:p>
            <a:r>
              <a:rPr lang="en-GB" sz="2800" b="1" dirty="0"/>
              <a:t>Objective 1 - </a:t>
            </a:r>
            <a:r>
              <a:rPr lang="en-GB" b="1" dirty="0"/>
              <a:t>Make use of a literature review to be able to gain a better understanding of the topics involved with the research question and break down the key areas that are found.</a:t>
            </a:r>
          </a:p>
          <a:p>
            <a:r>
              <a:rPr lang="en-GB" sz="2800" b="1" dirty="0"/>
              <a:t>Objective 2 - </a:t>
            </a:r>
            <a:r>
              <a:rPr lang="en-US" sz="2200" b="1" dirty="0">
                <a:ea typeface="+mn-lt"/>
                <a:cs typeface="+mn-lt"/>
              </a:rPr>
              <a:t>Create and develop a web-based application which can be used by students to suggest what the best course for them to take, with the findings from the literature review being taken into consideration.</a:t>
            </a:r>
          </a:p>
          <a:p>
            <a:r>
              <a:rPr lang="en-GB" sz="2800" b="1" dirty="0"/>
              <a:t>Objective 3 – Subject the application to a thorough quality assurance process.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63601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E7CF7-3229-B6D9-0B1C-D4135F07D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Research Methods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odels if molecules in science classroom">
            <a:extLst>
              <a:ext uri="{FF2B5EF4-FFF2-40B4-BE49-F238E27FC236}">
                <a16:creationId xmlns:a16="http://schemas.microsoft.com/office/drawing/2014/main" id="{9B8332F0-99AB-ECD9-CFD7-59C871A64A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99" r="10955" b="-3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90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C01C3-C261-FBE6-C11E-E17C9ADD6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–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E025A-FFE1-EF66-AF11-49BE3E331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630" y="2689805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The chosen philosophy for this project is phenomology</a:t>
            </a:r>
          </a:p>
          <a:p>
            <a:r>
              <a:rPr lang="en-GB" dirty="0"/>
              <a:t>It is a philosophy that revolves around those using past experiences.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93159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CD63E-76EC-22BB-44A5-68DF338A2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 – Research methods -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436E7-6BD4-060A-6A75-40B14E019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The approach which was best suited for this project was the inductive approach</a:t>
            </a:r>
          </a:p>
          <a:p>
            <a:r>
              <a:rPr lang="en-GB" dirty="0"/>
              <a:t>This approach works as you "draw a general conclusion from individual instances and or observations" (9)</a:t>
            </a:r>
          </a:p>
          <a:p>
            <a:r>
              <a:rPr lang="en-GB" dirty="0"/>
              <a:t>These conclusions can be made by looking "for patterns in the data, working on a theory for these patterns" (10)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0438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6ED9D-2425-2400-CEAD-1B93ACC06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findings- Research methods- Strategy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923FB-A87B-8741-E650-148254220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The strategy that has been chosen for this project is a case study</a:t>
            </a:r>
            <a:endParaRPr lang="en-US" dirty="0"/>
          </a:p>
          <a:p>
            <a:r>
              <a:rPr lang="en-GB" dirty="0"/>
              <a:t>Can be a great process to gather information, both qualitative and quantitative a like</a:t>
            </a:r>
          </a:p>
          <a:p>
            <a:r>
              <a:rPr lang="en-GB" dirty="0"/>
              <a:t>There are a variety of different case studies for the research topic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894243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6ED9D-2425-2400-CEAD-1B93ACC06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findings- Research methods- Time Horizon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923FB-A87B-8741-E650-148254220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E731820-C738-9E27-5CE6-462931C5E5BC}"/>
              </a:ext>
            </a:extLst>
          </p:cNvPr>
          <p:cNvSpPr txBox="1">
            <a:spLocks/>
          </p:cNvSpPr>
          <p:nvPr/>
        </p:nvSpPr>
        <p:spPr>
          <a:xfrm>
            <a:off x="1249363" y="2828094"/>
            <a:ext cx="10058400" cy="3193294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1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 time horizon which is best for this project is, cross section</a:t>
            </a:r>
          </a:p>
          <a:p>
            <a:r>
              <a:rPr lang="en-GB" dirty="0"/>
              <a:t>It is "an observational research that analyses data of variables given at one point in time" (11)</a:t>
            </a:r>
          </a:p>
          <a:p>
            <a:pPr marL="0" indent="0">
              <a:buNone/>
            </a:pPr>
            <a:r>
              <a:rPr lang="en-GB" dirty="0"/>
              <a:t> Data is analysed to ensure that data is always ready for use.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101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630927-3EF1-5DA1-43B5-54AC072D8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Main findings- Research Methods- Data collection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C79DC-C082-9B81-77E1-047415B15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The data collection method that is used in this project is a questionnaire</a:t>
            </a:r>
            <a:endParaRPr lang="en-US" dirty="0"/>
          </a:p>
          <a:p>
            <a:r>
              <a:rPr lang="en-GB" dirty="0"/>
              <a:t>A great way to get feedback from individuals about a research area.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04399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99323-643E-C51C-E9C0-2B11C6DDF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Project Plan – Gantt Chart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3FF27D7-2690-2D3B-4F67-84C5AAD0F0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0924" y="2040694"/>
            <a:ext cx="8936811" cy="4251627"/>
          </a:xfr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7263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D100E-F2E8-683E-65C1-AAFAC682F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Prototype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E901A73D-7461-52D6-B039-2604CABD2C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8575" y="2108201"/>
            <a:ext cx="6940624" cy="3883187"/>
          </a:xfrm>
        </p:spPr>
      </p:pic>
    </p:spTree>
    <p:extLst>
      <p:ext uri="{BB962C8B-B14F-4D97-AF65-F5344CB8AC3E}">
        <p14:creationId xmlns:p14="http://schemas.microsoft.com/office/powerpoint/2010/main" val="29602757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69B63-31B7-2332-3280-C8994268A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1806E-CD15-86CE-C539-B58C80E32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536202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54162A-166B-90DD-914A-4A598E055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67E88-225D-5FE6-D33E-F6BBB3298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964" y="2111250"/>
            <a:ext cx="9635066" cy="3729516"/>
          </a:xfrm>
        </p:spPr>
        <p:txBody>
          <a:bodyPr vert="horz" lIns="0" tIns="45720" rIns="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400" dirty="0"/>
              <a:t>Chen Y-C. The Impact of Marketing Strategies and Satisfaction on Student Loyalty: A Structural Equation Model Approach. International Education Studies. 2016 Jul 26;9(8):94.</a:t>
            </a:r>
          </a:p>
          <a:p>
            <a:pPr marL="342900" indent="-342900">
              <a:buAutoNum type="arabicPeriod"/>
            </a:pPr>
            <a:r>
              <a:rPr lang="en-US" sz="1400" dirty="0">
                <a:ea typeface="+mn-lt"/>
                <a:cs typeface="+mn-lt"/>
              </a:rPr>
              <a:t>Massachusetts IoT. Make a Career Plan [Internet]. Career Advising &amp; Professional Development | MIT. 2021 [cited 2022 Dec 27]. Available from: </a:t>
            </a:r>
            <a:r>
              <a:rPr lang="en-US" sz="1400" u="sng" dirty="0">
                <a:ea typeface="+mn-lt"/>
                <a:cs typeface="+mn-lt"/>
                <a:hlinkClick r:id="rId2"/>
              </a:rPr>
              <a:t>https://capd.mit.edu/resources/make-a-career-plan/</a:t>
            </a:r>
            <a:endParaRPr lang="en-US" sz="1400" u="sng"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400" dirty="0">
                <a:ea typeface="+mn-lt"/>
                <a:cs typeface="+mn-lt"/>
              </a:rPr>
              <a:t>O’Keefe M, Laven G, Burgess T. Student non‐completion of an undergraduate degree: wrong program selection or part of a career plan? Higher Education Research &amp; Development. 2011 Apr;30(2):165–77.</a:t>
            </a:r>
          </a:p>
          <a:p>
            <a:pPr marL="342900" indent="-342900">
              <a:buAutoNum type="arabicPeriod"/>
            </a:pPr>
            <a:r>
              <a:rPr lang="en-US" sz="1400" dirty="0">
                <a:ea typeface="+mn-lt"/>
                <a:cs typeface="+mn-lt"/>
              </a:rPr>
              <a:t>Solis E. 10 Best Marketing Strategies For Universities | </a:t>
            </a:r>
            <a:r>
              <a:rPr lang="en-US" sz="1400" dirty="0" err="1">
                <a:ea typeface="+mn-lt"/>
                <a:cs typeface="+mn-lt"/>
              </a:rPr>
              <a:t>Penji</a:t>
            </a:r>
            <a:r>
              <a:rPr lang="en-US" sz="1400" dirty="0">
                <a:ea typeface="+mn-lt"/>
                <a:cs typeface="+mn-lt"/>
              </a:rPr>
              <a:t> [Internet]. Unlimited Graphic Design Service. 2019 [cited 2022 Dec 31]. Available from: </a:t>
            </a:r>
            <a:r>
              <a:rPr lang="en-US" sz="1400" u="sng" dirty="0">
                <a:ea typeface="+mn-lt"/>
                <a:cs typeface="+mn-lt"/>
                <a:hlinkClick r:id="rId3"/>
              </a:rPr>
              <a:t>https://penji.co/marketing-strategies-for-universities/</a:t>
            </a:r>
            <a:endParaRPr lang="en-US" sz="1400" dirty="0"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400" dirty="0">
                <a:ea typeface="+mn-lt"/>
                <a:cs typeface="+mn-lt"/>
              </a:rPr>
              <a:t>Zhang L, Barnett M. How high school students envision their STEM career pathways. Cultural Studies of Science Education. 2014 Jan 8;10(3):637–56.</a:t>
            </a:r>
          </a:p>
          <a:p>
            <a:pPr marL="342900" indent="-342900">
              <a:buAutoNum type="arabicPeriod"/>
            </a:pPr>
            <a:r>
              <a:rPr lang="en-US" sz="1400" dirty="0">
                <a:ea typeface="+mn-lt"/>
                <a:cs typeface="+mn-lt"/>
              </a:rPr>
              <a:t>Welsh GOV. Careers Wales | Careers Wales [Internet]. </a:t>
            </a:r>
            <a:r>
              <a:rPr lang="en-US" sz="1400" dirty="0" err="1">
                <a:ea typeface="+mn-lt"/>
                <a:cs typeface="+mn-lt"/>
              </a:rPr>
              <a:t>careerswales.gov.wales</a:t>
            </a:r>
            <a:r>
              <a:rPr lang="en-US" sz="1400" dirty="0">
                <a:ea typeface="+mn-lt"/>
                <a:cs typeface="+mn-lt"/>
              </a:rPr>
              <a:t>. 2018. Available from: https://careerswales.gov.wales/</a:t>
            </a:r>
          </a:p>
          <a:p>
            <a:pPr marL="342900" indent="-342900">
              <a:buAutoNum type="arabicPeriod"/>
            </a:pPr>
            <a:endParaRPr lang="en-US" sz="1400" u="sng" dirty="0">
              <a:ea typeface="+mn-lt"/>
              <a:cs typeface="+mn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79270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01539-0C81-DA7B-163F-E0330C114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36324-2391-9756-5A35-089473598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 vert="horz" lIns="0" tIns="45720" rIns="0" bIns="45720" rtlCol="0" anchor="t">
            <a:normAutofit fontScale="85000" lnSpcReduction="10000"/>
          </a:bodyPr>
          <a:lstStyle/>
          <a:p>
            <a:r>
              <a:rPr lang="en-GB" dirty="0"/>
              <a:t>8. </a:t>
            </a:r>
            <a:r>
              <a:rPr lang="en-US" dirty="0">
                <a:ea typeface="+mn-lt"/>
                <a:cs typeface="+mn-lt"/>
              </a:rPr>
              <a:t>QDOS. </a:t>
            </a:r>
            <a:r>
              <a:rPr lang="en-US" dirty="0" err="1">
                <a:ea typeface="+mn-lt"/>
                <a:cs typeface="+mn-lt"/>
              </a:rPr>
              <a:t>Qdos</a:t>
            </a:r>
            <a:r>
              <a:rPr lang="en-US" dirty="0">
                <a:ea typeface="+mn-lt"/>
                <a:cs typeface="+mn-lt"/>
              </a:rPr>
              <a:t> Career Hub [Internet]. qdos-career-hub.com. 2020 [cited 2023 Jan 6]. Available from: </a:t>
            </a:r>
            <a:r>
              <a:rPr lang="en-US" u="sng" dirty="0">
                <a:ea typeface="+mn-lt"/>
                <a:cs typeface="+mn-lt"/>
                <a:hlinkClick r:id="rId2"/>
              </a:rPr>
              <a:t>https://qdos-career-hub.com/qdos-careers-app</a:t>
            </a:r>
            <a:endParaRPr lang="en-GB">
              <a:ea typeface="+mn-lt"/>
              <a:cs typeface="+mn-lt"/>
            </a:endParaRPr>
          </a:p>
          <a:p>
            <a:r>
              <a:rPr lang="en-GB" dirty="0"/>
              <a:t>9. </a:t>
            </a:r>
            <a:r>
              <a:rPr lang="en-US" dirty="0" err="1">
                <a:ea typeface="+mn-lt"/>
                <a:cs typeface="+mn-lt"/>
              </a:rPr>
              <a:t>CareersGuide</a:t>
            </a:r>
            <a:r>
              <a:rPr lang="en-US" dirty="0">
                <a:ea typeface="+mn-lt"/>
                <a:cs typeface="+mn-lt"/>
              </a:rPr>
              <a:t>. Get </a:t>
            </a:r>
            <a:r>
              <a:rPr lang="en-US" dirty="0" err="1">
                <a:ea typeface="+mn-lt"/>
                <a:cs typeface="+mn-lt"/>
              </a:rPr>
              <a:t>careerguide</a:t>
            </a:r>
            <a:r>
              <a:rPr lang="en-US" dirty="0">
                <a:ea typeface="+mn-lt"/>
                <a:cs typeface="+mn-lt"/>
              </a:rPr>
              <a:t> app for </a:t>
            </a:r>
            <a:r>
              <a:rPr lang="en-US" dirty="0" err="1">
                <a:ea typeface="+mn-lt"/>
                <a:cs typeface="+mn-lt"/>
              </a:rPr>
              <a:t>moblie</a:t>
            </a:r>
            <a:r>
              <a:rPr lang="en-US" dirty="0">
                <a:ea typeface="+mn-lt"/>
                <a:cs typeface="+mn-lt"/>
              </a:rPr>
              <a:t> [Internet]. </a:t>
            </a:r>
            <a:r>
              <a:rPr lang="en-US" dirty="0" err="1">
                <a:ea typeface="+mn-lt"/>
                <a:cs typeface="+mn-lt"/>
              </a:rPr>
              <a:t>CareerGuide</a:t>
            </a:r>
            <a:r>
              <a:rPr lang="en-US" dirty="0">
                <a:ea typeface="+mn-lt"/>
                <a:cs typeface="+mn-lt"/>
              </a:rPr>
              <a:t>. 2018 [cited 2023 Jan 13]. Available from: </a:t>
            </a:r>
            <a:r>
              <a:rPr lang="en-US" u="sng" dirty="0">
                <a:ea typeface="+mn-lt"/>
                <a:cs typeface="+mn-lt"/>
                <a:hlinkClick r:id="rId3"/>
              </a:rPr>
              <a:t>https://www.careerguide.com/career/get-careerguide-app-moblie</a:t>
            </a:r>
            <a:endParaRPr lang="en-GB">
              <a:ea typeface="+mn-lt"/>
              <a:cs typeface="+mn-lt"/>
            </a:endParaRPr>
          </a:p>
          <a:p>
            <a:r>
              <a:rPr lang="en-GB" dirty="0"/>
              <a:t>10.</a:t>
            </a:r>
            <a:r>
              <a:rPr lang="en-US" dirty="0">
                <a:ea typeface="+mn-lt"/>
                <a:cs typeface="+mn-lt"/>
              </a:rPr>
              <a:t>University of Warwick. inductive or deductive approaches [Internet]. Warwick.ac.uk. 2014 [cited 2023 Jan 7]. Available from: </a:t>
            </a:r>
            <a:r>
              <a:rPr lang="en-US" u="sng" dirty="0">
                <a:ea typeface="+mn-lt"/>
                <a:cs typeface="+mn-lt"/>
                <a:hlinkClick r:id="rId4"/>
              </a:rPr>
              <a:t>https://warwick.ac.uk/fac/soc/ces/research/current/socialtheory/maps/when/</a:t>
            </a:r>
            <a:endParaRPr lang="en-GB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11. Sheppard V. 1.6 Inductive Approaches to Research. </a:t>
            </a:r>
            <a:r>
              <a:rPr lang="en-US" dirty="0" err="1">
                <a:ea typeface="+mn-lt"/>
                <a:cs typeface="+mn-lt"/>
              </a:rPr>
              <a:t>pressbooksbccampusca</a:t>
            </a:r>
            <a:r>
              <a:rPr lang="en-US" dirty="0">
                <a:ea typeface="+mn-lt"/>
                <a:cs typeface="+mn-lt"/>
              </a:rPr>
              <a:t> [Internet]. 2020 Apr 6 [cited 2023 Jan 8]; Available from: </a:t>
            </a:r>
            <a:r>
              <a:rPr lang="en-US" u="sng" dirty="0">
                <a:ea typeface="+mn-lt"/>
                <a:cs typeface="+mn-lt"/>
                <a:hlinkClick r:id="rId5"/>
              </a:rPr>
              <a:t>https://pressbooks.bccampus.ca/jibcresearchmethods/chapter/1-6-inductive-approaches-to-research/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9CEC61-F44B-43B3-B40F-AE38C5AF1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811744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1A212F"/>
      </a:dk2>
      <a:lt2>
        <a:srgbClr val="F0F3F2"/>
      </a:lt2>
      <a:accent1>
        <a:srgbClr val="E7298F"/>
      </a:accent1>
      <a:accent2>
        <a:srgbClr val="D517CC"/>
      </a:accent2>
      <a:accent3>
        <a:srgbClr val="A129E7"/>
      </a:accent3>
      <a:accent4>
        <a:srgbClr val="4E28D8"/>
      </a:accent4>
      <a:accent5>
        <a:srgbClr val="294FE7"/>
      </a:accent5>
      <a:accent6>
        <a:srgbClr val="178DD5"/>
      </a:accent6>
      <a:hlink>
        <a:srgbClr val="3F44BF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9" ma:contentTypeDescription="Create a new document." ma:contentTypeScope="" ma:versionID="dfb74f7cb6a2a1d337ace4c70d9c2727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2607509444c0eb42e8362ad1823a08f1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124dd2-93b3-427f-b7ff-dc9764dcfc58" xsi:nil="true"/>
    <lcf76f155ced4ddcb4097134ff3c332f xmlns="fc3f8d38-27b3-43be-970b-a7f4d3ea9a3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0550925-571E-4781-977E-04A7C2D43562}"/>
</file>

<file path=customXml/itemProps2.xml><?xml version="1.0" encoding="utf-8"?>
<ds:datastoreItem xmlns:ds="http://schemas.openxmlformats.org/officeDocument/2006/customXml" ds:itemID="{72A9167F-83A8-42D6-82A0-12248B4D42AC}"/>
</file>

<file path=customXml/itemProps3.xml><?xml version="1.0" encoding="utf-8"?>
<ds:datastoreItem xmlns:ds="http://schemas.openxmlformats.org/officeDocument/2006/customXml" ds:itemID="{A86649C8-7292-47DB-83D7-B7574231FC46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RetrospectVTI</vt:lpstr>
      <vt:lpstr>An investigation into how IT systems can assist effective career planning and techniques </vt:lpstr>
      <vt:lpstr>Purpose of the project</vt:lpstr>
      <vt:lpstr>Statement of the problem</vt:lpstr>
      <vt:lpstr>Main Findings – Course marketing techniques</vt:lpstr>
      <vt:lpstr>Main Findings – Career planning advice</vt:lpstr>
      <vt:lpstr>Main Findings -Frequency of students making the wrong course choices</vt:lpstr>
      <vt:lpstr>Main Findings - Current educational organization course marketing to students</vt:lpstr>
      <vt:lpstr>Main Findings – Career pathway methodologies</vt:lpstr>
      <vt:lpstr>Main Findings – Existing web-based content </vt:lpstr>
      <vt:lpstr>Main Findings – Existing Application - QDOS</vt:lpstr>
      <vt:lpstr>Main Findings – Existing Application - CareersGuide</vt:lpstr>
      <vt:lpstr>Aims and Objectives </vt:lpstr>
      <vt:lpstr>Research Methods</vt:lpstr>
      <vt:lpstr>Main Findings – Research Methods</vt:lpstr>
      <vt:lpstr>Main Findings – Research methods - Approach</vt:lpstr>
      <vt:lpstr>Main findings- Research methods- Strategy </vt:lpstr>
      <vt:lpstr>Main findings- Research methods- Time Horizon</vt:lpstr>
      <vt:lpstr>Main findings- Research Methods- Data collection </vt:lpstr>
      <vt:lpstr>Project Plan – Gantt Chart</vt:lpstr>
      <vt:lpstr>Prototype</vt:lpstr>
      <vt:lpstr>Questions?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264941 (Luke Lewis)</cp:lastModifiedBy>
  <cp:revision>839</cp:revision>
  <dcterms:created xsi:type="dcterms:W3CDTF">2023-01-09T13:40:54Z</dcterms:created>
  <dcterms:modified xsi:type="dcterms:W3CDTF">2023-01-21T17:19:27Z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0x010100EF4E6AAE9C568C45BB5244925F8AB03B</vt:lpwstr>
  </property>
</Properties>
</file>