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58" r:id="rId6"/>
    <p:sldId id="261" r:id="rId7"/>
    <p:sldId id="264" r:id="rId8"/>
    <p:sldId id="265" r:id="rId9"/>
    <p:sldId id="267" r:id="rId10"/>
    <p:sldId id="262"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99E517-5CE3-709D-A247-E8FC6E87F6DD}" v="336" dt="2021-02-14T17:31:45.2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73" d="100"/>
          <a:sy n="73" d="100"/>
        </p:scale>
        <p:origin x="72"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Hudson" userId="S::karen.hudson@uwtsd.ac.uk::c8ad5538-9fe1-45e6-a6c1-9819221e6e99" providerId="AD" clId="Web-{4599E517-5CE3-709D-A247-E8FC6E87F6DD}"/>
    <pc:docChg chg="addSld modSld sldOrd">
      <pc:chgData name="Karen Hudson" userId="S::karen.hudson@uwtsd.ac.uk::c8ad5538-9fe1-45e6-a6c1-9819221e6e99" providerId="AD" clId="Web-{4599E517-5CE3-709D-A247-E8FC6E87F6DD}" dt="2021-02-14T17:31:45.230" v="164" actId="20577"/>
      <pc:docMkLst>
        <pc:docMk/>
      </pc:docMkLst>
      <pc:sldChg chg="modSp">
        <pc:chgData name="Karen Hudson" userId="S::karen.hudson@uwtsd.ac.uk::c8ad5538-9fe1-45e6-a6c1-9819221e6e99" providerId="AD" clId="Web-{4599E517-5CE3-709D-A247-E8FC6E87F6DD}" dt="2021-02-14T17:31:45.230" v="164" actId="20577"/>
        <pc:sldMkLst>
          <pc:docMk/>
          <pc:sldMk cId="3214698752" sldId="261"/>
        </pc:sldMkLst>
        <pc:spChg chg="mod">
          <ac:chgData name="Karen Hudson" userId="S::karen.hudson@uwtsd.ac.uk::c8ad5538-9fe1-45e6-a6c1-9819221e6e99" providerId="AD" clId="Web-{4599E517-5CE3-709D-A247-E8FC6E87F6DD}" dt="2021-02-14T17:31:45.230" v="164" actId="20577"/>
          <ac:spMkLst>
            <pc:docMk/>
            <pc:sldMk cId="3214698752" sldId="261"/>
            <ac:spMk id="4" creationId="{8B02CDB5-5B69-4A57-B43C-9DDE39F640DE}"/>
          </ac:spMkLst>
        </pc:spChg>
        <pc:spChg chg="mod">
          <ac:chgData name="Karen Hudson" userId="S::karen.hudson@uwtsd.ac.uk::c8ad5538-9fe1-45e6-a6c1-9819221e6e99" providerId="AD" clId="Web-{4599E517-5CE3-709D-A247-E8FC6E87F6DD}" dt="2021-02-14T17:31:44.386" v="163" actId="20577"/>
          <ac:spMkLst>
            <pc:docMk/>
            <pc:sldMk cId="3214698752" sldId="261"/>
            <ac:spMk id="6" creationId="{8D594263-11B2-4D1E-AF9C-24CDE8A98A9E}"/>
          </ac:spMkLst>
        </pc:spChg>
      </pc:sldChg>
      <pc:sldChg chg="modSp">
        <pc:chgData name="Karen Hudson" userId="S::karen.hudson@uwtsd.ac.uk::c8ad5538-9fe1-45e6-a6c1-9819221e6e99" providerId="AD" clId="Web-{4599E517-5CE3-709D-A247-E8FC6E87F6DD}" dt="2021-02-14T17:27:29.795" v="26" actId="20577"/>
        <pc:sldMkLst>
          <pc:docMk/>
          <pc:sldMk cId="3394434486" sldId="262"/>
        </pc:sldMkLst>
        <pc:spChg chg="mod">
          <ac:chgData name="Karen Hudson" userId="S::karen.hudson@uwtsd.ac.uk::c8ad5538-9fe1-45e6-a6c1-9819221e6e99" providerId="AD" clId="Web-{4599E517-5CE3-709D-A247-E8FC6E87F6DD}" dt="2021-02-14T17:27:29.795" v="26" actId="20577"/>
          <ac:spMkLst>
            <pc:docMk/>
            <pc:sldMk cId="3394434486" sldId="262"/>
            <ac:spMk id="8" creationId="{23BF7EDD-9520-4CD1-9939-46033F278EC1}"/>
          </ac:spMkLst>
        </pc:spChg>
      </pc:sldChg>
      <pc:sldChg chg="modSp">
        <pc:chgData name="Karen Hudson" userId="S::karen.hudson@uwtsd.ac.uk::c8ad5538-9fe1-45e6-a6c1-9819221e6e99" providerId="AD" clId="Web-{4599E517-5CE3-709D-A247-E8FC6E87F6DD}" dt="2021-02-14T17:26:49.482" v="25" actId="20577"/>
        <pc:sldMkLst>
          <pc:docMk/>
          <pc:sldMk cId="3923521221" sldId="265"/>
        </pc:sldMkLst>
        <pc:spChg chg="mod">
          <ac:chgData name="Karen Hudson" userId="S::karen.hudson@uwtsd.ac.uk::c8ad5538-9fe1-45e6-a6c1-9819221e6e99" providerId="AD" clId="Web-{4599E517-5CE3-709D-A247-E8FC6E87F6DD}" dt="2021-02-14T17:26:49.482" v="25" actId="20577"/>
          <ac:spMkLst>
            <pc:docMk/>
            <pc:sldMk cId="3923521221" sldId="265"/>
            <ac:spMk id="3" creationId="{932C54D9-EE6B-4EC2-8830-1CBE8A0CDA52}"/>
          </ac:spMkLst>
        </pc:spChg>
      </pc:sldChg>
      <pc:sldChg chg="modSp add ord replId">
        <pc:chgData name="Karen Hudson" userId="S::karen.hudson@uwtsd.ac.uk::c8ad5538-9fe1-45e6-a6c1-9819221e6e99" providerId="AD" clId="Web-{4599E517-5CE3-709D-A247-E8FC6E87F6DD}" dt="2021-02-14T17:31:26.433" v="153" actId="20577"/>
        <pc:sldMkLst>
          <pc:docMk/>
          <pc:sldMk cId="2116397689" sldId="267"/>
        </pc:sldMkLst>
        <pc:spChg chg="mod">
          <ac:chgData name="Karen Hudson" userId="S::karen.hudson@uwtsd.ac.uk::c8ad5538-9fe1-45e6-a6c1-9819221e6e99" providerId="AD" clId="Web-{4599E517-5CE3-709D-A247-E8FC6E87F6DD}" dt="2021-02-14T17:31:06.589" v="139" actId="20577"/>
          <ac:spMkLst>
            <pc:docMk/>
            <pc:sldMk cId="2116397689" sldId="267"/>
            <ac:spMk id="4" creationId="{8B02CDB5-5B69-4A57-B43C-9DDE39F640DE}"/>
          </ac:spMkLst>
        </pc:spChg>
        <pc:spChg chg="mod">
          <ac:chgData name="Karen Hudson" userId="S::karen.hudson@uwtsd.ac.uk::c8ad5538-9fe1-45e6-a6c1-9819221e6e99" providerId="AD" clId="Web-{4599E517-5CE3-709D-A247-E8FC6E87F6DD}" dt="2021-02-14T17:31:26.433" v="153" actId="20577"/>
          <ac:spMkLst>
            <pc:docMk/>
            <pc:sldMk cId="2116397689" sldId="267"/>
            <ac:spMk id="6" creationId="{8D594263-11B2-4D1E-AF9C-24CDE8A98A9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2/14/2021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2/14/2021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2/14/2021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gif"/><Relationship Id="rId1" Type="http://schemas.openxmlformats.org/officeDocument/2006/relationships/slideLayout" Target="../slideLayouts/slideLayout7.xml"/><Relationship Id="rId4" Type="http://schemas.openxmlformats.org/officeDocument/2006/relationships/image" Target="../media/image4.wmf"/></Relationships>
</file>

<file path=ppt/slides/_rels/slide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7.xml"/><Relationship Id="rId5" Type="http://schemas.openxmlformats.org/officeDocument/2006/relationships/image" Target="../media/image8.wmf"/><Relationship Id="rId4" Type="http://schemas.openxmlformats.org/officeDocument/2006/relationships/image" Target="../media/image7.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5B27C-086F-46E7-8F37-C850E1054EAC}"/>
              </a:ext>
            </a:extLst>
          </p:cNvPr>
          <p:cNvSpPr>
            <a:spLocks noGrp="1"/>
          </p:cNvSpPr>
          <p:nvPr>
            <p:ph type="ctrTitle"/>
          </p:nvPr>
        </p:nvSpPr>
        <p:spPr/>
        <p:txBody>
          <a:bodyPr/>
          <a:lstStyle/>
          <a:p>
            <a:r>
              <a:rPr lang="en-GB" dirty="0"/>
              <a:t>Wants and Needs</a:t>
            </a:r>
          </a:p>
        </p:txBody>
      </p:sp>
      <p:sp>
        <p:nvSpPr>
          <p:cNvPr id="3" name="Subtitle 2">
            <a:extLst>
              <a:ext uri="{FF2B5EF4-FFF2-40B4-BE49-F238E27FC236}">
                <a16:creationId xmlns:a16="http://schemas.microsoft.com/office/drawing/2014/main" id="{36B82EF2-A580-4D72-9905-D2E1DD606C0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81395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5E2B0-45D9-4DA2-9336-4B44C65C39D7}"/>
              </a:ext>
            </a:extLst>
          </p:cNvPr>
          <p:cNvSpPr>
            <a:spLocks noGrp="1"/>
          </p:cNvSpPr>
          <p:nvPr>
            <p:ph type="title"/>
          </p:nvPr>
        </p:nvSpPr>
        <p:spPr/>
        <p:txBody>
          <a:bodyPr/>
          <a:lstStyle/>
          <a:p>
            <a:r>
              <a:rPr lang="en-GB" dirty="0"/>
              <a:t>What is the Difference?</a:t>
            </a:r>
          </a:p>
        </p:txBody>
      </p:sp>
      <p:sp>
        <p:nvSpPr>
          <p:cNvPr id="3" name="Content Placeholder 2">
            <a:extLst>
              <a:ext uri="{FF2B5EF4-FFF2-40B4-BE49-F238E27FC236}">
                <a16:creationId xmlns:a16="http://schemas.microsoft.com/office/drawing/2014/main" id="{1BEFA631-2292-4AA0-9661-AC9FAA0A69B7}"/>
              </a:ext>
            </a:extLst>
          </p:cNvPr>
          <p:cNvSpPr>
            <a:spLocks noGrp="1"/>
          </p:cNvSpPr>
          <p:nvPr>
            <p:ph idx="1"/>
          </p:nvPr>
        </p:nvSpPr>
        <p:spPr/>
        <p:txBody>
          <a:bodyPr/>
          <a:lstStyle/>
          <a:p>
            <a:r>
              <a:rPr lang="en-GB" dirty="0"/>
              <a:t>Can you define the difference between a want and a need?</a:t>
            </a:r>
          </a:p>
        </p:txBody>
      </p:sp>
    </p:spTree>
    <p:extLst>
      <p:ext uri="{BB962C8B-B14F-4D97-AF65-F5344CB8AC3E}">
        <p14:creationId xmlns:p14="http://schemas.microsoft.com/office/powerpoint/2010/main" val="1264779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ext Box 4">
            <a:extLst>
              <a:ext uri="{FF2B5EF4-FFF2-40B4-BE49-F238E27FC236}">
                <a16:creationId xmlns:a16="http://schemas.microsoft.com/office/drawing/2014/main" id="{812B7597-37F6-4041-A825-9AB31319980A}"/>
              </a:ext>
            </a:extLst>
          </p:cNvPr>
          <p:cNvSpPr txBox="1">
            <a:spLocks noChangeArrowheads="1"/>
          </p:cNvSpPr>
          <p:nvPr/>
        </p:nvSpPr>
        <p:spPr bwMode="auto">
          <a:xfrm>
            <a:off x="1752600" y="304801"/>
            <a:ext cx="4114800"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r>
              <a:rPr lang="en-US" altLang="en-US" b="1" dirty="0">
                <a:solidFill>
                  <a:srgbClr val="000099"/>
                </a:solidFill>
              </a:rPr>
              <a:t>Wants</a:t>
            </a:r>
            <a:r>
              <a:rPr lang="en-US" altLang="en-US" dirty="0">
                <a:solidFill>
                  <a:srgbClr val="000099"/>
                </a:solidFill>
              </a:rPr>
              <a:t> are things people would like to have, such as…</a:t>
            </a:r>
          </a:p>
        </p:txBody>
      </p:sp>
      <p:pic>
        <p:nvPicPr>
          <p:cNvPr id="3077" name="Picture 5" descr="j0336531">
            <a:extLst>
              <a:ext uri="{FF2B5EF4-FFF2-40B4-BE49-F238E27FC236}">
                <a16:creationId xmlns:a16="http://schemas.microsoft.com/office/drawing/2014/main" id="{57B20EDF-F75D-4D75-8CDA-5199B4818A8B}"/>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432890" y="2479655"/>
            <a:ext cx="2346325"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8" name="Text Box 6">
            <a:extLst>
              <a:ext uri="{FF2B5EF4-FFF2-40B4-BE49-F238E27FC236}">
                <a16:creationId xmlns:a16="http://schemas.microsoft.com/office/drawing/2014/main" id="{21B4EF13-9C80-40E4-9E28-30BAFCD7F3D6}"/>
              </a:ext>
            </a:extLst>
          </p:cNvPr>
          <p:cNvSpPr txBox="1">
            <a:spLocks noChangeArrowheads="1"/>
          </p:cNvSpPr>
          <p:nvPr/>
        </p:nvSpPr>
        <p:spPr bwMode="auto">
          <a:xfrm>
            <a:off x="6487677" y="4677545"/>
            <a:ext cx="3200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r>
              <a:rPr lang="en-US" altLang="en-US">
                <a:solidFill>
                  <a:srgbClr val="000099"/>
                </a:solidFill>
              </a:rPr>
              <a:t>and toys.</a:t>
            </a:r>
          </a:p>
        </p:txBody>
      </p:sp>
      <p:pic>
        <p:nvPicPr>
          <p:cNvPr id="3079" name="Picture 7" descr="j0252311">
            <a:extLst>
              <a:ext uri="{FF2B5EF4-FFF2-40B4-BE49-F238E27FC236}">
                <a16:creationId xmlns:a16="http://schemas.microsoft.com/office/drawing/2014/main" id="{6358D780-F3DC-4440-A0C5-AA534F26F8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5947" y="3232920"/>
            <a:ext cx="1801813" cy="182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0" name="Picture 8" descr="j0094645">
            <a:extLst>
              <a:ext uri="{FF2B5EF4-FFF2-40B4-BE49-F238E27FC236}">
                <a16:creationId xmlns:a16="http://schemas.microsoft.com/office/drawing/2014/main" id="{38236422-1A5F-47ED-BB04-A785B03716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381000"/>
            <a:ext cx="2946400" cy="255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1" name="Text Box 9">
            <a:extLst>
              <a:ext uri="{FF2B5EF4-FFF2-40B4-BE49-F238E27FC236}">
                <a16:creationId xmlns:a16="http://schemas.microsoft.com/office/drawing/2014/main" id="{8554539D-37C1-4A89-8318-EC14A756A133}"/>
              </a:ext>
            </a:extLst>
          </p:cNvPr>
          <p:cNvSpPr txBox="1">
            <a:spLocks noChangeArrowheads="1"/>
          </p:cNvSpPr>
          <p:nvPr/>
        </p:nvSpPr>
        <p:spPr bwMode="auto">
          <a:xfrm>
            <a:off x="1692274" y="5241925"/>
            <a:ext cx="3429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r>
              <a:rPr lang="en-US" altLang="en-US" sz="4000" dirty="0">
                <a:solidFill>
                  <a:srgbClr val="000099"/>
                </a:solidFill>
              </a:rPr>
              <a:t>a CD player,</a:t>
            </a:r>
          </a:p>
        </p:txBody>
      </p:sp>
      <p:sp>
        <p:nvSpPr>
          <p:cNvPr id="3082" name="Text Box 10">
            <a:extLst>
              <a:ext uri="{FF2B5EF4-FFF2-40B4-BE49-F238E27FC236}">
                <a16:creationId xmlns:a16="http://schemas.microsoft.com/office/drawing/2014/main" id="{3BFA107F-75B9-4C80-88F7-BA7BD328D224}"/>
              </a:ext>
            </a:extLst>
          </p:cNvPr>
          <p:cNvSpPr txBox="1">
            <a:spLocks noChangeArrowheads="1"/>
          </p:cNvSpPr>
          <p:nvPr/>
        </p:nvSpPr>
        <p:spPr bwMode="auto">
          <a:xfrm>
            <a:off x="7315200" y="2727326"/>
            <a:ext cx="2667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r>
              <a:rPr lang="en-US" altLang="en-US" sz="4000">
                <a:solidFill>
                  <a:srgbClr val="000099"/>
                </a:solidFill>
              </a:rPr>
              <a:t>a bicycle,</a:t>
            </a:r>
          </a:p>
        </p:txBody>
      </p:sp>
    </p:spTree>
  </p:cSld>
  <p:clrMapOvr>
    <a:masterClrMapping/>
  </p:clrMapOvr>
  <p:transition spd="med">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076"/>
                                        </p:tgtEl>
                                        <p:attrNameLst>
                                          <p:attrName>style.visibility</p:attrName>
                                        </p:attrNameLst>
                                      </p:cBhvr>
                                      <p:to>
                                        <p:strVal val="visible"/>
                                      </p:to>
                                    </p:set>
                                    <p:animEffect transition="in" filter="dissolve">
                                      <p:cBhvr>
                                        <p:cTn id="7" dur="500"/>
                                        <p:tgtEl>
                                          <p:spTgt spid="307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8" fill="hold" nodeType="clickEffect">
                                  <p:stCondLst>
                                    <p:cond delay="0"/>
                                  </p:stCondLst>
                                  <p:childTnLst>
                                    <p:set>
                                      <p:cBhvr>
                                        <p:cTn id="11" dur="1" fill="hold">
                                          <p:stCondLst>
                                            <p:cond delay="0"/>
                                          </p:stCondLst>
                                        </p:cTn>
                                        <p:tgtEl>
                                          <p:spTgt spid="3080"/>
                                        </p:tgtEl>
                                        <p:attrNameLst>
                                          <p:attrName>style.visibility</p:attrName>
                                        </p:attrNameLst>
                                      </p:cBhvr>
                                      <p:to>
                                        <p:strVal val="visible"/>
                                      </p:to>
                                    </p:set>
                                    <p:anim calcmode="lin" valueType="num">
                                      <p:cBhvr additive="base">
                                        <p:cTn id="12" dur="500" fill="hold"/>
                                        <p:tgtEl>
                                          <p:spTgt spid="3080"/>
                                        </p:tgtEl>
                                        <p:attrNameLst>
                                          <p:attrName>ppt_x</p:attrName>
                                        </p:attrNameLst>
                                      </p:cBhvr>
                                      <p:tavLst>
                                        <p:tav tm="0">
                                          <p:val>
                                            <p:strVal val="0-#ppt_w/2"/>
                                          </p:val>
                                        </p:tav>
                                        <p:tav tm="100000">
                                          <p:val>
                                            <p:strVal val="#ppt_x"/>
                                          </p:val>
                                        </p:tav>
                                      </p:tavLst>
                                    </p:anim>
                                    <p:anim calcmode="lin" valueType="num">
                                      <p:cBhvr additive="base">
                                        <p:cTn id="13" dur="500" fill="hold"/>
                                        <p:tgtEl>
                                          <p:spTgt spid="3080"/>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082"/>
                                        </p:tgtEl>
                                        <p:attrNameLst>
                                          <p:attrName>style.visibility</p:attrName>
                                        </p:attrNameLst>
                                      </p:cBhvr>
                                      <p:to>
                                        <p:strVal val="visible"/>
                                      </p:to>
                                    </p:set>
                                    <p:animEffect transition="in" filter="dissolve">
                                      <p:cBhvr>
                                        <p:cTn id="18" dur="500"/>
                                        <p:tgtEl>
                                          <p:spTgt spid="3082"/>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51" presetClass="entr" presetSubtype="0" fill="hold" nodeType="clickEffect">
                                  <p:stCondLst>
                                    <p:cond delay="0"/>
                                  </p:stCondLst>
                                  <p:childTnLst>
                                    <p:set>
                                      <p:cBhvr>
                                        <p:cTn id="22" dur="1" fill="hold">
                                          <p:stCondLst>
                                            <p:cond delay="0"/>
                                          </p:stCondLst>
                                        </p:cTn>
                                        <p:tgtEl>
                                          <p:spTgt spid="3079"/>
                                        </p:tgtEl>
                                        <p:attrNameLst>
                                          <p:attrName>style.visibility</p:attrName>
                                        </p:attrNameLst>
                                      </p:cBhvr>
                                      <p:to>
                                        <p:strVal val="visible"/>
                                      </p:to>
                                    </p:set>
                                    <p:animEffect transition="in" filter="fade">
                                      <p:cBhvr>
                                        <p:cTn id="23" dur="770" decel="100000"/>
                                        <p:tgtEl>
                                          <p:spTgt spid="3079"/>
                                        </p:tgtEl>
                                      </p:cBhvr>
                                    </p:animEffect>
                                    <p:animScale>
                                      <p:cBhvr>
                                        <p:cTn id="24" dur="770" decel="100000"/>
                                        <p:tgtEl>
                                          <p:spTgt spid="3079"/>
                                        </p:tgtEl>
                                      </p:cBhvr>
                                      <p:from x="10000" y="10000"/>
                                      <p:to x="200000" y="450000"/>
                                    </p:animScale>
                                    <p:animScale>
                                      <p:cBhvr>
                                        <p:cTn id="25" dur="1230" accel="100000" fill="hold">
                                          <p:stCondLst>
                                            <p:cond delay="770"/>
                                          </p:stCondLst>
                                        </p:cTn>
                                        <p:tgtEl>
                                          <p:spTgt spid="3079"/>
                                        </p:tgtEl>
                                      </p:cBhvr>
                                      <p:from x="200000" y="450000"/>
                                      <p:to x="100000" y="100000"/>
                                    </p:animScale>
                                    <p:set>
                                      <p:cBhvr>
                                        <p:cTn id="26" dur="770" fill="hold"/>
                                        <p:tgtEl>
                                          <p:spTgt spid="3079"/>
                                        </p:tgtEl>
                                        <p:attrNameLst>
                                          <p:attrName>ppt_x</p:attrName>
                                        </p:attrNameLst>
                                      </p:cBhvr>
                                      <p:to>
                                        <p:strVal val="(0.5)"/>
                                      </p:to>
                                    </p:set>
                                    <p:anim from="(0.5)" to="(#ppt_x)" calcmode="lin" valueType="num">
                                      <p:cBhvr>
                                        <p:cTn id="27" dur="1230" accel="100000" fill="hold">
                                          <p:stCondLst>
                                            <p:cond delay="770"/>
                                          </p:stCondLst>
                                        </p:cTn>
                                        <p:tgtEl>
                                          <p:spTgt spid="3079"/>
                                        </p:tgtEl>
                                        <p:attrNameLst>
                                          <p:attrName>ppt_x</p:attrName>
                                        </p:attrNameLst>
                                      </p:cBhvr>
                                    </p:anim>
                                    <p:set>
                                      <p:cBhvr>
                                        <p:cTn id="28" dur="770" fill="hold"/>
                                        <p:tgtEl>
                                          <p:spTgt spid="3079"/>
                                        </p:tgtEl>
                                        <p:attrNameLst>
                                          <p:attrName>ppt_y</p:attrName>
                                        </p:attrNameLst>
                                      </p:cBhvr>
                                      <p:to>
                                        <p:strVal val="(#ppt_y+0.4)"/>
                                      </p:to>
                                    </p:set>
                                    <p:anim from="(#ppt_y+0.4)" to="(#ppt_y)" calcmode="lin" valueType="num">
                                      <p:cBhvr>
                                        <p:cTn id="29" dur="1230" accel="100000" fill="hold">
                                          <p:stCondLst>
                                            <p:cond delay="770"/>
                                          </p:stCondLst>
                                        </p:cTn>
                                        <p:tgtEl>
                                          <p:spTgt spid="3079"/>
                                        </p:tgtEl>
                                        <p:attrNameLst>
                                          <p:attrName>ppt_y</p:attrName>
                                        </p:attrNameLst>
                                      </p:cBhvr>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3081"/>
                                        </p:tgtEl>
                                        <p:attrNameLst>
                                          <p:attrName>style.visibility</p:attrName>
                                        </p:attrNameLst>
                                      </p:cBhvr>
                                      <p:to>
                                        <p:strVal val="visible"/>
                                      </p:to>
                                    </p:set>
                                    <p:animEffect transition="in" filter="dissolve">
                                      <p:cBhvr>
                                        <p:cTn id="34" dur="500"/>
                                        <p:tgtEl>
                                          <p:spTgt spid="3081"/>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6" presetClass="entr" presetSubtype="16" fill="hold" nodeType="clickEffect">
                                  <p:stCondLst>
                                    <p:cond delay="0"/>
                                  </p:stCondLst>
                                  <p:childTnLst>
                                    <p:set>
                                      <p:cBhvr>
                                        <p:cTn id="38" dur="1" fill="hold">
                                          <p:stCondLst>
                                            <p:cond delay="0"/>
                                          </p:stCondLst>
                                        </p:cTn>
                                        <p:tgtEl>
                                          <p:spTgt spid="3077"/>
                                        </p:tgtEl>
                                        <p:attrNameLst>
                                          <p:attrName>style.visibility</p:attrName>
                                        </p:attrNameLst>
                                      </p:cBhvr>
                                      <p:to>
                                        <p:strVal val="visible"/>
                                      </p:to>
                                    </p:set>
                                    <p:animEffect transition="in" filter="circle(in)">
                                      <p:cBhvr>
                                        <p:cTn id="39" dur="2000"/>
                                        <p:tgtEl>
                                          <p:spTgt spid="3077"/>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9" presetClass="entr" presetSubtype="0" fill="hold" grpId="0" nodeType="clickEffect">
                                  <p:stCondLst>
                                    <p:cond delay="0"/>
                                  </p:stCondLst>
                                  <p:childTnLst>
                                    <p:set>
                                      <p:cBhvr>
                                        <p:cTn id="43" dur="1" fill="hold">
                                          <p:stCondLst>
                                            <p:cond delay="0"/>
                                          </p:stCondLst>
                                        </p:cTn>
                                        <p:tgtEl>
                                          <p:spTgt spid="3078"/>
                                        </p:tgtEl>
                                        <p:attrNameLst>
                                          <p:attrName>style.visibility</p:attrName>
                                        </p:attrNameLst>
                                      </p:cBhvr>
                                      <p:to>
                                        <p:strVal val="visible"/>
                                      </p:to>
                                    </p:set>
                                    <p:animEffect transition="in" filter="dissolve">
                                      <p:cBhvr>
                                        <p:cTn id="44" dur="500"/>
                                        <p:tgtEl>
                                          <p:spTgt spid="30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6" grpId="0"/>
      <p:bldP spid="3078" grpId="0"/>
      <p:bldP spid="3081" grpId="0"/>
      <p:bldP spid="308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Text Box 4">
            <a:extLst>
              <a:ext uri="{FF2B5EF4-FFF2-40B4-BE49-F238E27FC236}">
                <a16:creationId xmlns:a16="http://schemas.microsoft.com/office/drawing/2014/main" id="{D3F1D5DE-D182-441B-A502-CB04D4979AEE}"/>
              </a:ext>
            </a:extLst>
          </p:cNvPr>
          <p:cNvSpPr txBox="1">
            <a:spLocks noChangeArrowheads="1"/>
          </p:cNvSpPr>
          <p:nvPr/>
        </p:nvSpPr>
        <p:spPr bwMode="auto">
          <a:xfrm>
            <a:off x="626269" y="292276"/>
            <a:ext cx="4572000"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r>
              <a:rPr lang="en-US" altLang="en-US" b="1" dirty="0">
                <a:solidFill>
                  <a:srgbClr val="000099"/>
                </a:solidFill>
              </a:rPr>
              <a:t>Needs</a:t>
            </a:r>
            <a:r>
              <a:rPr lang="en-US" altLang="en-US" dirty="0"/>
              <a:t> </a:t>
            </a:r>
            <a:r>
              <a:rPr lang="en-US" altLang="en-US" dirty="0">
                <a:solidFill>
                  <a:srgbClr val="000099"/>
                </a:solidFill>
              </a:rPr>
              <a:t>are things people must have to live, such as…</a:t>
            </a:r>
          </a:p>
        </p:txBody>
      </p:sp>
      <p:pic>
        <p:nvPicPr>
          <p:cNvPr id="5125" name="Picture 5" descr="j0113126">
            <a:extLst>
              <a:ext uri="{FF2B5EF4-FFF2-40B4-BE49-F238E27FC236}">
                <a16:creationId xmlns:a16="http://schemas.microsoft.com/office/drawing/2014/main" id="{4F099940-7203-4430-B9B1-ADDE24ED3F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8905" y="40481"/>
            <a:ext cx="3297238" cy="2243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6" name="Picture 6" descr="j0151245">
            <a:extLst>
              <a:ext uri="{FF2B5EF4-FFF2-40B4-BE49-F238E27FC236}">
                <a16:creationId xmlns:a16="http://schemas.microsoft.com/office/drawing/2014/main" id="{AA88C62F-908C-4A6D-AA77-92BC770F5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1305" y="2179638"/>
            <a:ext cx="3657600"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Picture 7" descr="j0113368">
            <a:extLst>
              <a:ext uri="{FF2B5EF4-FFF2-40B4-BE49-F238E27FC236}">
                <a16:creationId xmlns:a16="http://schemas.microsoft.com/office/drawing/2014/main" id="{928A8441-DEDD-44B5-A482-A56C4588F1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6269" y="3228976"/>
            <a:ext cx="2166938"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8" descr="BD20109_">
            <a:extLst>
              <a:ext uri="{FF2B5EF4-FFF2-40B4-BE49-F238E27FC236}">
                <a16:creationId xmlns:a16="http://schemas.microsoft.com/office/drawing/2014/main" id="{5A1404B9-0271-412C-BD3D-72FEF787C9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77805" y="2784079"/>
            <a:ext cx="1938338" cy="2287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9" name="Text Box 9">
            <a:extLst>
              <a:ext uri="{FF2B5EF4-FFF2-40B4-BE49-F238E27FC236}">
                <a16:creationId xmlns:a16="http://schemas.microsoft.com/office/drawing/2014/main" id="{562BB993-418F-40D0-AD62-B78A341D51F4}"/>
              </a:ext>
            </a:extLst>
          </p:cNvPr>
          <p:cNvSpPr txBox="1">
            <a:spLocks noChangeArrowheads="1"/>
          </p:cNvSpPr>
          <p:nvPr/>
        </p:nvSpPr>
        <p:spPr bwMode="auto">
          <a:xfrm>
            <a:off x="6793449" y="1035446"/>
            <a:ext cx="2133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r>
              <a:rPr lang="en-US" altLang="en-US" sz="4000" dirty="0">
                <a:solidFill>
                  <a:srgbClr val="000099"/>
                </a:solidFill>
              </a:rPr>
              <a:t>food,</a:t>
            </a:r>
          </a:p>
        </p:txBody>
      </p:sp>
      <p:sp>
        <p:nvSpPr>
          <p:cNvPr id="5131" name="Text Box 11">
            <a:extLst>
              <a:ext uri="{FF2B5EF4-FFF2-40B4-BE49-F238E27FC236}">
                <a16:creationId xmlns:a16="http://schemas.microsoft.com/office/drawing/2014/main" id="{F1ECBC4B-954D-4B11-802F-B4F1A8067EFB}"/>
              </a:ext>
            </a:extLst>
          </p:cNvPr>
          <p:cNvSpPr txBox="1">
            <a:spLocks noChangeArrowheads="1"/>
          </p:cNvSpPr>
          <p:nvPr/>
        </p:nvSpPr>
        <p:spPr bwMode="auto">
          <a:xfrm>
            <a:off x="5198269" y="4369992"/>
            <a:ext cx="2286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r>
              <a:rPr lang="en-US" altLang="en-US" sz="4000" dirty="0">
                <a:solidFill>
                  <a:srgbClr val="000099"/>
                </a:solidFill>
              </a:rPr>
              <a:t>shelter</a:t>
            </a:r>
          </a:p>
        </p:txBody>
      </p:sp>
      <p:sp>
        <p:nvSpPr>
          <p:cNvPr id="5132" name="Text Box 12">
            <a:extLst>
              <a:ext uri="{FF2B5EF4-FFF2-40B4-BE49-F238E27FC236}">
                <a16:creationId xmlns:a16="http://schemas.microsoft.com/office/drawing/2014/main" id="{C241F043-2F25-4C6D-A132-03409E37C6A0}"/>
              </a:ext>
            </a:extLst>
          </p:cNvPr>
          <p:cNvSpPr txBox="1">
            <a:spLocks noChangeArrowheads="1"/>
          </p:cNvSpPr>
          <p:nvPr/>
        </p:nvSpPr>
        <p:spPr bwMode="auto">
          <a:xfrm>
            <a:off x="2653904" y="5269793"/>
            <a:ext cx="2438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r>
              <a:rPr lang="en-US" altLang="en-US" sz="4000" dirty="0">
                <a:solidFill>
                  <a:srgbClr val="000099"/>
                </a:solidFill>
              </a:rPr>
              <a:t>clothing</a:t>
            </a:r>
          </a:p>
        </p:txBody>
      </p:sp>
      <p:sp>
        <p:nvSpPr>
          <p:cNvPr id="5130" name="Text Box 13">
            <a:extLst>
              <a:ext uri="{FF2B5EF4-FFF2-40B4-BE49-F238E27FC236}">
                <a16:creationId xmlns:a16="http://schemas.microsoft.com/office/drawing/2014/main" id="{5606DB2E-FD8C-44DE-8016-017C8C5EB149}"/>
              </a:ext>
            </a:extLst>
          </p:cNvPr>
          <p:cNvSpPr txBox="1">
            <a:spLocks noChangeArrowheads="1"/>
          </p:cNvSpPr>
          <p:nvPr/>
        </p:nvSpPr>
        <p:spPr bwMode="auto">
          <a:xfrm>
            <a:off x="8153400" y="5715001"/>
            <a:ext cx="2514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endParaRPr lang="en-US" altLang="en-US" sz="4000"/>
          </a:p>
        </p:txBody>
      </p:sp>
      <p:sp>
        <p:nvSpPr>
          <p:cNvPr id="5134" name="Text Box 14">
            <a:extLst>
              <a:ext uri="{FF2B5EF4-FFF2-40B4-BE49-F238E27FC236}">
                <a16:creationId xmlns:a16="http://schemas.microsoft.com/office/drawing/2014/main" id="{4B61C446-EB72-45D9-BA7F-5F5F13AA5D6A}"/>
              </a:ext>
            </a:extLst>
          </p:cNvPr>
          <p:cNvSpPr txBox="1">
            <a:spLocks noChangeArrowheads="1"/>
          </p:cNvSpPr>
          <p:nvPr/>
        </p:nvSpPr>
        <p:spPr bwMode="auto">
          <a:xfrm>
            <a:off x="8033276" y="5248961"/>
            <a:ext cx="343458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4400">
                <a:solidFill>
                  <a:schemeClr val="tx1"/>
                </a:solidFill>
                <a:latin typeface="Comic Sans MS" panose="030F0702030302020204" pitchFamily="66" charset="0"/>
              </a:defRPr>
            </a:lvl1pPr>
            <a:lvl2pPr marL="742950" indent="-285750">
              <a:defRPr sz="4400">
                <a:solidFill>
                  <a:schemeClr val="tx1"/>
                </a:solidFill>
                <a:latin typeface="Comic Sans MS" panose="030F0702030302020204" pitchFamily="66" charset="0"/>
              </a:defRPr>
            </a:lvl2pPr>
            <a:lvl3pPr marL="1143000" indent="-228600">
              <a:defRPr sz="4400">
                <a:solidFill>
                  <a:schemeClr val="tx1"/>
                </a:solidFill>
                <a:latin typeface="Comic Sans MS" panose="030F0702030302020204" pitchFamily="66" charset="0"/>
              </a:defRPr>
            </a:lvl3pPr>
            <a:lvl4pPr marL="1600200" indent="-228600">
              <a:defRPr sz="4400">
                <a:solidFill>
                  <a:schemeClr val="tx1"/>
                </a:solidFill>
                <a:latin typeface="Comic Sans MS" panose="030F0702030302020204" pitchFamily="66" charset="0"/>
              </a:defRPr>
            </a:lvl4pPr>
            <a:lvl5pPr marL="2057400" indent="-228600">
              <a:defRPr sz="4400">
                <a:solidFill>
                  <a:schemeClr val="tx1"/>
                </a:solidFill>
                <a:latin typeface="Comic Sans MS" panose="030F0702030302020204" pitchFamily="66" charset="0"/>
              </a:defRPr>
            </a:lvl5pPr>
            <a:lvl6pPr marL="2514600" indent="-228600" eaLnBrk="0" fontAlgn="base" hangingPunct="0">
              <a:spcBef>
                <a:spcPct val="0"/>
              </a:spcBef>
              <a:spcAft>
                <a:spcPct val="0"/>
              </a:spcAft>
              <a:defRPr sz="4400">
                <a:solidFill>
                  <a:schemeClr val="tx1"/>
                </a:solidFill>
                <a:latin typeface="Comic Sans MS" panose="030F0702030302020204" pitchFamily="66" charset="0"/>
              </a:defRPr>
            </a:lvl6pPr>
            <a:lvl7pPr marL="2971800" indent="-228600" eaLnBrk="0" fontAlgn="base" hangingPunct="0">
              <a:spcBef>
                <a:spcPct val="0"/>
              </a:spcBef>
              <a:spcAft>
                <a:spcPct val="0"/>
              </a:spcAft>
              <a:defRPr sz="4400">
                <a:solidFill>
                  <a:schemeClr val="tx1"/>
                </a:solidFill>
                <a:latin typeface="Comic Sans MS" panose="030F0702030302020204" pitchFamily="66" charset="0"/>
              </a:defRPr>
            </a:lvl7pPr>
            <a:lvl8pPr marL="3429000" indent="-228600" eaLnBrk="0" fontAlgn="base" hangingPunct="0">
              <a:spcBef>
                <a:spcPct val="0"/>
              </a:spcBef>
              <a:spcAft>
                <a:spcPct val="0"/>
              </a:spcAft>
              <a:defRPr sz="4400">
                <a:solidFill>
                  <a:schemeClr val="tx1"/>
                </a:solidFill>
                <a:latin typeface="Comic Sans MS" panose="030F0702030302020204" pitchFamily="66" charset="0"/>
              </a:defRPr>
            </a:lvl8pPr>
            <a:lvl9pPr marL="3886200" indent="-228600" eaLnBrk="0" fontAlgn="base" hangingPunct="0">
              <a:spcBef>
                <a:spcPct val="0"/>
              </a:spcBef>
              <a:spcAft>
                <a:spcPct val="0"/>
              </a:spcAft>
              <a:defRPr sz="4400">
                <a:solidFill>
                  <a:schemeClr val="tx1"/>
                </a:solidFill>
                <a:latin typeface="Comic Sans MS" panose="030F0702030302020204" pitchFamily="66" charset="0"/>
              </a:defRPr>
            </a:lvl9pPr>
          </a:lstStyle>
          <a:p>
            <a:pPr eaLnBrk="1" hangingPunct="1">
              <a:spcBef>
                <a:spcPct val="50000"/>
              </a:spcBef>
            </a:pPr>
            <a:r>
              <a:rPr lang="en-US" altLang="en-US" sz="3600" dirty="0">
                <a:solidFill>
                  <a:srgbClr val="000099"/>
                </a:solidFill>
              </a:rPr>
              <a:t>medical care.</a:t>
            </a:r>
          </a:p>
        </p:txBody>
      </p:sp>
    </p:spTree>
  </p:cSld>
  <p:clrMapOvr>
    <a:masterClrMapping/>
  </p:clrMapOvr>
  <p:transition>
    <p:wheel spokes="8"/>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124"/>
                                        </p:tgtEl>
                                        <p:attrNameLst>
                                          <p:attrName>style.visibility</p:attrName>
                                        </p:attrNameLst>
                                      </p:cBhvr>
                                      <p:to>
                                        <p:strVal val="visible"/>
                                      </p:to>
                                    </p:set>
                                    <p:animEffect transition="in" filter="checkerboard(across)">
                                      <p:cBhvr>
                                        <p:cTn id="7" dur="500"/>
                                        <p:tgtEl>
                                          <p:spTgt spid="512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12" fill="hold" nodeType="clickEffect">
                                  <p:stCondLst>
                                    <p:cond delay="0"/>
                                  </p:stCondLst>
                                  <p:childTnLst>
                                    <p:set>
                                      <p:cBhvr>
                                        <p:cTn id="11" dur="1" fill="hold">
                                          <p:stCondLst>
                                            <p:cond delay="0"/>
                                          </p:stCondLst>
                                        </p:cTn>
                                        <p:tgtEl>
                                          <p:spTgt spid="5125"/>
                                        </p:tgtEl>
                                        <p:attrNameLst>
                                          <p:attrName>style.visibility</p:attrName>
                                        </p:attrNameLst>
                                      </p:cBhvr>
                                      <p:to>
                                        <p:strVal val="visible"/>
                                      </p:to>
                                    </p:set>
                                    <p:animEffect transition="in" filter="strips(downLeft)">
                                      <p:cBhvr>
                                        <p:cTn id="12" dur="500"/>
                                        <p:tgtEl>
                                          <p:spTgt spid="512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5129"/>
                                        </p:tgtEl>
                                        <p:attrNameLst>
                                          <p:attrName>style.visibility</p:attrName>
                                        </p:attrNameLst>
                                      </p:cBhvr>
                                      <p:to>
                                        <p:strVal val="visible"/>
                                      </p:to>
                                    </p:set>
                                    <p:animEffect transition="in" filter="wedge">
                                      <p:cBhvr>
                                        <p:cTn id="17" dur="2000"/>
                                        <p:tgtEl>
                                          <p:spTgt spid="512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0" presetClass="entr" presetSubtype="0" fill="hold" nodeType="clickEffect">
                                  <p:stCondLst>
                                    <p:cond delay="0"/>
                                  </p:stCondLst>
                                  <p:childTnLst>
                                    <p:set>
                                      <p:cBhvr>
                                        <p:cTn id="21" dur="1" fill="hold">
                                          <p:stCondLst>
                                            <p:cond delay="0"/>
                                          </p:stCondLst>
                                        </p:cTn>
                                        <p:tgtEl>
                                          <p:spTgt spid="5127"/>
                                        </p:tgtEl>
                                        <p:attrNameLst>
                                          <p:attrName>style.visibility</p:attrName>
                                        </p:attrNameLst>
                                      </p:cBhvr>
                                      <p:to>
                                        <p:strVal val="visible"/>
                                      </p:to>
                                    </p:set>
                                    <p:animEffect transition="in" filter="wedge">
                                      <p:cBhvr>
                                        <p:cTn id="22" dur="2000"/>
                                        <p:tgtEl>
                                          <p:spTgt spid="512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0" presetClass="entr" presetSubtype="0" fill="hold" grpId="0" nodeType="clickEffect">
                                  <p:stCondLst>
                                    <p:cond delay="0"/>
                                  </p:stCondLst>
                                  <p:childTnLst>
                                    <p:set>
                                      <p:cBhvr>
                                        <p:cTn id="26" dur="1" fill="hold">
                                          <p:stCondLst>
                                            <p:cond delay="0"/>
                                          </p:stCondLst>
                                        </p:cTn>
                                        <p:tgtEl>
                                          <p:spTgt spid="5132"/>
                                        </p:tgtEl>
                                        <p:attrNameLst>
                                          <p:attrName>style.visibility</p:attrName>
                                        </p:attrNameLst>
                                      </p:cBhvr>
                                      <p:to>
                                        <p:strVal val="visible"/>
                                      </p:to>
                                    </p:set>
                                    <p:animEffect transition="in" filter="wedge">
                                      <p:cBhvr>
                                        <p:cTn id="27" dur="2000"/>
                                        <p:tgtEl>
                                          <p:spTgt spid="513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26" fill="hold" nodeType="clickEffect">
                                  <p:stCondLst>
                                    <p:cond delay="0"/>
                                  </p:stCondLst>
                                  <p:childTnLst>
                                    <p:set>
                                      <p:cBhvr>
                                        <p:cTn id="31" dur="1" fill="hold">
                                          <p:stCondLst>
                                            <p:cond delay="0"/>
                                          </p:stCondLst>
                                        </p:cTn>
                                        <p:tgtEl>
                                          <p:spTgt spid="5126"/>
                                        </p:tgtEl>
                                        <p:attrNameLst>
                                          <p:attrName>style.visibility</p:attrName>
                                        </p:attrNameLst>
                                      </p:cBhvr>
                                      <p:to>
                                        <p:strVal val="visible"/>
                                      </p:to>
                                    </p:set>
                                    <p:animEffect transition="in" filter="barn(inHorizontal)">
                                      <p:cBhvr>
                                        <p:cTn id="32" dur="500"/>
                                        <p:tgtEl>
                                          <p:spTgt spid="5126"/>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0" presetClass="entr" presetSubtype="0" fill="hold" grpId="0" nodeType="clickEffect">
                                  <p:stCondLst>
                                    <p:cond delay="0"/>
                                  </p:stCondLst>
                                  <p:childTnLst>
                                    <p:set>
                                      <p:cBhvr>
                                        <p:cTn id="36" dur="1" fill="hold">
                                          <p:stCondLst>
                                            <p:cond delay="0"/>
                                          </p:stCondLst>
                                        </p:cTn>
                                        <p:tgtEl>
                                          <p:spTgt spid="5131"/>
                                        </p:tgtEl>
                                        <p:attrNameLst>
                                          <p:attrName>style.visibility</p:attrName>
                                        </p:attrNameLst>
                                      </p:cBhvr>
                                      <p:to>
                                        <p:strVal val="visible"/>
                                      </p:to>
                                    </p:set>
                                    <p:animEffect transition="in" filter="wedge">
                                      <p:cBhvr>
                                        <p:cTn id="37" dur="2000"/>
                                        <p:tgtEl>
                                          <p:spTgt spid="5131"/>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4" fill="hold" nodeType="clickEffect">
                                  <p:stCondLst>
                                    <p:cond delay="0"/>
                                  </p:stCondLst>
                                  <p:childTnLst>
                                    <p:set>
                                      <p:cBhvr>
                                        <p:cTn id="41" dur="1" fill="hold">
                                          <p:stCondLst>
                                            <p:cond delay="0"/>
                                          </p:stCondLst>
                                        </p:cTn>
                                        <p:tgtEl>
                                          <p:spTgt spid="5128"/>
                                        </p:tgtEl>
                                        <p:attrNameLst>
                                          <p:attrName>style.visibility</p:attrName>
                                        </p:attrNameLst>
                                      </p:cBhvr>
                                      <p:to>
                                        <p:strVal val="visible"/>
                                      </p:to>
                                    </p:set>
                                    <p:animEffect transition="in" filter="wipe(down)">
                                      <p:cBhvr>
                                        <p:cTn id="42" dur="500"/>
                                        <p:tgtEl>
                                          <p:spTgt spid="512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5134"/>
                                        </p:tgtEl>
                                        <p:attrNameLst>
                                          <p:attrName>style.visibility</p:attrName>
                                        </p:attrNameLst>
                                      </p:cBhvr>
                                      <p:to>
                                        <p:strVal val="visible"/>
                                      </p:to>
                                    </p:set>
                                    <p:animEffect transition="in" filter="blinds(horizontal)">
                                      <p:cBhvr>
                                        <p:cTn id="47" dur="500"/>
                                        <p:tgtEl>
                                          <p:spTgt spid="5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p:bldP spid="5129" grpId="0"/>
      <p:bldP spid="5131" grpId="0"/>
      <p:bldP spid="5132" grpId="0"/>
      <p:bldP spid="513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6989202-9931-46F3-817A-24128F606CFE}"/>
              </a:ext>
            </a:extLst>
          </p:cNvPr>
          <p:cNvSpPr txBox="1"/>
          <p:nvPr/>
        </p:nvSpPr>
        <p:spPr>
          <a:xfrm>
            <a:off x="547475" y="2049901"/>
            <a:ext cx="2539353" cy="3416320"/>
          </a:xfrm>
          <a:prstGeom prst="rect">
            <a:avLst/>
          </a:prstGeom>
          <a:noFill/>
        </p:spPr>
        <p:txBody>
          <a:bodyPr wrap="square" rtlCol="0">
            <a:spAutoFit/>
          </a:bodyPr>
          <a:lstStyle/>
          <a:p>
            <a:r>
              <a:rPr lang="en-GB" sz="2400" dirty="0"/>
              <a:t>Nutritious food</a:t>
            </a:r>
          </a:p>
          <a:p>
            <a:r>
              <a:rPr lang="en-GB" sz="2400" dirty="0"/>
              <a:t>A television</a:t>
            </a:r>
          </a:p>
          <a:p>
            <a:r>
              <a:rPr lang="en-GB" sz="2400" dirty="0"/>
              <a:t>A bicycle</a:t>
            </a:r>
          </a:p>
          <a:p>
            <a:r>
              <a:rPr lang="en-GB" sz="2400" dirty="0"/>
              <a:t>Play</a:t>
            </a:r>
          </a:p>
          <a:p>
            <a:r>
              <a:rPr lang="en-GB" sz="2400" dirty="0"/>
              <a:t>Mobile phone</a:t>
            </a:r>
          </a:p>
          <a:p>
            <a:r>
              <a:rPr lang="en-GB" sz="2400" dirty="0"/>
              <a:t>Clean air</a:t>
            </a:r>
          </a:p>
          <a:p>
            <a:r>
              <a:rPr lang="en-GB" sz="2400" dirty="0"/>
              <a:t>Fashionable clothes</a:t>
            </a:r>
          </a:p>
          <a:p>
            <a:r>
              <a:rPr lang="en-GB" sz="2400" dirty="0"/>
              <a:t>Personal computer</a:t>
            </a:r>
          </a:p>
        </p:txBody>
      </p:sp>
      <p:sp>
        <p:nvSpPr>
          <p:cNvPr id="5" name="TextBox 4">
            <a:extLst>
              <a:ext uri="{FF2B5EF4-FFF2-40B4-BE49-F238E27FC236}">
                <a16:creationId xmlns:a16="http://schemas.microsoft.com/office/drawing/2014/main" id="{B195E8EA-5026-48A7-BA97-A4B9DF97F0D8}"/>
              </a:ext>
            </a:extLst>
          </p:cNvPr>
          <p:cNvSpPr txBox="1"/>
          <p:nvPr/>
        </p:nvSpPr>
        <p:spPr>
          <a:xfrm>
            <a:off x="3797381" y="2049901"/>
            <a:ext cx="3127598" cy="3416320"/>
          </a:xfrm>
          <a:prstGeom prst="rect">
            <a:avLst/>
          </a:prstGeom>
          <a:noFill/>
        </p:spPr>
        <p:txBody>
          <a:bodyPr wrap="square" rtlCol="0">
            <a:spAutoFit/>
          </a:bodyPr>
          <a:lstStyle/>
          <a:p>
            <a:r>
              <a:rPr lang="en-GB" sz="2400" dirty="0"/>
              <a:t>Clean water</a:t>
            </a:r>
          </a:p>
          <a:p>
            <a:r>
              <a:rPr lang="en-GB" sz="2400" dirty="0"/>
              <a:t>Medical care when needed</a:t>
            </a:r>
          </a:p>
          <a:p>
            <a:r>
              <a:rPr lang="en-GB" sz="2400" dirty="0"/>
              <a:t>Own bedroom</a:t>
            </a:r>
          </a:p>
          <a:p>
            <a:r>
              <a:rPr lang="en-GB" sz="2400" dirty="0"/>
              <a:t>Fast food</a:t>
            </a:r>
          </a:p>
          <a:p>
            <a:r>
              <a:rPr lang="en-GB" sz="2400" dirty="0"/>
              <a:t>Education</a:t>
            </a:r>
          </a:p>
          <a:p>
            <a:r>
              <a:rPr lang="en-GB" sz="2400" dirty="0"/>
              <a:t>Decent shelter</a:t>
            </a:r>
          </a:p>
          <a:p>
            <a:r>
              <a:rPr lang="en-GB" sz="2400" dirty="0"/>
              <a:t>Protection from abuse/neglect</a:t>
            </a:r>
          </a:p>
        </p:txBody>
      </p:sp>
      <p:sp>
        <p:nvSpPr>
          <p:cNvPr id="6" name="TextBox 5">
            <a:extLst>
              <a:ext uri="{FF2B5EF4-FFF2-40B4-BE49-F238E27FC236}">
                <a16:creationId xmlns:a16="http://schemas.microsoft.com/office/drawing/2014/main" id="{596310FE-44B0-463C-81F0-B712A8C1082F}"/>
              </a:ext>
            </a:extLst>
          </p:cNvPr>
          <p:cNvSpPr txBox="1"/>
          <p:nvPr/>
        </p:nvSpPr>
        <p:spPr>
          <a:xfrm>
            <a:off x="7829673" y="1986055"/>
            <a:ext cx="3762435" cy="3416320"/>
          </a:xfrm>
          <a:prstGeom prst="rect">
            <a:avLst/>
          </a:prstGeom>
          <a:noFill/>
        </p:spPr>
        <p:txBody>
          <a:bodyPr wrap="square" rtlCol="0">
            <a:spAutoFit/>
          </a:bodyPr>
          <a:lstStyle/>
          <a:p>
            <a:r>
              <a:rPr lang="en-GB" sz="2400" dirty="0"/>
              <a:t>Protection from discrimination</a:t>
            </a:r>
          </a:p>
          <a:p>
            <a:r>
              <a:rPr lang="en-GB" sz="2400" dirty="0"/>
              <a:t>Money to spend as you like</a:t>
            </a:r>
          </a:p>
          <a:p>
            <a:r>
              <a:rPr lang="en-GB" sz="2400" dirty="0"/>
              <a:t>Opportunity to express your opinion and be listened to.</a:t>
            </a:r>
          </a:p>
          <a:p>
            <a:r>
              <a:rPr lang="en-GB" sz="2400" dirty="0"/>
              <a:t>Holiday trips</a:t>
            </a:r>
          </a:p>
          <a:p>
            <a:r>
              <a:rPr lang="en-GB" sz="2400" dirty="0"/>
              <a:t>Opportunities to practice beliefs, culture and language</a:t>
            </a:r>
          </a:p>
        </p:txBody>
      </p:sp>
      <p:sp>
        <p:nvSpPr>
          <p:cNvPr id="7" name="TextBox 6">
            <a:extLst>
              <a:ext uri="{FF2B5EF4-FFF2-40B4-BE49-F238E27FC236}">
                <a16:creationId xmlns:a16="http://schemas.microsoft.com/office/drawing/2014/main" id="{C8BB1045-CA7E-4F28-9455-49B257C777F5}"/>
              </a:ext>
            </a:extLst>
          </p:cNvPr>
          <p:cNvSpPr txBox="1"/>
          <p:nvPr/>
        </p:nvSpPr>
        <p:spPr>
          <a:xfrm>
            <a:off x="995939" y="797916"/>
            <a:ext cx="10291368" cy="584775"/>
          </a:xfrm>
          <a:prstGeom prst="rect">
            <a:avLst/>
          </a:prstGeom>
          <a:noFill/>
        </p:spPr>
        <p:txBody>
          <a:bodyPr wrap="square" rtlCol="0">
            <a:spAutoFit/>
          </a:bodyPr>
          <a:lstStyle/>
          <a:p>
            <a:r>
              <a:rPr lang="en-GB" sz="3200" dirty="0"/>
              <a:t>Which are of the following are Wants and which are Needs?</a:t>
            </a:r>
          </a:p>
        </p:txBody>
      </p:sp>
    </p:spTree>
    <p:extLst>
      <p:ext uri="{BB962C8B-B14F-4D97-AF65-F5344CB8AC3E}">
        <p14:creationId xmlns:p14="http://schemas.microsoft.com/office/powerpoint/2010/main" val="397471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ADA7BFB-8BBE-4C79-83F7-F856FEDFBB2A}"/>
              </a:ext>
            </a:extLst>
          </p:cNvPr>
          <p:cNvSpPr>
            <a:spLocks noGrp="1"/>
          </p:cNvSpPr>
          <p:nvPr>
            <p:ph type="body" idx="1"/>
          </p:nvPr>
        </p:nvSpPr>
        <p:spPr>
          <a:xfrm>
            <a:off x="1394773" y="988302"/>
            <a:ext cx="4645152" cy="801943"/>
          </a:xfrm>
        </p:spPr>
        <p:txBody>
          <a:bodyPr/>
          <a:lstStyle/>
          <a:p>
            <a:r>
              <a:rPr lang="en-GB" dirty="0"/>
              <a:t>Needs</a:t>
            </a:r>
          </a:p>
        </p:txBody>
      </p:sp>
      <p:sp>
        <p:nvSpPr>
          <p:cNvPr id="4" name="Content Placeholder 3">
            <a:extLst>
              <a:ext uri="{FF2B5EF4-FFF2-40B4-BE49-F238E27FC236}">
                <a16:creationId xmlns:a16="http://schemas.microsoft.com/office/drawing/2014/main" id="{8B02CDB5-5B69-4A57-B43C-9DDE39F640DE}"/>
              </a:ext>
            </a:extLst>
          </p:cNvPr>
          <p:cNvSpPr>
            <a:spLocks noGrp="1"/>
          </p:cNvSpPr>
          <p:nvPr>
            <p:ph sz="half" idx="2"/>
          </p:nvPr>
        </p:nvSpPr>
        <p:spPr>
          <a:xfrm>
            <a:off x="1450848" y="1857451"/>
            <a:ext cx="4645152" cy="4118182"/>
          </a:xfrm>
        </p:spPr>
        <p:txBody>
          <a:bodyPr vert="horz" lIns="91440" tIns="45720" rIns="91440" bIns="45720" rtlCol="0" anchor="t">
            <a:normAutofit fontScale="70000" lnSpcReduction="20000"/>
          </a:bodyPr>
          <a:lstStyle/>
          <a:p>
            <a:r>
              <a:rPr lang="en-GB" sz="2000" dirty="0"/>
              <a:t>Nutritious food</a:t>
            </a:r>
          </a:p>
          <a:p>
            <a:r>
              <a:rPr lang="en-GB" sz="2000" dirty="0"/>
              <a:t>Play</a:t>
            </a:r>
          </a:p>
          <a:p>
            <a:r>
              <a:rPr lang="en-GB" sz="2000" dirty="0"/>
              <a:t>Clean water</a:t>
            </a:r>
          </a:p>
          <a:p>
            <a:r>
              <a:rPr lang="en-GB" dirty="0"/>
              <a:t>Clean air</a:t>
            </a:r>
            <a:endParaRPr lang="en-GB" sz="2000" dirty="0"/>
          </a:p>
          <a:p>
            <a:r>
              <a:rPr lang="en-GB" sz="2000" dirty="0"/>
              <a:t>Medical care when needed</a:t>
            </a:r>
          </a:p>
          <a:p>
            <a:r>
              <a:rPr lang="en-GB" sz="2000" dirty="0"/>
              <a:t>Protection from discrimination</a:t>
            </a:r>
          </a:p>
          <a:p>
            <a:r>
              <a:rPr lang="en-GB" sz="2000" dirty="0"/>
              <a:t>Opportunity to express your opinion and be listened to</a:t>
            </a:r>
          </a:p>
          <a:p>
            <a:r>
              <a:rPr lang="en-GB" dirty="0"/>
              <a:t>Protection from abuse/neglect</a:t>
            </a:r>
          </a:p>
          <a:p>
            <a:r>
              <a:rPr lang="en-GB" sz="2000" dirty="0"/>
              <a:t>Decent shelter</a:t>
            </a:r>
          </a:p>
          <a:p>
            <a:r>
              <a:rPr lang="en-GB" sz="2000" dirty="0"/>
              <a:t>Opportunities to practice beliefs, culture and language</a:t>
            </a:r>
          </a:p>
          <a:p>
            <a:r>
              <a:rPr lang="en-GB" dirty="0"/>
              <a:t>Education</a:t>
            </a:r>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dirty="0"/>
          </a:p>
        </p:txBody>
      </p:sp>
      <p:sp>
        <p:nvSpPr>
          <p:cNvPr id="5" name="Text Placeholder 4">
            <a:extLst>
              <a:ext uri="{FF2B5EF4-FFF2-40B4-BE49-F238E27FC236}">
                <a16:creationId xmlns:a16="http://schemas.microsoft.com/office/drawing/2014/main" id="{93BFB7D2-AC06-4D34-B312-A18774DDF80D}"/>
              </a:ext>
            </a:extLst>
          </p:cNvPr>
          <p:cNvSpPr>
            <a:spLocks noGrp="1"/>
          </p:cNvSpPr>
          <p:nvPr>
            <p:ph type="body" sz="quarter" idx="3"/>
          </p:nvPr>
        </p:nvSpPr>
        <p:spPr>
          <a:xfrm>
            <a:off x="6412362" y="998019"/>
            <a:ext cx="4645152" cy="802237"/>
          </a:xfrm>
        </p:spPr>
        <p:txBody>
          <a:bodyPr/>
          <a:lstStyle/>
          <a:p>
            <a:r>
              <a:rPr lang="en-GB" dirty="0"/>
              <a:t>Wants</a:t>
            </a:r>
          </a:p>
        </p:txBody>
      </p:sp>
      <p:sp>
        <p:nvSpPr>
          <p:cNvPr id="6" name="Content Placeholder 5">
            <a:extLst>
              <a:ext uri="{FF2B5EF4-FFF2-40B4-BE49-F238E27FC236}">
                <a16:creationId xmlns:a16="http://schemas.microsoft.com/office/drawing/2014/main" id="{8D594263-11B2-4D1E-AF9C-24CDE8A98A9E}"/>
              </a:ext>
            </a:extLst>
          </p:cNvPr>
          <p:cNvSpPr>
            <a:spLocks noGrp="1"/>
          </p:cNvSpPr>
          <p:nvPr>
            <p:ph sz="quarter" idx="4"/>
          </p:nvPr>
        </p:nvSpPr>
        <p:spPr>
          <a:xfrm>
            <a:off x="6499725" y="1857451"/>
            <a:ext cx="4645152" cy="4002530"/>
          </a:xfrm>
        </p:spPr>
        <p:txBody>
          <a:bodyPr vert="horz" lIns="91440" tIns="45720" rIns="91440" bIns="45720" rtlCol="0" anchor="t">
            <a:normAutofit fontScale="70000" lnSpcReduction="20000"/>
          </a:bodyPr>
          <a:lstStyle/>
          <a:p>
            <a:r>
              <a:rPr lang="en-GB" sz="2000" dirty="0"/>
              <a:t>A television</a:t>
            </a:r>
          </a:p>
          <a:p>
            <a:r>
              <a:rPr lang="en-GB" sz="2000" dirty="0"/>
              <a:t>A bicycle</a:t>
            </a:r>
          </a:p>
          <a:p>
            <a:r>
              <a:rPr lang="en-GB" sz="2000" dirty="0"/>
              <a:t>Own bedroom (</a:t>
            </a:r>
            <a:r>
              <a:rPr lang="en-GB"/>
              <a:t>a luxury, however</a:t>
            </a:r>
            <a:r>
              <a:rPr lang="en-GB" sz="2000" dirty="0"/>
              <a:t>, privacy issues)</a:t>
            </a:r>
          </a:p>
          <a:p>
            <a:r>
              <a:rPr lang="en-GB" sz="2000" dirty="0"/>
              <a:t>Fast food</a:t>
            </a:r>
          </a:p>
          <a:p>
            <a:r>
              <a:rPr lang="en-GB" sz="2000" dirty="0"/>
              <a:t>Money to spend as you like</a:t>
            </a:r>
          </a:p>
          <a:p>
            <a:r>
              <a:rPr lang="en-GB" sz="2000" dirty="0"/>
              <a:t>Holiday trips</a:t>
            </a:r>
          </a:p>
          <a:p>
            <a:r>
              <a:rPr lang="en-GB" dirty="0"/>
              <a:t>Fashionable clothes</a:t>
            </a:r>
          </a:p>
          <a:p>
            <a:r>
              <a:rPr lang="en-GB" sz="2000" dirty="0"/>
              <a:t>Personal computer</a:t>
            </a:r>
          </a:p>
          <a:p>
            <a:r>
              <a:rPr lang="en-GB" dirty="0"/>
              <a:t>Mobile phone</a:t>
            </a:r>
            <a:endParaRPr lang="en-GB" sz="2000" dirty="0"/>
          </a:p>
          <a:p>
            <a:endParaRPr lang="en-GB" sz="2000" dirty="0"/>
          </a:p>
          <a:p>
            <a:endParaRPr lang="en-GB" sz="2000" dirty="0"/>
          </a:p>
          <a:p>
            <a:endParaRPr lang="en-GB" sz="2000" dirty="0"/>
          </a:p>
          <a:p>
            <a:endParaRPr lang="en-GB" dirty="0"/>
          </a:p>
        </p:txBody>
      </p:sp>
    </p:spTree>
    <p:extLst>
      <p:ext uri="{BB962C8B-B14F-4D97-AF65-F5344CB8AC3E}">
        <p14:creationId xmlns:p14="http://schemas.microsoft.com/office/powerpoint/2010/main" val="3214698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6989202-9931-46F3-817A-24128F606CFE}"/>
              </a:ext>
            </a:extLst>
          </p:cNvPr>
          <p:cNvSpPr txBox="1"/>
          <p:nvPr/>
        </p:nvSpPr>
        <p:spPr>
          <a:xfrm>
            <a:off x="547475" y="2049901"/>
            <a:ext cx="2539353" cy="3416320"/>
          </a:xfrm>
          <a:prstGeom prst="rect">
            <a:avLst/>
          </a:prstGeom>
          <a:noFill/>
        </p:spPr>
        <p:txBody>
          <a:bodyPr wrap="square" rtlCol="0">
            <a:spAutoFit/>
          </a:bodyPr>
          <a:lstStyle/>
          <a:p>
            <a:r>
              <a:rPr lang="en-GB" sz="2400" dirty="0"/>
              <a:t>Nutritious food</a:t>
            </a:r>
          </a:p>
          <a:p>
            <a:r>
              <a:rPr lang="en-GB" sz="2400" dirty="0"/>
              <a:t>A television</a:t>
            </a:r>
          </a:p>
          <a:p>
            <a:r>
              <a:rPr lang="en-GB" sz="2400" dirty="0"/>
              <a:t>A bicycle</a:t>
            </a:r>
          </a:p>
          <a:p>
            <a:r>
              <a:rPr lang="en-GB" sz="2400" dirty="0"/>
              <a:t>Play</a:t>
            </a:r>
          </a:p>
          <a:p>
            <a:r>
              <a:rPr lang="en-GB" sz="2400" dirty="0"/>
              <a:t>Mobile phone</a:t>
            </a:r>
          </a:p>
          <a:p>
            <a:r>
              <a:rPr lang="en-GB" sz="2400" dirty="0"/>
              <a:t>Clean air</a:t>
            </a:r>
          </a:p>
          <a:p>
            <a:r>
              <a:rPr lang="en-GB" sz="2400" dirty="0"/>
              <a:t>Fashionable clothes</a:t>
            </a:r>
          </a:p>
          <a:p>
            <a:r>
              <a:rPr lang="en-GB" sz="2400" dirty="0"/>
              <a:t>Personal computer</a:t>
            </a:r>
          </a:p>
        </p:txBody>
      </p:sp>
      <p:sp>
        <p:nvSpPr>
          <p:cNvPr id="5" name="TextBox 4">
            <a:extLst>
              <a:ext uri="{FF2B5EF4-FFF2-40B4-BE49-F238E27FC236}">
                <a16:creationId xmlns:a16="http://schemas.microsoft.com/office/drawing/2014/main" id="{B195E8EA-5026-48A7-BA97-A4B9DF97F0D8}"/>
              </a:ext>
            </a:extLst>
          </p:cNvPr>
          <p:cNvSpPr txBox="1"/>
          <p:nvPr/>
        </p:nvSpPr>
        <p:spPr>
          <a:xfrm>
            <a:off x="3797381" y="2049901"/>
            <a:ext cx="3127598" cy="3416320"/>
          </a:xfrm>
          <a:prstGeom prst="rect">
            <a:avLst/>
          </a:prstGeom>
          <a:noFill/>
        </p:spPr>
        <p:txBody>
          <a:bodyPr wrap="square" rtlCol="0">
            <a:spAutoFit/>
          </a:bodyPr>
          <a:lstStyle/>
          <a:p>
            <a:r>
              <a:rPr lang="en-GB" sz="2400" dirty="0"/>
              <a:t>Clean water</a:t>
            </a:r>
          </a:p>
          <a:p>
            <a:r>
              <a:rPr lang="en-GB" sz="2400" dirty="0"/>
              <a:t>Medical care when needed</a:t>
            </a:r>
          </a:p>
          <a:p>
            <a:r>
              <a:rPr lang="en-GB" sz="2400" dirty="0"/>
              <a:t>Own bedroom</a:t>
            </a:r>
          </a:p>
          <a:p>
            <a:r>
              <a:rPr lang="en-GB" sz="2400" dirty="0"/>
              <a:t>Fast food</a:t>
            </a:r>
          </a:p>
          <a:p>
            <a:r>
              <a:rPr lang="en-GB" sz="2400" dirty="0"/>
              <a:t>Education</a:t>
            </a:r>
          </a:p>
          <a:p>
            <a:r>
              <a:rPr lang="en-GB" sz="2400" dirty="0"/>
              <a:t>Decent shelter</a:t>
            </a:r>
          </a:p>
          <a:p>
            <a:r>
              <a:rPr lang="en-GB" sz="2400" dirty="0"/>
              <a:t>Protection from abuse/neglect</a:t>
            </a:r>
          </a:p>
        </p:txBody>
      </p:sp>
      <p:sp>
        <p:nvSpPr>
          <p:cNvPr id="6" name="TextBox 5">
            <a:extLst>
              <a:ext uri="{FF2B5EF4-FFF2-40B4-BE49-F238E27FC236}">
                <a16:creationId xmlns:a16="http://schemas.microsoft.com/office/drawing/2014/main" id="{596310FE-44B0-463C-81F0-B712A8C1082F}"/>
              </a:ext>
            </a:extLst>
          </p:cNvPr>
          <p:cNvSpPr txBox="1"/>
          <p:nvPr/>
        </p:nvSpPr>
        <p:spPr>
          <a:xfrm>
            <a:off x="7829673" y="1986055"/>
            <a:ext cx="3762435" cy="3416320"/>
          </a:xfrm>
          <a:prstGeom prst="rect">
            <a:avLst/>
          </a:prstGeom>
          <a:noFill/>
        </p:spPr>
        <p:txBody>
          <a:bodyPr wrap="square" rtlCol="0">
            <a:spAutoFit/>
          </a:bodyPr>
          <a:lstStyle/>
          <a:p>
            <a:r>
              <a:rPr lang="en-GB" sz="2400" dirty="0"/>
              <a:t>Protection from discrimination</a:t>
            </a:r>
          </a:p>
          <a:p>
            <a:r>
              <a:rPr lang="en-GB" sz="2400" dirty="0"/>
              <a:t>Money to spend as you like</a:t>
            </a:r>
          </a:p>
          <a:p>
            <a:r>
              <a:rPr lang="en-GB" sz="2400" dirty="0"/>
              <a:t>Opportunity to express your opinion and be listened to.</a:t>
            </a:r>
          </a:p>
          <a:p>
            <a:r>
              <a:rPr lang="en-GB" sz="2400" dirty="0"/>
              <a:t>Holiday trips</a:t>
            </a:r>
          </a:p>
          <a:p>
            <a:r>
              <a:rPr lang="en-GB" sz="2400" dirty="0"/>
              <a:t>Opportunities to practice beliefs, culture and language</a:t>
            </a:r>
          </a:p>
        </p:txBody>
      </p:sp>
      <p:sp>
        <p:nvSpPr>
          <p:cNvPr id="7" name="TextBox 6">
            <a:extLst>
              <a:ext uri="{FF2B5EF4-FFF2-40B4-BE49-F238E27FC236}">
                <a16:creationId xmlns:a16="http://schemas.microsoft.com/office/drawing/2014/main" id="{C8BB1045-CA7E-4F28-9455-49B257C777F5}"/>
              </a:ext>
            </a:extLst>
          </p:cNvPr>
          <p:cNvSpPr txBox="1"/>
          <p:nvPr/>
        </p:nvSpPr>
        <p:spPr>
          <a:xfrm>
            <a:off x="995939" y="797916"/>
            <a:ext cx="10291368" cy="1077218"/>
          </a:xfrm>
          <a:prstGeom prst="rect">
            <a:avLst/>
          </a:prstGeom>
          <a:noFill/>
        </p:spPr>
        <p:txBody>
          <a:bodyPr wrap="square" rtlCol="0">
            <a:spAutoFit/>
          </a:bodyPr>
          <a:lstStyle/>
          <a:p>
            <a:r>
              <a:rPr lang="en-GB" sz="3200" dirty="0"/>
              <a:t>List each of these below into Most Important, Important and Least Important. </a:t>
            </a:r>
          </a:p>
        </p:txBody>
      </p:sp>
    </p:spTree>
    <p:extLst>
      <p:ext uri="{BB962C8B-B14F-4D97-AF65-F5344CB8AC3E}">
        <p14:creationId xmlns:p14="http://schemas.microsoft.com/office/powerpoint/2010/main" val="3989982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C49F5-423B-448C-A0C7-4464D2D47020}"/>
              </a:ext>
            </a:extLst>
          </p:cNvPr>
          <p:cNvSpPr>
            <a:spLocks noGrp="1"/>
          </p:cNvSpPr>
          <p:nvPr>
            <p:ph type="title"/>
          </p:nvPr>
        </p:nvSpPr>
        <p:spPr/>
        <p:txBody>
          <a:bodyPr/>
          <a:lstStyle/>
          <a:p>
            <a:r>
              <a:rPr lang="en-GB" dirty="0"/>
              <a:t>Feedback and compare</a:t>
            </a:r>
          </a:p>
        </p:txBody>
      </p:sp>
      <p:sp>
        <p:nvSpPr>
          <p:cNvPr id="3" name="Content Placeholder 2">
            <a:extLst>
              <a:ext uri="{FF2B5EF4-FFF2-40B4-BE49-F238E27FC236}">
                <a16:creationId xmlns:a16="http://schemas.microsoft.com/office/drawing/2014/main" id="{932C54D9-EE6B-4EC2-8830-1CBE8A0CDA52}"/>
              </a:ext>
            </a:extLst>
          </p:cNvPr>
          <p:cNvSpPr>
            <a:spLocks noGrp="1"/>
          </p:cNvSpPr>
          <p:nvPr>
            <p:ph idx="1"/>
          </p:nvPr>
        </p:nvSpPr>
        <p:spPr/>
        <p:txBody>
          <a:bodyPr/>
          <a:lstStyle/>
          <a:p>
            <a:r>
              <a:rPr lang="en-GB" dirty="0"/>
              <a:t>Feedback your choices and compare with each other.</a:t>
            </a:r>
          </a:p>
          <a:p>
            <a:r>
              <a:rPr lang="en-GB" dirty="0"/>
              <a:t>As a class discuss and agree the 6 most important needs for children and young people.</a:t>
            </a:r>
          </a:p>
          <a:p>
            <a:pPr marL="0" indent="0">
              <a:buNone/>
            </a:pPr>
            <a:r>
              <a:rPr lang="en-GB" dirty="0"/>
              <a:t> </a:t>
            </a:r>
          </a:p>
        </p:txBody>
      </p:sp>
    </p:spTree>
    <p:extLst>
      <p:ext uri="{BB962C8B-B14F-4D97-AF65-F5344CB8AC3E}">
        <p14:creationId xmlns:p14="http://schemas.microsoft.com/office/powerpoint/2010/main" val="3923521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ADA7BFB-8BBE-4C79-83F7-F856FEDFBB2A}"/>
              </a:ext>
            </a:extLst>
          </p:cNvPr>
          <p:cNvSpPr>
            <a:spLocks noGrp="1"/>
          </p:cNvSpPr>
          <p:nvPr>
            <p:ph type="body" idx="1"/>
          </p:nvPr>
        </p:nvSpPr>
        <p:spPr>
          <a:xfrm>
            <a:off x="1394773" y="988302"/>
            <a:ext cx="4645152" cy="801943"/>
          </a:xfrm>
        </p:spPr>
        <p:txBody>
          <a:bodyPr/>
          <a:lstStyle/>
          <a:p>
            <a:r>
              <a:rPr lang="en-GB"/>
              <a:t>Needs</a:t>
            </a:r>
          </a:p>
        </p:txBody>
      </p:sp>
      <p:sp>
        <p:nvSpPr>
          <p:cNvPr id="4" name="Content Placeholder 3">
            <a:extLst>
              <a:ext uri="{FF2B5EF4-FFF2-40B4-BE49-F238E27FC236}">
                <a16:creationId xmlns:a16="http://schemas.microsoft.com/office/drawing/2014/main" id="{8B02CDB5-5B69-4A57-B43C-9DDE39F640DE}"/>
              </a:ext>
            </a:extLst>
          </p:cNvPr>
          <p:cNvSpPr>
            <a:spLocks noGrp="1"/>
          </p:cNvSpPr>
          <p:nvPr>
            <p:ph sz="half" idx="2"/>
          </p:nvPr>
        </p:nvSpPr>
        <p:spPr>
          <a:xfrm>
            <a:off x="1450848" y="1857451"/>
            <a:ext cx="4645152" cy="4118182"/>
          </a:xfrm>
        </p:spPr>
        <p:txBody>
          <a:bodyPr vert="horz" lIns="91440" tIns="45720" rIns="91440" bIns="45720" rtlCol="0" anchor="t">
            <a:normAutofit fontScale="62500" lnSpcReduction="20000"/>
          </a:bodyPr>
          <a:lstStyle/>
          <a:p>
            <a:r>
              <a:rPr lang="en-GB" sz="2000"/>
              <a:t>Nutritious food</a:t>
            </a:r>
            <a:r>
              <a:rPr lang="en-GB"/>
              <a:t> (24 – health)</a:t>
            </a:r>
            <a:endParaRPr lang="en-GB" sz="2000"/>
          </a:p>
          <a:p>
            <a:r>
              <a:rPr lang="en-GB" sz="2000"/>
              <a:t>Play</a:t>
            </a:r>
            <a:r>
              <a:rPr lang="en-GB"/>
              <a:t> (31)</a:t>
            </a:r>
            <a:endParaRPr lang="en-GB" sz="2000"/>
          </a:p>
          <a:p>
            <a:r>
              <a:rPr lang="en-GB" sz="2000"/>
              <a:t>Clean water</a:t>
            </a:r>
            <a:r>
              <a:rPr lang="en-GB"/>
              <a:t> (24 – health)</a:t>
            </a:r>
            <a:endParaRPr lang="en-GB" sz="2000"/>
          </a:p>
          <a:p>
            <a:r>
              <a:rPr lang="en-GB"/>
              <a:t>Clean air (24 health)</a:t>
            </a:r>
            <a:endParaRPr lang="en-GB" sz="2000"/>
          </a:p>
          <a:p>
            <a:r>
              <a:rPr lang="en-GB" sz="2000"/>
              <a:t>Medical care when needed</a:t>
            </a:r>
            <a:r>
              <a:rPr lang="en-GB"/>
              <a:t> (24 health)</a:t>
            </a:r>
            <a:endParaRPr lang="en-GB" sz="2000"/>
          </a:p>
          <a:p>
            <a:r>
              <a:rPr lang="en-GB" sz="2000"/>
              <a:t>Protection from discrimination</a:t>
            </a:r>
            <a:r>
              <a:rPr lang="en-GB"/>
              <a:t> (2)</a:t>
            </a:r>
            <a:endParaRPr lang="en-GB" sz="2000"/>
          </a:p>
          <a:p>
            <a:r>
              <a:rPr lang="en-GB" sz="2000"/>
              <a:t>Opportunity to express your opinion and be listened to</a:t>
            </a:r>
            <a:r>
              <a:rPr lang="en-GB"/>
              <a:t> (12)</a:t>
            </a:r>
            <a:endParaRPr lang="en-GB" sz="2000"/>
          </a:p>
          <a:p>
            <a:r>
              <a:rPr lang="en-GB"/>
              <a:t>Protection from abuse/neglect (19)</a:t>
            </a:r>
          </a:p>
          <a:p>
            <a:r>
              <a:rPr lang="en-GB" sz="2000"/>
              <a:t>Decent shelter</a:t>
            </a:r>
            <a:r>
              <a:rPr lang="en-GB"/>
              <a:t>  (27 - standard of living)</a:t>
            </a:r>
            <a:endParaRPr lang="en-GB" sz="2000"/>
          </a:p>
          <a:p>
            <a:r>
              <a:rPr lang="en-GB" sz="2000"/>
              <a:t>Opportunities to practice beliefs, culture and language</a:t>
            </a:r>
            <a:r>
              <a:rPr lang="en-GB"/>
              <a:t> (30)</a:t>
            </a:r>
            <a:endParaRPr lang="en-GB" sz="2000"/>
          </a:p>
          <a:p>
            <a:r>
              <a:rPr lang="en-GB"/>
              <a:t>Education (28 and 29)</a:t>
            </a:r>
            <a:endParaRPr lang="en-GB" sz="2000"/>
          </a:p>
          <a:p>
            <a:endParaRPr lang="en-GB" sz="2000"/>
          </a:p>
          <a:p>
            <a:endParaRPr lang="en-GB" sz="2000"/>
          </a:p>
          <a:p>
            <a:endParaRPr lang="en-GB" sz="2000"/>
          </a:p>
          <a:p>
            <a:endParaRPr lang="en-GB" sz="2000"/>
          </a:p>
          <a:p>
            <a:endParaRPr lang="en-GB" sz="2000"/>
          </a:p>
          <a:p>
            <a:endParaRPr lang="en-GB" sz="2000"/>
          </a:p>
          <a:p>
            <a:endParaRPr lang="en-GB"/>
          </a:p>
        </p:txBody>
      </p:sp>
      <p:sp>
        <p:nvSpPr>
          <p:cNvPr id="5" name="Text Placeholder 4">
            <a:extLst>
              <a:ext uri="{FF2B5EF4-FFF2-40B4-BE49-F238E27FC236}">
                <a16:creationId xmlns:a16="http://schemas.microsoft.com/office/drawing/2014/main" id="{93BFB7D2-AC06-4D34-B312-A18774DDF80D}"/>
              </a:ext>
            </a:extLst>
          </p:cNvPr>
          <p:cNvSpPr>
            <a:spLocks noGrp="1"/>
          </p:cNvSpPr>
          <p:nvPr>
            <p:ph type="body" sz="quarter" idx="3"/>
          </p:nvPr>
        </p:nvSpPr>
        <p:spPr>
          <a:xfrm>
            <a:off x="6412362" y="998019"/>
            <a:ext cx="4645152" cy="802237"/>
          </a:xfrm>
        </p:spPr>
        <p:txBody>
          <a:bodyPr/>
          <a:lstStyle/>
          <a:p>
            <a:r>
              <a:rPr lang="en-GB"/>
              <a:t>Wants</a:t>
            </a:r>
          </a:p>
        </p:txBody>
      </p:sp>
      <p:sp>
        <p:nvSpPr>
          <p:cNvPr id="6" name="Content Placeholder 5">
            <a:extLst>
              <a:ext uri="{FF2B5EF4-FFF2-40B4-BE49-F238E27FC236}">
                <a16:creationId xmlns:a16="http://schemas.microsoft.com/office/drawing/2014/main" id="{8D594263-11B2-4D1E-AF9C-24CDE8A98A9E}"/>
              </a:ext>
            </a:extLst>
          </p:cNvPr>
          <p:cNvSpPr>
            <a:spLocks noGrp="1"/>
          </p:cNvSpPr>
          <p:nvPr>
            <p:ph sz="quarter" idx="4"/>
          </p:nvPr>
        </p:nvSpPr>
        <p:spPr>
          <a:xfrm>
            <a:off x="6499725" y="1857451"/>
            <a:ext cx="4645152" cy="4002530"/>
          </a:xfrm>
        </p:spPr>
        <p:txBody>
          <a:bodyPr vert="horz" lIns="91440" tIns="45720" rIns="91440" bIns="45720" rtlCol="0" anchor="t">
            <a:normAutofit fontScale="62500" lnSpcReduction="20000"/>
          </a:bodyPr>
          <a:lstStyle/>
          <a:p>
            <a:r>
              <a:rPr lang="en-GB" sz="2000"/>
              <a:t>A television</a:t>
            </a:r>
          </a:p>
          <a:p>
            <a:r>
              <a:rPr lang="en-GB" sz="2000"/>
              <a:t>A bicycle</a:t>
            </a:r>
          </a:p>
          <a:p>
            <a:r>
              <a:rPr lang="en-GB" sz="2000"/>
              <a:t>Own bedroom (</a:t>
            </a:r>
            <a:r>
              <a:rPr lang="en-GB"/>
              <a:t>a luxury however</a:t>
            </a:r>
            <a:r>
              <a:rPr lang="en-GB" sz="2000"/>
              <a:t>, privacy issues</a:t>
            </a:r>
            <a:r>
              <a:rPr lang="en-GB"/>
              <a:t>)(16)</a:t>
            </a:r>
            <a:endParaRPr lang="en-GB" sz="2000"/>
          </a:p>
          <a:p>
            <a:r>
              <a:rPr lang="en-GB" sz="2000"/>
              <a:t>Fast food</a:t>
            </a:r>
          </a:p>
          <a:p>
            <a:r>
              <a:rPr lang="en-GB" sz="2000"/>
              <a:t>Money to spend as you like</a:t>
            </a:r>
          </a:p>
          <a:p>
            <a:r>
              <a:rPr lang="en-GB" sz="2000"/>
              <a:t>Holiday trips</a:t>
            </a:r>
          </a:p>
          <a:p>
            <a:r>
              <a:rPr lang="en-GB"/>
              <a:t>Fashionable clothes</a:t>
            </a:r>
          </a:p>
          <a:p>
            <a:r>
              <a:rPr lang="en-GB" sz="2000"/>
              <a:t>Personal computer</a:t>
            </a:r>
          </a:p>
          <a:p>
            <a:r>
              <a:rPr lang="en-GB"/>
              <a:t>Mobile phone</a:t>
            </a:r>
            <a:endParaRPr lang="en-GB" sz="2000"/>
          </a:p>
          <a:p>
            <a:endParaRPr lang="en-GB" sz="2000"/>
          </a:p>
          <a:p>
            <a:endParaRPr lang="en-GB" sz="2000"/>
          </a:p>
          <a:p>
            <a:endParaRPr lang="en-GB" sz="2000"/>
          </a:p>
          <a:p>
            <a:endParaRPr lang="en-GB"/>
          </a:p>
        </p:txBody>
      </p:sp>
    </p:spTree>
    <p:extLst>
      <p:ext uri="{BB962C8B-B14F-4D97-AF65-F5344CB8AC3E}">
        <p14:creationId xmlns:p14="http://schemas.microsoft.com/office/powerpoint/2010/main" val="2116397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5727EE6-5771-45C1-9944-D78E0F393FA6}"/>
              </a:ext>
            </a:extLst>
          </p:cNvPr>
          <p:cNvSpPr>
            <a:spLocks noGrp="1"/>
          </p:cNvSpPr>
          <p:nvPr>
            <p:ph type="title"/>
          </p:nvPr>
        </p:nvSpPr>
        <p:spPr/>
        <p:txBody>
          <a:bodyPr/>
          <a:lstStyle/>
          <a:p>
            <a:r>
              <a:rPr lang="en-GB" dirty="0"/>
              <a:t>Children’s Rights</a:t>
            </a:r>
          </a:p>
        </p:txBody>
      </p:sp>
      <p:sp>
        <p:nvSpPr>
          <p:cNvPr id="8" name="Content Placeholder 7">
            <a:extLst>
              <a:ext uri="{FF2B5EF4-FFF2-40B4-BE49-F238E27FC236}">
                <a16:creationId xmlns:a16="http://schemas.microsoft.com/office/drawing/2014/main" id="{23BF7EDD-9520-4CD1-9939-46033F278EC1}"/>
              </a:ext>
            </a:extLst>
          </p:cNvPr>
          <p:cNvSpPr>
            <a:spLocks noGrp="1"/>
          </p:cNvSpPr>
          <p:nvPr>
            <p:ph idx="1"/>
          </p:nvPr>
        </p:nvSpPr>
        <p:spPr/>
        <p:txBody>
          <a:bodyPr>
            <a:normAutofit fontScale="85000" lnSpcReduction="10000"/>
          </a:bodyPr>
          <a:lstStyle/>
          <a:p>
            <a:r>
              <a:rPr lang="en-GB" dirty="0"/>
              <a:t>The basic needs that should be met so children and young people grow up to reach their full potential are enshrined in the United Nations Convention on the Rights of the Child (UNCRC).</a:t>
            </a:r>
          </a:p>
          <a:p>
            <a:r>
              <a:rPr lang="en-GB" dirty="0"/>
              <a:t>When countries ratify the UNCRC they commit to fulfilling these rights.</a:t>
            </a:r>
          </a:p>
          <a:p>
            <a:r>
              <a:rPr lang="en-GB" dirty="0"/>
              <a:t>Children’s needs should be met because they cannot provide most of them for themselves but rely on adults.</a:t>
            </a:r>
          </a:p>
          <a:p>
            <a:r>
              <a:rPr lang="en-GB" dirty="0"/>
              <a:t>Children can however, ensure that they do not deprive other children of some needs such as protection from discrimination, opportunities to express themselves and education.</a:t>
            </a:r>
          </a:p>
          <a:p>
            <a:r>
              <a:rPr lang="en-GB" dirty="0"/>
              <a:t>From the needs outlined on Slide 6, and using the handout on the UNCRC from Moodle, can you</a:t>
            </a:r>
            <a:r>
              <a:rPr lang="en-GB"/>
              <a:t> </a:t>
            </a:r>
            <a:r>
              <a:rPr lang="en-GB" dirty="0"/>
              <a:t>link the needs listed to specific articles within the UNCRC?</a:t>
            </a:r>
          </a:p>
        </p:txBody>
      </p:sp>
    </p:spTree>
    <p:extLst>
      <p:ext uri="{BB962C8B-B14F-4D97-AF65-F5344CB8AC3E}">
        <p14:creationId xmlns:p14="http://schemas.microsoft.com/office/powerpoint/2010/main" val="3394434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7E5F-B55A-4F5B-9505-353BAAF1EDEC}"/>
              </a:ext>
            </a:extLst>
          </p:cNvPr>
          <p:cNvSpPr>
            <a:spLocks noGrp="1"/>
          </p:cNvSpPr>
          <p:nvPr>
            <p:ph type="title"/>
          </p:nvPr>
        </p:nvSpPr>
        <p:spPr/>
        <p:txBody>
          <a:bodyPr/>
          <a:lstStyle/>
          <a:p>
            <a:r>
              <a:rPr lang="en-GB" dirty="0"/>
              <a:t>Children’s Rights</a:t>
            </a:r>
          </a:p>
        </p:txBody>
      </p:sp>
      <p:sp>
        <p:nvSpPr>
          <p:cNvPr id="3" name="Content Placeholder 2">
            <a:extLst>
              <a:ext uri="{FF2B5EF4-FFF2-40B4-BE49-F238E27FC236}">
                <a16:creationId xmlns:a16="http://schemas.microsoft.com/office/drawing/2014/main" id="{20F6A3B9-CDAC-4541-B831-6037D7E17903}"/>
              </a:ext>
            </a:extLst>
          </p:cNvPr>
          <p:cNvSpPr>
            <a:spLocks noGrp="1"/>
          </p:cNvSpPr>
          <p:nvPr>
            <p:ph idx="1"/>
          </p:nvPr>
        </p:nvSpPr>
        <p:spPr/>
        <p:txBody>
          <a:bodyPr/>
          <a:lstStyle/>
          <a:p>
            <a:r>
              <a:rPr lang="en-GB" dirty="0"/>
              <a:t>Do all children in our society have their rights met?</a:t>
            </a:r>
          </a:p>
          <a:p>
            <a:r>
              <a:rPr lang="en-GB" dirty="0"/>
              <a:t>What can be done to ensure the rights of children in our society are met?</a:t>
            </a:r>
          </a:p>
          <a:p>
            <a:r>
              <a:rPr lang="en-GB" dirty="0"/>
              <a:t>What can be done to ensure children do not  deny any other children of their rights?</a:t>
            </a:r>
          </a:p>
          <a:p>
            <a:endParaRPr lang="en-GB" dirty="0"/>
          </a:p>
        </p:txBody>
      </p:sp>
    </p:spTree>
    <p:extLst>
      <p:ext uri="{BB962C8B-B14F-4D97-AF65-F5344CB8AC3E}">
        <p14:creationId xmlns:p14="http://schemas.microsoft.com/office/powerpoint/2010/main" val="265010851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604</Words>
  <Application>Microsoft Office PowerPoint</Application>
  <PresentationFormat>Widescreen</PresentationFormat>
  <Paragraphs>126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Comic Sans MS</vt:lpstr>
      <vt:lpstr>Gill Sans MT</vt:lpstr>
      <vt:lpstr>Gallery</vt:lpstr>
      <vt:lpstr>Wants and Needs</vt:lpstr>
      <vt:lpstr>What is the Difference?</vt:lpstr>
      <vt:lpstr>PowerPoint Presentation</vt:lpstr>
      <vt:lpstr>PowerPoint Presentation</vt:lpstr>
      <vt:lpstr>PowerPoint Presentation</vt:lpstr>
      <vt:lpstr>PowerPoint Presentation</vt:lpstr>
      <vt:lpstr>PowerPoint Presentation</vt:lpstr>
      <vt:lpstr>Feedback and compare</vt:lpstr>
      <vt:lpstr>PowerPoint Presentation</vt:lpstr>
      <vt:lpstr>Children’s Rights</vt:lpstr>
      <vt:lpstr>Children’s Rights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Wants and Needs</dc:title>
  <dc:creator>Karen Hudson</dc:creator>
  <cp:lastModifiedBy>Karen Hudson</cp:lastModifiedBy>
  <cp:revision>7</cp:revision>
  <dcterms:created xsi:type="dcterms:W3CDTF">2021-02-14T16:28:22Z</dcterms:created>
  <dcterms:modified xsi:type="dcterms:W3CDTF">2021-02-14T17:32:05Z</dcterms:modified>
</cp:coreProperties>
</file>