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96" r:id="rId4"/>
  </p:sldMasterIdLst>
  <p:notesMasterIdLst>
    <p:notesMasterId r:id="rId13"/>
  </p:notesMasterIdLst>
  <p:sldIdLst>
    <p:sldId id="285" r:id="rId5"/>
    <p:sldId id="293" r:id="rId6"/>
    <p:sldId id="290" r:id="rId7"/>
    <p:sldId id="291" r:id="rId8"/>
    <p:sldId id="292" r:id="rId9"/>
    <p:sldId id="295" r:id="rId10"/>
    <p:sldId id="296" r:id="rId11"/>
    <p:sldId id="29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CF0297-0E8D-492D-BE46-57CA6CA58D81}" v="8" dt="2019-11-12T17:57:25.8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84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938646-CEA8-41F9-BD9F-D1FA107D99CC}" type="datetimeFigureOut">
              <a:rPr lang="en-US" smtClean="0"/>
              <a:t>11/18/2019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040C8-62D2-4EA7-B200-D3B8C06A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067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littlenell.com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EastGateTravelLlanelli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gl.co.uk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Time management, listening, communication, </a:t>
            </a:r>
            <a:r>
              <a:rPr lang="en-US" dirty="0">
                <a:solidFill>
                  <a:srgbClr val="FFFFFF"/>
                </a:solidFill>
              </a:rPr>
              <a:t>The Little Nell, (2019), The Little Nell, [Online],  </a:t>
            </a:r>
            <a:r>
              <a:rPr lang="en-US" dirty="0">
                <a:solidFill>
                  <a:srgbClr val="FFFFFF"/>
                </a:solidFill>
                <a:hlinkClick r:id="rId3"/>
              </a:rPr>
              <a:t>https://www.thelittlenell.com/</a:t>
            </a:r>
            <a:r>
              <a:rPr lang="en-US" dirty="0">
                <a:solidFill>
                  <a:srgbClr val="FFFFFF"/>
                </a:solidFill>
              </a:rPr>
              <a:t>, (Accessed 10</a:t>
            </a:r>
            <a:r>
              <a:rPr lang="en-US" baseline="30000" dirty="0">
                <a:solidFill>
                  <a:srgbClr val="FFFFFF"/>
                </a:solidFill>
              </a:rPr>
              <a:t>th</a:t>
            </a:r>
            <a:r>
              <a:rPr lang="en-US" dirty="0">
                <a:solidFill>
                  <a:srgbClr val="FFFFFF"/>
                </a:solidFill>
              </a:rPr>
              <a:t> November 2019)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297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Prioritisation, Research and Analysis, Eastgate Travel Llanelli, (2019), Eastgate Travel, [Online], </a:t>
            </a:r>
            <a:r>
              <a:rPr lang="en-GB" dirty="0">
                <a:hlinkClick r:id="rId3"/>
              </a:rPr>
              <a:t>https://www.facebook.com/EastGateTravelLlanelli</a:t>
            </a:r>
            <a:r>
              <a:rPr lang="en-GB" dirty="0"/>
              <a:t>, (Accessed 10</a:t>
            </a:r>
            <a:r>
              <a:rPr lang="en-GB" baseline="30000" dirty="0"/>
              <a:t>th</a:t>
            </a:r>
            <a:r>
              <a:rPr lang="en-GB" dirty="0"/>
              <a:t> November 2019).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112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Prioritisation, Research and Analysis, Maslow’s hierarchy of needs, (2019) Images, [Online],https://www.thoughtco.com/maslows-hierarchy-of-needs, (Accessed 11</a:t>
            </a:r>
            <a:r>
              <a:rPr lang="en-GB" baseline="30000" dirty="0"/>
              <a:t>th</a:t>
            </a:r>
            <a:r>
              <a:rPr lang="en-GB" dirty="0"/>
              <a:t> November 2019).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363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Delegation and Leadership,</a:t>
            </a:r>
            <a:r>
              <a:rPr lang="en-GB" dirty="0">
                <a:solidFill>
                  <a:schemeClr val="bg1"/>
                </a:solidFill>
              </a:rPr>
              <a:t> PGL, (2019), PGL- School Trips, Summer Camps &amp;Adventure Holidays, [Online], </a:t>
            </a:r>
            <a:r>
              <a:rPr lang="en-GB" dirty="0">
                <a:solidFill>
                  <a:schemeClr val="bg1"/>
                </a:solidFill>
                <a:hlinkClick r:id="rId3"/>
              </a:rPr>
              <a:t>https://www.pgl.co.uk/</a:t>
            </a:r>
            <a:r>
              <a:rPr lang="en-GB" dirty="0">
                <a:solidFill>
                  <a:schemeClr val="bg1"/>
                </a:solidFill>
              </a:rPr>
              <a:t>, (Accessed 12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November 2019).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PGL,(2019), PGL Images, [Online],https://www.tottington.bury.sch.uk/letters/year-7-pgl-trip-2019/, (Accessed 12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November 2019).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B040C8-62D2-4EA7-B200-D3B8C06AAFD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622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39389-D342-42C9-A280-8ADE336DA885}" type="datetime1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0732C-99B6-468D-8E86-54127C661C29}" type="datetime1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96AA6-1553-455E-A701-5DB89675312A}" type="datetime1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27D05-0AAA-4191-8602-39A011BE220C}" type="datetime1">
              <a:rPr lang="en-US" smtClean="0"/>
              <a:t>11/18/2019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B8012-90E5-4BF2-B13D-6DEC2EE5E086}" type="datetime1">
              <a:rPr lang="en-US" smtClean="0"/>
              <a:t>11/18/2019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2E2D-C320-4C5E-98F1-D60DBA71A352}" type="datetime1">
              <a:rPr lang="en-US" smtClean="0"/>
              <a:t>11/18/2019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C99D-E4E2-4DDF-8629-131208CB18B0}" type="datetime1">
              <a:rPr lang="en-US" smtClean="0"/>
              <a:t>11/18/2019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0CF4-5FC9-46F3-B596-BE1F927BA2F1}" type="datetime1">
              <a:rPr lang="en-US" smtClean="0"/>
              <a:t>11/18/2019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F1ABFC0-89FE-4355-9E74-11DC57FEA97E}" type="datetime1">
              <a:rPr lang="en-US" smtClean="0"/>
              <a:t>11/18/2019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5ED82-9221-4209-9FC6-897FECC94D85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95C5F-8991-4788-8021-97F7E97CAA77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9B8B6D2-5532-4B59-9C5A-AB106F128946}" type="datetime1">
              <a:rPr lang="en-US" smtClean="0"/>
              <a:t>11/18/2019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littlenell.com/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EastGateTravelLlanelli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gl.co.uk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gl.co.uk/" TargetMode="External"/><Relationship Id="rId2" Type="http://schemas.openxmlformats.org/officeDocument/2006/relationships/hyperlink" Target="https://www.facebook.com/EastGateTravelLlanell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littlenel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atellite view of the Earth">
            <a:extLst>
              <a:ext uri="{FF2B5EF4-FFF2-40B4-BE49-F238E27FC236}">
                <a16:creationId xmlns:a16="http://schemas.microsoft.com/office/drawing/2014/main" id="{997CF875-7865-4B60-BE3C-F759090A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873E53F-3AD2-4F40-91DE-88D3DC2FC4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640318"/>
            <a:ext cx="8991600" cy="1138773"/>
          </a:xfrm>
          <a:solidFill>
            <a:schemeClr val="bg1">
              <a:alpha val="70000"/>
            </a:schemeClr>
          </a:solidFill>
          <a:ln w="38100" cap="sq">
            <a:solidFill>
              <a:schemeClr val="tx1"/>
            </a:solidFill>
            <a:miter lim="800000"/>
          </a:ln>
        </p:spPr>
        <p:txBody>
          <a:bodyPr anchor="ctr">
            <a:normAutofit fontScale="90000"/>
          </a:bodyPr>
          <a:lstStyle/>
          <a:p>
            <a:r>
              <a:rPr lang="en-GB" sz="2700" dirty="0">
                <a:solidFill>
                  <a:schemeClr val="tx1"/>
                </a:solidFill>
              </a:rPr>
              <a:t>Tracey Davies</a:t>
            </a:r>
            <a:br>
              <a:rPr lang="en-GB" sz="2700" dirty="0">
                <a:solidFill>
                  <a:schemeClr val="tx1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>Placement Options</a:t>
            </a:r>
            <a:br>
              <a:rPr lang="en-GB" sz="2700" dirty="0">
                <a:solidFill>
                  <a:schemeClr val="tx1"/>
                </a:solidFill>
              </a:rPr>
            </a:br>
            <a:r>
              <a:rPr lang="en-GB" sz="2700" dirty="0">
                <a:solidFill>
                  <a:schemeClr val="tx1"/>
                </a:solidFill>
              </a:rPr>
              <a:t>1806963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B4D8F8-4E82-4BDB-B682-C4008F4B24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5403841"/>
            <a:ext cx="6801612" cy="81407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Marie </a:t>
            </a:r>
            <a:r>
              <a:rPr lang="en-US" dirty="0" err="1">
                <a:solidFill>
                  <a:srgbClr val="FFFFFF"/>
                </a:solidFill>
              </a:rPr>
              <a:t>Pitson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06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554120-24E8-40F4-B74A-E85FEDB5C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LITTLE Nell, East Gate Travel, </a:t>
            </a:r>
            <a:r>
              <a:rPr lang="en-GB" dirty="0" err="1">
                <a:solidFill>
                  <a:srgbClr val="FFFFFF"/>
                </a:solidFill>
              </a:rPr>
              <a:t>Pgl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23C84-AE6B-491C-9CC8-742DE26FE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Transferable Skills</a:t>
            </a:r>
          </a:p>
          <a:p>
            <a:pPr marL="0" indent="0">
              <a:buNone/>
            </a:pPr>
            <a:r>
              <a:rPr lang="en-GB" b="1" dirty="0"/>
              <a:t> </a:t>
            </a:r>
          </a:p>
          <a:p>
            <a:pPr marL="0" indent="0">
              <a:buNone/>
            </a:pPr>
            <a:r>
              <a:rPr lang="en-GB" b="1" dirty="0"/>
              <a:t>The Little Nell</a:t>
            </a:r>
          </a:p>
          <a:p>
            <a:r>
              <a:rPr lang="en-GB" dirty="0"/>
              <a:t>Time management, listening, communication</a:t>
            </a:r>
          </a:p>
          <a:p>
            <a:pPr marL="0" indent="0">
              <a:buNone/>
            </a:pPr>
            <a:r>
              <a:rPr lang="en-GB" b="1" dirty="0"/>
              <a:t>East Gate Travel</a:t>
            </a:r>
          </a:p>
          <a:p>
            <a:r>
              <a:rPr lang="en-GB" dirty="0"/>
              <a:t>Prioritisation</a:t>
            </a:r>
          </a:p>
          <a:p>
            <a:r>
              <a:rPr lang="en-GB" dirty="0"/>
              <a:t>Research and Analysis</a:t>
            </a:r>
          </a:p>
          <a:p>
            <a:pPr marL="0" indent="0">
              <a:buNone/>
            </a:pPr>
            <a:r>
              <a:rPr lang="en-GB" b="1" dirty="0"/>
              <a:t>PGL</a:t>
            </a:r>
          </a:p>
          <a:p>
            <a:r>
              <a:rPr lang="en-GB" dirty="0"/>
              <a:t>Delegation</a:t>
            </a:r>
          </a:p>
          <a:p>
            <a:r>
              <a:rPr lang="en-GB" dirty="0"/>
              <a:t>Leadership</a:t>
            </a:r>
          </a:p>
          <a:p>
            <a:pPr marL="0" indent="0">
              <a:buNone/>
            </a:pPr>
            <a:endParaRPr lang="en-GB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807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C:\Users\Tracey\AppData\Local\Microsoft\Windows\INetCache\Content.MSO\FDD1860E.tmp">
            <a:extLst>
              <a:ext uri="{FF2B5EF4-FFF2-40B4-BE49-F238E27FC236}">
                <a16:creationId xmlns:a16="http://schemas.microsoft.com/office/drawing/2014/main" id="{8739A9B6-3C4A-49C2-9353-5C0CCF1692B7}"/>
              </a:ext>
            </a:extLst>
          </p:cNvPr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" r="8257" b="3"/>
          <a:stretch/>
        </p:blipFill>
        <p:spPr bwMode="auto">
          <a:xfrm>
            <a:off x="1" y="2907830"/>
            <a:ext cx="4379278" cy="3946881"/>
          </a:xfrm>
          <a:prstGeom prst="rect">
            <a:avLst/>
          </a:prstGeom>
          <a:noFill/>
        </p:spPr>
      </p:pic>
      <p:sp>
        <p:nvSpPr>
          <p:cNvPr id="132" name="Rectangle 42">
            <a:extLst>
              <a:ext uri="{FF2B5EF4-FFF2-40B4-BE49-F238E27FC236}">
                <a16:creationId xmlns:a16="http://schemas.microsoft.com/office/drawing/2014/main" id="{94D5EE79-EF92-4409-AAA1-DF3B03B07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-1"/>
            <a:ext cx="465734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BBA956-9142-4D35-A647-2CC20AB72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8542" y="1290025"/>
            <a:ext cx="3292518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274320" tIns="182880" rIns="274320" bIns="182880" rtlCol="0" anchorCtr="1">
            <a:normAutofit/>
          </a:bodyPr>
          <a:lstStyle/>
          <a:p>
            <a:r>
              <a:rPr lang="en-US" sz="2400"/>
              <a:t>Option One</a:t>
            </a:r>
            <a:br>
              <a:rPr lang="en-US" sz="2400"/>
            </a:br>
            <a:r>
              <a:rPr lang="en-US" sz="2400"/>
              <a:t>The little nell</a:t>
            </a:r>
          </a:p>
        </p:txBody>
      </p:sp>
      <p:pic>
        <p:nvPicPr>
          <p:cNvPr id="14" name="Picture 13" descr="A lit up city at night&#10;&#10;Description automatically generated">
            <a:extLst>
              <a:ext uri="{FF2B5EF4-FFF2-40B4-BE49-F238E27FC236}">
                <a16:creationId xmlns:a16="http://schemas.microsoft.com/office/drawing/2014/main" id="{0F6C2B84-6F9F-48F7-81B3-28AEBED551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238" b="4"/>
          <a:stretch/>
        </p:blipFill>
        <p:spPr>
          <a:xfrm rot="5400000">
            <a:off x="-320124" y="320124"/>
            <a:ext cx="2749455" cy="2109206"/>
          </a:xfrm>
          <a:prstGeom prst="rect">
            <a:avLst/>
          </a:prstGeom>
        </p:spPr>
      </p:pic>
      <p:pic>
        <p:nvPicPr>
          <p:cNvPr id="16" name="Picture 15" descr="C:\Users\Tracey\AppData\Local\Microsoft\Windows\INetCache\Content.MSO\70A7ED4C.tmp">
            <a:extLst>
              <a:ext uri="{FF2B5EF4-FFF2-40B4-BE49-F238E27FC236}">
                <a16:creationId xmlns:a16="http://schemas.microsoft.com/office/drawing/2014/main" id="{0DC0B725-F684-4EE8-B1B6-613964FA7BD8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07" b="4"/>
          <a:stretch/>
        </p:blipFill>
        <p:spPr bwMode="auto">
          <a:xfrm>
            <a:off x="2270073" y="2770"/>
            <a:ext cx="2109205" cy="2746685"/>
          </a:xfrm>
          <a:prstGeom prst="rect">
            <a:avLst/>
          </a:prstGeom>
          <a:noFill/>
        </p:spPr>
      </p:pic>
      <p:sp>
        <p:nvSpPr>
          <p:cNvPr id="36" name="Content Placeholder 27">
            <a:extLst>
              <a:ext uri="{FF2B5EF4-FFF2-40B4-BE49-F238E27FC236}">
                <a16:creationId xmlns:a16="http://schemas.microsoft.com/office/drawing/2014/main" id="{D75394AF-41D8-44C3-B1FB-5AA194C8E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8542" y="2584174"/>
            <a:ext cx="3286982" cy="380886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Justifications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Progression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Fast Tracking 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Skills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Strengths</a:t>
            </a:r>
          </a:p>
          <a:p>
            <a:r>
              <a:rPr lang="en-US" dirty="0">
                <a:solidFill>
                  <a:srgbClr val="FFFFFF"/>
                </a:solidFill>
              </a:rPr>
              <a:t>Weaknesses </a:t>
            </a:r>
          </a:p>
          <a:p>
            <a:r>
              <a:rPr lang="en-US" dirty="0">
                <a:solidFill>
                  <a:srgbClr val="FFFFFF"/>
                </a:solidFill>
              </a:rPr>
              <a:t>Opportunities</a:t>
            </a:r>
          </a:p>
          <a:p>
            <a:r>
              <a:rPr lang="en-US" dirty="0">
                <a:solidFill>
                  <a:srgbClr val="FFFFFF"/>
                </a:solidFill>
              </a:rPr>
              <a:t>Threats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sz="1400" dirty="0">
                <a:solidFill>
                  <a:srgbClr val="FFFFFF"/>
                </a:solidFill>
              </a:rPr>
              <a:t>The Little Nell, (2019), The Little Nell, [Online],  </a:t>
            </a:r>
            <a:r>
              <a:rPr lang="en-US" sz="1400" dirty="0">
                <a:solidFill>
                  <a:srgbClr val="FFFFFF"/>
                </a:solidFill>
                <a:hlinkClick r:id="rId6"/>
              </a:rPr>
              <a:t>https://www.thelittlenell.com/</a:t>
            </a:r>
            <a:r>
              <a:rPr lang="en-US" sz="1400" dirty="0">
                <a:solidFill>
                  <a:srgbClr val="FFFFFF"/>
                </a:solidFill>
              </a:rPr>
              <a:t>, (Accessed 10</a:t>
            </a:r>
            <a:r>
              <a:rPr lang="en-US" sz="1400" baseline="30000" dirty="0">
                <a:solidFill>
                  <a:srgbClr val="FFFFFF"/>
                </a:solidFill>
              </a:rPr>
              <a:t>th</a:t>
            </a:r>
            <a:r>
              <a:rPr lang="en-US" sz="1400" dirty="0">
                <a:solidFill>
                  <a:srgbClr val="FFFFFF"/>
                </a:solidFill>
              </a:rPr>
              <a:t> November 2019)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11" name="Picture 10" descr="C:\Users\Tracey\AppData\Local\Microsoft\Windows\INetCache\Content.MSO\F1C3C958.tmp">
            <a:extLst>
              <a:ext uri="{FF2B5EF4-FFF2-40B4-BE49-F238E27FC236}">
                <a16:creationId xmlns:a16="http://schemas.microsoft.com/office/drawing/2014/main" id="{8DB585A3-5302-48B9-A4C7-242D70D91C69}"/>
              </a:ext>
            </a:extLst>
          </p:cNvPr>
          <p:cNvPicPr/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0" r="21761"/>
          <a:stretch/>
        </p:blipFill>
        <p:spPr bwMode="auto">
          <a:xfrm>
            <a:off x="4540145" y="10"/>
            <a:ext cx="2833641" cy="685798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9124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2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4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4465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17A2A-91CA-4045-AD9F-312B52AE9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6242719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Option Two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err="1">
                <a:solidFill>
                  <a:schemeClr val="bg1"/>
                </a:solidFill>
              </a:rPr>
              <a:t>EastGate</a:t>
            </a:r>
            <a:r>
              <a:rPr lang="en-GB" dirty="0">
                <a:solidFill>
                  <a:schemeClr val="bg1"/>
                </a:solidFill>
              </a:rPr>
              <a:t> Travel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Llanelli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24D14D0-6D96-4AF6-AA13-E151D416B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638044"/>
            <a:ext cx="6242715" cy="3415622"/>
          </a:xfrm>
        </p:spPr>
        <p:txBody>
          <a:bodyPr>
            <a:normAutofit fontScale="92500" lnSpcReduction="20000"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dirty="0">
              <a:solidFill>
                <a:schemeClr val="bg1"/>
              </a:solidFill>
              <a:latin typeface="inherit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dirty="0">
                <a:solidFill>
                  <a:schemeClr val="bg1"/>
                </a:solidFill>
                <a:latin typeface="inherit"/>
              </a:rPr>
              <a:t>“As an Independent travel agent we have a large number of companies we can use to source the best deals for our customers.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dirty="0">
                <a:solidFill>
                  <a:schemeClr val="bg1"/>
                </a:solidFill>
                <a:latin typeface="inherit"/>
              </a:rPr>
              <a:t>        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dirty="0">
                <a:solidFill>
                  <a:schemeClr val="bg1"/>
                </a:solidFill>
                <a:latin typeface="inherit"/>
              </a:rPr>
              <a:t>Local owners Mark Maunder and Anne Wiltshire both have over 35 years travel experience.”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dirty="0">
              <a:solidFill>
                <a:schemeClr val="bg1"/>
              </a:solidFill>
              <a:latin typeface="inherit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r>
              <a:rPr lang="en-GB" dirty="0"/>
              <a:t>Eastgate Travel Llanelli, (2019), Eastgate Travel, [Online], </a:t>
            </a:r>
            <a:r>
              <a:rPr lang="en-GB" dirty="0">
                <a:hlinkClick r:id="rId3"/>
              </a:rPr>
              <a:t>https://www.facebook.com/EastGateTravelLlanelli</a:t>
            </a:r>
            <a:r>
              <a:rPr lang="en-GB" dirty="0"/>
              <a:t>, (Accessed 10</a:t>
            </a:r>
            <a:r>
              <a:rPr lang="en-GB" baseline="30000" dirty="0"/>
              <a:t>th</a:t>
            </a:r>
            <a:r>
              <a:rPr lang="en-GB" dirty="0"/>
              <a:t> November 2019).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2" name="Picture 11" descr="A person in a suit and tie&#10;&#10;Description automatically generated">
            <a:extLst>
              <a:ext uri="{FF2B5EF4-FFF2-40B4-BE49-F238E27FC236}">
                <a16:creationId xmlns:a16="http://schemas.microsoft.com/office/drawing/2014/main" id="{C19198D4-39F4-4D68-9EE6-E10E70FD66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4129" y="638946"/>
            <a:ext cx="3349282" cy="2629187"/>
          </a:xfrm>
          <a:prstGeom prst="rect">
            <a:avLst/>
          </a:prstGeom>
        </p:spPr>
      </p:pic>
      <p:pic>
        <p:nvPicPr>
          <p:cNvPr id="5" name="Content Placeholder 4" descr="A store front at day&#10;&#10;Description automatically generated">
            <a:extLst>
              <a:ext uri="{FF2B5EF4-FFF2-40B4-BE49-F238E27FC236}">
                <a16:creationId xmlns:a16="http://schemas.microsoft.com/office/drawing/2014/main" id="{E0C8BE67-80DE-485F-ACAA-5D290339C32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712" r="9838" b="1"/>
          <a:stretch/>
        </p:blipFill>
        <p:spPr>
          <a:xfrm>
            <a:off x="8484787" y="3589867"/>
            <a:ext cx="2707966" cy="246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909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45">
            <a:extLst>
              <a:ext uri="{FF2B5EF4-FFF2-40B4-BE49-F238E27FC236}">
                <a16:creationId xmlns:a16="http://schemas.microsoft.com/office/drawing/2014/main" id="{930BC020-BDBF-49EB-9898-BAB5BF55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47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6761"/>
            <a:ext cx="12192000" cy="343123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804463-2B99-4607-9126-223EF3222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781241"/>
            <a:ext cx="7729729" cy="855406"/>
          </a:xfrm>
          <a:noFill/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Justifications, skills</a:t>
            </a:r>
          </a:p>
        </p:txBody>
      </p:sp>
      <p:pic>
        <p:nvPicPr>
          <p:cNvPr id="24" name="Picture 23" descr="A close up of a sign&#10;&#10;Description automatically generated">
            <a:extLst>
              <a:ext uri="{FF2B5EF4-FFF2-40B4-BE49-F238E27FC236}">
                <a16:creationId xmlns:a16="http://schemas.microsoft.com/office/drawing/2014/main" id="{08971135-478D-45E6-86E1-E853011DC9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323" r="-1" b="19162"/>
          <a:stretch/>
        </p:blipFill>
        <p:spPr>
          <a:xfrm>
            <a:off x="20" y="10"/>
            <a:ext cx="4059916" cy="3426751"/>
          </a:xfrm>
          <a:prstGeom prst="rect">
            <a:avLst/>
          </a:prstGeom>
        </p:spPr>
      </p:pic>
      <p:pic>
        <p:nvPicPr>
          <p:cNvPr id="5" name="Picture 4" descr="A close up of a mountain&#10;&#10;Description automatically generated">
            <a:extLst>
              <a:ext uri="{FF2B5EF4-FFF2-40B4-BE49-F238E27FC236}">
                <a16:creationId xmlns:a16="http://schemas.microsoft.com/office/drawing/2014/main" id="{0D2D33FE-EE68-4F1B-BFD3-2E2BCD65EA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386" r="2" b="6408"/>
          <a:stretch/>
        </p:blipFill>
        <p:spPr>
          <a:xfrm>
            <a:off x="8119872" y="-1"/>
            <a:ext cx="4072128" cy="3429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E3974-BB29-46EE-ACBD-F5A28E72B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5479123"/>
            <a:ext cx="7715177" cy="1271556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Swot</a:t>
            </a:r>
          </a:p>
          <a:p>
            <a:r>
              <a:rPr lang="en-GB" dirty="0">
                <a:solidFill>
                  <a:schemeClr val="bg1"/>
                </a:solidFill>
              </a:rPr>
              <a:t>Maslow's hierarchy of needs and wants</a:t>
            </a:r>
          </a:p>
          <a:p>
            <a:r>
              <a:rPr lang="en-GB" dirty="0"/>
              <a:t>Maslow’s hierarchy of needs, (2019) Images, [Online],https://www.thoughtco.com/maslows-hierarchy-of-needs, (Accessed 11</a:t>
            </a:r>
            <a:r>
              <a:rPr lang="en-GB" baseline="30000" dirty="0"/>
              <a:t>th</a:t>
            </a:r>
            <a:r>
              <a:rPr lang="en-GB" dirty="0"/>
              <a:t> November 2019).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8" name="Picture 37" descr="A screenshot of a cell phone&#10;&#10;Description automatically generated">
            <a:extLst>
              <a:ext uri="{FF2B5EF4-FFF2-40B4-BE49-F238E27FC236}">
                <a16:creationId xmlns:a16="http://schemas.microsoft.com/office/drawing/2014/main" id="{E947AC47-A5A2-415F-96B3-73C49EB24E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2129" y="-2240"/>
            <a:ext cx="4059916" cy="3426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199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1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3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4E459F-EF62-4DE6-9D86-568C1FCE8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Pgl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B79B4-E84F-40F2-AF2A-D07ED54D2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638043"/>
            <a:ext cx="3619043" cy="400190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endParaRPr lang="en-GB" sz="7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7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7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bg1"/>
                </a:solidFill>
              </a:rPr>
              <a:t>Peter Gordon Lawrence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bg1"/>
                </a:solidFill>
              </a:rPr>
              <a:t>15 Centres, 2 in France 1 in Australia.</a:t>
            </a:r>
          </a:p>
          <a:p>
            <a:pPr>
              <a:lnSpc>
                <a:spcPct val="90000"/>
              </a:lnSpc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bg1"/>
                </a:solidFill>
              </a:rPr>
              <a:t>• Career progression routes to Team Leader, Guest Care Manager, Centre Operations Manager and PGL Australia 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bg1"/>
                </a:solidFill>
              </a:rPr>
              <a:t>PGL, (2019), PGL- School Trips, Summer Camps &amp;Adventure Holidays, [Online], </a:t>
            </a:r>
            <a:r>
              <a:rPr lang="en-GB" sz="1300" dirty="0">
                <a:solidFill>
                  <a:schemeClr val="bg1"/>
                </a:solidFill>
                <a:hlinkClick r:id="rId3"/>
              </a:rPr>
              <a:t>https://www.pgl.co.uk/</a:t>
            </a:r>
            <a:r>
              <a:rPr lang="en-GB" sz="1300" dirty="0">
                <a:solidFill>
                  <a:schemeClr val="bg1"/>
                </a:solidFill>
              </a:rPr>
              <a:t>, (Accessed 12</a:t>
            </a:r>
            <a:r>
              <a:rPr lang="en-GB" sz="1300" baseline="30000" dirty="0">
                <a:solidFill>
                  <a:schemeClr val="bg1"/>
                </a:solidFill>
              </a:rPr>
              <a:t>th</a:t>
            </a:r>
            <a:r>
              <a:rPr lang="en-GB" sz="1300" dirty="0">
                <a:solidFill>
                  <a:schemeClr val="bg1"/>
                </a:solidFill>
              </a:rPr>
              <a:t> November 2019).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solidFill>
                  <a:schemeClr val="bg1"/>
                </a:solidFill>
              </a:rPr>
              <a:t>PGL,(2019), PGL Images, [Online],https://www.tottington.bury.sch.uk/letters/year-7-pgl-trip-2019/, (Accessed 12</a:t>
            </a:r>
            <a:r>
              <a:rPr lang="en-GB" sz="1300" baseline="30000" dirty="0">
                <a:solidFill>
                  <a:schemeClr val="bg1"/>
                </a:solidFill>
              </a:rPr>
              <a:t>th</a:t>
            </a:r>
            <a:r>
              <a:rPr lang="en-GB" sz="1300" dirty="0">
                <a:solidFill>
                  <a:schemeClr val="bg1"/>
                </a:solidFill>
              </a:rPr>
              <a:t> November 2019).</a:t>
            </a:r>
          </a:p>
          <a:p>
            <a:pPr>
              <a:lnSpc>
                <a:spcPct val="90000"/>
              </a:lnSpc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 descr="A picture containing person, child, boy, outdoor&#10;&#10;Description automatically generated">
            <a:extLst>
              <a:ext uri="{FF2B5EF4-FFF2-40B4-BE49-F238E27FC236}">
                <a16:creationId xmlns:a16="http://schemas.microsoft.com/office/drawing/2014/main" id="{624DC687-2C5F-4DA8-91DE-5EF2FB0F77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309" r="31750"/>
          <a:stretch/>
        </p:blipFill>
        <p:spPr>
          <a:xfrm>
            <a:off x="5450005" y="643467"/>
            <a:ext cx="5946284" cy="541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715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F87D3-F23F-441A-AA46-D65BB5871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A3AB0EF-1B7E-4589-8A19-CC528762B8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075917"/>
              </p:ext>
            </p:extLst>
          </p:nvPr>
        </p:nvGraphicFramePr>
        <p:xfrm>
          <a:off x="2230438" y="2321169"/>
          <a:ext cx="7731124" cy="436372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2781">
                  <a:extLst>
                    <a:ext uri="{9D8B030D-6E8A-4147-A177-3AD203B41FA5}">
                      <a16:colId xmlns:a16="http://schemas.microsoft.com/office/drawing/2014/main" val="4271081642"/>
                    </a:ext>
                  </a:extLst>
                </a:gridCol>
                <a:gridCol w="1932781">
                  <a:extLst>
                    <a:ext uri="{9D8B030D-6E8A-4147-A177-3AD203B41FA5}">
                      <a16:colId xmlns:a16="http://schemas.microsoft.com/office/drawing/2014/main" val="1429214192"/>
                    </a:ext>
                  </a:extLst>
                </a:gridCol>
                <a:gridCol w="1932781">
                  <a:extLst>
                    <a:ext uri="{9D8B030D-6E8A-4147-A177-3AD203B41FA5}">
                      <a16:colId xmlns:a16="http://schemas.microsoft.com/office/drawing/2014/main" val="4067516588"/>
                    </a:ext>
                  </a:extLst>
                </a:gridCol>
                <a:gridCol w="1932781">
                  <a:extLst>
                    <a:ext uri="{9D8B030D-6E8A-4147-A177-3AD203B41FA5}">
                      <a16:colId xmlns:a16="http://schemas.microsoft.com/office/drawing/2014/main" val="452972013"/>
                    </a:ext>
                  </a:extLst>
                </a:gridCol>
              </a:tblGrid>
              <a:tr h="40170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Little Nell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Eastgate Travel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PGL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7545585"/>
                  </a:ext>
                </a:extLst>
              </a:tr>
              <a:tr h="1287656">
                <a:tc>
                  <a:txBody>
                    <a:bodyPr/>
                    <a:lstStyle/>
                    <a:p>
                      <a:r>
                        <a:rPr lang="en-GB" dirty="0"/>
                        <a:t>Strength's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Career progression within the Hospitality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Training within the Travel Industry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Career progression and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1873799"/>
                  </a:ext>
                </a:extLst>
              </a:tr>
              <a:tr h="693353">
                <a:tc>
                  <a:txBody>
                    <a:bodyPr/>
                    <a:lstStyle/>
                    <a:p>
                      <a:r>
                        <a:rPr lang="en-GB" dirty="0"/>
                        <a:t>Weakness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Slow progression</a:t>
                      </a:r>
                    </a:p>
                    <a:p>
                      <a:r>
                        <a:rPr lang="en-GB" dirty="0"/>
                        <a:t>long hours,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Unpaid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Accommodation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2622368"/>
                  </a:ext>
                </a:extLst>
              </a:tr>
              <a:tr h="1287656">
                <a:tc>
                  <a:txBody>
                    <a:bodyPr/>
                    <a:lstStyle/>
                    <a:p>
                      <a:r>
                        <a:rPr lang="en-GB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Gaining Forbes Qualification, working in Renee and Châteaux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Progression to managerial 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Progression and travel, Activity Qualifications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129608"/>
                  </a:ext>
                </a:extLst>
              </a:tr>
              <a:tr h="693353"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Loss of 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Loss of Job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22439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9253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460ED-BBAD-4D70-B506-619234A7C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05B3F-7B4B-49B0-90AE-0E8D8AA29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Eastgate Travel Llanelli, (2019), Eastgate Travel, [Online], </a:t>
            </a:r>
            <a:r>
              <a:rPr lang="en-GB" dirty="0">
                <a:hlinkClick r:id="rId2"/>
              </a:rPr>
              <a:t>https://www.facebook.com/EastGateTravelLlanelli</a:t>
            </a:r>
            <a:r>
              <a:rPr lang="en-GB" dirty="0"/>
              <a:t>, (Accessed 10</a:t>
            </a:r>
            <a:r>
              <a:rPr lang="en-GB" baseline="30000" dirty="0"/>
              <a:t>th</a:t>
            </a:r>
            <a:r>
              <a:rPr lang="en-GB" dirty="0"/>
              <a:t> November 2019).</a:t>
            </a:r>
          </a:p>
          <a:p>
            <a:r>
              <a:rPr lang="en-GB" dirty="0"/>
              <a:t> Maslow’s hierarchy of needs, (2019) Images, [Online],https://www.thoughtco.com/maslows-hierarchy-of-needs, (Accessed 11</a:t>
            </a:r>
            <a:r>
              <a:rPr lang="en-GB" baseline="30000" dirty="0"/>
              <a:t>th</a:t>
            </a:r>
            <a:r>
              <a:rPr lang="en-GB" dirty="0"/>
              <a:t> November 2019). </a:t>
            </a:r>
          </a:p>
          <a:p>
            <a:r>
              <a:rPr lang="en-GB" dirty="0">
                <a:solidFill>
                  <a:schemeClr val="tx1"/>
                </a:solidFill>
              </a:rPr>
              <a:t>PGL,(2019), PGL Images, [Online],https://www.tottington.bury.sch.uk/letters/year-7-pgl-trip-2019/, (Accessed 12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November 2019).</a:t>
            </a:r>
          </a:p>
          <a:p>
            <a:r>
              <a:rPr lang="en-GB" dirty="0"/>
              <a:t>PGL, (2019), PGL- School Trips, Summer Camps &amp;Adventure Holidays, [Online], </a:t>
            </a:r>
            <a:r>
              <a:rPr lang="en-GB" dirty="0">
                <a:hlinkClick r:id="rId3"/>
              </a:rPr>
              <a:t>https://www.pgl.co.uk/</a:t>
            </a:r>
            <a:r>
              <a:rPr lang="en-GB" dirty="0"/>
              <a:t>, (Accessed 12</a:t>
            </a:r>
            <a:r>
              <a:rPr lang="en-GB" baseline="30000" dirty="0"/>
              <a:t>th</a:t>
            </a:r>
            <a:r>
              <a:rPr lang="en-GB" dirty="0"/>
              <a:t> November 2019).</a:t>
            </a:r>
          </a:p>
          <a:p>
            <a:r>
              <a:rPr lang="en-US" dirty="0">
                <a:solidFill>
                  <a:schemeClr val="tx1"/>
                </a:solidFill>
              </a:rPr>
              <a:t> The Little Nell, (2019), The Little Nell, [Online], </a:t>
            </a:r>
            <a:r>
              <a:rPr lang="en-US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https://www.thelittlenell.com/</a:t>
            </a:r>
            <a:r>
              <a:rPr lang="en-US" dirty="0">
                <a:solidFill>
                  <a:schemeClr val="tx1"/>
                </a:solidFill>
              </a:rPr>
              <a:t>, (Accessed 10</a:t>
            </a:r>
            <a:r>
              <a:rPr lang="en-US" baseline="30000" dirty="0">
                <a:solidFill>
                  <a:schemeClr val="tx1"/>
                </a:solidFill>
              </a:rPr>
              <a:t>th</a:t>
            </a:r>
            <a:r>
              <a:rPr lang="en-US" dirty="0">
                <a:solidFill>
                  <a:schemeClr val="tx1"/>
                </a:solidFill>
              </a:rPr>
              <a:t> November 2019).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18456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5" ma:contentTypeDescription="Create a new document." ma:contentTypeScope="" ma:versionID="735539a0e2569807402e38bb8e09f625">
  <xsd:schema xmlns:xsd="http://www.w3.org/2001/XMLSchema" xmlns:xs="http://www.w3.org/2001/XMLSchema" xmlns:p="http://schemas.microsoft.com/office/2006/metadata/properties" xmlns:ns3="c05bfcf6-161a-4012-bab6-aa68b8b9ab0d" xmlns:ns4="a0d56cd8-48d2-4815-8e01-6dcb6cd2ab35" targetNamespace="http://schemas.microsoft.com/office/2006/metadata/properties" ma:root="true" ma:fieldsID="5705078b153f6f9e67fce31c34b19af6" ns3:_="" ns4:_="">
    <xsd:import namespace="c05bfcf6-161a-4012-bab6-aa68b8b9ab0d"/>
    <xsd:import namespace="a0d56cd8-48d2-4815-8e01-6dcb6cd2ab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d56cd8-48d2-4815-8e01-6dcb6cd2ab3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8775A23-75CA-4614-9647-C9B2CE742CA2}">
  <ds:schemaRefs>
    <ds:schemaRef ds:uri="c05bfcf6-161a-4012-bab6-aa68b8b9ab0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a0d56cd8-48d2-4815-8e01-6dcb6cd2ab35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62C7906-56D7-4D54-BAE6-9CEA26FEDE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a0d56cd8-48d2-4815-8e01-6dcb6cd2ab3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451F4C-A3A1-4FF3-AEA5-AE3EFF175B0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635</Words>
  <Application>Microsoft Office PowerPoint</Application>
  <PresentationFormat>Widescreen</PresentationFormat>
  <Paragraphs>94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Gill Sans MT</vt:lpstr>
      <vt:lpstr>inherit</vt:lpstr>
      <vt:lpstr>Parcel</vt:lpstr>
      <vt:lpstr>Tracey Davies Placement Options 1806963</vt:lpstr>
      <vt:lpstr>The LITTLE Nell, East Gate Travel, Pgl </vt:lpstr>
      <vt:lpstr>Option One The little nell</vt:lpstr>
      <vt:lpstr>Option Two EastGate Travel Llanelli </vt:lpstr>
      <vt:lpstr>Justifications, skills</vt:lpstr>
      <vt:lpstr>Pgl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2019-11-12T17:27:00Z</dcterms:created>
  <dcterms:modified xsi:type="dcterms:W3CDTF">2019-11-18T11:11:57Z</dcterms:modified>
</cp:coreProperties>
</file>