
<file path=[Content_Types].xml><?xml version="1.0" encoding="utf-8"?>
<Types xmlns="http://schemas.openxmlformats.org/package/2006/content-types">
  <Default Extension="gif" ContentType="image/gi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60" r:id="rId1"/>
  </p:sldMasterIdLst>
  <p:notesMasterIdLst>
    <p:notesMasterId r:id="rId17"/>
  </p:notesMasterIdLst>
  <p:handoutMasterIdLst>
    <p:handoutMasterId r:id="rId18"/>
  </p:handoutMasterIdLst>
  <p:sldIdLst>
    <p:sldId id="373" r:id="rId2"/>
    <p:sldId id="374" r:id="rId3"/>
    <p:sldId id="375" r:id="rId4"/>
    <p:sldId id="376" r:id="rId5"/>
    <p:sldId id="380" r:id="rId6"/>
    <p:sldId id="381" r:id="rId7"/>
    <p:sldId id="383" r:id="rId8"/>
    <p:sldId id="382" r:id="rId9"/>
    <p:sldId id="377" r:id="rId10"/>
    <p:sldId id="378" r:id="rId11"/>
    <p:sldId id="384" r:id="rId12"/>
    <p:sldId id="385" r:id="rId13"/>
    <p:sldId id="386" r:id="rId14"/>
    <p:sldId id="387" r:id="rId15"/>
    <p:sldId id="379" r:id="rId16"/>
  </p:sldIdLst>
  <p:sldSz cx="9144000" cy="6858000" type="screen4x3"/>
  <p:notesSz cx="6797675" cy="9926638"/>
  <p:defaultTextStyle>
    <a:defPPr>
      <a:defRPr lang="en-US"/>
    </a:defPPr>
    <a:lvl1pPr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1pPr>
    <a:lvl2pPr marL="457200"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2pPr>
    <a:lvl3pPr marL="914400"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3pPr>
    <a:lvl4pPr marL="1371600"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4pPr>
    <a:lvl5pPr marL="1828800"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5pPr>
    <a:lvl6pPr marL="2286000" algn="l" defTabSz="914400" rtl="0" eaLnBrk="1" latinLnBrk="0" hangingPunct="1">
      <a:defRPr sz="2400" kern="1200">
        <a:solidFill>
          <a:schemeClr val="tx1"/>
        </a:solidFill>
        <a:latin typeface="Times" panose="02020603050405020304" pitchFamily="18" charset="0"/>
        <a:ea typeface="ＭＳ Ｐゴシック" panose="020B0600070205080204" pitchFamily="34" charset="-128"/>
        <a:cs typeface="+mn-cs"/>
      </a:defRPr>
    </a:lvl6pPr>
    <a:lvl7pPr marL="2743200" algn="l" defTabSz="914400" rtl="0" eaLnBrk="1" latinLnBrk="0" hangingPunct="1">
      <a:defRPr sz="2400" kern="1200">
        <a:solidFill>
          <a:schemeClr val="tx1"/>
        </a:solidFill>
        <a:latin typeface="Times" panose="02020603050405020304" pitchFamily="18" charset="0"/>
        <a:ea typeface="ＭＳ Ｐゴシック" panose="020B0600070205080204" pitchFamily="34" charset="-128"/>
        <a:cs typeface="+mn-cs"/>
      </a:defRPr>
    </a:lvl7pPr>
    <a:lvl8pPr marL="3200400" algn="l" defTabSz="914400" rtl="0" eaLnBrk="1" latinLnBrk="0" hangingPunct="1">
      <a:defRPr sz="2400" kern="1200">
        <a:solidFill>
          <a:schemeClr val="tx1"/>
        </a:solidFill>
        <a:latin typeface="Times" panose="02020603050405020304" pitchFamily="18" charset="0"/>
        <a:ea typeface="ＭＳ Ｐゴシック" panose="020B0600070205080204" pitchFamily="34" charset="-128"/>
        <a:cs typeface="+mn-cs"/>
      </a:defRPr>
    </a:lvl8pPr>
    <a:lvl9pPr marL="3657600" algn="l" defTabSz="914400" rtl="0" eaLnBrk="1" latinLnBrk="0" hangingPunct="1">
      <a:defRPr sz="2400" kern="1200">
        <a:solidFill>
          <a:schemeClr val="tx1"/>
        </a:solidFill>
        <a:latin typeface="Times" panose="02020603050405020304" pitchFamily="18" charset="0"/>
        <a:ea typeface="ＭＳ Ｐゴシック" panose="020B0600070205080204" pitchFamily="34" charset="-128"/>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p15:clr>
            <a:srgbClr val="A4A3A4"/>
          </p15:clr>
        </p15:guide>
        <p15:guide id="2"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C0066"/>
    <a:srgbClr val="FF0066"/>
    <a:srgbClr val="B30068"/>
    <a:srgbClr val="FF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004" autoAdjust="0"/>
    <p:restoredTop sz="70501" autoAdjust="0"/>
  </p:normalViewPr>
  <p:slideViewPr>
    <p:cSldViewPr>
      <p:cViewPr varScale="1">
        <p:scale>
          <a:sx n="51" d="100"/>
          <a:sy n="51" d="100"/>
        </p:scale>
        <p:origin x="1218" y="6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200" d="100"/>
        <a:sy n="200" d="100"/>
      </p:scale>
      <p:origin x="0" y="0"/>
    </p:cViewPr>
  </p:sorterViewPr>
  <p:notesViewPr>
    <p:cSldViewPr>
      <p:cViewPr varScale="1">
        <p:scale>
          <a:sx n="56" d="100"/>
          <a:sy n="56" d="100"/>
        </p:scale>
        <p:origin x="-1854" y="-90"/>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29072F37-1419-45AA-BD00-2B6A8D8C4B73}"/>
              </a:ext>
            </a:extLst>
          </p:cNvPr>
          <p:cNvSpPr>
            <a:spLocks noGrp="1" noChangeArrowheads="1"/>
          </p:cNvSpPr>
          <p:nvPr>
            <p:ph type="hdr" sz="quarter"/>
          </p:nvPr>
        </p:nvSpPr>
        <p:spPr bwMode="auto">
          <a:xfrm>
            <a:off x="0"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5363" name="Rectangle 3">
            <a:extLst>
              <a:ext uri="{FF2B5EF4-FFF2-40B4-BE49-F238E27FC236}">
                <a16:creationId xmlns:a16="http://schemas.microsoft.com/office/drawing/2014/main" id="{F22B1D7F-6B7F-4D2E-8AAB-5C23F614A5E7}"/>
              </a:ext>
            </a:extLst>
          </p:cNvPr>
          <p:cNvSpPr>
            <a:spLocks noGrp="1" noChangeArrowheads="1"/>
          </p:cNvSpPr>
          <p:nvPr>
            <p:ph type="dt" sz="quarter" idx="1"/>
          </p:nvPr>
        </p:nvSpPr>
        <p:spPr bwMode="auto">
          <a:xfrm>
            <a:off x="3849688"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Arial" charset="0"/>
                <a:ea typeface="ＭＳ Ｐゴシック" charset="0"/>
                <a:cs typeface="ＭＳ Ｐゴシック" charset="0"/>
              </a:defRPr>
            </a:lvl1pPr>
          </a:lstStyle>
          <a:p>
            <a:pPr>
              <a:defRPr/>
            </a:pPr>
            <a:endParaRPr lang="cy-GB"/>
          </a:p>
        </p:txBody>
      </p:sp>
      <p:sp>
        <p:nvSpPr>
          <p:cNvPr id="15364" name="Rectangle 4">
            <a:extLst>
              <a:ext uri="{FF2B5EF4-FFF2-40B4-BE49-F238E27FC236}">
                <a16:creationId xmlns:a16="http://schemas.microsoft.com/office/drawing/2014/main" id="{07CBC75F-5193-4DD0-84ED-1FA679B30D67}"/>
              </a:ext>
            </a:extLst>
          </p:cNvPr>
          <p:cNvSpPr>
            <a:spLocks noGrp="1" noChangeArrowheads="1"/>
          </p:cNvSpPr>
          <p:nvPr>
            <p:ph type="ftr" sz="quarter" idx="2"/>
          </p:nvPr>
        </p:nvSpPr>
        <p:spPr bwMode="auto">
          <a:xfrm>
            <a:off x="0"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5365" name="Rectangle 5">
            <a:extLst>
              <a:ext uri="{FF2B5EF4-FFF2-40B4-BE49-F238E27FC236}">
                <a16:creationId xmlns:a16="http://schemas.microsoft.com/office/drawing/2014/main" id="{21053E7E-6EA9-4F1E-9FBD-DE44F64B7BFA}"/>
              </a:ext>
            </a:extLst>
          </p:cNvPr>
          <p:cNvSpPr>
            <a:spLocks noGrp="1" noChangeArrowheads="1"/>
          </p:cNvSpPr>
          <p:nvPr>
            <p:ph type="sldNum" sz="quarter" idx="3"/>
          </p:nvPr>
        </p:nvSpPr>
        <p:spPr bwMode="auto">
          <a:xfrm>
            <a:off x="3849688"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Arial" panose="020B0604020202020204" pitchFamily="34" charset="0"/>
                <a:ea typeface="MS PGothic" panose="020B0600070205080204" pitchFamily="34" charset="-128"/>
              </a:defRPr>
            </a:lvl1pPr>
          </a:lstStyle>
          <a:p>
            <a:pPr>
              <a:defRPr/>
            </a:pPr>
            <a:fld id="{67B15773-31EC-41EA-8656-1B36A1DAD8BC}" type="slidenum">
              <a:rPr lang="cy-GB" altLang="en-US"/>
              <a:pPr>
                <a:defRPr/>
              </a:pPr>
              <a:t>‹#›</a:t>
            </a:fld>
            <a:endParaRPr lang="cy-GB" alt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D6372DB9-F4BD-48C5-9ADB-8E0818024424}"/>
              </a:ext>
            </a:extLst>
          </p:cNvPr>
          <p:cNvSpPr>
            <a:spLocks noGrp="1" noChangeArrowheads="1"/>
          </p:cNvSpPr>
          <p:nvPr>
            <p:ph type="hdr" sz="quarter"/>
          </p:nvPr>
        </p:nvSpPr>
        <p:spPr bwMode="auto">
          <a:xfrm>
            <a:off x="0"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7411" name="Rectangle 3">
            <a:extLst>
              <a:ext uri="{FF2B5EF4-FFF2-40B4-BE49-F238E27FC236}">
                <a16:creationId xmlns:a16="http://schemas.microsoft.com/office/drawing/2014/main" id="{2DC3624D-4AEF-499F-ABC5-C4495CE76F40}"/>
              </a:ext>
            </a:extLst>
          </p:cNvPr>
          <p:cNvSpPr>
            <a:spLocks noGrp="1" noChangeArrowheads="1"/>
          </p:cNvSpPr>
          <p:nvPr>
            <p:ph type="dt" idx="1"/>
          </p:nvPr>
        </p:nvSpPr>
        <p:spPr bwMode="auto">
          <a:xfrm>
            <a:off x="3849688"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Arial" charset="0"/>
                <a:ea typeface="ＭＳ Ｐゴシック" charset="0"/>
                <a:cs typeface="ＭＳ Ｐゴシック" charset="0"/>
              </a:defRPr>
            </a:lvl1pPr>
          </a:lstStyle>
          <a:p>
            <a:pPr>
              <a:defRPr/>
            </a:pPr>
            <a:endParaRPr lang="cy-GB"/>
          </a:p>
        </p:txBody>
      </p:sp>
      <p:sp>
        <p:nvSpPr>
          <p:cNvPr id="13316" name="Rectangle 4">
            <a:extLst>
              <a:ext uri="{FF2B5EF4-FFF2-40B4-BE49-F238E27FC236}">
                <a16:creationId xmlns:a16="http://schemas.microsoft.com/office/drawing/2014/main" id="{95380408-DCE3-4424-878D-D67ED8B00D4C}"/>
              </a:ext>
            </a:extLst>
          </p:cNvPr>
          <p:cNvSpPr>
            <a:spLocks noGrp="1" noRot="1" noChangeAspect="1" noChangeArrowheads="1" noTextEdit="1"/>
          </p:cNvSpPr>
          <p:nvPr>
            <p:ph type="sldImg" idx="2"/>
          </p:nvPr>
        </p:nvSpPr>
        <p:spPr bwMode="auto">
          <a:xfrm>
            <a:off x="915988" y="744538"/>
            <a:ext cx="4965700" cy="3722687"/>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3" name="Rectangle 5">
            <a:extLst>
              <a:ext uri="{FF2B5EF4-FFF2-40B4-BE49-F238E27FC236}">
                <a16:creationId xmlns:a16="http://schemas.microsoft.com/office/drawing/2014/main" id="{1E95BB8E-399C-4A3E-A434-F0D4C444351A}"/>
              </a:ext>
            </a:extLst>
          </p:cNvPr>
          <p:cNvSpPr>
            <a:spLocks noGrp="1" noChangeArrowheads="1"/>
          </p:cNvSpPr>
          <p:nvPr>
            <p:ph type="body" sz="quarter" idx="3"/>
          </p:nvPr>
        </p:nvSpPr>
        <p:spPr bwMode="auto">
          <a:xfrm>
            <a:off x="679450" y="4714875"/>
            <a:ext cx="5438775" cy="446722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cy-GB" noProof="0"/>
              <a:t>Cliciwch i olygu arddulliau'r Meistr testun</a:t>
            </a:r>
          </a:p>
          <a:p>
            <a:pPr lvl="1"/>
            <a:r>
              <a:rPr lang="cy-GB" noProof="0"/>
              <a:t>Ail lefel</a:t>
            </a:r>
          </a:p>
          <a:p>
            <a:pPr lvl="2"/>
            <a:r>
              <a:rPr lang="cy-GB" noProof="0"/>
              <a:t>Trydydd lefel</a:t>
            </a:r>
          </a:p>
          <a:p>
            <a:pPr lvl="3"/>
            <a:r>
              <a:rPr lang="cy-GB" noProof="0"/>
              <a:t>Pedwerydd lefel</a:t>
            </a:r>
          </a:p>
          <a:p>
            <a:pPr lvl="4"/>
            <a:r>
              <a:rPr lang="cy-GB" noProof="0"/>
              <a:t>Pumed lefel</a:t>
            </a:r>
          </a:p>
        </p:txBody>
      </p:sp>
      <p:sp>
        <p:nvSpPr>
          <p:cNvPr id="17414" name="Rectangle 6">
            <a:extLst>
              <a:ext uri="{FF2B5EF4-FFF2-40B4-BE49-F238E27FC236}">
                <a16:creationId xmlns:a16="http://schemas.microsoft.com/office/drawing/2014/main" id="{80AB555E-486D-449E-98E1-C283F33FBEB4}"/>
              </a:ext>
            </a:extLst>
          </p:cNvPr>
          <p:cNvSpPr>
            <a:spLocks noGrp="1" noChangeArrowheads="1"/>
          </p:cNvSpPr>
          <p:nvPr>
            <p:ph type="ftr" sz="quarter" idx="4"/>
          </p:nvPr>
        </p:nvSpPr>
        <p:spPr bwMode="auto">
          <a:xfrm>
            <a:off x="0"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7415" name="Rectangle 7">
            <a:extLst>
              <a:ext uri="{FF2B5EF4-FFF2-40B4-BE49-F238E27FC236}">
                <a16:creationId xmlns:a16="http://schemas.microsoft.com/office/drawing/2014/main" id="{17AD08E7-009C-428E-80C5-DB7B8FFE3D2E}"/>
              </a:ext>
            </a:extLst>
          </p:cNvPr>
          <p:cNvSpPr>
            <a:spLocks noGrp="1" noChangeArrowheads="1"/>
          </p:cNvSpPr>
          <p:nvPr>
            <p:ph type="sldNum" sz="quarter" idx="5"/>
          </p:nvPr>
        </p:nvSpPr>
        <p:spPr bwMode="auto">
          <a:xfrm>
            <a:off x="3849688"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Arial" panose="020B0604020202020204" pitchFamily="34" charset="0"/>
                <a:ea typeface="MS PGothic" panose="020B0600070205080204" pitchFamily="34" charset="-128"/>
              </a:defRPr>
            </a:lvl1pPr>
          </a:lstStyle>
          <a:p>
            <a:pPr>
              <a:defRPr/>
            </a:pPr>
            <a:fld id="{DE6E1525-2789-4161-B270-4A7F9486EFEC}" type="slidenum">
              <a:rPr lang="cy-GB" altLang="en-US"/>
              <a:pPr>
                <a:defRPr/>
              </a:pPr>
              <a:t>‹#›</a:t>
            </a:fld>
            <a:endParaRPr lang="cy-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ＭＳ Ｐゴシック" panose="020B0600070205080204" pitchFamily="34" charset="-128"/>
        <a:cs typeface="ＭＳ Ｐゴシック" charset="0"/>
      </a:defRPr>
    </a:lvl1pPr>
    <a:lvl2pPr marL="457200" algn="l" rtl="0" eaLnBrk="0" fontAlgn="base" hangingPunct="0">
      <a:spcBef>
        <a:spcPct val="30000"/>
      </a:spcBef>
      <a:spcAft>
        <a:spcPct val="0"/>
      </a:spcAft>
      <a:defRPr sz="1200" kern="1200">
        <a:solidFill>
          <a:schemeClr val="tx1"/>
        </a:solidFill>
        <a:latin typeface="Arial" charset="0"/>
        <a:ea typeface="ＭＳ Ｐゴシック" panose="020B0600070205080204" pitchFamily="34" charset="-128"/>
        <a:cs typeface="+mn-cs"/>
      </a:defRPr>
    </a:lvl2pPr>
    <a:lvl3pPr marL="914400" algn="l" rtl="0" eaLnBrk="0" fontAlgn="base" hangingPunct="0">
      <a:spcBef>
        <a:spcPct val="30000"/>
      </a:spcBef>
      <a:spcAft>
        <a:spcPct val="0"/>
      </a:spcAft>
      <a:defRPr sz="1200" kern="1200">
        <a:solidFill>
          <a:schemeClr val="tx1"/>
        </a:solidFill>
        <a:latin typeface="Arial" charset="0"/>
        <a:ea typeface="ＭＳ Ｐゴシック" panose="020B0600070205080204" pitchFamily="34" charset="-128"/>
        <a:cs typeface="+mn-cs"/>
      </a:defRPr>
    </a:lvl3pPr>
    <a:lvl4pPr marL="1371600" algn="l" rtl="0" eaLnBrk="0" fontAlgn="base" hangingPunct="0">
      <a:spcBef>
        <a:spcPct val="30000"/>
      </a:spcBef>
      <a:spcAft>
        <a:spcPct val="0"/>
      </a:spcAft>
      <a:defRPr sz="1200" kern="1200">
        <a:solidFill>
          <a:schemeClr val="tx1"/>
        </a:solidFill>
        <a:latin typeface="Arial" charset="0"/>
        <a:ea typeface="ＭＳ Ｐゴシック" panose="020B0600070205080204" pitchFamily="34" charset="-128"/>
        <a:cs typeface="+mn-cs"/>
      </a:defRPr>
    </a:lvl4pPr>
    <a:lvl5pPr marL="1828800" algn="l" rtl="0" eaLnBrk="0" fontAlgn="base" hangingPunct="0">
      <a:spcBef>
        <a:spcPct val="30000"/>
      </a:spcBef>
      <a:spcAft>
        <a:spcPct val="0"/>
      </a:spcAft>
      <a:defRPr sz="1200" kern="1200">
        <a:solidFill>
          <a:schemeClr val="tx1"/>
        </a:solidFill>
        <a:latin typeface="Arial" charset="0"/>
        <a:ea typeface="ＭＳ Ｐゴシック" panose="020B0600070205080204" pitchFamily="34" charset="-128"/>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17575" y="744538"/>
            <a:ext cx="4962525" cy="3722687"/>
          </a:xfrm>
        </p:spPr>
      </p:sp>
      <p:sp>
        <p:nvSpPr>
          <p:cNvPr id="3" name="Notes Placeholder 2"/>
          <p:cNvSpPr>
            <a:spLocks noGrp="1"/>
          </p:cNvSpPr>
          <p:nvPr>
            <p:ph type="body" idx="1"/>
          </p:nvPr>
        </p:nvSpPr>
        <p:spPr/>
        <p:txBody>
          <a:bodyPr/>
          <a:lstStyle/>
          <a:p>
            <a:r>
              <a:rPr lang="en-GB" dirty="0"/>
              <a:t>" JAIP, Vol. 35, No. 4, July 1969, pp. 216-224.</a:t>
            </a:r>
          </a:p>
          <a:p>
            <a:endParaRPr lang="en-GB" dirty="0"/>
          </a:p>
          <a:p>
            <a:r>
              <a:rPr lang="en-GB" dirty="0"/>
              <a:t>French students to explain the student-worker rebellion. (See Figure 1.) The poster highlights the fundamental point that participation without redistribution of power is an empty and frustrating process for the powerless. It allows the powerholders to claim that all sides were considered, but makes it possible for only some of those sides to benefit. It maintains the status quo. Essentially, it is what has been happening in most of the 1,000 Comm-unity Action Programs, and what promises to be </a:t>
            </a:r>
            <a:r>
              <a:rPr lang="en-GB" dirty="0" err="1"/>
              <a:t>repea</a:t>
            </a:r>
            <a:r>
              <a:rPr lang="en-GB" dirty="0"/>
              <a:t>-ted in the vast majority of the 150 Model Cities programs.</a:t>
            </a:r>
          </a:p>
        </p:txBody>
      </p:sp>
      <p:sp>
        <p:nvSpPr>
          <p:cNvPr id="4" name="Slide Number Placeholder 3"/>
          <p:cNvSpPr>
            <a:spLocks noGrp="1"/>
          </p:cNvSpPr>
          <p:nvPr>
            <p:ph type="sldNum" sz="quarter" idx="5"/>
          </p:nvPr>
        </p:nvSpPr>
        <p:spPr/>
        <p:txBody>
          <a:bodyPr/>
          <a:lstStyle/>
          <a:p>
            <a:pPr>
              <a:defRPr/>
            </a:pPr>
            <a:fld id="{DE6E1525-2789-4161-B270-4A7F9486EFEC}" type="slidenum">
              <a:rPr lang="cy-GB" altLang="en-US" smtClean="0"/>
              <a:pPr>
                <a:defRPr/>
              </a:pPr>
              <a:t>6</a:t>
            </a:fld>
            <a:endParaRPr lang="cy-GB" altLang="en-US"/>
          </a:p>
        </p:txBody>
      </p:sp>
    </p:spTree>
    <p:extLst>
      <p:ext uri="{BB962C8B-B14F-4D97-AF65-F5344CB8AC3E}">
        <p14:creationId xmlns:p14="http://schemas.microsoft.com/office/powerpoint/2010/main" val="39814387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6DDF212-A034-4FCE-8104-2647C2705972}"/>
              </a:ext>
            </a:extLst>
          </p:cNvPr>
          <p:cNvSpPr>
            <a:spLocks noGrp="1"/>
          </p:cNvSpPr>
          <p:nvPr>
            <p:ph type="dt" sz="half" idx="10"/>
          </p:nvPr>
        </p:nvSpPr>
        <p:spPr>
          <a:xfrm>
            <a:off x="395288" y="6524625"/>
            <a:ext cx="971550" cy="219075"/>
          </a:xfrm>
        </p:spPr>
        <p:txBody>
          <a:bodyPr/>
          <a:lstStyle>
            <a:lvl1pPr eaLnBrk="0" fontAlgn="base" hangingPunct="0">
              <a:spcBef>
                <a:spcPct val="0"/>
              </a:spcBef>
              <a:spcAft>
                <a:spcPct val="0"/>
              </a:spcAft>
              <a:defRPr>
                <a:latin typeface="Times" charset="0"/>
              </a:defRPr>
            </a:lvl1pPr>
          </a:lstStyle>
          <a:p>
            <a:pPr>
              <a:defRPr/>
            </a:pPr>
            <a:fld id="{3B1CD3A0-050D-407A-AAC0-CD7E70A5B4C4}" type="datetimeFigureOut">
              <a:rPr lang="en-GB"/>
              <a:pPr>
                <a:defRPr/>
              </a:pPr>
              <a:t>18/11/2018</a:t>
            </a:fld>
            <a:endParaRPr lang="en-GB"/>
          </a:p>
        </p:txBody>
      </p:sp>
      <p:sp>
        <p:nvSpPr>
          <p:cNvPr id="5" name="Footer Placeholder 4">
            <a:extLst>
              <a:ext uri="{FF2B5EF4-FFF2-40B4-BE49-F238E27FC236}">
                <a16:creationId xmlns:a16="http://schemas.microsoft.com/office/drawing/2014/main" id="{585091C9-E838-4234-99E9-330143C4C6A3}"/>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a:extLst>
              <a:ext uri="{FF2B5EF4-FFF2-40B4-BE49-F238E27FC236}">
                <a16:creationId xmlns:a16="http://schemas.microsoft.com/office/drawing/2014/main" id="{7E00D824-F0FD-41EE-8583-D3962CBDB892}"/>
              </a:ext>
            </a:extLst>
          </p:cNvPr>
          <p:cNvSpPr>
            <a:spLocks noGrp="1"/>
          </p:cNvSpPr>
          <p:nvPr>
            <p:ph type="sldNum" sz="quarter" idx="12"/>
          </p:nvPr>
        </p:nvSpPr>
        <p:spPr/>
        <p:txBody>
          <a:bodyPr/>
          <a:lstStyle>
            <a:lvl1pPr eaLnBrk="0" hangingPunct="0">
              <a:defRPr>
                <a:latin typeface="Times" panose="02020603050405020304" pitchFamily="18" charset="0"/>
              </a:defRPr>
            </a:lvl1pPr>
          </a:lstStyle>
          <a:p>
            <a:pPr>
              <a:defRPr/>
            </a:pPr>
            <a:fld id="{13F41B2E-78C8-4B8A-B67B-37D9150BC61E}" type="slidenum">
              <a:rPr lang="en-GB" altLang="en-US"/>
              <a:pPr>
                <a:defRPr/>
              </a:pPr>
              <a:t>‹#›</a:t>
            </a:fld>
            <a:endParaRPr lang="en-GB" altLang="en-US"/>
          </a:p>
        </p:txBody>
      </p:sp>
    </p:spTree>
    <p:extLst>
      <p:ext uri="{BB962C8B-B14F-4D97-AF65-F5344CB8AC3E}">
        <p14:creationId xmlns:p14="http://schemas.microsoft.com/office/powerpoint/2010/main" val="14500131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32510E8-A2D3-4AE5-B23B-340F0AB80EFC}"/>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D6471B11-6530-4E78-BF06-EDF2C3B701EB}" type="datetimeFigureOut">
              <a:rPr lang="en-GB"/>
              <a:pPr>
                <a:defRPr/>
              </a:pPr>
              <a:t>18/11/2018</a:t>
            </a:fld>
            <a:endParaRPr lang="en-GB"/>
          </a:p>
        </p:txBody>
      </p:sp>
      <p:sp>
        <p:nvSpPr>
          <p:cNvPr id="5" name="Footer Placeholder 4">
            <a:extLst>
              <a:ext uri="{FF2B5EF4-FFF2-40B4-BE49-F238E27FC236}">
                <a16:creationId xmlns:a16="http://schemas.microsoft.com/office/drawing/2014/main" id="{E90DAE70-26F1-410F-93E3-6481D1CE580D}"/>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a:extLst>
              <a:ext uri="{FF2B5EF4-FFF2-40B4-BE49-F238E27FC236}">
                <a16:creationId xmlns:a16="http://schemas.microsoft.com/office/drawing/2014/main" id="{1A4C6CE4-CB46-4728-A190-E80795F00CD9}"/>
              </a:ext>
            </a:extLst>
          </p:cNvPr>
          <p:cNvSpPr>
            <a:spLocks noGrp="1"/>
          </p:cNvSpPr>
          <p:nvPr>
            <p:ph type="sldNum" sz="quarter" idx="12"/>
          </p:nvPr>
        </p:nvSpPr>
        <p:spPr/>
        <p:txBody>
          <a:bodyPr/>
          <a:lstStyle>
            <a:lvl1pPr eaLnBrk="0" hangingPunct="0">
              <a:defRPr>
                <a:latin typeface="Times" panose="02020603050405020304" pitchFamily="18" charset="0"/>
              </a:defRPr>
            </a:lvl1pPr>
          </a:lstStyle>
          <a:p>
            <a:pPr>
              <a:defRPr/>
            </a:pPr>
            <a:fld id="{C52D99E5-FDB3-4144-9A67-0DF7A1092C6B}" type="slidenum">
              <a:rPr lang="en-GB" altLang="en-US"/>
              <a:pPr>
                <a:defRPr/>
              </a:pPr>
              <a:t>‹#›</a:t>
            </a:fld>
            <a:endParaRPr lang="en-GB" altLang="en-US"/>
          </a:p>
        </p:txBody>
      </p:sp>
    </p:spTree>
    <p:extLst>
      <p:ext uri="{BB962C8B-B14F-4D97-AF65-F5344CB8AC3E}">
        <p14:creationId xmlns:p14="http://schemas.microsoft.com/office/powerpoint/2010/main" val="6287478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63499C2D-99CD-4C37-9123-7F84EB35FE1E}"/>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DC52F87C-49E7-4369-9718-BA29103876AA}" type="datetimeFigureOut">
              <a:rPr lang="en-GB"/>
              <a:pPr>
                <a:defRPr/>
              </a:pPr>
              <a:t>18/11/2018</a:t>
            </a:fld>
            <a:endParaRPr lang="en-GB"/>
          </a:p>
        </p:txBody>
      </p:sp>
      <p:sp>
        <p:nvSpPr>
          <p:cNvPr id="5" name="Slide Number Placeholder 5">
            <a:extLst>
              <a:ext uri="{FF2B5EF4-FFF2-40B4-BE49-F238E27FC236}">
                <a16:creationId xmlns:a16="http://schemas.microsoft.com/office/drawing/2014/main" id="{63A5592D-22C0-4A46-8A76-427C745D1AB9}"/>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E2F322D5-937C-42E5-9CE2-7932E36E37DD}" type="slidenum">
              <a:rPr lang="en-GB" altLang="en-US"/>
              <a:pPr>
                <a:defRPr/>
              </a:pPr>
              <a:t>‹#›</a:t>
            </a:fld>
            <a:endParaRPr lang="en-GB" altLang="en-US"/>
          </a:p>
        </p:txBody>
      </p:sp>
    </p:spTree>
    <p:extLst>
      <p:ext uri="{BB962C8B-B14F-4D97-AF65-F5344CB8AC3E}">
        <p14:creationId xmlns:p14="http://schemas.microsoft.com/office/powerpoint/2010/main" val="36538258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686D2ED-414C-4525-8CBD-A4A0AA9D8861}"/>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90D24051-A723-4CAB-AEA0-DF11D89AE46A}" type="datetimeFigureOut">
              <a:rPr lang="en-GB"/>
              <a:pPr>
                <a:defRPr/>
              </a:pPr>
              <a:t>18/11/2018</a:t>
            </a:fld>
            <a:endParaRPr lang="en-GB"/>
          </a:p>
        </p:txBody>
      </p:sp>
      <p:sp>
        <p:nvSpPr>
          <p:cNvPr id="6" name="Slide Number Placeholder 6">
            <a:extLst>
              <a:ext uri="{FF2B5EF4-FFF2-40B4-BE49-F238E27FC236}">
                <a16:creationId xmlns:a16="http://schemas.microsoft.com/office/drawing/2014/main" id="{7C3B2F61-2A76-4470-8B2C-95A72FF8BC51}"/>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B27C47F5-54B8-43BC-84D2-347FC0508BA4}" type="slidenum">
              <a:rPr lang="en-GB" altLang="en-US"/>
              <a:pPr>
                <a:defRPr/>
              </a:pPr>
              <a:t>‹#›</a:t>
            </a:fld>
            <a:endParaRPr lang="en-GB" altLang="en-US"/>
          </a:p>
        </p:txBody>
      </p:sp>
    </p:spTree>
    <p:extLst>
      <p:ext uri="{BB962C8B-B14F-4D97-AF65-F5344CB8AC3E}">
        <p14:creationId xmlns:p14="http://schemas.microsoft.com/office/powerpoint/2010/main" val="32513774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5E0451E-B038-40B6-9294-393C732BA583}"/>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FBF54716-E02E-45CC-8753-C8D9E8639E34}" type="datetimeFigureOut">
              <a:rPr lang="en-GB"/>
              <a:pPr>
                <a:defRPr/>
              </a:pPr>
              <a:t>18/11/2018</a:t>
            </a:fld>
            <a:endParaRPr lang="en-GB"/>
          </a:p>
        </p:txBody>
      </p:sp>
      <p:sp>
        <p:nvSpPr>
          <p:cNvPr id="8" name="Slide Number Placeholder 8">
            <a:extLst>
              <a:ext uri="{FF2B5EF4-FFF2-40B4-BE49-F238E27FC236}">
                <a16:creationId xmlns:a16="http://schemas.microsoft.com/office/drawing/2014/main" id="{5639E14C-9EBE-4B25-9DD1-DBE7AC97441A}"/>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F8D7AF9C-2D71-430D-977D-3B3B96653E91}" type="slidenum">
              <a:rPr lang="en-GB" altLang="en-US"/>
              <a:pPr>
                <a:defRPr/>
              </a:pPr>
              <a:t>‹#›</a:t>
            </a:fld>
            <a:endParaRPr lang="en-GB" altLang="en-US"/>
          </a:p>
        </p:txBody>
      </p:sp>
    </p:spTree>
    <p:extLst>
      <p:ext uri="{BB962C8B-B14F-4D97-AF65-F5344CB8AC3E}">
        <p14:creationId xmlns:p14="http://schemas.microsoft.com/office/powerpoint/2010/main" val="25210677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D37858D-A28D-4EB6-9236-0E5AB7BDC486}"/>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2356206E-1367-49D3-A94F-A86D930F3B89}" type="datetimeFigureOut">
              <a:rPr lang="en-GB"/>
              <a:pPr>
                <a:defRPr/>
              </a:pPr>
              <a:t>18/11/2018</a:t>
            </a:fld>
            <a:endParaRPr lang="en-GB"/>
          </a:p>
        </p:txBody>
      </p:sp>
      <p:sp>
        <p:nvSpPr>
          <p:cNvPr id="4" name="Slide Number Placeholder 4">
            <a:extLst>
              <a:ext uri="{FF2B5EF4-FFF2-40B4-BE49-F238E27FC236}">
                <a16:creationId xmlns:a16="http://schemas.microsoft.com/office/drawing/2014/main" id="{FAAA7030-3A0B-4776-B5FC-FB0B6211E5F6}"/>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10A6D740-4B7D-4B70-8CAA-893A0E623AB3}" type="slidenum">
              <a:rPr lang="en-GB" altLang="en-US"/>
              <a:pPr>
                <a:defRPr/>
              </a:pPr>
              <a:t>‹#›</a:t>
            </a:fld>
            <a:endParaRPr lang="en-GB" altLang="en-US"/>
          </a:p>
        </p:txBody>
      </p:sp>
    </p:spTree>
    <p:extLst>
      <p:ext uri="{BB962C8B-B14F-4D97-AF65-F5344CB8AC3E}">
        <p14:creationId xmlns:p14="http://schemas.microsoft.com/office/powerpoint/2010/main" val="23131965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107CE70-F282-4432-9CEE-46F03894BBE3}"/>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E7D3963C-D3F2-484B-A4AA-EDAAD6FE3749}" type="datetimeFigureOut">
              <a:rPr lang="en-GB"/>
              <a:pPr>
                <a:defRPr/>
              </a:pPr>
              <a:t>18/11/2018</a:t>
            </a:fld>
            <a:endParaRPr lang="en-GB"/>
          </a:p>
        </p:txBody>
      </p:sp>
      <p:sp>
        <p:nvSpPr>
          <p:cNvPr id="3" name="Slide Number Placeholder 3">
            <a:extLst>
              <a:ext uri="{FF2B5EF4-FFF2-40B4-BE49-F238E27FC236}">
                <a16:creationId xmlns:a16="http://schemas.microsoft.com/office/drawing/2014/main" id="{306AD081-C136-4EFE-BF81-42FC5C22FEDE}"/>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46ACB9D4-1302-4357-B124-ADD26341CE76}" type="slidenum">
              <a:rPr lang="en-GB" altLang="en-US"/>
              <a:pPr>
                <a:defRPr/>
              </a:pPr>
              <a:t>‹#›</a:t>
            </a:fld>
            <a:endParaRPr lang="en-GB" altLang="en-US"/>
          </a:p>
        </p:txBody>
      </p:sp>
    </p:spTree>
    <p:extLst>
      <p:ext uri="{BB962C8B-B14F-4D97-AF65-F5344CB8AC3E}">
        <p14:creationId xmlns:p14="http://schemas.microsoft.com/office/powerpoint/2010/main" val="36760073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a:extLst>
              <a:ext uri="{FF2B5EF4-FFF2-40B4-BE49-F238E27FC236}">
                <a16:creationId xmlns:a16="http://schemas.microsoft.com/office/drawing/2014/main" id="{7241DA61-55E7-4F0B-AE23-ED57CA78A783}"/>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21A6ACE4-5E0B-4C81-A354-A16A032FDC27}" type="datetimeFigureOut">
              <a:rPr lang="en-GB"/>
              <a:pPr>
                <a:defRPr/>
              </a:pPr>
              <a:t>18/11/2018</a:t>
            </a:fld>
            <a:endParaRPr lang="en-GB"/>
          </a:p>
        </p:txBody>
      </p:sp>
      <p:sp>
        <p:nvSpPr>
          <p:cNvPr id="6" name="Slide Number Placeholder 6">
            <a:extLst>
              <a:ext uri="{FF2B5EF4-FFF2-40B4-BE49-F238E27FC236}">
                <a16:creationId xmlns:a16="http://schemas.microsoft.com/office/drawing/2014/main" id="{32C32175-DAEB-4E63-9FFC-2FC60FE8244A}"/>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E16CDB78-3C80-4992-87EB-C458FBE0294B}" type="slidenum">
              <a:rPr lang="en-GB" altLang="en-US"/>
              <a:pPr>
                <a:defRPr/>
              </a:pPr>
              <a:t>‹#›</a:t>
            </a:fld>
            <a:endParaRPr lang="en-GB" altLang="en-US"/>
          </a:p>
        </p:txBody>
      </p:sp>
    </p:spTree>
    <p:extLst>
      <p:ext uri="{BB962C8B-B14F-4D97-AF65-F5344CB8AC3E}">
        <p14:creationId xmlns:p14="http://schemas.microsoft.com/office/powerpoint/2010/main" val="8925839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a:extLst>
              <a:ext uri="{FF2B5EF4-FFF2-40B4-BE49-F238E27FC236}">
                <a16:creationId xmlns:a16="http://schemas.microsoft.com/office/drawing/2014/main" id="{D54333B0-52AD-404D-9279-D2AAE8F4C3B3}"/>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F5A4779F-1DBE-42EB-82C7-CECF31C97C6D}" type="datetimeFigureOut">
              <a:rPr lang="en-GB"/>
              <a:pPr>
                <a:defRPr/>
              </a:pPr>
              <a:t>18/11/2018</a:t>
            </a:fld>
            <a:endParaRPr lang="en-GB"/>
          </a:p>
        </p:txBody>
      </p:sp>
      <p:sp>
        <p:nvSpPr>
          <p:cNvPr id="6" name="Slide Number Placeholder 6">
            <a:extLst>
              <a:ext uri="{FF2B5EF4-FFF2-40B4-BE49-F238E27FC236}">
                <a16:creationId xmlns:a16="http://schemas.microsoft.com/office/drawing/2014/main" id="{CCDDDD73-B40B-4E75-A7E3-4C6CB71AACDA}"/>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BDF4CE13-269E-4361-ACE6-3EDE570D43CC}" type="slidenum">
              <a:rPr lang="en-GB" altLang="en-US"/>
              <a:pPr>
                <a:defRPr/>
              </a:pPr>
              <a:t>‹#›</a:t>
            </a:fld>
            <a:endParaRPr lang="en-GB" altLang="en-US"/>
          </a:p>
        </p:txBody>
      </p:sp>
    </p:spTree>
    <p:extLst>
      <p:ext uri="{BB962C8B-B14F-4D97-AF65-F5344CB8AC3E}">
        <p14:creationId xmlns:p14="http://schemas.microsoft.com/office/powerpoint/2010/main" val="21304879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ADEEBA8-F54C-4F10-8BCD-35CEACE58CDA}"/>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08862AC9-37A5-49EB-8D7B-9EB835A516B2}" type="datetimeFigureOut">
              <a:rPr lang="en-GB"/>
              <a:pPr>
                <a:defRPr/>
              </a:pPr>
              <a:t>18/11/2018</a:t>
            </a:fld>
            <a:endParaRPr lang="en-GB"/>
          </a:p>
        </p:txBody>
      </p:sp>
      <p:sp>
        <p:nvSpPr>
          <p:cNvPr id="5" name="Slide Number Placeholder 5">
            <a:extLst>
              <a:ext uri="{FF2B5EF4-FFF2-40B4-BE49-F238E27FC236}">
                <a16:creationId xmlns:a16="http://schemas.microsoft.com/office/drawing/2014/main" id="{EFDEA441-74B1-4B96-B42B-AF810931E3B3}"/>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C86F790B-CD64-4DC1-BFE8-286FAE9AB1CC}" type="slidenum">
              <a:rPr lang="en-GB" altLang="en-US"/>
              <a:pPr>
                <a:defRPr/>
              </a:pPr>
              <a:t>‹#›</a:t>
            </a:fld>
            <a:endParaRPr lang="en-GB" altLang="en-US"/>
          </a:p>
        </p:txBody>
      </p:sp>
    </p:spTree>
    <p:extLst>
      <p:ext uri="{BB962C8B-B14F-4D97-AF65-F5344CB8AC3E}">
        <p14:creationId xmlns:p14="http://schemas.microsoft.com/office/powerpoint/2010/main" val="24814599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EC4939-8BBC-4EA0-AC25-AE5B6B2877FE}"/>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D782D51F-DAD0-4FEC-A0A7-42929DC8715A}" type="datetimeFigureOut">
              <a:rPr lang="en-GB"/>
              <a:pPr>
                <a:defRPr/>
              </a:pPr>
              <a:t>18/11/2018</a:t>
            </a:fld>
            <a:endParaRPr lang="en-GB"/>
          </a:p>
        </p:txBody>
      </p:sp>
      <p:sp>
        <p:nvSpPr>
          <p:cNvPr id="5" name="Slide Number Placeholder 5">
            <a:extLst>
              <a:ext uri="{FF2B5EF4-FFF2-40B4-BE49-F238E27FC236}">
                <a16:creationId xmlns:a16="http://schemas.microsoft.com/office/drawing/2014/main" id="{FE5AAA3F-E6DD-4926-B877-8602E54AC3C2}"/>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160E00FE-BC3D-422D-815F-CFE0EE1BFBBE}" type="slidenum">
              <a:rPr lang="en-GB" altLang="en-US"/>
              <a:pPr>
                <a:defRPr/>
              </a:pPr>
              <a:t>‹#›</a:t>
            </a:fld>
            <a:endParaRPr lang="en-GB" altLang="en-US"/>
          </a:p>
        </p:txBody>
      </p:sp>
    </p:spTree>
    <p:extLst>
      <p:ext uri="{BB962C8B-B14F-4D97-AF65-F5344CB8AC3E}">
        <p14:creationId xmlns:p14="http://schemas.microsoft.com/office/powerpoint/2010/main" val="40610508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5B8ABF5D-3A45-4B19-9AE8-6411E6F9AA46}"/>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F8BAA386-5C71-4470-8566-48C68CE0CC3F}"/>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0781E546-42FA-495E-9A2C-B006CB5C3610}"/>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prstClr val="black">
                    <a:tint val="75000"/>
                  </a:prstClr>
                </a:solidFill>
                <a:latin typeface="Myriad Pro"/>
                <a:ea typeface="ＭＳ Ｐゴシック" charset="-128"/>
              </a:defRPr>
            </a:lvl1pPr>
          </a:lstStyle>
          <a:p>
            <a:pPr>
              <a:defRPr/>
            </a:pPr>
            <a:fld id="{5FD97A5F-F906-4591-B50A-05DD79084E12}" type="datetimeFigureOut">
              <a:rPr lang="en-GB"/>
              <a:pPr>
                <a:defRPr/>
              </a:pPr>
              <a:t>18/11/2018</a:t>
            </a:fld>
            <a:endParaRPr lang="en-GB" dirty="0"/>
          </a:p>
        </p:txBody>
      </p:sp>
      <p:sp>
        <p:nvSpPr>
          <p:cNvPr id="6" name="Slide Number Placeholder 5">
            <a:extLst>
              <a:ext uri="{FF2B5EF4-FFF2-40B4-BE49-F238E27FC236}">
                <a16:creationId xmlns:a16="http://schemas.microsoft.com/office/drawing/2014/main" id="{8B6F498A-F29A-4294-A065-5E761C5903D9}"/>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pitchFamily="34" charset="0"/>
                <a:ea typeface="MS PGothic" panose="020B0600070205080204" pitchFamily="34" charset="-128"/>
              </a:defRPr>
            </a:lvl1pPr>
          </a:lstStyle>
          <a:p>
            <a:pPr>
              <a:defRPr/>
            </a:pPr>
            <a:fld id="{721AEB27-0483-4D7F-BAA5-F2666D1A0B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4123" r:id="rId1"/>
    <p:sldLayoutId id="2147484124" r:id="rId2"/>
    <p:sldLayoutId id="2147484125" r:id="rId3"/>
    <p:sldLayoutId id="2147484126" r:id="rId4"/>
    <p:sldLayoutId id="2147484127" r:id="rId5"/>
    <p:sldLayoutId id="2147484128" r:id="rId6"/>
    <p:sldLayoutId id="2147484129" r:id="rId7"/>
    <p:sldLayoutId id="2147484130" r:id="rId8"/>
    <p:sldLayoutId id="2147484131" r:id="rId9"/>
    <p:sldLayoutId id="2147484132" r:id="rId10"/>
    <p:sldLayoutId id="2147484133" r:id="rId11"/>
  </p:sldLayoutIdLst>
  <p:txStyles>
    <p:titleStyle>
      <a:lvl1pPr algn="ctr" rtl="0" eaLnBrk="1" fontAlgn="base" hangingPunct="1">
        <a:spcBef>
          <a:spcPct val="0"/>
        </a:spcBef>
        <a:spcAft>
          <a:spcPct val="0"/>
        </a:spcAft>
        <a:defRPr sz="4400" kern="1200">
          <a:solidFill>
            <a:schemeClr val="tx1"/>
          </a:solidFill>
          <a:latin typeface="+mj-lt"/>
          <a:ea typeface="+mj-ea"/>
          <a:cs typeface="+mj-cs"/>
        </a:defRPr>
      </a:lvl1pPr>
      <a:lvl2pPr algn="ctr" rtl="0" eaLnBrk="1" fontAlgn="base" hangingPunct="1">
        <a:spcBef>
          <a:spcPct val="0"/>
        </a:spcBef>
        <a:spcAft>
          <a:spcPct val="0"/>
        </a:spcAft>
        <a:defRPr sz="4400">
          <a:solidFill>
            <a:schemeClr val="tx1"/>
          </a:solidFill>
          <a:latin typeface="Myriad Pro"/>
        </a:defRPr>
      </a:lvl2pPr>
      <a:lvl3pPr algn="ctr" rtl="0" eaLnBrk="1" fontAlgn="base" hangingPunct="1">
        <a:spcBef>
          <a:spcPct val="0"/>
        </a:spcBef>
        <a:spcAft>
          <a:spcPct val="0"/>
        </a:spcAft>
        <a:defRPr sz="4400">
          <a:solidFill>
            <a:schemeClr val="tx1"/>
          </a:solidFill>
          <a:latin typeface="Myriad Pro"/>
        </a:defRPr>
      </a:lvl3pPr>
      <a:lvl4pPr algn="ctr" rtl="0" eaLnBrk="1" fontAlgn="base" hangingPunct="1">
        <a:spcBef>
          <a:spcPct val="0"/>
        </a:spcBef>
        <a:spcAft>
          <a:spcPct val="0"/>
        </a:spcAft>
        <a:defRPr sz="4400">
          <a:solidFill>
            <a:schemeClr val="tx1"/>
          </a:solidFill>
          <a:latin typeface="Myriad Pro"/>
        </a:defRPr>
      </a:lvl4pPr>
      <a:lvl5pPr algn="ctr" rtl="0" eaLnBrk="1" fontAlgn="base" hangingPunct="1">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1" fontAlgn="base" hangingPunct="1">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1" fontAlgn="base" hangingPunct="1">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1" fontAlgn="base" hangingPunct="1">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1" fontAlgn="base" hangingPunct="1">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1" fontAlgn="base" hangingPunct="1">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gif"/><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gi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s://gov.wales/docs/caecd/research/100115-children-young-peoples-participation-en.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4">
            <a:extLst>
              <a:ext uri="{FF2B5EF4-FFF2-40B4-BE49-F238E27FC236}">
                <a16:creationId xmlns:a16="http://schemas.microsoft.com/office/drawing/2014/main" id="{B3E1BD40-6C07-4E70-BE95-4CA4197CD6A3}"/>
              </a:ext>
            </a:extLst>
          </p:cNvPr>
          <p:cNvSpPr>
            <a:spLocks noGrp="1"/>
          </p:cNvSpPr>
          <p:nvPr>
            <p:ph type="ctrTitle"/>
          </p:nvPr>
        </p:nvSpPr>
        <p:spPr/>
        <p:txBody>
          <a:bodyPr/>
          <a:lstStyle/>
          <a:p>
            <a:br>
              <a:rPr lang="en-GB" altLang="en-US" dirty="0"/>
            </a:br>
            <a:endParaRPr lang="en-GB" altLang="en-US" dirty="0"/>
          </a:p>
        </p:txBody>
      </p:sp>
      <p:sp>
        <p:nvSpPr>
          <p:cNvPr id="6" name="Subtitle 5">
            <a:extLst>
              <a:ext uri="{FF2B5EF4-FFF2-40B4-BE49-F238E27FC236}">
                <a16:creationId xmlns:a16="http://schemas.microsoft.com/office/drawing/2014/main" id="{4F0D2B0C-3DDE-44A4-93F7-977EC61C5A1F}"/>
              </a:ext>
            </a:extLst>
          </p:cNvPr>
          <p:cNvSpPr>
            <a:spLocks noGrp="1"/>
          </p:cNvSpPr>
          <p:nvPr>
            <p:ph type="subTitle" idx="1"/>
          </p:nvPr>
        </p:nvSpPr>
        <p:spPr>
          <a:xfrm>
            <a:off x="1369368" y="1988840"/>
            <a:ext cx="6400800" cy="1752600"/>
          </a:xfrm>
        </p:spPr>
        <p:txBody>
          <a:bodyPr/>
          <a:lstStyle/>
          <a:p>
            <a:pPr>
              <a:defRPr/>
            </a:pPr>
            <a:r>
              <a:rPr lang="en-GB" dirty="0">
                <a:solidFill>
                  <a:schemeClr val="tx1"/>
                </a:solidFill>
              </a:rPr>
              <a:t>Strategies for empowerment: 2</a:t>
            </a:r>
          </a:p>
          <a:p>
            <a:pPr>
              <a:defRPr/>
            </a:pPr>
            <a:r>
              <a:rPr lang="en-GB" dirty="0">
                <a:solidFill>
                  <a:schemeClr val="tx1"/>
                </a:solidFill>
              </a:rPr>
              <a:t>Jess Pitman</a:t>
            </a:r>
          </a:p>
          <a:p>
            <a:pPr>
              <a:defRPr/>
            </a:pPr>
            <a:r>
              <a:rPr lang="en-GB" dirty="0"/>
              <a:t>Enabling participation</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01D179-B70C-413F-93C4-641316737119}"/>
              </a:ext>
            </a:extLst>
          </p:cNvPr>
          <p:cNvSpPr>
            <a:spLocks noGrp="1"/>
          </p:cNvSpPr>
          <p:nvPr>
            <p:ph type="title"/>
          </p:nvPr>
        </p:nvSpPr>
        <p:spPr/>
        <p:txBody>
          <a:bodyPr/>
          <a:lstStyle/>
          <a:p>
            <a:r>
              <a:rPr lang="en-GB" dirty="0"/>
              <a:t>Participation</a:t>
            </a:r>
          </a:p>
        </p:txBody>
      </p:sp>
      <p:sp>
        <p:nvSpPr>
          <p:cNvPr id="3" name="Content Placeholder 2">
            <a:extLst>
              <a:ext uri="{FF2B5EF4-FFF2-40B4-BE49-F238E27FC236}">
                <a16:creationId xmlns:a16="http://schemas.microsoft.com/office/drawing/2014/main" id="{723B1520-629D-4AB4-8D29-67F82788B6F6}"/>
              </a:ext>
            </a:extLst>
          </p:cNvPr>
          <p:cNvSpPr>
            <a:spLocks noGrp="1"/>
          </p:cNvSpPr>
          <p:nvPr>
            <p:ph idx="1"/>
          </p:nvPr>
        </p:nvSpPr>
        <p:spPr/>
        <p:txBody>
          <a:bodyPr/>
          <a:lstStyle/>
          <a:p>
            <a:r>
              <a:rPr lang="en-GB" dirty="0"/>
              <a:t>Why is it important for the people we advocate for/with to participate in the process?</a:t>
            </a:r>
          </a:p>
          <a:p>
            <a:endParaRPr lang="en-GB" dirty="0"/>
          </a:p>
          <a:p>
            <a:r>
              <a:rPr lang="en-GB" dirty="0"/>
              <a:t>Give examples of when this happens</a:t>
            </a:r>
          </a:p>
        </p:txBody>
      </p:sp>
    </p:spTree>
    <p:extLst>
      <p:ext uri="{BB962C8B-B14F-4D97-AF65-F5344CB8AC3E}">
        <p14:creationId xmlns:p14="http://schemas.microsoft.com/office/powerpoint/2010/main" val="13028926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881191-956D-4210-B58B-D69CC32EB26A}"/>
              </a:ext>
            </a:extLst>
          </p:cNvPr>
          <p:cNvSpPr>
            <a:spLocks noGrp="1"/>
          </p:cNvSpPr>
          <p:nvPr>
            <p:ph type="title"/>
          </p:nvPr>
        </p:nvSpPr>
        <p:spPr/>
        <p:txBody>
          <a:bodyPr/>
          <a:lstStyle/>
          <a:p>
            <a:r>
              <a:rPr lang="en-GB" dirty="0"/>
              <a:t>Participation: A Welsh perspective</a:t>
            </a:r>
          </a:p>
        </p:txBody>
      </p:sp>
      <p:sp>
        <p:nvSpPr>
          <p:cNvPr id="3" name="Content Placeholder 2">
            <a:extLst>
              <a:ext uri="{FF2B5EF4-FFF2-40B4-BE49-F238E27FC236}">
                <a16:creationId xmlns:a16="http://schemas.microsoft.com/office/drawing/2014/main" id="{52C32B51-3AC6-4EF0-A841-416537169A2D}"/>
              </a:ext>
            </a:extLst>
          </p:cNvPr>
          <p:cNvSpPr>
            <a:spLocks noGrp="1"/>
          </p:cNvSpPr>
          <p:nvPr>
            <p:ph idx="1"/>
          </p:nvPr>
        </p:nvSpPr>
        <p:spPr/>
        <p:txBody>
          <a:bodyPr/>
          <a:lstStyle/>
          <a:p>
            <a:r>
              <a:rPr lang="en-GB" dirty="0"/>
              <a:t>SSWB (2014) – </a:t>
            </a:r>
            <a:r>
              <a:rPr lang="en-GB" i="1" dirty="0"/>
              <a:t>Co-production</a:t>
            </a:r>
          </a:p>
          <a:p>
            <a:pPr marL="0" indent="0">
              <a:buNone/>
            </a:pPr>
            <a:endParaRPr lang="en-GB" i="1" dirty="0"/>
          </a:p>
          <a:p>
            <a:pPr marL="0" indent="0">
              <a:buNone/>
            </a:pPr>
            <a:r>
              <a:rPr lang="en-GB" dirty="0"/>
              <a:t>“</a:t>
            </a:r>
            <a:r>
              <a:rPr lang="en-GB" sz="2000" dirty="0"/>
              <a:t>the concept of genuinely involving people and communities in the design and delivery of public services, appreciating their strengths and tailoring approaches accordingly… (it) is fundamentally about doing things ‘with’ rather than ‘to’ people .” </a:t>
            </a:r>
          </a:p>
          <a:p>
            <a:pPr marL="0" indent="0">
              <a:buNone/>
            </a:pPr>
            <a:endParaRPr lang="en-GB" sz="2000" i="1" dirty="0"/>
          </a:p>
          <a:p>
            <a:pPr marL="0" indent="0">
              <a:buNone/>
            </a:pPr>
            <a:endParaRPr lang="en-GB" sz="2000" i="1" dirty="0"/>
          </a:p>
          <a:p>
            <a:pPr marL="0" indent="0" algn="r">
              <a:buNone/>
            </a:pPr>
            <a:r>
              <a:rPr lang="en-GB" sz="2000" dirty="0"/>
              <a:t>Wales Audit Office (2015 p.87)</a:t>
            </a:r>
          </a:p>
        </p:txBody>
      </p:sp>
    </p:spTree>
    <p:extLst>
      <p:ext uri="{BB962C8B-B14F-4D97-AF65-F5344CB8AC3E}">
        <p14:creationId xmlns:p14="http://schemas.microsoft.com/office/powerpoint/2010/main" val="11033759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2BA53A-2E32-4820-805A-563ECFB0F143}"/>
              </a:ext>
            </a:extLst>
          </p:cNvPr>
          <p:cNvSpPr>
            <a:spLocks noGrp="1"/>
          </p:cNvSpPr>
          <p:nvPr>
            <p:ph type="title"/>
          </p:nvPr>
        </p:nvSpPr>
        <p:spPr/>
        <p:txBody>
          <a:bodyPr/>
          <a:lstStyle/>
          <a:p>
            <a:pPr algn="l"/>
            <a:r>
              <a:rPr lang="en-GB" sz="2400" dirty="0"/>
              <a:t>Co-production…</a:t>
            </a:r>
          </a:p>
        </p:txBody>
      </p:sp>
      <p:sp>
        <p:nvSpPr>
          <p:cNvPr id="3" name="Content Placeholder 2">
            <a:extLst>
              <a:ext uri="{FF2B5EF4-FFF2-40B4-BE49-F238E27FC236}">
                <a16:creationId xmlns:a16="http://schemas.microsoft.com/office/drawing/2014/main" id="{C358CDFB-B75D-4D5E-9671-BA1FBB15F850}"/>
              </a:ext>
            </a:extLst>
          </p:cNvPr>
          <p:cNvSpPr>
            <a:spLocks noGrp="1"/>
          </p:cNvSpPr>
          <p:nvPr>
            <p:ph idx="1"/>
          </p:nvPr>
        </p:nvSpPr>
        <p:spPr/>
        <p:txBody>
          <a:bodyPr/>
          <a:lstStyle/>
          <a:p>
            <a:r>
              <a:rPr lang="en-GB" dirty="0"/>
              <a:t>WBFG (2015) </a:t>
            </a:r>
            <a:r>
              <a:rPr lang="en-GB" sz="2400" dirty="0"/>
              <a:t>involving people is embedded as part of the sustainable development principle.</a:t>
            </a:r>
          </a:p>
          <a:p>
            <a:endParaRPr lang="en-GB" sz="2400" dirty="0"/>
          </a:p>
          <a:p>
            <a:r>
              <a:rPr lang="en-GB" sz="2400" dirty="0"/>
              <a:t>Additional Learning Needs Education Tribunal Act (2018) co-produce individual development plans</a:t>
            </a:r>
          </a:p>
          <a:p>
            <a:endParaRPr lang="en-GB" sz="2400" dirty="0"/>
          </a:p>
          <a:p>
            <a:r>
              <a:rPr lang="en-GB" sz="2400" dirty="0"/>
              <a:t>Team Around the Family </a:t>
            </a:r>
          </a:p>
          <a:p>
            <a:pPr marL="0" indent="0">
              <a:buNone/>
            </a:pPr>
            <a:endParaRPr lang="en-GB" sz="2400" dirty="0"/>
          </a:p>
        </p:txBody>
      </p:sp>
    </p:spTree>
    <p:extLst>
      <p:ext uri="{BB962C8B-B14F-4D97-AF65-F5344CB8AC3E}">
        <p14:creationId xmlns:p14="http://schemas.microsoft.com/office/powerpoint/2010/main" val="2237435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7B5EB4B-0ED5-49C1-A15E-34DB90C11DAA}"/>
              </a:ext>
            </a:extLst>
          </p:cNvPr>
          <p:cNvSpPr>
            <a:spLocks noGrp="1"/>
          </p:cNvSpPr>
          <p:nvPr>
            <p:ph idx="1"/>
          </p:nvPr>
        </p:nvSpPr>
        <p:spPr/>
        <p:txBody>
          <a:bodyPr/>
          <a:lstStyle/>
          <a:p>
            <a:r>
              <a:rPr lang="en-GB" sz="2400" i="1" dirty="0"/>
              <a:t>There is a critical difference between going through the empty ritual of participation and having the real power needed to affect the outcome of the process</a:t>
            </a:r>
          </a:p>
          <a:p>
            <a:endParaRPr lang="en-GB" sz="2400" i="1" dirty="0"/>
          </a:p>
          <a:p>
            <a:endParaRPr lang="en-GB" sz="2400" i="1" dirty="0"/>
          </a:p>
          <a:p>
            <a:endParaRPr lang="en-GB" sz="2400" i="1" dirty="0"/>
          </a:p>
          <a:p>
            <a:pPr marL="0" indent="0" algn="r">
              <a:buNone/>
            </a:pPr>
            <a:r>
              <a:rPr lang="en-GB" sz="2400" i="1" dirty="0" err="1"/>
              <a:t>Arnstein</a:t>
            </a:r>
            <a:r>
              <a:rPr lang="en-GB" sz="2400" i="1" dirty="0"/>
              <a:t> (1969 p.214)</a:t>
            </a:r>
          </a:p>
        </p:txBody>
      </p:sp>
    </p:spTree>
    <p:extLst>
      <p:ext uri="{BB962C8B-B14F-4D97-AF65-F5344CB8AC3E}">
        <p14:creationId xmlns:p14="http://schemas.microsoft.com/office/powerpoint/2010/main" val="11950378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73C5F488-2B80-4360-BE1E-2BED5D9AC3DA}"/>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627784" y="260648"/>
            <a:ext cx="4176464" cy="5140037"/>
          </a:xfrm>
        </p:spPr>
      </p:pic>
    </p:spTree>
    <p:extLst>
      <p:ext uri="{BB962C8B-B14F-4D97-AF65-F5344CB8AC3E}">
        <p14:creationId xmlns:p14="http://schemas.microsoft.com/office/powerpoint/2010/main" val="35609223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descr="A screenshot of a cell phone&#10;&#10;Description automatically generated">
            <a:extLst>
              <a:ext uri="{FF2B5EF4-FFF2-40B4-BE49-F238E27FC236}">
                <a16:creationId xmlns:a16="http://schemas.microsoft.com/office/drawing/2014/main" id="{8D206BF8-3093-4675-8525-2E2B80DB98E1}"/>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33536"/>
            <a:ext cx="9144000" cy="6824464"/>
          </a:xfrm>
        </p:spPr>
      </p:pic>
    </p:spTree>
    <p:extLst>
      <p:ext uri="{BB962C8B-B14F-4D97-AF65-F5344CB8AC3E}">
        <p14:creationId xmlns:p14="http://schemas.microsoft.com/office/powerpoint/2010/main" val="22453870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187DD0-AD95-4B64-9CC0-BCF40E9D3A28}"/>
              </a:ext>
            </a:extLst>
          </p:cNvPr>
          <p:cNvSpPr>
            <a:spLocks noGrp="1"/>
          </p:cNvSpPr>
          <p:nvPr>
            <p:ph type="title"/>
          </p:nvPr>
        </p:nvSpPr>
        <p:spPr/>
        <p:txBody>
          <a:bodyPr/>
          <a:lstStyle/>
          <a:p>
            <a:r>
              <a:rPr lang="en-GB" dirty="0"/>
              <a:t>“Roadblocks”</a:t>
            </a:r>
          </a:p>
        </p:txBody>
      </p:sp>
      <p:sp>
        <p:nvSpPr>
          <p:cNvPr id="6" name="Text Placeholder 5">
            <a:extLst>
              <a:ext uri="{FF2B5EF4-FFF2-40B4-BE49-F238E27FC236}">
                <a16:creationId xmlns:a16="http://schemas.microsoft.com/office/drawing/2014/main" id="{1110B185-BBFA-44EE-A749-0542961B67F7}"/>
              </a:ext>
            </a:extLst>
          </p:cNvPr>
          <p:cNvSpPr>
            <a:spLocks noGrp="1"/>
          </p:cNvSpPr>
          <p:nvPr>
            <p:ph type="body" idx="1"/>
          </p:nvPr>
        </p:nvSpPr>
        <p:spPr/>
        <p:txBody>
          <a:bodyPr/>
          <a:lstStyle/>
          <a:p>
            <a:r>
              <a:rPr lang="en-GB" dirty="0"/>
              <a:t>Powerholders</a:t>
            </a:r>
          </a:p>
        </p:txBody>
      </p:sp>
      <p:sp>
        <p:nvSpPr>
          <p:cNvPr id="7" name="Content Placeholder 6">
            <a:extLst>
              <a:ext uri="{FF2B5EF4-FFF2-40B4-BE49-F238E27FC236}">
                <a16:creationId xmlns:a16="http://schemas.microsoft.com/office/drawing/2014/main" id="{2B5377B5-AD5F-4221-85FB-F5D5444B4DDD}"/>
              </a:ext>
            </a:extLst>
          </p:cNvPr>
          <p:cNvSpPr>
            <a:spLocks noGrp="1"/>
          </p:cNvSpPr>
          <p:nvPr>
            <p:ph sz="half" idx="2"/>
          </p:nvPr>
        </p:nvSpPr>
        <p:spPr/>
        <p:txBody>
          <a:bodyPr/>
          <a:lstStyle/>
          <a:p>
            <a:r>
              <a:rPr lang="en-GB" dirty="0"/>
              <a:t>-isms</a:t>
            </a:r>
          </a:p>
          <a:p>
            <a:r>
              <a:rPr lang="en-GB" dirty="0"/>
              <a:t>Paternalism</a:t>
            </a:r>
          </a:p>
          <a:p>
            <a:r>
              <a:rPr lang="en-GB" dirty="0"/>
              <a:t>Resistance to power distribution</a:t>
            </a:r>
          </a:p>
          <a:p>
            <a:endParaRPr lang="en-GB" dirty="0"/>
          </a:p>
          <a:p>
            <a:endParaRPr lang="en-GB" dirty="0"/>
          </a:p>
          <a:p>
            <a:endParaRPr lang="en-GB" dirty="0"/>
          </a:p>
          <a:p>
            <a:r>
              <a:rPr lang="en-GB" dirty="0" err="1"/>
              <a:t>Arnstein</a:t>
            </a:r>
            <a:r>
              <a:rPr lang="en-GB" dirty="0"/>
              <a:t> (1969)</a:t>
            </a:r>
          </a:p>
        </p:txBody>
      </p:sp>
      <p:sp>
        <p:nvSpPr>
          <p:cNvPr id="8" name="Text Placeholder 7">
            <a:extLst>
              <a:ext uri="{FF2B5EF4-FFF2-40B4-BE49-F238E27FC236}">
                <a16:creationId xmlns:a16="http://schemas.microsoft.com/office/drawing/2014/main" id="{38F9DFF8-89A2-4D40-86AC-2E69169B3D8E}"/>
              </a:ext>
            </a:extLst>
          </p:cNvPr>
          <p:cNvSpPr>
            <a:spLocks noGrp="1"/>
          </p:cNvSpPr>
          <p:nvPr>
            <p:ph type="body" sz="quarter" idx="3"/>
          </p:nvPr>
        </p:nvSpPr>
        <p:spPr/>
        <p:txBody>
          <a:bodyPr/>
          <a:lstStyle/>
          <a:p>
            <a:r>
              <a:rPr lang="en-GB" dirty="0"/>
              <a:t>Powerless</a:t>
            </a:r>
          </a:p>
        </p:txBody>
      </p:sp>
      <p:sp>
        <p:nvSpPr>
          <p:cNvPr id="9" name="Content Placeholder 8">
            <a:extLst>
              <a:ext uri="{FF2B5EF4-FFF2-40B4-BE49-F238E27FC236}">
                <a16:creationId xmlns:a16="http://schemas.microsoft.com/office/drawing/2014/main" id="{E3F3734F-066F-43D8-963E-D67533CC214C}"/>
              </a:ext>
            </a:extLst>
          </p:cNvPr>
          <p:cNvSpPr>
            <a:spLocks noGrp="1"/>
          </p:cNvSpPr>
          <p:nvPr>
            <p:ph sz="quarter" idx="4"/>
          </p:nvPr>
        </p:nvSpPr>
        <p:spPr/>
        <p:txBody>
          <a:bodyPr/>
          <a:lstStyle/>
          <a:p>
            <a:r>
              <a:rPr lang="en-GB" dirty="0"/>
              <a:t>Inadequate knowledge </a:t>
            </a:r>
          </a:p>
          <a:p>
            <a:r>
              <a:rPr lang="en-GB" dirty="0"/>
              <a:t>Poor structures</a:t>
            </a:r>
          </a:p>
          <a:p>
            <a:r>
              <a:rPr lang="en-GB" dirty="0"/>
              <a:t>Difficulty in organising a representative</a:t>
            </a:r>
          </a:p>
          <a:p>
            <a:r>
              <a:rPr lang="en-GB" dirty="0"/>
              <a:t>Distrust</a:t>
            </a:r>
          </a:p>
          <a:p>
            <a:r>
              <a:rPr lang="en-GB" dirty="0"/>
              <a:t>Alienation /marginalisation</a:t>
            </a:r>
          </a:p>
          <a:p>
            <a:r>
              <a:rPr lang="en-GB" dirty="0"/>
              <a:t>Futility</a:t>
            </a:r>
          </a:p>
          <a:p>
            <a:endParaRPr lang="en-GB" dirty="0"/>
          </a:p>
        </p:txBody>
      </p:sp>
    </p:spTree>
    <p:extLst>
      <p:ext uri="{BB962C8B-B14F-4D97-AF65-F5344CB8AC3E}">
        <p14:creationId xmlns:p14="http://schemas.microsoft.com/office/powerpoint/2010/main" val="13890191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8C0352-4FC5-4A1E-9B4A-0CCA95933ED6}"/>
              </a:ext>
            </a:extLst>
          </p:cNvPr>
          <p:cNvSpPr>
            <a:spLocks noGrp="1"/>
          </p:cNvSpPr>
          <p:nvPr>
            <p:ph type="title"/>
          </p:nvPr>
        </p:nvSpPr>
        <p:spPr/>
        <p:txBody>
          <a:bodyPr/>
          <a:lstStyle/>
          <a:p>
            <a:r>
              <a:rPr lang="en-GB" dirty="0"/>
              <a:t>Challenges and barriers to participation</a:t>
            </a:r>
          </a:p>
        </p:txBody>
      </p:sp>
      <p:sp>
        <p:nvSpPr>
          <p:cNvPr id="3" name="Content Placeholder 2">
            <a:extLst>
              <a:ext uri="{FF2B5EF4-FFF2-40B4-BE49-F238E27FC236}">
                <a16:creationId xmlns:a16="http://schemas.microsoft.com/office/drawing/2014/main" id="{43A82222-E130-4C98-B2DA-E6F4E200BDF7}"/>
              </a:ext>
            </a:extLst>
          </p:cNvPr>
          <p:cNvSpPr>
            <a:spLocks noGrp="1"/>
          </p:cNvSpPr>
          <p:nvPr>
            <p:ph idx="1"/>
          </p:nvPr>
        </p:nvSpPr>
        <p:spPr/>
        <p:txBody>
          <a:bodyPr/>
          <a:lstStyle/>
          <a:p>
            <a:r>
              <a:rPr lang="en-GB" dirty="0"/>
              <a:t>Resources</a:t>
            </a:r>
          </a:p>
          <a:p>
            <a:r>
              <a:rPr lang="en-GB" dirty="0"/>
              <a:t>Capacity</a:t>
            </a:r>
          </a:p>
          <a:p>
            <a:r>
              <a:rPr lang="en-GB" dirty="0"/>
              <a:t>Staff/worker attitudes</a:t>
            </a:r>
          </a:p>
          <a:p>
            <a:r>
              <a:rPr lang="en-GB" dirty="0"/>
              <a:t>Staff/worker skills</a:t>
            </a:r>
          </a:p>
          <a:p>
            <a:r>
              <a:rPr lang="en-GB" dirty="0"/>
              <a:t>Client skills (to a lesser extent)</a:t>
            </a:r>
          </a:p>
          <a:p>
            <a:r>
              <a:rPr lang="en-GB" dirty="0"/>
              <a:t>Access to participatory opportunities </a:t>
            </a:r>
          </a:p>
          <a:p>
            <a:pPr marL="0" indent="0" algn="r">
              <a:buNone/>
            </a:pPr>
            <a:r>
              <a:rPr lang="en-GB" dirty="0"/>
              <a:t>(Welsh Government, 2010)</a:t>
            </a:r>
          </a:p>
        </p:txBody>
      </p:sp>
    </p:spTree>
    <p:extLst>
      <p:ext uri="{BB962C8B-B14F-4D97-AF65-F5344CB8AC3E}">
        <p14:creationId xmlns:p14="http://schemas.microsoft.com/office/powerpoint/2010/main" val="33111160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04388F-E880-4655-AC11-F5334689A6EE}"/>
              </a:ext>
            </a:extLst>
          </p:cNvPr>
          <p:cNvSpPr>
            <a:spLocks noGrp="1"/>
          </p:cNvSpPr>
          <p:nvPr>
            <p:ph type="title"/>
          </p:nvPr>
        </p:nvSpPr>
        <p:spPr/>
        <p:txBody>
          <a:bodyPr/>
          <a:lstStyle/>
          <a:p>
            <a:r>
              <a:rPr lang="en-GB" dirty="0"/>
              <a:t>Challenges</a:t>
            </a:r>
          </a:p>
        </p:txBody>
      </p:sp>
      <p:sp>
        <p:nvSpPr>
          <p:cNvPr id="3" name="Content Placeholder 2">
            <a:extLst>
              <a:ext uri="{FF2B5EF4-FFF2-40B4-BE49-F238E27FC236}">
                <a16:creationId xmlns:a16="http://schemas.microsoft.com/office/drawing/2014/main" id="{BB4C874D-4770-4D4C-BF57-2532A15E8A8B}"/>
              </a:ext>
            </a:extLst>
          </p:cNvPr>
          <p:cNvSpPr>
            <a:spLocks noGrp="1"/>
          </p:cNvSpPr>
          <p:nvPr>
            <p:ph idx="1"/>
          </p:nvPr>
        </p:nvSpPr>
        <p:spPr/>
        <p:txBody>
          <a:bodyPr/>
          <a:lstStyle/>
          <a:p>
            <a:r>
              <a:rPr lang="en-GB" sz="2400" dirty="0"/>
              <a:t>May have different ideas and expectations to those providing the service.</a:t>
            </a:r>
          </a:p>
          <a:p>
            <a:r>
              <a:rPr lang="en-GB" sz="2400" dirty="0"/>
              <a:t>Can be politically charged (no money = less of a service)</a:t>
            </a:r>
          </a:p>
          <a:p>
            <a:r>
              <a:rPr lang="en-GB" sz="2400" dirty="0"/>
              <a:t>Communities First report (2009) public services not well placed to listen to public attitudes. Few examples of collaboration and co-production</a:t>
            </a:r>
          </a:p>
          <a:p>
            <a:r>
              <a:rPr lang="en-GB" sz="2400" dirty="0"/>
              <a:t>“Choice” v “voice”</a:t>
            </a:r>
          </a:p>
          <a:p>
            <a:pPr marL="0" indent="0">
              <a:buNone/>
            </a:pPr>
            <a:endParaRPr lang="en-GB" sz="2400" dirty="0"/>
          </a:p>
          <a:p>
            <a:pPr marL="0" indent="0" algn="r">
              <a:buNone/>
            </a:pPr>
            <a:r>
              <a:rPr lang="en-GB" sz="2400" dirty="0"/>
              <a:t>Wales Audit Office (2015)</a:t>
            </a:r>
          </a:p>
        </p:txBody>
      </p:sp>
    </p:spTree>
    <p:extLst>
      <p:ext uri="{BB962C8B-B14F-4D97-AF65-F5344CB8AC3E}">
        <p14:creationId xmlns:p14="http://schemas.microsoft.com/office/powerpoint/2010/main" val="351273423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9776D9-B29E-4A5A-863E-E9FFE0834C15}"/>
              </a:ext>
            </a:extLst>
          </p:cNvPr>
          <p:cNvSpPr>
            <a:spLocks noGrp="1"/>
          </p:cNvSpPr>
          <p:nvPr>
            <p:ph type="title"/>
          </p:nvPr>
        </p:nvSpPr>
        <p:spPr/>
        <p:txBody>
          <a:bodyPr/>
          <a:lstStyle/>
          <a:p>
            <a:r>
              <a:rPr lang="en-GB" dirty="0"/>
              <a:t>Challenges.. </a:t>
            </a:r>
            <a:r>
              <a:rPr lang="en-GB" dirty="0" err="1"/>
              <a:t>Arnstein</a:t>
            </a:r>
            <a:r>
              <a:rPr lang="en-GB" dirty="0"/>
              <a:t> (1969)</a:t>
            </a:r>
          </a:p>
        </p:txBody>
      </p:sp>
      <p:sp>
        <p:nvSpPr>
          <p:cNvPr id="3" name="Content Placeholder 2">
            <a:extLst>
              <a:ext uri="{FF2B5EF4-FFF2-40B4-BE49-F238E27FC236}">
                <a16:creationId xmlns:a16="http://schemas.microsoft.com/office/drawing/2014/main" id="{DC10C6E0-BF1F-431D-8D2C-94399842AEDC}"/>
              </a:ext>
            </a:extLst>
          </p:cNvPr>
          <p:cNvSpPr>
            <a:spLocks noGrp="1"/>
          </p:cNvSpPr>
          <p:nvPr>
            <p:ph idx="1"/>
          </p:nvPr>
        </p:nvSpPr>
        <p:spPr/>
        <p:txBody>
          <a:bodyPr/>
          <a:lstStyle/>
          <a:p>
            <a:r>
              <a:rPr lang="en-GB" b="1" dirty="0"/>
              <a:t>Manipulation</a:t>
            </a:r>
          </a:p>
          <a:p>
            <a:r>
              <a:rPr lang="en-GB" b="1" dirty="0"/>
              <a:t>Therapy</a:t>
            </a:r>
          </a:p>
          <a:p>
            <a:r>
              <a:rPr lang="en-GB" b="1" dirty="0"/>
              <a:t>Information</a:t>
            </a:r>
            <a:r>
              <a:rPr lang="en-GB" dirty="0"/>
              <a:t> - a one-way flow of information from officials to citizens with no channel provided for feedback and no power for negotiation</a:t>
            </a:r>
          </a:p>
        </p:txBody>
      </p:sp>
    </p:spTree>
    <p:extLst>
      <p:ext uri="{BB962C8B-B14F-4D97-AF65-F5344CB8AC3E}">
        <p14:creationId xmlns:p14="http://schemas.microsoft.com/office/powerpoint/2010/main" val="421142401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B469801-972B-4898-980B-D0DE34F9523E}"/>
              </a:ext>
            </a:extLst>
          </p:cNvPr>
          <p:cNvSpPr>
            <a:spLocks noGrp="1"/>
          </p:cNvSpPr>
          <p:nvPr>
            <p:ph idx="1"/>
          </p:nvPr>
        </p:nvSpPr>
        <p:spPr>
          <a:xfrm>
            <a:off x="457200" y="1124744"/>
            <a:ext cx="8229600" cy="3917032"/>
          </a:xfrm>
        </p:spPr>
        <p:txBody>
          <a:bodyPr/>
          <a:lstStyle/>
          <a:p>
            <a:pPr marL="0" indent="0">
              <a:buNone/>
            </a:pPr>
            <a:r>
              <a:rPr lang="en-GB" i="1" dirty="0"/>
              <a:t>Meetings can also be turned into vehicles for one-way communication by the simple device of providing superficial information, discouraging questions, or giving irrelevant answers</a:t>
            </a:r>
          </a:p>
          <a:p>
            <a:pPr marL="0" indent="0">
              <a:buNone/>
            </a:pPr>
            <a:endParaRPr lang="en-GB" i="1" dirty="0"/>
          </a:p>
          <a:p>
            <a:pPr marL="0" indent="0">
              <a:buNone/>
            </a:pPr>
            <a:r>
              <a:rPr lang="en-GB" i="1" dirty="0"/>
              <a:t>(</a:t>
            </a:r>
            <a:r>
              <a:rPr lang="en-GB" i="1" dirty="0" err="1"/>
              <a:t>Arnstien</a:t>
            </a:r>
            <a:r>
              <a:rPr lang="en-GB" i="1" dirty="0"/>
              <a:t>, 1969 p.222)</a:t>
            </a:r>
          </a:p>
        </p:txBody>
      </p:sp>
    </p:spTree>
    <p:extLst>
      <p:ext uri="{BB962C8B-B14F-4D97-AF65-F5344CB8AC3E}">
        <p14:creationId xmlns:p14="http://schemas.microsoft.com/office/powerpoint/2010/main" val="21968387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F67B44D-E049-4B5B-ADD5-C22F9AF022BD}"/>
              </a:ext>
            </a:extLst>
          </p:cNvPr>
          <p:cNvSpPr>
            <a:spLocks noGrp="1"/>
          </p:cNvSpPr>
          <p:nvPr>
            <p:ph idx="1"/>
          </p:nvPr>
        </p:nvSpPr>
        <p:spPr/>
        <p:txBody>
          <a:bodyPr/>
          <a:lstStyle/>
          <a:p>
            <a:r>
              <a:rPr lang="en-GB" sz="2400" b="1" dirty="0"/>
              <a:t>Consultation</a:t>
            </a:r>
            <a:r>
              <a:rPr lang="en-GB" sz="2400" dirty="0"/>
              <a:t>: Staying on this rung alone, participation remains just a window-dressing ritual. </a:t>
            </a:r>
          </a:p>
          <a:p>
            <a:endParaRPr lang="en-GB" sz="2400" dirty="0"/>
          </a:p>
          <a:p>
            <a:pPr marL="0" indent="0">
              <a:buNone/>
            </a:pPr>
            <a:r>
              <a:rPr lang="en-GB" sz="2400" dirty="0"/>
              <a:t>What citizens achieve in all this activity is that they have "participated in participation." And what powerholders achieve is the evidence that they have gone through the required motions of involving "those people." </a:t>
            </a:r>
          </a:p>
        </p:txBody>
      </p:sp>
    </p:spTree>
    <p:extLst>
      <p:ext uri="{BB962C8B-B14F-4D97-AF65-F5344CB8AC3E}">
        <p14:creationId xmlns:p14="http://schemas.microsoft.com/office/powerpoint/2010/main" val="131976412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6CE747D-17AF-4EDC-A60B-A877D2CC1741}"/>
              </a:ext>
            </a:extLst>
          </p:cNvPr>
          <p:cNvSpPr>
            <a:spLocks noGrp="1"/>
          </p:cNvSpPr>
          <p:nvPr>
            <p:ph idx="1"/>
          </p:nvPr>
        </p:nvSpPr>
        <p:spPr/>
        <p:txBody>
          <a:bodyPr/>
          <a:lstStyle/>
          <a:p>
            <a:r>
              <a:rPr lang="en-GB" b="1" dirty="0"/>
              <a:t>Placation</a:t>
            </a:r>
          </a:p>
          <a:p>
            <a:endParaRPr lang="en-GB" b="1" dirty="0"/>
          </a:p>
          <a:p>
            <a:r>
              <a:rPr lang="en-GB" sz="2400" dirty="0"/>
              <a:t>An example of placation strategy is to place a few hand-picked "worthy" disadvantaged on boards of Community Action Agencies or on public bodies like the board of education, police commission, or housing authority.</a:t>
            </a:r>
            <a:endParaRPr lang="en-GB" sz="2400" b="1" dirty="0"/>
          </a:p>
          <a:p>
            <a:endParaRPr lang="en-GB" b="1" dirty="0"/>
          </a:p>
          <a:p>
            <a:endParaRPr lang="en-GB" b="1" dirty="0"/>
          </a:p>
        </p:txBody>
      </p:sp>
    </p:spTree>
    <p:extLst>
      <p:ext uri="{BB962C8B-B14F-4D97-AF65-F5344CB8AC3E}">
        <p14:creationId xmlns:p14="http://schemas.microsoft.com/office/powerpoint/2010/main" val="261682685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CDCFAE-429D-4142-B140-64CB8BDB1770}"/>
              </a:ext>
            </a:extLst>
          </p:cNvPr>
          <p:cNvSpPr>
            <a:spLocks noGrp="1"/>
          </p:cNvSpPr>
          <p:nvPr>
            <p:ph type="title"/>
          </p:nvPr>
        </p:nvSpPr>
        <p:spPr/>
        <p:txBody>
          <a:bodyPr/>
          <a:lstStyle/>
          <a:p>
            <a:r>
              <a:rPr lang="en-GB" dirty="0"/>
              <a:t>Reference list:</a:t>
            </a:r>
          </a:p>
        </p:txBody>
      </p:sp>
      <p:sp>
        <p:nvSpPr>
          <p:cNvPr id="3" name="Content Placeholder 2">
            <a:extLst>
              <a:ext uri="{FF2B5EF4-FFF2-40B4-BE49-F238E27FC236}">
                <a16:creationId xmlns:a16="http://schemas.microsoft.com/office/drawing/2014/main" id="{77289659-8C31-4B69-9259-74BECF426CE2}"/>
              </a:ext>
            </a:extLst>
          </p:cNvPr>
          <p:cNvSpPr>
            <a:spLocks noGrp="1"/>
          </p:cNvSpPr>
          <p:nvPr>
            <p:ph idx="1"/>
          </p:nvPr>
        </p:nvSpPr>
        <p:spPr/>
        <p:txBody>
          <a:bodyPr/>
          <a:lstStyle/>
          <a:p>
            <a:endParaRPr lang="en-GB" sz="1200" dirty="0"/>
          </a:p>
          <a:p>
            <a:r>
              <a:rPr lang="en-GB" sz="1200" dirty="0" err="1"/>
              <a:t>Arnstein</a:t>
            </a:r>
            <a:r>
              <a:rPr lang="en-GB" sz="1200" dirty="0"/>
              <a:t>, S. (1969) A Ladder of Citizen Participation "JAIP, Vol. 35, No. 4, pp. 216-224.</a:t>
            </a:r>
          </a:p>
          <a:p>
            <a:r>
              <a:rPr lang="en-GB" sz="1200" dirty="0"/>
              <a:t>Wales Audit Office (2015) </a:t>
            </a:r>
            <a:r>
              <a:rPr lang="en-GB" sz="1200" i="1" dirty="0"/>
              <a:t>A Picture of Public Services. Cardiff. Wales Audit Office </a:t>
            </a:r>
          </a:p>
          <a:p>
            <a:r>
              <a:rPr lang="en-GB" sz="1200" dirty="0"/>
              <a:t>Welsh Government (2010) </a:t>
            </a:r>
            <a:r>
              <a:rPr lang="en-GB" sz="1200" i="1" dirty="0"/>
              <a:t>Children and Young People’s Participation in Wales. </a:t>
            </a:r>
            <a:r>
              <a:rPr lang="en-GB" sz="1200" dirty="0"/>
              <a:t>Cardiff: Welsh Government</a:t>
            </a:r>
          </a:p>
          <a:p>
            <a:pPr marL="0" indent="0">
              <a:buNone/>
            </a:pPr>
            <a:r>
              <a:rPr lang="en-GB" sz="1200" dirty="0">
                <a:hlinkClick r:id="rId2"/>
              </a:rPr>
              <a:t>https://</a:t>
            </a:r>
            <a:r>
              <a:rPr lang="en-GB" sz="1200" dirty="0" err="1">
                <a:hlinkClick r:id="rId2"/>
              </a:rPr>
              <a:t>gov.wales</a:t>
            </a:r>
            <a:r>
              <a:rPr lang="en-GB" sz="1200" dirty="0">
                <a:hlinkClick r:id="rId2"/>
              </a:rPr>
              <a:t>/docs/</a:t>
            </a:r>
            <a:r>
              <a:rPr lang="en-GB" sz="1200" dirty="0" err="1">
                <a:hlinkClick r:id="rId2"/>
              </a:rPr>
              <a:t>caecd</a:t>
            </a:r>
            <a:r>
              <a:rPr lang="en-GB" sz="1200" dirty="0">
                <a:hlinkClick r:id="rId2"/>
              </a:rPr>
              <a:t>/research/100115-children-young-peoples-participation-en.pdf</a:t>
            </a:r>
            <a:r>
              <a:rPr lang="en-GB" sz="1200" dirty="0"/>
              <a:t> [Accessed:18/11/18]</a:t>
            </a:r>
          </a:p>
          <a:p>
            <a:pPr marL="0" indent="0">
              <a:buNone/>
            </a:pPr>
            <a:endParaRPr lang="en-GB" dirty="0"/>
          </a:p>
        </p:txBody>
      </p:sp>
    </p:spTree>
    <p:extLst>
      <p:ext uri="{BB962C8B-B14F-4D97-AF65-F5344CB8AC3E}">
        <p14:creationId xmlns:p14="http://schemas.microsoft.com/office/powerpoint/2010/main" val="116231825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Future generations Well being 2015  -  Compatibility Mode" id="{A1EA09F6-33EA-407D-AFD6-B5282C78A133}" vid="{431667DE-7C0A-4F91-BF1D-B51BF50D1099}"/>
    </a:ext>
  </a:extLst>
</a:theme>
</file>

<file path=ppt/theme/theme2.xml><?xml version="1.0" encoding="utf-8"?>
<a:theme xmlns:a="http://schemas.openxmlformats.org/drawingml/2006/main" name="Thema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Thema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PowerPoint Template</Template>
  <TotalTime>798</TotalTime>
  <Words>649</Words>
  <Application>Microsoft Office PowerPoint</Application>
  <PresentationFormat>On-screen Show (4:3)</PresentationFormat>
  <Paragraphs>80</Paragraphs>
  <Slides>15</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Myriad Pro</vt:lpstr>
      <vt:lpstr>Times</vt:lpstr>
      <vt:lpstr>20140311PresentationUWTSDTemplate</vt:lpstr>
      <vt:lpstr> </vt:lpstr>
      <vt:lpstr>Participation</vt:lpstr>
      <vt:lpstr>Participation: A Welsh perspective</vt:lpstr>
      <vt:lpstr>Co-production…</vt:lpstr>
      <vt:lpstr>PowerPoint Presentation</vt:lpstr>
      <vt:lpstr>PowerPoint Presentation</vt:lpstr>
      <vt:lpstr>PowerPoint Presentation</vt:lpstr>
      <vt:lpstr>“Roadblocks”</vt:lpstr>
      <vt:lpstr>Challenges and barriers to participation</vt:lpstr>
      <vt:lpstr>Challenges</vt:lpstr>
      <vt:lpstr>Challenges.. Arnstein (1969)</vt:lpstr>
      <vt:lpstr>PowerPoint Presentation</vt:lpstr>
      <vt:lpstr>PowerPoint Presentation</vt:lpstr>
      <vt:lpstr>PowerPoint Presentation</vt:lpstr>
      <vt:lpstr>Reference list:</vt:lpstr>
    </vt:vector>
  </TitlesOfParts>
  <Company>Stills Design &amp; Advertising</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itle>
  <dc:creator>Jessica Pitman (1503004)</dc:creator>
  <cp:keywords>templed, dempled, thempled, powerpoint, bwrdd, fwrdd, iaith, cymraeg, gymraeg, chymraeg, cyflwyniadau, gyflwyniadau, chyflwyniadau, delwedd, ddelwedd,</cp:keywords>
  <cp:lastModifiedBy>Jessica Pitman (1503004)</cp:lastModifiedBy>
  <cp:revision>32</cp:revision>
  <dcterms:created xsi:type="dcterms:W3CDTF">2018-11-11T08:11:44Z</dcterms:created>
  <dcterms:modified xsi:type="dcterms:W3CDTF">2018-11-18T20:13:55Z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WLBCategory">
    <vt:lpwstr>61</vt:lpwstr>
  </property>
  <property fmtid="{D5CDD505-2E9C-101B-9397-08002B2CF9AE}" pid="3" name="Target Audiences">
    <vt:lpwstr/>
  </property>
  <property fmtid="{D5CDD505-2E9C-101B-9397-08002B2CF9AE}" pid="4" name="Description0">
    <vt:lpwstr>Dyma dempled y Bwrdd ar gyfer cyflwyniadau PowerPoint. Mae'n cynnwys gwybodaeth a fydd o gymorth i chi lunio cyflwyniadau sydd yn cyflwyno delwedd y Bwrdd yn gyson. Cofiwch lynu'n gaeth at y templed - peidiwch â'i newid o gwbl.</vt:lpwstr>
  </property>
  <property fmtid="{D5CDD505-2E9C-101B-9397-08002B2CF9AE}" pid="5" name="Sites">
    <vt:lpwstr>;#Intranet Site;#</vt:lpwstr>
  </property>
  <property fmtid="{D5CDD505-2E9C-101B-9397-08002B2CF9AE}" pid="6" name="Name">
    <vt:lpwstr>1091.PPT</vt:lpwstr>
  </property>
  <property fmtid="{D5CDD505-2E9C-101B-9397-08002B2CF9AE}" pid="7" name="Date">
    <vt:lpwstr>2007-03-12T00:00:00Z</vt:lpwstr>
  </property>
  <property fmtid="{D5CDD505-2E9C-101B-9397-08002B2CF9AE}" pid="8" name="Order">
    <vt:lpwstr>211100.000000000</vt:lpwstr>
  </property>
  <property fmtid="{D5CDD505-2E9C-101B-9397-08002B2CF9AE}" pid="9" name="Hidden">
    <vt:lpwstr>0</vt:lpwstr>
  </property>
  <property fmtid="{D5CDD505-2E9C-101B-9397-08002B2CF9AE}" pid="10" name="IsPopular">
    <vt:lpwstr>0</vt:lpwstr>
  </property>
  <property fmtid="{D5CDD505-2E9C-101B-9397-08002B2CF9AE}" pid="11" name="xd_Signature">
    <vt:lpwstr/>
  </property>
  <property fmtid="{D5CDD505-2E9C-101B-9397-08002B2CF9AE}" pid="12" name="TemplateUrl">
    <vt:lpwstr/>
  </property>
  <property fmtid="{D5CDD505-2E9C-101B-9397-08002B2CF9AE}" pid="13" name="PublishingStartDate">
    <vt:lpwstr/>
  </property>
  <property fmtid="{D5CDD505-2E9C-101B-9397-08002B2CF9AE}" pid="14" name="PublishingExpirationDate">
    <vt:lpwstr/>
  </property>
  <property fmtid="{D5CDD505-2E9C-101B-9397-08002B2CF9AE}" pid="15" name="xd_ProgID">
    <vt:lpwstr/>
  </property>
  <property fmtid="{D5CDD505-2E9C-101B-9397-08002B2CF9AE}" pid="16" name="_SourceUrl">
    <vt:lpwstr/>
  </property>
  <property fmtid="{D5CDD505-2E9C-101B-9397-08002B2CF9AE}" pid="17" name="Keywords0">
    <vt:lpwstr>templed, dempled, thempled, powerpoint, bwrdd, fwrdd, iaith, cymraeg, gymraeg, chymraeg, cyflwyniadau, gyflwyniadau, chyflwyniadau, delwedd, ddelwedd, </vt:lpwstr>
  </property>
  <property fmtid="{D5CDD505-2E9C-101B-9397-08002B2CF9AE}" pid="18" name="Language">
    <vt:lpwstr>Welsh</vt:lpwstr>
  </property>
  <property fmtid="{D5CDD505-2E9C-101B-9397-08002B2CF9AE}" pid="19" name="display_urn:schemas-microsoft-com:office:office#Editor">
    <vt:lpwstr>NTDD2413\Operator</vt:lpwstr>
  </property>
  <property fmtid="{D5CDD505-2E9C-101B-9397-08002B2CF9AE}" pid="20" name="display_urn:schemas-microsoft-com:office:office#Author">
    <vt:lpwstr>Jeremy Evas</vt:lpwstr>
  </property>
  <property fmtid="{D5CDD505-2E9C-101B-9397-08002B2CF9AE}" pid="21" name="ContentTypeId">
    <vt:lpwstr>0x01010029C9ACB7DBE74D46989F0EEF1A4019DC</vt:lpwstr>
  </property>
</Properties>
</file>