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62076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18512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68602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65899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72875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28431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10/13/25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11542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4295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96631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52338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824015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62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39104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498439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10/13/25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30755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07999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467548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70853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10/13/25</a:t>
            </a:fld>
            <a:endParaRPr lang="en-US" dirty="0"/>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9937721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F012C5-2940-4F3E-BB5E-B8B2C9E82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37C977-E7E3-44AC-AEC8-2E2764190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10407" cy="6858000"/>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A70DF37D-86A3-45DB-B1C1-580462D4BB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7037" b="73004"/>
          <a:stretch/>
        </p:blipFill>
        <p:spPr>
          <a:xfrm>
            <a:off x="0" y="-2"/>
            <a:ext cx="2491484" cy="2196792"/>
          </a:xfrm>
          <a:prstGeom prst="rect">
            <a:avLst/>
          </a:prstGeom>
        </p:spPr>
      </p:pic>
      <p:sp>
        <p:nvSpPr>
          <p:cNvPr id="2" name="Title 1"/>
          <p:cNvSpPr>
            <a:spLocks noGrp="1"/>
          </p:cNvSpPr>
          <p:nvPr>
            <p:ph type="title"/>
          </p:nvPr>
        </p:nvSpPr>
        <p:spPr>
          <a:xfrm>
            <a:off x="719922" y="960814"/>
            <a:ext cx="2049186" cy="4912936"/>
          </a:xfrm>
        </p:spPr>
        <p:txBody>
          <a:bodyPr anchor="b">
            <a:normAutofit/>
          </a:bodyPr>
          <a:lstStyle/>
          <a:p>
            <a:pPr algn="r"/>
            <a:r>
              <a:rPr lang="en-GB" sz="2200">
                <a:solidFill>
                  <a:schemeClr val="bg1"/>
                </a:solidFill>
              </a:rPr>
              <a:t>Supporting Amira’s Development through Bowlby’s Attachment Theory</a:t>
            </a:r>
          </a:p>
        </p:txBody>
      </p:sp>
      <p:sp>
        <p:nvSpPr>
          <p:cNvPr id="3" name="Content Placeholder 2"/>
          <p:cNvSpPr>
            <a:spLocks noGrp="1"/>
          </p:cNvSpPr>
          <p:nvPr>
            <p:ph idx="1"/>
          </p:nvPr>
        </p:nvSpPr>
        <p:spPr>
          <a:xfrm>
            <a:off x="3734308" y="960814"/>
            <a:ext cx="4685792" cy="4830385"/>
          </a:xfrm>
        </p:spPr>
        <p:txBody>
          <a:bodyPr anchor="ctr">
            <a:normAutofit/>
          </a:bodyPr>
          <a:lstStyle/>
          <a:p>
            <a:r>
              <a:rPr lang="en-GB" sz="1600"/>
              <a:t>Prepared by: Arfa Rahman 2426612</a:t>
            </a:r>
          </a:p>
          <a:p>
            <a:r>
              <a:rPr lang="en-GB" sz="1600"/>
              <a:t> module : psychology in health and social care (LCHS4010)</a:t>
            </a:r>
          </a:p>
          <a:p>
            <a:r>
              <a:rPr lang="en-GB" sz="1600"/>
              <a:t>Lecturer : Neal Hadden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38" y="0"/>
            <a:ext cx="913036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4478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524" t="71774" r="2564"/>
          <a:stretch/>
        </p:blipFill>
        <p:spPr>
          <a:xfrm>
            <a:off x="13638" y="4822361"/>
            <a:ext cx="1433926" cy="2035640"/>
          </a:xfrm>
          <a:prstGeom prst="rect">
            <a:avLst/>
          </a:prstGeom>
        </p:spPr>
      </p:pic>
      <p:pic>
        <p:nvPicPr>
          <p:cNvPr id="16" name="Picture 15">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9896" t="75007" r="30510"/>
          <a:stretch/>
        </p:blipFill>
        <p:spPr>
          <a:xfrm>
            <a:off x="223391" y="5471958"/>
            <a:ext cx="66741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3" name="Content Placeholder 2"/>
          <p:cNvSpPr>
            <a:spLocks noGrp="1"/>
          </p:cNvSpPr>
          <p:nvPr>
            <p:ph idx="1"/>
          </p:nvPr>
        </p:nvSpPr>
        <p:spPr>
          <a:xfrm>
            <a:off x="2133364" y="1950440"/>
            <a:ext cx="6324835" cy="3840760"/>
          </a:xfrm>
        </p:spPr>
        <p:txBody>
          <a:bodyPr anchor="ctr">
            <a:normAutofit/>
          </a:bodyPr>
          <a:lstStyle/>
          <a:p>
            <a:r>
              <a:t>Amira is a 3-year-old child who recently joined the nursery. She shows anxiety when separated from her carers, limited verbal communication, and difficulty in group play. The practitioner’s role is to understand her developmental needs and support her emotional, social, and cognitive well-being (Department for Education, 2021).</a:t>
            </a:r>
          </a:p>
        </p:txBody>
      </p:sp>
      <p:sp>
        <p:nvSpPr>
          <p:cNvPr id="2" name="Title 1"/>
          <p:cNvSpPr>
            <a:spLocks noGrp="1"/>
          </p:cNvSpPr>
          <p:nvPr>
            <p:ph type="title"/>
          </p:nvPr>
        </p:nvSpPr>
        <p:spPr>
          <a:xfrm>
            <a:off x="2133364" y="643467"/>
            <a:ext cx="6325304" cy="1306972"/>
          </a:xfrm>
        </p:spPr>
        <p:txBody>
          <a:bodyPr>
            <a:normAutofit/>
          </a:bodyPr>
          <a:lstStyle/>
          <a:p>
            <a:r>
              <a:rPr lang="en-GB" sz="3800"/>
              <a:t>Scenario Overview</a:t>
            </a:r>
          </a:p>
        </p:txBody>
      </p:sp>
    </p:spTree>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332" y="643466"/>
            <a:ext cx="2564088" cy="4308475"/>
          </a:xfrm>
        </p:spPr>
        <p:txBody>
          <a:bodyPr anchor="t">
            <a:normAutofit/>
          </a:bodyPr>
          <a:lstStyle/>
          <a:p>
            <a:pPr algn="l"/>
            <a:r>
              <a:rPr lang="en-GB" sz="2700"/>
              <a:t>Introduction to Bowlby’s Attachment Theory</a:t>
            </a:r>
          </a:p>
        </p:txBody>
      </p:sp>
      <p:sp>
        <p:nvSpPr>
          <p:cNvPr id="3" name="Content Placeholder 2"/>
          <p:cNvSpPr>
            <a:spLocks noGrp="1"/>
          </p:cNvSpPr>
          <p:nvPr>
            <p:ph idx="1"/>
          </p:nvPr>
        </p:nvSpPr>
        <p:spPr>
          <a:xfrm>
            <a:off x="3490721" y="643466"/>
            <a:ext cx="4967479" cy="4308476"/>
          </a:xfrm>
        </p:spPr>
        <p:txBody>
          <a:bodyPr>
            <a:normAutofit/>
          </a:bodyPr>
          <a:lstStyle/>
          <a:p>
            <a:r>
              <a:rPr lang="en-GB" sz="1600"/>
              <a:t>Bowlby (1969) proposed that attachment is an innate biological system crucial for survival. Secure attachments develop when caregivers respond sensitively and consistently. Insecure attachments may occur when caregiving is inconsistent or unresponsive. Ainsworth’s (1978) research supported Bowlby’s theory through the ‘Strange Situation’ study.</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79187"/>
          <a:stretch/>
        </p:blipFill>
        <p:spPr>
          <a:xfrm>
            <a:off x="0" y="5430644"/>
            <a:ext cx="9144000" cy="1427356"/>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284047"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p:cNvSpPr>
            <a:spLocks noGrp="1"/>
          </p:cNvSpPr>
          <p:nvPr>
            <p:ph type="title"/>
          </p:nvPr>
        </p:nvSpPr>
        <p:spPr>
          <a:xfrm>
            <a:off x="685331" y="618517"/>
            <a:ext cx="5894673" cy="1596177"/>
          </a:xfrm>
        </p:spPr>
        <p:txBody>
          <a:bodyPr>
            <a:normAutofit/>
          </a:bodyPr>
          <a:lstStyle/>
          <a:p>
            <a:r>
              <a:rPr lang="en-GB" sz="3500"/>
              <a:t>Relevance to Early Childhood</a:t>
            </a:r>
          </a:p>
        </p:txBody>
      </p:sp>
      <p:pic>
        <p:nvPicPr>
          <p:cNvPr id="12" name="Picture 11">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6303423" y="0"/>
            <a:ext cx="1942267" cy="591546"/>
          </a:xfrm>
          <a:prstGeom prst="rect">
            <a:avLst/>
          </a:prstGeom>
        </p:spPr>
      </p:pic>
      <p:pic>
        <p:nvPicPr>
          <p:cNvPr id="14" name="Picture 13">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7853299" y="183232"/>
            <a:ext cx="1290701" cy="1683522"/>
          </a:xfrm>
          <a:prstGeom prst="rect">
            <a:avLst/>
          </a:prstGeom>
        </p:spPr>
      </p:pic>
      <p:sp>
        <p:nvSpPr>
          <p:cNvPr id="3" name="Content Placeholder 2"/>
          <p:cNvSpPr>
            <a:spLocks noGrp="1"/>
          </p:cNvSpPr>
          <p:nvPr>
            <p:ph idx="1"/>
          </p:nvPr>
        </p:nvSpPr>
        <p:spPr>
          <a:xfrm>
            <a:off x="685329" y="2367092"/>
            <a:ext cx="5894674" cy="3424107"/>
          </a:xfrm>
        </p:spPr>
        <p:txBody>
          <a:bodyPr>
            <a:normAutofit/>
          </a:bodyPr>
          <a:lstStyle/>
          <a:p>
            <a:r>
              <a:rPr lang="en-GB" sz="1600"/>
              <a:t>Attachment is fundamental in early childhood as it shapes emotional regulation, confidence, and social competence. During the first five years, children form internal working models that guide future relationships (Bowlby, 1988; Bretherton, 1992). A secure base provided by caregivers allows children to explore and learn effectively.</a:t>
            </a:r>
          </a:p>
        </p:txBody>
      </p:sp>
      <p:pic>
        <p:nvPicPr>
          <p:cNvPr id="16" name="Picture 15">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8620892" y="2664767"/>
            <a:ext cx="47696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6665719" y="5982056"/>
            <a:ext cx="894605"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F4DB63-A191-45D9-8A53-9B18F8FE2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0BB8E50-9569-495A-A548-A5AD5055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F26545-4582-4DBE-973B-ED1BC9CBD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91"/>
            <a:ext cx="9141714" cy="2286002"/>
          </a:xfrm>
          <a:prstGeom prst="rect">
            <a:avLst/>
          </a:prstGeom>
          <a:solidFill>
            <a:schemeClr val="tx1"/>
          </a:solidFill>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47A6981-7EBF-4F2B-BD20-3124170BF8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7037" b="73004"/>
          <a:stretch/>
        </p:blipFill>
        <p:spPr>
          <a:xfrm>
            <a:off x="57957" y="-1"/>
            <a:ext cx="954016" cy="841175"/>
          </a:xfrm>
          <a:prstGeom prst="rect">
            <a:avLst/>
          </a:prstGeom>
        </p:spPr>
      </p:pic>
      <p:pic>
        <p:nvPicPr>
          <p:cNvPr id="16" name="Picture 15">
            <a:extLst>
              <a:ext uri="{FF2B5EF4-FFF2-40B4-BE49-F238E27FC236}">
                <a16:creationId xmlns:a16="http://schemas.microsoft.com/office/drawing/2014/main" id="{6497DCFF-C2AA-4065-BFCF-1E7535B0D8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55924" t="86960" r="29150"/>
          <a:stretch/>
        </p:blipFill>
        <p:spPr>
          <a:xfrm>
            <a:off x="8296316" y="-1"/>
            <a:ext cx="845398" cy="553967"/>
          </a:xfrm>
          <a:prstGeom prst="rect">
            <a:avLst/>
          </a:prstGeom>
        </p:spPr>
      </p:pic>
      <p:pic>
        <p:nvPicPr>
          <p:cNvPr id="18" name="Picture 17">
            <a:extLst>
              <a:ext uri="{FF2B5EF4-FFF2-40B4-BE49-F238E27FC236}">
                <a16:creationId xmlns:a16="http://schemas.microsoft.com/office/drawing/2014/main" id="{15E1159C-5B31-49A8-A933-C1179723C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9959" t="72411" r="-74" b="13790"/>
          <a:stretch/>
        </p:blipFill>
        <p:spPr>
          <a:xfrm>
            <a:off x="57957" y="1444827"/>
            <a:ext cx="822228" cy="841175"/>
          </a:xfrm>
          <a:custGeom>
            <a:avLst/>
            <a:gdLst>
              <a:gd name="connsiteX0" fmla="*/ 0 w 915864"/>
              <a:gd name="connsiteY0" fmla="*/ 0 h 702727"/>
              <a:gd name="connsiteX1" fmla="*/ 915864 w 915864"/>
              <a:gd name="connsiteY1" fmla="*/ 0 h 702727"/>
              <a:gd name="connsiteX2" fmla="*/ 915864 w 915864"/>
              <a:gd name="connsiteY2" fmla="*/ 702727 h 702727"/>
              <a:gd name="connsiteX3" fmla="*/ 176126 w 915864"/>
              <a:gd name="connsiteY3" fmla="*/ 702727 h 702727"/>
              <a:gd name="connsiteX4" fmla="*/ 175195 w 915864"/>
              <a:gd name="connsiteY4" fmla="*/ 702179 h 702727"/>
              <a:gd name="connsiteX5" fmla="*/ 45222 w 915864"/>
              <a:gd name="connsiteY5" fmla="*/ 592499 h 702727"/>
              <a:gd name="connsiteX6" fmla="*/ 0 w 915864"/>
              <a:gd name="connsiteY6" fmla="*/ 531614 h 702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5864" h="702727">
                <a:moveTo>
                  <a:pt x="0" y="0"/>
                </a:moveTo>
                <a:lnTo>
                  <a:pt x="915864" y="0"/>
                </a:lnTo>
                <a:lnTo>
                  <a:pt x="915864" y="702727"/>
                </a:lnTo>
                <a:lnTo>
                  <a:pt x="176126" y="702727"/>
                </a:lnTo>
                <a:lnTo>
                  <a:pt x="175195" y="702179"/>
                </a:lnTo>
                <a:cubicBezTo>
                  <a:pt x="126139" y="669596"/>
                  <a:pt x="82453" y="632772"/>
                  <a:pt x="45222" y="592499"/>
                </a:cubicBezTo>
                <a:lnTo>
                  <a:pt x="0" y="531614"/>
                </a:lnTo>
                <a:close/>
              </a:path>
            </a:pathLst>
          </a:custGeom>
        </p:spPr>
      </p:pic>
      <p:pic>
        <p:nvPicPr>
          <p:cNvPr id="20" name="Picture 19">
            <a:extLst>
              <a:ext uri="{FF2B5EF4-FFF2-40B4-BE49-F238E27FC236}">
                <a16:creationId xmlns:a16="http://schemas.microsoft.com/office/drawing/2014/main" id="{DA9BD01A-0D38-48EA-98E5-BB66386F39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524" t="71774" r="2564"/>
          <a:stretch/>
        </p:blipFill>
        <p:spPr>
          <a:xfrm>
            <a:off x="8277514" y="1071807"/>
            <a:ext cx="866486" cy="1230086"/>
          </a:xfrm>
          <a:prstGeom prst="rect">
            <a:avLst/>
          </a:prstGeom>
        </p:spPr>
      </p:pic>
      <p:sp>
        <p:nvSpPr>
          <p:cNvPr id="2" name="Title 1"/>
          <p:cNvSpPr>
            <a:spLocks noGrp="1"/>
          </p:cNvSpPr>
          <p:nvPr>
            <p:ph type="title"/>
          </p:nvPr>
        </p:nvSpPr>
        <p:spPr>
          <a:xfrm>
            <a:off x="685331" y="439924"/>
            <a:ext cx="7773338" cy="1437937"/>
          </a:xfrm>
        </p:spPr>
        <p:txBody>
          <a:bodyPr>
            <a:normAutofit/>
          </a:bodyPr>
          <a:lstStyle/>
          <a:p>
            <a:r>
              <a:rPr lang="en-GB">
                <a:solidFill>
                  <a:schemeClr val="bg1"/>
                </a:solidFill>
              </a:rPr>
              <a:t>Applying Bowlby’s Theory to Amira</a:t>
            </a:r>
          </a:p>
        </p:txBody>
      </p:sp>
      <p:sp>
        <p:nvSpPr>
          <p:cNvPr id="3" name="Content Placeholder 2"/>
          <p:cNvSpPr>
            <a:spLocks noGrp="1"/>
          </p:cNvSpPr>
          <p:nvPr>
            <p:ph idx="1"/>
          </p:nvPr>
        </p:nvSpPr>
        <p:spPr>
          <a:xfrm>
            <a:off x="685330" y="2705878"/>
            <a:ext cx="7772870" cy="3085322"/>
          </a:xfrm>
        </p:spPr>
        <p:txBody>
          <a:bodyPr anchor="ctr">
            <a:normAutofit/>
          </a:bodyPr>
          <a:lstStyle/>
          <a:p>
            <a:r>
              <a:t>Amira’s anxiety when separated from her carers may reflect an insecure attachment pattern. Her limited verbal communication and reluctance to join group play suggest she struggles with trust and emotional security. Consistent and sensitive caregiving in the nursery can help her build a sense of safety and belonging (Howe, 2011).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3FEA489-1EA0-424C-97B8-08CD755AF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874DF7-8796-4B48-9F01-D080C2E7B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t>S</a:t>
            </a:r>
          </a:p>
        </p:txBody>
      </p:sp>
      <p:sp useBgFill="1">
        <p:nvSpPr>
          <p:cNvPr id="12" name="Rectangle 11">
            <a:extLst>
              <a:ext uri="{FF2B5EF4-FFF2-40B4-BE49-F238E27FC236}">
                <a16:creationId xmlns:a16="http://schemas.microsoft.com/office/drawing/2014/main" id="{8F7FCF0A-437A-4E03-80EC-4F0D39919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64266"/>
          </a:xfrm>
          <a:prstGeom prst="rect">
            <a:avLst/>
          </a:prstGeom>
          <a:ln>
            <a:noFill/>
          </a:ln>
          <a:effectLst>
            <a:outerShdw blurRad="762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A57EAC40-E194-4BA7-A0FC-83528638F6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71358"/>
          <a:stretch/>
        </p:blipFill>
        <p:spPr>
          <a:xfrm>
            <a:off x="0" y="0"/>
            <a:ext cx="9144000" cy="1964266"/>
          </a:xfrm>
          <a:prstGeom prst="rect">
            <a:avLst/>
          </a:prstGeom>
        </p:spPr>
      </p:pic>
      <p:sp>
        <p:nvSpPr>
          <p:cNvPr id="2" name="Title 1"/>
          <p:cNvSpPr>
            <a:spLocks noGrp="1"/>
          </p:cNvSpPr>
          <p:nvPr>
            <p:ph type="title"/>
          </p:nvPr>
        </p:nvSpPr>
        <p:spPr>
          <a:xfrm>
            <a:off x="685331" y="618518"/>
            <a:ext cx="7773338" cy="1024016"/>
          </a:xfrm>
        </p:spPr>
        <p:txBody>
          <a:bodyPr>
            <a:normAutofit/>
          </a:bodyPr>
          <a:lstStyle/>
          <a:p>
            <a:pPr algn="l"/>
            <a:r>
              <a:rPr lang="en-GB" sz="3200"/>
              <a:t>Practical Strategies and Interventions</a:t>
            </a:r>
          </a:p>
        </p:txBody>
      </p:sp>
      <p:sp>
        <p:nvSpPr>
          <p:cNvPr id="3" name="Content Placeholder 2"/>
          <p:cNvSpPr>
            <a:spLocks noGrp="1"/>
          </p:cNvSpPr>
          <p:nvPr>
            <p:ph idx="1"/>
          </p:nvPr>
        </p:nvSpPr>
        <p:spPr>
          <a:xfrm>
            <a:off x="685330" y="2286000"/>
            <a:ext cx="5894675" cy="3505199"/>
          </a:xfrm>
        </p:spPr>
        <p:txBody>
          <a:bodyPr anchor="ctr">
            <a:normAutofit/>
          </a:bodyPr>
          <a:lstStyle/>
          <a:p>
            <a:pPr>
              <a:lnSpc>
                <a:spcPct val="110000"/>
              </a:lnSpc>
            </a:pPr>
            <a:r>
              <a:rPr lang="en-GB" sz="1700"/>
              <a:t>• Assign a consistent key worker to build trust and emotional security.</a:t>
            </a:r>
          </a:p>
          <a:p>
            <a:pPr>
              <a:lnSpc>
                <a:spcPct val="110000"/>
              </a:lnSpc>
            </a:pPr>
            <a:r>
              <a:rPr lang="en-GB" sz="1700"/>
              <a:t>• Implement gradual separation routines to reduce anxiety.</a:t>
            </a:r>
          </a:p>
          <a:p>
            <a:pPr>
              <a:lnSpc>
                <a:spcPct val="110000"/>
              </a:lnSpc>
            </a:pPr>
            <a:r>
              <a:rPr lang="en-GB" sz="1700"/>
              <a:t>• Encourage positive communication through play and storytelling.</a:t>
            </a:r>
          </a:p>
          <a:p>
            <a:pPr>
              <a:lnSpc>
                <a:spcPct val="110000"/>
              </a:lnSpc>
            </a:pPr>
            <a:r>
              <a:rPr lang="en-GB" sz="1700"/>
              <a:t>• Collaborate closely with Amira’s parents to maintain continuity of care (DfE, 2021).</a:t>
            </a:r>
          </a:p>
          <a:p>
            <a:pPr>
              <a:lnSpc>
                <a:spcPct val="110000"/>
              </a:lnSpc>
            </a:pPr>
            <a:r>
              <a:rPr lang="en-GB" sz="1700"/>
              <a:t>• Provide a calm, predictable environment to support self-regulation (Geddes, 2006).</a:t>
            </a:r>
          </a:p>
        </p:txBody>
      </p:sp>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4F95DE6-BC61-4DB8-97B8-E32959EA0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48D9C176-456B-4F71-AB87-9D14B8B3D1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6466" t="75007" r="30510"/>
          <a:stretch/>
        </p:blipFill>
        <p:spPr>
          <a:xfrm>
            <a:off x="0" y="138157"/>
            <a:ext cx="1284047" cy="1045389"/>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2" name="Title 1"/>
          <p:cNvSpPr>
            <a:spLocks noGrp="1"/>
          </p:cNvSpPr>
          <p:nvPr>
            <p:ph type="title"/>
          </p:nvPr>
        </p:nvSpPr>
        <p:spPr>
          <a:xfrm>
            <a:off x="685331" y="618517"/>
            <a:ext cx="5894673" cy="1596177"/>
          </a:xfrm>
        </p:spPr>
        <p:txBody>
          <a:bodyPr>
            <a:normAutofit/>
          </a:bodyPr>
          <a:lstStyle/>
          <a:p>
            <a:r>
              <a:rPr lang="en-GB" sz="3500"/>
              <a:t>Biological and Environmental Influences</a:t>
            </a:r>
          </a:p>
        </p:txBody>
      </p:sp>
      <p:pic>
        <p:nvPicPr>
          <p:cNvPr id="21" name="Picture 20">
            <a:extLst>
              <a:ext uri="{FF2B5EF4-FFF2-40B4-BE49-F238E27FC236}">
                <a16:creationId xmlns:a16="http://schemas.microsoft.com/office/drawing/2014/main" id="{CFF97C55-868F-4FDD-BD3C-D2F191796F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55183" t="89413" r="18746"/>
          <a:stretch/>
        </p:blipFill>
        <p:spPr>
          <a:xfrm>
            <a:off x="6303423" y="0"/>
            <a:ext cx="1942267" cy="591546"/>
          </a:xfrm>
          <a:prstGeom prst="rect">
            <a:avLst/>
          </a:prstGeom>
        </p:spPr>
      </p:pic>
      <p:pic>
        <p:nvPicPr>
          <p:cNvPr id="22" name="Picture 21">
            <a:extLst>
              <a:ext uri="{FF2B5EF4-FFF2-40B4-BE49-F238E27FC236}">
                <a16:creationId xmlns:a16="http://schemas.microsoft.com/office/drawing/2014/main" id="{69722FB9-EA01-42A6-96B2-185F5CC120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623" t="43915" r="1" b="10213"/>
          <a:stretch/>
        </p:blipFill>
        <p:spPr>
          <a:xfrm>
            <a:off x="7853299" y="183232"/>
            <a:ext cx="1290701" cy="1683522"/>
          </a:xfrm>
          <a:prstGeom prst="rect">
            <a:avLst/>
          </a:prstGeom>
        </p:spPr>
      </p:pic>
      <p:sp>
        <p:nvSpPr>
          <p:cNvPr id="3" name="Content Placeholder 2"/>
          <p:cNvSpPr>
            <a:spLocks noGrp="1"/>
          </p:cNvSpPr>
          <p:nvPr>
            <p:ph idx="1"/>
          </p:nvPr>
        </p:nvSpPr>
        <p:spPr>
          <a:xfrm>
            <a:off x="685329" y="2367092"/>
            <a:ext cx="5894674" cy="3424107"/>
          </a:xfrm>
        </p:spPr>
        <p:txBody>
          <a:bodyPr>
            <a:normAutofit/>
          </a:bodyPr>
          <a:lstStyle/>
          <a:p>
            <a:r>
              <a:rPr lang="en-GB" sz="1600"/>
              <a:t>Attachment behaviours are shaped by both nature and nurture. Biological factors, such as temperament, influence how Amira responds to separation. Environmental factors, including caregiver consistency and emotional warmth, play a critical role in forming secure attachments (Grossmann et al., 2005; Cassidy &amp; Shaver, 2016).</a:t>
            </a:r>
          </a:p>
        </p:txBody>
      </p:sp>
      <p:pic>
        <p:nvPicPr>
          <p:cNvPr id="23" name="Picture 22">
            <a:extLst>
              <a:ext uri="{FF2B5EF4-FFF2-40B4-BE49-F238E27FC236}">
                <a16:creationId xmlns:a16="http://schemas.microsoft.com/office/drawing/2014/main" id="{D2B4E49C-E7B4-4F6A-8B93-646A0E2411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0341"/>
          <a:stretch/>
        </p:blipFill>
        <p:spPr>
          <a:xfrm>
            <a:off x="8620892" y="2664767"/>
            <a:ext cx="476968" cy="764233"/>
          </a:xfrm>
          <a:custGeom>
            <a:avLst/>
            <a:gdLst>
              <a:gd name="connsiteX0" fmla="*/ 0 w 984308"/>
              <a:gd name="connsiteY0" fmla="*/ 0 h 1182847"/>
              <a:gd name="connsiteX1" fmla="*/ 984308 w 984308"/>
              <a:gd name="connsiteY1" fmla="*/ 0 h 1182847"/>
              <a:gd name="connsiteX2" fmla="*/ 984308 w 984308"/>
              <a:gd name="connsiteY2" fmla="*/ 1161661 h 1182847"/>
              <a:gd name="connsiteX3" fmla="*/ 966627 w 984308"/>
              <a:gd name="connsiteY3" fmla="*/ 1165915 h 1182847"/>
              <a:gd name="connsiteX4" fmla="*/ 787132 w 984308"/>
              <a:gd name="connsiteY4" fmla="*/ 1182847 h 1182847"/>
              <a:gd name="connsiteX5" fmla="*/ 48601 w 984308"/>
              <a:gd name="connsiteY5" fmla="*/ 815395 h 1182847"/>
              <a:gd name="connsiteX6" fmla="*/ 0 w 984308"/>
              <a:gd name="connsiteY6" fmla="*/ 731606 h 118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4308" h="1182847">
                <a:moveTo>
                  <a:pt x="0" y="0"/>
                </a:moveTo>
                <a:lnTo>
                  <a:pt x="984308" y="0"/>
                </a:lnTo>
                <a:lnTo>
                  <a:pt x="984308" y="1161661"/>
                </a:lnTo>
                <a:lnTo>
                  <a:pt x="966627" y="1165915"/>
                </a:lnTo>
                <a:cubicBezTo>
                  <a:pt x="908648" y="1177017"/>
                  <a:pt x="848618" y="1182847"/>
                  <a:pt x="787132" y="1182847"/>
                </a:cubicBezTo>
                <a:cubicBezTo>
                  <a:pt x="479703" y="1182847"/>
                  <a:pt x="208655" y="1037089"/>
                  <a:pt x="48601" y="815395"/>
                </a:cubicBezTo>
                <a:lnTo>
                  <a:pt x="0" y="731606"/>
                </a:lnTo>
                <a:close/>
              </a:path>
            </a:pathLst>
          </a:custGeom>
        </p:spPr>
      </p:pic>
      <p:pic>
        <p:nvPicPr>
          <p:cNvPr id="18" name="Picture 17">
            <a:extLst>
              <a:ext uri="{FF2B5EF4-FFF2-40B4-BE49-F238E27FC236}">
                <a16:creationId xmlns:a16="http://schemas.microsoft.com/office/drawing/2014/main" id="{46528FBF-1727-4546-8131-BA22ED8B54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5973" t="81531" r="19879"/>
          <a:stretch/>
        </p:blipFill>
        <p:spPr>
          <a:xfrm>
            <a:off x="6665719" y="5982056"/>
            <a:ext cx="894605" cy="8759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 name="Picture 4" descr="Pie charts 3D art">
            <a:extLst>
              <a:ext uri="{FF2B5EF4-FFF2-40B4-BE49-F238E27FC236}">
                <a16:creationId xmlns:a16="http://schemas.microsoft.com/office/drawing/2014/main" id="{893B821F-EB38-AF4F-81B8-52E5DD93F529}"/>
              </a:ext>
            </a:extLst>
          </p:cNvPr>
          <p:cNvPicPr>
            <a:picLocks noChangeAspect="1"/>
          </p:cNvPicPr>
          <p:nvPr/>
        </p:nvPicPr>
        <p:blipFill>
          <a:blip r:embed="rId2"/>
          <a:srcRect l="6086" r="4912" b="-2"/>
          <a:stretch>
            <a:fillRect/>
          </a:stretch>
        </p:blipFill>
        <p:spPr>
          <a:xfrm>
            <a:off x="20" y="2754"/>
            <a:ext cx="9143980" cy="6858000"/>
          </a:xfrm>
          <a:prstGeom prst="rect">
            <a:avLst/>
          </a:prstGeom>
        </p:spPr>
      </p:pic>
      <p:sp>
        <p:nvSpPr>
          <p:cNvPr id="9" name="Rectangle 8">
            <a:extLst>
              <a:ext uri="{FF2B5EF4-FFF2-40B4-BE49-F238E27FC236}">
                <a16:creationId xmlns:a16="http://schemas.microsoft.com/office/drawing/2014/main" id="{23E246C7-AE23-4B78-B596-A021E638F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4"/>
            <a:ext cx="9144000" cy="6858000"/>
          </a:xfrm>
          <a:prstGeom prst="rect">
            <a:avLst/>
          </a:prstGeom>
          <a:gradFill>
            <a:gsLst>
              <a:gs pos="10000">
                <a:schemeClr val="bg1">
                  <a:alpha val="75000"/>
                </a:schemeClr>
              </a:gs>
              <a:gs pos="85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388652C-EA91-4836-8F81-08E05C74EB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18517"/>
            <a:ext cx="7773338" cy="1596177"/>
          </a:xfrm>
        </p:spPr>
        <p:txBody>
          <a:bodyPr>
            <a:normAutofit/>
          </a:bodyPr>
          <a:lstStyle/>
          <a:p>
            <a:r>
              <a:rPr lang="en-GB" dirty="0"/>
              <a:t>Reference list </a:t>
            </a:r>
            <a:endParaRPr dirty="0"/>
          </a:p>
        </p:txBody>
      </p:sp>
      <p:sp>
        <p:nvSpPr>
          <p:cNvPr id="3" name="Content Placeholder 2"/>
          <p:cNvSpPr>
            <a:spLocks noGrp="1"/>
          </p:cNvSpPr>
          <p:nvPr>
            <p:ph idx="1"/>
          </p:nvPr>
        </p:nvSpPr>
        <p:spPr>
          <a:xfrm>
            <a:off x="685330" y="2367092"/>
            <a:ext cx="7772870" cy="3424107"/>
          </a:xfrm>
        </p:spPr>
        <p:txBody>
          <a:bodyPr>
            <a:normAutofit/>
          </a:bodyPr>
          <a:lstStyle/>
          <a:p>
            <a:pPr>
              <a:lnSpc>
                <a:spcPct val="110000"/>
              </a:lnSpc>
            </a:pPr>
            <a:r>
              <a:rPr lang="en-GB" sz="1100"/>
              <a:t>Ainsworth, M. (1978). Patterns of Attachment. Lawrence </a:t>
            </a:r>
            <a:r>
              <a:rPr lang="en-GB" sz="1100" err="1"/>
              <a:t>Erlbaum</a:t>
            </a:r>
            <a:r>
              <a:rPr lang="en-GB" sz="1100"/>
              <a:t>.</a:t>
            </a:r>
          </a:p>
          <a:p>
            <a:pPr>
              <a:lnSpc>
                <a:spcPct val="110000"/>
              </a:lnSpc>
            </a:pPr>
            <a:r>
              <a:rPr lang="en-GB" sz="1100"/>
              <a:t>Bowlby, J. (1969). Attachment and Loss: Vol. 1. Basic Books.</a:t>
            </a:r>
          </a:p>
          <a:p>
            <a:pPr>
              <a:lnSpc>
                <a:spcPct val="110000"/>
              </a:lnSpc>
            </a:pPr>
            <a:r>
              <a:rPr lang="en-GB" sz="1100"/>
              <a:t>Bowlby, J. (1988). A Secure Base: Clinical Applications of Attachment Theory. </a:t>
            </a:r>
            <a:r>
              <a:rPr lang="en-GB" sz="1100" err="1"/>
              <a:t>Routledge</a:t>
            </a:r>
            <a:r>
              <a:rPr lang="en-GB" sz="1100"/>
              <a:t>.</a:t>
            </a:r>
          </a:p>
          <a:p>
            <a:pPr>
              <a:lnSpc>
                <a:spcPct val="110000"/>
              </a:lnSpc>
            </a:pPr>
            <a:r>
              <a:rPr lang="en-GB" sz="1100" err="1"/>
              <a:t>Bretherton</a:t>
            </a:r>
            <a:r>
              <a:rPr lang="en-GB" sz="1100"/>
              <a:t>, I. (1992). The origins of attachment theory. Developmental Psychology, 28(5), 759–775.</a:t>
            </a:r>
          </a:p>
          <a:p>
            <a:pPr>
              <a:lnSpc>
                <a:spcPct val="110000"/>
              </a:lnSpc>
            </a:pPr>
            <a:r>
              <a:rPr lang="en-GB" sz="1100"/>
              <a:t>Cassidy, J. &amp; Shaver, P. (2016). Handbook of Attachment. Guilford Press.</a:t>
            </a:r>
          </a:p>
          <a:p>
            <a:pPr>
              <a:lnSpc>
                <a:spcPct val="110000"/>
              </a:lnSpc>
            </a:pPr>
            <a:r>
              <a:rPr lang="en-GB" sz="1100"/>
              <a:t>Department for Education (DfE). (2021). Statutory Framework for the Early Years Foundation Stage.</a:t>
            </a:r>
          </a:p>
          <a:p>
            <a:pPr>
              <a:lnSpc>
                <a:spcPct val="110000"/>
              </a:lnSpc>
            </a:pPr>
            <a:r>
              <a:rPr lang="en-GB" sz="1100"/>
              <a:t>Geddes, H. (2006). Attachment in the Classroom. Worth Publishing.</a:t>
            </a:r>
          </a:p>
          <a:p>
            <a:pPr>
              <a:lnSpc>
                <a:spcPct val="110000"/>
              </a:lnSpc>
            </a:pPr>
            <a:r>
              <a:rPr lang="en-GB" sz="1100" err="1"/>
              <a:t>Grossmann</a:t>
            </a:r>
            <a:r>
              <a:rPr lang="en-GB" sz="1100"/>
              <a:t>, K. et al. (2005). Attachment from Infancy to Adulthood. Guilford Press.</a:t>
            </a:r>
          </a:p>
          <a:p>
            <a:pPr>
              <a:lnSpc>
                <a:spcPct val="110000"/>
              </a:lnSpc>
            </a:pPr>
            <a:r>
              <a:rPr lang="en-GB" sz="1100"/>
              <a:t>Howe, D. (2011). Attachment Across the </a:t>
            </a:r>
            <a:r>
              <a:rPr lang="en-GB" sz="1100" err="1"/>
              <a:t>Lifecourse</a:t>
            </a:r>
            <a:r>
              <a:rPr lang="en-GB" sz="1100"/>
              <a:t>. </a:t>
            </a:r>
            <a:r>
              <a:rPr lang="en-GB" sz="1100" err="1"/>
              <a:t>Palgrave</a:t>
            </a:r>
            <a:r>
              <a:rPr lang="en-GB" sz="1100"/>
              <a:t> Macmillan.</a:t>
            </a:r>
          </a:p>
          <a:p>
            <a:pPr>
              <a:lnSpc>
                <a:spcPct val="110000"/>
              </a:lnSpc>
            </a:pPr>
            <a:r>
              <a:rPr lang="en-GB" sz="1100"/>
              <a:t>Rutter, M. (2008). Implications of resilience concepts for scientific understanding. Annals of the NY Academy of Sciences, 1094, 1–12.</a:t>
            </a:r>
          </a:p>
        </p:txBody>
      </p:sp>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Droplet</vt:lpstr>
      <vt:lpstr>Supporting Amira’s Development through Bowlby’s Attachment Theory</vt:lpstr>
      <vt:lpstr>Scenario Overview</vt:lpstr>
      <vt:lpstr>Introduction to Bowlby’s Attachment Theory</vt:lpstr>
      <vt:lpstr>Relevance to Early Childhood</vt:lpstr>
      <vt:lpstr>Applying Bowlby’s Theory to Amira</vt:lpstr>
      <vt:lpstr>Practical Strategies and Interventions</vt:lpstr>
      <vt:lpstr>Biological and Environmental Influences</vt:lpstr>
      <vt:lpstr>Reference list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Amira’s Development through Bowlby’s Attachment Theory</dc:title>
  <dc:subject/>
  <dc:creator/>
  <cp:keywords/>
  <dc:description>generated using python-pptx</dc:description>
  <cp:lastModifiedBy>Arfa Rahman (2426612)</cp:lastModifiedBy>
  <cp:revision>2</cp:revision>
  <dcterms:created xsi:type="dcterms:W3CDTF">2013-01-27T09:14:16Z</dcterms:created>
  <dcterms:modified xsi:type="dcterms:W3CDTF">2025-10-12T23:56:26Z</dcterms:modified>
  <cp:category/>
</cp:coreProperties>
</file>