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drawings/drawing2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6" r:id="rId2"/>
    <p:sldId id="271" r:id="rId3"/>
    <p:sldId id="287" r:id="rId4"/>
    <p:sldId id="288" r:id="rId5"/>
    <p:sldId id="274" r:id="rId6"/>
    <p:sldId id="275" r:id="rId7"/>
    <p:sldId id="277" r:id="rId8"/>
    <p:sldId id="286" r:id="rId9"/>
    <p:sldId id="276" r:id="rId10"/>
    <p:sldId id="268" r:id="rId11"/>
    <p:sldId id="279" r:id="rId12"/>
    <p:sldId id="280" r:id="rId13"/>
    <p:sldId id="281" r:id="rId14"/>
    <p:sldId id="261" r:id="rId15"/>
    <p:sldId id="262" r:id="rId16"/>
    <p:sldId id="282" r:id="rId17"/>
    <p:sldId id="283" r:id="rId18"/>
    <p:sldId id="269" r:id="rId19"/>
    <p:sldId id="284" r:id="rId20"/>
    <p:sldId id="263" r:id="rId21"/>
    <p:sldId id="265" r:id="rId22"/>
    <p:sldId id="285" r:id="rId23"/>
    <p:sldId id="272" r:id="rId24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96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Juanan\Documents\Universidad\Doctorado\datos%20recursos%20naturales\consumo%20materiales\consumo%20materias%20primas%20y%20recursos%20naturales%20-%20copia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Juanan\Documents\Universidad\Doctorado\datos%20recursos%20naturales\consumo%20materiales\consumo%20materias%20primas%20y%20recursos%20naturales%20-%20copia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Juanan\Documents\Universidad\Doctorado\datos%20recursos%20naturales\consumo%20materiales\consumo%20materias%20primas%20y%20recursos%20naturales%20-%20copia.xlsx" TargetMode="External"/></Relationships>
</file>

<file path=ppt/charts/_rels/chart4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file:///C:\Users\Juanan\Documents\Universidad\Doctorado\datos%20recursos%20naturales\consumo%20materiales\consumo%20materias%20primas%20y%20recursos%20naturales%20-%20copia.xlsx" TargetMode="External"/></Relationships>
</file>

<file path=ppt/charts/_rels/chart5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file:///C:\Users\Juanan\Documents\Universidad\Doctorado\datos%20recursos%20naturales\consumo%20materiales\consumo%20materias%20primas%20y%20recursos%20naturales%20-%20copia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s-ES"/>
  <c:chart>
    <c:autoTitleDeleted val="1"/>
    <c:view3D>
      <c:rotX val="30"/>
      <c:perspective val="30"/>
    </c:view3D>
    <c:plotArea>
      <c:layout>
        <c:manualLayout>
          <c:layoutTarget val="inner"/>
          <c:xMode val="edge"/>
          <c:yMode val="edge"/>
          <c:x val="1.5277777777777784E-2"/>
          <c:y val="3.031347211420956E-2"/>
          <c:w val="0.78829232283464556"/>
          <c:h val="0.85945572019775551"/>
        </c:manualLayout>
      </c:layout>
      <c:pie3DChart>
        <c:varyColors val="1"/>
        <c:ser>
          <c:idx val="0"/>
          <c:order val="0"/>
          <c:tx>
            <c:v>CONSUMPTION OF CONSTRUCTION MATERIALS</c:v>
          </c:tx>
          <c:dPt>
            <c:idx val="0"/>
            <c:spPr>
              <a:solidFill>
                <a:schemeClr val="accent1"/>
              </a:solidFill>
            </c:spPr>
          </c:dPt>
          <c:cat>
            <c:strRef>
              <c:f>'materiales construcción'!$B$6:$B$23</c:f>
              <c:strCache>
                <c:ptCount val="18"/>
                <c:pt idx="0">
                  <c:v>Granulates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Water</c:v>
                </c:pt>
                <c:pt idx="5">
                  <c:v>Lime</c:v>
                </c:pt>
                <c:pt idx="6">
                  <c:v>Steel</c:v>
                </c:pt>
                <c:pt idx="7">
                  <c:v>Concrete</c:v>
                </c:pt>
                <c:pt idx="8">
                  <c:v>Timber</c:v>
                </c:pt>
                <c:pt idx="9">
                  <c:v>Cement tiles</c:v>
                </c:pt>
                <c:pt idx="10">
                  <c:v>Plaster</c:v>
                </c:pt>
                <c:pt idx="11">
                  <c:v>Natural stone</c:v>
                </c:pt>
                <c:pt idx="12">
                  <c:v>Aluminium</c:v>
                </c:pt>
                <c:pt idx="13">
                  <c:v>Adittives</c:v>
                </c:pt>
                <c:pt idx="14">
                  <c:v>Glass</c:v>
                </c:pt>
                <c:pt idx="15">
                  <c:v>PVC</c:v>
                </c:pt>
                <c:pt idx="16">
                  <c:v>Acrylic paint</c:v>
                </c:pt>
                <c:pt idx="17">
                  <c:v>Others</c:v>
                </c:pt>
              </c:strCache>
            </c:strRef>
          </c:cat>
          <c:val>
            <c:numRef>
              <c:f>'materiales construcción'!$F$6:$F$23</c:f>
              <c:numCache>
                <c:formatCode>0.00%</c:formatCode>
                <c:ptCount val="18"/>
                <c:pt idx="0">
                  <c:v>0.56213657698653652</c:v>
                </c:pt>
                <c:pt idx="1">
                  <c:v>0.22202876494564189</c:v>
                </c:pt>
                <c:pt idx="2">
                  <c:v>7.257648929036925E-2</c:v>
                </c:pt>
                <c:pt idx="3">
                  <c:v>5.5303207238700879E-2</c:v>
                </c:pt>
                <c:pt idx="5">
                  <c:v>1.9297300555258377E-2</c:v>
                </c:pt>
                <c:pt idx="6">
                  <c:v>1.8034219586984201E-2</c:v>
                </c:pt>
                <c:pt idx="7">
                  <c:v>1.4623561941068786E-2</c:v>
                </c:pt>
                <c:pt idx="8">
                  <c:v>6.3794441388974723E-3</c:v>
                </c:pt>
                <c:pt idx="9">
                  <c:v>5.3868350272355354E-3</c:v>
                </c:pt>
                <c:pt idx="10">
                  <c:v>4.4737099848565949E-3</c:v>
                </c:pt>
                <c:pt idx="11">
                  <c:v>2.5615719010630539E-3</c:v>
                </c:pt>
                <c:pt idx="12">
                  <c:v>9.6134286639895726E-4</c:v>
                </c:pt>
                <c:pt idx="13">
                  <c:v>9.7942455040646217E-4</c:v>
                </c:pt>
                <c:pt idx="14">
                  <c:v>7.9107367532829599E-4</c:v>
                </c:pt>
                <c:pt idx="15">
                  <c:v>6.1214034400403864E-4</c:v>
                </c:pt>
                <c:pt idx="16">
                  <c:v>5.2738245021886432E-4</c:v>
                </c:pt>
                <c:pt idx="17">
                  <c:v>1.3326954517030691E-2</c:v>
                </c:pt>
              </c:numCache>
            </c:numRef>
          </c:val>
        </c:ser>
      </c:pie3DChart>
    </c:plotArea>
    <c:legend>
      <c:legendPos val="r"/>
      <c:legendEntry>
        <c:idx val="4"/>
        <c:delete val="1"/>
      </c:legendEntry>
      <c:layout>
        <c:manualLayout>
          <c:xMode val="edge"/>
          <c:yMode val="edge"/>
          <c:x val="0.76179308836395465"/>
          <c:y val="3.3070866141732276E-2"/>
          <c:w val="0.22154024496937902"/>
          <c:h val="0.93362642169728782"/>
        </c:manualLayout>
      </c:layout>
      <c:txPr>
        <a:bodyPr/>
        <a:lstStyle/>
        <a:p>
          <a:pPr rtl="0">
            <a:defRPr sz="1800"/>
          </a:pPr>
          <a:endParaRPr lang="es-ES"/>
        </a:p>
      </c:txPr>
    </c:legend>
    <c:plotVisOnly val="1"/>
  </c:chart>
  <c:spPr>
    <a:ln>
      <a:noFill/>
    </a:ln>
  </c:sp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s-ES"/>
  <c:chart>
    <c:autoTitleDeleted val="1"/>
    <c:view3D>
      <c:rotX val="30"/>
      <c:perspective val="30"/>
    </c:view3D>
    <c:plotArea>
      <c:layout>
        <c:manualLayout>
          <c:layoutTarget val="inner"/>
          <c:xMode val="edge"/>
          <c:yMode val="edge"/>
          <c:x val="3.9340298342310356E-5"/>
          <c:y val="4.8081351176034175E-2"/>
          <c:w val="0.75808913627297991"/>
          <c:h val="0.84125486953062567"/>
        </c:manualLayout>
      </c:layout>
      <c:pie3DChart>
        <c:varyColors val="1"/>
        <c:ser>
          <c:idx val="0"/>
          <c:order val="0"/>
          <c:tx>
            <c:v>CONSUMO DE MATERIAS PRIMAS</c:v>
          </c:tx>
          <c:cat>
            <c:strRef>
              <c:f>'materias primas'!$G$5:$O$5</c:f>
              <c:strCache>
                <c:ptCount val="9"/>
                <c:pt idx="0">
                  <c:v>Sand/Gravel</c:v>
                </c:pt>
                <c:pt idx="1">
                  <c:v>Limestone</c:v>
                </c:pt>
                <c:pt idx="2">
                  <c:v>Clay</c:v>
                </c:pt>
                <c:pt idx="3">
                  <c:v>Natural stone</c:v>
                </c:pt>
                <c:pt idx="4">
                  <c:v>Gypsum</c:v>
                </c:pt>
                <c:pt idx="5">
                  <c:v>Metalic min.</c:v>
                </c:pt>
                <c:pt idx="6">
                  <c:v>Wood</c:v>
                </c:pt>
                <c:pt idx="7">
                  <c:v>Petroleum</c:v>
                </c:pt>
                <c:pt idx="8">
                  <c:v>Other raw materials</c:v>
                </c:pt>
              </c:strCache>
            </c:strRef>
          </c:cat>
          <c:val>
            <c:numRef>
              <c:f>'materias primas'!$G$25:$O$25</c:f>
              <c:numCache>
                <c:formatCode>0.00%</c:formatCode>
                <c:ptCount val="9"/>
                <c:pt idx="0">
                  <c:v>0.55982649221656156</c:v>
                </c:pt>
                <c:pt idx="1">
                  <c:v>0.11170983276964545</c:v>
                </c:pt>
                <c:pt idx="2">
                  <c:v>0.25911249720083851</c:v>
                </c:pt>
                <c:pt idx="3">
                  <c:v>5.5460844771660729E-3</c:v>
                </c:pt>
                <c:pt idx="4">
                  <c:v>8.032682372115612E-3</c:v>
                </c:pt>
                <c:pt idx="5">
                  <c:v>1.5635405016974E-2</c:v>
                </c:pt>
                <c:pt idx="6">
                  <c:v>9.6257728945272503E-3</c:v>
                </c:pt>
                <c:pt idx="7">
                  <c:v>3.3972126598100406E-4</c:v>
                </c:pt>
                <c:pt idx="8">
                  <c:v>3.0171511786191214E-2</c:v>
                </c:pt>
              </c:numCache>
            </c:numRef>
          </c:val>
        </c:ser>
      </c:pie3DChart>
    </c:plotArea>
    <c:legend>
      <c:legendPos val="r"/>
      <c:layout>
        <c:manualLayout>
          <c:xMode val="edge"/>
          <c:yMode val="edge"/>
          <c:x val="0.74993356364602715"/>
          <c:y val="0"/>
          <c:w val="0.24901037042008645"/>
          <c:h val="1"/>
        </c:manualLayout>
      </c:layout>
      <c:txPr>
        <a:bodyPr/>
        <a:lstStyle/>
        <a:p>
          <a:pPr rtl="0">
            <a:defRPr sz="1800"/>
          </a:pPr>
          <a:endParaRPr lang="es-ES"/>
        </a:p>
      </c:txPr>
    </c:legend>
    <c:plotVisOnly val="1"/>
  </c:chart>
  <c:spPr>
    <a:ln>
      <a:noFill/>
    </a:ln>
  </c:sp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s-ES"/>
  <c:chart>
    <c:autoTitleDeleted val="1"/>
    <c:view3D>
      <c:rotX val="30"/>
      <c:perspective val="30"/>
    </c:view3D>
    <c:plotArea>
      <c:layout>
        <c:manualLayout>
          <c:layoutTarget val="inner"/>
          <c:xMode val="edge"/>
          <c:yMode val="edge"/>
          <c:x val="0"/>
          <c:y val="6.6898697079634833E-2"/>
          <c:w val="0.80975107704082294"/>
          <c:h val="0.93310130292036519"/>
        </c:manualLayout>
      </c:layout>
      <c:pie3DChart>
        <c:varyColors val="1"/>
        <c:ser>
          <c:idx val="0"/>
          <c:order val="0"/>
          <c:tx>
            <c:v>Natural resources consumption</c:v>
          </c:tx>
          <c:cat>
            <c:strRef>
              <c:f>'Recursos naturales II'!$A$4:$A$6</c:f>
              <c:strCache>
                <c:ptCount val="3"/>
                <c:pt idx="0">
                  <c:v>Stony</c:v>
                </c:pt>
                <c:pt idx="1">
                  <c:v>Vegetable</c:v>
                </c:pt>
                <c:pt idx="2">
                  <c:v>Fossil</c:v>
                </c:pt>
              </c:strCache>
            </c:strRef>
          </c:cat>
          <c:val>
            <c:numRef>
              <c:f>'Recursos naturales II'!$C$4:$C$6</c:f>
              <c:numCache>
                <c:formatCode>0.0%</c:formatCode>
                <c:ptCount val="3"/>
                <c:pt idx="0">
                  <c:v>0.97618283179124921</c:v>
                </c:pt>
                <c:pt idx="1">
                  <c:v>1.5761361314614294E-2</c:v>
                </c:pt>
                <c:pt idx="2">
                  <c:v>8.055806894136203E-3</c:v>
                </c:pt>
              </c:numCache>
            </c:numRef>
          </c:val>
        </c:ser>
      </c:pie3DChart>
    </c:plotArea>
    <c:legend>
      <c:legendPos val="r"/>
      <c:layout/>
      <c:txPr>
        <a:bodyPr/>
        <a:lstStyle/>
        <a:p>
          <a:pPr rtl="0">
            <a:defRPr sz="1800"/>
          </a:pPr>
          <a:endParaRPr lang="es-ES"/>
        </a:p>
      </c:txPr>
    </c:legend>
    <c:plotVisOnly val="1"/>
  </c:chart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s-ES"/>
  <c:chart>
    <c:autoTitleDeleted val="1"/>
    <c:plotArea>
      <c:layout>
        <c:manualLayout>
          <c:layoutTarget val="inner"/>
          <c:xMode val="edge"/>
          <c:yMode val="edge"/>
          <c:x val="0.14212255307879215"/>
          <c:y val="5.1400554097404488E-2"/>
          <c:w val="0.8177187116517125"/>
          <c:h val="0.66111548556430555"/>
        </c:manualLayout>
      </c:layout>
      <c:barChart>
        <c:barDir val="col"/>
        <c:grouping val="clustered"/>
        <c:ser>
          <c:idx val="0"/>
          <c:order val="0"/>
          <c:tx>
            <c:v>KG DE MATERIA PRIMA POR TONELADA DE MATERIAL</c:v>
          </c:tx>
          <c:spPr>
            <a:solidFill>
              <a:schemeClr val="accent2"/>
            </a:solidFill>
            <a:effectLst/>
          </c:spPr>
          <c:cat>
            <c:strRef>
              <c:f>'materias primas por Kg material'!$B$5:$B$21</c:f>
              <c:strCache>
                <c:ptCount val="17"/>
                <c:pt idx="0">
                  <c:v>Granulates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Cement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'materias primas por Kg material'!$L$5:$L$21</c:f>
              <c:numCache>
                <c:formatCode>0.0</c:formatCode>
                <c:ptCount val="17"/>
                <c:pt idx="0">
                  <c:v>1000</c:v>
                </c:pt>
                <c:pt idx="1">
                  <c:v>1250</c:v>
                </c:pt>
                <c:pt idx="2">
                  <c:v>1221.5999999999999</c:v>
                </c:pt>
                <c:pt idx="3">
                  <c:v>1076.1026399999998</c:v>
                </c:pt>
                <c:pt idx="4">
                  <c:v>2000</c:v>
                </c:pt>
                <c:pt idx="5">
                  <c:v>1485</c:v>
                </c:pt>
                <c:pt idx="6">
                  <c:v>1054.1091199999998</c:v>
                </c:pt>
                <c:pt idx="7">
                  <c:v>1690</c:v>
                </c:pt>
                <c:pt idx="8">
                  <c:v>1054.1091199999998</c:v>
                </c:pt>
                <c:pt idx="9">
                  <c:v>1190</c:v>
                </c:pt>
                <c:pt idx="10">
                  <c:v>2420</c:v>
                </c:pt>
                <c:pt idx="11">
                  <c:v>3932.1</c:v>
                </c:pt>
                <c:pt idx="12">
                  <c:v>1000</c:v>
                </c:pt>
                <c:pt idx="13">
                  <c:v>1160</c:v>
                </c:pt>
                <c:pt idx="14">
                  <c:v>1453</c:v>
                </c:pt>
                <c:pt idx="15">
                  <c:v>681</c:v>
                </c:pt>
                <c:pt idx="16">
                  <c:v>1000</c:v>
                </c:pt>
              </c:numCache>
            </c:numRef>
          </c:val>
        </c:ser>
        <c:gapWidth val="18"/>
        <c:axId val="47460352"/>
        <c:axId val="47461888"/>
      </c:barChart>
      <c:catAx>
        <c:axId val="47460352"/>
        <c:scaling>
          <c:orientation val="minMax"/>
        </c:scaling>
        <c:axPos val="b"/>
        <c:tickLblPos val="nextTo"/>
        <c:txPr>
          <a:bodyPr rot="2700000"/>
          <a:lstStyle/>
          <a:p>
            <a:pPr>
              <a:defRPr sz="1800"/>
            </a:pPr>
            <a:endParaRPr lang="es-ES"/>
          </a:p>
        </c:txPr>
        <c:crossAx val="47461888"/>
        <c:crosses val="autoZero"/>
        <c:auto val="1"/>
        <c:lblAlgn val="ctr"/>
        <c:lblOffset val="100"/>
      </c:catAx>
      <c:valAx>
        <c:axId val="47461888"/>
        <c:scaling>
          <c:orientation val="minMax"/>
          <c:max val="4000"/>
        </c:scaling>
        <c:axPos val="l"/>
        <c:majorGridlines/>
        <c:numFmt formatCode="#,##0" sourceLinked="0"/>
        <c:tickLblPos val="nextTo"/>
        <c:txPr>
          <a:bodyPr/>
          <a:lstStyle/>
          <a:p>
            <a:pPr>
              <a:defRPr sz="1800"/>
            </a:pPr>
            <a:endParaRPr lang="es-ES"/>
          </a:p>
        </c:txPr>
        <c:crossAx val="47460352"/>
        <c:crosses val="autoZero"/>
        <c:crossBetween val="between"/>
      </c:valAx>
    </c:plotArea>
    <c:plotVisOnly val="1"/>
  </c:chart>
  <c:spPr>
    <a:ln>
      <a:noFill/>
    </a:ln>
  </c:spPr>
  <c:externalData r:id="rId1"/>
  <c:userShapes r:id="rId2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s-ES"/>
  <c:chart>
    <c:autoTitleDeleted val="1"/>
    <c:plotArea>
      <c:layout>
        <c:manualLayout>
          <c:layoutTarget val="inner"/>
          <c:xMode val="edge"/>
          <c:yMode val="edge"/>
          <c:x val="0.15270056867891513"/>
          <c:y val="9.3067220764071423E-2"/>
          <c:w val="0.79995909886264216"/>
          <c:h val="0.62599591717702152"/>
        </c:manualLayout>
      </c:layout>
      <c:barChart>
        <c:barDir val="col"/>
        <c:grouping val="clustered"/>
        <c:ser>
          <c:idx val="0"/>
          <c:order val="0"/>
          <c:tx>
            <c:v>KG DE RECURSOS NATURALES POR TONELADA DE MATERIAL</c:v>
          </c:tx>
          <c:spPr>
            <a:solidFill>
              <a:schemeClr val="accent2"/>
            </a:solidFill>
            <a:effectLst/>
          </c:spPr>
          <c:cat>
            <c:strRef>
              <c:f>'recursos naturales por Kg mater'!$B$5:$B$21</c:f>
              <c:strCache>
                <c:ptCount val="17"/>
                <c:pt idx="0">
                  <c:v>Granulates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Cement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'recursos naturales por Kg mater'!$F$5:$F$21</c:f>
              <c:numCache>
                <c:formatCode>0.0</c:formatCode>
                <c:ptCount val="17"/>
                <c:pt idx="0">
                  <c:v>1100</c:v>
                </c:pt>
                <c:pt idx="1">
                  <c:v>1375</c:v>
                </c:pt>
                <c:pt idx="2">
                  <c:v>1365</c:v>
                </c:pt>
                <c:pt idx="3">
                  <c:v>1191</c:v>
                </c:pt>
                <c:pt idx="4">
                  <c:v>2200</c:v>
                </c:pt>
                <c:pt idx="5">
                  <c:v>2597</c:v>
                </c:pt>
                <c:pt idx="6">
                  <c:v>1163</c:v>
                </c:pt>
                <c:pt idx="7">
                  <c:v>2991</c:v>
                </c:pt>
                <c:pt idx="8">
                  <c:v>1163</c:v>
                </c:pt>
                <c:pt idx="9">
                  <c:v>1309</c:v>
                </c:pt>
                <c:pt idx="10">
                  <c:v>16504.400000000001</c:v>
                </c:pt>
                <c:pt idx="11">
                  <c:v>4290</c:v>
                </c:pt>
                <c:pt idx="12">
                  <c:v>1000</c:v>
                </c:pt>
                <c:pt idx="13">
                  <c:v>1276</c:v>
                </c:pt>
                <c:pt idx="14">
                  <c:v>2606</c:v>
                </c:pt>
                <c:pt idx="15">
                  <c:v>730</c:v>
                </c:pt>
                <c:pt idx="16">
                  <c:v>1000</c:v>
                </c:pt>
              </c:numCache>
            </c:numRef>
          </c:val>
        </c:ser>
        <c:gapWidth val="18"/>
        <c:axId val="47519232"/>
        <c:axId val="47520768"/>
      </c:barChart>
      <c:catAx>
        <c:axId val="47519232"/>
        <c:scaling>
          <c:orientation val="minMax"/>
        </c:scaling>
        <c:axPos val="b"/>
        <c:tickLblPos val="nextTo"/>
        <c:txPr>
          <a:bodyPr rot="2700000"/>
          <a:lstStyle/>
          <a:p>
            <a:pPr>
              <a:defRPr sz="1800"/>
            </a:pPr>
            <a:endParaRPr lang="es-ES"/>
          </a:p>
        </c:txPr>
        <c:crossAx val="47520768"/>
        <c:crosses val="autoZero"/>
        <c:auto val="1"/>
        <c:lblAlgn val="ctr"/>
        <c:lblOffset val="100"/>
      </c:catAx>
      <c:valAx>
        <c:axId val="47520768"/>
        <c:scaling>
          <c:orientation val="minMax"/>
        </c:scaling>
        <c:axPos val="l"/>
        <c:majorGridlines/>
        <c:numFmt formatCode="#,##0" sourceLinked="0"/>
        <c:tickLblPos val="nextTo"/>
        <c:txPr>
          <a:bodyPr/>
          <a:lstStyle/>
          <a:p>
            <a:pPr>
              <a:defRPr sz="1800"/>
            </a:pPr>
            <a:endParaRPr lang="es-ES"/>
          </a:p>
        </c:txPr>
        <c:crossAx val="47519232"/>
        <c:crosses val="autoZero"/>
        <c:crossBetween val="between"/>
      </c:valAx>
    </c:plotArea>
    <c:plotVisOnly val="1"/>
  </c:chart>
  <c:spPr>
    <a:ln>
      <a:noFill/>
    </a:ln>
  </c:spPr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0.00462</cdr:x>
      <cdr:y>0.22222</cdr:y>
    </cdr:from>
    <cdr:to>
      <cdr:x>0.05313</cdr:x>
      <cdr:y>0.43403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3203" y="609600"/>
          <a:ext cx="243497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vert="vert270" wrap="square" rtlCol="0" anchor="ctr"/>
        <a:lstStyle xmlns:a="http://schemas.openxmlformats.org/drawingml/2006/main"/>
        <a:p xmlns:a="http://schemas.openxmlformats.org/drawingml/2006/main">
          <a:pPr algn="ctr"/>
          <a:r>
            <a:rPr lang="es-ES" sz="1800" dirty="0"/>
            <a:t>kg/T</a:t>
          </a: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</cdr:x>
      <cdr:y>0.27083</cdr:y>
    </cdr:from>
    <cdr:to>
      <cdr:x>0.05208</cdr:x>
      <cdr:y>0.45139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742950"/>
          <a:ext cx="238124" cy="4953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vert="vert270" wrap="square" rtlCol="0" anchor="ctr"/>
        <a:lstStyle xmlns:a="http://schemas.openxmlformats.org/drawingml/2006/main"/>
        <a:p xmlns:a="http://schemas.openxmlformats.org/drawingml/2006/main">
          <a:pPr algn="ctr"/>
          <a:r>
            <a:rPr lang="es-ES" sz="1800" dirty="0"/>
            <a:t>kg/T</a:t>
          </a: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038E9D-7055-48AE-A88A-37E2D3311320}" type="datetimeFigureOut">
              <a:rPr lang="es-ES" smtClean="0"/>
              <a:pPr/>
              <a:t>17/09/2013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D6B638-8A45-4514-827B-90BAA10DC28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D98FF-F781-4839-A69A-202497649A66}" type="datetimeFigureOut">
              <a:rPr lang="es-ES" smtClean="0"/>
              <a:t>17/09/2013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08EB3-38FD-4C4C-AEF1-3926B17D433B}" type="slidenum">
              <a:rPr lang="es-ES" smtClean="0"/>
              <a:t>‹Nº›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07421-77F7-4D2A-A422-DAB8F6CB5F04}" type="datetime1">
              <a:rPr lang="es-ES" smtClean="0"/>
              <a:t>17/09/2013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0C7CD-A0EF-45A4-9821-F666432368B4}" type="datetime1">
              <a:rPr lang="es-ES" smtClean="0"/>
              <a:t>17/09/2013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67C4B-D712-4B6D-AF8E-E144F296F3A8}" type="datetime1">
              <a:rPr lang="es-ES" smtClean="0"/>
              <a:t>17/09/2013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A2229-6A00-4314-B12C-A147BA9E9EF0}" type="datetime1">
              <a:rPr lang="es-ES" smtClean="0"/>
              <a:t>17/09/2013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A27B-929E-43C6-AE8B-EB3E7CD984ED}" type="datetime1">
              <a:rPr lang="es-ES" smtClean="0"/>
              <a:t>17/09/2013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F482B-BA1A-4AD7-A785-4A8A3A80F9EC}" type="datetime1">
              <a:rPr lang="es-ES" smtClean="0"/>
              <a:t>17/09/2013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789C9-E5DA-41FB-B6D6-7F1965A5CE66}" type="datetime1">
              <a:rPr lang="es-ES" smtClean="0"/>
              <a:t>17/09/2013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FCB7-FA38-4E8B-A8B2-6A319D84452A}" type="datetime1">
              <a:rPr lang="es-ES" smtClean="0"/>
              <a:t>17/09/2013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034D8-2803-46C9-B3D8-9CF41F524213}" type="datetime1">
              <a:rPr lang="es-ES" smtClean="0"/>
              <a:t>17/09/2013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13D86-1253-40D7-AE6E-CE2F8A6613C1}" type="datetime1">
              <a:rPr lang="es-ES" smtClean="0"/>
              <a:t>17/09/2013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7D2A-5FD9-448E-BF26-D1D5520E8455}" type="datetime1">
              <a:rPr lang="es-ES" smtClean="0"/>
              <a:t>17/09/2013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3C8FC-CC61-45F3-ADB6-2DFF8FA913EB}" type="datetime1">
              <a:rPr lang="es-ES" smtClean="0"/>
              <a:t>17/09/2013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F9C9A2-A96E-47E5-A995-0EA42724C527}" type="slidenum">
              <a:rPr lang="es-ES" smtClean="0"/>
              <a:pPr/>
              <a:t>‹Nº›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Rectángulo redondeado"/>
          <p:cNvSpPr/>
          <p:nvPr/>
        </p:nvSpPr>
        <p:spPr>
          <a:xfrm>
            <a:off x="5940152" y="5445224"/>
            <a:ext cx="3024336" cy="122413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1026" name="Picture 2" descr="Application of Efficient and Renewable Energy Technologies in Low Cost Buildings and Infrastructur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3248025" cy="1238250"/>
          </a:xfrm>
          <a:prstGeom prst="rect">
            <a:avLst/>
          </a:prstGeom>
          <a:noFill/>
        </p:spPr>
      </p:pic>
      <p:sp>
        <p:nvSpPr>
          <p:cNvPr id="5" name="4 CuadroTexto"/>
          <p:cNvSpPr txBox="1"/>
          <p:nvPr/>
        </p:nvSpPr>
        <p:spPr>
          <a:xfrm>
            <a:off x="323528" y="1916832"/>
            <a:ext cx="8496944" cy="175432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prstMaterial="metal"/>
        </p:spPr>
        <p:txBody>
          <a:bodyPr wrap="square" rtlCol="0">
            <a:spAutoFit/>
          </a:bodyPr>
          <a:lstStyle/>
          <a:p>
            <a:pPr algn="ctr"/>
            <a:r>
              <a:rPr lang="es-ES_tradnl" sz="3600" b="1" dirty="0" err="1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Consumption</a:t>
            </a:r>
            <a:r>
              <a:rPr lang="es-ES_tradnl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es-ES_tradnl" sz="3600" b="1" dirty="0" err="1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raw</a:t>
            </a:r>
            <a:r>
              <a:rPr lang="es-ES_tradnl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s-ES_tradnl" sz="3600" b="1" dirty="0" err="1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materials</a:t>
            </a:r>
            <a:r>
              <a:rPr lang="es-ES_tradnl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s-ES_tradnl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natural </a:t>
            </a:r>
            <a:r>
              <a:rPr lang="es-ES_tradnl" sz="3600" b="1" dirty="0" err="1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resources</a:t>
            </a:r>
            <a:r>
              <a:rPr lang="es-ES_tradnl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es-ES_tradnl" sz="3600" b="1" dirty="0" err="1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es-ES_tradnl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s-ES_tradnl" sz="3600" b="1" dirty="0" err="1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production</a:t>
            </a:r>
            <a:r>
              <a:rPr lang="es-ES_tradnl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s-ES_tradnl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</a:t>
            </a:r>
            <a:r>
              <a:rPr lang="es-ES_tradnl" sz="3600" b="1" dirty="0" err="1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construction</a:t>
            </a:r>
            <a:r>
              <a:rPr lang="es-ES_tradnl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s-ES_tradnl" sz="3600" b="1" dirty="0" err="1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materials</a:t>
            </a:r>
            <a:endParaRPr lang="es-ES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5 Imagen" descr="Universidad de Alicante. Politécnic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5589240"/>
            <a:ext cx="2771800" cy="991695"/>
          </a:xfrm>
          <a:prstGeom prst="rect">
            <a:avLst/>
          </a:prstGeom>
        </p:spPr>
      </p:pic>
      <p:sp>
        <p:nvSpPr>
          <p:cNvPr id="9" name="8 CuadroTexto"/>
          <p:cNvSpPr txBox="1"/>
          <p:nvPr/>
        </p:nvSpPr>
        <p:spPr>
          <a:xfrm>
            <a:off x="3059832" y="4077072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Juan Antonio Férriz Papí</a:t>
            </a:r>
          </a:p>
          <a:p>
            <a:pPr algn="ctr"/>
            <a:endParaRPr lang="es-ES_tradnl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s-ES_tradnl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Raúl Hugo Prado </a:t>
            </a:r>
            <a:r>
              <a:rPr lang="es-ES_tradnl" sz="2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Govea</a:t>
            </a:r>
            <a:endParaRPr lang="es-ES_tradnl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9 CuadroTexto"/>
          <p:cNvSpPr txBox="1"/>
          <p:nvPr/>
        </p:nvSpPr>
        <p:spPr>
          <a:xfrm>
            <a:off x="611560" y="609329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17th </a:t>
            </a:r>
            <a:r>
              <a:rPr lang="es-ES_tradnl" sz="20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September</a:t>
            </a:r>
            <a:r>
              <a:rPr lang="es-ES_tradnl" sz="2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2013</a:t>
            </a:r>
            <a:endParaRPr lang="es-ES" sz="2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899592" y="2492896"/>
            <a:ext cx="763284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s-ES_tradnl" sz="2000" b="1" dirty="0" err="1" smtClean="0">
                <a:solidFill>
                  <a:schemeClr val="tx2"/>
                </a:solidFill>
              </a:rPr>
              <a:t>Very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different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kinds</a:t>
            </a:r>
            <a:r>
              <a:rPr lang="es-ES_tradnl" sz="2000" b="1" dirty="0" smtClean="0">
                <a:solidFill>
                  <a:schemeClr val="tx2"/>
                </a:solidFill>
              </a:rPr>
              <a:t> and uses</a:t>
            </a:r>
          </a:p>
          <a:p>
            <a:pPr>
              <a:spcBef>
                <a:spcPts val="1200"/>
              </a:spcBef>
            </a:pPr>
            <a:r>
              <a:rPr lang="es-ES_tradnl" sz="2000" b="1" dirty="0" err="1" smtClean="0">
                <a:solidFill>
                  <a:schemeClr val="tx2"/>
                </a:solidFill>
              </a:rPr>
              <a:t>Large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consumption</a:t>
            </a:r>
            <a:endParaRPr lang="es-ES" sz="2000" b="1" dirty="0">
              <a:solidFill>
                <a:schemeClr val="tx2"/>
              </a:solidFill>
            </a:endParaRPr>
          </a:p>
        </p:txBody>
      </p:sp>
      <p:sp>
        <p:nvSpPr>
          <p:cNvPr id="25" name="24 CuadroTexto"/>
          <p:cNvSpPr txBox="1"/>
          <p:nvPr/>
        </p:nvSpPr>
        <p:spPr>
          <a:xfrm>
            <a:off x="1259632" y="3501008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>
                <a:solidFill>
                  <a:srgbClr val="C00000"/>
                </a:solidFill>
              </a:rPr>
              <a:t>Report</a:t>
            </a:r>
            <a:r>
              <a:rPr lang="es-ES_tradnl" sz="2000" b="1" dirty="0" smtClean="0">
                <a:solidFill>
                  <a:srgbClr val="C00000"/>
                </a:solidFill>
              </a:rPr>
              <a:t> “Global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Change</a:t>
            </a:r>
            <a:r>
              <a:rPr lang="es-ES_tradnl" sz="2000" b="1" dirty="0" smtClean="0">
                <a:solidFill>
                  <a:srgbClr val="C00000"/>
                </a:solidFill>
              </a:rPr>
              <a:t> in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Spain</a:t>
            </a:r>
            <a:r>
              <a:rPr lang="es-ES_tradnl" sz="2000" b="1" dirty="0" smtClean="0">
                <a:solidFill>
                  <a:srgbClr val="C00000"/>
                </a:solidFill>
              </a:rPr>
              <a:t> 2020/2050”</a:t>
            </a:r>
          </a:p>
          <a:p>
            <a:r>
              <a:rPr lang="es-ES_tradnl" sz="2000" dirty="0" smtClean="0"/>
              <a:t>	</a:t>
            </a:r>
            <a:r>
              <a:rPr lang="es-ES_tradnl" sz="2000" dirty="0" err="1" smtClean="0"/>
              <a:t>Between</a:t>
            </a:r>
            <a:r>
              <a:rPr lang="es-ES_tradnl" sz="2000" dirty="0" smtClean="0"/>
              <a:t> 2 and 3 </a:t>
            </a:r>
            <a:r>
              <a:rPr lang="es-ES_tradnl" sz="2000" dirty="0" err="1" smtClean="0"/>
              <a:t>tonnes</a:t>
            </a:r>
            <a:r>
              <a:rPr lang="es-ES_tradnl" sz="2000" dirty="0" smtClean="0"/>
              <a:t> per </a:t>
            </a:r>
            <a:r>
              <a:rPr lang="es-ES_tradnl" sz="2000" dirty="0" err="1" smtClean="0"/>
              <a:t>built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square</a:t>
            </a:r>
            <a:r>
              <a:rPr lang="es-ES_tradnl" sz="2000" dirty="0" smtClean="0"/>
              <a:t> meter</a:t>
            </a:r>
            <a:endParaRPr lang="es-ES" sz="2000" dirty="0"/>
          </a:p>
        </p:txBody>
      </p:sp>
      <p:sp>
        <p:nvSpPr>
          <p:cNvPr id="26" name="25 CuadroTexto"/>
          <p:cNvSpPr txBox="1"/>
          <p:nvPr/>
        </p:nvSpPr>
        <p:spPr>
          <a:xfrm>
            <a:off x="1259632" y="4437112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rgbClr val="C00000"/>
                </a:solidFill>
              </a:rPr>
              <a:t>Centre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for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Sustainable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Buildings</a:t>
            </a:r>
            <a:r>
              <a:rPr lang="es-ES_tradnl" sz="2000" b="1" dirty="0" smtClean="0">
                <a:solidFill>
                  <a:srgbClr val="C00000"/>
                </a:solidFill>
              </a:rPr>
              <a:t> in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Catalonia</a:t>
            </a:r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dirty="0" smtClean="0"/>
              <a:t>	2,654.2 Kg per </a:t>
            </a:r>
            <a:r>
              <a:rPr lang="es-ES_tradnl" sz="2000" dirty="0" err="1" smtClean="0"/>
              <a:t>built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square</a:t>
            </a:r>
            <a:r>
              <a:rPr lang="es-ES_tradnl" sz="2000" dirty="0" smtClean="0"/>
              <a:t> meter + 138.6 Kg of </a:t>
            </a:r>
            <a:r>
              <a:rPr lang="es-ES_tradnl" sz="2000" dirty="0" err="1" smtClean="0"/>
              <a:t>water</a:t>
            </a:r>
            <a:endParaRPr lang="es-ES" sz="2000" dirty="0"/>
          </a:p>
        </p:txBody>
      </p:sp>
      <p:grpSp>
        <p:nvGrpSpPr>
          <p:cNvPr id="18" name="17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0" name="9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3" name="1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" name="1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2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7" name="16 CuadroTexto"/>
          <p:cNvSpPr txBox="1"/>
          <p:nvPr/>
        </p:nvSpPr>
        <p:spPr>
          <a:xfrm>
            <a:off x="683568" y="1700808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Consumption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materials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16" name="15 CuadroTexto"/>
          <p:cNvSpPr txBox="1"/>
          <p:nvPr/>
        </p:nvSpPr>
        <p:spPr>
          <a:xfrm>
            <a:off x="179512" y="55172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>
                <a:solidFill>
                  <a:schemeClr val="tx2"/>
                </a:solidFill>
              </a:rPr>
              <a:t>How</a:t>
            </a:r>
            <a:r>
              <a:rPr lang="es-ES_tradnl" sz="2400" dirty="0" smtClean="0">
                <a:solidFill>
                  <a:schemeClr val="tx2"/>
                </a:solidFill>
              </a:rPr>
              <a:t> are </a:t>
            </a:r>
            <a:r>
              <a:rPr lang="es-ES_tradnl" sz="2400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materials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involved</a:t>
            </a:r>
            <a:r>
              <a:rPr lang="es-ES_tradnl" sz="2400" dirty="0" smtClean="0">
                <a:solidFill>
                  <a:schemeClr val="tx2"/>
                </a:solidFill>
              </a:rPr>
              <a:t> in </a:t>
            </a:r>
            <a:r>
              <a:rPr lang="es-ES_tradnl" sz="2400" dirty="0" err="1" smtClean="0">
                <a:solidFill>
                  <a:schemeClr val="tx2"/>
                </a:solidFill>
              </a:rPr>
              <a:t>the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life</a:t>
            </a:r>
            <a:r>
              <a:rPr lang="es-ES_tradnl" sz="2400" dirty="0" smtClean="0">
                <a:solidFill>
                  <a:schemeClr val="tx2"/>
                </a:solidFill>
              </a:rPr>
              <a:t> </a:t>
            </a:r>
            <a:r>
              <a:rPr lang="es-ES_tradnl" sz="2400" dirty="0" err="1" smtClean="0">
                <a:solidFill>
                  <a:schemeClr val="tx2"/>
                </a:solidFill>
              </a:rPr>
              <a:t>cycle</a:t>
            </a:r>
            <a:r>
              <a:rPr lang="es-ES_tradnl" sz="2400" dirty="0" smtClean="0">
                <a:solidFill>
                  <a:schemeClr val="tx2"/>
                </a:solidFill>
              </a:rPr>
              <a:t> of </a:t>
            </a:r>
            <a:r>
              <a:rPr lang="es-ES_tradnl" sz="2400" dirty="0" err="1" smtClean="0">
                <a:solidFill>
                  <a:schemeClr val="tx2"/>
                </a:solidFill>
              </a:rPr>
              <a:t>buildings</a:t>
            </a:r>
            <a:r>
              <a:rPr lang="es-ES_tradnl" sz="2400" dirty="0" smtClean="0">
                <a:solidFill>
                  <a:schemeClr val="tx2"/>
                </a:solidFill>
              </a:rPr>
              <a:t>?</a:t>
            </a:r>
            <a:endParaRPr lang="es-ES" sz="2400" dirty="0">
              <a:solidFill>
                <a:schemeClr val="tx2"/>
              </a:solidFill>
            </a:endParaRPr>
          </a:p>
        </p:txBody>
      </p:sp>
      <p:sp>
        <p:nvSpPr>
          <p:cNvPr id="20" name="1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2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1"/>
      <p:bldP spid="25" grpId="0"/>
      <p:bldP spid="26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17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24" name="23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25" name="24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2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7" name="26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8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5" name="AutoShape 3"/>
          <p:cNvSpPr>
            <a:spLocks noChangeArrowheads="1"/>
          </p:cNvSpPr>
          <p:nvPr/>
        </p:nvSpPr>
        <p:spPr bwMode="auto">
          <a:xfrm>
            <a:off x="3043012" y="2060848"/>
            <a:ext cx="2996995" cy="3744416"/>
          </a:xfrm>
          <a:prstGeom prst="roundRect">
            <a:avLst>
              <a:gd name="adj" fmla="val 16667"/>
            </a:avLst>
          </a:prstGeom>
          <a:solidFill>
            <a:srgbClr val="FBD4B4"/>
          </a:solidFill>
          <a:ln w="952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2400" i="1" dirty="0" smtClean="0">
              <a:latin typeface="Calibri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3600" dirty="0" smtClean="0">
                <a:latin typeface="Calibri" pitchFamily="34" charset="0"/>
                <a:cs typeface="Arial" pitchFamily="34" charset="0"/>
              </a:rPr>
              <a:t>SYSTEM</a:t>
            </a:r>
            <a:endParaRPr kumimoji="0" lang="en-GB" sz="3600" b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sz="2400" b="0" i="1" u="none" strike="noStrike" cap="none" normalizeH="0" baseline="0" dirty="0" smtClean="0">
                <a:ln>
                  <a:noFill/>
                </a:ln>
                <a:solidFill>
                  <a:srgbClr val="C0504D"/>
                </a:solidFill>
                <a:effectLst/>
                <a:latin typeface="Calibri" pitchFamily="34" charset="0"/>
                <a:cs typeface="Arial" pitchFamily="34" charset="0"/>
              </a:rPr>
              <a:t>Internal</a:t>
            </a:r>
            <a:r>
              <a:rPr kumimoji="0" lang="en-GB" sz="2400" b="0" i="1" u="none" strike="noStrike" cap="none" normalizeH="0" dirty="0" smtClean="0">
                <a:ln>
                  <a:noFill/>
                </a:ln>
                <a:solidFill>
                  <a:srgbClr val="C0504D"/>
                </a:solidFill>
                <a:effectLst/>
                <a:latin typeface="Calibri" pitchFamily="34" charset="0"/>
                <a:cs typeface="Arial" pitchFamily="34" charset="0"/>
              </a:rPr>
              <a:t> changes</a:t>
            </a:r>
            <a:endParaRPr kumimoji="0" lang="es-E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4"/>
          <p:cNvSpPr>
            <a:spLocks noChangeArrowheads="1"/>
          </p:cNvSpPr>
          <p:nvPr/>
        </p:nvSpPr>
        <p:spPr bwMode="auto">
          <a:xfrm>
            <a:off x="467544" y="3645024"/>
            <a:ext cx="1687294" cy="1105139"/>
          </a:xfrm>
          <a:prstGeom prst="rect">
            <a:avLst/>
          </a:prstGeom>
          <a:noFill/>
          <a:ln w="9525" algn="ctr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es-ES_tradnl" sz="2400" b="1" i="1" dirty="0" smtClean="0">
                <a:solidFill>
                  <a:schemeClr val="tx2"/>
                </a:solidFill>
                <a:latin typeface="Calibri" pitchFamily="34" charset="0"/>
                <a:cs typeface="Arial" pitchFamily="34" charset="0"/>
              </a:rPr>
              <a:t>Inputs</a:t>
            </a:r>
            <a:endParaRPr kumimoji="0" lang="es-ES" sz="2400" b="1" i="0" u="none" strike="noStrike" cap="none" normalizeH="0" baseline="0" dirty="0" smtClean="0">
              <a:ln>
                <a:noFill/>
              </a:ln>
              <a:solidFill>
                <a:schemeClr val="tx2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5"/>
          <p:cNvSpPr>
            <a:spLocks noChangeArrowheads="1"/>
          </p:cNvSpPr>
          <p:nvPr/>
        </p:nvSpPr>
        <p:spPr bwMode="auto">
          <a:xfrm>
            <a:off x="6988739" y="3645023"/>
            <a:ext cx="1759725" cy="1181003"/>
          </a:xfrm>
          <a:prstGeom prst="rect">
            <a:avLst/>
          </a:prstGeom>
          <a:noFill/>
          <a:ln w="9525" algn="ctr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es-ES_tradnl" sz="2400" b="1" i="1" dirty="0" smtClean="0">
                <a:solidFill>
                  <a:schemeClr val="tx2"/>
                </a:solidFill>
                <a:latin typeface="Calibri" pitchFamily="34" charset="0"/>
                <a:cs typeface="Arial" pitchFamily="34" charset="0"/>
              </a:rPr>
              <a:t>Outputs</a:t>
            </a:r>
            <a:endParaRPr kumimoji="0" lang="es-ES" sz="2400" b="1" i="0" u="none" strike="noStrike" cap="none" normalizeH="0" baseline="0" dirty="0" smtClean="0">
              <a:ln>
                <a:noFill/>
              </a:ln>
              <a:solidFill>
                <a:schemeClr val="tx2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9" name="AutoShape 6"/>
          <p:cNvCxnSpPr>
            <a:cxnSpLocks noChangeShapeType="1"/>
          </p:cNvCxnSpPr>
          <p:nvPr/>
        </p:nvCxnSpPr>
        <p:spPr bwMode="auto">
          <a:xfrm>
            <a:off x="1938731" y="3942382"/>
            <a:ext cx="970105" cy="0"/>
          </a:xfrm>
          <a:prstGeom prst="straightConnector1">
            <a:avLst/>
          </a:prstGeom>
          <a:noFill/>
          <a:ln w="38100">
            <a:solidFill>
              <a:schemeClr val="tx2"/>
            </a:solidFill>
            <a:round/>
            <a:headEnd/>
            <a:tailEnd type="triangle" w="med" len="med"/>
          </a:ln>
          <a:effectLst/>
        </p:spPr>
      </p:cxnSp>
      <p:cxnSp>
        <p:nvCxnSpPr>
          <p:cNvPr id="30" name="AutoShape 7"/>
          <p:cNvCxnSpPr>
            <a:cxnSpLocks noChangeShapeType="1"/>
          </p:cNvCxnSpPr>
          <p:nvPr/>
        </p:nvCxnSpPr>
        <p:spPr bwMode="auto">
          <a:xfrm>
            <a:off x="6194369" y="3933056"/>
            <a:ext cx="970105" cy="0"/>
          </a:xfrm>
          <a:prstGeom prst="straightConnector1">
            <a:avLst/>
          </a:prstGeom>
          <a:noFill/>
          <a:ln w="38100">
            <a:solidFill>
              <a:schemeClr val="tx2"/>
            </a:solidFill>
            <a:round/>
            <a:headEnd/>
            <a:tailEnd type="triangle" w="med" len="med"/>
          </a:ln>
          <a:effectLst/>
        </p:spPr>
      </p:cxnSp>
      <p:sp>
        <p:nvSpPr>
          <p:cNvPr id="17" name="1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3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17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24" name="23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25" name="24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2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7" name="26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8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5" name="AutoShape 3"/>
          <p:cNvSpPr>
            <a:spLocks noChangeArrowheads="1"/>
          </p:cNvSpPr>
          <p:nvPr/>
        </p:nvSpPr>
        <p:spPr bwMode="auto">
          <a:xfrm>
            <a:off x="3043012" y="2060848"/>
            <a:ext cx="2996995" cy="3744416"/>
          </a:xfrm>
          <a:prstGeom prst="roundRect">
            <a:avLst>
              <a:gd name="adj" fmla="val 16667"/>
            </a:avLst>
          </a:prstGeom>
          <a:solidFill>
            <a:srgbClr val="FBD4B4"/>
          </a:solidFill>
          <a:ln w="952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2400" i="1" dirty="0" smtClean="0">
              <a:latin typeface="Calibri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3600" dirty="0" smtClean="0">
                <a:latin typeface="Calibri" pitchFamily="34" charset="0"/>
                <a:cs typeface="Arial" pitchFamily="34" charset="0"/>
              </a:rPr>
              <a:t>BUILDING</a:t>
            </a:r>
            <a:endParaRPr kumimoji="0" lang="en-GB" sz="3600" b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sz="2400" b="0" i="1" u="none" strike="noStrike" cap="none" normalizeH="0" baseline="0" dirty="0" smtClean="0">
                <a:ln>
                  <a:noFill/>
                </a:ln>
                <a:solidFill>
                  <a:srgbClr val="C0504D"/>
                </a:solidFill>
                <a:effectLst/>
                <a:latin typeface="Calibri" pitchFamily="34" charset="0"/>
                <a:cs typeface="Arial" pitchFamily="34" charset="0"/>
              </a:rPr>
              <a:t>Internal</a:t>
            </a:r>
            <a:r>
              <a:rPr kumimoji="0" lang="en-GB" sz="2400" b="0" i="1" u="none" strike="noStrike" cap="none" normalizeH="0" dirty="0" smtClean="0">
                <a:ln>
                  <a:noFill/>
                </a:ln>
                <a:solidFill>
                  <a:srgbClr val="C0504D"/>
                </a:solidFill>
                <a:effectLst/>
                <a:latin typeface="Calibri" pitchFamily="34" charset="0"/>
                <a:cs typeface="Arial" pitchFamily="34" charset="0"/>
              </a:rPr>
              <a:t> changes</a:t>
            </a:r>
            <a:endParaRPr kumimoji="0" lang="es-E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4"/>
          <p:cNvSpPr>
            <a:spLocks noChangeArrowheads="1"/>
          </p:cNvSpPr>
          <p:nvPr/>
        </p:nvSpPr>
        <p:spPr bwMode="auto">
          <a:xfrm>
            <a:off x="467544" y="3645024"/>
            <a:ext cx="1687294" cy="1105139"/>
          </a:xfrm>
          <a:prstGeom prst="rect">
            <a:avLst/>
          </a:prstGeom>
          <a:noFill/>
          <a:ln w="9525" algn="ctr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es-ES_tradnl" sz="2400" b="1" i="1" dirty="0" smtClean="0">
                <a:solidFill>
                  <a:schemeClr val="tx2"/>
                </a:solidFill>
                <a:latin typeface="Calibri" pitchFamily="34" charset="0"/>
                <a:cs typeface="Arial" pitchFamily="34" charset="0"/>
              </a:rPr>
              <a:t>Inputs</a:t>
            </a:r>
            <a:endParaRPr kumimoji="0" lang="es-ES" sz="2400" b="1" i="0" u="none" strike="noStrike" cap="none" normalizeH="0" baseline="0" dirty="0" smtClean="0">
              <a:ln>
                <a:noFill/>
              </a:ln>
              <a:solidFill>
                <a:schemeClr val="tx2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5"/>
          <p:cNvSpPr>
            <a:spLocks noChangeArrowheads="1"/>
          </p:cNvSpPr>
          <p:nvPr/>
        </p:nvSpPr>
        <p:spPr bwMode="auto">
          <a:xfrm>
            <a:off x="6988739" y="3645023"/>
            <a:ext cx="1759725" cy="1181003"/>
          </a:xfrm>
          <a:prstGeom prst="rect">
            <a:avLst/>
          </a:prstGeom>
          <a:noFill/>
          <a:ln w="9525" algn="ctr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es-ES_tradnl" sz="2400" b="1" i="1" dirty="0" smtClean="0">
                <a:solidFill>
                  <a:schemeClr val="tx2"/>
                </a:solidFill>
                <a:latin typeface="Calibri" pitchFamily="34" charset="0"/>
                <a:cs typeface="Arial" pitchFamily="34" charset="0"/>
              </a:rPr>
              <a:t>Outputs</a:t>
            </a:r>
            <a:endParaRPr kumimoji="0" lang="es-ES" sz="2400" b="1" i="0" u="none" strike="noStrike" cap="none" normalizeH="0" baseline="0" dirty="0" smtClean="0">
              <a:ln>
                <a:noFill/>
              </a:ln>
              <a:solidFill>
                <a:schemeClr val="tx2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9" name="AutoShape 6"/>
          <p:cNvCxnSpPr>
            <a:cxnSpLocks noChangeShapeType="1"/>
          </p:cNvCxnSpPr>
          <p:nvPr/>
        </p:nvCxnSpPr>
        <p:spPr bwMode="auto">
          <a:xfrm>
            <a:off x="1938731" y="3942382"/>
            <a:ext cx="970105" cy="0"/>
          </a:xfrm>
          <a:prstGeom prst="straightConnector1">
            <a:avLst/>
          </a:prstGeom>
          <a:noFill/>
          <a:ln w="38100">
            <a:solidFill>
              <a:schemeClr val="tx2"/>
            </a:solidFill>
            <a:round/>
            <a:headEnd/>
            <a:tailEnd type="triangle" w="med" len="med"/>
          </a:ln>
          <a:effectLst/>
        </p:spPr>
      </p:cxnSp>
      <p:cxnSp>
        <p:nvCxnSpPr>
          <p:cNvPr id="30" name="AutoShape 7"/>
          <p:cNvCxnSpPr>
            <a:cxnSpLocks noChangeShapeType="1"/>
          </p:cNvCxnSpPr>
          <p:nvPr/>
        </p:nvCxnSpPr>
        <p:spPr bwMode="auto">
          <a:xfrm>
            <a:off x="6194369" y="3933056"/>
            <a:ext cx="970105" cy="0"/>
          </a:xfrm>
          <a:prstGeom prst="straightConnector1">
            <a:avLst/>
          </a:prstGeom>
          <a:noFill/>
          <a:ln w="38100">
            <a:solidFill>
              <a:schemeClr val="tx2"/>
            </a:solidFill>
            <a:round/>
            <a:headEnd/>
            <a:tailEnd type="triangle" w="med" len="med"/>
          </a:ln>
          <a:effectLst/>
        </p:spPr>
      </p:cxnSp>
      <p:sp>
        <p:nvSpPr>
          <p:cNvPr id="31" name="30 CuadroTexto"/>
          <p:cNvSpPr txBox="1"/>
          <p:nvPr/>
        </p:nvSpPr>
        <p:spPr>
          <a:xfrm>
            <a:off x="899592" y="4437112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Energy</a:t>
            </a:r>
            <a:endParaRPr lang="es-ES_tradnl" sz="2000" dirty="0" smtClean="0"/>
          </a:p>
          <a:p>
            <a:r>
              <a:rPr lang="es-ES_tradnl" sz="2000" dirty="0" smtClean="0"/>
              <a:t>Material</a:t>
            </a:r>
            <a:endParaRPr lang="es-ES" sz="2000" dirty="0"/>
          </a:p>
        </p:txBody>
      </p:sp>
      <p:sp>
        <p:nvSpPr>
          <p:cNvPr id="32" name="31 CuadroTexto"/>
          <p:cNvSpPr txBox="1"/>
          <p:nvPr/>
        </p:nvSpPr>
        <p:spPr>
          <a:xfrm>
            <a:off x="7236296" y="4437112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Energy</a:t>
            </a:r>
            <a:endParaRPr lang="es-ES_tradnl" sz="2000" dirty="0" smtClean="0"/>
          </a:p>
          <a:p>
            <a:r>
              <a:rPr lang="es-ES_tradnl" sz="2000" dirty="0" smtClean="0"/>
              <a:t>Material</a:t>
            </a:r>
            <a:endParaRPr lang="es-ES" sz="2000" dirty="0"/>
          </a:p>
        </p:txBody>
      </p:sp>
      <p:sp>
        <p:nvSpPr>
          <p:cNvPr id="33" name="32 CuadroTexto"/>
          <p:cNvSpPr txBox="1"/>
          <p:nvPr/>
        </p:nvSpPr>
        <p:spPr>
          <a:xfrm>
            <a:off x="3923928" y="4509120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dirty="0" err="1" smtClean="0"/>
              <a:t>Work</a:t>
            </a:r>
            <a:endParaRPr lang="es-ES" sz="2000" dirty="0"/>
          </a:p>
        </p:txBody>
      </p:sp>
      <p:sp>
        <p:nvSpPr>
          <p:cNvPr id="17" name="1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4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467544" y="1052736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LIFE CYCLE OF BUILDINGS</a:t>
            </a:r>
            <a:endParaRPr lang="es-ES" sz="2400" b="1" dirty="0">
              <a:solidFill>
                <a:schemeClr val="tx2"/>
              </a:solidFill>
            </a:endParaRPr>
          </a:p>
        </p:txBody>
      </p:sp>
      <p:pic>
        <p:nvPicPr>
          <p:cNvPr id="31746" name="Picture 2" descr="http://www.lasalina.es/turismo/emociones/emociones9/imagenes/noticia6/foto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060848"/>
            <a:ext cx="2107796" cy="1584175"/>
          </a:xfrm>
          <a:prstGeom prst="rect">
            <a:avLst/>
          </a:prstGeom>
          <a:noFill/>
        </p:spPr>
      </p:pic>
      <p:pic>
        <p:nvPicPr>
          <p:cNvPr id="31748" name="Picture 4" descr="http://www.hoy.es/prensa/noticias/200712/26/fotos/035D3PLSP1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844824"/>
            <a:ext cx="1789913" cy="2160240"/>
          </a:xfrm>
          <a:prstGeom prst="rect">
            <a:avLst/>
          </a:prstGeom>
          <a:noFill/>
        </p:spPr>
      </p:pic>
      <p:pic>
        <p:nvPicPr>
          <p:cNvPr id="31752" name="Picture 8" descr="http://segurosyresponsabilidadcivil.com/files/2011/12/construccion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060848"/>
            <a:ext cx="2410892" cy="1687625"/>
          </a:xfrm>
          <a:prstGeom prst="rect">
            <a:avLst/>
          </a:prstGeom>
          <a:noFill/>
        </p:spPr>
      </p:pic>
      <p:pic>
        <p:nvPicPr>
          <p:cNvPr id="31754" name="Picture 10" descr="http://www.diariosur.es/prensa/noticias/200909/27/fotos/210196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4630094"/>
            <a:ext cx="2281436" cy="1619820"/>
          </a:xfrm>
          <a:prstGeom prst="rect">
            <a:avLst/>
          </a:prstGeom>
          <a:noFill/>
        </p:spPr>
      </p:pic>
      <p:pic>
        <p:nvPicPr>
          <p:cNvPr id="31756" name="Picture 12" descr="http://www.oinaurre.com/imgnews/172775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4509120"/>
            <a:ext cx="2233786" cy="1658187"/>
          </a:xfrm>
          <a:prstGeom prst="rect">
            <a:avLst/>
          </a:prstGeom>
          <a:noFill/>
        </p:spPr>
      </p:pic>
      <p:pic>
        <p:nvPicPr>
          <p:cNvPr id="31758" name="Picture 14" descr="http://www.hoy.es/Media/200612/21/escombrera-plasenci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384938"/>
            <a:ext cx="2016224" cy="1792200"/>
          </a:xfrm>
          <a:prstGeom prst="rect">
            <a:avLst/>
          </a:prstGeom>
          <a:noFill/>
        </p:spPr>
      </p:pic>
      <p:sp>
        <p:nvSpPr>
          <p:cNvPr id="19" name="18 CuadroTexto"/>
          <p:cNvSpPr txBox="1"/>
          <p:nvPr/>
        </p:nvSpPr>
        <p:spPr>
          <a:xfrm>
            <a:off x="611560" y="40050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DUMPING</a:t>
            </a:r>
            <a:endParaRPr lang="es-ES" b="1" dirty="0"/>
          </a:p>
        </p:txBody>
      </p:sp>
      <p:sp>
        <p:nvSpPr>
          <p:cNvPr id="20" name="19 CuadroTexto"/>
          <p:cNvSpPr txBox="1"/>
          <p:nvPr/>
        </p:nvSpPr>
        <p:spPr>
          <a:xfrm>
            <a:off x="395536" y="170080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EXTRACTION</a:t>
            </a:r>
            <a:endParaRPr lang="es-ES" b="1" dirty="0"/>
          </a:p>
        </p:txBody>
      </p:sp>
      <p:sp>
        <p:nvSpPr>
          <p:cNvPr id="21" name="20 CuadroTexto"/>
          <p:cNvSpPr txBox="1"/>
          <p:nvPr/>
        </p:nvSpPr>
        <p:spPr>
          <a:xfrm>
            <a:off x="3419872" y="148478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PRODUCTION</a:t>
            </a:r>
            <a:endParaRPr lang="es-ES" b="1" dirty="0"/>
          </a:p>
        </p:txBody>
      </p:sp>
      <p:sp>
        <p:nvSpPr>
          <p:cNvPr id="22" name="21 CuadroTexto"/>
          <p:cNvSpPr txBox="1"/>
          <p:nvPr/>
        </p:nvSpPr>
        <p:spPr>
          <a:xfrm>
            <a:off x="6084168" y="177281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CONSTRUCTION</a:t>
            </a:r>
            <a:endParaRPr lang="es-ES" b="1" dirty="0"/>
          </a:p>
        </p:txBody>
      </p:sp>
      <p:sp>
        <p:nvSpPr>
          <p:cNvPr id="23" name="22 CuadroTexto"/>
          <p:cNvSpPr txBox="1"/>
          <p:nvPr/>
        </p:nvSpPr>
        <p:spPr>
          <a:xfrm>
            <a:off x="6588224" y="429309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USE</a:t>
            </a:r>
            <a:endParaRPr lang="es-ES" b="1" dirty="0"/>
          </a:p>
        </p:txBody>
      </p:sp>
      <p:sp>
        <p:nvSpPr>
          <p:cNvPr id="24" name="23 CuadroTexto"/>
          <p:cNvSpPr txBox="1"/>
          <p:nvPr/>
        </p:nvSpPr>
        <p:spPr>
          <a:xfrm>
            <a:off x="3203848" y="422108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DEMOLITION</a:t>
            </a:r>
            <a:endParaRPr lang="es-ES" b="1" dirty="0"/>
          </a:p>
        </p:txBody>
      </p:sp>
      <p:sp>
        <p:nvSpPr>
          <p:cNvPr id="25" name="24 Flecha derecha"/>
          <p:cNvSpPr/>
          <p:nvPr/>
        </p:nvSpPr>
        <p:spPr>
          <a:xfrm>
            <a:off x="2555776" y="2564904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6" name="25 Flecha derecha"/>
          <p:cNvSpPr/>
          <p:nvPr/>
        </p:nvSpPr>
        <p:spPr>
          <a:xfrm>
            <a:off x="5292080" y="2564904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7" name="26 Flecha abajo"/>
          <p:cNvSpPr/>
          <p:nvPr/>
        </p:nvSpPr>
        <p:spPr>
          <a:xfrm>
            <a:off x="7380312" y="3861048"/>
            <a:ext cx="432048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8" name="27 Flecha izquierda"/>
          <p:cNvSpPr/>
          <p:nvPr/>
        </p:nvSpPr>
        <p:spPr>
          <a:xfrm>
            <a:off x="5652120" y="5157192"/>
            <a:ext cx="720080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9" name="28 Flecha izquierda"/>
          <p:cNvSpPr/>
          <p:nvPr/>
        </p:nvSpPr>
        <p:spPr>
          <a:xfrm>
            <a:off x="2411760" y="5085184"/>
            <a:ext cx="720080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5" name="34 Flecha curvada hacia la izquierda"/>
          <p:cNvSpPr/>
          <p:nvPr/>
        </p:nvSpPr>
        <p:spPr>
          <a:xfrm>
            <a:off x="2699792" y="3645024"/>
            <a:ext cx="432048" cy="1008112"/>
          </a:xfrm>
          <a:prstGeom prst="curvedLeftArrow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>
              <a:solidFill>
                <a:schemeClr val="tx1"/>
              </a:solidFill>
            </a:endParaRPr>
          </a:p>
        </p:txBody>
      </p:sp>
      <p:grpSp>
        <p:nvGrpSpPr>
          <p:cNvPr id="30" name="29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31" name="30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32" name="31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33" name="Picture 2"/>
            <p:cNvPicPr>
              <a:picLocks noChangeAspect="1" noChangeArrowheads="1"/>
            </p:cNvPicPr>
            <p:nvPr/>
          </p:nvPicPr>
          <p:blipFill>
            <a:blip r:embed="rId8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4" name="33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36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37" name="3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5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 animBg="1"/>
      <p:bldP spid="26" grpId="0" animBg="1"/>
      <p:bldP spid="27" grpId="0" animBg="1"/>
      <p:bldP spid="28" grpId="0" animBg="1"/>
      <p:bldP spid="29" grpId="0" animBg="1"/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2699792" y="1556792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3200" b="1" dirty="0" smtClean="0">
                <a:solidFill>
                  <a:schemeClr val="tx2"/>
                </a:solidFill>
              </a:rPr>
              <a:t>CONSTRUCTION </a:t>
            </a:r>
          </a:p>
          <a:p>
            <a:pPr algn="ctr"/>
            <a:r>
              <a:rPr lang="es-ES_tradnl" sz="3200" b="1" dirty="0" smtClean="0">
                <a:solidFill>
                  <a:schemeClr val="tx2"/>
                </a:solidFill>
              </a:rPr>
              <a:t>MATERIALS</a:t>
            </a:r>
            <a:endParaRPr lang="es-ES" sz="3200" b="1" dirty="0">
              <a:solidFill>
                <a:schemeClr val="tx2"/>
              </a:solidFill>
            </a:endParaRPr>
          </a:p>
        </p:txBody>
      </p:sp>
      <p:sp>
        <p:nvSpPr>
          <p:cNvPr id="12" name="11 Flecha curvada hacia la izquierda"/>
          <p:cNvSpPr/>
          <p:nvPr/>
        </p:nvSpPr>
        <p:spPr>
          <a:xfrm flipH="1" flipV="1">
            <a:off x="1043608" y="1844824"/>
            <a:ext cx="1728192" cy="216024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>
              <a:solidFill>
                <a:schemeClr val="tx1"/>
              </a:solidFill>
            </a:endParaRPr>
          </a:p>
        </p:txBody>
      </p:sp>
      <p:sp>
        <p:nvSpPr>
          <p:cNvPr id="17" name="16 CuadroTexto"/>
          <p:cNvSpPr txBox="1"/>
          <p:nvPr/>
        </p:nvSpPr>
        <p:spPr>
          <a:xfrm>
            <a:off x="2699792" y="3501008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3200" b="1" dirty="0" smtClean="0">
                <a:solidFill>
                  <a:schemeClr val="tx2"/>
                </a:solidFill>
              </a:rPr>
              <a:t>RAW MATERIALS</a:t>
            </a:r>
            <a:endParaRPr lang="es-ES" sz="3200" b="1" dirty="0">
              <a:solidFill>
                <a:schemeClr val="tx2"/>
              </a:solidFill>
            </a:endParaRPr>
          </a:p>
        </p:txBody>
      </p:sp>
      <p:sp>
        <p:nvSpPr>
          <p:cNvPr id="20" name="19 CuadroTexto"/>
          <p:cNvSpPr txBox="1"/>
          <p:nvPr/>
        </p:nvSpPr>
        <p:spPr>
          <a:xfrm>
            <a:off x="2771800" y="5013176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3200" b="1" dirty="0" smtClean="0">
                <a:solidFill>
                  <a:schemeClr val="tx2"/>
                </a:solidFill>
              </a:rPr>
              <a:t>NATURAL RESOURCES</a:t>
            </a:r>
            <a:endParaRPr lang="es-ES" sz="3200" b="1" dirty="0">
              <a:solidFill>
                <a:schemeClr val="tx2"/>
              </a:solidFill>
            </a:endParaRPr>
          </a:p>
        </p:txBody>
      </p:sp>
      <p:sp>
        <p:nvSpPr>
          <p:cNvPr id="21" name="20 Flecha curvada hacia la izquierda"/>
          <p:cNvSpPr/>
          <p:nvPr/>
        </p:nvSpPr>
        <p:spPr>
          <a:xfrm flipV="1">
            <a:off x="5940152" y="3573016"/>
            <a:ext cx="1656184" cy="216024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>
              <a:solidFill>
                <a:schemeClr val="tx1"/>
              </a:solidFill>
            </a:endParaRPr>
          </a:p>
        </p:txBody>
      </p:sp>
      <p:sp>
        <p:nvSpPr>
          <p:cNvPr id="22" name="21 CuadroTexto"/>
          <p:cNvSpPr txBox="1"/>
          <p:nvPr/>
        </p:nvSpPr>
        <p:spPr>
          <a:xfrm>
            <a:off x="5364088" y="4509120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2"/>
                </a:solidFill>
              </a:rPr>
              <a:t>EXTRACTION</a:t>
            </a:r>
            <a:endParaRPr lang="es-ES" sz="2400" b="1" dirty="0">
              <a:solidFill>
                <a:schemeClr val="accent2"/>
              </a:solidFill>
            </a:endParaRPr>
          </a:p>
        </p:txBody>
      </p:sp>
      <p:sp>
        <p:nvSpPr>
          <p:cNvPr id="23" name="22 CuadroTexto"/>
          <p:cNvSpPr txBox="1"/>
          <p:nvPr/>
        </p:nvSpPr>
        <p:spPr>
          <a:xfrm>
            <a:off x="1403648" y="2780928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2"/>
                </a:solidFill>
              </a:rPr>
              <a:t>PRODUCTION</a:t>
            </a:r>
            <a:endParaRPr lang="es-ES" sz="2400" b="1" dirty="0">
              <a:solidFill>
                <a:schemeClr val="accent2"/>
              </a:solidFill>
            </a:endParaRPr>
          </a:p>
        </p:txBody>
      </p:sp>
      <p:grpSp>
        <p:nvGrpSpPr>
          <p:cNvPr id="18" name="17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24" name="23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25" name="24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2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7" name="26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8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5" name="1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6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2" grpId="0" animBg="1"/>
      <p:bldP spid="17" grpId="0"/>
      <p:bldP spid="20" grpId="0"/>
      <p:bldP spid="21" grpId="0" animBg="1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467544" y="1340768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LIFE CYCLE ASSESSMENT IN BUILDINGS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22" name="21 CuadroTexto"/>
          <p:cNvSpPr txBox="1"/>
          <p:nvPr/>
        </p:nvSpPr>
        <p:spPr>
          <a:xfrm>
            <a:off x="971600" y="4005064"/>
            <a:ext cx="741682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s-ES_tradnl" sz="2000" b="1" dirty="0" smtClean="0">
                <a:solidFill>
                  <a:srgbClr val="C00000"/>
                </a:solidFill>
              </a:rPr>
              <a:t>CEN TC/350</a:t>
            </a:r>
          </a:p>
          <a:p>
            <a:pPr lvl="2">
              <a:spcBef>
                <a:spcPts val="1200"/>
              </a:spcBef>
            </a:pPr>
            <a:r>
              <a:rPr lang="es-ES_tradnl" sz="2000" b="1" dirty="0" err="1" smtClean="0"/>
              <a:t>Sustainability</a:t>
            </a:r>
            <a:r>
              <a:rPr lang="es-ES_tradnl" sz="2000" b="1" dirty="0" smtClean="0"/>
              <a:t> of </a:t>
            </a:r>
            <a:r>
              <a:rPr lang="es-ES_tradnl" sz="2000" b="1" dirty="0" err="1" smtClean="0"/>
              <a:t>Construction</a:t>
            </a:r>
            <a:r>
              <a:rPr lang="es-ES_tradnl" sz="2000" b="1" dirty="0" smtClean="0"/>
              <a:t> Works</a:t>
            </a:r>
          </a:p>
          <a:p>
            <a:pPr lvl="3">
              <a:spcBef>
                <a:spcPts val="1200"/>
              </a:spcBef>
              <a:buFont typeface="Arial" pitchFamily="34" charset="0"/>
              <a:buChar char="•"/>
            </a:pPr>
            <a:r>
              <a:rPr lang="es-ES_tradnl" sz="2000" b="1" dirty="0" smtClean="0">
                <a:solidFill>
                  <a:schemeClr val="tx2"/>
                </a:solidFill>
              </a:rPr>
              <a:t>UNE EN 15643-2:2011</a:t>
            </a:r>
            <a:endParaRPr lang="es-ES_tradnl" sz="2000" b="1" dirty="0" smtClean="0"/>
          </a:p>
          <a:p>
            <a:pPr lvl="2">
              <a:spcBef>
                <a:spcPts val="1200"/>
              </a:spcBef>
            </a:pPr>
            <a:r>
              <a:rPr lang="es-ES_tradnl" sz="2000" b="1" dirty="0" err="1" smtClean="0"/>
              <a:t>Environmental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Products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Declarations</a:t>
            </a:r>
            <a:r>
              <a:rPr lang="es-ES_tradnl" sz="2000" b="1" dirty="0" smtClean="0"/>
              <a:t> (EN 15804:2012)</a:t>
            </a:r>
          </a:p>
        </p:txBody>
      </p:sp>
      <p:sp>
        <p:nvSpPr>
          <p:cNvPr id="23" name="22 CuadroTexto"/>
          <p:cNvSpPr txBox="1"/>
          <p:nvPr/>
        </p:nvSpPr>
        <p:spPr>
          <a:xfrm>
            <a:off x="971600" y="2492896"/>
            <a:ext cx="676875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s-ES_tradnl" sz="2000" b="1" dirty="0" smtClean="0">
                <a:solidFill>
                  <a:srgbClr val="C00000"/>
                </a:solidFill>
              </a:rPr>
              <a:t>ISO 14040:2006</a:t>
            </a:r>
          </a:p>
          <a:p>
            <a:pPr lvl="2">
              <a:spcBef>
                <a:spcPts val="1200"/>
              </a:spcBef>
            </a:pPr>
            <a:r>
              <a:rPr lang="es-ES_tradnl" sz="2000" b="1" dirty="0" err="1" smtClean="0"/>
              <a:t>Methodology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to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develop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this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evaluation</a:t>
            </a:r>
            <a:endParaRPr lang="es-ES" sz="2000" b="1" dirty="0"/>
          </a:p>
        </p:txBody>
      </p:sp>
      <p:grpSp>
        <p:nvGrpSpPr>
          <p:cNvPr id="12" name="11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7" name="16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8" name="17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" name="20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4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1" name="10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7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3 Tabla"/>
          <p:cNvGraphicFramePr>
            <a:graphicFrameLocks noGrp="1"/>
          </p:cNvGraphicFramePr>
          <p:nvPr/>
        </p:nvGraphicFramePr>
        <p:xfrm>
          <a:off x="539552" y="1124744"/>
          <a:ext cx="8208913" cy="4959617"/>
        </p:xfrm>
        <a:graphic>
          <a:graphicData uri="http://schemas.openxmlformats.org/drawingml/2006/table">
            <a:tbl>
              <a:tblPr/>
              <a:tblGrid>
                <a:gridCol w="979045"/>
                <a:gridCol w="646643"/>
                <a:gridCol w="634948"/>
                <a:gridCol w="510467"/>
                <a:gridCol w="510467"/>
                <a:gridCol w="510467"/>
                <a:gridCol w="510467"/>
                <a:gridCol w="522032"/>
                <a:gridCol w="369045"/>
                <a:gridCol w="380610"/>
                <a:gridCol w="381507"/>
                <a:gridCol w="380610"/>
                <a:gridCol w="1872605"/>
              </a:tblGrid>
              <a:tr h="703276">
                <a:tc gridSpan="1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US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Information of the building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GB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Additional information beyond the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99196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Arial"/>
                          <a:ea typeface="Times New Roman"/>
                          <a:cs typeface="Times New Roman"/>
                        </a:rPr>
                        <a:t>A1-A3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Product stage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Arial"/>
                          <a:ea typeface="Times New Roman"/>
                          <a:cs typeface="Times New Roman"/>
                        </a:rPr>
                        <a:t>A4-A5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Construction stage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Arial"/>
                          <a:ea typeface="Times New Roman"/>
                          <a:cs typeface="Times New Roman"/>
                        </a:rPr>
                        <a:t>B1-B7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Use stage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Arial"/>
                          <a:ea typeface="Times New Roman"/>
                          <a:cs typeface="Times New Roman"/>
                        </a:rPr>
                        <a:t>C1-C4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End of life stage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Arial"/>
                          <a:ea typeface="Times New Roman"/>
                          <a:cs typeface="Times New Roman"/>
                        </a:rPr>
                        <a:t>D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Benefits and loads </a:t>
                      </a:r>
                      <a:r>
                        <a:rPr lang="en-GB" sz="1400" i="0" dirty="0" err="1">
                          <a:latin typeface="Arial"/>
                          <a:ea typeface="Times New Roman"/>
                          <a:cs typeface="Times New Roman"/>
                        </a:rPr>
                        <a:t>beyong</a:t>
                      </a: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 the system limit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308079"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A1 Suplly of raw materials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A2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A3 Production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A4 Transport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A5 Construction/installation process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B1 Use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B2 Maintenance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B3 Reparation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B4 Substitution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B5 Restoration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C1 Demolition/deconstruction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C2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C3 Waste treatment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C4 Dumping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i="0" dirty="0">
                          <a:latin typeface="Arial"/>
                          <a:ea typeface="Times New Roman"/>
                          <a:cs typeface="Times New Roman"/>
                        </a:rPr>
                        <a:t>Potential to reuse , </a:t>
                      </a:r>
                      <a:r>
                        <a:rPr lang="en-US" sz="1400" i="0" dirty="0" err="1">
                          <a:latin typeface="Arial"/>
                          <a:ea typeface="Times New Roman"/>
                          <a:cs typeface="Times New Roman"/>
                        </a:rPr>
                        <a:t>recuperateand</a:t>
                      </a:r>
                      <a:r>
                        <a:rPr lang="en-US" sz="1400" i="0" dirty="0">
                          <a:latin typeface="Arial"/>
                          <a:ea typeface="Times New Roman"/>
                          <a:cs typeface="Times New Roman"/>
                        </a:rPr>
                        <a:t> recycle 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0607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B6 Use of energy in-service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</a:tr>
              <a:tr h="410607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B7 Use of water in-service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3" name="2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5" name="4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6" name="5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7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9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0" name="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8</a:t>
            </a:fld>
            <a:endParaRPr lang="es-ES"/>
          </a:p>
        </p:txBody>
      </p:sp>
      <p:sp>
        <p:nvSpPr>
          <p:cNvPr id="11" name="10 Elipse"/>
          <p:cNvSpPr/>
          <p:nvPr/>
        </p:nvSpPr>
        <p:spPr>
          <a:xfrm>
            <a:off x="323528" y="1772816"/>
            <a:ext cx="1440160" cy="4536504"/>
          </a:xfrm>
          <a:prstGeom prst="ellipse">
            <a:avLst/>
          </a:prstGeom>
          <a:noFill/>
          <a:ln w="539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18 CuadroTexto"/>
          <p:cNvSpPr txBox="1"/>
          <p:nvPr/>
        </p:nvSpPr>
        <p:spPr>
          <a:xfrm>
            <a:off x="467544" y="1340768"/>
            <a:ext cx="4644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ECOLOGICAL RUCKSUCK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22" name="21 CuadroTexto"/>
          <p:cNvSpPr txBox="1"/>
          <p:nvPr/>
        </p:nvSpPr>
        <p:spPr>
          <a:xfrm>
            <a:off x="467544" y="3933056"/>
            <a:ext cx="57961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>
                <a:solidFill>
                  <a:srgbClr val="C00000"/>
                </a:solidFill>
              </a:rPr>
              <a:t>These</a:t>
            </a:r>
            <a:r>
              <a:rPr lang="es-ES_tradnl" sz="2000" b="1" dirty="0" smtClean="0">
                <a:solidFill>
                  <a:srgbClr val="C00000"/>
                </a:solidFill>
              </a:rPr>
              <a:t> Material inputs come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from</a:t>
            </a:r>
            <a:r>
              <a:rPr lang="es-ES_tradnl" sz="2000" b="1" dirty="0" smtClean="0">
                <a:solidFill>
                  <a:srgbClr val="C00000"/>
                </a:solidFill>
              </a:rPr>
              <a:t>:</a:t>
            </a:r>
          </a:p>
          <a:p>
            <a:endParaRPr lang="es-ES_tradnl" sz="2000" b="1" dirty="0" smtClean="0"/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s-ES_tradnl" sz="2000" b="1" dirty="0" err="1" smtClean="0"/>
              <a:t>Physical</a:t>
            </a:r>
            <a:r>
              <a:rPr lang="es-ES_tradnl" sz="2000" b="1" dirty="0" smtClean="0"/>
              <a:t> material</a:t>
            </a:r>
          </a:p>
          <a:p>
            <a:pPr lvl="1">
              <a:buFontTx/>
              <a:buChar char="-"/>
            </a:pPr>
            <a:r>
              <a:rPr lang="es-ES_tradnl" sz="2000" b="1" dirty="0" smtClean="0"/>
              <a:t>Material </a:t>
            </a:r>
            <a:r>
              <a:rPr lang="es-ES_tradnl" sz="2000" b="1" dirty="0" err="1" smtClean="0"/>
              <a:t>that</a:t>
            </a:r>
            <a:r>
              <a:rPr lang="es-ES_tradnl" sz="2000" b="1" dirty="0" smtClean="0"/>
              <a:t> produces </a:t>
            </a:r>
            <a:r>
              <a:rPr lang="es-ES_tradnl" sz="2000" b="1" dirty="0" err="1" smtClean="0"/>
              <a:t>energy</a:t>
            </a:r>
            <a:endParaRPr lang="es-ES" sz="2000" b="1" dirty="0"/>
          </a:p>
        </p:txBody>
      </p:sp>
      <p:sp>
        <p:nvSpPr>
          <p:cNvPr id="23" name="22 CuadroTexto"/>
          <p:cNvSpPr txBox="1"/>
          <p:nvPr/>
        </p:nvSpPr>
        <p:spPr>
          <a:xfrm>
            <a:off x="539552" y="2276872"/>
            <a:ext cx="6768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000" b="1" dirty="0" err="1" smtClean="0">
                <a:solidFill>
                  <a:srgbClr val="C00000"/>
                </a:solidFill>
              </a:rPr>
              <a:t>Measures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the</a:t>
            </a:r>
            <a:r>
              <a:rPr lang="es-ES_tradnl" sz="2000" b="1" dirty="0" smtClean="0">
                <a:solidFill>
                  <a:srgbClr val="C00000"/>
                </a:solidFill>
              </a:rPr>
              <a:t> Material Inputs per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unit</a:t>
            </a:r>
            <a:r>
              <a:rPr lang="es-ES_tradnl" sz="2000" b="1" dirty="0" smtClean="0">
                <a:solidFill>
                  <a:srgbClr val="C00000"/>
                </a:solidFill>
              </a:rPr>
              <a:t> of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Service</a:t>
            </a:r>
            <a:endParaRPr lang="es-ES_tradnl" sz="2000" b="1" dirty="0" smtClean="0">
              <a:solidFill>
                <a:srgbClr val="C00000"/>
              </a:solidFill>
            </a:endParaRPr>
          </a:p>
        </p:txBody>
      </p:sp>
      <p:sp>
        <p:nvSpPr>
          <p:cNvPr id="18" name="17 CuadroTexto"/>
          <p:cNvSpPr txBox="1"/>
          <p:nvPr/>
        </p:nvSpPr>
        <p:spPr>
          <a:xfrm>
            <a:off x="5148064" y="4797152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In </a:t>
            </a:r>
            <a:r>
              <a:rPr lang="es-ES_tradnl" sz="2000" b="1" dirty="0" err="1" smtClean="0"/>
              <a:t>all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stages</a:t>
            </a:r>
            <a:r>
              <a:rPr lang="es-ES_tradnl" sz="2000" b="1" dirty="0" smtClean="0"/>
              <a:t> of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life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cycle</a:t>
            </a:r>
            <a:endParaRPr lang="es-ES" sz="2000" b="1" dirty="0"/>
          </a:p>
        </p:txBody>
      </p:sp>
      <p:grpSp>
        <p:nvGrpSpPr>
          <p:cNvPr id="17" name="16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20" name="19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21" name="20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25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" name="25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INTRODUCTION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7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3" name="12 Cerrar llave"/>
          <p:cNvSpPr/>
          <p:nvPr/>
        </p:nvSpPr>
        <p:spPr>
          <a:xfrm>
            <a:off x="4716016" y="4581128"/>
            <a:ext cx="288032" cy="864096"/>
          </a:xfrm>
          <a:prstGeom prst="rightBrac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4" name="13 CuadroTexto"/>
          <p:cNvSpPr txBox="1"/>
          <p:nvPr/>
        </p:nvSpPr>
        <p:spPr>
          <a:xfrm>
            <a:off x="539552" y="3068960"/>
            <a:ext cx="6768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000" b="1" dirty="0" err="1" smtClean="0">
                <a:solidFill>
                  <a:srgbClr val="C00000"/>
                </a:solidFill>
              </a:rPr>
              <a:t>Based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on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life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cycle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assessment</a:t>
            </a:r>
            <a:endParaRPr lang="es-ES" sz="2000" b="1" dirty="0">
              <a:solidFill>
                <a:srgbClr val="C00000"/>
              </a:solidFill>
            </a:endParaRPr>
          </a:p>
        </p:txBody>
      </p:sp>
      <p:sp>
        <p:nvSpPr>
          <p:cNvPr id="15" name="1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9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2" grpId="0"/>
      <p:bldP spid="23" grpId="0"/>
      <p:bldP spid="18" grpId="0"/>
      <p:bldP spid="13" grpId="0" animBg="1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20 CuadroTexto"/>
          <p:cNvSpPr txBox="1"/>
          <p:nvPr/>
        </p:nvSpPr>
        <p:spPr>
          <a:xfrm>
            <a:off x="755576" y="1844824"/>
            <a:ext cx="7344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Study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consumption</a:t>
            </a:r>
            <a:r>
              <a:rPr lang="es-ES_tradnl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of </a:t>
            </a:r>
            <a:r>
              <a:rPr lang="es-ES_tradnl" sz="20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raw</a:t>
            </a:r>
            <a:r>
              <a:rPr lang="es-ES_tradnl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materials</a:t>
            </a:r>
            <a:r>
              <a:rPr lang="es-ES_tradnl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and natural </a:t>
            </a:r>
            <a:r>
              <a:rPr lang="es-ES_tradnl" sz="20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resources</a:t>
            </a:r>
            <a:r>
              <a:rPr lang="es-ES_tradnl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to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establish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environmental</a:t>
            </a:r>
            <a:r>
              <a:rPr lang="es-ES_tradnl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criteria</a:t>
            </a:r>
            <a:r>
              <a:rPr lang="es-ES_tradnl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selection</a:t>
            </a:r>
            <a:r>
              <a:rPr lang="es-ES_tradnl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of </a:t>
            </a:r>
            <a:r>
              <a:rPr lang="es-ES_tradnl" sz="20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construction</a:t>
            </a:r>
            <a:r>
              <a:rPr lang="es-ES_tradnl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materials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building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construction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1331640" y="3861048"/>
            <a:ext cx="720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ts val="3000"/>
              </a:lnSpc>
              <a:spcBef>
                <a:spcPts val="1200"/>
              </a:spcBef>
              <a:buFont typeface="+mj-lt"/>
              <a:buAutoNum type="arabicPeriod"/>
            </a:pPr>
            <a:r>
              <a:rPr lang="es-ES_tradnl" sz="2000" dirty="0" err="1" smtClean="0"/>
              <a:t>Contribute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reduction</a:t>
            </a:r>
            <a:r>
              <a:rPr lang="es-ES_tradnl" sz="2000" b="1" dirty="0" smtClean="0">
                <a:solidFill>
                  <a:schemeClr val="tx2"/>
                </a:solidFill>
              </a:rPr>
              <a:t> of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environmental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impact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s-ES_tradnl" sz="2000" dirty="0" smtClean="0"/>
              <a:t>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consumption</a:t>
            </a:r>
            <a:r>
              <a:rPr lang="es-ES_tradnl" sz="2000" dirty="0" smtClean="0"/>
              <a:t> of natural </a:t>
            </a:r>
            <a:r>
              <a:rPr lang="es-ES_tradnl" sz="2000" dirty="0" err="1" smtClean="0"/>
              <a:t>resources</a:t>
            </a:r>
            <a:endParaRPr lang="es-ES_tradnl" sz="2000" dirty="0" smtClean="0"/>
          </a:p>
          <a:p>
            <a:pPr marL="457200" indent="-457200">
              <a:lnSpc>
                <a:spcPts val="3000"/>
              </a:lnSpc>
              <a:spcBef>
                <a:spcPts val="1200"/>
              </a:spcBef>
              <a:buFont typeface="+mj-lt"/>
              <a:buAutoNum type="arabicPeriod"/>
            </a:pPr>
            <a:r>
              <a:rPr lang="es-ES_tradnl" sz="2000" dirty="0" err="1" smtClean="0"/>
              <a:t>Recomend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actions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opmitization</a:t>
            </a:r>
            <a:r>
              <a:rPr lang="es-ES_tradnl" sz="2000" b="1" dirty="0" smtClean="0">
                <a:solidFill>
                  <a:schemeClr val="tx2"/>
                </a:solidFill>
              </a:rPr>
              <a:t> of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production</a:t>
            </a:r>
            <a:endParaRPr lang="es-ES_tradnl" sz="2000" b="1" dirty="0" smtClean="0">
              <a:solidFill>
                <a:schemeClr val="tx2"/>
              </a:solidFill>
            </a:endParaRPr>
          </a:p>
          <a:p>
            <a:pPr marL="457200" indent="-457200">
              <a:lnSpc>
                <a:spcPts val="3000"/>
              </a:lnSpc>
              <a:spcBef>
                <a:spcPts val="1200"/>
              </a:spcBef>
              <a:buFont typeface="+mj-lt"/>
              <a:buAutoNum type="arabicPeriod"/>
            </a:pPr>
            <a:r>
              <a:rPr lang="es-ES_tradnl" sz="2000" dirty="0" err="1" smtClean="0"/>
              <a:t>Help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designers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selection</a:t>
            </a:r>
            <a:r>
              <a:rPr lang="es-ES_tradnl" sz="2000" b="1" dirty="0" smtClean="0">
                <a:solidFill>
                  <a:schemeClr val="tx2"/>
                </a:solidFill>
              </a:rPr>
              <a:t> of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000" b="1" dirty="0" smtClean="0">
                <a:solidFill>
                  <a:schemeClr val="tx2"/>
                </a:solidFill>
              </a:rPr>
              <a:t> </a:t>
            </a:r>
            <a:r>
              <a:rPr lang="es-ES_tradnl" sz="2000" b="1" dirty="0" err="1" smtClean="0">
                <a:solidFill>
                  <a:schemeClr val="tx2"/>
                </a:solidFill>
              </a:rPr>
              <a:t>materials</a:t>
            </a:r>
            <a:endParaRPr lang="es-ES" sz="2000" b="1" dirty="0">
              <a:solidFill>
                <a:schemeClr val="tx2"/>
              </a:solidFill>
            </a:endParaRPr>
          </a:p>
        </p:txBody>
      </p:sp>
      <p:grpSp>
        <p:nvGrpSpPr>
          <p:cNvPr id="13" name="12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4" name="13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1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" name="23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OBJECTIVES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5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0" name="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10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CuadroTexto"/>
          <p:cNvSpPr txBox="1"/>
          <p:nvPr/>
        </p:nvSpPr>
        <p:spPr>
          <a:xfrm>
            <a:off x="539552" y="2996952"/>
            <a:ext cx="4392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rgbClr val="C00000"/>
                </a:solidFill>
              </a:rPr>
              <a:t> 2654,2 Kg/m</a:t>
            </a:r>
            <a:r>
              <a:rPr lang="es-ES_tradnl" sz="2000" b="1" baseline="30000" dirty="0" smtClean="0">
                <a:solidFill>
                  <a:srgbClr val="C00000"/>
                </a:solidFill>
              </a:rPr>
              <a:t>2</a:t>
            </a:r>
            <a:r>
              <a:rPr lang="es-ES_tradnl" sz="2000" b="1" dirty="0" smtClean="0">
                <a:solidFill>
                  <a:srgbClr val="C00000"/>
                </a:solidFill>
              </a:rPr>
              <a:t>  + 138,6 Kg/m</a:t>
            </a:r>
            <a:r>
              <a:rPr lang="es-ES_tradnl" sz="2000" b="1" baseline="30000" dirty="0" smtClean="0">
                <a:solidFill>
                  <a:srgbClr val="C00000"/>
                </a:solidFill>
              </a:rPr>
              <a:t>2</a:t>
            </a:r>
            <a:r>
              <a:rPr lang="es-ES_tradnl" sz="2000" b="1" dirty="0" smtClean="0">
                <a:solidFill>
                  <a:srgbClr val="C00000"/>
                </a:solidFill>
              </a:rPr>
              <a:t> of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water</a:t>
            </a:r>
            <a:endParaRPr lang="es-ES" sz="2000" b="1" dirty="0">
              <a:solidFill>
                <a:srgbClr val="C00000"/>
              </a:solidFill>
            </a:endParaRPr>
          </a:p>
        </p:txBody>
      </p:sp>
      <p:graphicFrame>
        <p:nvGraphicFramePr>
          <p:cNvPr id="7" name="6 Tabla"/>
          <p:cNvGraphicFramePr>
            <a:graphicFrameLocks noGrp="1"/>
          </p:cNvGraphicFramePr>
          <p:nvPr/>
        </p:nvGraphicFramePr>
        <p:xfrm>
          <a:off x="5436096" y="1196752"/>
          <a:ext cx="3384009" cy="5559552"/>
        </p:xfrm>
        <a:graphic>
          <a:graphicData uri="http://schemas.openxmlformats.org/drawingml/2006/table">
            <a:tbl>
              <a:tblPr/>
              <a:tblGrid>
                <a:gridCol w="2024648"/>
                <a:gridCol w="1359361"/>
              </a:tblGrid>
              <a:tr h="28346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b="1" i="0" dirty="0" err="1" smtClean="0">
                          <a:solidFill>
                            <a:srgbClr val="FFFFFF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Construction</a:t>
                      </a:r>
                      <a:r>
                        <a:rPr lang="es-ES_tradnl" sz="1600" b="1" i="0" dirty="0" smtClean="0">
                          <a:solidFill>
                            <a:srgbClr val="FFFFFF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 Material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b="1" i="0" dirty="0">
                          <a:solidFill>
                            <a:srgbClr val="FFFFFF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% </a:t>
                      </a:r>
                      <a:r>
                        <a:rPr lang="es-ES_tradnl" sz="1600" b="1" i="0" dirty="0" err="1" smtClean="0">
                          <a:solidFill>
                            <a:srgbClr val="FFFFFF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weight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Granulates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56.21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Ceramics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22.20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Cement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7.26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Mortar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5.53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Lime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1.93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Concrete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1.46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Steel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1.80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Timber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0.64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Cement</a:t>
                      </a:r>
                      <a:r>
                        <a:rPr lang="es-ES_tradnl" sz="1600" i="0" baseline="0" dirty="0" smtClean="0">
                          <a:latin typeface="Arial Narrow"/>
                          <a:ea typeface="Times New Roman"/>
                          <a:cs typeface="Times New Roman"/>
                        </a:rPr>
                        <a:t> tiles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0.54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Plaster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0.45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Calibri"/>
                          <a:ea typeface="Times New Roman"/>
                          <a:cs typeface="Times New Roman"/>
                        </a:rPr>
                        <a:t>Natural </a:t>
                      </a:r>
                      <a:r>
                        <a:rPr lang="es-ES_tradnl" sz="1600" i="0" dirty="0" err="1" smtClean="0">
                          <a:latin typeface="Calibri"/>
                          <a:ea typeface="Times New Roman"/>
                          <a:cs typeface="Times New Roman"/>
                        </a:rPr>
                        <a:t>stone</a:t>
                      </a:r>
                      <a:endParaRPr lang="es-ES" sz="1600" i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0.26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Aluminium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0.10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Additives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0.10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Glass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0.08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>
                          <a:latin typeface="Arial Narrow"/>
                          <a:ea typeface="Times New Roman"/>
                          <a:cs typeface="Times New Roman"/>
                        </a:rPr>
                        <a:t>PVC</a:t>
                      </a:r>
                      <a:endParaRPr lang="es-ES" sz="16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0.06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Acrylic</a:t>
                      </a:r>
                      <a:r>
                        <a:rPr lang="es-ES_tradnl" sz="1600" i="0" baseline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i="0" baseline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paint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0.05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Others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1.33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b="1" i="0">
                          <a:latin typeface="Arial Narrow"/>
                          <a:ea typeface="Times New Roman"/>
                          <a:cs typeface="Times New Roman"/>
                        </a:rPr>
                        <a:t>TOTAL</a:t>
                      </a:r>
                      <a:endParaRPr lang="es-ES" sz="16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b="1" i="0" dirty="0">
                          <a:latin typeface="Arial Narrow"/>
                          <a:ea typeface="Times New Roman"/>
                          <a:cs typeface="Times New Roman"/>
                        </a:rPr>
                        <a:t>100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" name="9 CuadroTexto"/>
          <p:cNvSpPr txBox="1"/>
          <p:nvPr/>
        </p:nvSpPr>
        <p:spPr>
          <a:xfrm>
            <a:off x="1331640" y="2060848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Centre </a:t>
            </a:r>
            <a:r>
              <a:rPr lang="es-ES_tradnl" sz="2000" b="1" dirty="0" err="1" smtClean="0"/>
              <a:t>for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Sustainable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Buildings</a:t>
            </a:r>
            <a:r>
              <a:rPr lang="es-ES_tradnl" sz="2000" b="1" dirty="0" smtClean="0"/>
              <a:t> in </a:t>
            </a:r>
            <a:r>
              <a:rPr lang="es-ES_tradnl" sz="2000" b="1" dirty="0" err="1" smtClean="0"/>
              <a:t>Catalonia</a:t>
            </a:r>
            <a:endParaRPr lang="es-ES" sz="2000" b="1" dirty="0"/>
          </a:p>
        </p:txBody>
      </p:sp>
      <p:grpSp>
        <p:nvGrpSpPr>
          <p:cNvPr id="16" name="15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22" name="21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23" name="22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2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" name="24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METHODOLOGY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6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4" name="13 CuadroTexto"/>
          <p:cNvSpPr txBox="1"/>
          <p:nvPr/>
        </p:nvSpPr>
        <p:spPr>
          <a:xfrm>
            <a:off x="323528" y="4005064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Water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is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not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considered</a:t>
            </a:r>
            <a:endParaRPr lang="es-ES" sz="20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395536" y="1412776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smtClean="0">
                <a:solidFill>
                  <a:schemeClr val="tx2"/>
                </a:solidFill>
              </a:rPr>
              <a:t>Starting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point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18" name="17 CuadroTexto"/>
          <p:cNvSpPr txBox="1"/>
          <p:nvPr/>
        </p:nvSpPr>
        <p:spPr>
          <a:xfrm>
            <a:off x="323528" y="4941168"/>
            <a:ext cx="489654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17 </a:t>
            </a:r>
            <a:r>
              <a:rPr lang="es-ES_tradnl" sz="2000" b="1" dirty="0" err="1" smtClean="0"/>
              <a:t>most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used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construction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materials</a:t>
            </a:r>
            <a:endParaRPr lang="es-ES_tradnl" sz="2000" b="1" dirty="0" smtClean="0"/>
          </a:p>
          <a:p>
            <a:pPr lvl="1">
              <a:spcBef>
                <a:spcPts val="600"/>
              </a:spcBef>
            </a:pPr>
            <a:r>
              <a:rPr lang="es-ES_tradnl" sz="2000" b="1" dirty="0" err="1" smtClean="0"/>
              <a:t>Over</a:t>
            </a:r>
            <a:r>
              <a:rPr lang="es-ES_tradnl" sz="2000" b="1" dirty="0" smtClean="0"/>
              <a:t> 0,05%</a:t>
            </a:r>
            <a:endParaRPr lang="es-ES" sz="2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4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" name="48 Tabla"/>
          <p:cNvGraphicFramePr>
            <a:graphicFrameLocks noGrp="1"/>
          </p:cNvGraphicFramePr>
          <p:nvPr/>
        </p:nvGraphicFramePr>
        <p:xfrm>
          <a:off x="395536" y="3573016"/>
          <a:ext cx="2016224" cy="1066407"/>
        </p:xfrm>
        <a:graphic>
          <a:graphicData uri="http://schemas.openxmlformats.org/drawingml/2006/table">
            <a:tbl>
              <a:tblPr/>
              <a:tblGrid>
                <a:gridCol w="2016224"/>
              </a:tblGrid>
              <a:tr h="35546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Stony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35546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Vegetable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35546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Fossil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6" name="55 Tabla"/>
          <p:cNvGraphicFramePr>
            <a:graphicFrameLocks noGrp="1"/>
          </p:cNvGraphicFramePr>
          <p:nvPr/>
        </p:nvGraphicFramePr>
        <p:xfrm>
          <a:off x="3347864" y="2564904"/>
          <a:ext cx="1728192" cy="2962656"/>
        </p:xfrm>
        <a:graphic>
          <a:graphicData uri="http://schemas.openxmlformats.org/drawingml/2006/table">
            <a:tbl>
              <a:tblPr/>
              <a:tblGrid>
                <a:gridCol w="1728192"/>
              </a:tblGrid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Sand</a:t>
                      </a:r>
                      <a:r>
                        <a:rPr lang="es-ES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Gravel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Limestone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Calibri"/>
                          <a:ea typeface="Times New Roman"/>
                          <a:cs typeface="Times New Roman"/>
                        </a:rPr>
                        <a:t>Clay</a:t>
                      </a:r>
                      <a:endParaRPr lang="es-ES" sz="1800" i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Natural </a:t>
                      </a: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stone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Gypsum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Metals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Calibri"/>
                          <a:ea typeface="Times New Roman"/>
                          <a:cs typeface="Times New Roman"/>
                        </a:rPr>
                        <a:t>Wood</a:t>
                      </a:r>
                      <a:endParaRPr lang="es-ES" sz="1800" i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Petroleum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4" name="73 Tabla"/>
          <p:cNvGraphicFramePr>
            <a:graphicFrameLocks noGrp="1"/>
          </p:cNvGraphicFramePr>
          <p:nvPr/>
        </p:nvGraphicFramePr>
        <p:xfrm>
          <a:off x="6444208" y="1268760"/>
          <a:ext cx="2217405" cy="5266944"/>
        </p:xfrm>
        <a:graphic>
          <a:graphicData uri="http://schemas.openxmlformats.org/drawingml/2006/table">
            <a:tbl>
              <a:tblPr/>
              <a:tblGrid>
                <a:gridCol w="2217405"/>
              </a:tblGrid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Granulates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Ceramics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Cement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Mortar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Lime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Concrete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Steel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Timber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Cement</a:t>
                      </a:r>
                      <a:r>
                        <a:rPr lang="es-ES_tradnl" sz="1800" i="0" baseline="0" dirty="0" smtClean="0">
                          <a:latin typeface="Arial Narrow"/>
                          <a:ea typeface="Times New Roman"/>
                          <a:cs typeface="Times New Roman"/>
                        </a:rPr>
                        <a:t> tiles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Plaster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Natural</a:t>
                      </a:r>
                      <a:r>
                        <a:rPr lang="es-ES_tradnl" sz="1800" i="0" baseline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800" i="0" baseline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stone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Aluminium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GB" sz="1800" i="0" noProof="0" dirty="0" smtClean="0">
                          <a:latin typeface="Arial Narrow"/>
                          <a:ea typeface="Times New Roman"/>
                          <a:cs typeface="Times New Roman"/>
                        </a:rPr>
                        <a:t>Additives</a:t>
                      </a:r>
                      <a:endParaRPr lang="en-GB" sz="1800" i="1" noProof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Glass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>
                          <a:latin typeface="Arial Narrow"/>
                          <a:ea typeface="Times New Roman"/>
                          <a:cs typeface="Times New Roman"/>
                        </a:rPr>
                        <a:t>PVC</a:t>
                      </a:r>
                      <a:endParaRPr lang="es-ES" sz="18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9536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Acrylic</a:t>
                      </a:r>
                      <a:r>
                        <a:rPr lang="es-ES_tradnl" sz="1800" i="0" baseline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800" i="0" baseline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paint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8" name="7 CuadroTexto"/>
          <p:cNvSpPr txBox="1"/>
          <p:nvPr/>
        </p:nvSpPr>
        <p:spPr>
          <a:xfrm>
            <a:off x="3275856" y="58052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/>
              <a:t>Symonds</a:t>
            </a:r>
            <a:r>
              <a:rPr lang="es-ES_tradnl" dirty="0" smtClean="0"/>
              <a:t> </a:t>
            </a:r>
            <a:r>
              <a:rPr lang="es-ES_tradnl" dirty="0" err="1" smtClean="0"/>
              <a:t>Report</a:t>
            </a:r>
            <a:endParaRPr lang="es-ES" dirty="0"/>
          </a:p>
        </p:txBody>
      </p:sp>
      <p:cxnSp>
        <p:nvCxnSpPr>
          <p:cNvPr id="14" name="13 Conector recto de flecha"/>
          <p:cNvCxnSpPr/>
          <p:nvPr/>
        </p:nvCxnSpPr>
        <p:spPr>
          <a:xfrm flipV="1">
            <a:off x="2411760" y="2708920"/>
            <a:ext cx="9361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15 Conector recto de flecha"/>
          <p:cNvCxnSpPr/>
          <p:nvPr/>
        </p:nvCxnSpPr>
        <p:spPr>
          <a:xfrm flipV="1">
            <a:off x="2411760" y="3068960"/>
            <a:ext cx="93610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17 Conector recto de flecha"/>
          <p:cNvCxnSpPr/>
          <p:nvPr/>
        </p:nvCxnSpPr>
        <p:spPr>
          <a:xfrm flipV="1">
            <a:off x="2411760" y="3356992"/>
            <a:ext cx="93610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19 Conector recto de flecha"/>
          <p:cNvCxnSpPr/>
          <p:nvPr/>
        </p:nvCxnSpPr>
        <p:spPr>
          <a:xfrm>
            <a:off x="2411760" y="371703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21 Conector recto de flecha"/>
          <p:cNvCxnSpPr/>
          <p:nvPr/>
        </p:nvCxnSpPr>
        <p:spPr>
          <a:xfrm>
            <a:off x="2411760" y="3717032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23 Conector recto de flecha"/>
          <p:cNvCxnSpPr/>
          <p:nvPr/>
        </p:nvCxnSpPr>
        <p:spPr>
          <a:xfrm>
            <a:off x="2411760" y="3717032"/>
            <a:ext cx="93610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25 Conector recto de flecha"/>
          <p:cNvCxnSpPr/>
          <p:nvPr/>
        </p:nvCxnSpPr>
        <p:spPr>
          <a:xfrm>
            <a:off x="2411760" y="3717032"/>
            <a:ext cx="9361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27 Conector recto de flecha"/>
          <p:cNvCxnSpPr/>
          <p:nvPr/>
        </p:nvCxnSpPr>
        <p:spPr>
          <a:xfrm>
            <a:off x="2411760" y="4077072"/>
            <a:ext cx="936104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29 Conector recto de flecha"/>
          <p:cNvCxnSpPr/>
          <p:nvPr/>
        </p:nvCxnSpPr>
        <p:spPr>
          <a:xfrm>
            <a:off x="2411760" y="4509120"/>
            <a:ext cx="93610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31 Conector recto de flecha"/>
          <p:cNvCxnSpPr/>
          <p:nvPr/>
        </p:nvCxnSpPr>
        <p:spPr>
          <a:xfrm flipV="1">
            <a:off x="5076056" y="1412776"/>
            <a:ext cx="1368152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33 Conector recto de flecha"/>
          <p:cNvCxnSpPr/>
          <p:nvPr/>
        </p:nvCxnSpPr>
        <p:spPr>
          <a:xfrm flipV="1">
            <a:off x="5076056" y="1412776"/>
            <a:ext cx="1368152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35 Conector recto de flecha"/>
          <p:cNvCxnSpPr/>
          <p:nvPr/>
        </p:nvCxnSpPr>
        <p:spPr>
          <a:xfrm flipV="1">
            <a:off x="5076056" y="1772816"/>
            <a:ext cx="1368152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37 Conector recto de flecha"/>
          <p:cNvCxnSpPr/>
          <p:nvPr/>
        </p:nvCxnSpPr>
        <p:spPr>
          <a:xfrm flipV="1">
            <a:off x="5076056" y="2060848"/>
            <a:ext cx="136815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42 Conector recto de flecha"/>
          <p:cNvCxnSpPr/>
          <p:nvPr/>
        </p:nvCxnSpPr>
        <p:spPr>
          <a:xfrm flipV="1">
            <a:off x="5076056" y="2060848"/>
            <a:ext cx="136815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44 Conector recto de flecha"/>
          <p:cNvCxnSpPr/>
          <p:nvPr/>
        </p:nvCxnSpPr>
        <p:spPr>
          <a:xfrm flipV="1">
            <a:off x="5076056" y="2060848"/>
            <a:ext cx="1368152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46 Conector recto de flecha"/>
          <p:cNvCxnSpPr/>
          <p:nvPr/>
        </p:nvCxnSpPr>
        <p:spPr>
          <a:xfrm flipV="1">
            <a:off x="5076056" y="2060848"/>
            <a:ext cx="1368152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49 Conector recto de flecha"/>
          <p:cNvCxnSpPr/>
          <p:nvPr/>
        </p:nvCxnSpPr>
        <p:spPr>
          <a:xfrm flipV="1">
            <a:off x="5076056" y="2060848"/>
            <a:ext cx="1368152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51 Conector recto de flecha"/>
          <p:cNvCxnSpPr/>
          <p:nvPr/>
        </p:nvCxnSpPr>
        <p:spPr>
          <a:xfrm flipV="1">
            <a:off x="5076056" y="2060848"/>
            <a:ext cx="1368152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53 Conector recto de flecha"/>
          <p:cNvCxnSpPr/>
          <p:nvPr/>
        </p:nvCxnSpPr>
        <p:spPr>
          <a:xfrm flipV="1">
            <a:off x="5076056" y="2420888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56 Conector recto de flecha"/>
          <p:cNvCxnSpPr/>
          <p:nvPr/>
        </p:nvCxnSpPr>
        <p:spPr>
          <a:xfrm flipV="1">
            <a:off x="5076056" y="2708920"/>
            <a:ext cx="136815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58 Conector recto de flecha"/>
          <p:cNvCxnSpPr/>
          <p:nvPr/>
        </p:nvCxnSpPr>
        <p:spPr>
          <a:xfrm>
            <a:off x="5076056" y="2708920"/>
            <a:ext cx="136815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60 Conector recto de flecha"/>
          <p:cNvCxnSpPr/>
          <p:nvPr/>
        </p:nvCxnSpPr>
        <p:spPr>
          <a:xfrm>
            <a:off x="5076056" y="3068960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62 Conector recto de flecha"/>
          <p:cNvCxnSpPr/>
          <p:nvPr/>
        </p:nvCxnSpPr>
        <p:spPr>
          <a:xfrm flipV="1">
            <a:off x="5076056" y="3356992"/>
            <a:ext cx="1368152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64 Conector recto de flecha"/>
          <p:cNvCxnSpPr/>
          <p:nvPr/>
        </p:nvCxnSpPr>
        <p:spPr>
          <a:xfrm>
            <a:off x="5076056" y="3356992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66 Conector recto de flecha"/>
          <p:cNvCxnSpPr/>
          <p:nvPr/>
        </p:nvCxnSpPr>
        <p:spPr>
          <a:xfrm flipV="1">
            <a:off x="5076056" y="3645024"/>
            <a:ext cx="136815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68 Conector recto de flecha"/>
          <p:cNvCxnSpPr/>
          <p:nvPr/>
        </p:nvCxnSpPr>
        <p:spPr>
          <a:xfrm>
            <a:off x="5076056" y="2708920"/>
            <a:ext cx="136815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70 Conector recto de flecha"/>
          <p:cNvCxnSpPr/>
          <p:nvPr/>
        </p:nvCxnSpPr>
        <p:spPr>
          <a:xfrm>
            <a:off x="5076056" y="3068960"/>
            <a:ext cx="136815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72 Conector recto de flecha"/>
          <p:cNvCxnSpPr/>
          <p:nvPr/>
        </p:nvCxnSpPr>
        <p:spPr>
          <a:xfrm flipV="1">
            <a:off x="5076056" y="4293096"/>
            <a:ext cx="136815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75 Conector recto de flecha"/>
          <p:cNvCxnSpPr/>
          <p:nvPr/>
        </p:nvCxnSpPr>
        <p:spPr>
          <a:xfrm>
            <a:off x="5076056" y="4005064"/>
            <a:ext cx="136815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77 Conector recto de flecha"/>
          <p:cNvCxnSpPr/>
          <p:nvPr/>
        </p:nvCxnSpPr>
        <p:spPr>
          <a:xfrm>
            <a:off x="5076056" y="4725144"/>
            <a:ext cx="136815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79 Conector recto de flecha"/>
          <p:cNvCxnSpPr/>
          <p:nvPr/>
        </p:nvCxnSpPr>
        <p:spPr>
          <a:xfrm>
            <a:off x="5076056" y="3356992"/>
            <a:ext cx="1368152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81 Conector recto de flecha"/>
          <p:cNvCxnSpPr/>
          <p:nvPr/>
        </p:nvCxnSpPr>
        <p:spPr>
          <a:xfrm>
            <a:off x="5076056" y="3717032"/>
            <a:ext cx="1368152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83 Conector recto de flecha"/>
          <p:cNvCxnSpPr/>
          <p:nvPr/>
        </p:nvCxnSpPr>
        <p:spPr>
          <a:xfrm>
            <a:off x="5076056" y="5373216"/>
            <a:ext cx="136815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85 Conector recto de flecha"/>
          <p:cNvCxnSpPr/>
          <p:nvPr/>
        </p:nvCxnSpPr>
        <p:spPr>
          <a:xfrm>
            <a:off x="5076056" y="3356992"/>
            <a:ext cx="1368152" cy="28803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87 Conector recto de flecha"/>
          <p:cNvCxnSpPr/>
          <p:nvPr/>
        </p:nvCxnSpPr>
        <p:spPr>
          <a:xfrm>
            <a:off x="5076056" y="3717032"/>
            <a:ext cx="1368152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61 CuadroTexto"/>
          <p:cNvSpPr txBox="1"/>
          <p:nvPr/>
        </p:nvSpPr>
        <p:spPr>
          <a:xfrm>
            <a:off x="6372200" y="908720"/>
            <a:ext cx="27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/>
              <a:t>Construction</a:t>
            </a:r>
            <a:r>
              <a:rPr lang="es-ES_tradnl" b="1" dirty="0" smtClean="0"/>
              <a:t> </a:t>
            </a:r>
            <a:r>
              <a:rPr lang="es-ES_tradnl" b="1" dirty="0" err="1" smtClean="0"/>
              <a:t>materials</a:t>
            </a:r>
            <a:endParaRPr lang="es-ES" b="1" dirty="0"/>
          </a:p>
        </p:txBody>
      </p:sp>
      <p:sp>
        <p:nvSpPr>
          <p:cNvPr id="64" name="63 CuadroTexto"/>
          <p:cNvSpPr txBox="1"/>
          <p:nvPr/>
        </p:nvSpPr>
        <p:spPr>
          <a:xfrm>
            <a:off x="3059832" y="206084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Raw</a:t>
            </a:r>
            <a:r>
              <a:rPr lang="es-ES_tradnl" b="1" dirty="0" smtClean="0"/>
              <a:t> </a:t>
            </a:r>
            <a:r>
              <a:rPr lang="es-ES_tradnl" b="1" dirty="0" err="1" smtClean="0"/>
              <a:t>materials</a:t>
            </a:r>
            <a:endParaRPr lang="es-ES_tradnl" b="1" dirty="0" smtClean="0"/>
          </a:p>
        </p:txBody>
      </p:sp>
      <p:sp>
        <p:nvSpPr>
          <p:cNvPr id="66" name="65 CuadroTexto"/>
          <p:cNvSpPr txBox="1"/>
          <p:nvPr/>
        </p:nvSpPr>
        <p:spPr>
          <a:xfrm>
            <a:off x="323528" y="306896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Natural </a:t>
            </a:r>
            <a:r>
              <a:rPr lang="es-ES_tradnl" b="1" dirty="0" err="1" smtClean="0"/>
              <a:t>resources</a:t>
            </a:r>
            <a:endParaRPr lang="es-ES_tradnl" b="1" dirty="0" smtClean="0"/>
          </a:p>
        </p:txBody>
      </p:sp>
      <p:grpSp>
        <p:nvGrpSpPr>
          <p:cNvPr id="72" name="71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75" name="74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77" name="76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7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1" name="80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METHODOLOGY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83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58" name="57 CuadroTexto"/>
          <p:cNvSpPr txBox="1"/>
          <p:nvPr/>
        </p:nvSpPr>
        <p:spPr>
          <a:xfrm>
            <a:off x="2483768" y="155679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dirty="0" smtClean="0">
                <a:solidFill>
                  <a:srgbClr val="C00000"/>
                </a:solidFill>
              </a:rPr>
              <a:t>A1</a:t>
            </a:r>
            <a:endParaRPr lang="es-ES" sz="2800" dirty="0">
              <a:solidFill>
                <a:srgbClr val="C00000"/>
              </a:solidFill>
            </a:endParaRPr>
          </a:p>
        </p:txBody>
      </p:sp>
      <p:sp>
        <p:nvSpPr>
          <p:cNvPr id="60" name="59 CuadroTexto"/>
          <p:cNvSpPr txBox="1"/>
          <p:nvPr/>
        </p:nvSpPr>
        <p:spPr>
          <a:xfrm>
            <a:off x="4860032" y="15567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dirty="0" smtClean="0">
                <a:solidFill>
                  <a:srgbClr val="C00000"/>
                </a:solidFill>
              </a:rPr>
              <a:t>A2-A3</a:t>
            </a:r>
            <a:endParaRPr lang="es-ES" sz="2800" dirty="0">
              <a:solidFill>
                <a:srgbClr val="C00000"/>
              </a:solidFill>
            </a:endParaRPr>
          </a:p>
        </p:txBody>
      </p:sp>
      <p:sp>
        <p:nvSpPr>
          <p:cNvPr id="68" name="67 CuadroTexto"/>
          <p:cNvSpPr txBox="1"/>
          <p:nvPr/>
        </p:nvSpPr>
        <p:spPr>
          <a:xfrm>
            <a:off x="0" y="1628800"/>
            <a:ext cx="2411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rgbClr val="C00000"/>
                </a:solidFill>
              </a:rPr>
              <a:t>UNE EN 15643-2:2011</a:t>
            </a:r>
            <a:endParaRPr lang="es-ES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2" grpId="0"/>
      <p:bldP spid="64" grpId="0"/>
      <p:bldP spid="66" grpId="0"/>
      <p:bldP spid="58" grpId="0"/>
      <p:bldP spid="60" grpId="0"/>
      <p:bldP spid="6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467544" y="1287244"/>
            <a:ext cx="828092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Territory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limits</a:t>
            </a:r>
            <a:r>
              <a:rPr lang="es-ES_tradnl" sz="2400" b="1" dirty="0" smtClean="0">
                <a:solidFill>
                  <a:schemeClr val="tx2"/>
                </a:solidFill>
              </a:rPr>
              <a:t>: 	</a:t>
            </a:r>
            <a:r>
              <a:rPr lang="es-ES_tradnl" sz="2400" dirty="0" err="1" smtClean="0"/>
              <a:t>Spain</a:t>
            </a:r>
            <a:endParaRPr lang="es-ES_tradnl" sz="2400" dirty="0" smtClean="0"/>
          </a:p>
          <a:p>
            <a:endParaRPr lang="es-ES_tradnl" sz="2400" b="1" dirty="0" smtClean="0"/>
          </a:p>
          <a:p>
            <a:r>
              <a:rPr lang="es-ES_tradnl" sz="2400" b="1" dirty="0" err="1" smtClean="0">
                <a:solidFill>
                  <a:schemeClr val="tx2"/>
                </a:solidFill>
              </a:rPr>
              <a:t>Period</a:t>
            </a:r>
            <a:r>
              <a:rPr lang="es-ES_tradnl" sz="2400" b="1" dirty="0" smtClean="0">
                <a:solidFill>
                  <a:schemeClr val="tx2"/>
                </a:solidFill>
              </a:rPr>
              <a:t> of time: </a:t>
            </a:r>
            <a:r>
              <a:rPr lang="es-ES_tradnl" sz="2400" b="1" dirty="0" smtClean="0"/>
              <a:t>	</a:t>
            </a:r>
            <a:r>
              <a:rPr lang="es-ES_tradnl" sz="2400" dirty="0" smtClean="0"/>
              <a:t>2009</a:t>
            </a:r>
          </a:p>
          <a:p>
            <a:endParaRPr lang="es-ES_tradnl" sz="2400" b="1" dirty="0" smtClean="0"/>
          </a:p>
          <a:p>
            <a:r>
              <a:rPr lang="es-ES_tradnl" sz="2400" b="1" dirty="0" err="1" smtClean="0">
                <a:solidFill>
                  <a:schemeClr val="tx2"/>
                </a:solidFill>
              </a:rPr>
              <a:t>Trade</a:t>
            </a:r>
            <a:r>
              <a:rPr lang="es-ES_tradnl" sz="2400" b="1" dirty="0" smtClean="0">
                <a:solidFill>
                  <a:schemeClr val="tx2"/>
                </a:solidFill>
              </a:rPr>
              <a:t>: </a:t>
            </a:r>
            <a:r>
              <a:rPr lang="es-ES_tradnl" sz="2400" b="1" dirty="0" smtClean="0"/>
              <a:t>			</a:t>
            </a:r>
            <a:r>
              <a:rPr lang="es-ES_tradnl" sz="2400" dirty="0" err="1" smtClean="0"/>
              <a:t>Apparent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consumption</a:t>
            </a:r>
            <a:endParaRPr lang="es-ES_tradnl" sz="2400" dirty="0" smtClean="0"/>
          </a:p>
          <a:p>
            <a:endParaRPr lang="es-ES_tradnl" sz="2400" b="1" dirty="0" smtClean="0"/>
          </a:p>
          <a:p>
            <a:r>
              <a:rPr lang="es-ES_tradnl" sz="2400" b="1" dirty="0" err="1" smtClean="0">
                <a:solidFill>
                  <a:schemeClr val="tx2"/>
                </a:solidFill>
              </a:rPr>
              <a:t>Functional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unit</a:t>
            </a:r>
            <a:r>
              <a:rPr lang="es-ES_tradnl" sz="2400" b="1" dirty="0" smtClean="0">
                <a:solidFill>
                  <a:schemeClr val="tx2"/>
                </a:solidFill>
              </a:rPr>
              <a:t>:    </a:t>
            </a:r>
            <a:r>
              <a:rPr lang="es-ES_tradnl" sz="2400" b="1" dirty="0" smtClean="0"/>
              <a:t>	</a:t>
            </a:r>
            <a:r>
              <a:rPr lang="es-ES_tradnl" sz="2400" dirty="0" err="1" smtClean="0"/>
              <a:t>Built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square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meters</a:t>
            </a:r>
            <a:endParaRPr lang="es-ES_tradnl" sz="2400" dirty="0" smtClean="0"/>
          </a:p>
          <a:p>
            <a:endParaRPr lang="es-ES_tradnl" sz="2400" b="1" dirty="0" smtClean="0"/>
          </a:p>
          <a:p>
            <a:r>
              <a:rPr lang="es-ES_tradnl" sz="2400" b="1" dirty="0" err="1" smtClean="0">
                <a:solidFill>
                  <a:schemeClr val="tx2"/>
                </a:solidFill>
              </a:rPr>
              <a:t>Quality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theinformation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compiled</a:t>
            </a:r>
            <a:r>
              <a:rPr lang="es-ES_tradnl" sz="2400" b="1" dirty="0" smtClean="0">
                <a:solidFill>
                  <a:schemeClr val="tx2"/>
                </a:solidFill>
              </a:rPr>
              <a:t>:</a:t>
            </a:r>
          </a:p>
          <a:p>
            <a:pPr lvl="4"/>
            <a:r>
              <a:rPr lang="es-ES_tradnl" sz="2400" b="1" dirty="0" smtClean="0"/>
              <a:t>	</a:t>
            </a:r>
            <a:r>
              <a:rPr lang="es-ES_tradnl" sz="2400" dirty="0" err="1" smtClean="0"/>
              <a:t>National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Public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Administration</a:t>
            </a:r>
            <a:endParaRPr lang="es-ES_tradnl" sz="2400" dirty="0" smtClean="0"/>
          </a:p>
          <a:p>
            <a:pPr lvl="4"/>
            <a:r>
              <a:rPr lang="es-ES_tradnl" sz="2400" dirty="0" smtClean="0"/>
              <a:t>	Regional </a:t>
            </a:r>
            <a:r>
              <a:rPr lang="es-ES_tradnl" sz="2400" dirty="0" err="1" smtClean="0"/>
              <a:t>Public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Administration</a:t>
            </a:r>
            <a:endParaRPr lang="es-ES_tradnl" sz="2400" dirty="0" smtClean="0"/>
          </a:p>
          <a:p>
            <a:pPr lvl="4"/>
            <a:r>
              <a:rPr lang="es-ES_tradnl" sz="2400" dirty="0" smtClean="0"/>
              <a:t>	Supra-</a:t>
            </a:r>
            <a:r>
              <a:rPr lang="es-ES_tradnl" sz="2400" dirty="0" err="1" smtClean="0"/>
              <a:t>national</a:t>
            </a:r>
            <a:endParaRPr lang="es-ES_tradnl" sz="2400" dirty="0" smtClean="0"/>
          </a:p>
          <a:p>
            <a:pPr lvl="4"/>
            <a:r>
              <a:rPr lang="es-ES_tradnl" sz="2400" dirty="0" smtClean="0"/>
              <a:t>	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publications</a:t>
            </a:r>
            <a:endParaRPr lang="es-ES_tradnl" sz="2400" dirty="0" smtClean="0"/>
          </a:p>
          <a:p>
            <a:pPr lvl="4"/>
            <a:r>
              <a:rPr lang="es-ES_tradnl" sz="2400" dirty="0" smtClean="0"/>
              <a:t>	</a:t>
            </a:r>
            <a:r>
              <a:rPr lang="es-ES_tradnl" sz="2400" dirty="0" err="1" smtClean="0"/>
              <a:t>Companies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other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private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organizations</a:t>
            </a:r>
            <a:endParaRPr lang="es-ES_tradnl" sz="2400" dirty="0" smtClean="0"/>
          </a:p>
          <a:p>
            <a:r>
              <a:rPr lang="es-ES_tradnl" sz="2000" dirty="0"/>
              <a:t>	</a:t>
            </a:r>
            <a:endParaRPr lang="es-ES_tradnl" sz="2000" b="1" dirty="0" smtClean="0"/>
          </a:p>
        </p:txBody>
      </p:sp>
      <p:grpSp>
        <p:nvGrpSpPr>
          <p:cNvPr id="15" name="14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8" name="17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9" name="18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" name="20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METHODOLOGY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2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13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CuadroTexto"/>
          <p:cNvSpPr txBox="1"/>
          <p:nvPr/>
        </p:nvSpPr>
        <p:spPr>
          <a:xfrm>
            <a:off x="611560" y="2132856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>
                <a:solidFill>
                  <a:schemeClr val="tx2"/>
                </a:solidFill>
              </a:rPr>
              <a:t>2,654.6 Kg </a:t>
            </a:r>
            <a:r>
              <a:rPr lang="es-ES_tradnl" sz="2400" b="1" dirty="0" smtClean="0">
                <a:solidFill>
                  <a:schemeClr val="tx2"/>
                </a:solidFill>
              </a:rPr>
              <a:t>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materials</a:t>
            </a:r>
            <a:r>
              <a:rPr lang="es-ES_tradnl" sz="2400" b="1" dirty="0" smtClean="0">
                <a:solidFill>
                  <a:schemeClr val="tx2"/>
                </a:solidFill>
              </a:rPr>
              <a:t> per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built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square</a:t>
            </a:r>
            <a:r>
              <a:rPr lang="es-ES_tradnl" sz="2400" b="1" dirty="0" smtClean="0">
                <a:solidFill>
                  <a:schemeClr val="tx2"/>
                </a:solidFill>
              </a:rPr>
              <a:t> meter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611560" y="3212976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>
                <a:solidFill>
                  <a:schemeClr val="tx2"/>
                </a:solidFill>
              </a:rPr>
              <a:t>2,967.1 Kg </a:t>
            </a:r>
            <a:r>
              <a:rPr lang="es-ES_tradnl" sz="2400" b="1" dirty="0" smtClean="0">
                <a:solidFill>
                  <a:schemeClr val="tx2"/>
                </a:solidFill>
              </a:rPr>
              <a:t>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raw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materials</a:t>
            </a:r>
            <a:r>
              <a:rPr lang="es-ES_tradnl" sz="2400" b="1" dirty="0" smtClean="0">
                <a:solidFill>
                  <a:schemeClr val="tx2"/>
                </a:solidFill>
              </a:rPr>
              <a:t> per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built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square</a:t>
            </a:r>
            <a:r>
              <a:rPr lang="es-ES_tradnl" sz="2400" b="1" dirty="0" smtClean="0">
                <a:solidFill>
                  <a:schemeClr val="tx2"/>
                </a:solidFill>
              </a:rPr>
              <a:t> meter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611560" y="436510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>
                <a:solidFill>
                  <a:schemeClr val="tx2"/>
                </a:solidFill>
              </a:rPr>
              <a:t>3,426.1 Kg </a:t>
            </a:r>
            <a:r>
              <a:rPr lang="es-ES_tradnl" sz="2400" b="1" dirty="0" smtClean="0">
                <a:solidFill>
                  <a:schemeClr val="tx2"/>
                </a:solidFill>
              </a:rPr>
              <a:t>of natural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resources</a:t>
            </a:r>
            <a:r>
              <a:rPr lang="es-ES_tradnl" sz="2400" b="1" dirty="0" smtClean="0">
                <a:solidFill>
                  <a:schemeClr val="tx2"/>
                </a:solidFill>
              </a:rPr>
              <a:t> per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built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square</a:t>
            </a:r>
            <a:r>
              <a:rPr lang="es-ES_tradnl" sz="2400" b="1" dirty="0" smtClean="0">
                <a:solidFill>
                  <a:schemeClr val="tx2"/>
                </a:solidFill>
              </a:rPr>
              <a:t> meter</a:t>
            </a:r>
            <a:endParaRPr lang="es-ES" sz="2400" b="1" dirty="0">
              <a:solidFill>
                <a:schemeClr val="tx2"/>
              </a:solidFill>
            </a:endParaRPr>
          </a:p>
        </p:txBody>
      </p:sp>
      <p:grpSp>
        <p:nvGrpSpPr>
          <p:cNvPr id="16" name="15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8" name="17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24" name="23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25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" name="25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DISCUSSION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7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1" name="10 CuadroTexto"/>
          <p:cNvSpPr txBox="1"/>
          <p:nvPr/>
        </p:nvSpPr>
        <p:spPr>
          <a:xfrm>
            <a:off x="1835696" y="285293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 smtClean="0">
                <a:solidFill>
                  <a:srgbClr val="C00000"/>
                </a:solidFill>
              </a:rPr>
              <a:t>≈ +12%</a:t>
            </a:r>
            <a:endParaRPr lang="es-ES" sz="2400" dirty="0">
              <a:solidFill>
                <a:srgbClr val="C00000"/>
              </a:solidFill>
            </a:endParaRPr>
          </a:p>
        </p:txBody>
      </p:sp>
      <p:sp>
        <p:nvSpPr>
          <p:cNvPr id="15" name="14 CuadroTexto"/>
          <p:cNvSpPr txBox="1"/>
          <p:nvPr/>
        </p:nvSpPr>
        <p:spPr>
          <a:xfrm>
            <a:off x="1835696" y="400506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 smtClean="0">
                <a:solidFill>
                  <a:srgbClr val="C00000"/>
                </a:solidFill>
              </a:rPr>
              <a:t>≈ +29%</a:t>
            </a:r>
            <a:endParaRPr lang="es-ES" sz="2400" dirty="0">
              <a:solidFill>
                <a:srgbClr val="C00000"/>
              </a:solidFill>
            </a:endParaRPr>
          </a:p>
        </p:txBody>
      </p:sp>
      <p:sp>
        <p:nvSpPr>
          <p:cNvPr id="17" name="1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14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1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14 CuadroTexto"/>
          <p:cNvSpPr txBox="1"/>
          <p:nvPr/>
        </p:nvSpPr>
        <p:spPr>
          <a:xfrm>
            <a:off x="1115616" y="119675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Consumption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materials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endParaRPr lang="es-ES" sz="2400" b="1" dirty="0">
              <a:solidFill>
                <a:schemeClr val="tx2"/>
              </a:solidFill>
            </a:endParaRPr>
          </a:p>
        </p:txBody>
      </p:sp>
      <p:grpSp>
        <p:nvGrpSpPr>
          <p:cNvPr id="11" name="10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2" name="11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4" name="13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" name="17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DISCUSSION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4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graphicFrame>
        <p:nvGraphicFramePr>
          <p:cNvPr id="10" name="7 Gráfico"/>
          <p:cNvGraphicFramePr/>
          <p:nvPr/>
        </p:nvGraphicFramePr>
        <p:xfrm>
          <a:off x="0" y="1700808"/>
          <a:ext cx="9144000" cy="46085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3" name="12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15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14 CuadroTexto"/>
          <p:cNvSpPr txBox="1"/>
          <p:nvPr/>
        </p:nvSpPr>
        <p:spPr>
          <a:xfrm>
            <a:off x="1475656" y="1196752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Consumption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raw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materials</a:t>
            </a:r>
            <a:endParaRPr lang="es-ES" sz="2400" b="1" dirty="0">
              <a:solidFill>
                <a:schemeClr val="tx2"/>
              </a:solidFill>
            </a:endParaRPr>
          </a:p>
        </p:txBody>
      </p:sp>
      <p:grpSp>
        <p:nvGrpSpPr>
          <p:cNvPr id="11" name="10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2" name="11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4" name="13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16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DISCUSSION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8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graphicFrame>
        <p:nvGraphicFramePr>
          <p:cNvPr id="10" name="6 Gráfico"/>
          <p:cNvGraphicFramePr/>
          <p:nvPr/>
        </p:nvGraphicFramePr>
        <p:xfrm>
          <a:off x="0" y="1628800"/>
          <a:ext cx="9144000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3" name="12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16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14 CuadroTexto"/>
          <p:cNvSpPr txBox="1"/>
          <p:nvPr/>
        </p:nvSpPr>
        <p:spPr>
          <a:xfrm>
            <a:off x="1331640" y="1268760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tx2"/>
                </a:solidFill>
              </a:rPr>
              <a:t>Consumption</a:t>
            </a:r>
            <a:r>
              <a:rPr lang="es-ES_tradnl" sz="2400" b="1" dirty="0" smtClean="0">
                <a:solidFill>
                  <a:schemeClr val="tx2"/>
                </a:solidFill>
              </a:rPr>
              <a:t> of natural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resources</a:t>
            </a:r>
            <a:endParaRPr lang="es-ES" sz="2400" b="1" dirty="0">
              <a:solidFill>
                <a:schemeClr val="tx2"/>
              </a:solidFill>
            </a:endParaRPr>
          </a:p>
        </p:txBody>
      </p:sp>
      <p:grpSp>
        <p:nvGrpSpPr>
          <p:cNvPr id="11" name="10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2" name="11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4" name="13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16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DISCUSSION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8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graphicFrame>
        <p:nvGraphicFramePr>
          <p:cNvPr id="10" name="3 Gráfico"/>
          <p:cNvGraphicFramePr/>
          <p:nvPr/>
        </p:nvGraphicFramePr>
        <p:xfrm>
          <a:off x="395536" y="1700808"/>
          <a:ext cx="8424936" cy="41764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3" name="12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17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14 CuadroTexto"/>
          <p:cNvSpPr txBox="1"/>
          <p:nvPr/>
        </p:nvSpPr>
        <p:spPr>
          <a:xfrm>
            <a:off x="395536" y="1124744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err="1" smtClean="0">
                <a:solidFill>
                  <a:schemeClr val="tx2"/>
                </a:solidFill>
              </a:rPr>
              <a:t>Kilograms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raw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materials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consumed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</a:p>
          <a:p>
            <a:pPr algn="ctr"/>
            <a:r>
              <a:rPr lang="es-ES_tradnl" sz="2400" b="1" dirty="0" smtClean="0">
                <a:solidFill>
                  <a:schemeClr val="tx2"/>
                </a:solidFill>
              </a:rPr>
              <a:t>per ton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material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produced</a:t>
            </a:r>
            <a:endParaRPr lang="es-ES" sz="2400" b="1" dirty="0">
              <a:solidFill>
                <a:schemeClr val="tx2"/>
              </a:solidFill>
            </a:endParaRPr>
          </a:p>
        </p:txBody>
      </p:sp>
      <p:grpSp>
        <p:nvGrpSpPr>
          <p:cNvPr id="11" name="10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2" name="11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4" name="13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" name="17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DISCUSSION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4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graphicFrame>
        <p:nvGraphicFramePr>
          <p:cNvPr id="10" name="2 Gráfico"/>
          <p:cNvGraphicFramePr/>
          <p:nvPr/>
        </p:nvGraphicFramePr>
        <p:xfrm>
          <a:off x="0" y="1844824"/>
          <a:ext cx="8820472" cy="47525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3" name="12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18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14 CuadroTexto"/>
          <p:cNvSpPr txBox="1"/>
          <p:nvPr/>
        </p:nvSpPr>
        <p:spPr>
          <a:xfrm>
            <a:off x="395536" y="1124744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err="1" smtClean="0">
                <a:solidFill>
                  <a:schemeClr val="tx2"/>
                </a:solidFill>
              </a:rPr>
              <a:t>Kilograms</a:t>
            </a:r>
            <a:r>
              <a:rPr lang="es-ES_tradnl" sz="2400" b="1" dirty="0" smtClean="0">
                <a:solidFill>
                  <a:schemeClr val="tx2"/>
                </a:solidFill>
              </a:rPr>
              <a:t> of natural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resources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consumed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</a:p>
          <a:p>
            <a:pPr algn="ctr"/>
            <a:r>
              <a:rPr lang="es-ES_tradnl" sz="2400" b="1" dirty="0" smtClean="0">
                <a:solidFill>
                  <a:schemeClr val="tx2"/>
                </a:solidFill>
              </a:rPr>
              <a:t>per ton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material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produced</a:t>
            </a:r>
            <a:endParaRPr lang="es-ES" sz="2400" b="1" dirty="0">
              <a:solidFill>
                <a:schemeClr val="tx2"/>
              </a:solidFill>
            </a:endParaRPr>
          </a:p>
        </p:txBody>
      </p:sp>
      <p:grpSp>
        <p:nvGrpSpPr>
          <p:cNvPr id="11" name="10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2" name="11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4" name="13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16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DISCUSSION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18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graphicFrame>
        <p:nvGraphicFramePr>
          <p:cNvPr id="10" name="2 Gráfico"/>
          <p:cNvGraphicFramePr/>
          <p:nvPr/>
        </p:nvGraphicFramePr>
        <p:xfrm>
          <a:off x="1" y="1700808"/>
          <a:ext cx="8892480" cy="45365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3" name="12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19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9 CuadroTexto"/>
          <p:cNvSpPr txBox="1"/>
          <p:nvPr/>
        </p:nvSpPr>
        <p:spPr>
          <a:xfrm>
            <a:off x="323528" y="1988840"/>
            <a:ext cx="2664296" cy="2251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es-ES_tradnl" sz="2400" b="1" dirty="0" err="1" smtClean="0">
                <a:solidFill>
                  <a:schemeClr val="tx2"/>
                </a:solidFill>
              </a:rPr>
              <a:t>Influence</a:t>
            </a:r>
            <a:r>
              <a:rPr lang="es-ES_tradnl" sz="2400" b="1" dirty="0" smtClean="0">
                <a:solidFill>
                  <a:schemeClr val="tx2"/>
                </a:solidFill>
              </a:rPr>
              <a:t> of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each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construction</a:t>
            </a:r>
            <a:r>
              <a:rPr lang="es-ES_tradnl" sz="2400" b="1" dirty="0" smtClean="0">
                <a:solidFill>
                  <a:schemeClr val="tx2"/>
                </a:solidFill>
              </a:rPr>
              <a:t> material in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the</a:t>
            </a:r>
            <a:r>
              <a:rPr lang="es-ES_tradnl" sz="2400" b="1" dirty="0" smtClean="0">
                <a:solidFill>
                  <a:schemeClr val="tx2"/>
                </a:solidFill>
              </a:rPr>
              <a:t> total </a:t>
            </a:r>
            <a:r>
              <a:rPr lang="es-ES_tradnl" sz="2400" b="1" dirty="0" err="1" smtClean="0">
                <a:solidFill>
                  <a:schemeClr val="tx2"/>
                </a:solidFill>
              </a:rPr>
              <a:t>consumption</a:t>
            </a:r>
            <a:r>
              <a:rPr lang="es-ES_tradnl" sz="2400" b="1" dirty="0" smtClean="0">
                <a:solidFill>
                  <a:schemeClr val="tx2"/>
                </a:solidFill>
              </a:rPr>
              <a:t> </a:t>
            </a:r>
            <a:endParaRPr lang="es-ES" sz="2400" b="1" dirty="0">
              <a:solidFill>
                <a:schemeClr val="tx2"/>
              </a:solidFill>
            </a:endParaRPr>
          </a:p>
        </p:txBody>
      </p:sp>
      <p:graphicFrame>
        <p:nvGraphicFramePr>
          <p:cNvPr id="12" name="11 Tabla"/>
          <p:cNvGraphicFramePr>
            <a:graphicFrameLocks noGrp="1"/>
          </p:cNvGraphicFramePr>
          <p:nvPr/>
        </p:nvGraphicFramePr>
        <p:xfrm>
          <a:off x="3203848" y="1412776"/>
          <a:ext cx="5420821" cy="5376672"/>
        </p:xfrm>
        <a:graphic>
          <a:graphicData uri="http://schemas.openxmlformats.org/drawingml/2006/table">
            <a:tbl>
              <a:tblPr/>
              <a:tblGrid>
                <a:gridCol w="1826379"/>
                <a:gridCol w="1198429"/>
                <a:gridCol w="1198429"/>
                <a:gridCol w="1197584"/>
              </a:tblGrid>
              <a:tr h="238885">
                <a:tc row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Construction material</a:t>
                      </a:r>
                      <a:endParaRPr lang="es-ES" sz="1400" b="1" i="1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Percentages %</a:t>
                      </a:r>
                      <a:endParaRPr lang="es-ES" sz="1400" b="1" i="1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</a:tr>
              <a:tr h="477770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Construction materials</a:t>
                      </a:r>
                      <a:endParaRPr lang="es-ES" sz="1400" b="1" i="1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Raw materials</a:t>
                      </a:r>
                      <a:endParaRPr lang="es-ES" sz="1400" b="1" i="1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Natural resources</a:t>
                      </a:r>
                      <a:endParaRPr lang="es-ES" sz="1400" b="1" i="1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Granulates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56.2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50.3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47.9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Ceramics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22.2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24.8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23.7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Cement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7.3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7.9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7.7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Mortar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5.5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5.3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5.1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Lime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1.9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3.5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3.3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Steel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1.8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2.4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3.6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Concrete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1.5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1.4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1.3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Timber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0.6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1.0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1.5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Cement tiles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0.5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Plaster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0.4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0.5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Natural stone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0.6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3.3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Aluminium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0.3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Additives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Glass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PVC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Acrylic paint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0.1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0.0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0.0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Others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1.4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Times New Roman"/>
                          <a:ea typeface="Times New Roman"/>
                          <a:cs typeface="Times New Roman"/>
                        </a:rPr>
                        <a:t>1.3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Times New Roman"/>
                          <a:ea typeface="Times New Roman"/>
                          <a:cs typeface="Times New Roman"/>
                        </a:rPr>
                        <a:t>1.1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8885"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Times New Roman"/>
                          <a:ea typeface="Times New Roman"/>
                          <a:cs typeface="Times New Roman"/>
                        </a:rPr>
                        <a:t>Total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es-ES" sz="1400" b="1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es-ES" sz="1400" b="1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Times New Roman"/>
                          <a:ea typeface="Times New Roman"/>
                          <a:cs typeface="Times New Roman"/>
                        </a:rPr>
                        <a:t>100%</a:t>
                      </a:r>
                      <a:endParaRPr lang="es-ES" sz="1400" b="1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3" name="12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4" name="13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1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" name="22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RESULTS AND DISCUSSION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4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16 CuadroTexto"/>
          <p:cNvSpPr txBox="1"/>
          <p:nvPr/>
        </p:nvSpPr>
        <p:spPr>
          <a:xfrm>
            <a:off x="539552" y="1916832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>
                <a:solidFill>
                  <a:srgbClr val="C00000"/>
                </a:solidFill>
              </a:rPr>
              <a:t>It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is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possible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to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make</a:t>
            </a:r>
            <a:r>
              <a:rPr lang="es-ES_tradnl" b="1" dirty="0" smtClean="0">
                <a:solidFill>
                  <a:srgbClr val="C00000"/>
                </a:solidFill>
              </a:rPr>
              <a:t> a </a:t>
            </a:r>
            <a:r>
              <a:rPr lang="es-ES_tradnl" b="1" dirty="0" err="1" smtClean="0">
                <a:solidFill>
                  <a:srgbClr val="C00000"/>
                </a:solidFill>
              </a:rPr>
              <a:t>selection</a:t>
            </a:r>
            <a:r>
              <a:rPr lang="es-ES_tradnl" b="1" dirty="0" smtClean="0">
                <a:solidFill>
                  <a:srgbClr val="C00000"/>
                </a:solidFill>
              </a:rPr>
              <a:t> of </a:t>
            </a:r>
            <a:r>
              <a:rPr lang="es-ES_tradnl" b="1" dirty="0" err="1" smtClean="0">
                <a:solidFill>
                  <a:srgbClr val="C00000"/>
                </a:solidFill>
              </a:rPr>
              <a:t>construction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materials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with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these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criteria</a:t>
            </a:r>
            <a:endParaRPr lang="es-ES_tradnl" b="1" dirty="0" smtClean="0">
              <a:solidFill>
                <a:srgbClr val="C00000"/>
              </a:solidFill>
            </a:endParaRPr>
          </a:p>
          <a:p>
            <a:pPr lvl="1"/>
            <a:r>
              <a:rPr lang="es-ES_tradnl" b="1" dirty="0" err="1" smtClean="0"/>
              <a:t>Granulates</a:t>
            </a:r>
            <a:r>
              <a:rPr lang="es-ES_tradnl" b="1" dirty="0" smtClean="0"/>
              <a:t>, </a:t>
            </a:r>
            <a:r>
              <a:rPr lang="es-ES_tradnl" b="1" dirty="0" err="1" smtClean="0"/>
              <a:t>ceramics</a:t>
            </a:r>
            <a:r>
              <a:rPr lang="es-ES_tradnl" b="1" dirty="0" smtClean="0"/>
              <a:t>, </a:t>
            </a:r>
            <a:r>
              <a:rPr lang="es-ES_tradnl" b="1" dirty="0" err="1" smtClean="0"/>
              <a:t>cement</a:t>
            </a:r>
            <a:r>
              <a:rPr lang="es-ES_tradnl" b="1" dirty="0" smtClean="0"/>
              <a:t>, </a:t>
            </a:r>
            <a:r>
              <a:rPr lang="es-ES_tradnl" b="1" dirty="0" err="1" smtClean="0"/>
              <a:t>mirtar</a:t>
            </a:r>
            <a:r>
              <a:rPr lang="es-ES_tradnl" b="1" dirty="0" smtClean="0"/>
              <a:t> and concrete </a:t>
            </a:r>
            <a:r>
              <a:rPr lang="es-ES_tradnl" b="1" dirty="0" err="1" smtClean="0"/>
              <a:t>have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the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shortest</a:t>
            </a:r>
            <a:r>
              <a:rPr lang="es-ES_tradnl" b="1" dirty="0" smtClean="0"/>
              <a:t> </a:t>
            </a:r>
            <a:r>
              <a:rPr lang="es-ES_tradnl" b="1" dirty="0" err="1" smtClean="0"/>
              <a:t>consumption</a:t>
            </a:r>
            <a:endParaRPr lang="es-ES_tradnl" b="1" dirty="0" smtClean="0"/>
          </a:p>
          <a:p>
            <a:pPr lvl="1"/>
            <a:r>
              <a:rPr lang="es-ES_tradnl" b="1" dirty="0" smtClean="0"/>
              <a:t>Aluminium, </a:t>
            </a:r>
            <a:r>
              <a:rPr lang="es-ES_tradnl" b="1" dirty="0" err="1" smtClean="0"/>
              <a:t>steel</a:t>
            </a:r>
            <a:r>
              <a:rPr lang="es-ES_tradnl" b="1" dirty="0" smtClean="0"/>
              <a:t>, PVC, </a:t>
            </a:r>
            <a:r>
              <a:rPr lang="es-ES_tradnl" b="1" dirty="0" err="1" smtClean="0"/>
              <a:t>timber</a:t>
            </a:r>
            <a:r>
              <a:rPr lang="es-ES_tradnl" b="1" dirty="0" smtClean="0"/>
              <a:t> and lime </a:t>
            </a:r>
            <a:r>
              <a:rPr lang="es-ES_tradnl" b="1" dirty="0" err="1" smtClean="0"/>
              <a:t>have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the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largest</a:t>
            </a:r>
            <a:r>
              <a:rPr lang="es-ES_tradnl" b="1" dirty="0" smtClean="0"/>
              <a:t> </a:t>
            </a:r>
            <a:r>
              <a:rPr lang="es-ES_tradnl" b="1" dirty="0" err="1" smtClean="0"/>
              <a:t>consumptions</a:t>
            </a:r>
            <a:endParaRPr lang="es-ES" b="1" dirty="0"/>
          </a:p>
        </p:txBody>
      </p:sp>
      <p:sp>
        <p:nvSpPr>
          <p:cNvPr id="18" name="17 CuadroTexto"/>
          <p:cNvSpPr txBox="1"/>
          <p:nvPr/>
        </p:nvSpPr>
        <p:spPr>
          <a:xfrm>
            <a:off x="539552" y="3645024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>
                <a:solidFill>
                  <a:srgbClr val="C00000"/>
                </a:solidFill>
              </a:rPr>
              <a:t>The</a:t>
            </a:r>
            <a:r>
              <a:rPr lang="es-ES_tradnl" b="1" dirty="0" smtClean="0">
                <a:solidFill>
                  <a:srgbClr val="C00000"/>
                </a:solidFill>
              </a:rPr>
              <a:t> use of </a:t>
            </a:r>
            <a:r>
              <a:rPr lang="es-ES_tradnl" b="1" dirty="0" err="1" smtClean="0">
                <a:solidFill>
                  <a:srgbClr val="C00000"/>
                </a:solidFill>
              </a:rPr>
              <a:t>construction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materials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with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less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consumption</a:t>
            </a:r>
            <a:r>
              <a:rPr lang="es-ES_tradnl" b="1" dirty="0" smtClean="0">
                <a:solidFill>
                  <a:srgbClr val="C00000"/>
                </a:solidFill>
              </a:rPr>
              <a:t> of natural </a:t>
            </a:r>
            <a:r>
              <a:rPr lang="es-ES_tradnl" b="1" dirty="0" err="1" smtClean="0">
                <a:solidFill>
                  <a:srgbClr val="C00000"/>
                </a:solidFill>
              </a:rPr>
              <a:t>resources</a:t>
            </a:r>
            <a:r>
              <a:rPr lang="es-ES_tradnl" b="1" dirty="0" smtClean="0">
                <a:solidFill>
                  <a:srgbClr val="C00000"/>
                </a:solidFill>
              </a:rPr>
              <a:t> can reduce </a:t>
            </a:r>
            <a:r>
              <a:rPr lang="es-ES_tradnl" b="1" dirty="0" err="1" smtClean="0">
                <a:solidFill>
                  <a:srgbClr val="C00000"/>
                </a:solidFill>
              </a:rPr>
              <a:t>environmental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impact</a:t>
            </a:r>
            <a:endParaRPr lang="es-ES" b="1" dirty="0">
              <a:solidFill>
                <a:srgbClr val="C00000"/>
              </a:solidFill>
            </a:endParaRPr>
          </a:p>
        </p:txBody>
      </p:sp>
      <p:sp>
        <p:nvSpPr>
          <p:cNvPr id="19" name="18 CuadroTexto"/>
          <p:cNvSpPr txBox="1"/>
          <p:nvPr/>
        </p:nvSpPr>
        <p:spPr>
          <a:xfrm>
            <a:off x="539552" y="479715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>
                <a:solidFill>
                  <a:srgbClr val="C00000"/>
                </a:solidFill>
              </a:rPr>
              <a:t>This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indicator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is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only</a:t>
            </a:r>
            <a:r>
              <a:rPr lang="es-ES_tradnl" b="1" dirty="0" smtClean="0">
                <a:solidFill>
                  <a:srgbClr val="C00000"/>
                </a:solidFill>
              </a:rPr>
              <a:t> a </a:t>
            </a:r>
            <a:r>
              <a:rPr lang="es-ES_tradnl" b="1" dirty="0" err="1" smtClean="0">
                <a:solidFill>
                  <a:srgbClr val="C00000"/>
                </a:solidFill>
              </a:rPr>
              <a:t>reference</a:t>
            </a:r>
            <a:r>
              <a:rPr lang="es-ES_tradnl" b="1" dirty="0" smtClean="0">
                <a:solidFill>
                  <a:srgbClr val="C00000"/>
                </a:solidFill>
              </a:rPr>
              <a:t>. </a:t>
            </a:r>
            <a:r>
              <a:rPr lang="es-ES_tradnl" b="1" dirty="0" err="1" smtClean="0">
                <a:solidFill>
                  <a:srgbClr val="C00000"/>
                </a:solidFill>
              </a:rPr>
              <a:t>Other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impacts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must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be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considered</a:t>
            </a:r>
            <a:r>
              <a:rPr lang="es-ES_tradnl" b="1" dirty="0" smtClean="0">
                <a:solidFill>
                  <a:srgbClr val="C00000"/>
                </a:solidFill>
              </a:rPr>
              <a:t>: </a:t>
            </a:r>
            <a:r>
              <a:rPr lang="es-ES_tradnl" b="1" dirty="0" err="1" smtClean="0">
                <a:solidFill>
                  <a:srgbClr val="C00000"/>
                </a:solidFill>
              </a:rPr>
              <a:t>deforestation</a:t>
            </a:r>
            <a:r>
              <a:rPr lang="es-ES_tradnl" b="1" dirty="0" smtClean="0">
                <a:solidFill>
                  <a:srgbClr val="C00000"/>
                </a:solidFill>
              </a:rPr>
              <a:t>, </a:t>
            </a:r>
            <a:r>
              <a:rPr lang="es-ES_tradnl" b="1" dirty="0" err="1" smtClean="0">
                <a:solidFill>
                  <a:srgbClr val="C00000"/>
                </a:solidFill>
              </a:rPr>
              <a:t>desertization</a:t>
            </a:r>
            <a:r>
              <a:rPr lang="es-ES_tradnl" b="1" dirty="0" smtClean="0">
                <a:solidFill>
                  <a:srgbClr val="C00000"/>
                </a:solidFill>
              </a:rPr>
              <a:t>, </a:t>
            </a:r>
            <a:r>
              <a:rPr lang="es-ES_tradnl" b="1" dirty="0" err="1" smtClean="0">
                <a:solidFill>
                  <a:srgbClr val="C00000"/>
                </a:solidFill>
              </a:rPr>
              <a:t>climate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change</a:t>
            </a:r>
            <a:r>
              <a:rPr lang="es-ES_tradnl" b="1" dirty="0" smtClean="0">
                <a:solidFill>
                  <a:srgbClr val="C00000"/>
                </a:solidFill>
              </a:rPr>
              <a:t>, etc.</a:t>
            </a:r>
            <a:endParaRPr lang="es-ES" b="1" dirty="0">
              <a:solidFill>
                <a:srgbClr val="C00000"/>
              </a:solidFill>
            </a:endParaRPr>
          </a:p>
        </p:txBody>
      </p:sp>
      <p:grpSp>
        <p:nvGrpSpPr>
          <p:cNvPr id="12" name="11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3" name="12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4" name="13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15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" name="19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CONCLUSIONS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1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1" name="10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21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16 CuadroTexto"/>
          <p:cNvSpPr txBox="1"/>
          <p:nvPr/>
        </p:nvSpPr>
        <p:spPr>
          <a:xfrm>
            <a:off x="539552" y="1412776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rgbClr val="C00000"/>
                </a:solidFill>
              </a:rPr>
              <a:t>Natural </a:t>
            </a:r>
            <a:r>
              <a:rPr lang="es-ES_tradnl" b="1" dirty="0" err="1" smtClean="0">
                <a:solidFill>
                  <a:srgbClr val="C00000"/>
                </a:solidFill>
              </a:rPr>
              <a:t>stone</a:t>
            </a:r>
            <a:r>
              <a:rPr lang="es-ES_tradnl" b="1" dirty="0" smtClean="0">
                <a:solidFill>
                  <a:srgbClr val="C00000"/>
                </a:solidFill>
              </a:rPr>
              <a:t> and </a:t>
            </a:r>
            <a:r>
              <a:rPr lang="es-ES_tradnl" b="1" dirty="0" err="1" smtClean="0">
                <a:solidFill>
                  <a:srgbClr val="C00000"/>
                </a:solidFill>
              </a:rPr>
              <a:t>timber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implications</a:t>
            </a:r>
            <a:endParaRPr lang="es-ES_tradnl" b="1" dirty="0" smtClean="0">
              <a:solidFill>
                <a:srgbClr val="C00000"/>
              </a:solidFill>
            </a:endParaRPr>
          </a:p>
          <a:p>
            <a:pPr lvl="2"/>
            <a:r>
              <a:rPr lang="es-ES_tradnl" b="1" dirty="0" err="1" smtClean="0"/>
              <a:t>The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high</a:t>
            </a:r>
            <a:r>
              <a:rPr lang="es-ES_tradnl" b="1" dirty="0" smtClean="0"/>
              <a:t> </a:t>
            </a:r>
            <a:r>
              <a:rPr lang="es-ES_tradnl" b="1" dirty="0" err="1" smtClean="0"/>
              <a:t>consumption</a:t>
            </a:r>
            <a:r>
              <a:rPr lang="es-ES_tradnl" b="1" dirty="0" smtClean="0"/>
              <a:t> of natural </a:t>
            </a:r>
            <a:r>
              <a:rPr lang="es-ES_tradnl" b="1" dirty="0" err="1" smtClean="0"/>
              <a:t>resources</a:t>
            </a:r>
            <a:r>
              <a:rPr lang="es-ES_tradnl" b="1" dirty="0" smtClean="0"/>
              <a:t> can </a:t>
            </a:r>
            <a:r>
              <a:rPr lang="es-ES_tradnl" b="1" dirty="0" err="1" smtClean="0"/>
              <a:t>be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balanced</a:t>
            </a:r>
            <a:r>
              <a:rPr lang="es-ES_tradnl" b="1" dirty="0" smtClean="0"/>
              <a:t> </a:t>
            </a:r>
            <a:r>
              <a:rPr lang="es-ES_tradnl" b="1" dirty="0" err="1" smtClean="0"/>
              <a:t>with</a:t>
            </a:r>
            <a:r>
              <a:rPr lang="es-ES_tradnl" b="1" dirty="0" smtClean="0"/>
              <a:t> </a:t>
            </a:r>
            <a:r>
              <a:rPr lang="es-ES_tradnl" b="1" dirty="0" err="1" smtClean="0"/>
              <a:t>the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valuation</a:t>
            </a:r>
            <a:r>
              <a:rPr lang="es-ES_tradnl" b="1" dirty="0" smtClean="0"/>
              <a:t> of </a:t>
            </a:r>
            <a:r>
              <a:rPr lang="es-ES_tradnl" b="1" dirty="0" err="1" smtClean="0"/>
              <a:t>waste</a:t>
            </a:r>
            <a:endParaRPr lang="es-ES_tradnl" b="1" dirty="0" smtClean="0"/>
          </a:p>
          <a:p>
            <a:pPr lvl="2"/>
            <a:r>
              <a:rPr lang="es-ES_tradnl" b="1" dirty="0" err="1" smtClean="0"/>
              <a:t>The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works</a:t>
            </a:r>
            <a:r>
              <a:rPr lang="es-ES_tradnl" b="1" dirty="0" smtClean="0"/>
              <a:t> </a:t>
            </a:r>
            <a:r>
              <a:rPr lang="es-ES_tradnl" b="1" dirty="0" err="1" smtClean="0"/>
              <a:t>for</a:t>
            </a:r>
            <a:r>
              <a:rPr lang="es-ES_tradnl" b="1" dirty="0" smtClean="0"/>
              <a:t> </a:t>
            </a:r>
            <a:r>
              <a:rPr lang="es-ES_tradnl" b="1" dirty="0" err="1" smtClean="0"/>
              <a:t>extraction</a:t>
            </a:r>
            <a:r>
              <a:rPr lang="es-ES_tradnl" b="1" dirty="0" smtClean="0"/>
              <a:t> and </a:t>
            </a:r>
            <a:r>
              <a:rPr lang="es-ES_tradnl" b="1" dirty="0" err="1" smtClean="0"/>
              <a:t>production</a:t>
            </a:r>
            <a:r>
              <a:rPr lang="es-ES_tradnl" b="1" dirty="0" smtClean="0"/>
              <a:t> can </a:t>
            </a:r>
            <a:r>
              <a:rPr lang="es-ES_tradnl" b="1" dirty="0" err="1" smtClean="0"/>
              <a:t>be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optimized</a:t>
            </a:r>
            <a:r>
              <a:rPr lang="es-ES_tradnl" b="1" dirty="0" smtClean="0"/>
              <a:t>	</a:t>
            </a:r>
            <a:endParaRPr lang="es-ES" b="1" dirty="0"/>
          </a:p>
        </p:txBody>
      </p:sp>
      <p:sp>
        <p:nvSpPr>
          <p:cNvPr id="18" name="17 CuadroTexto"/>
          <p:cNvSpPr txBox="1"/>
          <p:nvPr/>
        </p:nvSpPr>
        <p:spPr>
          <a:xfrm>
            <a:off x="539552" y="285293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>
                <a:solidFill>
                  <a:srgbClr val="C00000"/>
                </a:solidFill>
              </a:rPr>
              <a:t>Metals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implications</a:t>
            </a:r>
            <a:endParaRPr lang="es-ES_tradnl" b="1" dirty="0" smtClean="0">
              <a:solidFill>
                <a:srgbClr val="C00000"/>
              </a:solidFill>
            </a:endParaRPr>
          </a:p>
          <a:p>
            <a:pPr lvl="2"/>
            <a:r>
              <a:rPr lang="es-ES_tradnl" b="1" dirty="0" err="1" smtClean="0"/>
              <a:t>The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production</a:t>
            </a:r>
            <a:r>
              <a:rPr lang="es-ES_tradnl" b="1" dirty="0" smtClean="0"/>
              <a:t> </a:t>
            </a:r>
            <a:r>
              <a:rPr lang="es-ES_tradnl" b="1" dirty="0" err="1" smtClean="0"/>
              <a:t>depends</a:t>
            </a:r>
            <a:r>
              <a:rPr lang="es-ES_tradnl" b="1" dirty="0" smtClean="0"/>
              <a:t> </a:t>
            </a:r>
            <a:r>
              <a:rPr lang="es-ES_tradnl" b="1" dirty="0" err="1" smtClean="0"/>
              <a:t>on</a:t>
            </a:r>
            <a:r>
              <a:rPr lang="es-ES_tradnl" b="1" dirty="0" smtClean="0"/>
              <a:t> </a:t>
            </a:r>
            <a:r>
              <a:rPr lang="es-ES_tradnl" b="1" dirty="0" err="1" smtClean="0"/>
              <a:t>availability</a:t>
            </a:r>
            <a:r>
              <a:rPr lang="es-ES_tradnl" b="1" dirty="0" smtClean="0"/>
              <a:t> and </a:t>
            </a:r>
            <a:r>
              <a:rPr lang="es-ES_tradnl" b="1" dirty="0" err="1" smtClean="0"/>
              <a:t>efficiency</a:t>
            </a:r>
            <a:r>
              <a:rPr lang="es-ES_tradnl" b="1" dirty="0" smtClean="0"/>
              <a:t> in </a:t>
            </a:r>
            <a:r>
              <a:rPr lang="es-ES_tradnl" b="1" dirty="0" err="1" smtClean="0"/>
              <a:t>extraction</a:t>
            </a:r>
            <a:endParaRPr lang="es-ES" b="1" dirty="0"/>
          </a:p>
        </p:txBody>
      </p:sp>
      <p:sp>
        <p:nvSpPr>
          <p:cNvPr id="19" name="18 CuadroTexto"/>
          <p:cNvSpPr txBox="1"/>
          <p:nvPr/>
        </p:nvSpPr>
        <p:spPr>
          <a:xfrm>
            <a:off x="539552" y="3789040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>
                <a:solidFill>
                  <a:srgbClr val="C00000"/>
                </a:solidFill>
              </a:rPr>
              <a:t>These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results</a:t>
            </a:r>
            <a:r>
              <a:rPr lang="es-ES_tradnl" b="1" dirty="0" smtClean="0">
                <a:solidFill>
                  <a:srgbClr val="C00000"/>
                </a:solidFill>
              </a:rPr>
              <a:t> are </a:t>
            </a:r>
            <a:r>
              <a:rPr lang="es-ES_tradnl" b="1" dirty="0" err="1" smtClean="0">
                <a:solidFill>
                  <a:srgbClr val="C00000"/>
                </a:solidFill>
              </a:rPr>
              <a:t>different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from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other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countries</a:t>
            </a:r>
            <a:endParaRPr lang="es-ES_tradnl" b="1" dirty="0" smtClean="0">
              <a:solidFill>
                <a:srgbClr val="C00000"/>
              </a:solidFill>
            </a:endParaRPr>
          </a:p>
          <a:p>
            <a:pPr lvl="2"/>
            <a:r>
              <a:rPr lang="es-ES_tradnl" b="1" dirty="0" err="1" smtClean="0"/>
              <a:t>Technology</a:t>
            </a:r>
            <a:endParaRPr lang="es-ES_tradnl" b="1" dirty="0" smtClean="0"/>
          </a:p>
          <a:p>
            <a:pPr lvl="2"/>
            <a:r>
              <a:rPr lang="es-ES_tradnl" b="1" dirty="0" err="1" smtClean="0"/>
              <a:t>Availability</a:t>
            </a:r>
            <a:endParaRPr lang="es-ES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683568" y="4869160"/>
            <a:ext cx="72728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>
                <a:solidFill>
                  <a:srgbClr val="C00000"/>
                </a:solidFill>
              </a:rPr>
              <a:t>Producers</a:t>
            </a:r>
            <a:r>
              <a:rPr lang="es-ES_tradnl" b="1" dirty="0" smtClean="0">
                <a:solidFill>
                  <a:srgbClr val="C00000"/>
                </a:solidFill>
              </a:rPr>
              <a:t> </a:t>
            </a:r>
            <a:r>
              <a:rPr lang="es-ES_tradnl" b="1" dirty="0" err="1" smtClean="0">
                <a:solidFill>
                  <a:srgbClr val="C00000"/>
                </a:solidFill>
              </a:rPr>
              <a:t>task</a:t>
            </a:r>
            <a:endParaRPr lang="es-ES_tradnl" b="1" dirty="0" smtClean="0">
              <a:solidFill>
                <a:srgbClr val="C00000"/>
              </a:solidFill>
            </a:endParaRPr>
          </a:p>
          <a:p>
            <a:pPr lvl="2"/>
            <a:r>
              <a:rPr lang="es-ES_tradnl" b="1" dirty="0" err="1" smtClean="0"/>
              <a:t>Obtain</a:t>
            </a:r>
            <a:r>
              <a:rPr lang="es-ES_tradnl" b="1" dirty="0" smtClean="0"/>
              <a:t> and </a:t>
            </a:r>
            <a:r>
              <a:rPr lang="es-ES_tradnl" b="1" dirty="0" err="1" smtClean="0"/>
              <a:t>publish</a:t>
            </a:r>
            <a:r>
              <a:rPr lang="es-ES_tradnl" b="1" dirty="0" smtClean="0"/>
              <a:t> </a:t>
            </a:r>
            <a:r>
              <a:rPr lang="es-ES_tradnl" b="1" dirty="0" err="1" smtClean="0"/>
              <a:t>environmental</a:t>
            </a:r>
            <a:r>
              <a:rPr lang="es-ES_tradnl" b="1" dirty="0" smtClean="0"/>
              <a:t> data </a:t>
            </a:r>
            <a:r>
              <a:rPr lang="es-ES_tradnl" b="1" dirty="0" err="1" smtClean="0"/>
              <a:t>about</a:t>
            </a:r>
            <a:r>
              <a:rPr lang="es-ES_tradnl" b="1" dirty="0" smtClean="0"/>
              <a:t> </a:t>
            </a:r>
            <a:r>
              <a:rPr lang="es-ES_tradnl" b="1" dirty="0" err="1" smtClean="0"/>
              <a:t>their</a:t>
            </a:r>
            <a:r>
              <a:rPr lang="es-ES_tradnl" b="1" dirty="0" smtClean="0"/>
              <a:t> </a:t>
            </a:r>
            <a:r>
              <a:rPr lang="es-ES_tradnl" b="1" dirty="0" err="1" smtClean="0"/>
              <a:t>products</a:t>
            </a:r>
            <a:endParaRPr lang="es-ES_tradnl" b="1" dirty="0" smtClean="0"/>
          </a:p>
          <a:p>
            <a:pPr lvl="2"/>
            <a:r>
              <a:rPr lang="es-ES_tradnl" b="1" dirty="0" err="1" smtClean="0"/>
              <a:t>Environmental</a:t>
            </a:r>
            <a:r>
              <a:rPr lang="es-ES_tradnl" b="1" dirty="0" smtClean="0"/>
              <a:t> </a:t>
            </a:r>
            <a:r>
              <a:rPr lang="es-ES_tradnl" b="1" dirty="0" err="1" smtClean="0"/>
              <a:t>Product</a:t>
            </a:r>
            <a:r>
              <a:rPr lang="es-ES_tradnl" b="1" dirty="0" smtClean="0"/>
              <a:t> </a:t>
            </a:r>
            <a:r>
              <a:rPr lang="es-ES_tradnl" b="1" dirty="0" err="1" smtClean="0"/>
              <a:t>Declarations</a:t>
            </a:r>
            <a:endParaRPr lang="es-ES_tradnl" b="1" dirty="0" smtClean="0"/>
          </a:p>
          <a:p>
            <a:pPr lvl="2"/>
            <a:r>
              <a:rPr lang="es-ES_tradnl" b="1" dirty="0" smtClean="0"/>
              <a:t>Use of </a:t>
            </a:r>
            <a:r>
              <a:rPr lang="es-ES_tradnl" b="1" dirty="0" err="1" smtClean="0"/>
              <a:t>environmental</a:t>
            </a:r>
            <a:r>
              <a:rPr lang="es-ES_tradnl" b="1" dirty="0" smtClean="0"/>
              <a:t> data in </a:t>
            </a:r>
            <a:r>
              <a:rPr lang="es-ES_tradnl" b="1" dirty="0" err="1" smtClean="0"/>
              <a:t>project</a:t>
            </a:r>
            <a:r>
              <a:rPr lang="es-ES_tradnl" b="1" dirty="0" smtClean="0"/>
              <a:t> </a:t>
            </a:r>
            <a:r>
              <a:rPr lang="es-ES_tradnl" b="1" dirty="0" err="1" smtClean="0"/>
              <a:t>design</a:t>
            </a:r>
            <a:endParaRPr lang="es-ES_tradnl" b="1" dirty="0" smtClean="0"/>
          </a:p>
          <a:p>
            <a:pPr lvl="2"/>
            <a:endParaRPr lang="es-ES" dirty="0"/>
          </a:p>
        </p:txBody>
      </p:sp>
      <p:grpSp>
        <p:nvGrpSpPr>
          <p:cNvPr id="13" name="12 Grupo"/>
          <p:cNvGrpSpPr/>
          <p:nvPr/>
        </p:nvGrpSpPr>
        <p:grpSpPr>
          <a:xfrm>
            <a:off x="107504" y="44624"/>
            <a:ext cx="8784976" cy="6813376"/>
            <a:chOff x="107504" y="44624"/>
            <a:chExt cx="8784976" cy="6813376"/>
          </a:xfrm>
        </p:grpSpPr>
        <p:sp>
          <p:nvSpPr>
            <p:cNvPr id="14" name="13 CuadroTexto"/>
            <p:cNvSpPr txBox="1"/>
            <p:nvPr/>
          </p:nvSpPr>
          <p:spPr>
            <a:xfrm>
              <a:off x="971600" y="6237312"/>
              <a:ext cx="22677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sz="1400" b="1" dirty="0" smtClean="0">
                  <a:solidFill>
                    <a:schemeClr val="tx2"/>
                  </a:solidFill>
                </a:rPr>
                <a:t>Juan Antonio Férriz Papí</a:t>
              </a:r>
            </a:p>
            <a:p>
              <a:r>
                <a:rPr lang="es-ES_tradnl" sz="1400" b="1" dirty="0" smtClean="0">
                  <a:solidFill>
                    <a:schemeClr val="tx2"/>
                  </a:solidFill>
                </a:rPr>
                <a:t>Raúl Hugo Prado </a:t>
              </a:r>
              <a:r>
                <a:rPr lang="es-ES_tradnl" sz="1400" b="1" dirty="0" err="1" smtClean="0">
                  <a:solidFill>
                    <a:schemeClr val="tx2"/>
                  </a:solidFill>
                </a:rPr>
                <a:t>Govea</a:t>
              </a:r>
              <a:endParaRPr lang="es-ES" sz="1400" b="1" dirty="0">
                <a:solidFill>
                  <a:schemeClr val="tx2"/>
                </a:solidFill>
              </a:endParaRPr>
            </a:p>
          </p:txBody>
        </p:sp>
        <p:sp>
          <p:nvSpPr>
            <p:cNvPr id="15" name="14 Rectángulo"/>
            <p:cNvSpPr/>
            <p:nvPr/>
          </p:nvSpPr>
          <p:spPr>
            <a:xfrm>
              <a:off x="2843808" y="188640"/>
              <a:ext cx="6048672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tx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CONSUMPTION OF RAW MATERIALS AND NATURAL RESOURCES </a:t>
              </a:r>
            </a:p>
            <a:p>
              <a:pPr algn="ctr"/>
              <a:r>
                <a:rPr lang="es-ES_tradnl" sz="1200" b="1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THE PRODUCTION OF CONSTRUCTION MATERIALS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251520" y="6220238"/>
              <a:ext cx="611560" cy="637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" name="20 Rectángulo"/>
            <p:cNvSpPr/>
            <p:nvPr/>
          </p:nvSpPr>
          <p:spPr>
            <a:xfrm>
              <a:off x="2843808" y="620688"/>
              <a:ext cx="6048672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_tradnl" sz="2000" b="1" dirty="0" smtClean="0">
                  <a:solidFill>
                    <a:schemeClr val="tx2">
                      <a:lumMod val="75000"/>
                    </a:schemeClr>
                  </a:solidFill>
                </a:rPr>
                <a:t>CONCLUSIONS</a:t>
              </a:r>
              <a:endParaRPr lang="es-ES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22" name="Picture 2" descr="Application of Efficient and Renewable Energy Technologies in Low Cost Buildings and Infrastructur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7504" y="44624"/>
              <a:ext cx="2520280" cy="960811"/>
            </a:xfrm>
            <a:prstGeom prst="rect">
              <a:avLst/>
            </a:prstGeom>
            <a:noFill/>
          </p:spPr>
        </p:pic>
      </p:grpSp>
      <p:sp>
        <p:nvSpPr>
          <p:cNvPr id="16" name="1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22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uadroTexto"/>
          <p:cNvSpPr txBox="1"/>
          <p:nvPr/>
        </p:nvSpPr>
        <p:spPr>
          <a:xfrm>
            <a:off x="1187624" y="1844824"/>
            <a:ext cx="67687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4800" b="1" dirty="0" smtClean="0">
                <a:solidFill>
                  <a:schemeClr val="tx2"/>
                </a:solidFill>
              </a:rPr>
              <a:t>THANK YOU VERY MUCH FOR YOUR ATTENTION</a:t>
            </a:r>
            <a:endParaRPr lang="es-ES" sz="4800" b="1" dirty="0">
              <a:solidFill>
                <a:schemeClr val="tx2"/>
              </a:solidFill>
            </a:endParaRPr>
          </a:p>
        </p:txBody>
      </p:sp>
      <p:sp>
        <p:nvSpPr>
          <p:cNvPr id="17" name="16 CuadroTexto"/>
          <p:cNvSpPr txBox="1"/>
          <p:nvPr/>
        </p:nvSpPr>
        <p:spPr>
          <a:xfrm>
            <a:off x="539552" y="3789040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>
                <a:solidFill>
                  <a:srgbClr val="C00000"/>
                </a:solidFill>
              </a:rPr>
              <a:t>Juan Antonio Férriz Papí</a:t>
            </a:r>
          </a:p>
          <a:p>
            <a:pPr algn="ctr"/>
            <a:endParaRPr lang="es-ES_tradnl" sz="2400" dirty="0" smtClean="0"/>
          </a:p>
          <a:p>
            <a:pPr algn="ctr"/>
            <a:r>
              <a:rPr lang="es-ES_tradnl" sz="2400" dirty="0" smtClean="0"/>
              <a:t>Ja.ferriz@ua.es</a:t>
            </a:r>
            <a:endParaRPr lang="es-ES" sz="2400" dirty="0"/>
          </a:p>
        </p:txBody>
      </p:sp>
      <p:sp>
        <p:nvSpPr>
          <p:cNvPr id="18" name="17 Rectángulo redondeado"/>
          <p:cNvSpPr/>
          <p:nvPr/>
        </p:nvSpPr>
        <p:spPr>
          <a:xfrm>
            <a:off x="3059832" y="5373216"/>
            <a:ext cx="3024336" cy="1224136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19" name="18 Imagen" descr="Universidad de Alicante. Politécnic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5517232"/>
            <a:ext cx="2771800" cy="991695"/>
          </a:xfrm>
          <a:prstGeom prst="rect">
            <a:avLst/>
          </a:prstGeom>
        </p:spPr>
      </p:pic>
      <p:sp>
        <p:nvSpPr>
          <p:cNvPr id="10" name="9 CuadroTexto"/>
          <p:cNvSpPr txBox="1"/>
          <p:nvPr/>
        </p:nvSpPr>
        <p:spPr>
          <a:xfrm>
            <a:off x="4860032" y="3789040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>
                <a:solidFill>
                  <a:srgbClr val="C00000"/>
                </a:solidFill>
              </a:rPr>
              <a:t>Raúl Hugo Prado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Govea</a:t>
            </a:r>
            <a:endParaRPr lang="es-ES_tradnl" sz="2400" b="1" dirty="0" smtClean="0">
              <a:solidFill>
                <a:srgbClr val="C00000"/>
              </a:solidFill>
            </a:endParaRPr>
          </a:p>
          <a:p>
            <a:pPr algn="ctr"/>
            <a:endParaRPr lang="es-ES_tradnl" sz="2400" dirty="0" smtClean="0"/>
          </a:p>
          <a:p>
            <a:pPr algn="ctr"/>
            <a:r>
              <a:rPr lang="es-ES_tradnl" sz="2400" dirty="0" smtClean="0"/>
              <a:t>Raul.prado@ua.es</a:t>
            </a:r>
            <a:endParaRPr lang="es-ES" sz="2400" dirty="0"/>
          </a:p>
        </p:txBody>
      </p:sp>
      <p:sp>
        <p:nvSpPr>
          <p:cNvPr id="13" name="12 Rectángulo"/>
          <p:cNvSpPr/>
          <p:nvPr/>
        </p:nvSpPr>
        <p:spPr>
          <a:xfrm>
            <a:off x="2843808" y="188640"/>
            <a:ext cx="6048672" cy="360040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CONSUMPTION OF RAW MATERIALS AND NATURAL RESOURCES </a:t>
            </a:r>
          </a:p>
          <a:p>
            <a:pPr algn="ctr"/>
            <a:r>
              <a:rPr lang="es-ES_tradnl" sz="1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THE PRODUCTION OF CONSTRUCTION MATERIALS</a:t>
            </a:r>
            <a:endParaRPr lang="es-ES" sz="1200" dirty="0">
              <a:solidFill>
                <a:schemeClr val="bg1"/>
              </a:solidFill>
            </a:endParaRPr>
          </a:p>
        </p:txBody>
      </p:sp>
      <p:pic>
        <p:nvPicPr>
          <p:cNvPr id="20" name="Picture 2" descr="Application of Efficient and Renewable Energy Technologies in Low Cost Buildings and Infrastructur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44624"/>
            <a:ext cx="2520280" cy="960811"/>
          </a:xfrm>
          <a:prstGeom prst="rect">
            <a:avLst/>
          </a:prstGeom>
          <a:noFill/>
        </p:spPr>
      </p:pic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9C9A2-A96E-47E5-A995-0EA42724C527}" type="slidenum">
              <a:rPr lang="es-ES" smtClean="0"/>
              <a:pPr/>
              <a:t>23</a:t>
            </a:fld>
            <a:endParaRPr lang="es-E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1302</TotalTime>
  <Words>1247</Words>
  <Application>Microsoft Office PowerPoint</Application>
  <PresentationFormat>Presentación en pantalla (4:3)</PresentationFormat>
  <Paragraphs>430</Paragraphs>
  <Slides>23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23</vt:i4>
      </vt:variant>
    </vt:vector>
  </HeadingPairs>
  <TitlesOfParts>
    <vt:vector size="24" baseType="lpstr">
      <vt:lpstr>Tema de Office</vt:lpstr>
      <vt:lpstr>Diapositiva 1</vt:lpstr>
      <vt:lpstr>Diapositiva 2</vt:lpstr>
      <vt:lpstr>Diapositiva 3</vt:lpstr>
      <vt:lpstr>Diapositiva 4</vt:lpstr>
      <vt:lpstr>Diapositiva 5</vt:lpstr>
      <vt:lpstr>Diapositiva 6</vt:lpstr>
      <vt:lpstr>Diapositiva 7</vt:lpstr>
      <vt:lpstr>Diapositiva 8</vt:lpstr>
      <vt:lpstr>Diapositiva 9</vt:lpstr>
      <vt:lpstr>Diapositiva 10</vt:lpstr>
      <vt:lpstr>Diapositiva 11</vt:lpstr>
      <vt:lpstr>Diapositiva 12</vt:lpstr>
      <vt:lpstr>Diapositiva 13</vt:lpstr>
      <vt:lpstr>Diapositiva 14</vt:lpstr>
      <vt:lpstr>Diapositiva 15</vt:lpstr>
      <vt:lpstr>Diapositiva 16</vt:lpstr>
      <vt:lpstr>Diapositiva 17</vt:lpstr>
      <vt:lpstr>Diapositiva 18</vt:lpstr>
      <vt:lpstr>Diapositiva 19</vt:lpstr>
      <vt:lpstr>Diapositiva 20</vt:lpstr>
      <vt:lpstr>Diapositiva 21</vt:lpstr>
      <vt:lpstr>Diapositiva 22</vt:lpstr>
      <vt:lpstr>Diapositiva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Juanan</cp:lastModifiedBy>
  <cp:revision>22</cp:revision>
  <dcterms:created xsi:type="dcterms:W3CDTF">2013-09-09T17:01:18Z</dcterms:created>
  <dcterms:modified xsi:type="dcterms:W3CDTF">2013-09-17T05:16:55Z</dcterms:modified>
</cp:coreProperties>
</file>