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diagrams/drawing2.xml" ContentType="application/vnd.ms-office.drawingml.diagramDrawing+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colors4.xml" ContentType="application/vnd.openxmlformats-officedocument.drawingml.diagramColors+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Override PartName="/ppt/diagrams/colors2.xml" ContentType="application/vnd.openxmlformats-officedocument.drawingml.diagramColors+xml"/>
  <Override PartName="/ppt/notesSlides/notesSlide1.xml" ContentType="application/vnd.openxmlformats-officedocument.presentationml.notesSlide+xml"/>
  <Override PartName="/ppt/diagrams/drawing3.xml" ContentType="application/vnd.ms-office.drawingml.diagramDrawing+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3.xml" ContentType="application/vnd.openxmlformats-officedocument.drawingml.diagramData+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notesSlides/notesSlide4.xml" ContentType="application/vnd.openxmlformats-officedocument.presentationml.notesSlide+xml"/>
  <Override PartName="/ppt/diagrams/drawing4.xml" ContentType="application/vnd.ms-office.drawingml.diagramDrawing+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61"/>
  </p:notesMasterIdLst>
  <p:sldIdLst>
    <p:sldId id="290" r:id="rId2"/>
    <p:sldId id="291" r:id="rId3"/>
    <p:sldId id="256" r:id="rId4"/>
    <p:sldId id="257" r:id="rId5"/>
    <p:sldId id="258" r:id="rId6"/>
    <p:sldId id="259" r:id="rId7"/>
    <p:sldId id="293" r:id="rId8"/>
    <p:sldId id="292" r:id="rId9"/>
    <p:sldId id="260" r:id="rId10"/>
    <p:sldId id="261" r:id="rId11"/>
    <p:sldId id="294" r:id="rId12"/>
    <p:sldId id="262" r:id="rId13"/>
    <p:sldId id="295" r:id="rId14"/>
    <p:sldId id="263" r:id="rId15"/>
    <p:sldId id="264" r:id="rId16"/>
    <p:sldId id="265" r:id="rId17"/>
    <p:sldId id="266" r:id="rId18"/>
    <p:sldId id="267" r:id="rId19"/>
    <p:sldId id="268" r:id="rId20"/>
    <p:sldId id="269" r:id="rId21"/>
    <p:sldId id="277" r:id="rId22"/>
    <p:sldId id="270" r:id="rId23"/>
    <p:sldId id="278" r:id="rId24"/>
    <p:sldId id="296" r:id="rId25"/>
    <p:sldId id="271" r:id="rId26"/>
    <p:sldId id="272" r:id="rId27"/>
    <p:sldId id="279" r:id="rId28"/>
    <p:sldId id="273" r:id="rId29"/>
    <p:sldId id="280" r:id="rId30"/>
    <p:sldId id="274" r:id="rId31"/>
    <p:sldId id="275" r:id="rId32"/>
    <p:sldId id="276" r:id="rId33"/>
    <p:sldId id="281" r:id="rId34"/>
    <p:sldId id="297" r:id="rId35"/>
    <p:sldId id="282" r:id="rId36"/>
    <p:sldId id="283" r:id="rId37"/>
    <p:sldId id="298" r:id="rId38"/>
    <p:sldId id="284" r:id="rId39"/>
    <p:sldId id="285" r:id="rId40"/>
    <p:sldId id="286" r:id="rId41"/>
    <p:sldId id="287" r:id="rId42"/>
    <p:sldId id="288" r:id="rId43"/>
    <p:sldId id="289"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4" r:id="rId59"/>
    <p:sldId id="313"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702"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A18D7E-7F29-024B-AE3D-B8B88B82CE35}" type="doc">
      <dgm:prSet loTypeId="urn:microsoft.com/office/officeart/2005/8/layout/cycle3" loCatId="" qsTypeId="urn:microsoft.com/office/officeart/2005/8/quickstyle/simple4" qsCatId="simple" csTypeId="urn:microsoft.com/office/officeart/2005/8/colors/colorful4" csCatId="colorful"/>
      <dgm:spPr/>
      <dgm:t>
        <a:bodyPr/>
        <a:lstStyle/>
        <a:p>
          <a:endParaRPr lang="en-GB"/>
        </a:p>
      </dgm:t>
    </dgm:pt>
    <dgm:pt modelId="{3E44E926-D1CA-BC46-B33B-2079B877D83B}">
      <dgm:prSet/>
      <dgm:spPr/>
      <dgm:t>
        <a:bodyPr/>
        <a:lstStyle/>
        <a:p>
          <a:pPr rtl="0"/>
          <a:r>
            <a:rPr lang="en-GB" smtClean="0"/>
            <a:t>Marriage</a:t>
          </a:r>
          <a:endParaRPr lang="en-GB"/>
        </a:p>
      </dgm:t>
    </dgm:pt>
    <dgm:pt modelId="{6FCB6359-E3C4-E943-88C2-18CD5AACE434}" type="parTrans" cxnId="{6ED15B77-FA3D-3F4C-9437-119A77E2410C}">
      <dgm:prSet/>
      <dgm:spPr/>
      <dgm:t>
        <a:bodyPr/>
        <a:lstStyle/>
        <a:p>
          <a:endParaRPr lang="en-GB"/>
        </a:p>
      </dgm:t>
    </dgm:pt>
    <dgm:pt modelId="{B5FD8FC0-EB4E-984D-A4DD-7DC47C207E40}" type="sibTrans" cxnId="{6ED15B77-FA3D-3F4C-9437-119A77E2410C}">
      <dgm:prSet/>
      <dgm:spPr/>
      <dgm:t>
        <a:bodyPr/>
        <a:lstStyle/>
        <a:p>
          <a:endParaRPr lang="en-GB"/>
        </a:p>
      </dgm:t>
    </dgm:pt>
    <dgm:pt modelId="{E333D33C-088A-C445-89E5-E9279BE16C45}">
      <dgm:prSet/>
      <dgm:spPr/>
      <dgm:t>
        <a:bodyPr/>
        <a:lstStyle/>
        <a:p>
          <a:pPr rtl="0"/>
          <a:r>
            <a:rPr lang="en-GB" smtClean="0"/>
            <a:t>Divorce</a:t>
          </a:r>
          <a:endParaRPr lang="en-GB"/>
        </a:p>
      </dgm:t>
    </dgm:pt>
    <dgm:pt modelId="{7BFC4B91-498E-454B-A2A8-824074D34EDE}" type="parTrans" cxnId="{15A1E8C2-8E4B-A848-A1A9-8AD07E84411D}">
      <dgm:prSet/>
      <dgm:spPr/>
      <dgm:t>
        <a:bodyPr/>
        <a:lstStyle/>
        <a:p>
          <a:endParaRPr lang="en-GB"/>
        </a:p>
      </dgm:t>
    </dgm:pt>
    <dgm:pt modelId="{0C42D9CA-2831-4F4B-BE61-2848ABB2F430}" type="sibTrans" cxnId="{15A1E8C2-8E4B-A848-A1A9-8AD07E84411D}">
      <dgm:prSet/>
      <dgm:spPr/>
      <dgm:t>
        <a:bodyPr/>
        <a:lstStyle/>
        <a:p>
          <a:endParaRPr lang="en-GB"/>
        </a:p>
      </dgm:t>
    </dgm:pt>
    <dgm:pt modelId="{A3C90B2F-C354-7F4A-93E9-F0871E074B76}">
      <dgm:prSet/>
      <dgm:spPr/>
      <dgm:t>
        <a:bodyPr/>
        <a:lstStyle/>
        <a:p>
          <a:pPr rtl="0"/>
          <a:r>
            <a:rPr lang="en-GB" smtClean="0"/>
            <a:t>Crime</a:t>
          </a:r>
          <a:endParaRPr lang="en-GB"/>
        </a:p>
      </dgm:t>
    </dgm:pt>
    <dgm:pt modelId="{3D6720BC-6940-E64A-97D2-C05F8D66D9A5}" type="parTrans" cxnId="{F5145A0A-25AD-494D-B73C-430D4E4AE276}">
      <dgm:prSet/>
      <dgm:spPr/>
      <dgm:t>
        <a:bodyPr/>
        <a:lstStyle/>
        <a:p>
          <a:endParaRPr lang="en-GB"/>
        </a:p>
      </dgm:t>
    </dgm:pt>
    <dgm:pt modelId="{51DE311D-CBAE-D54F-8F91-2AAD869A0F78}" type="sibTrans" cxnId="{F5145A0A-25AD-494D-B73C-430D4E4AE276}">
      <dgm:prSet/>
      <dgm:spPr/>
      <dgm:t>
        <a:bodyPr/>
        <a:lstStyle/>
        <a:p>
          <a:endParaRPr lang="en-GB"/>
        </a:p>
      </dgm:t>
    </dgm:pt>
    <dgm:pt modelId="{EDB611DC-E2A2-884D-97A1-E9218A5EB821}">
      <dgm:prSet/>
      <dgm:spPr/>
      <dgm:t>
        <a:bodyPr/>
        <a:lstStyle/>
        <a:p>
          <a:pPr rtl="0"/>
          <a:r>
            <a:rPr lang="en-GB" smtClean="0"/>
            <a:t>Punishment</a:t>
          </a:r>
          <a:endParaRPr lang="en-GB"/>
        </a:p>
      </dgm:t>
    </dgm:pt>
    <dgm:pt modelId="{84765A2C-266E-3344-8E10-2B0840BBC1F3}" type="parTrans" cxnId="{737997B5-95F0-344E-AFF7-AEF2726547FC}">
      <dgm:prSet/>
      <dgm:spPr/>
      <dgm:t>
        <a:bodyPr/>
        <a:lstStyle/>
        <a:p>
          <a:endParaRPr lang="en-GB"/>
        </a:p>
      </dgm:t>
    </dgm:pt>
    <dgm:pt modelId="{22EF761B-C8E9-8548-9FFE-EB526A6AE216}" type="sibTrans" cxnId="{737997B5-95F0-344E-AFF7-AEF2726547FC}">
      <dgm:prSet/>
      <dgm:spPr/>
      <dgm:t>
        <a:bodyPr/>
        <a:lstStyle/>
        <a:p>
          <a:endParaRPr lang="en-GB"/>
        </a:p>
      </dgm:t>
    </dgm:pt>
    <dgm:pt modelId="{ADEE5241-C7AF-724B-9137-811D7DB9697C}">
      <dgm:prSet/>
      <dgm:spPr/>
      <dgm:t>
        <a:bodyPr/>
        <a:lstStyle/>
        <a:p>
          <a:pPr rtl="0"/>
          <a:r>
            <a:rPr lang="en-GB" smtClean="0"/>
            <a:t>Property ownership</a:t>
          </a:r>
          <a:endParaRPr lang="en-GB"/>
        </a:p>
      </dgm:t>
    </dgm:pt>
    <dgm:pt modelId="{9FA28DA3-A480-8947-ADAC-EA1427896F31}" type="parTrans" cxnId="{6F96A549-BFAA-D74F-A432-372EE58A69DB}">
      <dgm:prSet/>
      <dgm:spPr/>
      <dgm:t>
        <a:bodyPr/>
        <a:lstStyle/>
        <a:p>
          <a:endParaRPr lang="en-GB"/>
        </a:p>
      </dgm:t>
    </dgm:pt>
    <dgm:pt modelId="{73749538-1DF5-E845-8C72-65F697AE9D51}" type="sibTrans" cxnId="{6F96A549-BFAA-D74F-A432-372EE58A69DB}">
      <dgm:prSet/>
      <dgm:spPr/>
      <dgm:t>
        <a:bodyPr/>
        <a:lstStyle/>
        <a:p>
          <a:endParaRPr lang="en-GB"/>
        </a:p>
      </dgm:t>
    </dgm:pt>
    <dgm:pt modelId="{2593DB75-81FC-984B-A767-3E1A531248D3}">
      <dgm:prSet/>
      <dgm:spPr/>
      <dgm:t>
        <a:bodyPr/>
        <a:lstStyle/>
        <a:p>
          <a:pPr rtl="0"/>
          <a:r>
            <a:rPr lang="en-GB" smtClean="0"/>
            <a:t>Public order</a:t>
          </a:r>
          <a:endParaRPr lang="en-GB"/>
        </a:p>
      </dgm:t>
    </dgm:pt>
    <dgm:pt modelId="{C34CAAFA-B525-A340-BA86-5D11FE64229F}" type="parTrans" cxnId="{5DA9D740-3B43-4A49-AB23-A0880F23481C}">
      <dgm:prSet/>
      <dgm:spPr/>
      <dgm:t>
        <a:bodyPr/>
        <a:lstStyle/>
        <a:p>
          <a:endParaRPr lang="en-GB"/>
        </a:p>
      </dgm:t>
    </dgm:pt>
    <dgm:pt modelId="{E2A2C381-FAE4-AC48-B641-D5FF704C0903}" type="sibTrans" cxnId="{5DA9D740-3B43-4A49-AB23-A0880F23481C}">
      <dgm:prSet/>
      <dgm:spPr/>
      <dgm:t>
        <a:bodyPr/>
        <a:lstStyle/>
        <a:p>
          <a:endParaRPr lang="en-GB"/>
        </a:p>
      </dgm:t>
    </dgm:pt>
    <dgm:pt modelId="{3FB742B3-C527-2A4E-969D-63DB28EA411F}">
      <dgm:prSet/>
      <dgm:spPr/>
      <dgm:t>
        <a:bodyPr/>
        <a:lstStyle/>
        <a:p>
          <a:pPr rtl="0"/>
          <a:r>
            <a:rPr lang="en-GB" smtClean="0"/>
            <a:t>Individual and community conduct</a:t>
          </a:r>
          <a:endParaRPr lang="en-GB"/>
        </a:p>
      </dgm:t>
    </dgm:pt>
    <dgm:pt modelId="{DFFDEDDA-E371-594E-8D7E-62FB953804A7}" type="parTrans" cxnId="{5BE2E727-4C79-7748-B524-F958B10C96E3}">
      <dgm:prSet/>
      <dgm:spPr/>
      <dgm:t>
        <a:bodyPr/>
        <a:lstStyle/>
        <a:p>
          <a:endParaRPr lang="en-GB"/>
        </a:p>
      </dgm:t>
    </dgm:pt>
    <dgm:pt modelId="{AD5D3826-68BF-044F-827D-3E3B0EB4E453}" type="sibTrans" cxnId="{5BE2E727-4C79-7748-B524-F958B10C96E3}">
      <dgm:prSet/>
      <dgm:spPr/>
      <dgm:t>
        <a:bodyPr/>
        <a:lstStyle/>
        <a:p>
          <a:endParaRPr lang="en-GB"/>
        </a:p>
      </dgm:t>
    </dgm:pt>
    <dgm:pt modelId="{FCE9516A-8E99-DF4E-AD72-C7632C69F1A5}" type="pres">
      <dgm:prSet presAssocID="{62A18D7E-7F29-024B-AE3D-B8B88B82CE35}" presName="Name0" presStyleCnt="0">
        <dgm:presLayoutVars>
          <dgm:dir/>
          <dgm:resizeHandles val="exact"/>
        </dgm:presLayoutVars>
      </dgm:prSet>
      <dgm:spPr/>
      <dgm:t>
        <a:bodyPr/>
        <a:lstStyle/>
        <a:p>
          <a:endParaRPr lang="en-GB"/>
        </a:p>
      </dgm:t>
    </dgm:pt>
    <dgm:pt modelId="{62ADE2A5-FCC9-0542-81F3-FBBD96B2E03E}" type="pres">
      <dgm:prSet presAssocID="{62A18D7E-7F29-024B-AE3D-B8B88B82CE35}" presName="cycle" presStyleCnt="0"/>
      <dgm:spPr/>
    </dgm:pt>
    <dgm:pt modelId="{E0AAFC98-2456-7A43-8FA3-DEB33C4C9528}" type="pres">
      <dgm:prSet presAssocID="{3E44E926-D1CA-BC46-B33B-2079B877D83B}" presName="nodeFirstNode" presStyleLbl="node1" presStyleIdx="0" presStyleCnt="7" custRadScaleRad="110757" custRadScaleInc="-528">
        <dgm:presLayoutVars>
          <dgm:bulletEnabled val="1"/>
        </dgm:presLayoutVars>
      </dgm:prSet>
      <dgm:spPr/>
      <dgm:t>
        <a:bodyPr/>
        <a:lstStyle/>
        <a:p>
          <a:endParaRPr lang="en-GB"/>
        </a:p>
      </dgm:t>
    </dgm:pt>
    <dgm:pt modelId="{6B42FEB4-E803-5E47-8404-3453F6F9EC61}" type="pres">
      <dgm:prSet presAssocID="{B5FD8FC0-EB4E-984D-A4DD-7DC47C207E40}" presName="sibTransFirstNode" presStyleLbl="bgShp" presStyleIdx="0" presStyleCnt="1"/>
      <dgm:spPr/>
      <dgm:t>
        <a:bodyPr/>
        <a:lstStyle/>
        <a:p>
          <a:endParaRPr lang="en-GB"/>
        </a:p>
      </dgm:t>
    </dgm:pt>
    <dgm:pt modelId="{248CF297-79CC-6D4D-A809-73E8525F644A}" type="pres">
      <dgm:prSet presAssocID="{E333D33C-088A-C445-89E5-E9279BE16C45}" presName="nodeFollowingNodes" presStyleLbl="node1" presStyleIdx="1" presStyleCnt="7">
        <dgm:presLayoutVars>
          <dgm:bulletEnabled val="1"/>
        </dgm:presLayoutVars>
      </dgm:prSet>
      <dgm:spPr/>
      <dgm:t>
        <a:bodyPr/>
        <a:lstStyle/>
        <a:p>
          <a:endParaRPr lang="en-GB"/>
        </a:p>
      </dgm:t>
    </dgm:pt>
    <dgm:pt modelId="{334D04D6-BA37-9F4F-87E6-6CE91EC309DD}" type="pres">
      <dgm:prSet presAssocID="{A3C90B2F-C354-7F4A-93E9-F0871E074B76}" presName="nodeFollowingNodes" presStyleLbl="node1" presStyleIdx="2" presStyleCnt="7">
        <dgm:presLayoutVars>
          <dgm:bulletEnabled val="1"/>
        </dgm:presLayoutVars>
      </dgm:prSet>
      <dgm:spPr/>
      <dgm:t>
        <a:bodyPr/>
        <a:lstStyle/>
        <a:p>
          <a:endParaRPr lang="en-GB"/>
        </a:p>
      </dgm:t>
    </dgm:pt>
    <dgm:pt modelId="{2228F456-83FD-4F48-8719-577285DD9879}" type="pres">
      <dgm:prSet presAssocID="{EDB611DC-E2A2-884D-97A1-E9218A5EB821}" presName="nodeFollowingNodes" presStyleLbl="node1" presStyleIdx="3" presStyleCnt="7">
        <dgm:presLayoutVars>
          <dgm:bulletEnabled val="1"/>
        </dgm:presLayoutVars>
      </dgm:prSet>
      <dgm:spPr/>
      <dgm:t>
        <a:bodyPr/>
        <a:lstStyle/>
        <a:p>
          <a:endParaRPr lang="en-GB"/>
        </a:p>
      </dgm:t>
    </dgm:pt>
    <dgm:pt modelId="{D8B430F0-1008-D942-8FF6-24CE5C366679}" type="pres">
      <dgm:prSet presAssocID="{ADEE5241-C7AF-724B-9137-811D7DB9697C}" presName="nodeFollowingNodes" presStyleLbl="node1" presStyleIdx="4" presStyleCnt="7">
        <dgm:presLayoutVars>
          <dgm:bulletEnabled val="1"/>
        </dgm:presLayoutVars>
      </dgm:prSet>
      <dgm:spPr/>
      <dgm:t>
        <a:bodyPr/>
        <a:lstStyle/>
        <a:p>
          <a:endParaRPr lang="en-GB"/>
        </a:p>
      </dgm:t>
    </dgm:pt>
    <dgm:pt modelId="{B22C22B7-8F5A-4F44-89B4-90758085285A}" type="pres">
      <dgm:prSet presAssocID="{2593DB75-81FC-984B-A767-3E1A531248D3}" presName="nodeFollowingNodes" presStyleLbl="node1" presStyleIdx="5" presStyleCnt="7">
        <dgm:presLayoutVars>
          <dgm:bulletEnabled val="1"/>
        </dgm:presLayoutVars>
      </dgm:prSet>
      <dgm:spPr/>
      <dgm:t>
        <a:bodyPr/>
        <a:lstStyle/>
        <a:p>
          <a:endParaRPr lang="en-GB"/>
        </a:p>
      </dgm:t>
    </dgm:pt>
    <dgm:pt modelId="{A481464A-C8C2-6D47-B518-F67CB51A1BC4}" type="pres">
      <dgm:prSet presAssocID="{3FB742B3-C527-2A4E-969D-63DB28EA411F}" presName="nodeFollowingNodes" presStyleLbl="node1" presStyleIdx="6" presStyleCnt="7">
        <dgm:presLayoutVars>
          <dgm:bulletEnabled val="1"/>
        </dgm:presLayoutVars>
      </dgm:prSet>
      <dgm:spPr/>
      <dgm:t>
        <a:bodyPr/>
        <a:lstStyle/>
        <a:p>
          <a:endParaRPr lang="en-GB"/>
        </a:p>
      </dgm:t>
    </dgm:pt>
  </dgm:ptLst>
  <dgm:cxnLst>
    <dgm:cxn modelId="{119F705C-3B61-6540-A220-F81D94B41B53}" type="presOf" srcId="{ADEE5241-C7AF-724B-9137-811D7DB9697C}" destId="{D8B430F0-1008-D942-8FF6-24CE5C366679}" srcOrd="0" destOrd="0" presId="urn:microsoft.com/office/officeart/2005/8/layout/cycle3"/>
    <dgm:cxn modelId="{04A19BA3-4DA8-8B4B-86DB-A3D8FB63916C}" type="presOf" srcId="{EDB611DC-E2A2-884D-97A1-E9218A5EB821}" destId="{2228F456-83FD-4F48-8719-577285DD9879}" srcOrd="0" destOrd="0" presId="urn:microsoft.com/office/officeart/2005/8/layout/cycle3"/>
    <dgm:cxn modelId="{5BE2E727-4C79-7748-B524-F958B10C96E3}" srcId="{62A18D7E-7F29-024B-AE3D-B8B88B82CE35}" destId="{3FB742B3-C527-2A4E-969D-63DB28EA411F}" srcOrd="6" destOrd="0" parTransId="{DFFDEDDA-E371-594E-8D7E-62FB953804A7}" sibTransId="{AD5D3826-68BF-044F-827D-3E3B0EB4E453}"/>
    <dgm:cxn modelId="{F9301664-D839-6245-AB8E-3CCCC09C7203}" type="presOf" srcId="{E333D33C-088A-C445-89E5-E9279BE16C45}" destId="{248CF297-79CC-6D4D-A809-73E8525F644A}" srcOrd="0" destOrd="0" presId="urn:microsoft.com/office/officeart/2005/8/layout/cycle3"/>
    <dgm:cxn modelId="{15A1E8C2-8E4B-A848-A1A9-8AD07E84411D}" srcId="{62A18D7E-7F29-024B-AE3D-B8B88B82CE35}" destId="{E333D33C-088A-C445-89E5-E9279BE16C45}" srcOrd="1" destOrd="0" parTransId="{7BFC4B91-498E-454B-A2A8-824074D34EDE}" sibTransId="{0C42D9CA-2831-4F4B-BE61-2848ABB2F430}"/>
    <dgm:cxn modelId="{6F96A549-BFAA-D74F-A432-372EE58A69DB}" srcId="{62A18D7E-7F29-024B-AE3D-B8B88B82CE35}" destId="{ADEE5241-C7AF-724B-9137-811D7DB9697C}" srcOrd="4" destOrd="0" parTransId="{9FA28DA3-A480-8947-ADAC-EA1427896F31}" sibTransId="{73749538-1DF5-E845-8C72-65F697AE9D51}"/>
    <dgm:cxn modelId="{236CB953-EF45-114C-87D1-59395762CDE7}" type="presOf" srcId="{A3C90B2F-C354-7F4A-93E9-F0871E074B76}" destId="{334D04D6-BA37-9F4F-87E6-6CE91EC309DD}" srcOrd="0" destOrd="0" presId="urn:microsoft.com/office/officeart/2005/8/layout/cycle3"/>
    <dgm:cxn modelId="{737997B5-95F0-344E-AFF7-AEF2726547FC}" srcId="{62A18D7E-7F29-024B-AE3D-B8B88B82CE35}" destId="{EDB611DC-E2A2-884D-97A1-E9218A5EB821}" srcOrd="3" destOrd="0" parTransId="{84765A2C-266E-3344-8E10-2B0840BBC1F3}" sibTransId="{22EF761B-C8E9-8548-9FFE-EB526A6AE216}"/>
    <dgm:cxn modelId="{D1C56211-5E23-0F4C-9CEC-D1F5B12BF2CF}" type="presOf" srcId="{62A18D7E-7F29-024B-AE3D-B8B88B82CE35}" destId="{FCE9516A-8E99-DF4E-AD72-C7632C69F1A5}" srcOrd="0" destOrd="0" presId="urn:microsoft.com/office/officeart/2005/8/layout/cycle3"/>
    <dgm:cxn modelId="{2045A22E-9B78-074A-8A74-9E180E5A7159}" type="presOf" srcId="{B5FD8FC0-EB4E-984D-A4DD-7DC47C207E40}" destId="{6B42FEB4-E803-5E47-8404-3453F6F9EC61}" srcOrd="0" destOrd="0" presId="urn:microsoft.com/office/officeart/2005/8/layout/cycle3"/>
    <dgm:cxn modelId="{4B30DF45-3C03-BA4D-BDD0-678340717F8C}" type="presOf" srcId="{3E44E926-D1CA-BC46-B33B-2079B877D83B}" destId="{E0AAFC98-2456-7A43-8FA3-DEB33C4C9528}" srcOrd="0" destOrd="0" presId="urn:microsoft.com/office/officeart/2005/8/layout/cycle3"/>
    <dgm:cxn modelId="{5DA9D740-3B43-4A49-AB23-A0880F23481C}" srcId="{62A18D7E-7F29-024B-AE3D-B8B88B82CE35}" destId="{2593DB75-81FC-984B-A767-3E1A531248D3}" srcOrd="5" destOrd="0" parTransId="{C34CAAFA-B525-A340-BA86-5D11FE64229F}" sibTransId="{E2A2C381-FAE4-AC48-B641-D5FF704C0903}"/>
    <dgm:cxn modelId="{F5145A0A-25AD-494D-B73C-430D4E4AE276}" srcId="{62A18D7E-7F29-024B-AE3D-B8B88B82CE35}" destId="{A3C90B2F-C354-7F4A-93E9-F0871E074B76}" srcOrd="2" destOrd="0" parTransId="{3D6720BC-6940-E64A-97D2-C05F8D66D9A5}" sibTransId="{51DE311D-CBAE-D54F-8F91-2AAD869A0F78}"/>
    <dgm:cxn modelId="{BB9F9567-1DEC-114A-B9FE-85D226B255EC}" type="presOf" srcId="{2593DB75-81FC-984B-A767-3E1A531248D3}" destId="{B22C22B7-8F5A-4F44-89B4-90758085285A}" srcOrd="0" destOrd="0" presId="urn:microsoft.com/office/officeart/2005/8/layout/cycle3"/>
    <dgm:cxn modelId="{515D3E59-B79D-7B49-A533-E1CCE9E49E1C}" type="presOf" srcId="{3FB742B3-C527-2A4E-969D-63DB28EA411F}" destId="{A481464A-C8C2-6D47-B518-F67CB51A1BC4}" srcOrd="0" destOrd="0" presId="urn:microsoft.com/office/officeart/2005/8/layout/cycle3"/>
    <dgm:cxn modelId="{6ED15B77-FA3D-3F4C-9437-119A77E2410C}" srcId="{62A18D7E-7F29-024B-AE3D-B8B88B82CE35}" destId="{3E44E926-D1CA-BC46-B33B-2079B877D83B}" srcOrd="0" destOrd="0" parTransId="{6FCB6359-E3C4-E943-88C2-18CD5AACE434}" sibTransId="{B5FD8FC0-EB4E-984D-A4DD-7DC47C207E40}"/>
    <dgm:cxn modelId="{1A789A9B-7156-3B45-8901-9FFD51F721E2}" type="presParOf" srcId="{FCE9516A-8E99-DF4E-AD72-C7632C69F1A5}" destId="{62ADE2A5-FCC9-0542-81F3-FBBD96B2E03E}" srcOrd="0" destOrd="0" presId="urn:microsoft.com/office/officeart/2005/8/layout/cycle3"/>
    <dgm:cxn modelId="{D49E1344-1371-1C41-BDB2-253C8EA2775D}" type="presParOf" srcId="{62ADE2A5-FCC9-0542-81F3-FBBD96B2E03E}" destId="{E0AAFC98-2456-7A43-8FA3-DEB33C4C9528}" srcOrd="0" destOrd="0" presId="urn:microsoft.com/office/officeart/2005/8/layout/cycle3"/>
    <dgm:cxn modelId="{75645E18-727F-5549-9A52-291CD92F647C}" type="presParOf" srcId="{62ADE2A5-FCC9-0542-81F3-FBBD96B2E03E}" destId="{6B42FEB4-E803-5E47-8404-3453F6F9EC61}" srcOrd="1" destOrd="0" presId="urn:microsoft.com/office/officeart/2005/8/layout/cycle3"/>
    <dgm:cxn modelId="{E4E0327E-D400-0E4F-B13A-1D493C49FFED}" type="presParOf" srcId="{62ADE2A5-FCC9-0542-81F3-FBBD96B2E03E}" destId="{248CF297-79CC-6D4D-A809-73E8525F644A}" srcOrd="2" destOrd="0" presId="urn:microsoft.com/office/officeart/2005/8/layout/cycle3"/>
    <dgm:cxn modelId="{D8D434F8-692A-F049-BFD8-E0B627B96B74}" type="presParOf" srcId="{62ADE2A5-FCC9-0542-81F3-FBBD96B2E03E}" destId="{334D04D6-BA37-9F4F-87E6-6CE91EC309DD}" srcOrd="3" destOrd="0" presId="urn:microsoft.com/office/officeart/2005/8/layout/cycle3"/>
    <dgm:cxn modelId="{4415915C-CA46-6348-A5A0-0F0CF31E95BF}" type="presParOf" srcId="{62ADE2A5-FCC9-0542-81F3-FBBD96B2E03E}" destId="{2228F456-83FD-4F48-8719-577285DD9879}" srcOrd="4" destOrd="0" presId="urn:microsoft.com/office/officeart/2005/8/layout/cycle3"/>
    <dgm:cxn modelId="{D0B3EB74-838B-A647-9B1D-D82155ADB47A}" type="presParOf" srcId="{62ADE2A5-FCC9-0542-81F3-FBBD96B2E03E}" destId="{D8B430F0-1008-D942-8FF6-24CE5C366679}" srcOrd="5" destOrd="0" presId="urn:microsoft.com/office/officeart/2005/8/layout/cycle3"/>
    <dgm:cxn modelId="{49864E29-A206-B743-A871-2907D09B8A17}" type="presParOf" srcId="{62ADE2A5-FCC9-0542-81F3-FBBD96B2E03E}" destId="{B22C22B7-8F5A-4F44-89B4-90758085285A}" srcOrd="6" destOrd="0" presId="urn:microsoft.com/office/officeart/2005/8/layout/cycle3"/>
    <dgm:cxn modelId="{B9BFBBAD-113B-CD47-B66C-49760E8716A4}" type="presParOf" srcId="{62ADE2A5-FCC9-0542-81F3-FBBD96B2E03E}" destId="{A481464A-C8C2-6D47-B518-F67CB51A1BC4}" srcOrd="7" destOrd="0" presId="urn:microsoft.com/office/officeart/2005/8/layout/cycle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00B7B8-961C-6046-8721-070276658D2C}" type="doc">
      <dgm:prSet loTypeId="urn:microsoft.com/office/officeart/2005/8/layout/cycle2" loCatId="" qsTypeId="urn:microsoft.com/office/officeart/2005/8/quickstyle/simple3" qsCatId="simple" csTypeId="urn:microsoft.com/office/officeart/2005/8/colors/accent3_2" csCatId="accent3" phldr="1"/>
      <dgm:spPr/>
      <dgm:t>
        <a:bodyPr/>
        <a:lstStyle/>
        <a:p>
          <a:endParaRPr lang="en-GB"/>
        </a:p>
      </dgm:t>
    </dgm:pt>
    <dgm:pt modelId="{F1C5D002-8FDC-F346-A7B1-46202E19B545}">
      <dgm:prSet/>
      <dgm:spPr/>
      <dgm:t>
        <a:bodyPr/>
        <a:lstStyle/>
        <a:p>
          <a:pPr rtl="0"/>
          <a:r>
            <a:rPr lang="tr-TR" dirty="0" err="1" smtClean="0"/>
            <a:t>Qur’an</a:t>
          </a:r>
          <a:endParaRPr lang="tr-TR" dirty="0"/>
        </a:p>
      </dgm:t>
    </dgm:pt>
    <dgm:pt modelId="{6480746F-7377-A84F-BA05-B9A77E8AF8F8}" type="parTrans" cxnId="{17222E59-BB0C-E046-9562-29C23DB4696A}">
      <dgm:prSet/>
      <dgm:spPr/>
      <dgm:t>
        <a:bodyPr/>
        <a:lstStyle/>
        <a:p>
          <a:endParaRPr lang="en-GB"/>
        </a:p>
      </dgm:t>
    </dgm:pt>
    <dgm:pt modelId="{7C2450F6-EC35-E648-A294-AB40ED4C0CD8}" type="sibTrans" cxnId="{17222E59-BB0C-E046-9562-29C23DB4696A}">
      <dgm:prSet/>
      <dgm:spPr/>
      <dgm:t>
        <a:bodyPr/>
        <a:lstStyle/>
        <a:p>
          <a:endParaRPr lang="en-GB"/>
        </a:p>
      </dgm:t>
    </dgm:pt>
    <dgm:pt modelId="{288AAB6C-E3F2-E44A-9CF7-F36C0C4E4D7E}">
      <dgm:prSet/>
      <dgm:spPr/>
      <dgm:t>
        <a:bodyPr/>
        <a:lstStyle/>
        <a:p>
          <a:pPr rtl="0"/>
          <a:r>
            <a:rPr lang="en-GB" dirty="0" err="1" smtClean="0"/>
            <a:t>Sunnah</a:t>
          </a:r>
          <a:endParaRPr lang="en-GB" dirty="0"/>
        </a:p>
      </dgm:t>
    </dgm:pt>
    <dgm:pt modelId="{2F135DD9-DC09-764A-8395-00FDD5B5DDAE}" type="parTrans" cxnId="{DF4F4568-EF35-8E4A-94C3-BBC65CFBF0F5}">
      <dgm:prSet/>
      <dgm:spPr/>
      <dgm:t>
        <a:bodyPr/>
        <a:lstStyle/>
        <a:p>
          <a:endParaRPr lang="en-GB"/>
        </a:p>
      </dgm:t>
    </dgm:pt>
    <dgm:pt modelId="{12D660D8-01D4-7142-9128-420C7101059B}" type="sibTrans" cxnId="{DF4F4568-EF35-8E4A-94C3-BBC65CFBF0F5}">
      <dgm:prSet/>
      <dgm:spPr/>
      <dgm:t>
        <a:bodyPr/>
        <a:lstStyle/>
        <a:p>
          <a:endParaRPr lang="en-GB"/>
        </a:p>
      </dgm:t>
    </dgm:pt>
    <dgm:pt modelId="{5A5A801F-5453-1744-A963-4323328EFBA9}">
      <dgm:prSet/>
      <dgm:spPr/>
      <dgm:t>
        <a:bodyPr/>
        <a:lstStyle/>
        <a:p>
          <a:pPr rtl="0"/>
          <a:r>
            <a:rPr lang="en-GB" dirty="0" smtClean="0"/>
            <a:t>Hadith</a:t>
          </a:r>
          <a:endParaRPr lang="en-GB" dirty="0"/>
        </a:p>
      </dgm:t>
    </dgm:pt>
    <dgm:pt modelId="{398838A9-A86B-F647-A82E-8DB6ECA23689}" type="parTrans" cxnId="{D70C1A7B-6D80-8C4A-B353-27C61F44BC35}">
      <dgm:prSet/>
      <dgm:spPr/>
      <dgm:t>
        <a:bodyPr/>
        <a:lstStyle/>
        <a:p>
          <a:endParaRPr lang="en-GB"/>
        </a:p>
      </dgm:t>
    </dgm:pt>
    <dgm:pt modelId="{B5B2FC40-C7AA-0D43-9349-568976D37FD1}" type="sibTrans" cxnId="{D70C1A7B-6D80-8C4A-B353-27C61F44BC35}">
      <dgm:prSet/>
      <dgm:spPr/>
      <dgm:t>
        <a:bodyPr/>
        <a:lstStyle/>
        <a:p>
          <a:endParaRPr lang="en-GB"/>
        </a:p>
      </dgm:t>
    </dgm:pt>
    <dgm:pt modelId="{84FB1BD5-4A07-6443-A98B-CCC3B32825B8}">
      <dgm:prSet/>
      <dgm:spPr/>
      <dgm:t>
        <a:bodyPr/>
        <a:lstStyle/>
        <a:p>
          <a:pPr rtl="0"/>
          <a:r>
            <a:rPr lang="en-GB" dirty="0" err="1" smtClean="0"/>
            <a:t>Sira</a:t>
          </a:r>
          <a:endParaRPr lang="en-GB" dirty="0"/>
        </a:p>
      </dgm:t>
    </dgm:pt>
    <dgm:pt modelId="{3688E4FB-B5E0-2C48-B0EA-45F00DD527FB}" type="parTrans" cxnId="{E3665256-D8ED-B149-8816-D4166B8C1A97}">
      <dgm:prSet/>
      <dgm:spPr/>
      <dgm:t>
        <a:bodyPr/>
        <a:lstStyle/>
        <a:p>
          <a:endParaRPr lang="en-GB"/>
        </a:p>
      </dgm:t>
    </dgm:pt>
    <dgm:pt modelId="{5C700751-054D-834A-A06F-CE79C9E224C2}" type="sibTrans" cxnId="{E3665256-D8ED-B149-8816-D4166B8C1A97}">
      <dgm:prSet/>
      <dgm:spPr/>
      <dgm:t>
        <a:bodyPr/>
        <a:lstStyle/>
        <a:p>
          <a:endParaRPr lang="en-GB"/>
        </a:p>
      </dgm:t>
    </dgm:pt>
    <dgm:pt modelId="{0B31F198-259A-7442-B57E-594A96E590B8}">
      <dgm:prSet/>
      <dgm:spPr/>
      <dgm:t>
        <a:bodyPr/>
        <a:lstStyle/>
        <a:p>
          <a:pPr rtl="0"/>
          <a:r>
            <a:rPr lang="en-GB" dirty="0" err="1" smtClean="0"/>
            <a:t>Usul</a:t>
          </a:r>
          <a:r>
            <a:rPr lang="en-GB" dirty="0" smtClean="0"/>
            <a:t> </a:t>
          </a:r>
          <a:r>
            <a:rPr lang="en-GB" dirty="0" err="1" smtClean="0"/>
            <a:t>ul-fikh</a:t>
          </a:r>
          <a:r>
            <a:rPr lang="en-GB" dirty="0" smtClean="0"/>
            <a:t> (Islamic legal theory)</a:t>
          </a:r>
          <a:endParaRPr lang="en-GB" dirty="0"/>
        </a:p>
      </dgm:t>
    </dgm:pt>
    <dgm:pt modelId="{AC690A36-76B2-FB47-8898-106D27C939D7}" type="parTrans" cxnId="{34ACD30E-CBDE-2F4E-9ABA-CC5B91AB5ED5}">
      <dgm:prSet/>
      <dgm:spPr/>
      <dgm:t>
        <a:bodyPr/>
        <a:lstStyle/>
        <a:p>
          <a:endParaRPr lang="en-GB"/>
        </a:p>
      </dgm:t>
    </dgm:pt>
    <dgm:pt modelId="{538C4ED5-BEF7-C141-80E2-552AA214139D}" type="sibTrans" cxnId="{34ACD30E-CBDE-2F4E-9ABA-CC5B91AB5ED5}">
      <dgm:prSet/>
      <dgm:spPr/>
      <dgm:t>
        <a:bodyPr/>
        <a:lstStyle/>
        <a:p>
          <a:endParaRPr lang="en-GB"/>
        </a:p>
      </dgm:t>
    </dgm:pt>
    <dgm:pt modelId="{151D38DF-972E-9E46-B892-E172F095F853}">
      <dgm:prSet/>
      <dgm:spPr/>
      <dgm:t>
        <a:bodyPr/>
        <a:lstStyle/>
        <a:p>
          <a:pPr rtl="0"/>
          <a:r>
            <a:rPr lang="en-GB" dirty="0" err="1" smtClean="0"/>
            <a:t>Shari’ah</a:t>
          </a:r>
          <a:r>
            <a:rPr lang="en-GB" dirty="0" smtClean="0"/>
            <a:t> = knowledge of </a:t>
          </a:r>
          <a:r>
            <a:rPr lang="en-GB" dirty="0" err="1" smtClean="0"/>
            <a:t>fikh</a:t>
          </a:r>
          <a:r>
            <a:rPr lang="en-GB" dirty="0" smtClean="0"/>
            <a:t> + tenets of faith </a:t>
          </a:r>
          <a:r>
            <a:rPr lang="en-GB" i="1" dirty="0" smtClean="0"/>
            <a:t>‘</a:t>
          </a:r>
          <a:r>
            <a:rPr lang="en-GB" i="1" dirty="0" err="1" smtClean="0"/>
            <a:t>akida</a:t>
          </a:r>
          <a:endParaRPr lang="en-GB" dirty="0"/>
        </a:p>
      </dgm:t>
    </dgm:pt>
    <dgm:pt modelId="{43786B86-A039-1148-8A8F-AA99ACC4EF1B}" type="parTrans" cxnId="{059445FB-918D-9A42-BE4D-2F5E8946D141}">
      <dgm:prSet/>
      <dgm:spPr/>
      <dgm:t>
        <a:bodyPr/>
        <a:lstStyle/>
        <a:p>
          <a:endParaRPr lang="en-GB"/>
        </a:p>
      </dgm:t>
    </dgm:pt>
    <dgm:pt modelId="{43CD3586-86C9-934F-8A9F-4152317ED121}" type="sibTrans" cxnId="{059445FB-918D-9A42-BE4D-2F5E8946D141}">
      <dgm:prSet/>
      <dgm:spPr/>
      <dgm:t>
        <a:bodyPr/>
        <a:lstStyle/>
        <a:p>
          <a:endParaRPr lang="en-GB"/>
        </a:p>
      </dgm:t>
    </dgm:pt>
    <dgm:pt modelId="{17A976DF-5E20-D54E-995C-5D212C9456DA}">
      <dgm:prSet/>
      <dgm:spPr/>
      <dgm:t>
        <a:bodyPr/>
        <a:lstStyle/>
        <a:p>
          <a:pPr rtl="0"/>
          <a:r>
            <a:rPr lang="en-GB" smtClean="0"/>
            <a:t>Other Sources (i.e. Shi’a, Sufi, sects) specific to regions/cultures</a:t>
          </a:r>
          <a:endParaRPr lang="en-GB"/>
        </a:p>
      </dgm:t>
    </dgm:pt>
    <dgm:pt modelId="{1480021D-3DF9-5941-BD98-427330F872C8}" type="parTrans" cxnId="{F6668ACF-7A19-6A47-88DA-CEE7158DF665}">
      <dgm:prSet/>
      <dgm:spPr/>
      <dgm:t>
        <a:bodyPr/>
        <a:lstStyle/>
        <a:p>
          <a:endParaRPr lang="en-GB"/>
        </a:p>
      </dgm:t>
    </dgm:pt>
    <dgm:pt modelId="{E464E170-8184-7D40-B1DB-A30CED3370AC}" type="sibTrans" cxnId="{F6668ACF-7A19-6A47-88DA-CEE7158DF665}">
      <dgm:prSet/>
      <dgm:spPr/>
      <dgm:t>
        <a:bodyPr/>
        <a:lstStyle/>
        <a:p>
          <a:endParaRPr lang="en-GB"/>
        </a:p>
      </dgm:t>
    </dgm:pt>
    <dgm:pt modelId="{A5F3F8AC-BD54-874D-8CED-9ECACCF85B7E}">
      <dgm:prSet/>
      <dgm:spPr/>
      <dgm:t>
        <a:bodyPr/>
        <a:lstStyle/>
        <a:p>
          <a:pPr rtl="0"/>
          <a:r>
            <a:rPr lang="en-GB" dirty="0" err="1" smtClean="0"/>
            <a:t>Kalam</a:t>
          </a:r>
          <a:r>
            <a:rPr lang="en-GB" dirty="0" smtClean="0"/>
            <a:t> (‘theology)</a:t>
          </a:r>
          <a:endParaRPr lang="en-GB" dirty="0"/>
        </a:p>
      </dgm:t>
    </dgm:pt>
    <dgm:pt modelId="{75A5296A-E503-C549-961C-29E764867BF1}" type="parTrans" cxnId="{1EBC80A6-0A5A-CB4E-A175-F8D4A4A2EF3A}">
      <dgm:prSet/>
      <dgm:spPr/>
      <dgm:t>
        <a:bodyPr/>
        <a:lstStyle/>
        <a:p>
          <a:endParaRPr lang="en-GB"/>
        </a:p>
      </dgm:t>
    </dgm:pt>
    <dgm:pt modelId="{9E83F560-4AE2-1946-87F3-A797A99EB26E}" type="sibTrans" cxnId="{1EBC80A6-0A5A-CB4E-A175-F8D4A4A2EF3A}">
      <dgm:prSet/>
      <dgm:spPr/>
      <dgm:t>
        <a:bodyPr/>
        <a:lstStyle/>
        <a:p>
          <a:endParaRPr lang="en-GB"/>
        </a:p>
      </dgm:t>
    </dgm:pt>
    <dgm:pt modelId="{D7C5D07C-9496-8846-9612-8AA9F4210EAD}" type="pres">
      <dgm:prSet presAssocID="{D200B7B8-961C-6046-8721-070276658D2C}" presName="cycle" presStyleCnt="0">
        <dgm:presLayoutVars>
          <dgm:dir/>
          <dgm:resizeHandles val="exact"/>
        </dgm:presLayoutVars>
      </dgm:prSet>
      <dgm:spPr/>
      <dgm:t>
        <a:bodyPr/>
        <a:lstStyle/>
        <a:p>
          <a:endParaRPr lang="en-GB"/>
        </a:p>
      </dgm:t>
    </dgm:pt>
    <dgm:pt modelId="{F99B114F-DC64-E54B-807A-4FD74425AF76}" type="pres">
      <dgm:prSet presAssocID="{F1C5D002-8FDC-F346-A7B1-46202E19B545}" presName="node" presStyleLbl="node1" presStyleIdx="0" presStyleCnt="8">
        <dgm:presLayoutVars>
          <dgm:bulletEnabled val="1"/>
        </dgm:presLayoutVars>
      </dgm:prSet>
      <dgm:spPr/>
      <dgm:t>
        <a:bodyPr/>
        <a:lstStyle/>
        <a:p>
          <a:endParaRPr lang="en-GB"/>
        </a:p>
      </dgm:t>
    </dgm:pt>
    <dgm:pt modelId="{EDCD7214-02D4-264A-82CD-B592D8DD027C}" type="pres">
      <dgm:prSet presAssocID="{7C2450F6-EC35-E648-A294-AB40ED4C0CD8}" presName="sibTrans" presStyleLbl="sibTrans2D1" presStyleIdx="0" presStyleCnt="8"/>
      <dgm:spPr/>
      <dgm:t>
        <a:bodyPr/>
        <a:lstStyle/>
        <a:p>
          <a:endParaRPr lang="en-GB"/>
        </a:p>
      </dgm:t>
    </dgm:pt>
    <dgm:pt modelId="{1A3D420C-5725-6042-BE4D-2126C870545C}" type="pres">
      <dgm:prSet presAssocID="{7C2450F6-EC35-E648-A294-AB40ED4C0CD8}" presName="connectorText" presStyleLbl="sibTrans2D1" presStyleIdx="0" presStyleCnt="8"/>
      <dgm:spPr/>
      <dgm:t>
        <a:bodyPr/>
        <a:lstStyle/>
        <a:p>
          <a:endParaRPr lang="en-GB"/>
        </a:p>
      </dgm:t>
    </dgm:pt>
    <dgm:pt modelId="{F81E1C68-06A9-F14E-B1B8-AF8763B4654F}" type="pres">
      <dgm:prSet presAssocID="{288AAB6C-E3F2-E44A-9CF7-F36C0C4E4D7E}" presName="node" presStyleLbl="node1" presStyleIdx="1" presStyleCnt="8">
        <dgm:presLayoutVars>
          <dgm:bulletEnabled val="1"/>
        </dgm:presLayoutVars>
      </dgm:prSet>
      <dgm:spPr/>
      <dgm:t>
        <a:bodyPr/>
        <a:lstStyle/>
        <a:p>
          <a:endParaRPr lang="en-GB"/>
        </a:p>
      </dgm:t>
    </dgm:pt>
    <dgm:pt modelId="{FDE18CE7-5B87-F144-9651-8B044D67139D}" type="pres">
      <dgm:prSet presAssocID="{12D660D8-01D4-7142-9128-420C7101059B}" presName="sibTrans" presStyleLbl="sibTrans2D1" presStyleIdx="1" presStyleCnt="8"/>
      <dgm:spPr/>
      <dgm:t>
        <a:bodyPr/>
        <a:lstStyle/>
        <a:p>
          <a:endParaRPr lang="en-GB"/>
        </a:p>
      </dgm:t>
    </dgm:pt>
    <dgm:pt modelId="{CE60E271-F18A-224E-8B11-B916774C39B2}" type="pres">
      <dgm:prSet presAssocID="{12D660D8-01D4-7142-9128-420C7101059B}" presName="connectorText" presStyleLbl="sibTrans2D1" presStyleIdx="1" presStyleCnt="8"/>
      <dgm:spPr/>
      <dgm:t>
        <a:bodyPr/>
        <a:lstStyle/>
        <a:p>
          <a:endParaRPr lang="en-GB"/>
        </a:p>
      </dgm:t>
    </dgm:pt>
    <dgm:pt modelId="{9CDCE05F-FA43-9746-8E87-4152FD8916D6}" type="pres">
      <dgm:prSet presAssocID="{5A5A801F-5453-1744-A963-4323328EFBA9}" presName="node" presStyleLbl="node1" presStyleIdx="2" presStyleCnt="8">
        <dgm:presLayoutVars>
          <dgm:bulletEnabled val="1"/>
        </dgm:presLayoutVars>
      </dgm:prSet>
      <dgm:spPr/>
      <dgm:t>
        <a:bodyPr/>
        <a:lstStyle/>
        <a:p>
          <a:endParaRPr lang="en-GB"/>
        </a:p>
      </dgm:t>
    </dgm:pt>
    <dgm:pt modelId="{F050042E-7072-2E4D-B742-F74D4556B10A}" type="pres">
      <dgm:prSet presAssocID="{B5B2FC40-C7AA-0D43-9349-568976D37FD1}" presName="sibTrans" presStyleLbl="sibTrans2D1" presStyleIdx="2" presStyleCnt="8"/>
      <dgm:spPr/>
      <dgm:t>
        <a:bodyPr/>
        <a:lstStyle/>
        <a:p>
          <a:endParaRPr lang="en-GB"/>
        </a:p>
      </dgm:t>
    </dgm:pt>
    <dgm:pt modelId="{49DD20DA-A110-184C-85CD-718BCC9E7C27}" type="pres">
      <dgm:prSet presAssocID="{B5B2FC40-C7AA-0D43-9349-568976D37FD1}" presName="connectorText" presStyleLbl="sibTrans2D1" presStyleIdx="2" presStyleCnt="8"/>
      <dgm:spPr/>
      <dgm:t>
        <a:bodyPr/>
        <a:lstStyle/>
        <a:p>
          <a:endParaRPr lang="en-GB"/>
        </a:p>
      </dgm:t>
    </dgm:pt>
    <dgm:pt modelId="{0530E95F-B256-3340-896B-B8616A12564B}" type="pres">
      <dgm:prSet presAssocID="{84FB1BD5-4A07-6443-A98B-CCC3B32825B8}" presName="node" presStyleLbl="node1" presStyleIdx="3" presStyleCnt="8">
        <dgm:presLayoutVars>
          <dgm:bulletEnabled val="1"/>
        </dgm:presLayoutVars>
      </dgm:prSet>
      <dgm:spPr/>
      <dgm:t>
        <a:bodyPr/>
        <a:lstStyle/>
        <a:p>
          <a:endParaRPr lang="en-GB"/>
        </a:p>
      </dgm:t>
    </dgm:pt>
    <dgm:pt modelId="{ECCD5FC6-0178-9444-8DE9-CD97D70BA640}" type="pres">
      <dgm:prSet presAssocID="{5C700751-054D-834A-A06F-CE79C9E224C2}" presName="sibTrans" presStyleLbl="sibTrans2D1" presStyleIdx="3" presStyleCnt="8"/>
      <dgm:spPr/>
      <dgm:t>
        <a:bodyPr/>
        <a:lstStyle/>
        <a:p>
          <a:endParaRPr lang="en-GB"/>
        </a:p>
      </dgm:t>
    </dgm:pt>
    <dgm:pt modelId="{54797481-F7E3-F047-95DB-B697EDD3B16D}" type="pres">
      <dgm:prSet presAssocID="{5C700751-054D-834A-A06F-CE79C9E224C2}" presName="connectorText" presStyleLbl="sibTrans2D1" presStyleIdx="3" presStyleCnt="8"/>
      <dgm:spPr/>
      <dgm:t>
        <a:bodyPr/>
        <a:lstStyle/>
        <a:p>
          <a:endParaRPr lang="en-GB"/>
        </a:p>
      </dgm:t>
    </dgm:pt>
    <dgm:pt modelId="{B990A96D-8C22-2C40-B08A-CCB9DFA7B306}" type="pres">
      <dgm:prSet presAssocID="{A5F3F8AC-BD54-874D-8CED-9ECACCF85B7E}" presName="node" presStyleLbl="node1" presStyleIdx="4" presStyleCnt="8">
        <dgm:presLayoutVars>
          <dgm:bulletEnabled val="1"/>
        </dgm:presLayoutVars>
      </dgm:prSet>
      <dgm:spPr/>
      <dgm:t>
        <a:bodyPr/>
        <a:lstStyle/>
        <a:p>
          <a:endParaRPr lang="en-GB"/>
        </a:p>
      </dgm:t>
    </dgm:pt>
    <dgm:pt modelId="{AEE1FFAD-CBC0-244A-B377-588277A46E54}" type="pres">
      <dgm:prSet presAssocID="{9E83F560-4AE2-1946-87F3-A797A99EB26E}" presName="sibTrans" presStyleLbl="sibTrans2D1" presStyleIdx="4" presStyleCnt="8"/>
      <dgm:spPr/>
      <dgm:t>
        <a:bodyPr/>
        <a:lstStyle/>
        <a:p>
          <a:endParaRPr lang="en-GB"/>
        </a:p>
      </dgm:t>
    </dgm:pt>
    <dgm:pt modelId="{573C9302-D029-A640-B075-9FF0D5856B9D}" type="pres">
      <dgm:prSet presAssocID="{9E83F560-4AE2-1946-87F3-A797A99EB26E}" presName="connectorText" presStyleLbl="sibTrans2D1" presStyleIdx="4" presStyleCnt="8"/>
      <dgm:spPr/>
      <dgm:t>
        <a:bodyPr/>
        <a:lstStyle/>
        <a:p>
          <a:endParaRPr lang="en-GB"/>
        </a:p>
      </dgm:t>
    </dgm:pt>
    <dgm:pt modelId="{6A60926B-1CC8-6844-92C3-1EF158BD747D}" type="pres">
      <dgm:prSet presAssocID="{0B31F198-259A-7442-B57E-594A96E590B8}" presName="node" presStyleLbl="node1" presStyleIdx="5" presStyleCnt="8">
        <dgm:presLayoutVars>
          <dgm:bulletEnabled val="1"/>
        </dgm:presLayoutVars>
      </dgm:prSet>
      <dgm:spPr/>
      <dgm:t>
        <a:bodyPr/>
        <a:lstStyle/>
        <a:p>
          <a:endParaRPr lang="en-GB"/>
        </a:p>
      </dgm:t>
    </dgm:pt>
    <dgm:pt modelId="{047AE7FC-6FE8-6B4D-A2F0-77AADA7D49FA}" type="pres">
      <dgm:prSet presAssocID="{538C4ED5-BEF7-C141-80E2-552AA214139D}" presName="sibTrans" presStyleLbl="sibTrans2D1" presStyleIdx="5" presStyleCnt="8"/>
      <dgm:spPr/>
      <dgm:t>
        <a:bodyPr/>
        <a:lstStyle/>
        <a:p>
          <a:endParaRPr lang="en-GB"/>
        </a:p>
      </dgm:t>
    </dgm:pt>
    <dgm:pt modelId="{51DCE9C0-69D1-4146-87DE-CED668CC5421}" type="pres">
      <dgm:prSet presAssocID="{538C4ED5-BEF7-C141-80E2-552AA214139D}" presName="connectorText" presStyleLbl="sibTrans2D1" presStyleIdx="5" presStyleCnt="8"/>
      <dgm:spPr/>
      <dgm:t>
        <a:bodyPr/>
        <a:lstStyle/>
        <a:p>
          <a:endParaRPr lang="en-GB"/>
        </a:p>
      </dgm:t>
    </dgm:pt>
    <dgm:pt modelId="{A5DDBD52-9972-C546-9DF3-82E84C011CCD}" type="pres">
      <dgm:prSet presAssocID="{151D38DF-972E-9E46-B892-E172F095F853}" presName="node" presStyleLbl="node1" presStyleIdx="6" presStyleCnt="8">
        <dgm:presLayoutVars>
          <dgm:bulletEnabled val="1"/>
        </dgm:presLayoutVars>
      </dgm:prSet>
      <dgm:spPr/>
      <dgm:t>
        <a:bodyPr/>
        <a:lstStyle/>
        <a:p>
          <a:endParaRPr lang="en-GB"/>
        </a:p>
      </dgm:t>
    </dgm:pt>
    <dgm:pt modelId="{CE147361-4AEE-8B4B-B172-EE5B33E91158}" type="pres">
      <dgm:prSet presAssocID="{43CD3586-86C9-934F-8A9F-4152317ED121}" presName="sibTrans" presStyleLbl="sibTrans2D1" presStyleIdx="6" presStyleCnt="8"/>
      <dgm:spPr/>
      <dgm:t>
        <a:bodyPr/>
        <a:lstStyle/>
        <a:p>
          <a:endParaRPr lang="en-GB"/>
        </a:p>
      </dgm:t>
    </dgm:pt>
    <dgm:pt modelId="{18B7099C-644A-C645-AE77-7027C88BC06C}" type="pres">
      <dgm:prSet presAssocID="{43CD3586-86C9-934F-8A9F-4152317ED121}" presName="connectorText" presStyleLbl="sibTrans2D1" presStyleIdx="6" presStyleCnt="8"/>
      <dgm:spPr/>
      <dgm:t>
        <a:bodyPr/>
        <a:lstStyle/>
        <a:p>
          <a:endParaRPr lang="en-GB"/>
        </a:p>
      </dgm:t>
    </dgm:pt>
    <dgm:pt modelId="{68D71B9F-A6C1-A441-A682-75FDB8F795DA}" type="pres">
      <dgm:prSet presAssocID="{17A976DF-5E20-D54E-995C-5D212C9456DA}" presName="node" presStyleLbl="node1" presStyleIdx="7" presStyleCnt="8">
        <dgm:presLayoutVars>
          <dgm:bulletEnabled val="1"/>
        </dgm:presLayoutVars>
      </dgm:prSet>
      <dgm:spPr/>
      <dgm:t>
        <a:bodyPr/>
        <a:lstStyle/>
        <a:p>
          <a:endParaRPr lang="en-GB"/>
        </a:p>
      </dgm:t>
    </dgm:pt>
    <dgm:pt modelId="{A7280E3B-CBED-0841-9091-7342CC363FA5}" type="pres">
      <dgm:prSet presAssocID="{E464E170-8184-7D40-B1DB-A30CED3370AC}" presName="sibTrans" presStyleLbl="sibTrans2D1" presStyleIdx="7" presStyleCnt="8"/>
      <dgm:spPr/>
      <dgm:t>
        <a:bodyPr/>
        <a:lstStyle/>
        <a:p>
          <a:endParaRPr lang="en-GB"/>
        </a:p>
      </dgm:t>
    </dgm:pt>
    <dgm:pt modelId="{C1CD6A3A-19B4-AF4A-97B1-19DD7D350E34}" type="pres">
      <dgm:prSet presAssocID="{E464E170-8184-7D40-B1DB-A30CED3370AC}" presName="connectorText" presStyleLbl="sibTrans2D1" presStyleIdx="7" presStyleCnt="8"/>
      <dgm:spPr/>
      <dgm:t>
        <a:bodyPr/>
        <a:lstStyle/>
        <a:p>
          <a:endParaRPr lang="en-GB"/>
        </a:p>
      </dgm:t>
    </dgm:pt>
  </dgm:ptLst>
  <dgm:cxnLst>
    <dgm:cxn modelId="{059445FB-918D-9A42-BE4D-2F5E8946D141}" srcId="{D200B7B8-961C-6046-8721-070276658D2C}" destId="{151D38DF-972E-9E46-B892-E172F095F853}" srcOrd="6" destOrd="0" parTransId="{43786B86-A039-1148-8A8F-AA99ACC4EF1B}" sibTransId="{43CD3586-86C9-934F-8A9F-4152317ED121}"/>
    <dgm:cxn modelId="{DF4F4568-EF35-8E4A-94C3-BBC65CFBF0F5}" srcId="{D200B7B8-961C-6046-8721-070276658D2C}" destId="{288AAB6C-E3F2-E44A-9CF7-F36C0C4E4D7E}" srcOrd="1" destOrd="0" parTransId="{2F135DD9-DC09-764A-8395-00FDD5B5DDAE}" sibTransId="{12D660D8-01D4-7142-9128-420C7101059B}"/>
    <dgm:cxn modelId="{98F9A230-EE43-4C46-A5D7-1CB823E1E651}" type="presOf" srcId="{B5B2FC40-C7AA-0D43-9349-568976D37FD1}" destId="{F050042E-7072-2E4D-B742-F74D4556B10A}" srcOrd="0" destOrd="0" presId="urn:microsoft.com/office/officeart/2005/8/layout/cycle2"/>
    <dgm:cxn modelId="{A818F64E-1C7C-7B4B-95B6-2097D5D53D9E}" type="presOf" srcId="{E464E170-8184-7D40-B1DB-A30CED3370AC}" destId="{C1CD6A3A-19B4-AF4A-97B1-19DD7D350E34}" srcOrd="1" destOrd="0" presId="urn:microsoft.com/office/officeart/2005/8/layout/cycle2"/>
    <dgm:cxn modelId="{EDF9C310-E6AA-FC4A-A977-11B4C89DEDAC}" type="presOf" srcId="{F1C5D002-8FDC-F346-A7B1-46202E19B545}" destId="{F99B114F-DC64-E54B-807A-4FD74425AF76}" srcOrd="0" destOrd="0" presId="urn:microsoft.com/office/officeart/2005/8/layout/cycle2"/>
    <dgm:cxn modelId="{E6CB0ED9-75AD-1D40-B4E4-E1B9CB1B4875}" type="presOf" srcId="{17A976DF-5E20-D54E-995C-5D212C9456DA}" destId="{68D71B9F-A6C1-A441-A682-75FDB8F795DA}" srcOrd="0" destOrd="0" presId="urn:microsoft.com/office/officeart/2005/8/layout/cycle2"/>
    <dgm:cxn modelId="{41B88D16-2CB0-6346-9F35-CE2F9B1BAB7F}" type="presOf" srcId="{151D38DF-972E-9E46-B892-E172F095F853}" destId="{A5DDBD52-9972-C546-9DF3-82E84C011CCD}" srcOrd="0" destOrd="0" presId="urn:microsoft.com/office/officeart/2005/8/layout/cycle2"/>
    <dgm:cxn modelId="{200F3222-0F5A-FF47-9689-E2712065936E}" type="presOf" srcId="{5C700751-054D-834A-A06F-CE79C9E224C2}" destId="{ECCD5FC6-0178-9444-8DE9-CD97D70BA640}" srcOrd="0" destOrd="0" presId="urn:microsoft.com/office/officeart/2005/8/layout/cycle2"/>
    <dgm:cxn modelId="{E814946D-E3ED-3744-8C2E-DBEB0C302F1B}" type="presOf" srcId="{12D660D8-01D4-7142-9128-420C7101059B}" destId="{CE60E271-F18A-224E-8B11-B916774C39B2}" srcOrd="1" destOrd="0" presId="urn:microsoft.com/office/officeart/2005/8/layout/cycle2"/>
    <dgm:cxn modelId="{17222E59-BB0C-E046-9562-29C23DB4696A}" srcId="{D200B7B8-961C-6046-8721-070276658D2C}" destId="{F1C5D002-8FDC-F346-A7B1-46202E19B545}" srcOrd="0" destOrd="0" parTransId="{6480746F-7377-A84F-BA05-B9A77E8AF8F8}" sibTransId="{7C2450F6-EC35-E648-A294-AB40ED4C0CD8}"/>
    <dgm:cxn modelId="{2722194A-7F87-0C46-BCE2-7F3A73D581CA}" type="presOf" srcId="{5A5A801F-5453-1744-A963-4323328EFBA9}" destId="{9CDCE05F-FA43-9746-8E87-4152FD8916D6}" srcOrd="0" destOrd="0" presId="urn:microsoft.com/office/officeart/2005/8/layout/cycle2"/>
    <dgm:cxn modelId="{E3665256-D8ED-B149-8816-D4166B8C1A97}" srcId="{D200B7B8-961C-6046-8721-070276658D2C}" destId="{84FB1BD5-4A07-6443-A98B-CCC3B32825B8}" srcOrd="3" destOrd="0" parTransId="{3688E4FB-B5E0-2C48-B0EA-45F00DD527FB}" sibTransId="{5C700751-054D-834A-A06F-CE79C9E224C2}"/>
    <dgm:cxn modelId="{F2F3C7EB-F6B9-F247-9A4F-D56D3555758D}" type="presOf" srcId="{12D660D8-01D4-7142-9128-420C7101059B}" destId="{FDE18CE7-5B87-F144-9651-8B044D67139D}" srcOrd="0" destOrd="0" presId="urn:microsoft.com/office/officeart/2005/8/layout/cycle2"/>
    <dgm:cxn modelId="{16AB700A-DD8E-1046-93CA-359D36A65AD7}" type="presOf" srcId="{84FB1BD5-4A07-6443-A98B-CCC3B32825B8}" destId="{0530E95F-B256-3340-896B-B8616A12564B}" srcOrd="0" destOrd="0" presId="urn:microsoft.com/office/officeart/2005/8/layout/cycle2"/>
    <dgm:cxn modelId="{554FFB19-ED00-2846-81B5-0C8AEA14C970}" type="presOf" srcId="{B5B2FC40-C7AA-0D43-9349-568976D37FD1}" destId="{49DD20DA-A110-184C-85CD-718BCC9E7C27}" srcOrd="1" destOrd="0" presId="urn:microsoft.com/office/officeart/2005/8/layout/cycle2"/>
    <dgm:cxn modelId="{1EBC80A6-0A5A-CB4E-A175-F8D4A4A2EF3A}" srcId="{D200B7B8-961C-6046-8721-070276658D2C}" destId="{A5F3F8AC-BD54-874D-8CED-9ECACCF85B7E}" srcOrd="4" destOrd="0" parTransId="{75A5296A-E503-C549-961C-29E764867BF1}" sibTransId="{9E83F560-4AE2-1946-87F3-A797A99EB26E}"/>
    <dgm:cxn modelId="{CB1AA44D-155A-4B49-B1B6-E2C6EBD6D63A}" type="presOf" srcId="{43CD3586-86C9-934F-8A9F-4152317ED121}" destId="{CE147361-4AEE-8B4B-B172-EE5B33E91158}" srcOrd="0" destOrd="0" presId="urn:microsoft.com/office/officeart/2005/8/layout/cycle2"/>
    <dgm:cxn modelId="{34ACD30E-CBDE-2F4E-9ABA-CC5B91AB5ED5}" srcId="{D200B7B8-961C-6046-8721-070276658D2C}" destId="{0B31F198-259A-7442-B57E-594A96E590B8}" srcOrd="5" destOrd="0" parTransId="{AC690A36-76B2-FB47-8898-106D27C939D7}" sibTransId="{538C4ED5-BEF7-C141-80E2-552AA214139D}"/>
    <dgm:cxn modelId="{84AA344A-EB5C-8145-8F90-7642C178319E}" type="presOf" srcId="{288AAB6C-E3F2-E44A-9CF7-F36C0C4E4D7E}" destId="{F81E1C68-06A9-F14E-B1B8-AF8763B4654F}" srcOrd="0" destOrd="0" presId="urn:microsoft.com/office/officeart/2005/8/layout/cycle2"/>
    <dgm:cxn modelId="{CC6B8CE3-5544-814C-95E7-7FEAC9966D50}" type="presOf" srcId="{E464E170-8184-7D40-B1DB-A30CED3370AC}" destId="{A7280E3B-CBED-0841-9091-7342CC363FA5}" srcOrd="0" destOrd="0" presId="urn:microsoft.com/office/officeart/2005/8/layout/cycle2"/>
    <dgm:cxn modelId="{5336C611-279E-DD49-820B-A02C9039C695}" type="presOf" srcId="{538C4ED5-BEF7-C141-80E2-552AA214139D}" destId="{51DCE9C0-69D1-4146-87DE-CED668CC5421}" srcOrd="1" destOrd="0" presId="urn:microsoft.com/office/officeart/2005/8/layout/cycle2"/>
    <dgm:cxn modelId="{F6668ACF-7A19-6A47-88DA-CEE7158DF665}" srcId="{D200B7B8-961C-6046-8721-070276658D2C}" destId="{17A976DF-5E20-D54E-995C-5D212C9456DA}" srcOrd="7" destOrd="0" parTransId="{1480021D-3DF9-5941-BD98-427330F872C8}" sibTransId="{E464E170-8184-7D40-B1DB-A30CED3370AC}"/>
    <dgm:cxn modelId="{87C34797-2753-4042-B580-57D2D28C1AF9}" type="presOf" srcId="{9E83F560-4AE2-1946-87F3-A797A99EB26E}" destId="{AEE1FFAD-CBC0-244A-B377-588277A46E54}" srcOrd="0" destOrd="0" presId="urn:microsoft.com/office/officeart/2005/8/layout/cycle2"/>
    <dgm:cxn modelId="{EE372F6A-1568-F445-B449-BC49E21D5D9D}" type="presOf" srcId="{D200B7B8-961C-6046-8721-070276658D2C}" destId="{D7C5D07C-9496-8846-9612-8AA9F4210EAD}" srcOrd="0" destOrd="0" presId="urn:microsoft.com/office/officeart/2005/8/layout/cycle2"/>
    <dgm:cxn modelId="{D70C1A7B-6D80-8C4A-B353-27C61F44BC35}" srcId="{D200B7B8-961C-6046-8721-070276658D2C}" destId="{5A5A801F-5453-1744-A963-4323328EFBA9}" srcOrd="2" destOrd="0" parTransId="{398838A9-A86B-F647-A82E-8DB6ECA23689}" sibTransId="{B5B2FC40-C7AA-0D43-9349-568976D37FD1}"/>
    <dgm:cxn modelId="{16500F4D-E3C1-3542-8DBB-4BB23E03BC74}" type="presOf" srcId="{A5F3F8AC-BD54-874D-8CED-9ECACCF85B7E}" destId="{B990A96D-8C22-2C40-B08A-CCB9DFA7B306}" srcOrd="0" destOrd="0" presId="urn:microsoft.com/office/officeart/2005/8/layout/cycle2"/>
    <dgm:cxn modelId="{B84369E3-3302-5F4B-80D7-D4FDF3E53ACA}" type="presOf" srcId="{43CD3586-86C9-934F-8A9F-4152317ED121}" destId="{18B7099C-644A-C645-AE77-7027C88BC06C}" srcOrd="1" destOrd="0" presId="urn:microsoft.com/office/officeart/2005/8/layout/cycle2"/>
    <dgm:cxn modelId="{6BE2A0E9-BDB8-8E4D-8C38-9DBB9FFE31BB}" type="presOf" srcId="{0B31F198-259A-7442-B57E-594A96E590B8}" destId="{6A60926B-1CC8-6844-92C3-1EF158BD747D}" srcOrd="0" destOrd="0" presId="urn:microsoft.com/office/officeart/2005/8/layout/cycle2"/>
    <dgm:cxn modelId="{D6126D74-8204-5746-AE70-C042ED807BA3}" type="presOf" srcId="{9E83F560-4AE2-1946-87F3-A797A99EB26E}" destId="{573C9302-D029-A640-B075-9FF0D5856B9D}" srcOrd="1" destOrd="0" presId="urn:microsoft.com/office/officeart/2005/8/layout/cycle2"/>
    <dgm:cxn modelId="{14EEFDDC-46F2-3B46-A3D9-0EE1FC7406C1}" type="presOf" srcId="{7C2450F6-EC35-E648-A294-AB40ED4C0CD8}" destId="{EDCD7214-02D4-264A-82CD-B592D8DD027C}" srcOrd="0" destOrd="0" presId="urn:microsoft.com/office/officeart/2005/8/layout/cycle2"/>
    <dgm:cxn modelId="{32506B9B-2CCD-054C-9BEE-B56B1E2ABA61}" type="presOf" srcId="{7C2450F6-EC35-E648-A294-AB40ED4C0CD8}" destId="{1A3D420C-5725-6042-BE4D-2126C870545C}" srcOrd="1" destOrd="0" presId="urn:microsoft.com/office/officeart/2005/8/layout/cycle2"/>
    <dgm:cxn modelId="{E5DF3810-4655-3440-8774-29D44A1D9FC6}" type="presOf" srcId="{5C700751-054D-834A-A06F-CE79C9E224C2}" destId="{54797481-F7E3-F047-95DB-B697EDD3B16D}" srcOrd="1" destOrd="0" presId="urn:microsoft.com/office/officeart/2005/8/layout/cycle2"/>
    <dgm:cxn modelId="{26532880-6E4E-524C-8B82-8BAB56B45953}" type="presOf" srcId="{538C4ED5-BEF7-C141-80E2-552AA214139D}" destId="{047AE7FC-6FE8-6B4D-A2F0-77AADA7D49FA}" srcOrd="0" destOrd="0" presId="urn:microsoft.com/office/officeart/2005/8/layout/cycle2"/>
    <dgm:cxn modelId="{E5BBC38A-D0F7-6644-889C-919D011E5AC0}" type="presParOf" srcId="{D7C5D07C-9496-8846-9612-8AA9F4210EAD}" destId="{F99B114F-DC64-E54B-807A-4FD74425AF76}" srcOrd="0" destOrd="0" presId="urn:microsoft.com/office/officeart/2005/8/layout/cycle2"/>
    <dgm:cxn modelId="{64D9F58D-7444-8F41-A0F8-39B2F483C0F5}" type="presParOf" srcId="{D7C5D07C-9496-8846-9612-8AA9F4210EAD}" destId="{EDCD7214-02D4-264A-82CD-B592D8DD027C}" srcOrd="1" destOrd="0" presId="urn:microsoft.com/office/officeart/2005/8/layout/cycle2"/>
    <dgm:cxn modelId="{8D626D22-51B8-F046-BA52-524554F455D2}" type="presParOf" srcId="{EDCD7214-02D4-264A-82CD-B592D8DD027C}" destId="{1A3D420C-5725-6042-BE4D-2126C870545C}" srcOrd="0" destOrd="0" presId="urn:microsoft.com/office/officeart/2005/8/layout/cycle2"/>
    <dgm:cxn modelId="{B97EE481-CE64-AE4E-8047-66E21A259F97}" type="presParOf" srcId="{D7C5D07C-9496-8846-9612-8AA9F4210EAD}" destId="{F81E1C68-06A9-F14E-B1B8-AF8763B4654F}" srcOrd="2" destOrd="0" presId="urn:microsoft.com/office/officeart/2005/8/layout/cycle2"/>
    <dgm:cxn modelId="{167A6E60-ECCA-4746-A057-04DAC8B8A31E}" type="presParOf" srcId="{D7C5D07C-9496-8846-9612-8AA9F4210EAD}" destId="{FDE18CE7-5B87-F144-9651-8B044D67139D}" srcOrd="3" destOrd="0" presId="urn:microsoft.com/office/officeart/2005/8/layout/cycle2"/>
    <dgm:cxn modelId="{98DF00ED-1BFC-0545-B543-EB51896D7BEC}" type="presParOf" srcId="{FDE18CE7-5B87-F144-9651-8B044D67139D}" destId="{CE60E271-F18A-224E-8B11-B916774C39B2}" srcOrd="0" destOrd="0" presId="urn:microsoft.com/office/officeart/2005/8/layout/cycle2"/>
    <dgm:cxn modelId="{072385F4-0A82-0445-9DB4-45CDE6A56B00}" type="presParOf" srcId="{D7C5D07C-9496-8846-9612-8AA9F4210EAD}" destId="{9CDCE05F-FA43-9746-8E87-4152FD8916D6}" srcOrd="4" destOrd="0" presId="urn:microsoft.com/office/officeart/2005/8/layout/cycle2"/>
    <dgm:cxn modelId="{C34F47EF-61F6-AB4A-8FD1-742083295990}" type="presParOf" srcId="{D7C5D07C-9496-8846-9612-8AA9F4210EAD}" destId="{F050042E-7072-2E4D-B742-F74D4556B10A}" srcOrd="5" destOrd="0" presId="urn:microsoft.com/office/officeart/2005/8/layout/cycle2"/>
    <dgm:cxn modelId="{17AD5670-3D62-D348-AEE8-AC33879EBAF4}" type="presParOf" srcId="{F050042E-7072-2E4D-B742-F74D4556B10A}" destId="{49DD20DA-A110-184C-85CD-718BCC9E7C27}" srcOrd="0" destOrd="0" presId="urn:microsoft.com/office/officeart/2005/8/layout/cycle2"/>
    <dgm:cxn modelId="{63FC7C0C-85EB-184E-A6C0-2EC0921CC82B}" type="presParOf" srcId="{D7C5D07C-9496-8846-9612-8AA9F4210EAD}" destId="{0530E95F-B256-3340-896B-B8616A12564B}" srcOrd="6" destOrd="0" presId="urn:microsoft.com/office/officeart/2005/8/layout/cycle2"/>
    <dgm:cxn modelId="{5DCEFC4A-A461-874E-8CBD-64BE96F5B9DD}" type="presParOf" srcId="{D7C5D07C-9496-8846-9612-8AA9F4210EAD}" destId="{ECCD5FC6-0178-9444-8DE9-CD97D70BA640}" srcOrd="7" destOrd="0" presId="urn:microsoft.com/office/officeart/2005/8/layout/cycle2"/>
    <dgm:cxn modelId="{D2E51792-8EF8-4E4A-A281-D8F1F0F859B1}" type="presParOf" srcId="{ECCD5FC6-0178-9444-8DE9-CD97D70BA640}" destId="{54797481-F7E3-F047-95DB-B697EDD3B16D}" srcOrd="0" destOrd="0" presId="urn:microsoft.com/office/officeart/2005/8/layout/cycle2"/>
    <dgm:cxn modelId="{B909F63D-5779-084D-9FFC-4DE75A46483C}" type="presParOf" srcId="{D7C5D07C-9496-8846-9612-8AA9F4210EAD}" destId="{B990A96D-8C22-2C40-B08A-CCB9DFA7B306}" srcOrd="8" destOrd="0" presId="urn:microsoft.com/office/officeart/2005/8/layout/cycle2"/>
    <dgm:cxn modelId="{9C770D92-BD2E-A749-8AE6-14278D051A14}" type="presParOf" srcId="{D7C5D07C-9496-8846-9612-8AA9F4210EAD}" destId="{AEE1FFAD-CBC0-244A-B377-588277A46E54}" srcOrd="9" destOrd="0" presId="urn:microsoft.com/office/officeart/2005/8/layout/cycle2"/>
    <dgm:cxn modelId="{28DE4E54-3542-D54B-A4C1-E83BD15B3F55}" type="presParOf" srcId="{AEE1FFAD-CBC0-244A-B377-588277A46E54}" destId="{573C9302-D029-A640-B075-9FF0D5856B9D}" srcOrd="0" destOrd="0" presId="urn:microsoft.com/office/officeart/2005/8/layout/cycle2"/>
    <dgm:cxn modelId="{FB4EAB8C-FBB4-914B-A4AB-E8B2D8393B84}" type="presParOf" srcId="{D7C5D07C-9496-8846-9612-8AA9F4210EAD}" destId="{6A60926B-1CC8-6844-92C3-1EF158BD747D}" srcOrd="10" destOrd="0" presId="urn:microsoft.com/office/officeart/2005/8/layout/cycle2"/>
    <dgm:cxn modelId="{0F384FA5-54C0-1B40-BB2A-89DDD7AB8F9F}" type="presParOf" srcId="{D7C5D07C-9496-8846-9612-8AA9F4210EAD}" destId="{047AE7FC-6FE8-6B4D-A2F0-77AADA7D49FA}" srcOrd="11" destOrd="0" presId="urn:microsoft.com/office/officeart/2005/8/layout/cycle2"/>
    <dgm:cxn modelId="{89DC94BF-3E13-644B-8A22-C5778275B256}" type="presParOf" srcId="{047AE7FC-6FE8-6B4D-A2F0-77AADA7D49FA}" destId="{51DCE9C0-69D1-4146-87DE-CED668CC5421}" srcOrd="0" destOrd="0" presId="urn:microsoft.com/office/officeart/2005/8/layout/cycle2"/>
    <dgm:cxn modelId="{202CD02F-0DE5-2340-9E74-FF061CFCE711}" type="presParOf" srcId="{D7C5D07C-9496-8846-9612-8AA9F4210EAD}" destId="{A5DDBD52-9972-C546-9DF3-82E84C011CCD}" srcOrd="12" destOrd="0" presId="urn:microsoft.com/office/officeart/2005/8/layout/cycle2"/>
    <dgm:cxn modelId="{AB3C9FE3-F8EB-D34F-85A7-F278922F8089}" type="presParOf" srcId="{D7C5D07C-9496-8846-9612-8AA9F4210EAD}" destId="{CE147361-4AEE-8B4B-B172-EE5B33E91158}" srcOrd="13" destOrd="0" presId="urn:microsoft.com/office/officeart/2005/8/layout/cycle2"/>
    <dgm:cxn modelId="{6E060451-0611-2142-9A92-7EF510571AA9}" type="presParOf" srcId="{CE147361-4AEE-8B4B-B172-EE5B33E91158}" destId="{18B7099C-644A-C645-AE77-7027C88BC06C}" srcOrd="0" destOrd="0" presId="urn:microsoft.com/office/officeart/2005/8/layout/cycle2"/>
    <dgm:cxn modelId="{3DD284F1-5F7A-B644-9C1C-5F8C960625FB}" type="presParOf" srcId="{D7C5D07C-9496-8846-9612-8AA9F4210EAD}" destId="{68D71B9F-A6C1-A441-A682-75FDB8F795DA}" srcOrd="14" destOrd="0" presId="urn:microsoft.com/office/officeart/2005/8/layout/cycle2"/>
    <dgm:cxn modelId="{93969627-B0E6-DE4A-B741-3AC17CD9391F}" type="presParOf" srcId="{D7C5D07C-9496-8846-9612-8AA9F4210EAD}" destId="{A7280E3B-CBED-0841-9091-7342CC363FA5}" srcOrd="15" destOrd="0" presId="urn:microsoft.com/office/officeart/2005/8/layout/cycle2"/>
    <dgm:cxn modelId="{5CC38706-F72D-1348-A457-48D0EC8A8128}" type="presParOf" srcId="{A7280E3B-CBED-0841-9091-7342CC363FA5}" destId="{C1CD6A3A-19B4-AF4A-97B1-19DD7D350E34}" srcOrd="0" destOrd="0" presId="urn:microsoft.com/office/officeart/2005/8/layout/cycle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F203E9-2276-A94B-AC7B-2956F8DCA62E}" type="doc">
      <dgm:prSet loTypeId="urn:microsoft.com/office/officeart/2005/8/layout/chevron1" loCatId="" qsTypeId="urn:microsoft.com/office/officeart/2005/8/quickstyle/simple4" qsCatId="simple" csTypeId="urn:microsoft.com/office/officeart/2005/8/colors/accent4_3" csCatId="accent4" phldr="1"/>
      <dgm:spPr/>
      <dgm:t>
        <a:bodyPr/>
        <a:lstStyle/>
        <a:p>
          <a:endParaRPr lang="en-GB"/>
        </a:p>
      </dgm:t>
    </dgm:pt>
    <dgm:pt modelId="{7ECD2AF0-D0C2-404B-8C7E-E76F1E96A048}">
      <dgm:prSet/>
      <dgm:spPr/>
      <dgm:t>
        <a:bodyPr/>
        <a:lstStyle/>
        <a:p>
          <a:pPr rtl="0"/>
          <a:r>
            <a:rPr lang="en-GB" i="1" smtClean="0"/>
            <a:t>asl</a:t>
          </a:r>
          <a:r>
            <a:rPr lang="en-GB" smtClean="0"/>
            <a:t> = root</a:t>
          </a:r>
          <a:endParaRPr lang="en-GB"/>
        </a:p>
      </dgm:t>
    </dgm:pt>
    <dgm:pt modelId="{FB6EB2FA-3215-6845-BB8A-C7B3EB09CBE5}" type="parTrans" cxnId="{4A5D8ED1-7EAE-1F40-B1A2-79818D52B08E}">
      <dgm:prSet/>
      <dgm:spPr/>
      <dgm:t>
        <a:bodyPr/>
        <a:lstStyle/>
        <a:p>
          <a:endParaRPr lang="en-GB"/>
        </a:p>
      </dgm:t>
    </dgm:pt>
    <dgm:pt modelId="{BE531B11-3038-AA45-9CF3-F3D1E98E08F3}" type="sibTrans" cxnId="{4A5D8ED1-7EAE-1F40-B1A2-79818D52B08E}">
      <dgm:prSet/>
      <dgm:spPr/>
      <dgm:t>
        <a:bodyPr/>
        <a:lstStyle/>
        <a:p>
          <a:endParaRPr lang="en-GB"/>
        </a:p>
      </dgm:t>
    </dgm:pt>
    <dgm:pt modelId="{D99532CB-F7CF-2E48-974C-96D25DCC9B86}">
      <dgm:prSet/>
      <dgm:spPr/>
      <dgm:t>
        <a:bodyPr/>
        <a:lstStyle/>
        <a:p>
          <a:pPr rtl="0"/>
          <a:r>
            <a:rPr lang="en-GB" i="1" dirty="0" err="1" smtClean="0"/>
            <a:t>fikh</a:t>
          </a:r>
          <a:r>
            <a:rPr lang="en-GB" dirty="0" smtClean="0"/>
            <a:t> literally means ‘understanding.’</a:t>
          </a:r>
          <a:endParaRPr lang="en-GB" dirty="0"/>
        </a:p>
      </dgm:t>
    </dgm:pt>
    <dgm:pt modelId="{09B9E1B0-7049-D440-985D-E403491E14EA}" type="parTrans" cxnId="{77B0DF85-D84C-8B47-B191-72B10D5E9E3A}">
      <dgm:prSet/>
      <dgm:spPr/>
      <dgm:t>
        <a:bodyPr/>
        <a:lstStyle/>
        <a:p>
          <a:endParaRPr lang="en-GB"/>
        </a:p>
      </dgm:t>
    </dgm:pt>
    <dgm:pt modelId="{49701503-5851-AC42-90FA-64FC55E740C8}" type="sibTrans" cxnId="{77B0DF85-D84C-8B47-B191-72B10D5E9E3A}">
      <dgm:prSet/>
      <dgm:spPr/>
      <dgm:t>
        <a:bodyPr/>
        <a:lstStyle/>
        <a:p>
          <a:endParaRPr lang="en-GB"/>
        </a:p>
      </dgm:t>
    </dgm:pt>
    <dgm:pt modelId="{D3FDAB60-1054-0747-9853-FBD0FC875ACF}">
      <dgm:prSet/>
      <dgm:spPr/>
      <dgm:t>
        <a:bodyPr/>
        <a:lstStyle/>
        <a:p>
          <a:pPr rtl="0"/>
          <a:r>
            <a:rPr lang="en-GB" i="1" smtClean="0"/>
            <a:t>Usul ul fikh</a:t>
          </a:r>
          <a:r>
            <a:rPr lang="en-GB" smtClean="0"/>
            <a:t> = roots of understanding.  </a:t>
          </a:r>
          <a:endParaRPr lang="en-GB"/>
        </a:p>
      </dgm:t>
    </dgm:pt>
    <dgm:pt modelId="{1076E11E-89BA-E441-B17F-4C7E7A3D1281}" type="parTrans" cxnId="{38A79BA3-448F-0F40-8C9C-14DCF2E7969F}">
      <dgm:prSet/>
      <dgm:spPr/>
      <dgm:t>
        <a:bodyPr/>
        <a:lstStyle/>
        <a:p>
          <a:endParaRPr lang="en-GB"/>
        </a:p>
      </dgm:t>
    </dgm:pt>
    <dgm:pt modelId="{D9121C24-62F6-A044-82EA-D5901C2C2DBA}" type="sibTrans" cxnId="{38A79BA3-448F-0F40-8C9C-14DCF2E7969F}">
      <dgm:prSet/>
      <dgm:spPr/>
      <dgm:t>
        <a:bodyPr/>
        <a:lstStyle/>
        <a:p>
          <a:endParaRPr lang="en-GB"/>
        </a:p>
      </dgm:t>
    </dgm:pt>
    <dgm:pt modelId="{53D1FFF3-B9A8-8B44-AD56-D556B576226F}" type="pres">
      <dgm:prSet presAssocID="{D9F203E9-2276-A94B-AC7B-2956F8DCA62E}" presName="Name0" presStyleCnt="0">
        <dgm:presLayoutVars>
          <dgm:dir/>
          <dgm:animLvl val="lvl"/>
          <dgm:resizeHandles val="exact"/>
        </dgm:presLayoutVars>
      </dgm:prSet>
      <dgm:spPr/>
      <dgm:t>
        <a:bodyPr/>
        <a:lstStyle/>
        <a:p>
          <a:endParaRPr lang="en-GB"/>
        </a:p>
      </dgm:t>
    </dgm:pt>
    <dgm:pt modelId="{5DA00063-0888-B447-B2E8-E6E4FD0136A5}" type="pres">
      <dgm:prSet presAssocID="{7ECD2AF0-D0C2-404B-8C7E-E76F1E96A048}" presName="parTxOnly" presStyleLbl="node1" presStyleIdx="0" presStyleCnt="3">
        <dgm:presLayoutVars>
          <dgm:chMax val="0"/>
          <dgm:chPref val="0"/>
          <dgm:bulletEnabled val="1"/>
        </dgm:presLayoutVars>
      </dgm:prSet>
      <dgm:spPr/>
      <dgm:t>
        <a:bodyPr/>
        <a:lstStyle/>
        <a:p>
          <a:endParaRPr lang="en-GB"/>
        </a:p>
      </dgm:t>
    </dgm:pt>
    <dgm:pt modelId="{07E6B9D3-2475-9A4B-8916-CB187C34E6EC}" type="pres">
      <dgm:prSet presAssocID="{BE531B11-3038-AA45-9CF3-F3D1E98E08F3}" presName="parTxOnlySpace" presStyleCnt="0"/>
      <dgm:spPr/>
    </dgm:pt>
    <dgm:pt modelId="{F9DDA164-3086-254B-9359-644EB58237D4}" type="pres">
      <dgm:prSet presAssocID="{D99532CB-F7CF-2E48-974C-96D25DCC9B86}" presName="parTxOnly" presStyleLbl="node1" presStyleIdx="1" presStyleCnt="3">
        <dgm:presLayoutVars>
          <dgm:chMax val="0"/>
          <dgm:chPref val="0"/>
          <dgm:bulletEnabled val="1"/>
        </dgm:presLayoutVars>
      </dgm:prSet>
      <dgm:spPr/>
      <dgm:t>
        <a:bodyPr/>
        <a:lstStyle/>
        <a:p>
          <a:endParaRPr lang="en-GB"/>
        </a:p>
      </dgm:t>
    </dgm:pt>
    <dgm:pt modelId="{278E0A88-8D9D-3E49-AAD6-15FC2E2916E9}" type="pres">
      <dgm:prSet presAssocID="{49701503-5851-AC42-90FA-64FC55E740C8}" presName="parTxOnlySpace" presStyleCnt="0"/>
      <dgm:spPr/>
    </dgm:pt>
    <dgm:pt modelId="{5F5BBA62-48C2-DD49-A885-2D4E08CD490C}" type="pres">
      <dgm:prSet presAssocID="{D3FDAB60-1054-0747-9853-FBD0FC875ACF}" presName="parTxOnly" presStyleLbl="node1" presStyleIdx="2" presStyleCnt="3">
        <dgm:presLayoutVars>
          <dgm:chMax val="0"/>
          <dgm:chPref val="0"/>
          <dgm:bulletEnabled val="1"/>
        </dgm:presLayoutVars>
      </dgm:prSet>
      <dgm:spPr/>
      <dgm:t>
        <a:bodyPr/>
        <a:lstStyle/>
        <a:p>
          <a:endParaRPr lang="en-GB"/>
        </a:p>
      </dgm:t>
    </dgm:pt>
  </dgm:ptLst>
  <dgm:cxnLst>
    <dgm:cxn modelId="{6BAF5858-4496-3546-A962-02B514AEF91D}" type="presOf" srcId="{D3FDAB60-1054-0747-9853-FBD0FC875ACF}" destId="{5F5BBA62-48C2-DD49-A885-2D4E08CD490C}" srcOrd="0" destOrd="0" presId="urn:microsoft.com/office/officeart/2005/8/layout/chevron1"/>
    <dgm:cxn modelId="{38A79BA3-448F-0F40-8C9C-14DCF2E7969F}" srcId="{D9F203E9-2276-A94B-AC7B-2956F8DCA62E}" destId="{D3FDAB60-1054-0747-9853-FBD0FC875ACF}" srcOrd="2" destOrd="0" parTransId="{1076E11E-89BA-E441-B17F-4C7E7A3D1281}" sibTransId="{D9121C24-62F6-A044-82EA-D5901C2C2DBA}"/>
    <dgm:cxn modelId="{77B0DF85-D84C-8B47-B191-72B10D5E9E3A}" srcId="{D9F203E9-2276-A94B-AC7B-2956F8DCA62E}" destId="{D99532CB-F7CF-2E48-974C-96D25DCC9B86}" srcOrd="1" destOrd="0" parTransId="{09B9E1B0-7049-D440-985D-E403491E14EA}" sibTransId="{49701503-5851-AC42-90FA-64FC55E740C8}"/>
    <dgm:cxn modelId="{0638CF0D-64A7-6A43-96E7-20D12788E79E}" type="presOf" srcId="{D9F203E9-2276-A94B-AC7B-2956F8DCA62E}" destId="{53D1FFF3-B9A8-8B44-AD56-D556B576226F}" srcOrd="0" destOrd="0" presId="urn:microsoft.com/office/officeart/2005/8/layout/chevron1"/>
    <dgm:cxn modelId="{778C2AE3-8B73-ED41-B3F1-B7B55BD0B61E}" type="presOf" srcId="{D99532CB-F7CF-2E48-974C-96D25DCC9B86}" destId="{F9DDA164-3086-254B-9359-644EB58237D4}" srcOrd="0" destOrd="0" presId="urn:microsoft.com/office/officeart/2005/8/layout/chevron1"/>
    <dgm:cxn modelId="{4A5D8ED1-7EAE-1F40-B1A2-79818D52B08E}" srcId="{D9F203E9-2276-A94B-AC7B-2956F8DCA62E}" destId="{7ECD2AF0-D0C2-404B-8C7E-E76F1E96A048}" srcOrd="0" destOrd="0" parTransId="{FB6EB2FA-3215-6845-BB8A-C7B3EB09CBE5}" sibTransId="{BE531B11-3038-AA45-9CF3-F3D1E98E08F3}"/>
    <dgm:cxn modelId="{83EDFC3B-075C-4948-88B0-E298F6392E66}" type="presOf" srcId="{7ECD2AF0-D0C2-404B-8C7E-E76F1E96A048}" destId="{5DA00063-0888-B447-B2E8-E6E4FD0136A5}" srcOrd="0" destOrd="0" presId="urn:microsoft.com/office/officeart/2005/8/layout/chevron1"/>
    <dgm:cxn modelId="{9A5FCBBC-1DDA-424B-AB9C-EBACECB55ABD}" type="presParOf" srcId="{53D1FFF3-B9A8-8B44-AD56-D556B576226F}" destId="{5DA00063-0888-B447-B2E8-E6E4FD0136A5}" srcOrd="0" destOrd="0" presId="urn:microsoft.com/office/officeart/2005/8/layout/chevron1"/>
    <dgm:cxn modelId="{6C3FA710-B661-9C48-8667-8552F7B4FCB8}" type="presParOf" srcId="{53D1FFF3-B9A8-8B44-AD56-D556B576226F}" destId="{07E6B9D3-2475-9A4B-8916-CB187C34E6EC}" srcOrd="1" destOrd="0" presId="urn:microsoft.com/office/officeart/2005/8/layout/chevron1"/>
    <dgm:cxn modelId="{FEFEA762-B6CA-1C49-9111-6D3177DA9E2C}" type="presParOf" srcId="{53D1FFF3-B9A8-8B44-AD56-D556B576226F}" destId="{F9DDA164-3086-254B-9359-644EB58237D4}" srcOrd="2" destOrd="0" presId="urn:microsoft.com/office/officeart/2005/8/layout/chevron1"/>
    <dgm:cxn modelId="{656C694D-7DF3-6C4B-815A-63DFBDC5A7A7}" type="presParOf" srcId="{53D1FFF3-B9A8-8B44-AD56-D556B576226F}" destId="{278E0A88-8D9D-3E49-AAD6-15FC2E2916E9}" srcOrd="3" destOrd="0" presId="urn:microsoft.com/office/officeart/2005/8/layout/chevron1"/>
    <dgm:cxn modelId="{59F6DB0E-9E1F-0C43-BBB7-2ECCC1E9582A}" type="presParOf" srcId="{53D1FFF3-B9A8-8B44-AD56-D556B576226F}" destId="{5F5BBA62-48C2-DD49-A885-2D4E08CD490C}" srcOrd="4" destOrd="0" presId="urn:microsoft.com/office/officeart/2005/8/layout/chevron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535F80-B8D5-544E-8614-4D7EADBB71B7}" type="doc">
      <dgm:prSet loTypeId="urn:microsoft.com/office/officeart/2005/8/layout/matrix3" loCatId="" qsTypeId="urn:microsoft.com/office/officeart/2005/8/quickstyle/simple4" qsCatId="simple" csTypeId="urn:microsoft.com/office/officeart/2005/8/colors/colorful2" csCatId="colorful" phldr="1"/>
      <dgm:spPr/>
      <dgm:t>
        <a:bodyPr/>
        <a:lstStyle/>
        <a:p>
          <a:endParaRPr lang="en-GB"/>
        </a:p>
      </dgm:t>
    </dgm:pt>
    <dgm:pt modelId="{99E63171-DD36-8245-96C3-3FC3C3422683}">
      <dgm:prSet phldrT="[Text]"/>
      <dgm:spPr/>
      <dgm:t>
        <a:bodyPr/>
        <a:lstStyle/>
        <a:p>
          <a:r>
            <a:rPr lang="en-GB" dirty="0" err="1" smtClean="0"/>
            <a:t>Hanafi</a:t>
          </a:r>
          <a:endParaRPr lang="en-GB" dirty="0"/>
        </a:p>
      </dgm:t>
    </dgm:pt>
    <dgm:pt modelId="{78270F54-DCBF-EF41-ABF5-2ACF2D675D9A}" type="parTrans" cxnId="{C6FE9EEF-13F1-4C4D-9290-E781352C2DBA}">
      <dgm:prSet/>
      <dgm:spPr/>
      <dgm:t>
        <a:bodyPr/>
        <a:lstStyle/>
        <a:p>
          <a:endParaRPr lang="en-GB"/>
        </a:p>
      </dgm:t>
    </dgm:pt>
    <dgm:pt modelId="{E1409098-F613-174A-A085-6D4324C4AE16}" type="sibTrans" cxnId="{C6FE9EEF-13F1-4C4D-9290-E781352C2DBA}">
      <dgm:prSet/>
      <dgm:spPr/>
      <dgm:t>
        <a:bodyPr/>
        <a:lstStyle/>
        <a:p>
          <a:endParaRPr lang="en-GB"/>
        </a:p>
      </dgm:t>
    </dgm:pt>
    <dgm:pt modelId="{BECCA016-E5AF-6940-A074-E4F78C4E4E67}">
      <dgm:prSet phldrT="[Text]"/>
      <dgm:spPr/>
      <dgm:t>
        <a:bodyPr/>
        <a:lstStyle/>
        <a:p>
          <a:r>
            <a:rPr lang="en-GB" dirty="0" smtClean="0"/>
            <a:t>Maliki</a:t>
          </a:r>
          <a:endParaRPr lang="en-GB" dirty="0"/>
        </a:p>
      </dgm:t>
    </dgm:pt>
    <dgm:pt modelId="{856016FD-2592-574A-B204-91F6C902EF00}" type="parTrans" cxnId="{6E2ACC2D-2C90-964A-92F6-019775A65A84}">
      <dgm:prSet/>
      <dgm:spPr/>
      <dgm:t>
        <a:bodyPr/>
        <a:lstStyle/>
        <a:p>
          <a:endParaRPr lang="en-GB"/>
        </a:p>
      </dgm:t>
    </dgm:pt>
    <dgm:pt modelId="{DA046A1A-F2A5-8A40-9823-6A4F6488394C}" type="sibTrans" cxnId="{6E2ACC2D-2C90-964A-92F6-019775A65A84}">
      <dgm:prSet/>
      <dgm:spPr/>
      <dgm:t>
        <a:bodyPr/>
        <a:lstStyle/>
        <a:p>
          <a:endParaRPr lang="en-GB"/>
        </a:p>
      </dgm:t>
    </dgm:pt>
    <dgm:pt modelId="{D4AE627C-9635-5B41-A7BC-86C92CFA8426}">
      <dgm:prSet phldrT="[Text]"/>
      <dgm:spPr/>
      <dgm:t>
        <a:bodyPr/>
        <a:lstStyle/>
        <a:p>
          <a:r>
            <a:rPr lang="en-GB" dirty="0" err="1" smtClean="0"/>
            <a:t>Shafi’i</a:t>
          </a:r>
          <a:endParaRPr lang="en-GB" dirty="0"/>
        </a:p>
      </dgm:t>
    </dgm:pt>
    <dgm:pt modelId="{1098A0D2-B5CC-1C4E-A489-BAC64708C64E}" type="parTrans" cxnId="{6759EAFB-023A-E54A-80D3-0ACCA5057DBF}">
      <dgm:prSet/>
      <dgm:spPr/>
      <dgm:t>
        <a:bodyPr/>
        <a:lstStyle/>
        <a:p>
          <a:endParaRPr lang="en-GB"/>
        </a:p>
      </dgm:t>
    </dgm:pt>
    <dgm:pt modelId="{5AF6880D-2762-6040-8041-963E0707183D}" type="sibTrans" cxnId="{6759EAFB-023A-E54A-80D3-0ACCA5057DBF}">
      <dgm:prSet/>
      <dgm:spPr/>
      <dgm:t>
        <a:bodyPr/>
        <a:lstStyle/>
        <a:p>
          <a:endParaRPr lang="en-GB"/>
        </a:p>
      </dgm:t>
    </dgm:pt>
    <dgm:pt modelId="{893A773B-7F3A-AC45-AC3E-57F0DEBD6087}">
      <dgm:prSet phldrT="[Text]"/>
      <dgm:spPr/>
      <dgm:t>
        <a:bodyPr/>
        <a:lstStyle/>
        <a:p>
          <a:r>
            <a:rPr lang="en-GB" dirty="0" err="1" smtClean="0"/>
            <a:t>Hanbali</a:t>
          </a:r>
          <a:endParaRPr lang="en-GB" dirty="0"/>
        </a:p>
      </dgm:t>
    </dgm:pt>
    <dgm:pt modelId="{ADA31A78-981A-6D4D-9B40-D0C3B7FD916A}" type="parTrans" cxnId="{5B7C3B1C-9010-2742-88BC-480A72F51FB8}">
      <dgm:prSet/>
      <dgm:spPr/>
      <dgm:t>
        <a:bodyPr/>
        <a:lstStyle/>
        <a:p>
          <a:endParaRPr lang="en-GB"/>
        </a:p>
      </dgm:t>
    </dgm:pt>
    <dgm:pt modelId="{6881B76A-864C-6642-8B1A-51B68FF00268}" type="sibTrans" cxnId="{5B7C3B1C-9010-2742-88BC-480A72F51FB8}">
      <dgm:prSet/>
      <dgm:spPr/>
      <dgm:t>
        <a:bodyPr/>
        <a:lstStyle/>
        <a:p>
          <a:endParaRPr lang="en-GB"/>
        </a:p>
      </dgm:t>
    </dgm:pt>
    <dgm:pt modelId="{BC8F6CB3-4A57-8D49-943F-8A1F8989A9F7}" type="pres">
      <dgm:prSet presAssocID="{B9535F80-B8D5-544E-8614-4D7EADBB71B7}" presName="matrix" presStyleCnt="0">
        <dgm:presLayoutVars>
          <dgm:chMax val="1"/>
          <dgm:dir/>
          <dgm:resizeHandles val="exact"/>
        </dgm:presLayoutVars>
      </dgm:prSet>
      <dgm:spPr/>
      <dgm:t>
        <a:bodyPr/>
        <a:lstStyle/>
        <a:p>
          <a:endParaRPr lang="en-GB"/>
        </a:p>
      </dgm:t>
    </dgm:pt>
    <dgm:pt modelId="{3877AE67-DFB1-804C-8AF6-C59AC8C1376B}" type="pres">
      <dgm:prSet presAssocID="{B9535F80-B8D5-544E-8614-4D7EADBB71B7}" presName="diamond" presStyleLbl="bgShp" presStyleIdx="0" presStyleCnt="1"/>
      <dgm:spPr/>
    </dgm:pt>
    <dgm:pt modelId="{1382F8C6-FE21-8A42-8995-73BFD3E9ED89}" type="pres">
      <dgm:prSet presAssocID="{B9535F80-B8D5-544E-8614-4D7EADBB71B7}" presName="quad1" presStyleLbl="node1" presStyleIdx="0" presStyleCnt="4">
        <dgm:presLayoutVars>
          <dgm:chMax val="0"/>
          <dgm:chPref val="0"/>
          <dgm:bulletEnabled val="1"/>
        </dgm:presLayoutVars>
      </dgm:prSet>
      <dgm:spPr/>
      <dgm:t>
        <a:bodyPr/>
        <a:lstStyle/>
        <a:p>
          <a:endParaRPr lang="en-GB"/>
        </a:p>
      </dgm:t>
    </dgm:pt>
    <dgm:pt modelId="{53FAC9FF-43AD-8B4C-82BC-18C4D249E2C7}" type="pres">
      <dgm:prSet presAssocID="{B9535F80-B8D5-544E-8614-4D7EADBB71B7}" presName="quad2" presStyleLbl="node1" presStyleIdx="1" presStyleCnt="4">
        <dgm:presLayoutVars>
          <dgm:chMax val="0"/>
          <dgm:chPref val="0"/>
          <dgm:bulletEnabled val="1"/>
        </dgm:presLayoutVars>
      </dgm:prSet>
      <dgm:spPr/>
      <dgm:t>
        <a:bodyPr/>
        <a:lstStyle/>
        <a:p>
          <a:endParaRPr lang="en-GB"/>
        </a:p>
      </dgm:t>
    </dgm:pt>
    <dgm:pt modelId="{C0BEDFAD-0AE2-D341-B8B2-5D1680A644A9}" type="pres">
      <dgm:prSet presAssocID="{B9535F80-B8D5-544E-8614-4D7EADBB71B7}" presName="quad3" presStyleLbl="node1" presStyleIdx="2" presStyleCnt="4">
        <dgm:presLayoutVars>
          <dgm:chMax val="0"/>
          <dgm:chPref val="0"/>
          <dgm:bulletEnabled val="1"/>
        </dgm:presLayoutVars>
      </dgm:prSet>
      <dgm:spPr/>
      <dgm:t>
        <a:bodyPr/>
        <a:lstStyle/>
        <a:p>
          <a:endParaRPr lang="en-GB"/>
        </a:p>
      </dgm:t>
    </dgm:pt>
    <dgm:pt modelId="{2214D10A-A68D-F04D-BF62-506E7802FFC1}" type="pres">
      <dgm:prSet presAssocID="{B9535F80-B8D5-544E-8614-4D7EADBB71B7}" presName="quad4" presStyleLbl="node1" presStyleIdx="3" presStyleCnt="4">
        <dgm:presLayoutVars>
          <dgm:chMax val="0"/>
          <dgm:chPref val="0"/>
          <dgm:bulletEnabled val="1"/>
        </dgm:presLayoutVars>
      </dgm:prSet>
      <dgm:spPr/>
      <dgm:t>
        <a:bodyPr/>
        <a:lstStyle/>
        <a:p>
          <a:endParaRPr lang="en-GB"/>
        </a:p>
      </dgm:t>
    </dgm:pt>
  </dgm:ptLst>
  <dgm:cxnLst>
    <dgm:cxn modelId="{05F4FB2F-A7C4-E849-BA27-A511651DEB67}" type="presOf" srcId="{D4AE627C-9635-5B41-A7BC-86C92CFA8426}" destId="{C0BEDFAD-0AE2-D341-B8B2-5D1680A644A9}" srcOrd="0" destOrd="0" presId="urn:microsoft.com/office/officeart/2005/8/layout/matrix3"/>
    <dgm:cxn modelId="{6E2ACC2D-2C90-964A-92F6-019775A65A84}" srcId="{B9535F80-B8D5-544E-8614-4D7EADBB71B7}" destId="{BECCA016-E5AF-6940-A074-E4F78C4E4E67}" srcOrd="1" destOrd="0" parTransId="{856016FD-2592-574A-B204-91F6C902EF00}" sibTransId="{DA046A1A-F2A5-8A40-9823-6A4F6488394C}"/>
    <dgm:cxn modelId="{6759EAFB-023A-E54A-80D3-0ACCA5057DBF}" srcId="{B9535F80-B8D5-544E-8614-4D7EADBB71B7}" destId="{D4AE627C-9635-5B41-A7BC-86C92CFA8426}" srcOrd="2" destOrd="0" parTransId="{1098A0D2-B5CC-1C4E-A489-BAC64708C64E}" sibTransId="{5AF6880D-2762-6040-8041-963E0707183D}"/>
    <dgm:cxn modelId="{A9499C42-9CCD-3F41-A859-C400DDDEFA81}" type="presOf" srcId="{BECCA016-E5AF-6940-A074-E4F78C4E4E67}" destId="{53FAC9FF-43AD-8B4C-82BC-18C4D249E2C7}" srcOrd="0" destOrd="0" presId="urn:microsoft.com/office/officeart/2005/8/layout/matrix3"/>
    <dgm:cxn modelId="{5B7C3B1C-9010-2742-88BC-480A72F51FB8}" srcId="{B9535F80-B8D5-544E-8614-4D7EADBB71B7}" destId="{893A773B-7F3A-AC45-AC3E-57F0DEBD6087}" srcOrd="3" destOrd="0" parTransId="{ADA31A78-981A-6D4D-9B40-D0C3B7FD916A}" sibTransId="{6881B76A-864C-6642-8B1A-51B68FF00268}"/>
    <dgm:cxn modelId="{C37AC48B-C8C7-AE48-9906-1598F0E010FD}" type="presOf" srcId="{B9535F80-B8D5-544E-8614-4D7EADBB71B7}" destId="{BC8F6CB3-4A57-8D49-943F-8A1F8989A9F7}" srcOrd="0" destOrd="0" presId="urn:microsoft.com/office/officeart/2005/8/layout/matrix3"/>
    <dgm:cxn modelId="{46CD85B6-2238-7E4A-8E4F-5DB9B7121497}" type="presOf" srcId="{893A773B-7F3A-AC45-AC3E-57F0DEBD6087}" destId="{2214D10A-A68D-F04D-BF62-506E7802FFC1}" srcOrd="0" destOrd="0" presId="urn:microsoft.com/office/officeart/2005/8/layout/matrix3"/>
    <dgm:cxn modelId="{6427D85A-D0AE-A141-B066-7C331EAC5F18}" type="presOf" srcId="{99E63171-DD36-8245-96C3-3FC3C3422683}" destId="{1382F8C6-FE21-8A42-8995-73BFD3E9ED89}" srcOrd="0" destOrd="0" presId="urn:microsoft.com/office/officeart/2005/8/layout/matrix3"/>
    <dgm:cxn modelId="{C6FE9EEF-13F1-4C4D-9290-E781352C2DBA}" srcId="{B9535F80-B8D5-544E-8614-4D7EADBB71B7}" destId="{99E63171-DD36-8245-96C3-3FC3C3422683}" srcOrd="0" destOrd="0" parTransId="{78270F54-DCBF-EF41-ABF5-2ACF2D675D9A}" sibTransId="{E1409098-F613-174A-A085-6D4324C4AE16}"/>
    <dgm:cxn modelId="{6A46D712-AC6D-E646-BA7A-2103F1005C26}" type="presParOf" srcId="{BC8F6CB3-4A57-8D49-943F-8A1F8989A9F7}" destId="{3877AE67-DFB1-804C-8AF6-C59AC8C1376B}" srcOrd="0" destOrd="0" presId="urn:microsoft.com/office/officeart/2005/8/layout/matrix3"/>
    <dgm:cxn modelId="{669EB1C7-F09A-3E4A-B3B6-8CD617D94B68}" type="presParOf" srcId="{BC8F6CB3-4A57-8D49-943F-8A1F8989A9F7}" destId="{1382F8C6-FE21-8A42-8995-73BFD3E9ED89}" srcOrd="1" destOrd="0" presId="urn:microsoft.com/office/officeart/2005/8/layout/matrix3"/>
    <dgm:cxn modelId="{AAB40412-3D60-8547-BF5B-A4251D4108EF}" type="presParOf" srcId="{BC8F6CB3-4A57-8D49-943F-8A1F8989A9F7}" destId="{53FAC9FF-43AD-8B4C-82BC-18C4D249E2C7}" srcOrd="2" destOrd="0" presId="urn:microsoft.com/office/officeart/2005/8/layout/matrix3"/>
    <dgm:cxn modelId="{AF4D14D0-ADA5-174C-BBF6-2D3BF7C47903}" type="presParOf" srcId="{BC8F6CB3-4A57-8D49-943F-8A1F8989A9F7}" destId="{C0BEDFAD-0AE2-D341-B8B2-5D1680A644A9}" srcOrd="3" destOrd="0" presId="urn:microsoft.com/office/officeart/2005/8/layout/matrix3"/>
    <dgm:cxn modelId="{9A43141A-CEB1-1447-81CE-A84B956E1CE8}" type="presParOf" srcId="{BC8F6CB3-4A57-8D49-943F-8A1F8989A9F7}" destId="{2214D10A-A68D-F04D-BF62-506E7802FFC1}" srcOrd="4" destOrd="0" presId="urn:microsoft.com/office/officeart/2005/8/layout/matrix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B42FEB4-E803-5E47-8404-3453F6F9EC61}">
      <dsp:nvSpPr>
        <dsp:cNvPr id="0" name=""/>
        <dsp:cNvSpPr/>
      </dsp:nvSpPr>
      <dsp:spPr>
        <a:xfrm>
          <a:off x="1149236" y="-42006"/>
          <a:ext cx="6317738" cy="6317738"/>
        </a:xfrm>
        <a:prstGeom prst="circularArrow">
          <a:avLst>
            <a:gd name="adj1" fmla="val 5544"/>
            <a:gd name="adj2" fmla="val 330680"/>
            <a:gd name="adj3" fmla="val 14498149"/>
            <a:gd name="adj4" fmla="val 16960319"/>
            <a:gd name="adj5" fmla="val 5757"/>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0AAFC98-2456-7A43-8FA3-DEB33C4C9528}">
      <dsp:nvSpPr>
        <dsp:cNvPr id="0" name=""/>
        <dsp:cNvSpPr/>
      </dsp:nvSpPr>
      <dsp:spPr>
        <a:xfrm>
          <a:off x="3312370" y="0"/>
          <a:ext cx="1991471" cy="995735"/>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Marriage</a:t>
          </a:r>
          <a:endParaRPr lang="en-GB" sz="1800" kern="1200"/>
        </a:p>
      </dsp:txBody>
      <dsp:txXfrm>
        <a:off x="3312370" y="0"/>
        <a:ext cx="1991471" cy="995735"/>
      </dsp:txXfrm>
    </dsp:sp>
    <dsp:sp modelId="{248CF297-79CC-6D4D-A809-73E8525F644A}">
      <dsp:nvSpPr>
        <dsp:cNvPr id="0" name=""/>
        <dsp:cNvSpPr/>
      </dsp:nvSpPr>
      <dsp:spPr>
        <a:xfrm>
          <a:off x="5431101" y="1016109"/>
          <a:ext cx="1991471" cy="995735"/>
        </a:xfrm>
        <a:prstGeom prst="roundRect">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Divorce</a:t>
          </a:r>
          <a:endParaRPr lang="en-GB" sz="1800" kern="1200"/>
        </a:p>
      </dsp:txBody>
      <dsp:txXfrm>
        <a:off x="5431101" y="1016109"/>
        <a:ext cx="1991471" cy="995735"/>
      </dsp:txXfrm>
    </dsp:sp>
    <dsp:sp modelId="{334D04D6-BA37-9F4F-87E6-6CE91EC309DD}">
      <dsp:nvSpPr>
        <dsp:cNvPr id="0" name=""/>
        <dsp:cNvSpPr/>
      </dsp:nvSpPr>
      <dsp:spPr>
        <a:xfrm>
          <a:off x="5951328" y="3295374"/>
          <a:ext cx="1991471" cy="995735"/>
        </a:xfrm>
        <a:prstGeom prst="roundRect">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Crime</a:t>
          </a:r>
          <a:endParaRPr lang="en-GB" sz="1800" kern="1200"/>
        </a:p>
      </dsp:txBody>
      <dsp:txXfrm>
        <a:off x="5951328" y="3295374"/>
        <a:ext cx="1991471" cy="995735"/>
      </dsp:txXfrm>
    </dsp:sp>
    <dsp:sp modelId="{2228F456-83FD-4F48-8719-577285DD9879}">
      <dsp:nvSpPr>
        <dsp:cNvPr id="0" name=""/>
        <dsp:cNvSpPr/>
      </dsp:nvSpPr>
      <dsp:spPr>
        <a:xfrm>
          <a:off x="4493684" y="5123202"/>
          <a:ext cx="1991471" cy="995735"/>
        </a:xfrm>
        <a:prstGeom prst="round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Punishment</a:t>
          </a:r>
          <a:endParaRPr lang="en-GB" sz="1800" kern="1200"/>
        </a:p>
      </dsp:txBody>
      <dsp:txXfrm>
        <a:off x="4493684" y="5123202"/>
        <a:ext cx="1991471" cy="995735"/>
      </dsp:txXfrm>
    </dsp:sp>
    <dsp:sp modelId="{D8B430F0-1008-D942-8FF6-24CE5C366679}">
      <dsp:nvSpPr>
        <dsp:cNvPr id="0" name=""/>
        <dsp:cNvSpPr/>
      </dsp:nvSpPr>
      <dsp:spPr>
        <a:xfrm>
          <a:off x="2155804" y="5123202"/>
          <a:ext cx="1991471" cy="995735"/>
        </a:xfrm>
        <a:prstGeom prst="roundRect">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Property ownership</a:t>
          </a:r>
          <a:endParaRPr lang="en-GB" sz="1800" kern="1200"/>
        </a:p>
      </dsp:txBody>
      <dsp:txXfrm>
        <a:off x="2155804" y="5123202"/>
        <a:ext cx="1991471" cy="995735"/>
      </dsp:txXfrm>
    </dsp:sp>
    <dsp:sp modelId="{B22C22B7-8F5A-4F44-89B4-90758085285A}">
      <dsp:nvSpPr>
        <dsp:cNvPr id="0" name=""/>
        <dsp:cNvSpPr/>
      </dsp:nvSpPr>
      <dsp:spPr>
        <a:xfrm>
          <a:off x="698160" y="3295374"/>
          <a:ext cx="1991471" cy="995735"/>
        </a:xfrm>
        <a:prstGeom prst="roundRect">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Public order</a:t>
          </a:r>
          <a:endParaRPr lang="en-GB" sz="1800" kern="1200"/>
        </a:p>
      </dsp:txBody>
      <dsp:txXfrm>
        <a:off x="698160" y="3295374"/>
        <a:ext cx="1991471" cy="995735"/>
      </dsp:txXfrm>
    </dsp:sp>
    <dsp:sp modelId="{A481464A-C8C2-6D47-B518-F67CB51A1BC4}">
      <dsp:nvSpPr>
        <dsp:cNvPr id="0" name=""/>
        <dsp:cNvSpPr/>
      </dsp:nvSpPr>
      <dsp:spPr>
        <a:xfrm>
          <a:off x="1218387" y="1016109"/>
          <a:ext cx="1991471" cy="995735"/>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Individual and community conduct</a:t>
          </a:r>
          <a:endParaRPr lang="en-GB" sz="1800" kern="1200"/>
        </a:p>
      </dsp:txBody>
      <dsp:txXfrm>
        <a:off x="1218387" y="1016109"/>
        <a:ext cx="1991471" cy="995735"/>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99B114F-DC64-E54B-807A-4FD74425AF76}">
      <dsp:nvSpPr>
        <dsp:cNvPr id="0" name=""/>
        <dsp:cNvSpPr/>
      </dsp:nvSpPr>
      <dsp:spPr>
        <a:xfrm>
          <a:off x="3887762" y="2089"/>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lvl="0" algn="ctr" defTabSz="488950" rtl="0">
            <a:lnSpc>
              <a:spcPct val="90000"/>
            </a:lnSpc>
            <a:spcBef>
              <a:spcPct val="0"/>
            </a:spcBef>
            <a:spcAft>
              <a:spcPct val="35000"/>
            </a:spcAft>
          </a:pPr>
          <a:r>
            <a:rPr lang="tr-TR" sz="1100" kern="1200" dirty="0" err="1" smtClean="0"/>
            <a:t>Qur’an</a:t>
          </a:r>
          <a:endParaRPr lang="tr-TR" sz="1100" kern="1200" dirty="0"/>
        </a:p>
      </dsp:txBody>
      <dsp:txXfrm>
        <a:off x="3887762" y="2089"/>
        <a:ext cx="1368474" cy="1368474"/>
      </dsp:txXfrm>
    </dsp:sp>
    <dsp:sp modelId="{EDCD7214-02D4-264A-82CD-B592D8DD027C}">
      <dsp:nvSpPr>
        <dsp:cNvPr id="0" name=""/>
        <dsp:cNvSpPr/>
      </dsp:nvSpPr>
      <dsp:spPr>
        <a:xfrm rot="1350000">
          <a:off x="5329754" y="844573"/>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350000">
        <a:off x="5329754" y="844573"/>
        <a:ext cx="363603" cy="461860"/>
      </dsp:txXfrm>
    </dsp:sp>
    <dsp:sp modelId="{F81E1C68-06A9-F14E-B1B8-AF8763B4654F}">
      <dsp:nvSpPr>
        <dsp:cNvPr id="0" name=""/>
        <dsp:cNvSpPr/>
      </dsp:nvSpPr>
      <dsp:spPr>
        <a:xfrm>
          <a:off x="5785890" y="788319"/>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lvl="0" algn="ctr" defTabSz="488950" rtl="0">
            <a:lnSpc>
              <a:spcPct val="90000"/>
            </a:lnSpc>
            <a:spcBef>
              <a:spcPct val="0"/>
            </a:spcBef>
            <a:spcAft>
              <a:spcPct val="35000"/>
            </a:spcAft>
          </a:pPr>
          <a:r>
            <a:rPr lang="en-GB" sz="1100" kern="1200" dirty="0" err="1" smtClean="0"/>
            <a:t>Sunnah</a:t>
          </a:r>
          <a:endParaRPr lang="en-GB" sz="1100" kern="1200" dirty="0"/>
        </a:p>
      </dsp:txBody>
      <dsp:txXfrm>
        <a:off x="5785890" y="788319"/>
        <a:ext cx="1368474" cy="1368474"/>
      </dsp:txXfrm>
    </dsp:sp>
    <dsp:sp modelId="{FDE18CE7-5B87-F144-9651-8B044D67139D}">
      <dsp:nvSpPr>
        <dsp:cNvPr id="0" name=""/>
        <dsp:cNvSpPr/>
      </dsp:nvSpPr>
      <dsp:spPr>
        <a:xfrm rot="4050000">
          <a:off x="6677502" y="2181182"/>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4050000">
        <a:off x="6677502" y="2181182"/>
        <a:ext cx="363603" cy="461860"/>
      </dsp:txXfrm>
    </dsp:sp>
    <dsp:sp modelId="{9CDCE05F-FA43-9746-8E87-4152FD8916D6}">
      <dsp:nvSpPr>
        <dsp:cNvPr id="0" name=""/>
        <dsp:cNvSpPr/>
      </dsp:nvSpPr>
      <dsp:spPr>
        <a:xfrm>
          <a:off x="6572120" y="2686446"/>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lvl="0" algn="ctr" defTabSz="488950" rtl="0">
            <a:lnSpc>
              <a:spcPct val="90000"/>
            </a:lnSpc>
            <a:spcBef>
              <a:spcPct val="0"/>
            </a:spcBef>
            <a:spcAft>
              <a:spcPct val="35000"/>
            </a:spcAft>
          </a:pPr>
          <a:r>
            <a:rPr lang="en-GB" sz="1100" kern="1200" dirty="0" smtClean="0"/>
            <a:t>Hadith</a:t>
          </a:r>
          <a:endParaRPr lang="en-GB" sz="1100" kern="1200" dirty="0"/>
        </a:p>
      </dsp:txBody>
      <dsp:txXfrm>
        <a:off x="6572120" y="2686446"/>
        <a:ext cx="1368474" cy="1368474"/>
      </dsp:txXfrm>
    </dsp:sp>
    <dsp:sp modelId="{F050042E-7072-2E4D-B742-F74D4556B10A}">
      <dsp:nvSpPr>
        <dsp:cNvPr id="0" name=""/>
        <dsp:cNvSpPr/>
      </dsp:nvSpPr>
      <dsp:spPr>
        <a:xfrm rot="6750000">
          <a:off x="6685378" y="4079310"/>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6750000">
        <a:off x="6685378" y="4079310"/>
        <a:ext cx="363603" cy="461860"/>
      </dsp:txXfrm>
    </dsp:sp>
    <dsp:sp modelId="{0530E95F-B256-3340-896B-B8616A12564B}">
      <dsp:nvSpPr>
        <dsp:cNvPr id="0" name=""/>
        <dsp:cNvSpPr/>
      </dsp:nvSpPr>
      <dsp:spPr>
        <a:xfrm>
          <a:off x="5785890" y="4584574"/>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lvl="0" algn="ctr" defTabSz="488950" rtl="0">
            <a:lnSpc>
              <a:spcPct val="90000"/>
            </a:lnSpc>
            <a:spcBef>
              <a:spcPct val="0"/>
            </a:spcBef>
            <a:spcAft>
              <a:spcPct val="35000"/>
            </a:spcAft>
          </a:pPr>
          <a:r>
            <a:rPr lang="en-GB" sz="1100" kern="1200" dirty="0" err="1" smtClean="0"/>
            <a:t>Sira</a:t>
          </a:r>
          <a:endParaRPr lang="en-GB" sz="1100" kern="1200" dirty="0"/>
        </a:p>
      </dsp:txBody>
      <dsp:txXfrm>
        <a:off x="5785890" y="4584574"/>
        <a:ext cx="1368474" cy="1368474"/>
      </dsp:txXfrm>
    </dsp:sp>
    <dsp:sp modelId="{ECCD5FC6-0178-9444-8DE9-CD97D70BA640}">
      <dsp:nvSpPr>
        <dsp:cNvPr id="0" name=""/>
        <dsp:cNvSpPr/>
      </dsp:nvSpPr>
      <dsp:spPr>
        <a:xfrm rot="9450000">
          <a:off x="5348769" y="5427058"/>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9450000">
        <a:off x="5348769" y="5427058"/>
        <a:ext cx="363603" cy="461860"/>
      </dsp:txXfrm>
    </dsp:sp>
    <dsp:sp modelId="{B990A96D-8C22-2C40-B08A-CCB9DFA7B306}">
      <dsp:nvSpPr>
        <dsp:cNvPr id="0" name=""/>
        <dsp:cNvSpPr/>
      </dsp:nvSpPr>
      <dsp:spPr>
        <a:xfrm>
          <a:off x="3887762" y="5370804"/>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lvl="0" algn="ctr" defTabSz="488950" rtl="0">
            <a:lnSpc>
              <a:spcPct val="90000"/>
            </a:lnSpc>
            <a:spcBef>
              <a:spcPct val="0"/>
            </a:spcBef>
            <a:spcAft>
              <a:spcPct val="35000"/>
            </a:spcAft>
          </a:pPr>
          <a:r>
            <a:rPr lang="en-GB" sz="1100" kern="1200" dirty="0" err="1" smtClean="0"/>
            <a:t>Kalam</a:t>
          </a:r>
          <a:r>
            <a:rPr lang="en-GB" sz="1100" kern="1200" dirty="0" smtClean="0"/>
            <a:t> (‘theology)</a:t>
          </a:r>
          <a:endParaRPr lang="en-GB" sz="1100" kern="1200" dirty="0"/>
        </a:p>
      </dsp:txBody>
      <dsp:txXfrm>
        <a:off x="3887762" y="5370804"/>
        <a:ext cx="1368474" cy="1368474"/>
      </dsp:txXfrm>
    </dsp:sp>
    <dsp:sp modelId="{AEE1FFAD-CBC0-244A-B377-588277A46E54}">
      <dsp:nvSpPr>
        <dsp:cNvPr id="0" name=""/>
        <dsp:cNvSpPr/>
      </dsp:nvSpPr>
      <dsp:spPr>
        <a:xfrm rot="12150000">
          <a:off x="3450642" y="5434934"/>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2150000">
        <a:off x="3450642" y="5434934"/>
        <a:ext cx="363603" cy="461860"/>
      </dsp:txXfrm>
    </dsp:sp>
    <dsp:sp modelId="{6A60926B-1CC8-6844-92C3-1EF158BD747D}">
      <dsp:nvSpPr>
        <dsp:cNvPr id="0" name=""/>
        <dsp:cNvSpPr/>
      </dsp:nvSpPr>
      <dsp:spPr>
        <a:xfrm>
          <a:off x="1989635" y="4584574"/>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lvl="0" algn="ctr" defTabSz="488950" rtl="0">
            <a:lnSpc>
              <a:spcPct val="90000"/>
            </a:lnSpc>
            <a:spcBef>
              <a:spcPct val="0"/>
            </a:spcBef>
            <a:spcAft>
              <a:spcPct val="35000"/>
            </a:spcAft>
          </a:pPr>
          <a:r>
            <a:rPr lang="en-GB" sz="1100" kern="1200" dirty="0" err="1" smtClean="0"/>
            <a:t>Usul</a:t>
          </a:r>
          <a:r>
            <a:rPr lang="en-GB" sz="1100" kern="1200" dirty="0" smtClean="0"/>
            <a:t> </a:t>
          </a:r>
          <a:r>
            <a:rPr lang="en-GB" sz="1100" kern="1200" dirty="0" err="1" smtClean="0"/>
            <a:t>ul-fikh</a:t>
          </a:r>
          <a:r>
            <a:rPr lang="en-GB" sz="1100" kern="1200" dirty="0" smtClean="0"/>
            <a:t> (Islamic legal theory)</a:t>
          </a:r>
          <a:endParaRPr lang="en-GB" sz="1100" kern="1200" dirty="0"/>
        </a:p>
      </dsp:txBody>
      <dsp:txXfrm>
        <a:off x="1989635" y="4584574"/>
        <a:ext cx="1368474" cy="1368474"/>
      </dsp:txXfrm>
    </dsp:sp>
    <dsp:sp modelId="{047AE7FC-6FE8-6B4D-A2F0-77AADA7D49FA}">
      <dsp:nvSpPr>
        <dsp:cNvPr id="0" name=""/>
        <dsp:cNvSpPr/>
      </dsp:nvSpPr>
      <dsp:spPr>
        <a:xfrm rot="14850000">
          <a:off x="2102893" y="4098324"/>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4850000">
        <a:off x="2102893" y="4098324"/>
        <a:ext cx="363603" cy="461860"/>
      </dsp:txXfrm>
    </dsp:sp>
    <dsp:sp modelId="{A5DDBD52-9972-C546-9DF3-82E84C011CCD}">
      <dsp:nvSpPr>
        <dsp:cNvPr id="0" name=""/>
        <dsp:cNvSpPr/>
      </dsp:nvSpPr>
      <dsp:spPr>
        <a:xfrm>
          <a:off x="1203405" y="2686446"/>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lvl="0" algn="ctr" defTabSz="488950" rtl="0">
            <a:lnSpc>
              <a:spcPct val="90000"/>
            </a:lnSpc>
            <a:spcBef>
              <a:spcPct val="0"/>
            </a:spcBef>
            <a:spcAft>
              <a:spcPct val="35000"/>
            </a:spcAft>
          </a:pPr>
          <a:r>
            <a:rPr lang="en-GB" sz="1100" kern="1200" dirty="0" err="1" smtClean="0"/>
            <a:t>Shari’ah</a:t>
          </a:r>
          <a:r>
            <a:rPr lang="en-GB" sz="1100" kern="1200" dirty="0" smtClean="0"/>
            <a:t> = knowledge of </a:t>
          </a:r>
          <a:r>
            <a:rPr lang="en-GB" sz="1100" kern="1200" dirty="0" err="1" smtClean="0"/>
            <a:t>fikh</a:t>
          </a:r>
          <a:r>
            <a:rPr lang="en-GB" sz="1100" kern="1200" dirty="0" smtClean="0"/>
            <a:t> + tenets of faith </a:t>
          </a:r>
          <a:r>
            <a:rPr lang="en-GB" sz="1100" i="1" kern="1200" dirty="0" smtClean="0"/>
            <a:t>‘</a:t>
          </a:r>
          <a:r>
            <a:rPr lang="en-GB" sz="1100" i="1" kern="1200" dirty="0" err="1" smtClean="0"/>
            <a:t>akida</a:t>
          </a:r>
          <a:endParaRPr lang="en-GB" sz="1100" kern="1200" dirty="0"/>
        </a:p>
      </dsp:txBody>
      <dsp:txXfrm>
        <a:off x="1203405" y="2686446"/>
        <a:ext cx="1368474" cy="1368474"/>
      </dsp:txXfrm>
    </dsp:sp>
    <dsp:sp modelId="{CE147361-4AEE-8B4B-B172-EE5B33E91158}">
      <dsp:nvSpPr>
        <dsp:cNvPr id="0" name=""/>
        <dsp:cNvSpPr/>
      </dsp:nvSpPr>
      <dsp:spPr>
        <a:xfrm rot="17550000">
          <a:off x="2095017" y="2200197"/>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7550000">
        <a:off x="2095017" y="2200197"/>
        <a:ext cx="363603" cy="461860"/>
      </dsp:txXfrm>
    </dsp:sp>
    <dsp:sp modelId="{68D71B9F-A6C1-A441-A682-75FDB8F795DA}">
      <dsp:nvSpPr>
        <dsp:cNvPr id="0" name=""/>
        <dsp:cNvSpPr/>
      </dsp:nvSpPr>
      <dsp:spPr>
        <a:xfrm>
          <a:off x="1989635" y="788319"/>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lvl="0" algn="ctr" defTabSz="488950" rtl="0">
            <a:lnSpc>
              <a:spcPct val="90000"/>
            </a:lnSpc>
            <a:spcBef>
              <a:spcPct val="0"/>
            </a:spcBef>
            <a:spcAft>
              <a:spcPct val="35000"/>
            </a:spcAft>
          </a:pPr>
          <a:r>
            <a:rPr lang="en-GB" sz="1100" kern="1200" smtClean="0"/>
            <a:t>Other Sources (i.e. Shi’a, Sufi, sects) specific to regions/cultures</a:t>
          </a:r>
          <a:endParaRPr lang="en-GB" sz="1100" kern="1200"/>
        </a:p>
      </dsp:txBody>
      <dsp:txXfrm>
        <a:off x="1989635" y="788319"/>
        <a:ext cx="1368474" cy="1368474"/>
      </dsp:txXfrm>
    </dsp:sp>
    <dsp:sp modelId="{A7280E3B-CBED-0841-9091-7342CC363FA5}">
      <dsp:nvSpPr>
        <dsp:cNvPr id="0" name=""/>
        <dsp:cNvSpPr/>
      </dsp:nvSpPr>
      <dsp:spPr>
        <a:xfrm rot="20250000">
          <a:off x="3431627" y="852449"/>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20250000">
        <a:off x="3431627" y="852449"/>
        <a:ext cx="363603" cy="461860"/>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DA00063-0888-B447-B2E8-E6E4FD0136A5}">
      <dsp:nvSpPr>
        <dsp:cNvPr id="0" name=""/>
        <dsp:cNvSpPr/>
      </dsp:nvSpPr>
      <dsp:spPr>
        <a:xfrm>
          <a:off x="2626" y="1808326"/>
          <a:ext cx="3199726" cy="1279890"/>
        </a:xfrm>
        <a:prstGeom prst="chevron">
          <a:avLst/>
        </a:prstGeom>
        <a:gradFill rotWithShape="0">
          <a:gsLst>
            <a:gs pos="0">
              <a:schemeClr val="accent4">
                <a:shade val="80000"/>
                <a:hueOff val="0"/>
                <a:satOff val="0"/>
                <a:lumOff val="0"/>
                <a:alphaOff val="0"/>
                <a:shade val="51000"/>
                <a:satMod val="130000"/>
              </a:schemeClr>
            </a:gs>
            <a:gs pos="80000">
              <a:schemeClr val="accent4">
                <a:shade val="80000"/>
                <a:hueOff val="0"/>
                <a:satOff val="0"/>
                <a:lumOff val="0"/>
                <a:alphaOff val="0"/>
                <a:shade val="93000"/>
                <a:satMod val="130000"/>
              </a:schemeClr>
            </a:gs>
            <a:gs pos="100000">
              <a:schemeClr val="accent4">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4011" tIns="28004" rIns="28004" bIns="28004" numCol="1" spcCol="1270" anchor="ctr" anchorCtr="0">
          <a:noAutofit/>
        </a:bodyPr>
        <a:lstStyle/>
        <a:p>
          <a:pPr lvl="0" algn="ctr" defTabSz="933450" rtl="0">
            <a:lnSpc>
              <a:spcPct val="90000"/>
            </a:lnSpc>
            <a:spcBef>
              <a:spcPct val="0"/>
            </a:spcBef>
            <a:spcAft>
              <a:spcPct val="35000"/>
            </a:spcAft>
          </a:pPr>
          <a:r>
            <a:rPr lang="en-GB" sz="2100" i="1" kern="1200" smtClean="0"/>
            <a:t>asl</a:t>
          </a:r>
          <a:r>
            <a:rPr lang="en-GB" sz="2100" kern="1200" smtClean="0"/>
            <a:t> = root</a:t>
          </a:r>
          <a:endParaRPr lang="en-GB" sz="2100" kern="1200"/>
        </a:p>
      </dsp:txBody>
      <dsp:txXfrm>
        <a:off x="2626" y="1808326"/>
        <a:ext cx="3199726" cy="1279890"/>
      </dsp:txXfrm>
    </dsp:sp>
    <dsp:sp modelId="{F9DDA164-3086-254B-9359-644EB58237D4}">
      <dsp:nvSpPr>
        <dsp:cNvPr id="0" name=""/>
        <dsp:cNvSpPr/>
      </dsp:nvSpPr>
      <dsp:spPr>
        <a:xfrm>
          <a:off x="2882380" y="1808326"/>
          <a:ext cx="3199726" cy="1279890"/>
        </a:xfrm>
        <a:prstGeom prst="chevron">
          <a:avLst/>
        </a:prstGeom>
        <a:gradFill rotWithShape="0">
          <a:gsLst>
            <a:gs pos="0">
              <a:schemeClr val="accent4">
                <a:shade val="80000"/>
                <a:hueOff val="-88279"/>
                <a:satOff val="-2183"/>
                <a:lumOff val="12494"/>
                <a:alphaOff val="0"/>
                <a:shade val="51000"/>
                <a:satMod val="130000"/>
              </a:schemeClr>
            </a:gs>
            <a:gs pos="80000">
              <a:schemeClr val="accent4">
                <a:shade val="80000"/>
                <a:hueOff val="-88279"/>
                <a:satOff val="-2183"/>
                <a:lumOff val="12494"/>
                <a:alphaOff val="0"/>
                <a:shade val="93000"/>
                <a:satMod val="130000"/>
              </a:schemeClr>
            </a:gs>
            <a:gs pos="100000">
              <a:schemeClr val="accent4">
                <a:shade val="80000"/>
                <a:hueOff val="-88279"/>
                <a:satOff val="-2183"/>
                <a:lumOff val="1249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4011" tIns="28004" rIns="28004" bIns="28004" numCol="1" spcCol="1270" anchor="ctr" anchorCtr="0">
          <a:noAutofit/>
        </a:bodyPr>
        <a:lstStyle/>
        <a:p>
          <a:pPr lvl="0" algn="ctr" defTabSz="933450" rtl="0">
            <a:lnSpc>
              <a:spcPct val="90000"/>
            </a:lnSpc>
            <a:spcBef>
              <a:spcPct val="0"/>
            </a:spcBef>
            <a:spcAft>
              <a:spcPct val="35000"/>
            </a:spcAft>
          </a:pPr>
          <a:r>
            <a:rPr lang="en-GB" sz="2100" i="1" kern="1200" dirty="0" err="1" smtClean="0"/>
            <a:t>fikh</a:t>
          </a:r>
          <a:r>
            <a:rPr lang="en-GB" sz="2100" kern="1200" dirty="0" smtClean="0"/>
            <a:t> literally means ‘understanding.’</a:t>
          </a:r>
          <a:endParaRPr lang="en-GB" sz="2100" kern="1200" dirty="0"/>
        </a:p>
      </dsp:txBody>
      <dsp:txXfrm>
        <a:off x="2882380" y="1808326"/>
        <a:ext cx="3199726" cy="1279890"/>
      </dsp:txXfrm>
    </dsp:sp>
    <dsp:sp modelId="{5F5BBA62-48C2-DD49-A885-2D4E08CD490C}">
      <dsp:nvSpPr>
        <dsp:cNvPr id="0" name=""/>
        <dsp:cNvSpPr/>
      </dsp:nvSpPr>
      <dsp:spPr>
        <a:xfrm>
          <a:off x="5762134" y="1808326"/>
          <a:ext cx="3199726" cy="1279890"/>
        </a:xfrm>
        <a:prstGeom prst="chevron">
          <a:avLst/>
        </a:prstGeom>
        <a:gradFill rotWithShape="0">
          <a:gsLst>
            <a:gs pos="0">
              <a:schemeClr val="accent4">
                <a:shade val="80000"/>
                <a:hueOff val="-176558"/>
                <a:satOff val="-4365"/>
                <a:lumOff val="24988"/>
                <a:alphaOff val="0"/>
                <a:shade val="51000"/>
                <a:satMod val="130000"/>
              </a:schemeClr>
            </a:gs>
            <a:gs pos="80000">
              <a:schemeClr val="accent4">
                <a:shade val="80000"/>
                <a:hueOff val="-176558"/>
                <a:satOff val="-4365"/>
                <a:lumOff val="24988"/>
                <a:alphaOff val="0"/>
                <a:shade val="93000"/>
                <a:satMod val="130000"/>
              </a:schemeClr>
            </a:gs>
            <a:gs pos="100000">
              <a:schemeClr val="accent4">
                <a:shade val="80000"/>
                <a:hueOff val="-176558"/>
                <a:satOff val="-4365"/>
                <a:lumOff val="2498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4011" tIns="28004" rIns="28004" bIns="28004" numCol="1" spcCol="1270" anchor="ctr" anchorCtr="0">
          <a:noAutofit/>
        </a:bodyPr>
        <a:lstStyle/>
        <a:p>
          <a:pPr lvl="0" algn="ctr" defTabSz="933450" rtl="0">
            <a:lnSpc>
              <a:spcPct val="90000"/>
            </a:lnSpc>
            <a:spcBef>
              <a:spcPct val="0"/>
            </a:spcBef>
            <a:spcAft>
              <a:spcPct val="35000"/>
            </a:spcAft>
          </a:pPr>
          <a:r>
            <a:rPr lang="en-GB" sz="2100" i="1" kern="1200" smtClean="0"/>
            <a:t>Usul ul fikh</a:t>
          </a:r>
          <a:r>
            <a:rPr lang="en-GB" sz="2100" kern="1200" smtClean="0"/>
            <a:t> = roots of understanding.  </a:t>
          </a:r>
          <a:endParaRPr lang="en-GB" sz="2100" kern="1200"/>
        </a:p>
      </dsp:txBody>
      <dsp:txXfrm>
        <a:off x="5762134" y="1808326"/>
        <a:ext cx="3199726" cy="1279890"/>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877AE67-DFB1-804C-8AF6-C59AC8C1376B}">
      <dsp:nvSpPr>
        <dsp:cNvPr id="0" name=""/>
        <dsp:cNvSpPr/>
      </dsp:nvSpPr>
      <dsp:spPr>
        <a:xfrm>
          <a:off x="945231" y="0"/>
          <a:ext cx="6858000" cy="6858000"/>
        </a:xfrm>
        <a:prstGeom prst="diamond">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382F8C6-FE21-8A42-8995-73BFD3E9ED89}">
      <dsp:nvSpPr>
        <dsp:cNvPr id="0" name=""/>
        <dsp:cNvSpPr/>
      </dsp:nvSpPr>
      <dsp:spPr>
        <a:xfrm>
          <a:off x="1596741" y="651509"/>
          <a:ext cx="2674620" cy="26746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lvl="0" algn="ctr" defTabSz="2266950">
            <a:lnSpc>
              <a:spcPct val="90000"/>
            </a:lnSpc>
            <a:spcBef>
              <a:spcPct val="0"/>
            </a:spcBef>
            <a:spcAft>
              <a:spcPct val="35000"/>
            </a:spcAft>
          </a:pPr>
          <a:r>
            <a:rPr lang="en-GB" sz="5100" kern="1200" dirty="0" err="1" smtClean="0"/>
            <a:t>Hanafi</a:t>
          </a:r>
          <a:endParaRPr lang="en-GB" sz="5100" kern="1200" dirty="0"/>
        </a:p>
      </dsp:txBody>
      <dsp:txXfrm>
        <a:off x="1596741" y="651509"/>
        <a:ext cx="2674620" cy="2674620"/>
      </dsp:txXfrm>
    </dsp:sp>
    <dsp:sp modelId="{53FAC9FF-43AD-8B4C-82BC-18C4D249E2C7}">
      <dsp:nvSpPr>
        <dsp:cNvPr id="0" name=""/>
        <dsp:cNvSpPr/>
      </dsp:nvSpPr>
      <dsp:spPr>
        <a:xfrm>
          <a:off x="4477102" y="651509"/>
          <a:ext cx="2674620" cy="2674620"/>
        </a:xfrm>
        <a:prstGeom prst="roundRect">
          <a:avLst/>
        </a:prstGeom>
        <a:gradFill rotWithShape="0">
          <a:gsLst>
            <a:gs pos="0">
              <a:schemeClr val="accent2">
                <a:hueOff val="1560506"/>
                <a:satOff val="-1946"/>
                <a:lumOff val="458"/>
                <a:alphaOff val="0"/>
                <a:shade val="51000"/>
                <a:satMod val="130000"/>
              </a:schemeClr>
            </a:gs>
            <a:gs pos="80000">
              <a:schemeClr val="accent2">
                <a:hueOff val="1560506"/>
                <a:satOff val="-1946"/>
                <a:lumOff val="458"/>
                <a:alphaOff val="0"/>
                <a:shade val="93000"/>
                <a:satMod val="130000"/>
              </a:schemeClr>
            </a:gs>
            <a:gs pos="100000">
              <a:schemeClr val="accent2">
                <a:hueOff val="1560506"/>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lvl="0" algn="ctr" defTabSz="2266950">
            <a:lnSpc>
              <a:spcPct val="90000"/>
            </a:lnSpc>
            <a:spcBef>
              <a:spcPct val="0"/>
            </a:spcBef>
            <a:spcAft>
              <a:spcPct val="35000"/>
            </a:spcAft>
          </a:pPr>
          <a:r>
            <a:rPr lang="en-GB" sz="5100" kern="1200" dirty="0" smtClean="0"/>
            <a:t>Maliki</a:t>
          </a:r>
          <a:endParaRPr lang="en-GB" sz="5100" kern="1200" dirty="0"/>
        </a:p>
      </dsp:txBody>
      <dsp:txXfrm>
        <a:off x="4477102" y="651509"/>
        <a:ext cx="2674620" cy="2674620"/>
      </dsp:txXfrm>
    </dsp:sp>
    <dsp:sp modelId="{C0BEDFAD-0AE2-D341-B8B2-5D1680A644A9}">
      <dsp:nvSpPr>
        <dsp:cNvPr id="0" name=""/>
        <dsp:cNvSpPr/>
      </dsp:nvSpPr>
      <dsp:spPr>
        <a:xfrm>
          <a:off x="1596741" y="3531870"/>
          <a:ext cx="2674620" cy="2674620"/>
        </a:xfrm>
        <a:prstGeom prst="roundRect">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lvl="0" algn="ctr" defTabSz="2266950">
            <a:lnSpc>
              <a:spcPct val="90000"/>
            </a:lnSpc>
            <a:spcBef>
              <a:spcPct val="0"/>
            </a:spcBef>
            <a:spcAft>
              <a:spcPct val="35000"/>
            </a:spcAft>
          </a:pPr>
          <a:r>
            <a:rPr lang="en-GB" sz="5100" kern="1200" dirty="0" err="1" smtClean="0"/>
            <a:t>Shafi’i</a:t>
          </a:r>
          <a:endParaRPr lang="en-GB" sz="5100" kern="1200" dirty="0"/>
        </a:p>
      </dsp:txBody>
      <dsp:txXfrm>
        <a:off x="1596741" y="3531870"/>
        <a:ext cx="2674620" cy="2674620"/>
      </dsp:txXfrm>
    </dsp:sp>
    <dsp:sp modelId="{2214D10A-A68D-F04D-BF62-506E7802FFC1}">
      <dsp:nvSpPr>
        <dsp:cNvPr id="0" name=""/>
        <dsp:cNvSpPr/>
      </dsp:nvSpPr>
      <dsp:spPr>
        <a:xfrm>
          <a:off x="4477102" y="3531870"/>
          <a:ext cx="2674620" cy="2674620"/>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lvl="0" algn="ctr" defTabSz="2266950">
            <a:lnSpc>
              <a:spcPct val="90000"/>
            </a:lnSpc>
            <a:spcBef>
              <a:spcPct val="0"/>
            </a:spcBef>
            <a:spcAft>
              <a:spcPct val="35000"/>
            </a:spcAft>
          </a:pPr>
          <a:r>
            <a:rPr lang="en-GB" sz="5100" kern="1200" dirty="0" err="1" smtClean="0"/>
            <a:t>Hanbali</a:t>
          </a:r>
          <a:endParaRPr lang="en-GB" sz="5100" kern="1200" dirty="0"/>
        </a:p>
      </dsp:txBody>
      <dsp:txXfrm>
        <a:off x="4477102" y="3531870"/>
        <a:ext cx="2674620" cy="2674620"/>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Georgia"/>
              </a:defRPr>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Georgia"/>
              </a:defRPr>
            </a:lvl1pPr>
          </a:lstStyle>
          <a:p>
            <a:fld id="{90EDFB53-7689-2B45-8528-87BE5E2EB48F}" type="datetimeFigureOut">
              <a:rPr lang="en-US" smtClean="0"/>
              <a:pPr/>
              <a:t>12/11/2015</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GB"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Georgia"/>
              </a:defRPr>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Georgia"/>
              </a:defRPr>
            </a:lvl1pPr>
          </a:lstStyle>
          <a:p>
            <a:fld id="{F940F631-C057-D941-B05E-130F85A2051A}" type="slidenum">
              <a:rPr lang="en-GB" smtClean="0"/>
              <a:pPr/>
              <a:t>‹#›</a:t>
            </a:fld>
            <a:endParaRPr lang="en-GB" dirty="0"/>
          </a:p>
        </p:txBody>
      </p:sp>
    </p:spTree>
    <p:extLst>
      <p:ext uri="{BB962C8B-B14F-4D97-AF65-F5344CB8AC3E}">
        <p14:creationId xmlns:p14="http://schemas.microsoft.com/office/powerpoint/2010/main" xmlns="" val="10919774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Georgia"/>
        <a:ea typeface="+mn-ea"/>
        <a:cs typeface="+mn-cs"/>
      </a:defRPr>
    </a:lvl1pPr>
    <a:lvl2pPr marL="457200" algn="l" defTabSz="457200" rtl="0" eaLnBrk="1" latinLnBrk="0" hangingPunct="1">
      <a:defRPr sz="1200" kern="1200">
        <a:solidFill>
          <a:schemeClr val="tx1"/>
        </a:solidFill>
        <a:latin typeface="Georgia"/>
        <a:ea typeface="+mn-ea"/>
        <a:cs typeface="+mn-cs"/>
      </a:defRPr>
    </a:lvl2pPr>
    <a:lvl3pPr marL="914400" algn="l" defTabSz="457200" rtl="0" eaLnBrk="1" latinLnBrk="0" hangingPunct="1">
      <a:defRPr sz="1200" kern="1200">
        <a:solidFill>
          <a:schemeClr val="tx1"/>
        </a:solidFill>
        <a:latin typeface="Georgia"/>
        <a:ea typeface="+mn-ea"/>
        <a:cs typeface="+mn-cs"/>
      </a:defRPr>
    </a:lvl3pPr>
    <a:lvl4pPr marL="1371600" algn="l" defTabSz="457200" rtl="0" eaLnBrk="1" latinLnBrk="0" hangingPunct="1">
      <a:defRPr sz="1200" kern="1200">
        <a:solidFill>
          <a:schemeClr val="tx1"/>
        </a:solidFill>
        <a:latin typeface="Georgia"/>
        <a:ea typeface="+mn-ea"/>
        <a:cs typeface="+mn-cs"/>
      </a:defRPr>
    </a:lvl4pPr>
    <a:lvl5pPr marL="1828800" algn="l" defTabSz="457200" rtl="0" eaLnBrk="1" latinLnBrk="0" hangingPunct="1">
      <a:defRPr sz="1200" kern="1200">
        <a:solidFill>
          <a:schemeClr val="tx1"/>
        </a:solidFill>
        <a:latin typeface="Georgia"/>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sz="1200" b="0" i="0" u="none" strike="noStrike" cap="none" normalizeH="0" baseline="0" dirty="0" smtClean="0">
                <a:ln>
                  <a:noFill/>
                </a:ln>
                <a:solidFill>
                  <a:schemeClr val="tx1"/>
                </a:solidFill>
                <a:effectLst/>
                <a:latin typeface="Georgia"/>
                <a:ea typeface="Georgia"/>
                <a:cs typeface="Georgia"/>
              </a:rPr>
              <a:t>(IN p.19)</a:t>
            </a:r>
            <a:r>
              <a:rPr kumimoji="0" lang="en-GB" sz="1200" b="0" i="0" u="none" strike="noStrike" cap="none" normalizeH="0" baseline="30000" dirty="0" smtClean="0">
                <a:ln>
                  <a:noFill/>
                </a:ln>
                <a:solidFill>
                  <a:schemeClr val="tx1"/>
                </a:solidFill>
                <a:effectLst/>
                <a:latin typeface="Georgia"/>
                <a:ea typeface="Georgia"/>
                <a:cs typeface="Georgia"/>
                <a:hlinkClick r:id=""/>
              </a:rPr>
              <a:t>[</a:t>
            </a:r>
            <a:r>
              <a:rPr kumimoji="0" lang="en-GB" sz="1200" b="0" i="0" u="none" strike="noStrike" cap="none" normalizeH="0" baseline="30000" dirty="0" smtClean="0" bmk="">
                <a:ln>
                  <a:noFill/>
                </a:ln>
                <a:solidFill>
                  <a:schemeClr val="tx1"/>
                </a:solidFill>
                <a:effectLst/>
                <a:latin typeface="Georgia"/>
                <a:ea typeface="Georgia"/>
                <a:cs typeface="Georgia"/>
                <a:hlinkClick r:id=""/>
              </a:rPr>
              <a:t>i]</a:t>
            </a:r>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12</a:t>
            </a:fld>
            <a:endParaRPr lang="en-GB" dirty="0"/>
          </a:p>
        </p:txBody>
      </p:sp>
    </p:spTree>
    <p:extLst>
      <p:ext uri="{BB962C8B-B14F-4D97-AF65-F5344CB8AC3E}">
        <p14:creationId xmlns:p14="http://schemas.microsoft.com/office/powerpoint/2010/main" xmlns="" val="1119657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1" u="none" strike="noStrike" cap="none" normalizeH="0" baseline="0" dirty="0" smtClean="0">
                <a:ln>
                  <a:noFill/>
                </a:ln>
                <a:solidFill>
                  <a:schemeClr val="tx1"/>
                </a:solidFill>
                <a:effectLst/>
                <a:latin typeface="Georgia"/>
                <a:ea typeface="Georgia"/>
                <a:cs typeface="Georgia"/>
                <a:sym typeface="Symbol" pitchFamily="18" charset="2"/>
              </a:rPr>
              <a:t>[IN26]</a:t>
            </a:r>
          </a:p>
          <a:p>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14</a:t>
            </a:fld>
            <a:endParaRPr lang="en-GB" dirty="0"/>
          </a:p>
        </p:txBody>
      </p:sp>
    </p:spTree>
    <p:extLst>
      <p:ext uri="{BB962C8B-B14F-4D97-AF65-F5344CB8AC3E}">
        <p14:creationId xmlns:p14="http://schemas.microsoft.com/office/powerpoint/2010/main" xmlns="" val="2281439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cap="none" normalizeH="0" baseline="0" dirty="0" smtClean="0">
                <a:ln>
                  <a:noFill/>
                </a:ln>
                <a:solidFill>
                  <a:schemeClr val="tx1"/>
                </a:solidFill>
                <a:effectLst/>
                <a:latin typeface="Georgia"/>
                <a:ea typeface="Georgia"/>
                <a:cs typeface="Georgia"/>
              </a:rPr>
              <a:t>[based on IN24]</a:t>
            </a:r>
            <a:endParaRPr kumimoji="0" lang="en-GB" sz="1200" b="0" i="0" u="none" strike="noStrike" cap="none" normalizeH="0" baseline="0" dirty="0" smtClean="0">
              <a:ln>
                <a:noFill/>
              </a:ln>
              <a:solidFill>
                <a:schemeClr val="tx1"/>
              </a:solidFill>
              <a:effectLst/>
              <a:latin typeface="Georgia"/>
              <a:cs typeface="Georgia"/>
            </a:endParaRPr>
          </a:p>
          <a:p>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15</a:t>
            </a:fld>
            <a:endParaRPr lang="en-GB" dirty="0"/>
          </a:p>
        </p:txBody>
      </p:sp>
    </p:spTree>
    <p:extLst>
      <p:ext uri="{BB962C8B-B14F-4D97-AF65-F5344CB8AC3E}">
        <p14:creationId xmlns:p14="http://schemas.microsoft.com/office/powerpoint/2010/main" xmlns="" val="77899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cap="none" normalizeH="0" baseline="0" dirty="0" smtClean="0">
                <a:ln>
                  <a:noFill/>
                </a:ln>
                <a:solidFill>
                  <a:schemeClr val="tx1"/>
                </a:solidFill>
                <a:effectLst/>
                <a:latin typeface="Georgia"/>
                <a:ea typeface="Georgia"/>
                <a:cs typeface="Georgia"/>
              </a:rPr>
              <a:t>[IN 57-59]</a:t>
            </a:r>
            <a:endParaRPr kumimoji="0" lang="en-GB" sz="1200" b="0" i="0" u="none" strike="noStrike" cap="none" normalizeH="0" baseline="0" dirty="0" smtClean="0">
              <a:ln>
                <a:noFill/>
              </a:ln>
              <a:solidFill>
                <a:schemeClr val="tx1"/>
              </a:solidFill>
              <a:effectLst/>
              <a:latin typeface="Georgia"/>
              <a:cs typeface="Georgia"/>
            </a:endParaRPr>
          </a:p>
          <a:p>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18</a:t>
            </a:fld>
            <a:endParaRPr lang="en-GB"/>
          </a:p>
        </p:txBody>
      </p:sp>
    </p:spTree>
    <p:extLst>
      <p:ext uri="{BB962C8B-B14F-4D97-AF65-F5344CB8AC3E}">
        <p14:creationId xmlns:p14="http://schemas.microsoft.com/office/powerpoint/2010/main" xmlns="" val="844291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Georgia"/>
              </a:rPr>
              <a:t>*[JS p 2]</a:t>
            </a:r>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29</a:t>
            </a:fld>
            <a:endParaRPr lang="en-GB" dirty="0"/>
          </a:p>
        </p:txBody>
      </p:sp>
    </p:spTree>
    <p:extLst>
      <p:ext uri="{BB962C8B-B14F-4D97-AF65-F5344CB8AC3E}">
        <p14:creationId xmlns:p14="http://schemas.microsoft.com/office/powerpoint/2010/main" xmlns="" val="512616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www.telegraph.co.uk</a:t>
            </a:r>
            <a:r>
              <a:rPr lang="en-GB" dirty="0" smtClean="0"/>
              <a:t>/news/religion/11250643/Sharia-law-guidelines-abandoned-as-Law-Society-</a:t>
            </a:r>
            <a:r>
              <a:rPr lang="en-GB" dirty="0" err="1" smtClean="0"/>
              <a:t>apologises.html</a:t>
            </a:r>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44</a:t>
            </a:fld>
            <a:endParaRPr lang="en-GB" dirty="0"/>
          </a:p>
        </p:txBody>
      </p:sp>
    </p:spTree>
    <p:extLst>
      <p:ext uri="{BB962C8B-B14F-4D97-AF65-F5344CB8AC3E}">
        <p14:creationId xmlns:p14="http://schemas.microsoft.com/office/powerpoint/2010/main" xmlns="" val="1517896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www.matribunal.com</a:t>
            </a:r>
            <a:r>
              <a:rPr lang="en-GB" dirty="0" smtClean="0"/>
              <a:t>/</a:t>
            </a:r>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52</a:t>
            </a:fld>
            <a:endParaRPr lang="en-GB" dirty="0"/>
          </a:p>
        </p:txBody>
      </p:sp>
    </p:spTree>
    <p:extLst>
      <p:ext uri="{BB962C8B-B14F-4D97-AF65-F5344CB8AC3E}">
        <p14:creationId xmlns:p14="http://schemas.microsoft.com/office/powerpoint/2010/main" xmlns="" val="1128620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4407D7-9C42-44D8-A359-01905DF33CE6}" type="datetimeFigureOut">
              <a:rPr lang="en-GB" smtClean="0"/>
              <a:pPr/>
              <a:t>11/12/2015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Georgia"/>
              </a:defRPr>
            </a:lvl1pPr>
          </a:lstStyle>
          <a:p>
            <a:fld id="{2C4407D7-9C42-44D8-A359-01905DF33CE6}" type="datetimeFigureOut">
              <a:rPr lang="en-GB" smtClean="0"/>
              <a:pPr/>
              <a:t>11/12/2015</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Georgia"/>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Georgia"/>
              </a:defRPr>
            </a:lvl1pPr>
          </a:lstStyle>
          <a:p>
            <a:fld id="{FAF85FAA-38CD-4F03-BE17-A5D34A177924}"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Georgia"/>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Georgia"/>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Georgia"/>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Georgia"/>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www.123library.org/book_details/?id=64251" TargetMode="External"/><Relationship Id="rId2" Type="http://schemas.openxmlformats.org/officeDocument/2006/relationships/hyperlink" Target="http://www.oxfordislamicstudies.com/article/opr/t236/e0473"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hyperlink" Target="http://www.telegraph.co.uk/news/religion/11250643/Sharia-law-guidelines-abandoned-as-Law-Society-apologises.html"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islamic-sharia.org/"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hyperlink" Target="http://www.matribunal.com/"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5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www.shariahcouncil.org/"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1045" y="1412776"/>
            <a:ext cx="7406620" cy="3970318"/>
          </a:xfrm>
          <a:prstGeom prst="rect">
            <a:avLst/>
          </a:prstGeom>
          <a:noFill/>
        </p:spPr>
        <p:txBody>
          <a:bodyPr wrap="none" rtlCol="0">
            <a:spAutoFit/>
          </a:bodyPr>
          <a:lstStyle/>
          <a:p>
            <a:pPr algn="ctr"/>
            <a:r>
              <a:rPr lang="en-GB" sz="2800" b="1" dirty="0" smtClean="0"/>
              <a:t>Islamic Law – concepts and application in the UK</a:t>
            </a:r>
          </a:p>
          <a:p>
            <a:pPr algn="ctr"/>
            <a:endParaRPr lang="en-GB" sz="2800" b="1" dirty="0" smtClean="0"/>
          </a:p>
          <a:p>
            <a:pPr algn="ctr"/>
            <a:r>
              <a:rPr lang="en-GB" sz="2800" b="1" dirty="0" smtClean="0"/>
              <a:t>An Introduction</a:t>
            </a:r>
          </a:p>
          <a:p>
            <a:pPr algn="ctr"/>
            <a:endParaRPr lang="en-GB" sz="2800" dirty="0"/>
          </a:p>
          <a:p>
            <a:pPr algn="ctr"/>
            <a:endParaRPr lang="en-GB" sz="2800" dirty="0" smtClean="0"/>
          </a:p>
          <a:p>
            <a:pPr algn="ctr"/>
            <a:r>
              <a:rPr lang="en-GB" sz="2800" dirty="0" smtClean="0"/>
              <a:t>Gary R. Bunt</a:t>
            </a:r>
          </a:p>
          <a:p>
            <a:pPr algn="ctr"/>
            <a:endParaRPr lang="en-GB" sz="2800" dirty="0"/>
          </a:p>
          <a:p>
            <a:pPr algn="ctr"/>
            <a:endParaRPr lang="en-GB" sz="2800" dirty="0" smtClean="0"/>
          </a:p>
          <a:p>
            <a:pPr algn="ctr"/>
            <a:r>
              <a:rPr lang="en-GB" sz="2800" dirty="0" smtClean="0"/>
              <a:t>Islam in the West Module</a:t>
            </a:r>
            <a:endParaRPr lang="en-GB" sz="2800" dirty="0"/>
          </a:p>
        </p:txBody>
      </p:sp>
    </p:spTree>
    <p:extLst>
      <p:ext uri="{BB962C8B-B14F-4D97-AF65-F5344CB8AC3E}">
        <p14:creationId xmlns:p14="http://schemas.microsoft.com/office/powerpoint/2010/main" xmlns="" val="3630474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332656"/>
            <a:ext cx="8496944" cy="4247317"/>
          </a:xfrm>
          <a:prstGeom prst="rect">
            <a:avLst/>
          </a:prstGeom>
          <a:noFill/>
        </p:spPr>
        <p:txBody>
          <a:bodyPr wrap="square" rtlCol="0">
            <a:spAutoFit/>
          </a:bodyPr>
          <a:lstStyle/>
          <a:p>
            <a:r>
              <a:rPr lang="en-GB" dirty="0" smtClean="0"/>
              <a:t>Sources:</a:t>
            </a:r>
          </a:p>
          <a:p>
            <a:endParaRPr lang="en-GB" dirty="0"/>
          </a:p>
          <a:p>
            <a:r>
              <a:rPr lang="en-GB" dirty="0"/>
              <a:t>Calder, Norman , Joseph A. </a:t>
            </a:r>
            <a:r>
              <a:rPr lang="en-GB" dirty="0" err="1"/>
              <a:t>Kéchichian</a:t>
            </a:r>
            <a:r>
              <a:rPr lang="en-GB" dirty="0"/>
              <a:t>, </a:t>
            </a:r>
            <a:r>
              <a:rPr lang="en-GB" dirty="0" err="1"/>
              <a:t>Farhat</a:t>
            </a:r>
            <a:r>
              <a:rPr lang="en-GB" dirty="0"/>
              <a:t> J. </a:t>
            </a:r>
            <a:r>
              <a:rPr lang="en-GB" dirty="0" err="1"/>
              <a:t>Ziadeh</a:t>
            </a:r>
            <a:r>
              <a:rPr lang="en-GB" dirty="0"/>
              <a:t>, </a:t>
            </a:r>
            <a:r>
              <a:rPr lang="en-GB" dirty="0" err="1"/>
              <a:t>Abdulaziz</a:t>
            </a:r>
            <a:r>
              <a:rPr lang="en-GB" dirty="0"/>
              <a:t> </a:t>
            </a:r>
            <a:r>
              <a:rPr lang="en-GB" dirty="0" err="1"/>
              <a:t>Sachedina</a:t>
            </a:r>
            <a:r>
              <a:rPr lang="en-GB" dirty="0"/>
              <a:t>, Jocelyn Hendrickson, Ann Elizabeth Mayer and Intisar A. </a:t>
            </a:r>
            <a:r>
              <a:rPr lang="en-GB" dirty="0" err="1"/>
              <a:t>Rabb</a:t>
            </a:r>
            <a:r>
              <a:rPr lang="en-GB" dirty="0"/>
              <a:t>. "Law." In </a:t>
            </a:r>
            <a:r>
              <a:rPr lang="en-GB" i="1" dirty="0"/>
              <a:t>The Oxford </a:t>
            </a:r>
            <a:r>
              <a:rPr lang="en-GB" i="1" dirty="0" err="1"/>
              <a:t>Encyclopedia</a:t>
            </a:r>
            <a:r>
              <a:rPr lang="en-GB" i="1" dirty="0"/>
              <a:t> of the Islamic World</a:t>
            </a:r>
            <a:r>
              <a:rPr lang="en-GB" dirty="0"/>
              <a:t>. </a:t>
            </a:r>
            <a:r>
              <a:rPr lang="en-GB" i="1" dirty="0"/>
              <a:t>Oxford Islamic Studies Online</a:t>
            </a:r>
            <a:r>
              <a:rPr lang="en-GB" dirty="0"/>
              <a:t>, </a:t>
            </a:r>
            <a:r>
              <a:rPr lang="en-GB" dirty="0">
                <a:hlinkClick r:id="rId2"/>
              </a:rPr>
              <a:t>http://www.oxfordislamicstudies.com/article/opr/t236/</a:t>
            </a:r>
            <a:r>
              <a:rPr lang="en-GB" dirty="0" smtClean="0">
                <a:hlinkClick r:id="rId2"/>
              </a:rPr>
              <a:t>e0473</a:t>
            </a:r>
            <a:r>
              <a:rPr lang="en-GB" dirty="0" smtClean="0"/>
              <a:t>  </a:t>
            </a:r>
          </a:p>
          <a:p>
            <a:endParaRPr lang="en-GB" dirty="0"/>
          </a:p>
          <a:p>
            <a:r>
              <a:rPr lang="en-GB" dirty="0" err="1"/>
              <a:t>Ebrahim</a:t>
            </a:r>
            <a:r>
              <a:rPr lang="en-GB" dirty="0"/>
              <a:t> </a:t>
            </a:r>
            <a:r>
              <a:rPr lang="en-GB" dirty="0" err="1" smtClean="0"/>
              <a:t>Moosa</a:t>
            </a:r>
            <a:r>
              <a:rPr lang="en-GB" dirty="0" smtClean="0"/>
              <a:t>, ‘Ethical </a:t>
            </a:r>
            <a:r>
              <a:rPr lang="en-GB" dirty="0"/>
              <a:t>Landscape: Laws, Norms, and </a:t>
            </a:r>
            <a:r>
              <a:rPr lang="en-GB" dirty="0" smtClean="0"/>
              <a:t>Morality’, </a:t>
            </a:r>
            <a:r>
              <a:rPr lang="en-GB" dirty="0"/>
              <a:t>in Kenney, Jeffrey Thomas, and </a:t>
            </a:r>
            <a:r>
              <a:rPr lang="en-GB" dirty="0" err="1"/>
              <a:t>Ebrahim</a:t>
            </a:r>
            <a:r>
              <a:rPr lang="en-GB" dirty="0"/>
              <a:t> </a:t>
            </a:r>
            <a:r>
              <a:rPr lang="en-GB" dirty="0" err="1"/>
              <a:t>Moosa</a:t>
            </a:r>
            <a:r>
              <a:rPr lang="en-GB" dirty="0"/>
              <a:t>. 2014. </a:t>
            </a:r>
            <a:r>
              <a:rPr lang="en-GB" i="1" dirty="0"/>
              <a:t>Islam in the modern world</a:t>
            </a:r>
            <a:r>
              <a:rPr lang="en-GB" dirty="0"/>
              <a:t>. London: </a:t>
            </a:r>
            <a:r>
              <a:rPr lang="en-GB" dirty="0" err="1"/>
              <a:t>Routledge</a:t>
            </a:r>
            <a:r>
              <a:rPr lang="en-GB" dirty="0"/>
              <a:t>, Taylor &amp; Francis Group</a:t>
            </a:r>
            <a:r>
              <a:rPr lang="en-GB" dirty="0" smtClean="0"/>
              <a:t>.  </a:t>
            </a:r>
          </a:p>
          <a:p>
            <a:endParaRPr lang="en-GB" dirty="0"/>
          </a:p>
          <a:p>
            <a:r>
              <a:rPr lang="en-GB" dirty="0" err="1"/>
              <a:t>Aminah</a:t>
            </a:r>
            <a:r>
              <a:rPr lang="en-GB" dirty="0"/>
              <a:t> Beverly </a:t>
            </a:r>
            <a:r>
              <a:rPr lang="en-GB" dirty="0" smtClean="0"/>
              <a:t>McCloud, ‘Muslims </a:t>
            </a:r>
            <a:r>
              <a:rPr lang="en-GB" dirty="0"/>
              <a:t>as minorities in the </a:t>
            </a:r>
            <a:r>
              <a:rPr lang="en-GB" dirty="0" smtClean="0"/>
              <a:t>West’</a:t>
            </a:r>
            <a:r>
              <a:rPr lang="en-GB" dirty="0"/>
              <a:t>, in McCloud, </a:t>
            </a:r>
            <a:r>
              <a:rPr lang="en-GB" dirty="0" err="1"/>
              <a:t>Aminah</a:t>
            </a:r>
            <a:r>
              <a:rPr lang="en-GB" dirty="0"/>
              <a:t> Beverly, Scott W. Hibbard, and </a:t>
            </a:r>
            <a:r>
              <a:rPr lang="en-GB" dirty="0" err="1"/>
              <a:t>Laith</a:t>
            </a:r>
            <a:r>
              <a:rPr lang="en-GB" dirty="0"/>
              <a:t> Al-Saud. 2013. </a:t>
            </a:r>
            <a:r>
              <a:rPr lang="en-GB" i="1" dirty="0"/>
              <a:t>An introduction to </a:t>
            </a:r>
            <a:r>
              <a:rPr lang="en-GB" i="1" dirty="0" smtClean="0"/>
              <a:t>Islam </a:t>
            </a:r>
            <a:r>
              <a:rPr lang="en-GB" i="1" dirty="0"/>
              <a:t>in the 21st century</a:t>
            </a:r>
            <a:r>
              <a:rPr lang="en-GB" dirty="0"/>
              <a:t>. Malden, MA: Wiley-Blackwell. </a:t>
            </a:r>
            <a:r>
              <a:rPr lang="en-GB" dirty="0">
                <a:hlinkClick r:id="rId3"/>
              </a:rPr>
              <a:t>http://www.123library.org/</a:t>
            </a:r>
            <a:r>
              <a:rPr lang="en-GB" dirty="0" err="1">
                <a:hlinkClick r:id="rId3"/>
              </a:rPr>
              <a:t>book_details</a:t>
            </a:r>
            <a:r>
              <a:rPr lang="en-GB" dirty="0">
                <a:hlinkClick r:id="rId3"/>
              </a:rPr>
              <a:t>/?id=64251</a:t>
            </a:r>
            <a:r>
              <a:rPr lang="en-GB" dirty="0"/>
              <a:t>. </a:t>
            </a:r>
          </a:p>
        </p:txBody>
      </p:sp>
    </p:spTree>
    <p:extLst>
      <p:ext uri="{BB962C8B-B14F-4D97-AF65-F5344CB8AC3E}">
        <p14:creationId xmlns:p14="http://schemas.microsoft.com/office/powerpoint/2010/main" xmlns="" val="621995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ChangeArrowheads="1"/>
          </p:cNvSpPr>
          <p:nvPr/>
        </p:nvSpPr>
        <p:spPr bwMode="auto">
          <a:xfrm>
            <a:off x="215008" y="227400"/>
            <a:ext cx="8928992" cy="501675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sng" strike="noStrike" cap="none" normalizeH="0" baseline="0" dirty="0" smtClean="0">
                <a:ln>
                  <a:noFill/>
                </a:ln>
                <a:solidFill>
                  <a:schemeClr val="tx1"/>
                </a:solidFill>
                <a:effectLst/>
                <a:latin typeface="Georgia"/>
                <a:ea typeface="Georgia"/>
                <a:cs typeface="Georgia"/>
              </a:rPr>
              <a:t>ISLAM &amp; ETHICS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Define ‘ethics’: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Noun: “The science of morals, that branch of philosophy which is concerned with human character and conduct: a system of morals, rules of behaviour: a treatise on morals.”</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sng" strike="noStrike" cap="none" normalizeH="0" baseline="0" dirty="0" smtClean="0">
                <a:ln>
                  <a:noFill/>
                </a:ln>
                <a:solidFill>
                  <a:schemeClr val="tx1"/>
                </a:solidFill>
                <a:effectLst/>
                <a:latin typeface="Georgia"/>
                <a:ea typeface="Georgia"/>
                <a:cs typeface="Georgia"/>
              </a:rPr>
              <a:t>CHAMBERS TWENTIETH CENTURY DICTIONARY</a:t>
            </a:r>
            <a:endParaRPr kumimoji="0" lang="en-GB" sz="32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179512" y="2043426"/>
            <a:ext cx="9144000" cy="35394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Ethics:	(I)	how to behave</a:t>
            </a:r>
            <a:r>
              <a:rPr lang="en-GB" sz="2800" dirty="0" smtClean="0">
                <a:latin typeface="Georgia"/>
                <a:cs typeface="Georgia"/>
              </a:rPr>
              <a:t>, </a:t>
            </a:r>
            <a:r>
              <a:rPr kumimoji="0" lang="en-GB" sz="2800" b="0" i="0" u="none" strike="noStrike" cap="none" normalizeH="0" baseline="0" dirty="0" smtClean="0">
                <a:ln>
                  <a:noFill/>
                </a:ln>
                <a:solidFill>
                  <a:schemeClr val="tx1"/>
                </a:solidFill>
                <a:effectLst/>
                <a:latin typeface="Georgia"/>
                <a:ea typeface="Georgia"/>
                <a:cs typeface="Georgia"/>
              </a:rPr>
              <a:t>what is right, good</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(II)	questions as to answers given in answering (I)</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(III)	questions re. words used answering I &amp; II.</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JOHN </a:t>
            </a:r>
            <a:r>
              <a:rPr kumimoji="0" lang="en-GB" sz="2800" b="0" i="0" u="none" strike="noStrike" cap="none" normalizeH="0" baseline="0" dirty="0" smtClean="0">
                <a:ln>
                  <a:noFill/>
                </a:ln>
                <a:solidFill>
                  <a:schemeClr val="tx1"/>
                </a:solidFill>
                <a:effectLst/>
                <a:latin typeface="Georgia"/>
                <a:ea typeface="Georgia"/>
                <a:cs typeface="Georgia"/>
              </a:rPr>
              <a:t>MACQUARRIE </a:t>
            </a:r>
            <a:r>
              <a:rPr kumimoji="0" lang="en-GB" sz="2800" b="0" i="0" u="sng" strike="noStrike" cap="none" normalizeH="0" baseline="0" dirty="0" smtClean="0">
                <a:ln>
                  <a:noFill/>
                </a:ln>
                <a:solidFill>
                  <a:schemeClr val="tx1"/>
                </a:solidFill>
                <a:effectLst/>
                <a:latin typeface="Georgia"/>
                <a:ea typeface="Georgia"/>
                <a:cs typeface="Georgia"/>
              </a:rPr>
              <a:t>A DICTIONARY OF CHRISTIAN ETHICS</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Christian-centred definition.  Problematic in context of Islam</a:t>
            </a: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p:cNvSpPr>
            <a:spLocks noChangeArrowheads="1"/>
          </p:cNvSpPr>
          <p:nvPr/>
        </p:nvSpPr>
        <p:spPr bwMode="auto">
          <a:xfrm>
            <a:off x="0" y="564358"/>
            <a:ext cx="9144000" cy="501675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Arabic:	</a:t>
            </a:r>
            <a:r>
              <a:rPr kumimoji="0" lang="en-GB" sz="3200" b="0" i="0" u="none" strike="noStrike" cap="none" normalizeH="0" baseline="0" dirty="0" err="1" smtClean="0">
                <a:ln>
                  <a:noFill/>
                </a:ln>
                <a:solidFill>
                  <a:schemeClr val="tx1"/>
                </a:solidFill>
                <a:effectLst/>
                <a:latin typeface="Georgia"/>
                <a:ea typeface="Georgia"/>
                <a:cs typeface="Georgia"/>
              </a:rPr>
              <a:t>Aklaq</a:t>
            </a:r>
            <a:r>
              <a:rPr kumimoji="0" lang="en-GB" sz="3200" b="0" i="0" u="none" strike="noStrike" cap="none" normalizeH="0" baseline="0" dirty="0" smtClean="0">
                <a:ln>
                  <a:noFill/>
                </a:ln>
                <a:solidFill>
                  <a:schemeClr val="tx1"/>
                </a:solidFill>
                <a:effectLst/>
                <a:latin typeface="Georgia"/>
                <a:ea typeface="Georgia"/>
                <a:cs typeface="Georgia"/>
              </a:rPr>
              <a:t>: ‘ethics’ </a:t>
            </a:r>
          </a:p>
          <a:p>
            <a:pPr marL="0" marR="0" lvl="0" indent="0" algn="l" defTabSz="914400" rtl="0" eaLnBrk="1" fontAlgn="base" latinLnBrk="0" hangingPunct="1">
              <a:lnSpc>
                <a:spcPct val="100000"/>
              </a:lnSpc>
              <a:spcBef>
                <a:spcPct val="0"/>
              </a:spcBef>
              <a:spcAft>
                <a:spcPct val="0"/>
              </a:spcAft>
              <a:buClrTx/>
              <a:buSzTx/>
              <a:buFontTx/>
              <a:buNone/>
              <a:tabLst>
                <a:tab pos="-914400" algn="l"/>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1" u="none" strike="noStrike" cap="none" normalizeH="0" baseline="0" dirty="0" err="1" smtClean="0">
                <a:ln>
                  <a:noFill/>
                </a:ln>
                <a:solidFill>
                  <a:schemeClr val="tx1"/>
                </a:solidFill>
                <a:effectLst/>
                <a:latin typeface="Georgia"/>
                <a:ea typeface="Georgia"/>
                <a:cs typeface="Georgia"/>
              </a:rPr>
              <a:t>kulq</a:t>
            </a:r>
            <a:r>
              <a:rPr kumimoji="0" lang="en-GB" sz="3200" b="0" i="1" u="none" strike="noStrike" cap="none" normalizeH="0" baseline="0" dirty="0" smtClean="0">
                <a:ln>
                  <a:noFill/>
                </a:ln>
                <a:solidFill>
                  <a:schemeClr val="tx1"/>
                </a:solidFill>
                <a:effectLst/>
                <a:latin typeface="Georgia"/>
                <a:ea typeface="Georgia"/>
                <a:cs typeface="Georgia"/>
              </a:rPr>
              <a:t>, </a:t>
            </a:r>
            <a:r>
              <a:rPr kumimoji="0" lang="en-GB" sz="3200" b="0" i="1" u="none" strike="noStrike" cap="none" normalizeH="0" baseline="0" dirty="0" err="1" smtClean="0">
                <a:ln>
                  <a:noFill/>
                </a:ln>
                <a:solidFill>
                  <a:schemeClr val="tx1"/>
                </a:solidFill>
                <a:effectLst/>
                <a:latin typeface="Georgia"/>
                <a:ea typeface="Georgia"/>
                <a:cs typeface="Georgia"/>
              </a:rPr>
              <a:t>kuluq</a:t>
            </a:r>
            <a:r>
              <a:rPr kumimoji="0" lang="en-GB" sz="3200" b="0" i="0" u="none" strike="noStrike" cap="none" normalizeH="0" baseline="0" dirty="0" smtClean="0">
                <a:ln>
                  <a:noFill/>
                </a:ln>
                <a:solidFill>
                  <a:schemeClr val="tx1"/>
                </a:solidFill>
                <a:effectLst/>
                <a:latin typeface="Georgia"/>
                <a:ea typeface="Georgia"/>
                <a:cs typeface="Georgia"/>
              </a:rPr>
              <a:t> (pl.) Innate peculiarity, natural disposition, character, temper, nature &gt;&gt; pl. </a:t>
            </a:r>
            <a:r>
              <a:rPr kumimoji="0" lang="en-GB" sz="3200" b="0" i="0" u="none" strike="noStrike" cap="none" normalizeH="0" baseline="0" dirty="0" err="1" smtClean="0">
                <a:ln>
                  <a:noFill/>
                </a:ln>
                <a:solidFill>
                  <a:schemeClr val="tx1"/>
                </a:solidFill>
                <a:effectLst/>
                <a:latin typeface="Georgia"/>
                <a:ea typeface="Georgia"/>
                <a:cs typeface="Georgia"/>
              </a:rPr>
              <a:t>aklaq</a:t>
            </a:r>
            <a:r>
              <a:rPr kumimoji="0" lang="en-GB" sz="3200" b="0" i="0" u="none" strike="noStrike" cap="none" normalizeH="0" baseline="0" dirty="0" smtClean="0">
                <a:ln>
                  <a:noFill/>
                </a:ln>
                <a:solidFill>
                  <a:schemeClr val="tx1"/>
                </a:solidFill>
                <a:effectLst/>
                <a:latin typeface="Georgia"/>
                <a:ea typeface="Georgia"/>
                <a:cs typeface="Georgia"/>
              </a:rPr>
              <a:t>: character (of a person); morals; morality</a:t>
            </a: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1" u="none" strike="noStrike" cap="none" normalizeH="0" baseline="0" dirty="0" smtClean="0">
                <a:ln>
                  <a:noFill/>
                </a:ln>
                <a:solidFill>
                  <a:schemeClr val="tx1"/>
                </a:solidFill>
                <a:effectLst/>
                <a:latin typeface="Georgia"/>
                <a:ea typeface="Georgia"/>
                <a:cs typeface="Georgia"/>
              </a:rPr>
              <a:t>‘</a:t>
            </a:r>
            <a:r>
              <a:rPr kumimoji="0" lang="en-GB" sz="3200" b="0" i="1" u="none" strike="noStrike" cap="none" normalizeH="0" baseline="0" dirty="0" err="1" smtClean="0">
                <a:ln>
                  <a:noFill/>
                </a:ln>
                <a:solidFill>
                  <a:schemeClr val="tx1"/>
                </a:solidFill>
                <a:effectLst/>
                <a:latin typeface="Georgia"/>
                <a:ea typeface="Georgia"/>
                <a:cs typeface="Georgia"/>
              </a:rPr>
              <a:t>ilm</a:t>
            </a:r>
            <a:r>
              <a:rPr kumimoji="0" lang="en-GB" sz="3200" b="0" i="1" u="none" strike="noStrike" cap="none" normalizeH="0" baseline="0" dirty="0" smtClean="0">
                <a:ln>
                  <a:noFill/>
                </a:ln>
                <a:solidFill>
                  <a:schemeClr val="tx1"/>
                </a:solidFill>
                <a:effectLst/>
                <a:latin typeface="Georgia"/>
                <a:ea typeface="Georgia"/>
                <a:cs typeface="Georgia"/>
              </a:rPr>
              <a:t> al-</a:t>
            </a:r>
            <a:r>
              <a:rPr kumimoji="0" lang="en-GB" sz="3200" b="0" i="1" u="none" strike="noStrike" cap="none" normalizeH="0" baseline="0" dirty="0" err="1" smtClean="0">
                <a:ln>
                  <a:noFill/>
                </a:ln>
                <a:solidFill>
                  <a:schemeClr val="tx1"/>
                </a:solidFill>
                <a:effectLst/>
                <a:latin typeface="Georgia"/>
                <a:ea typeface="Georgia"/>
                <a:cs typeface="Georgia"/>
              </a:rPr>
              <a:t>aklaq</a:t>
            </a:r>
            <a:r>
              <a:rPr kumimoji="0" lang="en-GB" sz="3200" b="0" i="0" u="none" strike="noStrike" cap="none" normalizeH="0" baseline="0" dirty="0" smtClean="0">
                <a:ln>
                  <a:noFill/>
                </a:ln>
                <a:solidFill>
                  <a:schemeClr val="tx1"/>
                </a:solidFill>
                <a:effectLst/>
                <a:latin typeface="Georgia"/>
                <a:ea typeface="Georgia"/>
                <a:cs typeface="Georgia"/>
              </a:rPr>
              <a:t>: ethics, moral science, morals</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1" u="none" strike="noStrike" cap="none" normalizeH="0" baseline="0" dirty="0" err="1" smtClean="0">
                <a:ln>
                  <a:noFill/>
                </a:ln>
                <a:solidFill>
                  <a:schemeClr val="tx1"/>
                </a:solidFill>
                <a:effectLst/>
                <a:latin typeface="Georgia"/>
                <a:ea typeface="Georgia"/>
                <a:cs typeface="Georgia"/>
              </a:rPr>
              <a:t>kulqi</a:t>
            </a:r>
            <a:r>
              <a:rPr kumimoji="0" lang="en-GB" sz="3200" b="0" i="1" u="none" strike="noStrike" cap="none" normalizeH="0" baseline="0" dirty="0" smtClean="0">
                <a:ln>
                  <a:noFill/>
                </a:ln>
                <a:solidFill>
                  <a:schemeClr val="tx1"/>
                </a:solidFill>
                <a:effectLst/>
                <a:latin typeface="Georgia"/>
                <a:ea typeface="Georgia"/>
                <a:cs typeface="Georgia"/>
              </a:rPr>
              <a:t> </a:t>
            </a:r>
            <a:r>
              <a:rPr kumimoji="0" lang="en-GB" sz="3200" b="0" i="0" u="none" strike="noStrike" cap="none" normalizeH="0" baseline="0" dirty="0" smtClean="0">
                <a:ln>
                  <a:noFill/>
                </a:ln>
                <a:solidFill>
                  <a:schemeClr val="tx1"/>
                </a:solidFill>
                <a:effectLst/>
                <a:latin typeface="Georgia"/>
                <a:ea typeface="Georgia"/>
                <a:cs typeface="Georgia"/>
              </a:rPr>
              <a:t>ethic(al), moral</a:t>
            </a: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HANS WEHR </a:t>
            </a:r>
            <a:r>
              <a:rPr kumimoji="0" lang="en-GB" sz="3200" b="0" i="0" u="sng" strike="noStrike" cap="none" normalizeH="0" baseline="0" dirty="0" smtClean="0">
                <a:ln>
                  <a:noFill/>
                </a:ln>
                <a:solidFill>
                  <a:schemeClr val="tx1"/>
                </a:solidFill>
                <a:effectLst/>
                <a:latin typeface="Georgia"/>
                <a:ea typeface="Georgia"/>
                <a:cs typeface="Georgia"/>
              </a:rPr>
              <a:t>ARABIC-ENGLISH DICTIONARY</a:t>
            </a:r>
            <a:endParaRPr kumimoji="0" lang="en-GB" sz="32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ChangeArrowheads="1"/>
          </p:cNvSpPr>
          <p:nvPr/>
        </p:nvSpPr>
        <p:spPr bwMode="auto">
          <a:xfrm>
            <a:off x="179512" y="2893005"/>
            <a:ext cx="9144000"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What kinds of issues could be classified as ethical issues in Islam?</a:t>
            </a: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xmlns="" val="3567126437"/>
              </p:ext>
            </p:extLst>
          </p:nvPr>
        </p:nvGraphicFramePr>
        <p:xfrm>
          <a:off x="179512" y="548680"/>
          <a:ext cx="8640960" cy="612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790166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997839"/>
            <a:ext cx="8352928" cy="1200328"/>
          </a:xfrm>
          <a:prstGeom prst="rect">
            <a:avLst/>
          </a:prstGeom>
        </p:spPr>
        <p:txBody>
          <a:bodyPr wrap="square">
            <a:spAutoFit/>
          </a:bodyPr>
          <a:lstStyle/>
          <a:p>
            <a:pPr lvl="0" eaLnBrk="0" fontAlgn="base" hangingPunct="0">
              <a:spcBef>
                <a:spcPct val="0"/>
              </a:spcBef>
              <a:spcAft>
                <a:spcPct val="0"/>
              </a:spcAft>
            </a:pPr>
            <a:r>
              <a:rPr lang="en-GB" sz="2400" dirty="0" smtClean="0">
                <a:latin typeface="Georgia"/>
                <a:ea typeface="Georgia"/>
                <a:cs typeface="Georgia"/>
              </a:rPr>
              <a:t>Within </a:t>
            </a:r>
            <a:r>
              <a:rPr lang="en-GB" sz="2400" dirty="0">
                <a:latin typeface="Georgia"/>
                <a:ea typeface="Georgia"/>
                <a:cs typeface="Georgia"/>
              </a:rPr>
              <a:t>an ‘Islamic’ model of society, such ethical issues can be interpreted according to specific principles and precedents.</a:t>
            </a:r>
            <a:endParaRPr lang="en-GB" sz="2400" dirty="0">
              <a:latin typeface="Georgia"/>
              <a:cs typeface="Georgia"/>
            </a:endParaRPr>
          </a:p>
        </p:txBody>
      </p:sp>
    </p:spTree>
    <p:extLst>
      <p:ext uri="{BB962C8B-B14F-4D97-AF65-F5344CB8AC3E}">
        <p14:creationId xmlns:p14="http://schemas.microsoft.com/office/powerpoint/2010/main" xmlns="" val="505378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noChangeArrowheads="1"/>
          </p:cNvSpPr>
          <p:nvPr/>
        </p:nvSpPr>
        <p:spPr bwMode="auto">
          <a:xfrm>
            <a:off x="251520" y="1598603"/>
            <a:ext cx="8100392" cy="452431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1" u="none" strike="noStrike" cap="none" normalizeH="0" baseline="0" dirty="0" smtClean="0">
                <a:ln>
                  <a:noFill/>
                </a:ln>
                <a:solidFill>
                  <a:schemeClr val="tx1"/>
                </a:solidFill>
                <a:effectLst/>
                <a:latin typeface="Georgia"/>
                <a:ea typeface="Georgia"/>
                <a:cs typeface="Georgia"/>
              </a:rPr>
              <a:t>Islam </a:t>
            </a:r>
            <a:r>
              <a:rPr kumimoji="0" lang="en-GB" sz="3200" b="0" i="0" u="none" strike="noStrike" cap="none" normalizeH="0" baseline="0" dirty="0" smtClean="0">
                <a:ln>
                  <a:noFill/>
                </a:ln>
                <a:solidFill>
                  <a:schemeClr val="tx1"/>
                </a:solidFill>
                <a:effectLst/>
                <a:latin typeface="Georgia"/>
                <a:ea typeface="Georgia"/>
                <a:cs typeface="Georgia"/>
              </a:rPr>
              <a:t>provides a system (or systems) of ethical and moral behaviour, based on the Divine Revelation from God, received by Muhammad via the Angel Gabriel.</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Theoretically, all aspects and facets of human life can be interpreted according to an Islamic system.  Islam is seen as </a:t>
            </a:r>
            <a:r>
              <a:rPr kumimoji="0" lang="en-GB" sz="3200" b="0" i="1" u="none" strike="noStrike" cap="none" normalizeH="0" baseline="0" dirty="0" smtClean="0">
                <a:ln>
                  <a:noFill/>
                </a:ln>
                <a:solidFill>
                  <a:schemeClr val="tx1"/>
                </a:solidFill>
                <a:effectLst/>
                <a:latin typeface="Georgia"/>
                <a:ea typeface="Georgia"/>
                <a:cs typeface="Georgia"/>
              </a:rPr>
              <a:t>din</a:t>
            </a:r>
            <a:r>
              <a:rPr kumimoji="0" lang="en-GB" sz="3200" b="0" i="0" u="none" strike="noStrike" cap="none" normalizeH="0" baseline="0" dirty="0" smtClean="0">
                <a:ln>
                  <a:noFill/>
                </a:ln>
                <a:solidFill>
                  <a:schemeClr val="tx1"/>
                </a:solidFill>
                <a:effectLst/>
                <a:latin typeface="Georgia"/>
                <a:ea typeface="Georgia"/>
                <a:cs typeface="Georgia"/>
              </a:rPr>
              <a:t> (a way of life).</a:t>
            </a:r>
            <a:endParaRPr kumimoji="0" lang="en-GB" sz="32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
          <p:cNvSpPr>
            <a:spLocks noChangeArrowheads="1"/>
          </p:cNvSpPr>
          <p:nvPr/>
        </p:nvSpPr>
        <p:spPr bwMode="auto">
          <a:xfrm>
            <a:off x="0" y="957353"/>
            <a:ext cx="9144000" cy="56323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2400" b="1" i="0" u="none" strike="noStrike" cap="none" normalizeH="0" baseline="0" dirty="0" smtClean="0">
                <a:ln>
                  <a:noFill/>
                </a:ln>
                <a:solidFill>
                  <a:schemeClr val="tx1"/>
                </a:solidFill>
                <a:effectLst/>
                <a:latin typeface="Georgia"/>
                <a:ea typeface="Georgia"/>
                <a:cs typeface="Georgia"/>
              </a:rPr>
              <a:t>Where is this system located?</a:t>
            </a:r>
          </a:p>
          <a:p>
            <a:pPr marL="0" marR="0" lvl="0" indent="0" algn="l" defTabSz="914400" rtl="0" eaLnBrk="1" fontAlgn="base" latinLnBrk="0" hangingPunct="1">
              <a:lnSpc>
                <a:spcPct val="100000"/>
              </a:lnSpc>
              <a:spcBef>
                <a:spcPct val="0"/>
              </a:spcBef>
              <a:spcAft>
                <a:spcPct val="0"/>
              </a:spcAft>
              <a:buClrTx/>
              <a:buSzTx/>
              <a:buFontTx/>
              <a:buNone/>
              <a:tabLst>
                <a:tab pos="-914400" algn="l"/>
              </a:tabLst>
            </a:pP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Qur’an</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Sunnah</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Hadith</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Sira</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(biographical sources on the Life of Muhammad)</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Kalam</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(‘theology)</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Usul</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ul-fikh</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(Islamic legal theory)</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Shari’ah</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 knowledge of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fikh</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 tenets of faith </a:t>
            </a:r>
            <a:r>
              <a:rPr kumimoji="0" lang="en-GB" sz="2400" b="0" i="1"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1" u="none" strike="noStrike" cap="none" normalizeH="0" baseline="0" dirty="0" err="1" smtClean="0">
                <a:ln>
                  <a:noFill/>
                </a:ln>
                <a:solidFill>
                  <a:schemeClr val="tx1"/>
                </a:solidFill>
                <a:effectLst/>
                <a:latin typeface="Georgia"/>
                <a:ea typeface="Georgia"/>
                <a:cs typeface="Georgia"/>
                <a:sym typeface="Wingdings" pitchFamily="2" charset="2"/>
              </a:rPr>
              <a:t>akida</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Ø"/>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Other Sources (i.e.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Shi’a</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Sufi, sects) specific to regions/cultures</a:t>
            </a:r>
          </a:p>
          <a:p>
            <a:pPr marL="0" marR="0" lvl="0" indent="0" algn="l" defTabSz="914400" rtl="0" eaLnBrk="0" fontAlgn="base" latinLnBrk="0" hangingPunct="0">
              <a:lnSpc>
                <a:spcPct val="100000"/>
              </a:lnSpc>
              <a:spcBef>
                <a:spcPct val="0"/>
              </a:spcBef>
              <a:spcAft>
                <a:spcPct val="0"/>
              </a:spcAft>
              <a:buClrTx/>
              <a:buSzTx/>
              <a:tabLst>
                <a:tab pos="-914400" algn="l"/>
              </a:tabLst>
            </a:pP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Some knowledge is clear, and easy to understand; other knowledge requires specialist interpretation(s).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xmlns="" val="1507110893"/>
              </p:ext>
            </p:extLst>
          </p:nvPr>
        </p:nvGraphicFramePr>
        <p:xfrm>
          <a:off x="0" y="116632"/>
          <a:ext cx="9144000" cy="6741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126643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ChangeArrowheads="1"/>
          </p:cNvSpPr>
          <p:nvPr/>
        </p:nvSpPr>
        <p:spPr bwMode="auto">
          <a:xfrm>
            <a:off x="0" y="471443"/>
            <a:ext cx="9144000" cy="569386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1" i="0" u="none" strike="noStrike" cap="none" normalizeH="0" baseline="0" dirty="0" err="1" smtClean="0">
                <a:ln>
                  <a:noFill/>
                </a:ln>
                <a:solidFill>
                  <a:schemeClr val="tx1"/>
                </a:solidFill>
                <a:effectLst/>
                <a:latin typeface="Georgia"/>
                <a:ea typeface="Georgia"/>
                <a:cs typeface="Georgia"/>
              </a:rPr>
              <a:t>Shari’a</a:t>
            </a:r>
            <a:r>
              <a:rPr kumimoji="0" lang="en-GB" sz="2800" b="1" i="0" u="none" strike="noStrike" cap="none" normalizeH="0" baseline="0" dirty="0" smtClean="0">
                <a:ln>
                  <a:noFill/>
                </a:ln>
                <a:solidFill>
                  <a:schemeClr val="tx1"/>
                </a:solidFill>
                <a:effectLst/>
                <a:latin typeface="Georgia"/>
                <a:ea typeface="Georgia"/>
                <a:cs typeface="Georgia"/>
              </a:rPr>
              <a:t> and </a:t>
            </a:r>
            <a:r>
              <a:rPr kumimoji="0" lang="en-GB" sz="2800" b="1" i="0" u="none" strike="noStrike" cap="none" normalizeH="0" baseline="0" dirty="0" err="1" smtClean="0">
                <a:ln>
                  <a:noFill/>
                </a:ln>
                <a:solidFill>
                  <a:schemeClr val="tx1"/>
                </a:solidFill>
                <a:effectLst/>
                <a:latin typeface="Georgia"/>
                <a:ea typeface="Georgia"/>
                <a:cs typeface="Georgia"/>
              </a:rPr>
              <a:t>Fikh</a:t>
            </a:r>
            <a:endParaRPr kumimoji="0" lang="en-GB" sz="2800" b="1"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1" u="none" strike="noStrike" cap="none" normalizeH="0" baseline="0" dirty="0" err="1" smtClean="0">
                <a:ln>
                  <a:noFill/>
                </a:ln>
                <a:solidFill>
                  <a:schemeClr val="tx1"/>
                </a:solidFill>
                <a:effectLst/>
                <a:latin typeface="Georgia"/>
                <a:ea typeface="Georgia"/>
                <a:cs typeface="Georgia"/>
              </a:rPr>
              <a:t>Usul</a:t>
            </a:r>
            <a:r>
              <a:rPr kumimoji="0" lang="en-GB" sz="2800" b="0" i="1" u="none" strike="noStrike" cap="none" normalizeH="0" baseline="0" dirty="0" smtClean="0">
                <a:ln>
                  <a:noFill/>
                </a:ln>
                <a:solidFill>
                  <a:schemeClr val="tx1"/>
                </a:solidFill>
                <a:effectLst/>
                <a:latin typeface="Georgia"/>
                <a:ea typeface="Georgia"/>
                <a:cs typeface="Georgia"/>
              </a:rPr>
              <a:t> </a:t>
            </a:r>
            <a:r>
              <a:rPr kumimoji="0" lang="en-GB" sz="2800" b="0" i="1" u="none" strike="noStrike" cap="none" normalizeH="0" baseline="0" dirty="0" err="1" smtClean="0">
                <a:ln>
                  <a:noFill/>
                </a:ln>
                <a:solidFill>
                  <a:schemeClr val="tx1"/>
                </a:solidFill>
                <a:effectLst/>
                <a:latin typeface="Georgia"/>
                <a:ea typeface="Georgia"/>
                <a:cs typeface="Georgia"/>
              </a:rPr>
              <a:t>ul-fikh</a:t>
            </a:r>
            <a:r>
              <a:rPr kumimoji="0" lang="en-GB" sz="2800" b="0" i="0" u="none" strike="noStrike" cap="none" normalizeH="0" baseline="0" dirty="0" smtClean="0">
                <a:ln>
                  <a:noFill/>
                </a:ln>
                <a:solidFill>
                  <a:schemeClr val="tx1"/>
                </a:solidFill>
                <a:effectLst/>
                <a:latin typeface="Georgia"/>
                <a:ea typeface="Georgia"/>
                <a:cs typeface="Georgia"/>
              </a:rPr>
              <a:t> - ‘Islamic legal theory’ : primarily </a:t>
            </a:r>
            <a:r>
              <a:rPr kumimoji="0" lang="en-GB" sz="2800" b="1" i="0" u="none" strike="noStrike" cap="none" normalizeH="0" baseline="0" dirty="0" smtClean="0">
                <a:ln>
                  <a:noFill/>
                </a:ln>
                <a:solidFill>
                  <a:schemeClr val="tx1"/>
                </a:solidFill>
                <a:effectLst/>
                <a:latin typeface="Georgia"/>
                <a:ea typeface="Georgia"/>
                <a:cs typeface="Georgia"/>
              </a:rPr>
              <a:t>fixed</a:t>
            </a:r>
            <a:r>
              <a:rPr kumimoji="0" lang="en-GB" sz="2800" b="0" i="0" u="none" strike="noStrike" cap="none" normalizeH="0" baseline="0" dirty="0" smtClean="0">
                <a:ln>
                  <a:noFill/>
                </a:ln>
                <a:solidFill>
                  <a:schemeClr val="tx1"/>
                </a:solidFill>
                <a:effectLst/>
                <a:latin typeface="Georgia"/>
                <a:ea typeface="Georgia"/>
                <a:cs typeface="Georgia"/>
              </a:rPr>
              <a:t> part of law, derived through Qur’an and </a:t>
            </a:r>
            <a:r>
              <a:rPr kumimoji="0" lang="en-GB" sz="2800" b="0" i="0" u="none" strike="noStrike" cap="none" normalizeH="0" baseline="0" dirty="0" err="1" smtClean="0">
                <a:ln>
                  <a:noFill/>
                </a:ln>
                <a:solidFill>
                  <a:schemeClr val="tx1"/>
                </a:solidFill>
                <a:effectLst/>
                <a:latin typeface="Georgia"/>
                <a:ea typeface="Georgia"/>
                <a:cs typeface="Georgia"/>
              </a:rPr>
              <a:t>Sunnah</a:t>
            </a:r>
            <a:r>
              <a:rPr kumimoji="0" lang="en-GB" sz="2800" b="0" i="0" u="none" strike="noStrike" cap="none" normalizeH="0" baseline="0" dirty="0" smtClean="0">
                <a:ln>
                  <a:noFill/>
                </a:ln>
                <a:solidFill>
                  <a:schemeClr val="tx1"/>
                </a:solidFill>
                <a:effectLst/>
                <a:latin typeface="Georgia"/>
                <a:ea typeface="Georgia"/>
                <a:cs typeface="Georgia"/>
              </a:rPr>
              <a:t>.  Directly, or literally: i.e. through </a:t>
            </a:r>
            <a:r>
              <a:rPr kumimoji="0" lang="en-GB" sz="2800" b="1" i="0" u="none" strike="noStrike" cap="none" normalizeH="0" baseline="0" dirty="0" smtClean="0">
                <a:ln>
                  <a:noFill/>
                </a:ln>
                <a:solidFill>
                  <a:schemeClr val="tx1"/>
                </a:solidFill>
                <a:effectLst/>
                <a:latin typeface="Georgia"/>
                <a:ea typeface="Georgia"/>
                <a:cs typeface="Georgia"/>
              </a:rPr>
              <a:t>analogy</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1" u="none" strike="noStrike" cap="none" normalizeH="0" baseline="0" dirty="0" err="1" smtClean="0">
                <a:ln>
                  <a:noFill/>
                </a:ln>
                <a:solidFill>
                  <a:schemeClr val="tx1"/>
                </a:solidFill>
                <a:effectLst/>
                <a:latin typeface="Georgia"/>
                <a:ea typeface="Georgia"/>
                <a:cs typeface="Georgia"/>
              </a:rPr>
              <a:t>qiyas</a:t>
            </a:r>
            <a:r>
              <a:rPr kumimoji="0" lang="en-GB" sz="2800" b="0" i="0" u="none" strike="noStrike" cap="none" normalizeH="0" baseline="0" dirty="0" smtClean="0">
                <a:ln>
                  <a:noFill/>
                </a:ln>
                <a:solidFill>
                  <a:schemeClr val="tx1"/>
                </a:solidFill>
                <a:effectLst/>
                <a:latin typeface="Georgia"/>
                <a:ea typeface="Georgia"/>
                <a:cs typeface="Georgia"/>
              </a:rPr>
              <a:t>). [e.g. alcohol, intoxication &gt; drug abuse]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Who is qualified to establish </a:t>
            </a:r>
            <a:r>
              <a:rPr kumimoji="0" lang="en-GB" sz="2800" b="0" i="1" u="none" strike="noStrike" cap="none" normalizeH="0" baseline="0" dirty="0" err="1" smtClean="0">
                <a:ln>
                  <a:noFill/>
                </a:ln>
                <a:solidFill>
                  <a:schemeClr val="tx1"/>
                </a:solidFill>
                <a:effectLst/>
                <a:latin typeface="Georgia"/>
                <a:ea typeface="Georgia"/>
                <a:cs typeface="Georgia"/>
              </a:rPr>
              <a:t>usul</a:t>
            </a:r>
            <a:r>
              <a:rPr kumimoji="0" lang="en-GB" sz="2800" b="0" i="1" u="none" strike="noStrike" cap="none" normalizeH="0" baseline="0" dirty="0" smtClean="0">
                <a:ln>
                  <a:noFill/>
                </a:ln>
                <a:solidFill>
                  <a:schemeClr val="tx1"/>
                </a:solidFill>
                <a:effectLst/>
                <a:latin typeface="Georgia"/>
                <a:ea typeface="Georgia"/>
                <a:cs typeface="Georgia"/>
              </a:rPr>
              <a:t> </a:t>
            </a:r>
            <a:r>
              <a:rPr kumimoji="0" lang="en-GB" sz="2800" b="0" i="1" u="none" strike="noStrike" cap="none" normalizeH="0" baseline="0" dirty="0" err="1" smtClean="0">
                <a:ln>
                  <a:noFill/>
                </a:ln>
                <a:solidFill>
                  <a:schemeClr val="tx1"/>
                </a:solidFill>
                <a:effectLst/>
                <a:latin typeface="Georgia"/>
                <a:ea typeface="Georgia"/>
                <a:cs typeface="Georgia"/>
              </a:rPr>
              <a:t>ul-fikh</a:t>
            </a:r>
            <a:r>
              <a:rPr kumimoji="0" lang="en-GB" sz="2800" b="0" i="1"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smtClean="0">
                <a:ln>
                  <a:noFill/>
                </a:ln>
                <a:solidFill>
                  <a:schemeClr val="tx1"/>
                </a:solidFill>
                <a:effectLst/>
                <a:latin typeface="Georgia"/>
                <a:ea typeface="Georgia"/>
                <a:cs typeface="Georgia"/>
              </a:rPr>
              <a:t>= controversy.  Beyond Qur’an and </a:t>
            </a:r>
            <a:r>
              <a:rPr kumimoji="0" lang="en-GB" sz="2800" b="0" i="0" u="none" strike="noStrike" cap="none" normalizeH="0" baseline="0" dirty="0" err="1" smtClean="0">
                <a:ln>
                  <a:noFill/>
                </a:ln>
                <a:solidFill>
                  <a:schemeClr val="tx1"/>
                </a:solidFill>
                <a:effectLst/>
                <a:latin typeface="Georgia"/>
                <a:ea typeface="Georgia"/>
                <a:cs typeface="Georgia"/>
              </a:rPr>
              <a:t>Sunnah</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1" u="none" strike="noStrike" cap="none" normalizeH="0" baseline="0" dirty="0" err="1" smtClean="0">
                <a:ln>
                  <a:noFill/>
                </a:ln>
                <a:solidFill>
                  <a:schemeClr val="tx1"/>
                </a:solidFill>
                <a:effectLst/>
                <a:latin typeface="Georgia"/>
                <a:ea typeface="Georgia"/>
                <a:cs typeface="Georgia"/>
              </a:rPr>
              <a:t>Fuqaha</a:t>
            </a:r>
            <a:r>
              <a:rPr kumimoji="0" lang="en-GB" sz="2800" b="0" i="0" u="none" strike="noStrike" cap="none" normalizeH="0" baseline="0" dirty="0" smtClean="0">
                <a:ln>
                  <a:noFill/>
                </a:ln>
                <a:solidFill>
                  <a:schemeClr val="tx1"/>
                </a:solidFill>
                <a:effectLst/>
                <a:latin typeface="Georgia"/>
                <a:ea typeface="Georgia"/>
                <a:cs typeface="Georgia"/>
              </a:rPr>
              <a:t> (pl.) = jurist. [sing. </a:t>
            </a:r>
            <a:r>
              <a:rPr kumimoji="0" lang="en-GB" sz="2800" b="0" i="1" u="none" strike="noStrike" cap="none" normalizeH="0" baseline="0" dirty="0" err="1" smtClean="0">
                <a:ln>
                  <a:noFill/>
                </a:ln>
                <a:solidFill>
                  <a:schemeClr val="tx1"/>
                </a:solidFill>
                <a:effectLst/>
                <a:latin typeface="Georgia"/>
                <a:ea typeface="Georgia"/>
                <a:cs typeface="Georgia"/>
              </a:rPr>
              <a:t>Faqih</a:t>
            </a:r>
            <a:r>
              <a:rPr kumimoji="0" lang="en-GB" sz="2800" b="0" i="0" u="none" strike="noStrike" cap="none" normalizeH="0" baseline="0" dirty="0" smtClean="0">
                <a:ln>
                  <a:noFill/>
                </a:ln>
                <a:solidFill>
                  <a:schemeClr val="tx1"/>
                </a:solidFill>
                <a:effectLst/>
                <a:latin typeface="Georgia"/>
                <a:ea typeface="Georgia"/>
                <a:cs typeface="Georgia"/>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cs typeface="Georgia"/>
              </a:rPr>
              <a:t/>
            </a:r>
            <a:br>
              <a:rPr kumimoji="0" lang="en-GB" sz="2800" b="0" i="0" u="none" strike="noStrike" cap="none" normalizeH="0" baseline="0" dirty="0" smtClean="0">
                <a:ln>
                  <a:noFill/>
                </a:ln>
                <a:solidFill>
                  <a:schemeClr val="tx1"/>
                </a:solidFill>
                <a:effectLst/>
                <a:latin typeface="Georgia"/>
                <a:cs typeface="Georgia"/>
              </a:rPr>
            </a:br>
            <a:endParaRPr kumimoji="0" lang="en-GB" sz="2800" b="0" i="0" u="none" strike="noStrike" cap="none" normalizeH="0" baseline="0" dirty="0" smtClean="0">
              <a:ln>
                <a:noFill/>
              </a:ln>
              <a:solidFill>
                <a:schemeClr val="tx1"/>
              </a:solidFill>
              <a:effectLst/>
              <a:latin typeface="Georgia"/>
              <a:cs typeface="Georgia"/>
            </a:endParaRPr>
          </a:p>
        </p:txBody>
      </p:sp>
      <p:sp>
        <p:nvSpPr>
          <p:cNvPr id="17411" name="Rectangle 3"/>
          <p:cNvSpPr>
            <a:spLocks noChangeArrowheads="1"/>
          </p:cNvSpPr>
          <p:nvPr/>
        </p:nvSpPr>
        <p:spPr bwMode="auto">
          <a:xfrm>
            <a:off x="179512" y="6093296"/>
            <a:ext cx="91440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1828800" algn="l"/>
              </a:tabLst>
            </a:pPr>
            <a:r>
              <a:rPr kumimoji="0" lang="en-GB" sz="1200" b="0" i="0" u="none" strike="noStrike" cap="none" normalizeH="0" baseline="0" dirty="0" smtClean="0">
                <a:ln>
                  <a:noFill/>
                </a:ln>
                <a:solidFill>
                  <a:schemeClr val="tx1"/>
                </a:solidFill>
                <a:effectLst/>
                <a:latin typeface="Courier"/>
                <a:ea typeface="Georgia"/>
                <a:cs typeface="Georgia"/>
                <a:hlinkClick r:id=""/>
              </a:rPr>
              <a:t>[</a:t>
            </a:r>
            <a:r>
              <a:rPr kumimoji="0" lang="en-GB" sz="1200" b="0" i="0" u="none" strike="noStrike" cap="none" normalizeH="0" baseline="0" dirty="0" err="1" smtClean="0" bmk="">
                <a:ln>
                  <a:noFill/>
                </a:ln>
                <a:solidFill>
                  <a:schemeClr val="tx1"/>
                </a:solidFill>
                <a:effectLst/>
                <a:latin typeface="Courier"/>
                <a:ea typeface="Georgia"/>
                <a:cs typeface="Georgia"/>
                <a:hlinkClick r:id=""/>
              </a:rPr>
              <a:t>i</a:t>
            </a:r>
            <a:r>
              <a:rPr kumimoji="0" lang="en-GB" sz="1200" b="0" i="0" u="none" strike="noStrike" cap="none" normalizeH="0" baseline="0" dirty="0" smtClean="0" bmk="">
                <a:ln>
                  <a:noFill/>
                </a:ln>
                <a:solidFill>
                  <a:schemeClr val="tx1"/>
                </a:solidFill>
                <a:effectLst/>
                <a:latin typeface="Courier"/>
                <a:ea typeface="Georgia"/>
                <a:cs typeface="Georgia"/>
                <a:hlinkClick r:id=""/>
              </a:rPr>
              <a:t>]</a:t>
            </a:r>
            <a:r>
              <a:rPr kumimoji="0" lang="en-GB" sz="1200" b="0" i="0" u="none" strike="noStrike" cap="none" normalizeH="0" baseline="0" dirty="0" smtClean="0">
                <a:ln>
                  <a:noFill/>
                </a:ln>
                <a:solidFill>
                  <a:schemeClr val="tx1"/>
                </a:solidFill>
                <a:effectLst/>
                <a:latin typeface="Georgia"/>
                <a:ea typeface="Georgia"/>
                <a:cs typeface="Georgia"/>
              </a:rPr>
              <a:t>.	IN = </a:t>
            </a:r>
            <a:r>
              <a:rPr kumimoji="0" lang="en-GB" sz="1200" b="0" i="0" u="none" strike="noStrike" cap="none" normalizeH="0" baseline="0" dirty="0" err="1" smtClean="0">
                <a:ln>
                  <a:noFill/>
                </a:ln>
                <a:solidFill>
                  <a:schemeClr val="tx1"/>
                </a:solidFill>
                <a:effectLst/>
                <a:latin typeface="Georgia"/>
                <a:ea typeface="Georgia"/>
                <a:cs typeface="Georgia"/>
              </a:rPr>
              <a:t>Nyazee</a:t>
            </a:r>
            <a:r>
              <a:rPr kumimoji="0" lang="en-GB" sz="1200" b="0" i="0" u="none" strike="noStrike" cap="none" normalizeH="0" baseline="0" dirty="0" smtClean="0">
                <a:ln>
                  <a:noFill/>
                </a:ln>
                <a:solidFill>
                  <a:schemeClr val="tx1"/>
                </a:solidFill>
                <a:effectLst/>
                <a:latin typeface="Georgia"/>
                <a:ea typeface="Georgia"/>
                <a:cs typeface="Georgia"/>
              </a:rPr>
              <a:t>, </a:t>
            </a:r>
            <a:r>
              <a:rPr kumimoji="0" lang="en-GB" sz="1200" b="0" i="0" u="none" strike="noStrike" cap="none" normalizeH="0" baseline="0" dirty="0" err="1" smtClean="0">
                <a:ln>
                  <a:noFill/>
                </a:ln>
                <a:solidFill>
                  <a:schemeClr val="tx1"/>
                </a:solidFill>
                <a:effectLst/>
                <a:latin typeface="Georgia"/>
                <a:ea typeface="Georgia"/>
                <a:cs typeface="Georgia"/>
              </a:rPr>
              <a:t>Imran</a:t>
            </a:r>
            <a:r>
              <a:rPr kumimoji="0" lang="en-GB" sz="1200" b="0" i="0" u="none" strike="noStrike" cap="none" normalizeH="0" baseline="0" dirty="0" smtClean="0">
                <a:ln>
                  <a:noFill/>
                </a:ln>
                <a:solidFill>
                  <a:schemeClr val="tx1"/>
                </a:solidFill>
                <a:effectLst/>
                <a:latin typeface="Georgia"/>
                <a:ea typeface="Georgia"/>
                <a:cs typeface="Georgia"/>
              </a:rPr>
              <a:t> </a:t>
            </a:r>
            <a:r>
              <a:rPr kumimoji="0" lang="en-GB" sz="1200" b="0" i="0" u="none" strike="noStrike" cap="none" normalizeH="0" baseline="0" dirty="0" err="1" smtClean="0">
                <a:ln>
                  <a:noFill/>
                </a:ln>
                <a:solidFill>
                  <a:schemeClr val="tx1"/>
                </a:solidFill>
                <a:effectLst/>
                <a:latin typeface="Georgia"/>
                <a:ea typeface="Georgia"/>
                <a:cs typeface="Georgia"/>
              </a:rPr>
              <a:t>Ahsan</a:t>
            </a:r>
            <a:r>
              <a:rPr kumimoji="0" lang="en-GB" sz="1200" b="0" i="0" u="none" strike="noStrike" cap="none" normalizeH="0" baseline="0" dirty="0" smtClean="0">
                <a:ln>
                  <a:noFill/>
                </a:ln>
                <a:solidFill>
                  <a:schemeClr val="tx1"/>
                </a:solidFill>
                <a:effectLst/>
                <a:latin typeface="Georgia"/>
                <a:ea typeface="Georgia"/>
                <a:cs typeface="Georgia"/>
              </a:rPr>
              <a:t> Khan. </a:t>
            </a:r>
            <a:r>
              <a:rPr kumimoji="0" lang="en-GB" sz="1200" b="0" i="0" u="sng" strike="noStrike" cap="none" normalizeH="0" baseline="0" dirty="0" smtClean="0">
                <a:ln>
                  <a:noFill/>
                </a:ln>
                <a:solidFill>
                  <a:schemeClr val="tx1"/>
                </a:solidFill>
                <a:effectLst/>
                <a:latin typeface="Georgia"/>
                <a:ea typeface="Georgia"/>
                <a:cs typeface="Georgia"/>
              </a:rPr>
              <a:t>Theories of Islamic Law</a:t>
            </a:r>
            <a:endParaRPr kumimoji="0" lang="en-GB" sz="1800" b="0" i="0" u="none" strike="noStrike" cap="none" normalizeH="0" baseline="0" dirty="0" smtClean="0">
              <a:ln>
                <a:noFill/>
              </a:ln>
              <a:solidFill>
                <a:schemeClr val="tx1"/>
              </a:solidFill>
              <a:effectLst/>
              <a:latin typeface="Georgia"/>
              <a:cs typeface="Georgia"/>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xmlns="" val="3111328589"/>
              </p:ext>
            </p:extLst>
          </p:nvPr>
        </p:nvGraphicFramePr>
        <p:xfrm>
          <a:off x="179512" y="692696"/>
          <a:ext cx="8964488" cy="48965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705962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
          <p:cNvSpPr>
            <a:spLocks noChangeArrowheads="1"/>
          </p:cNvSpPr>
          <p:nvPr/>
        </p:nvSpPr>
        <p:spPr bwMode="auto">
          <a:xfrm>
            <a:off x="0" y="862842"/>
            <a:ext cx="9144000" cy="5509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1" u="none" strike="noStrike" cap="none" normalizeH="0" baseline="30000" dirty="0" smtClean="0">
                <a:ln>
                  <a:noFill/>
                </a:ln>
                <a:solidFill>
                  <a:schemeClr val="tx1"/>
                </a:solidFill>
                <a:effectLst/>
                <a:latin typeface="Georgia"/>
                <a:ea typeface="Georgia"/>
                <a:cs typeface="Georgia"/>
              </a:rPr>
              <a:t>‹</a:t>
            </a:r>
            <a:r>
              <a:rPr kumimoji="0" lang="en-GB" sz="3200" b="0" i="1" u="none" strike="noStrike" cap="none" normalizeH="0" baseline="0" dirty="0" err="1" smtClean="0">
                <a:ln>
                  <a:noFill/>
                </a:ln>
                <a:solidFill>
                  <a:schemeClr val="tx1"/>
                </a:solidFill>
                <a:effectLst/>
                <a:latin typeface="Georgia"/>
                <a:ea typeface="Georgia"/>
                <a:cs typeface="Georgia"/>
              </a:rPr>
              <a:t>ilm</a:t>
            </a:r>
            <a:r>
              <a:rPr kumimoji="0" lang="en-GB" sz="3200" b="0" i="0" u="none" strike="noStrike" cap="none" normalizeH="0" baseline="0" dirty="0" smtClean="0">
                <a:ln>
                  <a:noFill/>
                </a:ln>
                <a:solidFill>
                  <a:schemeClr val="tx1"/>
                </a:solidFill>
                <a:effectLst/>
                <a:latin typeface="Georgia"/>
                <a:ea typeface="Georgia"/>
                <a:cs typeface="Georgia"/>
              </a:rPr>
              <a:t> - knowledge (same meaning as  </a:t>
            </a:r>
            <a:r>
              <a:rPr kumimoji="0" lang="en-GB" sz="3200" b="0" i="1" u="none" strike="noStrike" cap="none" normalizeH="0" baseline="0" dirty="0" err="1" smtClean="0">
                <a:ln>
                  <a:noFill/>
                </a:ln>
                <a:solidFill>
                  <a:schemeClr val="tx1"/>
                </a:solidFill>
                <a:effectLst/>
                <a:latin typeface="Georgia"/>
                <a:ea typeface="Georgia"/>
                <a:cs typeface="Georgia"/>
              </a:rPr>
              <a:t>fikh</a:t>
            </a:r>
            <a:r>
              <a:rPr kumimoji="0" lang="en-GB" sz="3200" b="0" i="0" u="none" strike="noStrike" cap="none" normalizeH="0" baseline="0" dirty="0" smtClean="0">
                <a:ln>
                  <a:noFill/>
                </a:ln>
                <a:solidFill>
                  <a:schemeClr val="tx1"/>
                </a:solidFill>
                <a:effectLst/>
                <a:latin typeface="Georgia"/>
                <a:ea typeface="Georgia"/>
                <a:cs typeface="Georgia"/>
              </a:rPr>
              <a:t>)</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1" u="none" strike="noStrike" cap="none" normalizeH="0" baseline="0" dirty="0" err="1" smtClean="0">
                <a:ln>
                  <a:noFill/>
                </a:ln>
                <a:solidFill>
                  <a:schemeClr val="tx1"/>
                </a:solidFill>
                <a:effectLst/>
                <a:latin typeface="Georgia"/>
                <a:ea typeface="Georgia"/>
                <a:cs typeface="Georgia"/>
              </a:rPr>
              <a:t>kal</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a</a:t>
            </a:r>
            <a:r>
              <a:rPr kumimoji="0" lang="en-GB" sz="3200" b="0" i="1" u="none" strike="noStrike" cap="none" normalizeH="0" baseline="0" dirty="0" err="1" smtClean="0">
                <a:ln>
                  <a:noFill/>
                </a:ln>
                <a:solidFill>
                  <a:schemeClr val="tx1"/>
                </a:solidFill>
                <a:effectLst/>
                <a:latin typeface="Georgia"/>
                <a:ea typeface="Georgia"/>
                <a:cs typeface="Georgia"/>
              </a:rPr>
              <a:t>m</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 theology.</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Not separated from </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fikh</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until 2nd century A.H.</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a:t>
            </a:r>
            <a:endParaRPr kumimoji="0" lang="en-GB" sz="3200" b="0" i="1" u="none" strike="noStrike" cap="none" normalizeH="0" baseline="0" dirty="0" smtClean="0">
              <a:ln>
                <a:noFill/>
              </a:ln>
              <a:solidFill>
                <a:schemeClr val="tx1"/>
              </a:solidFill>
              <a:effectLst/>
              <a:latin typeface="Georgia"/>
              <a:cs typeface="Georgia"/>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Shari’ah</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knowledge of </a:t>
            </a:r>
            <a:r>
              <a:rPr kumimoji="0" lang="en-GB" sz="3200" b="0" i="0" u="none" strike="noStrike" cap="none" normalizeH="0" baseline="0" dirty="0" err="1" smtClean="0">
                <a:ln>
                  <a:noFill/>
                </a:ln>
                <a:solidFill>
                  <a:schemeClr val="tx1"/>
                </a:solidFill>
                <a:effectLst/>
                <a:latin typeface="Georgia"/>
                <a:ea typeface="Georgia"/>
                <a:cs typeface="Georgia"/>
                <a:sym typeface="Symbol" pitchFamily="18" charset="2"/>
              </a:rPr>
              <a:t>fikh</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 knowledge of the tenets of faith </a:t>
            </a:r>
            <a:r>
              <a:rPr kumimoji="0" lang="en-GB" sz="3200" b="0" i="1" u="none" strike="noStrike" cap="none" normalizeH="0" baseline="30000" dirty="0" smtClean="0">
                <a:ln>
                  <a:noFill/>
                </a:ln>
                <a:solidFill>
                  <a:schemeClr val="tx1"/>
                </a:solidFill>
                <a:effectLst/>
                <a:latin typeface="Georgia"/>
                <a:ea typeface="Georgia"/>
                <a:cs typeface="Georgia"/>
                <a:sym typeface="Symbol" pitchFamily="18" charset="2"/>
              </a:rPr>
              <a:t>‹</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aki</a:t>
            </a:r>
            <a:r>
              <a:rPr kumimoji="0" lang="en-GB" sz="3200" b="0" i="1" u="none" strike="noStrike" cap="none" normalizeH="0" baseline="0" dirty="0" err="1" smtClean="0">
                <a:ln>
                  <a:noFill/>
                </a:ln>
                <a:solidFill>
                  <a:schemeClr val="tx1"/>
                </a:solidFill>
                <a:effectLst/>
                <a:latin typeface="Georgia"/>
                <a:ea typeface="Georgia"/>
                <a:cs typeface="Georgia"/>
              </a:rPr>
              <a:t>da</a:t>
            </a:r>
            <a:r>
              <a:rPr kumimoji="0" lang="en-GB" sz="3200" b="0" i="1" u="none" strike="noStrike" cap="none" normalizeH="0" baseline="0" dirty="0" smtClean="0">
                <a:ln>
                  <a:noFill/>
                </a:ln>
                <a:solidFill>
                  <a:schemeClr val="tx1"/>
                </a:solidFill>
                <a:effectLst/>
                <a:latin typeface="Georgia"/>
                <a:ea typeface="Georgia"/>
                <a:cs typeface="Georgia"/>
              </a:rPr>
              <a:t> </a:t>
            </a:r>
            <a:endParaRPr kumimoji="0" lang="en-GB" sz="3200" b="0" i="0" u="none" strike="noStrike" cap="none" normalizeH="0" baseline="0" dirty="0" smtClean="0">
              <a:ln>
                <a:noFill/>
              </a:ln>
              <a:solidFill>
                <a:schemeClr val="tx1"/>
              </a:solidFill>
              <a:effectLst/>
              <a:latin typeface="Georgia"/>
              <a:cs typeface="Georgia"/>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1" u="none" strike="noStrike" cap="none" normalizeH="0" baseline="0" dirty="0" smtClean="0">
              <a:ln>
                <a:noFill/>
              </a:ln>
              <a:solidFill>
                <a:schemeClr val="tx1"/>
              </a:solidFill>
              <a:effectLst/>
              <a:latin typeface="Georgia"/>
              <a:cs typeface="Georgia"/>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“The  real distinction between </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shari’ah</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and </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fikh</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is that </a:t>
            </a:r>
            <a:r>
              <a:rPr kumimoji="0" lang="en-GB" sz="3200" b="0" i="0" u="none" strike="noStrike" cap="none" normalizeH="0" baseline="0" dirty="0" err="1" smtClean="0">
                <a:ln>
                  <a:noFill/>
                </a:ln>
                <a:solidFill>
                  <a:schemeClr val="tx1"/>
                </a:solidFill>
                <a:effectLst/>
                <a:latin typeface="Georgia"/>
                <a:ea typeface="Georgia"/>
                <a:cs typeface="Georgia"/>
                <a:sym typeface="Symbol" pitchFamily="18" charset="2"/>
              </a:rPr>
              <a:t>shari’ah</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is the law itself, while </a:t>
            </a:r>
            <a:r>
              <a:rPr kumimoji="0" lang="en-GB" sz="3200" b="0" i="0" u="none" strike="noStrike" cap="none" normalizeH="0" baseline="0" dirty="0" err="1" smtClean="0">
                <a:ln>
                  <a:noFill/>
                </a:ln>
                <a:solidFill>
                  <a:schemeClr val="tx1"/>
                </a:solidFill>
                <a:effectLst/>
                <a:latin typeface="Georgia"/>
                <a:ea typeface="Georgia"/>
                <a:cs typeface="Georgia"/>
                <a:sym typeface="Symbol" pitchFamily="18" charset="2"/>
              </a:rPr>
              <a:t>fikh</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is a knowledge of that law - its jurisprudence.”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1" u="none" strike="noStrike" cap="none" normalizeH="0" baseline="0" dirty="0" smtClean="0">
              <a:ln>
                <a:noFill/>
              </a:ln>
              <a:solidFill>
                <a:schemeClr val="tx1"/>
              </a:solidFill>
              <a:effectLst/>
              <a:latin typeface="Georgia"/>
              <a:cs typeface="Georgia"/>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Knowledge + Rules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
          <p:cNvSpPr>
            <a:spLocks noChangeArrowheads="1"/>
          </p:cNvSpPr>
          <p:nvPr/>
        </p:nvSpPr>
        <p:spPr bwMode="auto">
          <a:xfrm>
            <a:off x="179512" y="640140"/>
            <a:ext cx="9144000" cy="483209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err="1" smtClean="0">
                <a:ln>
                  <a:noFill/>
                </a:ln>
                <a:solidFill>
                  <a:schemeClr val="tx1"/>
                </a:solidFill>
                <a:effectLst/>
                <a:latin typeface="Georgia"/>
                <a:ea typeface="Georgia"/>
                <a:cs typeface="Georgia"/>
              </a:rPr>
              <a:t>Shari’a</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ahkam</a:t>
            </a:r>
            <a:r>
              <a:rPr kumimoji="0" lang="en-GB" sz="2800" b="0" i="0" u="none" strike="noStrike" cap="none" normalizeH="0" baseline="0" dirty="0" smtClean="0">
                <a:ln>
                  <a:noFill/>
                </a:ln>
                <a:solidFill>
                  <a:schemeClr val="tx1"/>
                </a:solidFill>
                <a:effectLst/>
                <a:latin typeface="Georgia"/>
                <a:ea typeface="Georgia"/>
                <a:cs typeface="Georgia"/>
              </a:rPr>
              <a:t>: legal rules</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rules relating to belief: i.e. </a:t>
            </a:r>
            <a:r>
              <a:rPr kumimoji="0" lang="en-GB" sz="2800" b="0" i="0" u="none" strike="noStrike" cap="none" normalizeH="0" baseline="0" dirty="0" err="1" smtClean="0">
                <a:ln>
                  <a:noFill/>
                </a:ln>
                <a:solidFill>
                  <a:schemeClr val="tx1"/>
                </a:solidFill>
                <a:effectLst/>
                <a:latin typeface="Georgia"/>
                <a:ea typeface="Georgia"/>
                <a:cs typeface="Georgia"/>
              </a:rPr>
              <a:t>shahada</a:t>
            </a:r>
            <a:r>
              <a:rPr kumimoji="0" lang="en-GB" sz="2800" b="0" i="0" u="none" strike="noStrike" cap="none" normalizeH="0" baseline="0" dirty="0" smtClean="0">
                <a:ln>
                  <a:noFill/>
                </a:ln>
                <a:solidFill>
                  <a:schemeClr val="tx1"/>
                </a:solidFill>
                <a:effectLst/>
                <a:latin typeface="Georgia"/>
                <a:ea typeface="Georgia"/>
                <a:cs typeface="Georgia"/>
              </a:rPr>
              <a:t>. Day of Judgement.</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Rules relating to acts: physical acts: prayer</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within the heart: intention, hatred.</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relating to speech</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Forms and Types of Knowledge:</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Knowledge affects conduct (i.e. </a:t>
            </a:r>
            <a:r>
              <a:rPr kumimoji="0" lang="en-GB" sz="2800" b="0" i="0" u="none" strike="noStrike" cap="none" normalizeH="0" baseline="0" dirty="0" err="1" smtClean="0">
                <a:ln>
                  <a:noFill/>
                </a:ln>
                <a:solidFill>
                  <a:schemeClr val="tx1"/>
                </a:solidFill>
                <a:effectLst/>
                <a:latin typeface="Georgia"/>
                <a:ea typeface="Georgia"/>
                <a:cs typeface="Georgia"/>
              </a:rPr>
              <a:t>shari’a</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ahkam</a:t>
            </a:r>
            <a:r>
              <a:rPr kumimoji="0" lang="en-GB" sz="2800" b="0" i="0" u="none" strike="noStrike" cap="none" normalizeH="0" baseline="0" dirty="0" smtClean="0">
                <a:ln>
                  <a:noFill/>
                </a:ln>
                <a:solidFill>
                  <a:schemeClr val="tx1"/>
                </a:solidFill>
                <a:effectLst/>
                <a:latin typeface="Georgia"/>
                <a:ea typeface="Georgia"/>
                <a:cs typeface="Georgia"/>
              </a:rPr>
              <a:t>).</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1"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1" i="0" u="none" strike="noStrike" cap="none" normalizeH="0" baseline="0" dirty="0" err="1" smtClean="0">
                <a:ln>
                  <a:noFill/>
                </a:ln>
                <a:solidFill>
                  <a:schemeClr val="tx1"/>
                </a:solidFill>
                <a:effectLst/>
                <a:latin typeface="Georgia"/>
                <a:ea typeface="Georgia"/>
                <a:cs typeface="Georgia"/>
              </a:rPr>
              <a:t>Shari’a</a:t>
            </a:r>
            <a:r>
              <a:rPr kumimoji="0" lang="en-GB" sz="2800" b="1" i="0" u="none" strike="noStrike" cap="none" normalizeH="0" baseline="0" dirty="0" smtClean="0">
                <a:ln>
                  <a:noFill/>
                </a:ln>
                <a:solidFill>
                  <a:schemeClr val="tx1"/>
                </a:solidFill>
                <a:effectLst/>
                <a:latin typeface="Georgia"/>
                <a:ea typeface="Georgia"/>
                <a:cs typeface="Georgia"/>
              </a:rPr>
              <a:t> </a:t>
            </a:r>
            <a:r>
              <a:rPr kumimoji="0" lang="en-GB" sz="2800" b="1" i="0" u="none" strike="noStrike" cap="none" normalizeH="0" baseline="0" dirty="0" err="1" smtClean="0">
                <a:ln>
                  <a:noFill/>
                </a:ln>
                <a:solidFill>
                  <a:schemeClr val="tx1"/>
                </a:solidFill>
                <a:effectLst/>
                <a:latin typeface="Georgia"/>
                <a:ea typeface="Georgia"/>
                <a:cs typeface="Georgia"/>
              </a:rPr>
              <a:t>Ahkam</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a:t>
            </a:r>
            <a:r>
              <a:rPr kumimoji="0" lang="en-GB" sz="2800" b="0" i="0" u="none" strike="noStrike" cap="none" normalizeH="0" baseline="0" dirty="0" err="1" smtClean="0">
                <a:ln>
                  <a:noFill/>
                </a:ln>
                <a:solidFill>
                  <a:schemeClr val="tx1"/>
                </a:solidFill>
                <a:effectLst/>
                <a:latin typeface="Georgia"/>
                <a:ea typeface="Georgia"/>
                <a:cs typeface="Georgia"/>
              </a:rPr>
              <a:t>ahkam</a:t>
            </a:r>
            <a:r>
              <a:rPr kumimoji="0" lang="en-GB" sz="2800" b="0" i="0" u="none" strike="noStrike" cap="none" normalizeH="0" baseline="0" dirty="0" smtClean="0">
                <a:ln>
                  <a:noFill/>
                </a:ln>
                <a:solidFill>
                  <a:schemeClr val="tx1"/>
                </a:solidFill>
                <a:effectLst/>
                <a:latin typeface="Georgia"/>
                <a:ea typeface="Georgia"/>
                <a:cs typeface="Georgia"/>
              </a:rPr>
              <a:t> = pl. of </a:t>
            </a:r>
            <a:r>
              <a:rPr kumimoji="0" lang="en-GB" sz="2800" b="0" i="0" u="none" strike="noStrike" cap="none" normalizeH="0" baseline="0" dirty="0" err="1" smtClean="0">
                <a:ln>
                  <a:noFill/>
                </a:ln>
                <a:solidFill>
                  <a:schemeClr val="tx1"/>
                </a:solidFill>
                <a:effectLst/>
                <a:latin typeface="Georgia"/>
                <a:ea typeface="Georgia"/>
                <a:cs typeface="Georgia"/>
              </a:rPr>
              <a:t>hukm</a:t>
            </a:r>
            <a:r>
              <a:rPr kumimoji="0" lang="en-GB" sz="2800" b="0" i="0" u="none" strike="noStrike" cap="none" normalizeH="0" baseline="0" dirty="0" smtClean="0">
                <a:ln>
                  <a:noFill/>
                </a:ln>
                <a:solidFill>
                  <a:schemeClr val="tx1"/>
                </a:solidFill>
                <a:effectLst/>
                <a:latin typeface="Georgia"/>
                <a:ea typeface="Georgia"/>
                <a:cs typeface="Georgia"/>
              </a:rPr>
              <a:t>: rules]</a:t>
            </a: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p:cNvSpPr>
            <a:spLocks noChangeArrowheads="1"/>
          </p:cNvSpPr>
          <p:nvPr/>
        </p:nvSpPr>
        <p:spPr bwMode="auto">
          <a:xfrm>
            <a:off x="0" y="1880201"/>
            <a:ext cx="9144000" cy="206210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Some knowledge cannot be acquired:</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Knowledge of rules held with God</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Knowledge of rules granted to Muhammad</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Knowledge of rules granted to </a:t>
            </a:r>
            <a:r>
              <a:rPr kumimoji="0" lang="en-GB" sz="3200" b="0" i="0" u="none" strike="noStrike" cap="none" normalizeH="0" baseline="0" dirty="0" err="1" smtClean="0">
                <a:ln>
                  <a:noFill/>
                </a:ln>
                <a:solidFill>
                  <a:schemeClr val="tx1"/>
                </a:solidFill>
                <a:effectLst/>
                <a:latin typeface="Georgia"/>
                <a:ea typeface="Georgia"/>
                <a:cs typeface="Georgia"/>
              </a:rPr>
              <a:t>Jibril</a:t>
            </a:r>
            <a:r>
              <a:rPr kumimoji="0" lang="en-GB" sz="3200" b="0" i="0" u="none" strike="noStrike" cap="none" normalizeH="0" baseline="0" dirty="0" smtClean="0">
                <a:ln>
                  <a:noFill/>
                </a:ln>
                <a:solidFill>
                  <a:schemeClr val="tx1"/>
                </a:solidFill>
                <a:effectLst/>
                <a:latin typeface="Georgia"/>
                <a:ea typeface="Georgia"/>
                <a:cs typeface="Georgia"/>
              </a:rPr>
              <a:t>.</a:t>
            </a:r>
            <a:endParaRPr kumimoji="0" lang="en-GB" sz="32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p:cNvSpPr>
            <a:spLocks noChangeArrowheads="1"/>
          </p:cNvSpPr>
          <p:nvPr/>
        </p:nvSpPr>
        <p:spPr bwMode="auto">
          <a:xfrm>
            <a:off x="0" y="1022629"/>
            <a:ext cx="9144000" cy="267765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err="1" smtClean="0">
                <a:ln>
                  <a:noFill/>
                </a:ln>
                <a:solidFill>
                  <a:schemeClr val="tx1"/>
                </a:solidFill>
                <a:effectLst/>
                <a:latin typeface="Georgia"/>
                <a:ea typeface="Georgia"/>
                <a:cs typeface="Georgia"/>
              </a:rPr>
              <a:t>Mujtahids</a:t>
            </a:r>
            <a:r>
              <a:rPr kumimoji="0" lang="en-GB" sz="2800" b="0" i="0" u="none" strike="noStrike" cap="none" normalizeH="0" baseline="0" dirty="0" smtClean="0">
                <a:ln>
                  <a:noFill/>
                </a:ln>
                <a:solidFill>
                  <a:schemeClr val="tx1"/>
                </a:solidFill>
                <a:effectLst/>
                <a:latin typeface="Georgia"/>
                <a:ea typeface="Georgia"/>
                <a:cs typeface="Georgia"/>
              </a:rPr>
              <a:t> and other jurists  have to interpret this knowledge.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Special training required (according to some!)</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Specific sciences to determine analogy. Specialisations. Consensus (</a:t>
            </a:r>
            <a:r>
              <a:rPr kumimoji="0" lang="en-GB" sz="2800" b="0" i="0" u="none" strike="noStrike" cap="none" normalizeH="0" baseline="0" dirty="0" err="1" smtClean="0">
                <a:ln>
                  <a:noFill/>
                </a:ln>
                <a:solidFill>
                  <a:schemeClr val="tx1"/>
                </a:solidFill>
                <a:effectLst/>
                <a:latin typeface="Georgia"/>
                <a:ea typeface="Georgia"/>
                <a:cs typeface="Georgia"/>
              </a:rPr>
              <a:t>ijma</a:t>
            </a:r>
            <a:r>
              <a:rPr kumimoji="0" lang="en-GB" sz="2800" b="0" i="0" u="none" strike="noStrike" cap="none" normalizeH="0" baseline="0" dirty="0" smtClean="0">
                <a:ln>
                  <a:noFill/>
                </a:ln>
                <a:solidFill>
                  <a:schemeClr val="tx1"/>
                </a:solidFill>
                <a:effectLst/>
                <a:latin typeface="Georgia"/>
                <a:ea typeface="Georgia"/>
                <a:cs typeface="Georgia"/>
              </a:rPr>
              <a:t>).  Various readings of </a:t>
            </a:r>
            <a:r>
              <a:rPr kumimoji="0" lang="en-GB" sz="2800" b="0" i="0" u="none" strike="noStrike" cap="none" normalizeH="0" baseline="0" dirty="0" err="1" smtClean="0">
                <a:ln>
                  <a:noFill/>
                </a:ln>
                <a:solidFill>
                  <a:schemeClr val="tx1"/>
                </a:solidFill>
                <a:effectLst/>
                <a:latin typeface="Georgia"/>
                <a:ea typeface="Georgia"/>
                <a:cs typeface="Georgia"/>
              </a:rPr>
              <a:t>shari’ah</a:t>
            </a:r>
            <a:r>
              <a:rPr kumimoji="0" lang="en-GB" sz="2800" b="0" i="0" u="none" strike="noStrike" cap="none" normalizeH="0" baseline="0" dirty="0" smtClean="0">
                <a:ln>
                  <a:noFill/>
                </a:ln>
                <a:solidFill>
                  <a:schemeClr val="tx1"/>
                </a:solidFill>
                <a:effectLst/>
                <a:latin typeface="Georgia"/>
                <a:ea typeface="Georgia"/>
                <a:cs typeface="Georgia"/>
              </a:rPr>
              <a:t>.  </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
          <p:cNvSpPr>
            <a:spLocks noChangeArrowheads="1"/>
          </p:cNvSpPr>
          <p:nvPr/>
        </p:nvSpPr>
        <p:spPr bwMode="auto">
          <a:xfrm>
            <a:off x="0" y="1291360"/>
            <a:ext cx="9144000" cy="403187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Specific laws are classified: </a:t>
            </a:r>
            <a:r>
              <a:rPr kumimoji="0" lang="en-GB" sz="3200" b="0" i="1" u="none" strike="noStrike" cap="none" normalizeH="0" baseline="0" dirty="0" err="1" smtClean="0">
                <a:ln>
                  <a:noFill/>
                </a:ln>
                <a:solidFill>
                  <a:schemeClr val="tx1"/>
                </a:solidFill>
                <a:effectLst/>
                <a:latin typeface="Georgia"/>
                <a:ea typeface="Georgia"/>
                <a:cs typeface="Georgia"/>
              </a:rPr>
              <a:t>wajib</a:t>
            </a:r>
            <a:r>
              <a:rPr kumimoji="0" lang="en-GB" sz="3200" b="0" i="0" u="none" strike="noStrike" cap="none" normalizeH="0" baseline="0" dirty="0" smtClean="0">
                <a:ln>
                  <a:noFill/>
                </a:ln>
                <a:solidFill>
                  <a:schemeClr val="tx1"/>
                </a:solidFill>
                <a:effectLst/>
                <a:latin typeface="Georgia"/>
                <a:ea typeface="Georgia"/>
                <a:cs typeface="Georgia"/>
              </a:rPr>
              <a:t> (obligatory), </a:t>
            </a:r>
            <a:r>
              <a:rPr kumimoji="0" lang="en-GB" sz="3200" b="0" i="1" u="none" strike="noStrike" cap="none" normalizeH="0" baseline="0" dirty="0" err="1" smtClean="0">
                <a:ln>
                  <a:noFill/>
                </a:ln>
                <a:solidFill>
                  <a:schemeClr val="tx1"/>
                </a:solidFill>
                <a:effectLst/>
                <a:latin typeface="Georgia"/>
                <a:ea typeface="Georgia"/>
                <a:cs typeface="Georgia"/>
              </a:rPr>
              <a:t>mandub</a:t>
            </a:r>
            <a:r>
              <a:rPr kumimoji="0" lang="en-GB" sz="3200" b="0" i="0" u="none" strike="noStrike" cap="none" normalizeH="0" baseline="0" dirty="0" smtClean="0">
                <a:ln>
                  <a:noFill/>
                </a:ln>
                <a:solidFill>
                  <a:schemeClr val="tx1"/>
                </a:solidFill>
                <a:effectLst/>
                <a:latin typeface="Georgia"/>
                <a:ea typeface="Georgia"/>
                <a:cs typeface="Georgia"/>
              </a:rPr>
              <a:t> (recommended) </a:t>
            </a:r>
            <a:r>
              <a:rPr kumimoji="0" lang="en-GB" sz="3200" b="0" i="1" u="none" strike="noStrike" cap="none" normalizeH="0" baseline="0" dirty="0" err="1" smtClean="0">
                <a:ln>
                  <a:noFill/>
                </a:ln>
                <a:solidFill>
                  <a:schemeClr val="tx1"/>
                </a:solidFill>
                <a:effectLst/>
                <a:latin typeface="Georgia"/>
                <a:ea typeface="Georgia"/>
                <a:cs typeface="Georgia"/>
              </a:rPr>
              <a:t>mubah</a:t>
            </a:r>
            <a:r>
              <a:rPr kumimoji="0" lang="en-GB" sz="3200" b="0" i="0" u="none" strike="noStrike" cap="none" normalizeH="0" baseline="0" dirty="0" smtClean="0">
                <a:ln>
                  <a:noFill/>
                </a:ln>
                <a:solidFill>
                  <a:schemeClr val="tx1"/>
                </a:solidFill>
                <a:effectLst/>
                <a:latin typeface="Georgia"/>
                <a:ea typeface="Georgia"/>
                <a:cs typeface="Georgia"/>
              </a:rPr>
              <a:t> (permissible) </a:t>
            </a:r>
            <a:r>
              <a:rPr kumimoji="0" lang="en-GB" sz="3200" b="0" i="0" u="none" strike="noStrike" cap="none" normalizeH="0" baseline="0" dirty="0" err="1" smtClean="0">
                <a:ln>
                  <a:noFill/>
                </a:ln>
                <a:solidFill>
                  <a:schemeClr val="tx1"/>
                </a:solidFill>
                <a:effectLst/>
                <a:latin typeface="Georgia"/>
                <a:ea typeface="Georgia"/>
                <a:cs typeface="Georgia"/>
              </a:rPr>
              <a:t>makruh</a:t>
            </a:r>
            <a:r>
              <a:rPr kumimoji="0" lang="en-GB" sz="3200" b="0" i="0" u="none" strike="noStrike" cap="none" normalizeH="0" baseline="0" dirty="0" smtClean="0">
                <a:ln>
                  <a:noFill/>
                </a:ln>
                <a:solidFill>
                  <a:schemeClr val="tx1"/>
                </a:solidFill>
                <a:effectLst/>
                <a:latin typeface="Georgia"/>
                <a:ea typeface="Georgia"/>
                <a:cs typeface="Georgia"/>
              </a:rPr>
              <a:t> (disproved) and </a:t>
            </a:r>
            <a:r>
              <a:rPr kumimoji="0" lang="en-GB" sz="3200" b="0" i="1" u="none" strike="noStrike" cap="none" normalizeH="0" baseline="0" dirty="0" err="1" smtClean="0">
                <a:ln>
                  <a:noFill/>
                </a:ln>
                <a:solidFill>
                  <a:schemeClr val="tx1"/>
                </a:solidFill>
                <a:effectLst/>
                <a:latin typeface="Georgia"/>
                <a:ea typeface="Georgia"/>
                <a:cs typeface="Georgia"/>
              </a:rPr>
              <a:t>haram</a:t>
            </a:r>
            <a:r>
              <a:rPr kumimoji="0" lang="en-GB" sz="3200" b="0" i="0" u="none" strike="noStrike" cap="none" normalizeH="0" baseline="0" dirty="0" smtClean="0">
                <a:ln>
                  <a:noFill/>
                </a:ln>
                <a:solidFill>
                  <a:schemeClr val="tx1"/>
                </a:solidFill>
                <a:effectLst/>
                <a:latin typeface="Georgia"/>
                <a:ea typeface="Georgia"/>
                <a:cs typeface="Georgia"/>
              </a:rPr>
              <a:t> (prohibited). [IN]</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1.	Rights of God (</a:t>
            </a:r>
            <a:r>
              <a:rPr kumimoji="0" lang="en-GB" sz="3200" b="0" i="0" u="none" strike="noStrike" cap="none" normalizeH="0" baseline="0" dirty="0" err="1" smtClean="0">
                <a:ln>
                  <a:noFill/>
                </a:ln>
                <a:solidFill>
                  <a:schemeClr val="tx1"/>
                </a:solidFill>
                <a:effectLst/>
                <a:latin typeface="Georgia"/>
                <a:ea typeface="Georgia"/>
                <a:cs typeface="Georgia"/>
              </a:rPr>
              <a:t>haqq</a:t>
            </a:r>
            <a:r>
              <a:rPr kumimoji="0" lang="en-GB" sz="3200" b="0" i="0" u="none" strike="noStrike" cap="none" normalizeH="0" baseline="0" dirty="0" smtClean="0">
                <a:ln>
                  <a:noFill/>
                </a:ln>
                <a:solidFill>
                  <a:schemeClr val="tx1"/>
                </a:solidFill>
                <a:effectLst/>
                <a:latin typeface="Georgia"/>
                <a:ea typeface="Georgia"/>
                <a:cs typeface="Georgia"/>
              </a:rPr>
              <a:t> Allah)</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2.	Rights of individual (</a:t>
            </a:r>
            <a:r>
              <a:rPr kumimoji="0" lang="en-GB" sz="3200" b="0" i="0" u="none" strike="noStrike" cap="none" normalizeH="0" baseline="0" dirty="0" err="1" smtClean="0">
                <a:ln>
                  <a:noFill/>
                </a:ln>
                <a:solidFill>
                  <a:schemeClr val="tx1"/>
                </a:solidFill>
                <a:effectLst/>
                <a:latin typeface="Georgia"/>
                <a:ea typeface="Georgia"/>
                <a:cs typeface="Georgia"/>
              </a:rPr>
              <a:t>haqq</a:t>
            </a:r>
            <a:r>
              <a:rPr kumimoji="0" lang="en-GB" sz="3200" b="0" i="0" u="none" strike="noStrike" cap="none" normalizeH="0" baseline="0" dirty="0" smtClean="0">
                <a:ln>
                  <a:noFill/>
                </a:ln>
                <a:solidFill>
                  <a:schemeClr val="tx1"/>
                </a:solidFill>
                <a:effectLst/>
                <a:latin typeface="Georgia"/>
                <a:ea typeface="Georgia"/>
                <a:cs typeface="Georgia"/>
              </a:rPr>
              <a:t> al-</a:t>
            </a:r>
            <a:r>
              <a:rPr kumimoji="0" lang="en-GB" sz="3200" b="0" i="0" u="none" strike="noStrike" cap="none" normalizeH="0" baseline="0" dirty="0" err="1" smtClean="0">
                <a:ln>
                  <a:noFill/>
                </a:ln>
                <a:solidFill>
                  <a:schemeClr val="tx1"/>
                </a:solidFill>
                <a:effectLst/>
                <a:latin typeface="Georgia"/>
                <a:ea typeface="Georgia"/>
                <a:cs typeface="Georgia"/>
              </a:rPr>
              <a:t>abd</a:t>
            </a:r>
            <a:r>
              <a:rPr kumimoji="0" lang="en-GB" sz="3200" b="0" i="0" u="none" strike="noStrike" cap="none" normalizeH="0" baseline="0" dirty="0" smtClean="0">
                <a:ln>
                  <a:noFill/>
                </a:ln>
                <a:solidFill>
                  <a:schemeClr val="tx1"/>
                </a:solidFill>
                <a:effectLst/>
                <a:latin typeface="Georgia"/>
                <a:ea typeface="Georgia"/>
                <a:cs typeface="Georgia"/>
              </a:rPr>
              <a:t>)</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3.	1 + 2</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4.	Collective community rights</a:t>
            </a:r>
            <a:endParaRPr kumimoji="0" lang="en-GB" sz="1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1"/>
          <p:cNvSpPr>
            <a:spLocks noChangeArrowheads="1"/>
          </p:cNvSpPr>
          <p:nvPr/>
        </p:nvSpPr>
        <p:spPr bwMode="auto">
          <a:xfrm>
            <a:off x="0" y="1125905"/>
            <a:ext cx="8352928" cy="310854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Sunni comes from the word </a:t>
            </a:r>
            <a:r>
              <a:rPr kumimoji="0" lang="en-GB" sz="2800" b="0" i="0" u="none" strike="noStrike" cap="none" normalizeH="0" baseline="0" dirty="0" err="1" smtClean="0">
                <a:ln>
                  <a:noFill/>
                </a:ln>
                <a:solidFill>
                  <a:schemeClr val="tx1"/>
                </a:solidFill>
                <a:effectLst/>
                <a:latin typeface="Georgia"/>
                <a:ea typeface="Georgia"/>
                <a:cs typeface="Georgia"/>
              </a:rPr>
              <a:t>Sunnah</a:t>
            </a:r>
            <a:r>
              <a:rPr kumimoji="0" lang="en-GB" sz="2800" b="0" i="0" u="none" strike="noStrike" cap="none" normalizeH="0" baseline="0" dirty="0" smtClean="0">
                <a:ln>
                  <a:noFill/>
                </a:ln>
                <a:solidFill>
                  <a:schemeClr val="tx1"/>
                </a:solidFill>
                <a:effectLst/>
                <a:latin typeface="Georgia"/>
                <a:ea typeface="Georgia"/>
                <a:cs typeface="Georgia"/>
              </a:rPr>
              <a:t> - which means a path, a way, a manner of life.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The traditions, actions, and sayings of the Prophet are the </a:t>
            </a:r>
            <a:r>
              <a:rPr kumimoji="0" lang="en-GB" sz="2800" b="0" i="0" u="none" strike="noStrike" cap="none" normalizeH="0" baseline="0" dirty="0" err="1" smtClean="0">
                <a:ln>
                  <a:noFill/>
                </a:ln>
                <a:solidFill>
                  <a:schemeClr val="tx1"/>
                </a:solidFill>
                <a:effectLst/>
                <a:latin typeface="Georgia"/>
                <a:ea typeface="Georgia"/>
                <a:cs typeface="Georgia"/>
              </a:rPr>
              <a:t>Sunnah</a:t>
            </a:r>
            <a:r>
              <a:rPr kumimoji="0" lang="en-GB" sz="2800" b="0" i="0" u="none" strike="noStrike" cap="none" normalizeH="0" baseline="0" dirty="0" smtClean="0">
                <a:ln>
                  <a:noFill/>
                </a:ln>
                <a:solidFill>
                  <a:schemeClr val="tx1"/>
                </a:solidFill>
                <a:effectLst/>
                <a:latin typeface="Georgia"/>
                <a:ea typeface="Georgia"/>
                <a:cs typeface="Georgia"/>
              </a:rPr>
              <a:t>.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A Sunni is one of the path - a traditionalist.</a:t>
            </a: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ChangeArrowheads="1"/>
          </p:cNvSpPr>
          <p:nvPr/>
        </p:nvSpPr>
        <p:spPr bwMode="auto">
          <a:xfrm>
            <a:off x="107504" y="-6648"/>
            <a:ext cx="9036496" cy="680186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Some instructions in the Qur'an are very clear: for example the following of the five pillars of Islam - al-</a:t>
            </a:r>
            <a:r>
              <a:rPr kumimoji="0" lang="en-GB" sz="3200" b="0" i="0" u="none" strike="noStrike" cap="none" normalizeH="0" baseline="0" dirty="0" err="1" smtClean="0">
                <a:ln>
                  <a:noFill/>
                </a:ln>
                <a:solidFill>
                  <a:schemeClr val="tx1"/>
                </a:solidFill>
                <a:effectLst/>
                <a:latin typeface="Georgia"/>
                <a:ea typeface="Georgia"/>
                <a:cs typeface="Georgia"/>
              </a:rPr>
              <a:t>arkan</a:t>
            </a:r>
            <a:r>
              <a:rPr kumimoji="0" lang="en-GB" sz="3200" b="0" i="0" u="none" strike="noStrike" cap="none" normalizeH="0" baseline="0" dirty="0" smtClean="0">
                <a:ln>
                  <a:noFill/>
                </a:ln>
                <a:solidFill>
                  <a:schemeClr val="tx1"/>
                </a:solidFill>
                <a:effectLst/>
                <a:latin typeface="Georgia"/>
                <a:ea typeface="Georgia"/>
                <a:cs typeface="Georgia"/>
              </a:rPr>
              <a:t> al-Islam.  </a:t>
            </a:r>
          </a:p>
          <a:p>
            <a:pPr marL="0" marR="0" lvl="0" indent="0" algn="l" defTabSz="914400" rtl="0" eaLnBrk="1" fontAlgn="base" latinLnBrk="0" hangingPunct="1">
              <a:lnSpc>
                <a:spcPct val="100000"/>
              </a:lnSpc>
              <a:spcBef>
                <a:spcPct val="0"/>
              </a:spcBef>
              <a:spcAft>
                <a:spcPct val="0"/>
              </a:spcAft>
              <a:buClrTx/>
              <a:buSzTx/>
              <a:buFontTx/>
              <a:buNone/>
              <a:tabLst/>
            </a:pPr>
            <a:endParaRPr lang="en-GB" sz="32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If you look at a copy of the Meaning of the Qur'an, you'll find that the Revelation is quite specific on how Muslims should behave in certain situations.  </a:t>
            </a:r>
          </a:p>
          <a:p>
            <a:pPr marL="0" marR="0" lvl="0" indent="0" algn="l" defTabSz="914400" rtl="0" eaLnBrk="1" fontAlgn="base" latinLnBrk="0" hangingPunct="1">
              <a:lnSpc>
                <a:spcPct val="100000"/>
              </a:lnSpc>
              <a:spcBef>
                <a:spcPct val="0"/>
              </a:spcBef>
              <a:spcAft>
                <a:spcPct val="0"/>
              </a:spcAft>
              <a:buClrTx/>
              <a:buSzTx/>
              <a:buFontTx/>
              <a:buNone/>
              <a:tabLst/>
            </a:pPr>
            <a:endParaRPr lang="en-GB" sz="32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For example, </a:t>
            </a:r>
            <a:r>
              <a:rPr kumimoji="0" lang="en-GB" sz="3200" b="0" i="0" u="none" strike="noStrike" cap="none" normalizeH="0" baseline="0" dirty="0" err="1" smtClean="0">
                <a:ln>
                  <a:noFill/>
                </a:ln>
                <a:solidFill>
                  <a:schemeClr val="tx1"/>
                </a:solidFill>
                <a:effectLst/>
                <a:latin typeface="Georgia"/>
                <a:ea typeface="Georgia"/>
                <a:cs typeface="Georgia"/>
              </a:rPr>
              <a:t>Surah</a:t>
            </a:r>
            <a:r>
              <a:rPr kumimoji="0" lang="en-GB" sz="3200" b="0" i="0" u="none" strike="noStrike" cap="none" normalizeH="0" baseline="0" dirty="0" smtClean="0">
                <a:ln>
                  <a:noFill/>
                </a:ln>
                <a:solidFill>
                  <a:schemeClr val="tx1"/>
                </a:solidFill>
                <a:effectLst/>
                <a:latin typeface="Georgia"/>
                <a:ea typeface="Georgia"/>
                <a:cs typeface="Georgia"/>
              </a:rPr>
              <a:t> Al-</a:t>
            </a:r>
            <a:r>
              <a:rPr kumimoji="0" lang="en-GB" sz="3200" b="0" i="0" u="none" strike="noStrike" cap="none" normalizeH="0" baseline="0" dirty="0" err="1" smtClean="0">
                <a:ln>
                  <a:noFill/>
                </a:ln>
                <a:solidFill>
                  <a:schemeClr val="tx1"/>
                </a:solidFill>
                <a:effectLst/>
                <a:latin typeface="Georgia"/>
                <a:ea typeface="Georgia"/>
                <a:cs typeface="Georgia"/>
              </a:rPr>
              <a:t>Nisa</a:t>
            </a:r>
            <a:r>
              <a:rPr kumimoji="0" lang="en-GB" sz="3200" b="0" i="0" u="none" strike="noStrike" cap="none" normalizeH="0" baseline="0" dirty="0" smtClean="0">
                <a:ln>
                  <a:noFill/>
                </a:ln>
                <a:solidFill>
                  <a:schemeClr val="tx1"/>
                </a:solidFill>
                <a:effectLst/>
                <a:latin typeface="Georgia"/>
                <a:ea typeface="Georgia"/>
                <a:cs typeface="Georgia"/>
              </a:rPr>
              <a:t>' (Women) (</a:t>
            </a:r>
            <a:r>
              <a:rPr kumimoji="0" lang="en-GB" sz="3200" b="0" i="0" u="none" strike="noStrike" cap="none" normalizeH="0" baseline="0" dirty="0" err="1" smtClean="0">
                <a:ln>
                  <a:noFill/>
                </a:ln>
                <a:solidFill>
                  <a:schemeClr val="tx1"/>
                </a:solidFill>
                <a:effectLst/>
                <a:latin typeface="Georgia"/>
                <a:ea typeface="Georgia"/>
                <a:cs typeface="Georgia"/>
              </a:rPr>
              <a:t>Surah</a:t>
            </a:r>
            <a:r>
              <a:rPr kumimoji="0" lang="en-GB" sz="3200" b="0" i="0" u="none" strike="noStrike" cap="none" normalizeH="0" baseline="0" dirty="0" smtClean="0">
                <a:ln>
                  <a:noFill/>
                </a:ln>
                <a:solidFill>
                  <a:schemeClr val="tx1"/>
                </a:solidFill>
                <a:effectLst/>
                <a:latin typeface="Georgia"/>
                <a:ea typeface="Georgia"/>
                <a:cs typeface="Georgia"/>
              </a:rPr>
              <a:t> 4).  This lays down many details on family life, including the relationships between women and men, and the rights of children. </a:t>
            </a:r>
          </a:p>
          <a:p>
            <a:pPr marL="0" marR="0" lvl="0" indent="0" algn="l" defTabSz="914400" rtl="0" eaLnBrk="1" fontAlgn="base" latinLnBrk="0" hangingPunct="1">
              <a:lnSpc>
                <a:spcPct val="100000"/>
              </a:lnSpc>
              <a:spcBef>
                <a:spcPct val="0"/>
              </a:spcBef>
              <a:spcAft>
                <a:spcPct val="0"/>
              </a:spcAft>
              <a:buClrTx/>
              <a:buSzTx/>
              <a:buFontTx/>
              <a:buNone/>
              <a:tabLst/>
            </a:pPr>
            <a:endParaRPr lang="en-GB" sz="2000" dirty="0">
              <a:latin typeface="Georgia"/>
              <a:ea typeface="Georgia"/>
              <a:cs typeface="Georgia"/>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932523"/>
            <a:ext cx="6858000" cy="5509200"/>
          </a:xfrm>
          <a:prstGeom prst="rect">
            <a:avLst/>
          </a:prstGeom>
        </p:spPr>
        <p:txBody>
          <a:bodyPr wrap="square">
            <a:spAutoFit/>
          </a:bodyPr>
          <a:lstStyle/>
          <a:p>
            <a:pPr lvl="0" fontAlgn="base">
              <a:spcBef>
                <a:spcPct val="0"/>
              </a:spcBef>
              <a:spcAft>
                <a:spcPct val="0"/>
              </a:spcAft>
            </a:pPr>
            <a:r>
              <a:rPr lang="en-GB" sz="3200" dirty="0">
                <a:latin typeface="Georgia"/>
                <a:ea typeface="Georgia"/>
                <a:cs typeface="Georgia"/>
              </a:rPr>
              <a:t>Much of this Revelation was linked to specific social issues of the day, including the consumption of alcohol, the allocation of properties in wills, and the treatment of orphans.  </a:t>
            </a:r>
          </a:p>
          <a:p>
            <a:pPr lvl="0" fontAlgn="base">
              <a:spcBef>
                <a:spcPct val="0"/>
              </a:spcBef>
              <a:spcAft>
                <a:spcPct val="0"/>
              </a:spcAft>
            </a:pPr>
            <a:endParaRPr lang="en-GB" sz="3200" dirty="0">
              <a:latin typeface="Georgia"/>
              <a:ea typeface="Georgia"/>
              <a:cs typeface="Georgia"/>
            </a:endParaRPr>
          </a:p>
          <a:p>
            <a:pPr lvl="0" fontAlgn="base">
              <a:spcBef>
                <a:spcPct val="0"/>
              </a:spcBef>
              <a:spcAft>
                <a:spcPct val="0"/>
              </a:spcAft>
            </a:pPr>
            <a:r>
              <a:rPr lang="en-GB" sz="3200" dirty="0">
                <a:latin typeface="Georgia"/>
                <a:ea typeface="Georgia"/>
                <a:cs typeface="Georgia"/>
              </a:rPr>
              <a:t>It goes into considerable detail (4:11).  Some of the text is quite dense and complicated, whilst other portions are </a:t>
            </a:r>
            <a:r>
              <a:rPr lang="en-GB" sz="3200" dirty="0" smtClean="0">
                <a:latin typeface="Georgia"/>
                <a:ea typeface="Georgia"/>
                <a:cs typeface="Georgia"/>
              </a:rPr>
              <a:t>clearer</a:t>
            </a:r>
            <a:endParaRPr lang="en-GB" sz="3200" dirty="0">
              <a:latin typeface="Georgia"/>
              <a:cs typeface="Georgia"/>
            </a:endParaRPr>
          </a:p>
        </p:txBody>
      </p:sp>
    </p:spTree>
    <p:extLst>
      <p:ext uri="{BB962C8B-B14F-4D97-AF65-F5344CB8AC3E}">
        <p14:creationId xmlns:p14="http://schemas.microsoft.com/office/powerpoint/2010/main" xmlns="" val="17252459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764704"/>
            <a:ext cx="7848872" cy="4524316"/>
          </a:xfrm>
          <a:prstGeom prst="rect">
            <a:avLst/>
          </a:prstGeom>
          <a:noFill/>
        </p:spPr>
        <p:txBody>
          <a:bodyPr wrap="square" rtlCol="0">
            <a:spAutoFit/>
          </a:bodyPr>
          <a:lstStyle/>
          <a:p>
            <a:r>
              <a:rPr lang="en-GB" sz="2800" dirty="0" smtClean="0">
                <a:latin typeface="Georgia"/>
              </a:rPr>
              <a:t>Expertise was necessary to interpret the intricacies of the Qur’an (including the ambiguous verses) </a:t>
            </a:r>
          </a:p>
          <a:p>
            <a:endParaRPr lang="en-GB" sz="2800" dirty="0">
              <a:latin typeface="Georgia"/>
            </a:endParaRPr>
          </a:p>
          <a:p>
            <a:r>
              <a:rPr lang="en-GB" sz="2800" dirty="0" smtClean="0">
                <a:latin typeface="Georgia"/>
              </a:rPr>
              <a:t>It also was needed to interpret other sources i.e. </a:t>
            </a:r>
            <a:r>
              <a:rPr lang="en-GB" sz="2800" dirty="0" err="1" smtClean="0">
                <a:latin typeface="Georgia"/>
              </a:rPr>
              <a:t>Hadith</a:t>
            </a:r>
            <a:r>
              <a:rPr lang="en-GB" sz="2800" dirty="0" smtClean="0">
                <a:latin typeface="Georgia"/>
              </a:rPr>
              <a:t>.</a:t>
            </a:r>
          </a:p>
          <a:p>
            <a:endParaRPr lang="en-GB" sz="2800" dirty="0">
              <a:latin typeface="Georgia"/>
            </a:endParaRPr>
          </a:p>
          <a:p>
            <a:r>
              <a:rPr lang="en-GB" sz="2800" dirty="0" smtClean="0">
                <a:latin typeface="Georgia"/>
              </a:rPr>
              <a:t>The development of expertise led to specific bodies of law and </a:t>
            </a:r>
            <a:r>
              <a:rPr lang="en-GB" sz="2800" dirty="0" err="1" smtClean="0">
                <a:latin typeface="Georgia"/>
              </a:rPr>
              <a:t>shari’ah</a:t>
            </a:r>
            <a:r>
              <a:rPr lang="en-GB" sz="2800" dirty="0" smtClean="0">
                <a:latin typeface="Georgia"/>
              </a:rPr>
              <a:t> developing.</a:t>
            </a:r>
          </a:p>
          <a:p>
            <a:endParaRPr lang="en-GB" dirty="0">
              <a:latin typeface="Georgia"/>
            </a:endParaRPr>
          </a:p>
          <a:p>
            <a:r>
              <a:rPr lang="en-GB" dirty="0" smtClean="0">
                <a:latin typeface="Georgia"/>
              </a:rPr>
              <a:t> </a:t>
            </a:r>
            <a:endParaRPr lang="en-GB" dirty="0">
              <a:latin typeface="Georgia"/>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832" y="0"/>
            <a:ext cx="8784976" cy="6986527"/>
          </a:xfrm>
          <a:prstGeom prst="rect">
            <a:avLst/>
          </a:prstGeom>
        </p:spPr>
        <p:txBody>
          <a:bodyPr wrap="square">
            <a:spAutoFit/>
          </a:bodyPr>
          <a:lstStyle/>
          <a:p>
            <a:endParaRPr lang="en-GB" sz="3200" dirty="0">
              <a:latin typeface="Georgia"/>
            </a:endParaRPr>
          </a:p>
          <a:p>
            <a:r>
              <a:rPr lang="en-GB" sz="3200" dirty="0">
                <a:latin typeface="Georgia"/>
              </a:rPr>
              <a:t>There is no single body of Islamic law, which comes under the general banner of </a:t>
            </a:r>
            <a:r>
              <a:rPr lang="en-GB" sz="3200" dirty="0" err="1">
                <a:latin typeface="Georgia"/>
              </a:rPr>
              <a:t>Shariah</a:t>
            </a:r>
            <a:r>
              <a:rPr lang="en-GB" sz="3200" dirty="0">
                <a:latin typeface="Georgia"/>
              </a:rPr>
              <a:t>.  There are diverse interpretations, as different techniques were established to try and understand every nuance of the Qur'an and the </a:t>
            </a:r>
            <a:r>
              <a:rPr lang="en-GB" sz="3200" dirty="0" err="1">
                <a:latin typeface="Georgia"/>
              </a:rPr>
              <a:t>Sunnah</a:t>
            </a:r>
            <a:r>
              <a:rPr lang="en-GB" sz="3200" dirty="0">
                <a:latin typeface="Georgia"/>
              </a:rPr>
              <a:t> - the roots of Islamic law or </a:t>
            </a:r>
            <a:r>
              <a:rPr lang="en-GB" sz="3200" i="1" dirty="0" err="1">
                <a:solidFill>
                  <a:srgbClr val="FF6600"/>
                </a:solidFill>
                <a:latin typeface="Georgia"/>
              </a:rPr>
              <a:t>usul</a:t>
            </a:r>
            <a:r>
              <a:rPr lang="en-GB" sz="3200" i="1" dirty="0">
                <a:solidFill>
                  <a:srgbClr val="FF6600"/>
                </a:solidFill>
                <a:latin typeface="Georgia"/>
              </a:rPr>
              <a:t> al-</a:t>
            </a:r>
            <a:r>
              <a:rPr lang="en-GB" sz="3200" i="1" dirty="0" err="1">
                <a:solidFill>
                  <a:srgbClr val="FF6600"/>
                </a:solidFill>
                <a:latin typeface="Georgia"/>
              </a:rPr>
              <a:t>fiqh</a:t>
            </a:r>
            <a:r>
              <a:rPr lang="en-GB" sz="3200" i="1" dirty="0">
                <a:solidFill>
                  <a:srgbClr val="FF6600"/>
                </a:solidFill>
                <a:latin typeface="Georgia"/>
              </a:rPr>
              <a:t>.  </a:t>
            </a:r>
            <a:endParaRPr lang="en-GB" sz="3200" i="1" dirty="0" smtClean="0">
              <a:solidFill>
                <a:srgbClr val="FF6600"/>
              </a:solidFill>
              <a:latin typeface="Georgia"/>
            </a:endParaRPr>
          </a:p>
          <a:p>
            <a:endParaRPr lang="en-GB" sz="3200" dirty="0">
              <a:latin typeface="Georgia"/>
            </a:endParaRPr>
          </a:p>
          <a:p>
            <a:r>
              <a:rPr lang="en-GB" sz="3200" dirty="0" smtClean="0">
                <a:latin typeface="Georgia"/>
              </a:rPr>
              <a:t>Trying </a:t>
            </a:r>
            <a:r>
              <a:rPr lang="en-GB" sz="3200" dirty="0">
                <a:latin typeface="Georgia"/>
              </a:rPr>
              <a:t>to pragmatically understand these roots is known as </a:t>
            </a:r>
            <a:r>
              <a:rPr lang="en-GB" sz="3200" i="1" dirty="0" err="1">
                <a:solidFill>
                  <a:srgbClr val="FF6600"/>
                </a:solidFill>
                <a:latin typeface="Georgia"/>
              </a:rPr>
              <a:t>ijtihad</a:t>
            </a:r>
            <a:r>
              <a:rPr lang="en-GB" sz="3200" dirty="0">
                <a:solidFill>
                  <a:srgbClr val="FF6600"/>
                </a:solidFill>
                <a:latin typeface="Georgia"/>
              </a:rPr>
              <a:t> </a:t>
            </a:r>
            <a:r>
              <a:rPr lang="en-GB" sz="3200" dirty="0">
                <a:latin typeface="Georgia"/>
              </a:rPr>
              <a:t>(in Sunni contexts).</a:t>
            </a:r>
          </a:p>
          <a:p>
            <a:endParaRPr lang="en-GB" sz="3200" dirty="0">
              <a:latin typeface="Georgia"/>
            </a:endParaRPr>
          </a:p>
          <a:p>
            <a:r>
              <a:rPr lang="en-GB" sz="3200" dirty="0">
                <a:latin typeface="Georgia"/>
              </a:rPr>
              <a:t>As Islam developed, four main schools (</a:t>
            </a:r>
            <a:r>
              <a:rPr lang="en-GB" sz="3200" i="1" dirty="0" err="1" smtClean="0">
                <a:solidFill>
                  <a:srgbClr val="FF6600"/>
                </a:solidFill>
                <a:latin typeface="Georgia"/>
              </a:rPr>
              <a:t>madhahib</a:t>
            </a:r>
            <a:r>
              <a:rPr lang="en-GB" sz="3200" dirty="0">
                <a:latin typeface="Georgia"/>
              </a:rPr>
              <a:t>) of Islamic law emerged.  </a:t>
            </a:r>
          </a:p>
        </p:txBody>
      </p:sp>
    </p:spTree>
    <p:extLst>
      <p:ext uri="{BB962C8B-B14F-4D97-AF65-F5344CB8AC3E}">
        <p14:creationId xmlns:p14="http://schemas.microsoft.com/office/powerpoint/2010/main" xmlns="" val="41815615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xmlns="" val="3003914072"/>
              </p:ext>
            </p:extLst>
          </p:nvPr>
        </p:nvGraphicFramePr>
        <p:xfrm>
          <a:off x="395536" y="0"/>
          <a:ext cx="8748464"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5948546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ChangeArrowheads="1"/>
          </p:cNvSpPr>
          <p:nvPr/>
        </p:nvSpPr>
        <p:spPr bwMode="auto">
          <a:xfrm>
            <a:off x="0" y="-108684"/>
            <a:ext cx="9144000"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2400" b="1" i="0" u="none" strike="noStrike" cap="none" normalizeH="0" baseline="0" dirty="0" smtClean="0">
                <a:ln>
                  <a:noFill/>
                </a:ln>
                <a:solidFill>
                  <a:schemeClr val="tx1"/>
                </a:solidFill>
                <a:effectLst/>
                <a:latin typeface="Georgia"/>
                <a:ea typeface="Georgia"/>
                <a:cs typeface="Georgia"/>
              </a:rPr>
              <a:t>HANAFI SCHOOL</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1" i="0" u="none" strike="noStrike" cap="none" normalizeH="0" baseline="0" dirty="0" smtClean="0">
                <a:ln>
                  <a:noFill/>
                </a:ln>
                <a:solidFill>
                  <a:schemeClr val="tx1"/>
                </a:solidFill>
                <a:effectLst/>
                <a:latin typeface="Georgia"/>
                <a:ea typeface="Georgia"/>
                <a:cs typeface="Georgia"/>
              </a:rPr>
              <a:t>founder: Abu </a:t>
            </a:r>
            <a:r>
              <a:rPr kumimoji="0" lang="en-GB" sz="2400" b="1" i="0" u="none" strike="noStrike" cap="none" normalizeH="0" baseline="0" dirty="0" err="1" smtClean="0">
                <a:ln>
                  <a:noFill/>
                </a:ln>
                <a:solidFill>
                  <a:schemeClr val="tx1"/>
                </a:solidFill>
                <a:effectLst/>
                <a:latin typeface="Georgia"/>
                <a:ea typeface="Georgia"/>
                <a:cs typeface="Georgia"/>
              </a:rPr>
              <a:t>Hanifa</a:t>
            </a:r>
            <a:r>
              <a:rPr kumimoji="0" lang="en-GB" sz="2400" b="1" i="0" u="none" strike="noStrike" cap="none" normalizeH="0" baseline="0" dirty="0" smtClean="0">
                <a:ln>
                  <a:noFill/>
                </a:ln>
                <a:solidFill>
                  <a:schemeClr val="tx1"/>
                </a:solidFill>
                <a:effectLst/>
                <a:latin typeface="Georgia"/>
                <a:ea typeface="Georgia"/>
                <a:cs typeface="Georgia"/>
              </a:rPr>
              <a:t> al‑</a:t>
            </a:r>
            <a:r>
              <a:rPr kumimoji="0" lang="en-GB" sz="2400" b="1" i="0" u="none" strike="noStrike" cap="none" normalizeH="0" baseline="0" dirty="0" err="1" smtClean="0">
                <a:ln>
                  <a:noFill/>
                </a:ln>
                <a:solidFill>
                  <a:schemeClr val="tx1"/>
                </a:solidFill>
                <a:effectLst/>
                <a:latin typeface="Georgia"/>
                <a:ea typeface="Georgia"/>
                <a:cs typeface="Georgia"/>
              </a:rPr>
              <a:t>Numan</a:t>
            </a:r>
            <a:r>
              <a:rPr kumimoji="0" lang="en-GB" sz="2400" b="1" i="0" u="none" strike="noStrike" cap="none" normalizeH="0" baseline="0" dirty="0" smtClean="0">
                <a:ln>
                  <a:noFill/>
                </a:ln>
                <a:solidFill>
                  <a:schemeClr val="tx1"/>
                </a:solidFill>
                <a:effectLst/>
                <a:latin typeface="Georgia"/>
                <a:ea typeface="Georgia"/>
                <a:cs typeface="Georgia"/>
              </a:rPr>
              <a:t> (700‑767)</a:t>
            </a: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based in </a:t>
            </a:r>
            <a:r>
              <a:rPr kumimoji="0" lang="en-GB" sz="2400" b="0" i="0" u="none" strike="noStrike" cap="none" normalizeH="0" baseline="0" dirty="0" err="1" smtClean="0">
                <a:ln>
                  <a:noFill/>
                </a:ln>
                <a:solidFill>
                  <a:schemeClr val="tx1"/>
                </a:solidFill>
                <a:effectLst/>
                <a:latin typeface="Georgia"/>
                <a:ea typeface="Georgia"/>
                <a:cs typeface="Georgia"/>
              </a:rPr>
              <a:t>Kufa</a:t>
            </a:r>
            <a:r>
              <a:rPr kumimoji="0" lang="en-GB" sz="2400" b="0" i="0" u="none" strike="noStrike" cap="none" normalizeH="0" baseline="0" dirty="0" smtClean="0">
                <a:ln>
                  <a:noFill/>
                </a:ln>
                <a:solidFill>
                  <a:schemeClr val="tx1"/>
                </a:solidFill>
                <a:effectLst/>
                <a:latin typeface="Georgia"/>
                <a:ea typeface="Georgia"/>
                <a:cs typeface="Georgia"/>
              </a:rPr>
              <a:t>     </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interpreted Islam according to the needs of the day, </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ideals of the community of the Muslims</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unity, </a:t>
            </a:r>
            <a:r>
              <a:rPr kumimoji="0" lang="en-GB" sz="2400" b="0" i="0" u="none" strike="noStrike" cap="none" normalizeH="0" baseline="0" dirty="0" err="1" smtClean="0">
                <a:ln>
                  <a:noFill/>
                </a:ln>
                <a:solidFill>
                  <a:schemeClr val="tx1"/>
                </a:solidFill>
                <a:effectLst/>
                <a:latin typeface="Georgia"/>
                <a:ea typeface="Georgia"/>
                <a:cs typeface="Georgia"/>
              </a:rPr>
              <a:t>sunnah</a:t>
            </a:r>
            <a:r>
              <a:rPr kumimoji="0" lang="en-GB" sz="2400" b="0" i="0" u="none" strike="noStrike" cap="none" normalizeH="0" baseline="0" dirty="0" smtClean="0">
                <a:ln>
                  <a:noFill/>
                </a:ln>
                <a:solidFill>
                  <a:schemeClr val="tx1"/>
                </a:solidFill>
                <a:effectLst/>
                <a:latin typeface="Georgia"/>
                <a:ea typeface="Georgia"/>
                <a:cs typeface="Georgia"/>
              </a:rPr>
              <a:t>, middle road (avoid extremes)</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scriptural rather than rational proofs </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authenticity of tradition</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sng" strike="noStrike" cap="none" normalizeH="0" baseline="0" dirty="0" smtClean="0">
                <a:ln>
                  <a:noFill/>
                </a:ln>
                <a:solidFill>
                  <a:schemeClr val="tx1"/>
                </a:solidFill>
                <a:effectLst/>
                <a:latin typeface="Georgia"/>
                <a:ea typeface="Georgia"/>
                <a:cs typeface="Georgia"/>
              </a:rPr>
              <a:t>Followers in most of Islamic world.</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Grew from </a:t>
            </a:r>
            <a:r>
              <a:rPr kumimoji="0" lang="en-GB" sz="2400" b="0" i="0" u="none" strike="noStrike" cap="none" normalizeH="0" baseline="0" dirty="0" err="1" smtClean="0">
                <a:ln>
                  <a:noFill/>
                </a:ln>
                <a:solidFill>
                  <a:schemeClr val="tx1"/>
                </a:solidFill>
                <a:effectLst/>
                <a:latin typeface="Georgia"/>
                <a:ea typeface="Georgia"/>
                <a:cs typeface="Georgia"/>
              </a:rPr>
              <a:t>Kufa</a:t>
            </a:r>
            <a:r>
              <a:rPr kumimoji="0" lang="en-GB" sz="2400" b="0" i="0" u="none" strike="noStrike" cap="none" normalizeH="0" baseline="0" dirty="0" smtClean="0">
                <a:ln>
                  <a:noFill/>
                </a:ln>
                <a:solidFill>
                  <a:schemeClr val="tx1"/>
                </a:solidFill>
                <a:effectLst/>
                <a:latin typeface="Georgia"/>
                <a:ea typeface="Georgia"/>
                <a:cs typeface="Georgia"/>
              </a:rPr>
              <a:t>/Basra ancient schools: school went eastwards (Afghanistan, </a:t>
            </a:r>
            <a:r>
              <a:rPr kumimoji="0" lang="en-GB" sz="2400" b="0" i="0" u="none" strike="noStrike" cap="none" normalizeH="0" baseline="0" dirty="0" err="1" smtClean="0">
                <a:ln>
                  <a:noFill/>
                </a:ln>
                <a:solidFill>
                  <a:schemeClr val="tx1"/>
                </a:solidFill>
                <a:effectLst/>
                <a:latin typeface="Georgia"/>
                <a:ea typeface="Georgia"/>
                <a:cs typeface="Georgia"/>
              </a:rPr>
              <a:t>Khurasan</a:t>
            </a:r>
            <a:r>
              <a:rPr kumimoji="0" lang="en-GB" sz="2400" b="0" i="0" u="none" strike="noStrike" cap="none" normalizeH="0" baseline="0" dirty="0" smtClean="0">
                <a:ln>
                  <a:noFill/>
                </a:ln>
                <a:solidFill>
                  <a:schemeClr val="tx1"/>
                </a:solidFill>
                <a:effectLst/>
                <a:latin typeface="Georgia"/>
                <a:ea typeface="Georgia"/>
                <a:cs typeface="Georgia"/>
              </a:rPr>
              <a:t>): favoured by first Abbasids, well represented in Iraq, Syria: </a:t>
            </a:r>
            <a:r>
              <a:rPr kumimoji="0" lang="en-GB" sz="2400" b="0" i="0" u="none" strike="noStrike" cap="none" normalizeH="0" baseline="0" dirty="0" err="1" smtClean="0">
                <a:ln>
                  <a:noFill/>
                </a:ln>
                <a:solidFill>
                  <a:schemeClr val="tx1"/>
                </a:solidFill>
                <a:effectLst/>
                <a:latin typeface="Georgia"/>
                <a:ea typeface="Georgia"/>
                <a:cs typeface="Georgia"/>
              </a:rPr>
              <a:t>Maghrib</a:t>
            </a:r>
            <a:r>
              <a:rPr kumimoji="0" lang="en-GB" sz="2400" b="0" i="0" u="none" strike="noStrike" cap="none" normalizeH="0" baseline="0" dirty="0" smtClean="0">
                <a:ln>
                  <a:noFill/>
                </a:ln>
                <a:solidFill>
                  <a:schemeClr val="tx1"/>
                </a:solidFill>
                <a:effectLst/>
                <a:latin typeface="Georgia"/>
                <a:ea typeface="Georgia"/>
                <a:cs typeface="Georgia"/>
              </a:rPr>
              <a:t>, Sicily, Seljuk/Ottoman doctrine.</a:t>
            </a:r>
            <a:endParaRPr kumimoji="0" lang="en-GB" sz="2400" b="0" i="0" u="none" strike="noStrike" cap="none" normalizeH="0" baseline="0" dirty="0" smtClean="0">
              <a:ln>
                <a:noFill/>
              </a:ln>
              <a:solidFill>
                <a:schemeClr val="tx1"/>
              </a:solidFill>
              <a:effectLst/>
              <a:latin typeface="Georgia"/>
              <a:cs typeface="Georgia"/>
            </a:endParaRPr>
          </a:p>
        </p:txBody>
      </p:sp>
      <p:sp>
        <p:nvSpPr>
          <p:cNvPr id="2" name="TextBox 1"/>
          <p:cNvSpPr txBox="1"/>
          <p:nvPr/>
        </p:nvSpPr>
        <p:spPr>
          <a:xfrm>
            <a:off x="7308304" y="35024"/>
            <a:ext cx="1728191" cy="830997"/>
          </a:xfrm>
          <a:prstGeom prst="rect">
            <a:avLst/>
          </a:prstGeom>
          <a:noFill/>
        </p:spPr>
        <p:txBody>
          <a:bodyPr wrap="square" rtlCol="0">
            <a:spAutoFit/>
          </a:bodyPr>
          <a:lstStyle/>
          <a:p>
            <a:r>
              <a:rPr lang="ar-SA" sz="4800" dirty="0"/>
              <a:t>حنفي</a:t>
            </a:r>
            <a:r>
              <a:rPr lang="ar-SA" dirty="0"/>
              <a:t>‎</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6632"/>
            <a:ext cx="7128792" cy="6986528"/>
          </a:xfrm>
          <a:prstGeom prst="rect">
            <a:avLst/>
          </a:prstGeom>
        </p:spPr>
        <p:txBody>
          <a:bodyPr wrap="square">
            <a:spAutoFit/>
          </a:bodyPr>
          <a:lstStyle/>
          <a:p>
            <a:r>
              <a:rPr lang="en-GB" sz="2800" b="1" dirty="0">
                <a:latin typeface="Georgia"/>
                <a:cs typeface="Georgia"/>
              </a:rPr>
              <a:t>MALIKI </a:t>
            </a:r>
            <a:r>
              <a:rPr lang="en-GB" sz="2800" b="1" dirty="0" smtClean="0">
                <a:latin typeface="Georgia"/>
                <a:cs typeface="Georgia"/>
              </a:rPr>
              <a:t>MADHHAB</a:t>
            </a:r>
            <a:endParaRPr lang="en-GB" sz="2800" b="1" dirty="0">
              <a:latin typeface="Georgia"/>
              <a:cs typeface="Georgia"/>
            </a:endParaRPr>
          </a:p>
          <a:p>
            <a:r>
              <a:rPr lang="en-GB" sz="2800" dirty="0">
                <a:latin typeface="Georgia"/>
                <a:cs typeface="Georgia"/>
              </a:rPr>
              <a:t>Founder Malik </a:t>
            </a:r>
            <a:r>
              <a:rPr lang="en-GB" sz="2800" dirty="0" err="1">
                <a:latin typeface="Georgia"/>
                <a:cs typeface="Georgia"/>
              </a:rPr>
              <a:t>ibn</a:t>
            </a:r>
            <a:r>
              <a:rPr lang="en-GB" sz="2800" dirty="0">
                <a:latin typeface="Georgia"/>
                <a:cs typeface="Georgia"/>
              </a:rPr>
              <a:t> </a:t>
            </a:r>
            <a:r>
              <a:rPr lang="en-GB" sz="2800" dirty="0" err="1">
                <a:latin typeface="Georgia"/>
                <a:cs typeface="Georgia"/>
              </a:rPr>
              <a:t>Anas</a:t>
            </a:r>
            <a:r>
              <a:rPr lang="en-GB" sz="2800" dirty="0">
                <a:latin typeface="Georgia"/>
                <a:cs typeface="Georgia"/>
              </a:rPr>
              <a:t> (c90-97-179 AH (708-716-796 CE)  </a:t>
            </a:r>
          </a:p>
          <a:p>
            <a:r>
              <a:rPr lang="en-GB" sz="2800" dirty="0">
                <a:latin typeface="Georgia"/>
                <a:cs typeface="Georgia"/>
              </a:rPr>
              <a:t>MADINAH HIJAZ </a:t>
            </a:r>
          </a:p>
          <a:p>
            <a:r>
              <a:rPr lang="en-GB" sz="2800" dirty="0">
                <a:latin typeface="Georgia"/>
                <a:cs typeface="Georgia"/>
              </a:rPr>
              <a:t>-	viewed Muhammad and his Companions as the ideal source of understanding.  Tradition was of greatest importance (after the Qur'an)</a:t>
            </a:r>
          </a:p>
          <a:p>
            <a:r>
              <a:rPr lang="en-GB" sz="2800" dirty="0">
                <a:latin typeface="Georgia"/>
                <a:cs typeface="Georgia"/>
              </a:rPr>
              <a:t>-	He collected rules, opinions and hadith in al-</a:t>
            </a:r>
            <a:r>
              <a:rPr lang="en-GB" sz="2800" dirty="0" err="1">
                <a:latin typeface="Georgia"/>
                <a:cs typeface="Georgia"/>
              </a:rPr>
              <a:t>Muwatta</a:t>
            </a:r>
            <a:r>
              <a:rPr lang="en-GB" sz="2800" dirty="0">
                <a:latin typeface="Georgia"/>
                <a:cs typeface="Georgia"/>
              </a:rPr>
              <a:t>.</a:t>
            </a:r>
          </a:p>
          <a:p>
            <a:r>
              <a:rPr lang="en-GB" sz="2800" dirty="0">
                <a:latin typeface="Georgia"/>
                <a:cs typeface="Georgia"/>
              </a:rPr>
              <a:t>Followers:	Egypt, </a:t>
            </a:r>
            <a:r>
              <a:rPr lang="en-GB" sz="2800" dirty="0" err="1">
                <a:latin typeface="Georgia"/>
                <a:cs typeface="Georgia"/>
              </a:rPr>
              <a:t>Hijaz</a:t>
            </a:r>
            <a:r>
              <a:rPr lang="en-GB" sz="2800" dirty="0">
                <a:latin typeface="Georgia"/>
                <a:cs typeface="Georgia"/>
              </a:rPr>
              <a:t>, North Africa, </a:t>
            </a:r>
            <a:r>
              <a:rPr lang="en-GB" sz="2800" dirty="0" err="1">
                <a:latin typeface="Georgia"/>
                <a:cs typeface="Georgia"/>
              </a:rPr>
              <a:t>Andalus</a:t>
            </a:r>
            <a:r>
              <a:rPr lang="en-GB" sz="2800" dirty="0">
                <a:latin typeface="Georgia"/>
                <a:cs typeface="Georgia"/>
              </a:rPr>
              <a:t>, (now: W Africa, W Sudan)</a:t>
            </a:r>
          </a:p>
          <a:p>
            <a:r>
              <a:rPr lang="en-GB" sz="2800" dirty="0">
                <a:latin typeface="Georgia"/>
                <a:cs typeface="Georgia"/>
              </a:rPr>
              <a:t>-	Centrality of hadith</a:t>
            </a:r>
          </a:p>
          <a:p>
            <a:r>
              <a:rPr lang="en-GB" sz="2800" dirty="0">
                <a:latin typeface="Georgia"/>
                <a:cs typeface="Georgia"/>
              </a:rPr>
              <a:t>-	exercises al-</a:t>
            </a:r>
            <a:r>
              <a:rPr lang="en-GB" sz="2800" dirty="0" err="1">
                <a:latin typeface="Georgia"/>
                <a:cs typeface="Georgia"/>
              </a:rPr>
              <a:t>masalih</a:t>
            </a:r>
            <a:r>
              <a:rPr lang="en-GB" sz="2800" dirty="0">
                <a:latin typeface="Georgia"/>
                <a:cs typeface="Georgia"/>
              </a:rPr>
              <a:t> al-</a:t>
            </a:r>
            <a:r>
              <a:rPr lang="en-GB" sz="2800" dirty="0" err="1">
                <a:latin typeface="Georgia"/>
                <a:cs typeface="Georgia"/>
              </a:rPr>
              <a:t>mursala</a:t>
            </a:r>
            <a:r>
              <a:rPr lang="en-GB" sz="2800" dirty="0">
                <a:latin typeface="Georgia"/>
                <a:cs typeface="Georgia"/>
              </a:rPr>
              <a:t> (public welfare)</a:t>
            </a:r>
          </a:p>
          <a:p>
            <a:r>
              <a:rPr lang="en-GB" sz="2800" dirty="0">
                <a:latin typeface="Georgia"/>
                <a:cs typeface="Georgia"/>
              </a:rPr>
              <a:t>-	</a:t>
            </a:r>
            <a:r>
              <a:rPr lang="en-GB" sz="2800" dirty="0" smtClean="0">
                <a:latin typeface="Georgia"/>
                <a:cs typeface="Georgia"/>
              </a:rPr>
              <a:t>pragmatic</a:t>
            </a:r>
            <a:endParaRPr lang="en-GB" sz="2800" dirty="0">
              <a:latin typeface="Georgia"/>
              <a:cs typeface="Georgia"/>
            </a:endParaRPr>
          </a:p>
        </p:txBody>
      </p:sp>
      <p:sp>
        <p:nvSpPr>
          <p:cNvPr id="3" name="TextBox 2"/>
          <p:cNvSpPr txBox="1"/>
          <p:nvPr/>
        </p:nvSpPr>
        <p:spPr>
          <a:xfrm>
            <a:off x="7668344" y="0"/>
            <a:ext cx="1368152" cy="769441"/>
          </a:xfrm>
          <a:prstGeom prst="rect">
            <a:avLst/>
          </a:prstGeom>
          <a:noFill/>
        </p:spPr>
        <p:txBody>
          <a:bodyPr wrap="square" rtlCol="0">
            <a:spAutoFit/>
          </a:bodyPr>
          <a:lstStyle/>
          <a:p>
            <a:r>
              <a:rPr lang="ar-SA" sz="4400" dirty="0"/>
              <a:t>مالكي</a:t>
            </a:r>
            <a:endParaRPr lang="en-GB" sz="4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324" y="980728"/>
            <a:ext cx="8820472" cy="4832093"/>
          </a:xfrm>
          <a:prstGeom prst="rect">
            <a:avLst/>
          </a:prstGeom>
        </p:spPr>
        <p:txBody>
          <a:bodyPr wrap="square">
            <a:spAutoFit/>
          </a:bodyPr>
          <a:lstStyle/>
          <a:p>
            <a:r>
              <a:rPr lang="en-GB" sz="2800" dirty="0" err="1">
                <a:latin typeface="Georgia"/>
              </a:rPr>
              <a:t>Kitab</a:t>
            </a:r>
            <a:r>
              <a:rPr lang="en-GB" sz="2800" dirty="0">
                <a:latin typeface="Georgia"/>
              </a:rPr>
              <a:t> al-</a:t>
            </a:r>
            <a:r>
              <a:rPr lang="en-GB" sz="2800" dirty="0" err="1">
                <a:latin typeface="Georgia"/>
              </a:rPr>
              <a:t>Muwatta</a:t>
            </a:r>
            <a:r>
              <a:rPr lang="en-GB" sz="2800" dirty="0">
                <a:latin typeface="Georgia"/>
              </a:rPr>
              <a:t>' earliest surviving Muslim law book - </a:t>
            </a:r>
            <a:r>
              <a:rPr lang="en-GB" sz="2800" dirty="0" err="1">
                <a:latin typeface="Georgia"/>
              </a:rPr>
              <a:t>muwatta</a:t>
            </a:r>
            <a:r>
              <a:rPr lang="en-GB" sz="2800" dirty="0">
                <a:latin typeface="Georgia"/>
              </a:rPr>
              <a:t> = a smoothed path: different texts, because Malik did not write a book (different </a:t>
            </a:r>
            <a:r>
              <a:rPr lang="en-GB" sz="2800" dirty="0" err="1">
                <a:latin typeface="Georgia"/>
              </a:rPr>
              <a:t>riwayas</a:t>
            </a:r>
            <a:r>
              <a:rPr lang="en-GB" sz="2800" dirty="0">
                <a:latin typeface="Georgia"/>
              </a:rPr>
              <a:t> - </a:t>
            </a:r>
            <a:r>
              <a:rPr lang="en-GB" sz="2800" dirty="0" err="1">
                <a:latin typeface="Georgia"/>
              </a:rPr>
              <a:t>recensions</a:t>
            </a:r>
            <a:r>
              <a:rPr lang="en-GB" sz="2800" dirty="0">
                <a:latin typeface="Georgia"/>
              </a:rPr>
              <a:t>)</a:t>
            </a:r>
          </a:p>
          <a:p>
            <a:endParaRPr lang="en-GB" sz="2800" dirty="0" smtClean="0">
              <a:latin typeface="Georgia"/>
            </a:endParaRPr>
          </a:p>
          <a:p>
            <a:r>
              <a:rPr lang="en-GB" sz="2800" dirty="0" err="1" smtClean="0">
                <a:latin typeface="Georgia"/>
              </a:rPr>
              <a:t>Kitab</a:t>
            </a:r>
            <a:r>
              <a:rPr lang="en-GB" sz="2800" dirty="0" smtClean="0">
                <a:latin typeface="Georgia"/>
              </a:rPr>
              <a:t> </a:t>
            </a:r>
            <a:r>
              <a:rPr lang="en-GB" sz="2800" dirty="0">
                <a:latin typeface="Georgia"/>
              </a:rPr>
              <a:t>al-</a:t>
            </a:r>
            <a:r>
              <a:rPr lang="en-GB" sz="2800" dirty="0" err="1">
                <a:latin typeface="Georgia"/>
              </a:rPr>
              <a:t>Muwatta</a:t>
            </a:r>
            <a:r>
              <a:rPr lang="en-GB" sz="2800" dirty="0">
                <a:latin typeface="Georgia"/>
              </a:rPr>
              <a:t>': "...a code of legislation according to a description of law, statute and dogma as practised according to the </a:t>
            </a:r>
            <a:r>
              <a:rPr lang="en-GB" sz="2800" dirty="0" err="1">
                <a:latin typeface="Georgia"/>
              </a:rPr>
              <a:t>concensus</a:t>
            </a:r>
            <a:r>
              <a:rPr lang="en-GB" sz="2800" dirty="0">
                <a:latin typeface="Georgia"/>
              </a:rPr>
              <a:t> and the tradition (</a:t>
            </a:r>
            <a:r>
              <a:rPr lang="en-GB" sz="2800" dirty="0" err="1">
                <a:latin typeface="Georgia"/>
              </a:rPr>
              <a:t>amal</a:t>
            </a:r>
            <a:r>
              <a:rPr lang="en-GB" sz="2800" dirty="0">
                <a:latin typeface="Georgia"/>
              </a:rPr>
              <a:t>) of </a:t>
            </a:r>
            <a:r>
              <a:rPr lang="en-GB" sz="2800" dirty="0" err="1">
                <a:latin typeface="Georgia"/>
              </a:rPr>
              <a:t>Madinah</a:t>
            </a:r>
            <a:r>
              <a:rPr lang="en-GB" sz="2800" dirty="0">
                <a:latin typeface="Georgia"/>
              </a:rPr>
              <a:t>, augmented by personal remarks of Malik." </a:t>
            </a:r>
          </a:p>
          <a:p>
            <a:r>
              <a:rPr lang="en-GB" sz="2800" dirty="0">
                <a:latin typeface="Georgia"/>
              </a:rPr>
              <a:t/>
            </a:r>
            <a:br>
              <a:rPr lang="en-GB" sz="2800" dirty="0">
                <a:latin typeface="Georgia"/>
              </a:rPr>
            </a:br>
            <a:endParaRPr lang="en-GB" sz="2800" dirty="0">
              <a:latin typeface="Georgia"/>
            </a:endParaRPr>
          </a:p>
        </p:txBody>
      </p:sp>
      <p:sp>
        <p:nvSpPr>
          <p:cNvPr id="3" name="TextBox 2"/>
          <p:cNvSpPr txBox="1"/>
          <p:nvPr/>
        </p:nvSpPr>
        <p:spPr>
          <a:xfrm>
            <a:off x="7775848" y="1488"/>
            <a:ext cx="1368152" cy="769441"/>
          </a:xfrm>
          <a:prstGeom prst="rect">
            <a:avLst/>
          </a:prstGeom>
          <a:noFill/>
        </p:spPr>
        <p:txBody>
          <a:bodyPr wrap="square" rtlCol="0">
            <a:spAutoFit/>
          </a:bodyPr>
          <a:lstStyle/>
          <a:p>
            <a:r>
              <a:rPr lang="ar-SA" sz="4400" dirty="0"/>
              <a:t>مالكي</a:t>
            </a:r>
            <a:endParaRPr lang="en-GB" sz="4400" dirty="0"/>
          </a:p>
        </p:txBody>
      </p:sp>
    </p:spTree>
    <p:extLst>
      <p:ext uri="{BB962C8B-B14F-4D97-AF65-F5344CB8AC3E}">
        <p14:creationId xmlns:p14="http://schemas.microsoft.com/office/powerpoint/2010/main" xmlns="" val="14014365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p:cNvSpPr>
            <a:spLocks noChangeArrowheads="1"/>
          </p:cNvSpPr>
          <p:nvPr/>
        </p:nvSpPr>
        <p:spPr bwMode="auto">
          <a:xfrm>
            <a:off x="251520" y="737990"/>
            <a:ext cx="8892480" cy="557075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2800" b="1" i="0" u="none" strike="noStrike" cap="none" normalizeH="0" baseline="0" dirty="0" smtClean="0">
                <a:ln>
                  <a:noFill/>
                </a:ln>
                <a:solidFill>
                  <a:schemeClr val="tx1"/>
                </a:solidFill>
                <a:effectLst/>
                <a:latin typeface="Georgia"/>
                <a:ea typeface="Georgia"/>
                <a:cs typeface="Georgia"/>
              </a:rPr>
              <a:t>SHAFI'I MADHHAB</a:t>
            </a:r>
            <a:r>
              <a:rPr kumimoji="0" lang="en-GB" sz="2800" b="0" i="0" u="none" strike="noStrike" cap="none" normalizeH="0" baseline="0" dirty="0" smtClean="0">
                <a:ln>
                  <a:noFill/>
                </a:ln>
                <a:solidFill>
                  <a:schemeClr val="tx1"/>
                </a:solidFill>
                <a:effectLst/>
                <a:latin typeface="Georgia"/>
                <a:ea typeface="Georgia"/>
                <a:cs typeface="Georgia"/>
              </a:rPr>
              <a:t> </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1" i="0" u="none" strike="noStrike" cap="none" normalizeH="0" baseline="0" dirty="0" smtClean="0">
                <a:ln>
                  <a:noFill/>
                </a:ln>
                <a:solidFill>
                  <a:schemeClr val="tx1"/>
                </a:solidFill>
                <a:effectLst/>
                <a:latin typeface="Georgia"/>
                <a:ea typeface="Georgia"/>
                <a:cs typeface="Georgia"/>
              </a:rPr>
              <a:t>Founder: Muhammad </a:t>
            </a:r>
            <a:r>
              <a:rPr kumimoji="0" lang="en-GB" sz="2800" b="1" i="0" u="none" strike="noStrike" cap="none" normalizeH="0" baseline="0" dirty="0" err="1" smtClean="0">
                <a:ln>
                  <a:noFill/>
                </a:ln>
                <a:solidFill>
                  <a:schemeClr val="tx1"/>
                </a:solidFill>
                <a:effectLst/>
                <a:latin typeface="Georgia"/>
                <a:ea typeface="Georgia"/>
                <a:cs typeface="Georgia"/>
              </a:rPr>
              <a:t>ibn</a:t>
            </a:r>
            <a:r>
              <a:rPr kumimoji="0" lang="en-GB" sz="2800" b="1" i="0" u="none" strike="noStrike" cap="none" normalizeH="0" baseline="0" dirty="0" smtClean="0">
                <a:ln>
                  <a:noFill/>
                </a:ln>
                <a:solidFill>
                  <a:schemeClr val="tx1"/>
                </a:solidFill>
                <a:effectLst/>
                <a:latin typeface="Georgia"/>
                <a:ea typeface="Georgia"/>
                <a:cs typeface="Georgia"/>
              </a:rPr>
              <a:t> </a:t>
            </a:r>
            <a:r>
              <a:rPr kumimoji="0" lang="en-GB" sz="2800" b="1" i="0" u="none" strike="noStrike" cap="none" normalizeH="0" baseline="0" dirty="0" err="1" smtClean="0">
                <a:ln>
                  <a:noFill/>
                </a:ln>
                <a:solidFill>
                  <a:schemeClr val="tx1"/>
                </a:solidFill>
                <a:effectLst/>
                <a:latin typeface="Georgia"/>
                <a:ea typeface="Georgia"/>
                <a:cs typeface="Georgia"/>
              </a:rPr>
              <a:t>Idris</a:t>
            </a:r>
            <a:r>
              <a:rPr kumimoji="0" lang="en-GB" sz="2800" b="1" i="0" u="none" strike="noStrike" cap="none" normalizeH="0" baseline="0" dirty="0" smtClean="0">
                <a:ln>
                  <a:noFill/>
                </a:ln>
                <a:solidFill>
                  <a:schemeClr val="tx1"/>
                </a:solidFill>
                <a:effectLst/>
                <a:latin typeface="Georgia"/>
                <a:ea typeface="Georgia"/>
                <a:cs typeface="Georgia"/>
              </a:rPr>
              <a:t> </a:t>
            </a:r>
            <a:r>
              <a:rPr kumimoji="0" lang="en-GB" sz="2800" b="1" i="0" u="none" strike="noStrike" cap="none" normalizeH="0" baseline="0" dirty="0" err="1" smtClean="0">
                <a:ln>
                  <a:noFill/>
                </a:ln>
                <a:solidFill>
                  <a:schemeClr val="tx1"/>
                </a:solidFill>
                <a:effectLst/>
                <a:latin typeface="Georgia"/>
                <a:ea typeface="Georgia"/>
                <a:cs typeface="Georgia"/>
              </a:rPr>
              <a:t>ash‑Shafi</a:t>
            </a:r>
            <a:r>
              <a:rPr kumimoji="0" lang="en-GB" sz="2800" b="1" i="0" u="none" strike="noStrike" cap="none" normalizeH="0" baseline="0" dirty="0" smtClean="0">
                <a:ln>
                  <a:noFill/>
                </a:ln>
                <a:solidFill>
                  <a:schemeClr val="tx1"/>
                </a:solidFill>
                <a:effectLst/>
                <a:latin typeface="Georgia"/>
                <a:ea typeface="Georgia"/>
                <a:cs typeface="Georgia"/>
              </a:rPr>
              <a:t> (767‑820)</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	b Palestine, raised </a:t>
            </a:r>
            <a:r>
              <a:rPr kumimoji="0" lang="en-GB" sz="2800" b="0" i="0" u="none" strike="noStrike" cap="none" normalizeH="0" baseline="0" dirty="0" err="1" smtClean="0">
                <a:ln>
                  <a:noFill/>
                </a:ln>
                <a:solidFill>
                  <a:schemeClr val="tx1"/>
                </a:solidFill>
                <a:effectLst/>
                <a:latin typeface="Georgia"/>
                <a:ea typeface="Georgia"/>
                <a:cs typeface="Georgia"/>
              </a:rPr>
              <a:t>Makkah</a:t>
            </a:r>
            <a:r>
              <a:rPr kumimoji="0" lang="en-GB" sz="2800" b="0" i="0" u="none" strike="noStrike" cap="none" normalizeH="0" baseline="0" dirty="0" smtClean="0">
                <a:ln>
                  <a:noFill/>
                </a:ln>
                <a:solidFill>
                  <a:schemeClr val="tx1"/>
                </a:solidFill>
                <a:effectLst/>
                <a:latin typeface="Georgia"/>
                <a:ea typeface="Georgia"/>
                <a:cs typeface="Georgia"/>
              </a:rPr>
              <a:t>; lived Baghdad &gt; Egypt</a:t>
            </a:r>
            <a:endParaRPr kumimoji="0" lang="en-GB" sz="2800" b="0" i="0" u="none" strike="noStrike" cap="none" normalizeH="0" baseline="0" dirty="0" smtClean="0">
              <a:ln>
                <a:noFill/>
              </a:ln>
              <a:solidFill>
                <a:schemeClr val="tx1"/>
              </a:solidFill>
              <a:effectLst/>
              <a:latin typeface="Georgia"/>
              <a:cs typeface="Georgia"/>
            </a:endParaRPr>
          </a:p>
          <a:p>
            <a:pPr lvl="0" eaLnBrk="0" fontAlgn="base" hangingPunct="0">
              <a:spcBef>
                <a:spcPct val="0"/>
              </a:spcBef>
              <a:spcAft>
                <a:spcPct val="0"/>
              </a:spcAft>
              <a:tabLst>
                <a:tab pos="-914400" algn="l"/>
              </a:tabLst>
            </a:pPr>
            <a:r>
              <a:rPr lang="en-GB" sz="2800" dirty="0">
                <a:latin typeface="Georgia"/>
                <a:ea typeface="Georgia"/>
                <a:cs typeface="Georgia"/>
              </a:rPr>
              <a:t>-	Personal </a:t>
            </a:r>
            <a:r>
              <a:rPr kumimoji="0" lang="en-GB" sz="2800" b="0" i="0" u="none" strike="noStrike" cap="none" normalizeH="0" baseline="0" dirty="0" smtClean="0">
                <a:ln>
                  <a:noFill/>
                </a:ln>
                <a:solidFill>
                  <a:schemeClr val="tx1"/>
                </a:solidFill>
                <a:effectLst/>
                <a:latin typeface="Georgia"/>
                <a:ea typeface="Georgia"/>
                <a:cs typeface="Georgia"/>
              </a:rPr>
              <a:t>student of Malik, disciple of Abu </a:t>
            </a:r>
            <a:r>
              <a:rPr kumimoji="0" lang="en-GB" sz="2800" b="0" i="0" u="none" strike="noStrike" cap="none" normalizeH="0" baseline="0" dirty="0" err="1" smtClean="0">
                <a:ln>
                  <a:noFill/>
                </a:ln>
                <a:solidFill>
                  <a:schemeClr val="tx1"/>
                </a:solidFill>
                <a:effectLst/>
                <a:latin typeface="Georgia"/>
                <a:ea typeface="Georgia"/>
                <a:cs typeface="Georgia"/>
              </a:rPr>
              <a:t>Hanifa</a:t>
            </a:r>
            <a:r>
              <a:rPr kumimoji="0" lang="en-GB" sz="2800" b="0" i="0" u="none" strike="noStrike" cap="none" normalizeH="0" baseline="0" dirty="0" smtClean="0">
                <a:ln>
                  <a:noFill/>
                </a:ln>
                <a:solidFill>
                  <a:schemeClr val="tx1"/>
                </a:solidFill>
                <a:effectLst/>
                <a:latin typeface="Georgia"/>
                <a:ea typeface="Georgia"/>
                <a:cs typeface="Georgia"/>
              </a:rPr>
              <a:t> &amp; disciples; authority on Arabic language, clear principles and methods: tradition </a:t>
            </a:r>
            <a:r>
              <a:rPr kumimoji="0" lang="en-GB" sz="2800" b="0" i="0" u="none" strike="noStrike" cap="none" normalizeH="0" baseline="0" dirty="0" err="1" smtClean="0">
                <a:ln>
                  <a:noFill/>
                </a:ln>
                <a:solidFill>
                  <a:schemeClr val="tx1"/>
                </a:solidFill>
                <a:effectLst/>
                <a:latin typeface="Georgia"/>
                <a:ea typeface="Georgia"/>
                <a:cs typeface="Georgia"/>
              </a:rPr>
              <a:t>prefered</a:t>
            </a:r>
            <a:r>
              <a:rPr kumimoji="0" lang="en-GB" sz="2800" b="0" i="0" u="none" strike="noStrike" cap="none" normalizeH="0" baseline="0" dirty="0" smtClean="0">
                <a:ln>
                  <a:noFill/>
                </a:ln>
                <a:solidFill>
                  <a:schemeClr val="tx1"/>
                </a:solidFill>
                <a:effectLst/>
                <a:latin typeface="Georgia"/>
                <a:ea typeface="Georgia"/>
                <a:cs typeface="Georgia"/>
              </a:rPr>
              <a:t> (WOULDN'T REJECT AUTHENTIC HADITH),wrote </a:t>
            </a:r>
            <a:r>
              <a:rPr kumimoji="0" lang="en-GB" sz="2800" b="0" i="0" u="none" strike="noStrike" cap="none" normalizeH="0" baseline="0" dirty="0" smtClean="0">
                <a:ln>
                  <a:noFill/>
                </a:ln>
                <a:solidFill>
                  <a:srgbClr val="FF6600"/>
                </a:solidFill>
                <a:effectLst/>
                <a:latin typeface="Georgia"/>
                <a:ea typeface="Georgia"/>
                <a:cs typeface="Georgia"/>
              </a:rPr>
              <a:t>al‑</a:t>
            </a:r>
            <a:r>
              <a:rPr kumimoji="0" lang="en-GB" sz="2800" b="0" i="0" u="none" strike="noStrike" cap="none" normalizeH="0" baseline="0" dirty="0" err="1" smtClean="0">
                <a:ln>
                  <a:noFill/>
                </a:ln>
                <a:solidFill>
                  <a:srgbClr val="FF6600"/>
                </a:solidFill>
                <a:effectLst/>
                <a:latin typeface="Georgia"/>
                <a:ea typeface="Georgia"/>
                <a:cs typeface="Georgia"/>
              </a:rPr>
              <a:t>Risala</a:t>
            </a:r>
            <a:r>
              <a:rPr kumimoji="0" lang="en-GB" sz="2800" b="0" i="0" u="none" strike="noStrike" cap="none" normalizeH="0" baseline="0" dirty="0" smtClean="0">
                <a:ln>
                  <a:noFill/>
                </a:ln>
                <a:solidFill>
                  <a:srgbClr val="FF6600"/>
                </a:solidFill>
                <a:effectLst/>
                <a:latin typeface="Georgia"/>
                <a:ea typeface="Georgia"/>
                <a:cs typeface="Georgia"/>
              </a:rPr>
              <a:t> </a:t>
            </a:r>
            <a:r>
              <a:rPr kumimoji="0" lang="en-GB" sz="2800" b="0" i="0" u="none" strike="noStrike" cap="none" normalizeH="0" baseline="0" dirty="0" smtClean="0">
                <a:ln>
                  <a:noFill/>
                </a:ln>
                <a:solidFill>
                  <a:schemeClr val="tx1"/>
                </a:solidFill>
                <a:effectLst/>
                <a:latin typeface="Georgia"/>
                <a:ea typeface="Georgia"/>
                <a:cs typeface="Georgia"/>
              </a:rPr>
              <a:t>(The Epistle)</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Shafi</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Sunna</a:t>
            </a:r>
            <a:r>
              <a:rPr kumimoji="0" lang="en-GB" sz="2800" b="0" i="0" u="none" strike="noStrike" cap="none" normalizeH="0" baseline="0" dirty="0" smtClean="0">
                <a:ln>
                  <a:noFill/>
                </a:ln>
                <a:solidFill>
                  <a:schemeClr val="tx1"/>
                </a:solidFill>
                <a:effectLst/>
                <a:latin typeface="Georgia"/>
                <a:ea typeface="Georgia"/>
                <a:cs typeface="Georgia"/>
              </a:rPr>
              <a:t>, Quran &amp; </a:t>
            </a:r>
            <a:r>
              <a:rPr kumimoji="0" lang="en-GB" sz="2800" b="0" i="0" u="none" strike="noStrike" cap="none" normalizeH="0" baseline="0" dirty="0" err="1" smtClean="0">
                <a:ln>
                  <a:noFill/>
                </a:ln>
                <a:solidFill>
                  <a:schemeClr val="tx1"/>
                </a:solidFill>
                <a:effectLst/>
                <a:latin typeface="Georgia"/>
                <a:ea typeface="Georgia"/>
                <a:cs typeface="Georgia"/>
              </a:rPr>
              <a:t>Ijma</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concensus</a:t>
            </a:r>
            <a:r>
              <a:rPr kumimoji="0" lang="en-GB" sz="2800" b="0" i="0" u="none" strike="noStrike" cap="none" normalizeH="0" baseline="0" dirty="0" smtClean="0">
                <a:ln>
                  <a:noFill/>
                </a:ln>
                <a:solidFill>
                  <a:schemeClr val="tx1"/>
                </a:solidFill>
                <a:effectLst/>
                <a:latin typeface="Georgia"/>
                <a:ea typeface="Georgia"/>
                <a:cs typeface="Georgia"/>
              </a:rPr>
              <a:t> over‑rules single authority rule</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000" b="0" i="0" u="none" strike="noStrike" cap="none" normalizeH="0" baseline="0" dirty="0" smtClean="0">
                <a:ln>
                  <a:noFill/>
                </a:ln>
                <a:solidFill>
                  <a:schemeClr val="tx1"/>
                </a:solidFill>
                <a:effectLst/>
                <a:latin typeface="Georgia"/>
                <a:ea typeface="Georgia"/>
                <a:cs typeface="Georgia"/>
              </a:rPr>
              <a:t>-	</a:t>
            </a:r>
            <a:endParaRPr kumimoji="0" lang="en-GB" sz="2000" b="0" i="0" u="none" strike="noStrike" cap="none" normalizeH="0" baseline="0" dirty="0" smtClean="0">
              <a:ln>
                <a:noFill/>
              </a:ln>
              <a:solidFill>
                <a:schemeClr val="tx1"/>
              </a:solidFill>
              <a:effectLst/>
              <a:latin typeface="Georgia"/>
              <a:cs typeface="Georgia"/>
            </a:endParaRPr>
          </a:p>
        </p:txBody>
      </p:sp>
      <p:sp>
        <p:nvSpPr>
          <p:cNvPr id="2" name="TextBox 1"/>
          <p:cNvSpPr txBox="1"/>
          <p:nvPr/>
        </p:nvSpPr>
        <p:spPr>
          <a:xfrm>
            <a:off x="7668344" y="332656"/>
            <a:ext cx="1205384" cy="769441"/>
          </a:xfrm>
          <a:prstGeom prst="rect">
            <a:avLst/>
          </a:prstGeom>
          <a:noFill/>
        </p:spPr>
        <p:txBody>
          <a:bodyPr wrap="none" rtlCol="0">
            <a:spAutoFit/>
          </a:bodyPr>
          <a:lstStyle/>
          <a:p>
            <a:r>
              <a:rPr lang="ar-SA" sz="4400" dirty="0"/>
              <a:t>شافعي</a:t>
            </a:r>
            <a:r>
              <a:rPr lang="ar-SA" dirty="0"/>
              <a:t>‎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836712"/>
            <a:ext cx="9144000" cy="5693867"/>
          </a:xfrm>
          <a:prstGeom prst="rect">
            <a:avLst/>
          </a:prstGeom>
        </p:spPr>
        <p:txBody>
          <a:bodyPr wrap="square">
            <a:spAutoFit/>
          </a:bodyPr>
          <a:lstStyle/>
          <a:p>
            <a:r>
              <a:rPr lang="en-GB" sz="2800" dirty="0">
                <a:latin typeface="Georgia"/>
              </a:rPr>
              <a:t>"...TO HIM </a:t>
            </a:r>
            <a:r>
              <a:rPr lang="en-GB" sz="2800" dirty="0">
                <a:solidFill>
                  <a:srgbClr val="FF6600"/>
                </a:solidFill>
                <a:latin typeface="Georgia"/>
              </a:rPr>
              <a:t>IJMA</a:t>
            </a:r>
            <a:r>
              <a:rPr lang="en-GB" sz="2800" dirty="0">
                <a:latin typeface="Georgia"/>
              </a:rPr>
              <a:t> MEANT THE CONCENSUS OF THE ENTIRE COMMUNITY (ALL CENTRES OF JURISTIC RESEARCH)." [O]</a:t>
            </a:r>
          </a:p>
          <a:p>
            <a:endParaRPr lang="en-GB" sz="2800" dirty="0" smtClean="0">
              <a:latin typeface="Georgia"/>
            </a:endParaRPr>
          </a:p>
          <a:p>
            <a:r>
              <a:rPr lang="en-GB" sz="2800" dirty="0" smtClean="0">
                <a:latin typeface="Georgia"/>
              </a:rPr>
              <a:t>"</a:t>
            </a:r>
            <a:r>
              <a:rPr lang="en-GB" sz="2800" dirty="0">
                <a:latin typeface="Georgia"/>
              </a:rPr>
              <a:t>...first lawyer to define </a:t>
            </a:r>
            <a:r>
              <a:rPr lang="en-GB" sz="2800" dirty="0" err="1">
                <a:latin typeface="Georgia"/>
              </a:rPr>
              <a:t>sunna</a:t>
            </a:r>
            <a:r>
              <a:rPr lang="en-GB" sz="2800" dirty="0">
                <a:latin typeface="Georgia"/>
              </a:rPr>
              <a:t> as the model behaviour of the Prophet, in contrast with his predecessors for whom it was not necessarily connected with the Prophet, but represented the traditional, albeit ideal, usage of the community, forming their 'living tradition' on an equal footing with customary or generally agreed practice</a:t>
            </a:r>
            <a:r>
              <a:rPr lang="en-GB" sz="2800" dirty="0" smtClean="0">
                <a:latin typeface="Georgia"/>
              </a:rPr>
              <a:t>.”*</a:t>
            </a:r>
          </a:p>
          <a:p>
            <a:endParaRPr lang="en-GB" sz="2800" dirty="0">
              <a:latin typeface="Georgia"/>
            </a:endParaRPr>
          </a:p>
          <a:p>
            <a:r>
              <a:rPr lang="en-GB" sz="2800" dirty="0" err="1">
                <a:latin typeface="Georgia"/>
              </a:rPr>
              <a:t>Shafi'ite</a:t>
            </a:r>
            <a:r>
              <a:rPr lang="en-GB" sz="2800" dirty="0">
                <a:latin typeface="Georgia"/>
              </a:rPr>
              <a:t>: Egypt, Iraq, Syria, East Africa, Sudan, parts of Asia.</a:t>
            </a:r>
          </a:p>
        </p:txBody>
      </p:sp>
      <p:sp>
        <p:nvSpPr>
          <p:cNvPr id="3" name="TextBox 2"/>
          <p:cNvSpPr txBox="1"/>
          <p:nvPr/>
        </p:nvSpPr>
        <p:spPr>
          <a:xfrm>
            <a:off x="7902748" y="15156"/>
            <a:ext cx="1205384" cy="769441"/>
          </a:xfrm>
          <a:prstGeom prst="rect">
            <a:avLst/>
          </a:prstGeom>
          <a:noFill/>
        </p:spPr>
        <p:txBody>
          <a:bodyPr wrap="none" rtlCol="0">
            <a:spAutoFit/>
          </a:bodyPr>
          <a:lstStyle/>
          <a:p>
            <a:r>
              <a:rPr lang="ar-SA" sz="4400" dirty="0"/>
              <a:t>شافعي</a:t>
            </a:r>
            <a:r>
              <a:rPr lang="ar-SA" dirty="0"/>
              <a:t>‎ </a:t>
            </a:r>
            <a:endParaRPr lang="en-GB" dirty="0"/>
          </a:p>
        </p:txBody>
      </p:sp>
    </p:spTree>
    <p:extLst>
      <p:ext uri="{BB962C8B-B14F-4D97-AF65-F5344CB8AC3E}">
        <p14:creationId xmlns:p14="http://schemas.microsoft.com/office/powerpoint/2010/main" xmlns="" val="2327348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p:cNvSpPr>
            <a:spLocks noChangeArrowheads="1"/>
          </p:cNvSpPr>
          <p:nvPr/>
        </p:nvSpPr>
        <p:spPr bwMode="auto">
          <a:xfrm>
            <a:off x="0" y="841355"/>
            <a:ext cx="9144000" cy="59400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tabLst>
                <a:tab pos="-914400" algn="l"/>
              </a:tabLst>
            </a:pPr>
            <a:r>
              <a:rPr lang="en-GB" sz="2400" b="1" dirty="0">
                <a:latin typeface="Georgia"/>
                <a:cs typeface="Georgia"/>
              </a:rPr>
              <a:t>HANBALI MADHHAB</a:t>
            </a:r>
          </a:p>
          <a:p>
            <a:pPr lvl="0" fontAlgn="base">
              <a:spcBef>
                <a:spcPct val="0"/>
              </a:spcBef>
              <a:spcAft>
                <a:spcPct val="0"/>
              </a:spcAft>
              <a:tabLst>
                <a:tab pos="-914400" algn="l"/>
              </a:tabLst>
            </a:pPr>
            <a:r>
              <a:rPr lang="en-GB" sz="2400" dirty="0">
                <a:latin typeface="Georgia"/>
                <a:cs typeface="Georgia"/>
              </a:rPr>
              <a:t>founder: Ahmad </a:t>
            </a:r>
            <a:r>
              <a:rPr lang="en-GB" sz="2400" dirty="0" err="1">
                <a:latin typeface="Georgia"/>
                <a:cs typeface="Georgia"/>
              </a:rPr>
              <a:t>ibn</a:t>
            </a:r>
            <a:r>
              <a:rPr lang="en-GB" sz="2400" dirty="0">
                <a:latin typeface="Georgia"/>
                <a:cs typeface="Georgia"/>
              </a:rPr>
              <a:t> </a:t>
            </a:r>
            <a:r>
              <a:rPr lang="en-GB" sz="2400" dirty="0" err="1">
                <a:latin typeface="Georgia"/>
                <a:cs typeface="Georgia"/>
              </a:rPr>
              <a:t>Hanbal</a:t>
            </a:r>
            <a:r>
              <a:rPr lang="en-GB" sz="2400" dirty="0">
                <a:latin typeface="Georgia"/>
                <a:cs typeface="Georgia"/>
              </a:rPr>
              <a:t> al-</a:t>
            </a:r>
            <a:r>
              <a:rPr lang="en-GB" sz="2400" dirty="0" err="1">
                <a:latin typeface="Georgia"/>
                <a:cs typeface="Georgia"/>
              </a:rPr>
              <a:t>Shaybani</a:t>
            </a:r>
            <a:r>
              <a:rPr lang="en-GB" sz="2400" dirty="0">
                <a:latin typeface="Georgia"/>
                <a:cs typeface="Georgia"/>
              </a:rPr>
              <a:t> </a:t>
            </a:r>
            <a:r>
              <a:rPr lang="en-GB" sz="2400" dirty="0" smtClean="0">
                <a:latin typeface="Georgia"/>
                <a:cs typeface="Georgia"/>
              </a:rPr>
              <a:t>(780</a:t>
            </a:r>
            <a:r>
              <a:rPr lang="en-GB" sz="2400" dirty="0">
                <a:latin typeface="Georgia"/>
                <a:cs typeface="Georgia"/>
              </a:rPr>
              <a:t>-855</a:t>
            </a:r>
            <a:r>
              <a:rPr lang="en-GB" sz="2400" dirty="0" smtClean="0">
                <a:latin typeface="Georgia"/>
                <a:cs typeface="Georgia"/>
              </a:rPr>
              <a:t>?/164/241 AH)</a:t>
            </a:r>
            <a:endParaRPr lang="en-GB" sz="2400" dirty="0">
              <a:latin typeface="Georgia"/>
              <a:cs typeface="Georgia"/>
            </a:endParaRP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Qur'an </a:t>
            </a:r>
            <a:r>
              <a:rPr lang="en-GB" sz="2400" dirty="0">
                <a:latin typeface="Georgia"/>
                <a:cs typeface="Georgia"/>
              </a:rPr>
              <a:t>and </a:t>
            </a:r>
            <a:r>
              <a:rPr lang="en-GB" sz="2400" dirty="0" err="1">
                <a:latin typeface="Georgia"/>
                <a:cs typeface="Georgia"/>
              </a:rPr>
              <a:t>Sunna</a:t>
            </a:r>
            <a:r>
              <a:rPr lang="en-GB" sz="2400" dirty="0">
                <a:latin typeface="Georgia"/>
                <a:cs typeface="Georgia"/>
              </a:rPr>
              <a:t> only </a:t>
            </a: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compiles </a:t>
            </a:r>
            <a:r>
              <a:rPr lang="en-GB" sz="2400" i="1" dirty="0" err="1">
                <a:latin typeface="Georgia"/>
                <a:cs typeface="Georgia"/>
              </a:rPr>
              <a:t>Masail</a:t>
            </a:r>
            <a:r>
              <a:rPr lang="en-GB" sz="2400" dirty="0">
                <a:latin typeface="Georgia"/>
                <a:cs typeface="Georgia"/>
              </a:rPr>
              <a:t> Questions: anti-codification</a:t>
            </a:r>
          </a:p>
          <a:p>
            <a:pPr lvl="0" fontAlgn="base">
              <a:spcBef>
                <a:spcPct val="0"/>
              </a:spcBef>
              <a:spcAft>
                <a:spcPct val="0"/>
              </a:spcAft>
              <a:tabLst>
                <a:tab pos="-914400" algn="l"/>
              </a:tabLst>
            </a:pPr>
            <a:r>
              <a:rPr lang="en-GB" sz="2400" i="1" dirty="0" err="1">
                <a:latin typeface="Georgia"/>
                <a:cs typeface="Georgia"/>
              </a:rPr>
              <a:t>Musnad</a:t>
            </a:r>
            <a:r>
              <a:rPr lang="en-GB" sz="2400" dirty="0">
                <a:latin typeface="Georgia"/>
                <a:cs typeface="Georgia"/>
              </a:rPr>
              <a:t>: hadith classified according to guarantor (edited by son </a:t>
            </a:r>
            <a:r>
              <a:rPr lang="en-GB" sz="2400" dirty="0" err="1">
                <a:latin typeface="Georgia"/>
                <a:cs typeface="Georgia"/>
              </a:rPr>
              <a:t>Abd</a:t>
            </a:r>
            <a:r>
              <a:rPr lang="en-GB" sz="2400" dirty="0">
                <a:latin typeface="Georgia"/>
                <a:cs typeface="Georgia"/>
              </a:rPr>
              <a:t> Allah]: </a:t>
            </a:r>
          </a:p>
          <a:p>
            <a:pPr lvl="0" fontAlgn="base">
              <a:spcBef>
                <a:spcPct val="0"/>
              </a:spcBef>
              <a:spcAft>
                <a:spcPct val="0"/>
              </a:spcAft>
              <a:tabLst>
                <a:tab pos="-914400" algn="l"/>
              </a:tabLst>
            </a:pPr>
            <a:r>
              <a:rPr lang="en-GB" sz="2400" dirty="0">
                <a:latin typeface="Georgia"/>
                <a:cs typeface="Georgia"/>
              </a:rPr>
              <a:t>hierarchical order of </a:t>
            </a:r>
            <a:r>
              <a:rPr lang="en-GB" sz="2400" dirty="0" smtClean="0">
                <a:latin typeface="Georgia"/>
                <a:cs typeface="Georgia"/>
              </a:rPr>
              <a:t>sources</a:t>
            </a:r>
            <a:endParaRPr lang="en-GB" sz="2400" dirty="0">
              <a:latin typeface="Georgia"/>
              <a:cs typeface="Georgia"/>
            </a:endParaRP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rigid </a:t>
            </a:r>
            <a:r>
              <a:rPr lang="en-GB" sz="2400" dirty="0">
                <a:latin typeface="Georgia"/>
                <a:cs typeface="Georgia"/>
              </a:rPr>
              <a:t>ritually - element of personal judgement</a:t>
            </a:r>
          </a:p>
          <a:p>
            <a:pPr lvl="0" fontAlgn="base">
              <a:spcBef>
                <a:spcPct val="0"/>
              </a:spcBef>
              <a:spcAft>
                <a:spcPct val="0"/>
              </a:spcAft>
              <a:tabLst>
                <a:tab pos="-914400" algn="l"/>
              </a:tabLst>
            </a:pPr>
            <a:r>
              <a:rPr lang="en-GB" sz="2400" dirty="0" smtClean="0">
                <a:latin typeface="Georgia"/>
                <a:cs typeface="Georgia"/>
              </a:rPr>
              <a:t>-	God's </a:t>
            </a:r>
            <a:r>
              <a:rPr lang="en-GB" sz="2400" dirty="0">
                <a:latin typeface="Georgia"/>
                <a:cs typeface="Georgia"/>
              </a:rPr>
              <a:t>attributes central, renounces </a:t>
            </a:r>
            <a:r>
              <a:rPr lang="en-GB" sz="2400" dirty="0" err="1">
                <a:latin typeface="Georgia"/>
                <a:cs typeface="Georgia"/>
              </a:rPr>
              <a:t>kalam</a:t>
            </a:r>
            <a:r>
              <a:rPr lang="en-GB" sz="2400" dirty="0">
                <a:latin typeface="Georgia"/>
                <a:cs typeface="Georgia"/>
              </a:rPr>
              <a:t>: Qur'an - uncreated word of God</a:t>
            </a:r>
          </a:p>
          <a:p>
            <a:pPr lvl="0" fontAlgn="base">
              <a:spcBef>
                <a:spcPct val="0"/>
              </a:spcBef>
              <a:spcAft>
                <a:spcPct val="0"/>
              </a:spcAft>
              <a:tabLst>
                <a:tab pos="-914400" algn="l"/>
              </a:tabLst>
            </a:pPr>
            <a:r>
              <a:rPr lang="en-GB" sz="2400" dirty="0">
                <a:latin typeface="Georgia"/>
                <a:cs typeface="Georgia"/>
              </a:rPr>
              <a:t>-	revised by Muhammad </a:t>
            </a:r>
            <a:r>
              <a:rPr lang="en-GB" sz="2400" dirty="0" err="1">
                <a:latin typeface="Georgia"/>
                <a:cs typeface="Georgia"/>
              </a:rPr>
              <a:t>ibn</a:t>
            </a:r>
            <a:r>
              <a:rPr lang="en-GB" sz="2400" dirty="0">
                <a:latin typeface="Georgia"/>
                <a:cs typeface="Georgia"/>
              </a:rPr>
              <a:t> Abdul </a:t>
            </a:r>
            <a:r>
              <a:rPr lang="en-GB" sz="2400" dirty="0" err="1">
                <a:latin typeface="Georgia"/>
                <a:cs typeface="Georgia"/>
              </a:rPr>
              <a:t>Wahhab</a:t>
            </a:r>
            <a:r>
              <a:rPr lang="en-GB" sz="2400" dirty="0">
                <a:latin typeface="Georgia"/>
                <a:cs typeface="Georgia"/>
              </a:rPr>
              <a:t> (used in Saudi Arabia); </a:t>
            </a:r>
          </a:p>
          <a:p>
            <a:pPr lvl="0" fontAlgn="base">
              <a:spcBef>
                <a:spcPct val="0"/>
              </a:spcBef>
              <a:spcAft>
                <a:spcPct val="0"/>
              </a:spcAft>
              <a:tabLst>
                <a:tab pos="-914400" algn="l"/>
              </a:tabLst>
            </a:pPr>
            <a:r>
              <a:rPr lang="en-GB" sz="2400" dirty="0">
                <a:latin typeface="Georgia"/>
                <a:cs typeface="Georgia"/>
              </a:rPr>
              <a:t>-	Baghdad centre: conflict with </a:t>
            </a:r>
            <a:r>
              <a:rPr lang="en-GB" sz="2400" dirty="0" err="1">
                <a:latin typeface="Georgia"/>
                <a:cs typeface="Georgia"/>
              </a:rPr>
              <a:t>Shi'i</a:t>
            </a:r>
            <a:r>
              <a:rPr lang="en-GB" sz="2400" dirty="0">
                <a:latin typeface="Georgia"/>
                <a:cs typeface="Georgia"/>
              </a:rPr>
              <a:t>, but acknowledges Ali</a:t>
            </a: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Sunni </a:t>
            </a:r>
            <a:r>
              <a:rPr lang="en-GB" sz="2400" dirty="0" err="1">
                <a:latin typeface="Georgia"/>
                <a:cs typeface="Georgia"/>
              </a:rPr>
              <a:t>reconquest</a:t>
            </a:r>
            <a:r>
              <a:rPr lang="en-GB" sz="2400" dirty="0">
                <a:latin typeface="Georgia"/>
                <a:cs typeface="Georgia"/>
              </a:rPr>
              <a:t> = golden age</a:t>
            </a: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Decline </a:t>
            </a:r>
            <a:r>
              <a:rPr lang="en-GB" sz="2400" dirty="0">
                <a:latin typeface="Georgia"/>
                <a:cs typeface="Georgia"/>
              </a:rPr>
              <a:t>until </a:t>
            </a:r>
            <a:r>
              <a:rPr lang="en-GB" sz="2400" dirty="0" err="1">
                <a:latin typeface="Georgia"/>
                <a:cs typeface="Georgia"/>
              </a:rPr>
              <a:t>Wahhabism</a:t>
            </a:r>
            <a:r>
              <a:rPr lang="en-GB" sz="2400" dirty="0">
                <a:latin typeface="Georgia"/>
                <a:cs typeface="Georgia"/>
              </a:rPr>
              <a:t>. Ottomans</a:t>
            </a:r>
          </a:p>
          <a:p>
            <a:pPr marL="0" marR="0" lvl="0" indent="0" algn="l" defTabSz="914400" rtl="0" eaLnBrk="1" fontAlgn="base" latinLnBrk="0" hangingPunct="1">
              <a:lnSpc>
                <a:spcPct val="100000"/>
              </a:lnSpc>
              <a:spcBef>
                <a:spcPct val="0"/>
              </a:spcBef>
              <a:spcAft>
                <a:spcPct val="0"/>
              </a:spcAft>
              <a:buClrTx/>
              <a:buSzTx/>
              <a:buFontTx/>
              <a:buNone/>
              <a:tabLst>
                <a:tab pos="-914400" algn="l"/>
              </a:tabLst>
            </a:pPr>
            <a:endParaRPr kumimoji="0" lang="en-GB" sz="2000" b="0" i="0" u="none" strike="noStrike" cap="none" normalizeH="0" baseline="0" dirty="0" smtClean="0">
              <a:ln>
                <a:noFill/>
              </a:ln>
              <a:solidFill>
                <a:schemeClr val="tx1"/>
              </a:solidFill>
              <a:effectLst/>
              <a:latin typeface="Georgia"/>
              <a:cs typeface="Georgia"/>
            </a:endParaRPr>
          </a:p>
        </p:txBody>
      </p:sp>
      <p:sp>
        <p:nvSpPr>
          <p:cNvPr id="2" name="TextBox 1"/>
          <p:cNvSpPr txBox="1"/>
          <p:nvPr/>
        </p:nvSpPr>
        <p:spPr>
          <a:xfrm>
            <a:off x="7943351" y="116632"/>
            <a:ext cx="1190057" cy="707886"/>
          </a:xfrm>
          <a:prstGeom prst="rect">
            <a:avLst/>
          </a:prstGeom>
          <a:noFill/>
        </p:spPr>
        <p:txBody>
          <a:bodyPr wrap="none" rtlCol="0">
            <a:spAutoFit/>
          </a:bodyPr>
          <a:lstStyle/>
          <a:p>
            <a:r>
              <a:rPr lang="ar-SA" sz="4000" dirty="0"/>
              <a:t>الحنبلي</a:t>
            </a:r>
            <a:endParaRPr lang="en-GB" sz="4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ChangeArrowheads="1"/>
          </p:cNvSpPr>
          <p:nvPr/>
        </p:nvSpPr>
        <p:spPr bwMode="auto">
          <a:xfrm>
            <a:off x="0" y="332656"/>
            <a:ext cx="9144000" cy="569386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pPr>
            <a:r>
              <a:rPr lang="en-GB" sz="2800" dirty="0">
                <a:latin typeface="Georgia"/>
                <a:cs typeface="Georgia"/>
              </a:rPr>
              <a:t>The principle articulated in these four schools (and others) have influenced generations of Muslim lives.  </a:t>
            </a:r>
          </a:p>
          <a:p>
            <a:pPr lvl="0" fontAlgn="base">
              <a:spcBef>
                <a:spcPct val="0"/>
              </a:spcBef>
              <a:spcAft>
                <a:spcPct val="0"/>
              </a:spcAft>
            </a:pPr>
            <a:endParaRPr lang="en-GB" sz="2800" dirty="0">
              <a:latin typeface="Georgia"/>
              <a:cs typeface="Georgia"/>
            </a:endParaRPr>
          </a:p>
          <a:p>
            <a:pPr lvl="0" fontAlgn="base">
              <a:spcBef>
                <a:spcPct val="0"/>
              </a:spcBef>
              <a:spcAft>
                <a:spcPct val="0"/>
              </a:spcAft>
            </a:pPr>
            <a:r>
              <a:rPr lang="en-GB" sz="2800" dirty="0">
                <a:latin typeface="Georgia"/>
                <a:cs typeface="Georgia"/>
              </a:rPr>
              <a:t>Their interpretations of Qur'an and </a:t>
            </a:r>
            <a:r>
              <a:rPr lang="en-GB" sz="2800" dirty="0" err="1">
                <a:latin typeface="Georgia"/>
                <a:cs typeface="Georgia"/>
              </a:rPr>
              <a:t>Sunnah</a:t>
            </a:r>
            <a:r>
              <a:rPr lang="en-GB" sz="2800" dirty="0">
                <a:latin typeface="Georgia"/>
                <a:cs typeface="Georgia"/>
              </a:rPr>
              <a:t> have been guides for people, who have sought to understand Islam.  </a:t>
            </a:r>
          </a:p>
          <a:p>
            <a:pPr lvl="0" fontAlgn="base">
              <a:spcBef>
                <a:spcPct val="0"/>
              </a:spcBef>
              <a:spcAft>
                <a:spcPct val="0"/>
              </a:spcAft>
            </a:pPr>
            <a:endParaRPr lang="en-GB" sz="2800" dirty="0">
              <a:latin typeface="Georgia"/>
              <a:cs typeface="Georgia"/>
            </a:endParaRPr>
          </a:p>
          <a:p>
            <a:pPr lvl="0" fontAlgn="base">
              <a:spcBef>
                <a:spcPct val="0"/>
              </a:spcBef>
              <a:spcAft>
                <a:spcPct val="0"/>
              </a:spcAft>
            </a:pPr>
            <a:r>
              <a:rPr lang="en-GB" sz="2800" dirty="0">
                <a:latin typeface="Georgia"/>
                <a:cs typeface="Georgia"/>
              </a:rPr>
              <a:t>They have affected all levels of society.  There are a number of different interpretations of Islamic law in different communities today.  </a:t>
            </a:r>
          </a:p>
          <a:p>
            <a:pPr lvl="0" fontAlgn="base">
              <a:spcBef>
                <a:spcPct val="0"/>
              </a:spcBef>
              <a:spcAft>
                <a:spcPct val="0"/>
              </a:spcAft>
            </a:pPr>
            <a:endParaRPr lang="en-GB" sz="2800" dirty="0">
              <a:latin typeface="Georgia"/>
              <a:cs typeface="Georgia"/>
            </a:endParaRPr>
          </a:p>
          <a:p>
            <a:pPr lvl="0" fontAlgn="base">
              <a:spcBef>
                <a:spcPct val="0"/>
              </a:spcBef>
              <a:spcAft>
                <a:spcPct val="0"/>
              </a:spcAft>
            </a:pPr>
            <a:r>
              <a:rPr lang="en-GB" sz="2800" dirty="0">
                <a:latin typeface="Georgia"/>
                <a:cs typeface="Georgia"/>
              </a:rPr>
              <a:t>The principles have been incorporated into different ideologies, under the banner of 'Islamic law'.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1"/>
          <p:cNvSpPr>
            <a:spLocks noChangeArrowheads="1"/>
          </p:cNvSpPr>
          <p:nvPr/>
        </p:nvSpPr>
        <p:spPr bwMode="auto">
          <a:xfrm>
            <a:off x="0" y="404664"/>
            <a:ext cx="9144000" cy="600164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Georgia"/>
                <a:ea typeface="Georgia"/>
                <a:cs typeface="Georgia"/>
              </a:rPr>
              <a:t>The influence of colonisation, westernisation and modernisation has impinged on interpretations of Islamic law (for some).  </a:t>
            </a:r>
          </a:p>
          <a:p>
            <a:pPr marL="0" marR="0" lvl="0" indent="0" algn="l" defTabSz="914400" rtl="0" eaLnBrk="1" fontAlgn="base" latinLnBrk="0" hangingPunct="1">
              <a:lnSpc>
                <a:spcPct val="100000"/>
              </a:lnSpc>
              <a:spcBef>
                <a:spcPct val="0"/>
              </a:spcBef>
              <a:spcAft>
                <a:spcPct val="0"/>
              </a:spcAft>
              <a:buClrTx/>
              <a:buSzTx/>
              <a:buFontTx/>
              <a:buNone/>
              <a:tabLst/>
            </a:pPr>
            <a:endParaRPr lang="en-GB" sz="24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Georgia"/>
                <a:ea typeface="Georgia"/>
                <a:cs typeface="Georgia"/>
              </a:rPr>
              <a:t>Many countries adopted western-style civil law, leaving Muslim law only within the realm of personal law.  </a:t>
            </a:r>
          </a:p>
          <a:p>
            <a:pPr marL="0" marR="0" lvl="0" indent="0" algn="l" defTabSz="914400" rtl="0" eaLnBrk="1" fontAlgn="base" latinLnBrk="0" hangingPunct="1">
              <a:lnSpc>
                <a:spcPct val="100000"/>
              </a:lnSpc>
              <a:spcBef>
                <a:spcPct val="0"/>
              </a:spcBef>
              <a:spcAft>
                <a:spcPct val="0"/>
              </a:spcAft>
              <a:buClrTx/>
              <a:buSzTx/>
              <a:buFontTx/>
              <a:buNone/>
              <a:tabLst/>
            </a:pPr>
            <a:endParaRPr lang="en-GB" sz="24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Georgia"/>
                <a:ea typeface="Georgia"/>
                <a:cs typeface="Georgia"/>
              </a:rPr>
              <a:t>Many of the advocates of 'Islamic law' seek a return to living all aspects of life according to the fundamental principles of the Qur'an, </a:t>
            </a:r>
            <a:r>
              <a:rPr kumimoji="0" lang="en-GB" sz="2400" b="0" i="0" u="none" strike="noStrike" cap="none" normalizeH="0" baseline="0" dirty="0" err="1" smtClean="0">
                <a:ln>
                  <a:noFill/>
                </a:ln>
                <a:solidFill>
                  <a:schemeClr val="tx1"/>
                </a:solidFill>
                <a:effectLst/>
                <a:latin typeface="Georgia"/>
                <a:ea typeface="Georgia"/>
                <a:cs typeface="Georgia"/>
              </a:rPr>
              <a:t>Sunnah</a:t>
            </a:r>
            <a:r>
              <a:rPr kumimoji="0" lang="en-GB" sz="2400" b="0" i="0" u="none" strike="noStrike" cap="none" normalizeH="0" baseline="0" dirty="0" smtClean="0">
                <a:ln>
                  <a:noFill/>
                </a:ln>
                <a:solidFill>
                  <a:schemeClr val="tx1"/>
                </a:solidFill>
                <a:effectLst/>
                <a:latin typeface="Georgia"/>
                <a:ea typeface="Georgia"/>
                <a:cs typeface="Georgia"/>
              </a:rPr>
              <a:t>, and </a:t>
            </a:r>
            <a:r>
              <a:rPr kumimoji="0" lang="en-GB" sz="2400" b="0" i="0" u="none" strike="noStrike" cap="none" normalizeH="0" baseline="0" dirty="0" err="1" smtClean="0">
                <a:ln>
                  <a:noFill/>
                </a:ln>
                <a:solidFill>
                  <a:schemeClr val="tx1"/>
                </a:solidFill>
                <a:effectLst/>
                <a:latin typeface="Georgia"/>
                <a:ea typeface="Georgia"/>
                <a:cs typeface="Georgia"/>
              </a:rPr>
              <a:t>Fiqh</a:t>
            </a:r>
            <a:r>
              <a:rPr kumimoji="0" lang="en-GB" sz="2400" b="0" i="0" u="none" strike="noStrike" cap="none" normalizeH="0" baseline="0" dirty="0" smtClean="0">
                <a:ln>
                  <a:noFill/>
                </a:ln>
                <a:solidFill>
                  <a:schemeClr val="tx1"/>
                </a:solidFill>
                <a:effectLst/>
                <a:latin typeface="Georgia"/>
                <a:ea typeface="Georgia"/>
                <a:cs typeface="Georgia"/>
              </a:rPr>
              <a:t>.  They do not wish to have separate secular law for certain aspects of life: they want all their law to come from God.  </a:t>
            </a:r>
          </a:p>
          <a:p>
            <a:pPr marL="0" marR="0" lvl="0" indent="0" algn="l" defTabSz="914400" rtl="0" eaLnBrk="1" fontAlgn="base" latinLnBrk="0" hangingPunct="1">
              <a:lnSpc>
                <a:spcPct val="100000"/>
              </a:lnSpc>
              <a:spcBef>
                <a:spcPct val="0"/>
              </a:spcBef>
              <a:spcAft>
                <a:spcPct val="0"/>
              </a:spcAft>
              <a:buClrTx/>
              <a:buSzTx/>
              <a:buFontTx/>
              <a:buNone/>
              <a:tabLst/>
            </a:pPr>
            <a:endParaRPr lang="en-GB" sz="24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Georgia"/>
                <a:ea typeface="Georgia"/>
                <a:cs typeface="Georgia"/>
              </a:rPr>
              <a:t>There are a number of different interpretations of this, and often 'Islamic law' advocates have specific political agendas as well. There is concern as to how to interpret aspects of life that are so modern and unlike anything that Muhammad encountered.  </a:t>
            </a:r>
            <a:endParaRPr kumimoji="0" lang="en-GB" sz="24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89843"/>
            <a:ext cx="8640960" cy="5509200"/>
          </a:xfrm>
          <a:prstGeom prst="rect">
            <a:avLst/>
          </a:prstGeom>
        </p:spPr>
        <p:txBody>
          <a:bodyPr wrap="square">
            <a:spAutoFit/>
          </a:bodyPr>
          <a:lstStyle/>
          <a:p>
            <a:r>
              <a:rPr lang="en-GB" sz="3200" dirty="0">
                <a:latin typeface="Georgia"/>
              </a:rPr>
              <a:t>Ethical issues that have taxed Muslim </a:t>
            </a:r>
            <a:r>
              <a:rPr lang="en-GB" sz="3200" dirty="0" err="1">
                <a:latin typeface="Georgia"/>
              </a:rPr>
              <a:t>mujtahid</a:t>
            </a:r>
            <a:r>
              <a:rPr lang="en-GB" sz="3200" dirty="0">
                <a:latin typeface="Georgia"/>
              </a:rPr>
              <a:t> have included aspects of modern transportation, broadcasting, smoking, forms of warfare, </a:t>
            </a:r>
            <a:r>
              <a:rPr lang="en-GB" sz="3200" dirty="0" smtClean="0">
                <a:latin typeface="Georgia"/>
              </a:rPr>
              <a:t>mobile phones, the internet, technology, contraception</a:t>
            </a:r>
            <a:r>
              <a:rPr lang="en-GB" sz="3200" dirty="0">
                <a:latin typeface="Georgia"/>
              </a:rPr>
              <a:t>, and even lotteries</a:t>
            </a:r>
            <a:r>
              <a:rPr lang="en-GB" sz="3200" dirty="0" smtClean="0">
                <a:latin typeface="Georgia"/>
              </a:rPr>
              <a:t>.</a:t>
            </a:r>
          </a:p>
          <a:p>
            <a:endParaRPr lang="en-GB" sz="3200" dirty="0">
              <a:latin typeface="Georgia"/>
            </a:endParaRPr>
          </a:p>
          <a:p>
            <a:r>
              <a:rPr lang="en-GB" sz="3200" dirty="0" smtClean="0">
                <a:latin typeface="Georgia"/>
              </a:rPr>
              <a:t>There </a:t>
            </a:r>
            <a:r>
              <a:rPr lang="en-GB" sz="3200" dirty="0">
                <a:latin typeface="Georgia"/>
              </a:rPr>
              <a:t>is </a:t>
            </a:r>
            <a:r>
              <a:rPr lang="en-GB" sz="3200" dirty="0" smtClean="0">
                <a:latin typeface="Georgia"/>
              </a:rPr>
              <a:t>an implicit </a:t>
            </a:r>
            <a:r>
              <a:rPr lang="en-GB" sz="3200" dirty="0">
                <a:latin typeface="Georgia"/>
              </a:rPr>
              <a:t>fear that modern values have overtaken the values within the Qur'an and </a:t>
            </a:r>
            <a:r>
              <a:rPr lang="en-GB" sz="3200" dirty="0" err="1">
                <a:latin typeface="Georgia"/>
              </a:rPr>
              <a:t>Sunnah</a:t>
            </a:r>
            <a:r>
              <a:rPr lang="en-GB" sz="3200" dirty="0">
                <a:latin typeface="Georgia"/>
              </a:rPr>
              <a:t>, and that only the implementation of Islamic law will bring people back to Islam.  </a:t>
            </a:r>
            <a:endParaRPr lang="en-GB" sz="3200" dirty="0" smtClean="0">
              <a:latin typeface="Georgia"/>
            </a:endParaRPr>
          </a:p>
          <a:p>
            <a:endParaRPr lang="en-GB" sz="3200" dirty="0">
              <a:latin typeface="Georgia"/>
            </a:endParaRPr>
          </a:p>
        </p:txBody>
      </p:sp>
    </p:spTree>
    <p:extLst>
      <p:ext uri="{BB962C8B-B14F-4D97-AF65-F5344CB8AC3E}">
        <p14:creationId xmlns:p14="http://schemas.microsoft.com/office/powerpoint/2010/main" xmlns="" val="11165636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908720"/>
            <a:ext cx="8784976" cy="4031873"/>
          </a:xfrm>
          <a:prstGeom prst="rect">
            <a:avLst/>
          </a:prstGeom>
        </p:spPr>
        <p:txBody>
          <a:bodyPr wrap="square">
            <a:spAutoFit/>
          </a:bodyPr>
          <a:lstStyle/>
          <a:p>
            <a:r>
              <a:rPr lang="en-GB" sz="3200" dirty="0">
                <a:latin typeface="Georgia"/>
              </a:rPr>
              <a:t>This is one way of looking a so-called ‘fundamentalists’: there is no term in Arabic really appropriate or the same.  Fundamentalists could be people who simply want to reinforce the values of their religion, and go back to the time of the Prophet: or they could be people who embrace modernity and want to incorporate technology and Islam.  </a:t>
            </a:r>
          </a:p>
        </p:txBody>
      </p:sp>
    </p:spTree>
    <p:extLst>
      <p:ext uri="{BB962C8B-B14F-4D97-AF65-F5344CB8AC3E}">
        <p14:creationId xmlns:p14="http://schemas.microsoft.com/office/powerpoint/2010/main" xmlns="" val="13645276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36712"/>
            <a:ext cx="8496944" cy="4524315"/>
          </a:xfrm>
          <a:prstGeom prst="rect">
            <a:avLst/>
          </a:prstGeom>
        </p:spPr>
        <p:txBody>
          <a:bodyPr wrap="square">
            <a:spAutoFit/>
          </a:bodyPr>
          <a:lstStyle/>
          <a:p>
            <a:r>
              <a:rPr lang="en-GB" sz="3200" dirty="0">
                <a:latin typeface="Georgia"/>
              </a:rPr>
              <a:t>The application of Islamic law is an attempt to make life as Islamic as possible, at all levels: diet, morality, politics, sexual behaviour - from cradle to grave, every aspect of life can be regulated according to Islamic principles... whether these are lifestyle habits acquired from acculturation and education - or from the more direct pressures from authority figures and institutions. </a:t>
            </a:r>
          </a:p>
        </p:txBody>
      </p:sp>
    </p:spTree>
    <p:extLst>
      <p:ext uri="{BB962C8B-B14F-4D97-AF65-F5344CB8AC3E}">
        <p14:creationId xmlns:p14="http://schemas.microsoft.com/office/powerpoint/2010/main" xmlns="" val="24308114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8784976" cy="4401205"/>
          </a:xfrm>
          <a:prstGeom prst="rect">
            <a:avLst/>
          </a:prstGeom>
        </p:spPr>
        <p:txBody>
          <a:bodyPr wrap="square">
            <a:spAutoFit/>
          </a:bodyPr>
          <a:lstStyle/>
          <a:p>
            <a:r>
              <a:rPr lang="en-GB" sz="2800" dirty="0">
                <a:latin typeface="Georgia"/>
              </a:rPr>
              <a:t>Within a minority situation in the UK, any acceptance of Islamic law is theoretically voluntary, and subject to the limitations of state law</a:t>
            </a:r>
            <a:r>
              <a:rPr lang="en-GB" sz="2800" dirty="0" smtClean="0">
                <a:latin typeface="Georgia"/>
              </a:rPr>
              <a:t>.</a:t>
            </a:r>
          </a:p>
          <a:p>
            <a:endParaRPr lang="en-GB" sz="2800" dirty="0">
              <a:latin typeface="Georgia"/>
            </a:endParaRPr>
          </a:p>
          <a:p>
            <a:r>
              <a:rPr lang="en-GB" sz="2800" dirty="0" smtClean="0">
                <a:latin typeface="Georgia"/>
              </a:rPr>
              <a:t>This </a:t>
            </a:r>
            <a:r>
              <a:rPr lang="en-GB" sz="2800" dirty="0">
                <a:latin typeface="Georgia"/>
              </a:rPr>
              <a:t>means it is restricted to aspects of the area of personal law (marriage, divorce, human relations, etc.) and personal life (how an individual conducts himself). </a:t>
            </a:r>
            <a:endParaRPr lang="en-GB" sz="2800" dirty="0" smtClean="0">
              <a:latin typeface="Georgia"/>
            </a:endParaRPr>
          </a:p>
          <a:p>
            <a:endParaRPr lang="en-GB" sz="2800" dirty="0">
              <a:latin typeface="Georgia"/>
            </a:endParaRPr>
          </a:p>
          <a:p>
            <a:r>
              <a:rPr lang="en-GB" sz="2800" dirty="0" smtClean="0">
                <a:latin typeface="Georgia"/>
              </a:rPr>
              <a:t> </a:t>
            </a:r>
            <a:endParaRPr lang="en-GB" sz="2800" dirty="0">
              <a:latin typeface="Georgia"/>
            </a:endParaRPr>
          </a:p>
        </p:txBody>
      </p:sp>
    </p:spTree>
    <p:extLst>
      <p:ext uri="{BB962C8B-B14F-4D97-AF65-F5344CB8AC3E}">
        <p14:creationId xmlns:p14="http://schemas.microsoft.com/office/powerpoint/2010/main" xmlns="" val="24308114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80728"/>
            <a:ext cx="8208912" cy="4401205"/>
          </a:xfrm>
          <a:prstGeom prst="rect">
            <a:avLst/>
          </a:prstGeom>
        </p:spPr>
        <p:txBody>
          <a:bodyPr wrap="square">
            <a:spAutoFit/>
          </a:bodyPr>
          <a:lstStyle/>
          <a:p>
            <a:r>
              <a:rPr lang="en-GB" sz="2800" dirty="0">
                <a:latin typeface="Georgia"/>
              </a:rPr>
              <a:t>In theory it is more a matter of conscience.  There is no national Islamic court which can make judgement on people.  i.e. if a Muslim commits an offence an offence in Saudi, the recognition of punishment may be different to that in the UK.  </a:t>
            </a:r>
          </a:p>
          <a:p>
            <a:endParaRPr lang="en-GB" sz="2800" dirty="0">
              <a:latin typeface="Georgia"/>
            </a:endParaRPr>
          </a:p>
          <a:p>
            <a:r>
              <a:rPr lang="en-GB" sz="2800" dirty="0">
                <a:latin typeface="Georgia"/>
              </a:rPr>
              <a:t>This would be true in the case of, say, adultery - where technically capital punishment could be applied: in the UK, if a Muslim commits adultery there is no legislated 'punishment'.    </a:t>
            </a:r>
          </a:p>
        </p:txBody>
      </p:sp>
    </p:spTree>
    <p:extLst>
      <p:ext uri="{BB962C8B-B14F-4D97-AF65-F5344CB8AC3E}">
        <p14:creationId xmlns:p14="http://schemas.microsoft.com/office/powerpoint/2010/main" xmlns="" val="41641986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59340"/>
            <a:ext cx="6858000" cy="3139321"/>
          </a:xfrm>
          <a:prstGeom prst="rect">
            <a:avLst/>
          </a:prstGeom>
        </p:spPr>
        <p:txBody>
          <a:bodyPr wrap="square">
            <a:spAutoFit/>
          </a:bodyPr>
          <a:lstStyle/>
          <a:p>
            <a:r>
              <a:rPr lang="en-GB" dirty="0">
                <a:latin typeface="Georgia"/>
              </a:rPr>
              <a:t>In terms of personal matters, Muslims in the UK can be recommended to follow certain paths in personal behaviour.  These might vary according to the source consulted.  </a:t>
            </a:r>
            <a:endParaRPr lang="en-GB" dirty="0" smtClean="0">
              <a:latin typeface="Georgia"/>
            </a:endParaRPr>
          </a:p>
          <a:p>
            <a:endParaRPr lang="en-GB" dirty="0">
              <a:latin typeface="Georgia"/>
            </a:endParaRPr>
          </a:p>
          <a:p>
            <a:r>
              <a:rPr lang="en-GB" dirty="0" smtClean="0">
                <a:latin typeface="Georgia"/>
              </a:rPr>
              <a:t>There </a:t>
            </a:r>
            <a:r>
              <a:rPr lang="en-GB" dirty="0">
                <a:latin typeface="Georgia"/>
              </a:rPr>
              <a:t>are some things that are definitely prohibited, and other issues upon which there is flexibility.  </a:t>
            </a:r>
            <a:endParaRPr lang="en-GB" dirty="0" smtClean="0">
              <a:latin typeface="Georgia"/>
            </a:endParaRPr>
          </a:p>
          <a:p>
            <a:endParaRPr lang="en-GB" dirty="0">
              <a:latin typeface="Georgia"/>
            </a:endParaRPr>
          </a:p>
          <a:p>
            <a:r>
              <a:rPr lang="en-GB" dirty="0" smtClean="0">
                <a:latin typeface="Georgia"/>
              </a:rPr>
              <a:t>In </a:t>
            </a:r>
            <a:r>
              <a:rPr lang="en-GB" dirty="0">
                <a:latin typeface="Georgia"/>
              </a:rPr>
              <a:t>many cases, if people have a question, they will consult with an authority in Islamic law and in the </a:t>
            </a:r>
            <a:r>
              <a:rPr lang="en-GB" dirty="0" err="1">
                <a:latin typeface="Georgia"/>
              </a:rPr>
              <a:t>Sunnah</a:t>
            </a:r>
            <a:r>
              <a:rPr lang="en-GB" dirty="0">
                <a:latin typeface="Georgia"/>
              </a:rPr>
              <a:t> and Qur'an for an opinion.  This might be on a minor matter or a matter of life and death.</a:t>
            </a:r>
          </a:p>
        </p:txBody>
      </p:sp>
    </p:spTree>
    <p:extLst>
      <p:ext uri="{BB962C8B-B14F-4D97-AF65-F5344CB8AC3E}">
        <p14:creationId xmlns:p14="http://schemas.microsoft.com/office/powerpoint/2010/main" xmlns="" val="24308114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305342"/>
            <a:ext cx="8280920" cy="2862323"/>
          </a:xfrm>
          <a:prstGeom prst="rect">
            <a:avLst/>
          </a:prstGeom>
        </p:spPr>
        <p:txBody>
          <a:bodyPr wrap="square">
            <a:spAutoFit/>
          </a:bodyPr>
          <a:lstStyle/>
          <a:p>
            <a:r>
              <a:rPr lang="en-GB" dirty="0">
                <a:latin typeface="Georgia"/>
              </a:rPr>
              <a:t>One of the experts in the UK on Islamic law is </a:t>
            </a:r>
            <a:r>
              <a:rPr lang="en-GB" dirty="0" err="1">
                <a:latin typeface="Georgia"/>
              </a:rPr>
              <a:t>Sayed</a:t>
            </a:r>
            <a:r>
              <a:rPr lang="en-GB" dirty="0">
                <a:latin typeface="Georgia"/>
              </a:rPr>
              <a:t> </a:t>
            </a:r>
            <a:r>
              <a:rPr lang="en-GB" dirty="0" err="1">
                <a:latin typeface="Georgia"/>
              </a:rPr>
              <a:t>Mutawalli</a:t>
            </a:r>
            <a:r>
              <a:rPr lang="en-GB" dirty="0">
                <a:latin typeface="Georgia"/>
              </a:rPr>
              <a:t> ad-</a:t>
            </a:r>
            <a:r>
              <a:rPr lang="en-GB" dirty="0" err="1" smtClean="0">
                <a:latin typeface="Georgia"/>
              </a:rPr>
              <a:t>Darsh</a:t>
            </a:r>
            <a:r>
              <a:rPr lang="en-GB" dirty="0" smtClean="0">
                <a:latin typeface="Georgia"/>
              </a:rPr>
              <a:t> (1930-1997).  </a:t>
            </a:r>
            <a:r>
              <a:rPr lang="en-GB" dirty="0">
                <a:latin typeface="Georgia"/>
              </a:rPr>
              <a:t>He </a:t>
            </a:r>
            <a:r>
              <a:rPr lang="en-GB" dirty="0" smtClean="0">
                <a:latin typeface="Georgia"/>
              </a:rPr>
              <a:t>was a ‘</a:t>
            </a:r>
            <a:r>
              <a:rPr lang="en-GB" dirty="0" err="1" smtClean="0">
                <a:latin typeface="Georgia"/>
              </a:rPr>
              <a:t>mujtahid</a:t>
            </a:r>
            <a:r>
              <a:rPr lang="en-GB" dirty="0" smtClean="0">
                <a:latin typeface="Georgia"/>
              </a:rPr>
              <a:t>’, </a:t>
            </a:r>
            <a:r>
              <a:rPr lang="en-GB" dirty="0">
                <a:latin typeface="Georgia"/>
              </a:rPr>
              <a:t>who </a:t>
            </a:r>
            <a:r>
              <a:rPr lang="en-GB" dirty="0" smtClean="0">
                <a:latin typeface="Georgia"/>
              </a:rPr>
              <a:t>had </a:t>
            </a:r>
            <a:r>
              <a:rPr lang="en-GB" dirty="0">
                <a:latin typeface="Georgia"/>
              </a:rPr>
              <a:t>an advice column in the Muslim newspaper "</a:t>
            </a:r>
            <a:r>
              <a:rPr lang="en-GB" i="1" dirty="0">
                <a:latin typeface="Georgia"/>
              </a:rPr>
              <a:t>Q-News</a:t>
            </a:r>
            <a:r>
              <a:rPr lang="en-GB" dirty="0">
                <a:latin typeface="Georgia"/>
              </a:rPr>
              <a:t>". </a:t>
            </a:r>
            <a:r>
              <a:rPr lang="en-GB" dirty="0" smtClean="0">
                <a:latin typeface="Georgia"/>
              </a:rPr>
              <a:t>Former Imam </a:t>
            </a:r>
            <a:r>
              <a:rPr lang="en-GB" dirty="0">
                <a:latin typeface="Georgia"/>
              </a:rPr>
              <a:t>at the Islamic Cultural Centre, Regent's Park Mosque + head of the foreign and missionary department at Al-</a:t>
            </a:r>
            <a:r>
              <a:rPr lang="en-GB" dirty="0" err="1">
                <a:latin typeface="Georgia"/>
              </a:rPr>
              <a:t>Azhar</a:t>
            </a:r>
            <a:r>
              <a:rPr lang="en-GB" dirty="0">
                <a:latin typeface="Georgia"/>
              </a:rPr>
              <a:t> University in Cairo. </a:t>
            </a:r>
            <a:endParaRPr lang="en-GB" dirty="0" smtClean="0">
              <a:latin typeface="Georgia"/>
            </a:endParaRPr>
          </a:p>
          <a:p>
            <a:endParaRPr lang="en-GB" dirty="0">
              <a:latin typeface="Georgia"/>
            </a:endParaRPr>
          </a:p>
          <a:p>
            <a:r>
              <a:rPr lang="en-GB" dirty="0" smtClean="0">
                <a:latin typeface="Georgia"/>
              </a:rPr>
              <a:t>People could write </a:t>
            </a:r>
            <a:r>
              <a:rPr lang="en-GB" dirty="0">
                <a:latin typeface="Georgia"/>
              </a:rPr>
              <a:t>in with their 'problems', which he </a:t>
            </a:r>
            <a:r>
              <a:rPr lang="en-GB" dirty="0" smtClean="0">
                <a:latin typeface="Georgia"/>
              </a:rPr>
              <a:t>answered </a:t>
            </a:r>
            <a:r>
              <a:rPr lang="en-GB" dirty="0">
                <a:latin typeface="Georgia"/>
              </a:rPr>
              <a:t>according to Islamic principles.  </a:t>
            </a:r>
            <a:endParaRPr lang="en-GB" dirty="0" smtClean="0">
              <a:latin typeface="Georgia"/>
            </a:endParaRPr>
          </a:p>
          <a:p>
            <a:endParaRPr lang="en-GB" dirty="0">
              <a:latin typeface="Georgia"/>
            </a:endParaRPr>
          </a:p>
          <a:p>
            <a:r>
              <a:rPr lang="en-GB" dirty="0" smtClean="0">
                <a:latin typeface="Georgia"/>
              </a:rPr>
              <a:t>The </a:t>
            </a:r>
            <a:r>
              <a:rPr lang="en-GB" dirty="0">
                <a:latin typeface="Georgia"/>
              </a:rPr>
              <a:t>answer he </a:t>
            </a:r>
            <a:r>
              <a:rPr lang="en-GB" dirty="0" smtClean="0">
                <a:latin typeface="Georgia"/>
              </a:rPr>
              <a:t>gave, </a:t>
            </a:r>
            <a:r>
              <a:rPr lang="en-GB" dirty="0">
                <a:latin typeface="Georgia"/>
              </a:rPr>
              <a:t>of course, </a:t>
            </a:r>
            <a:r>
              <a:rPr lang="en-GB" dirty="0" smtClean="0">
                <a:latin typeface="Georgia"/>
              </a:rPr>
              <a:t>was a </a:t>
            </a:r>
            <a:r>
              <a:rPr lang="en-GB" dirty="0">
                <a:latin typeface="Georgia"/>
              </a:rPr>
              <a:t>recommendation only.  </a:t>
            </a:r>
          </a:p>
        </p:txBody>
      </p:sp>
      <p:pic>
        <p:nvPicPr>
          <p:cNvPr id="4" name="Picture 3"/>
          <p:cNvPicPr>
            <a:picLocks noChangeAspect="1"/>
          </p:cNvPicPr>
          <p:nvPr/>
        </p:nvPicPr>
        <p:blipFill>
          <a:blip r:embed="rId2" cstate="print"/>
          <a:stretch>
            <a:fillRect/>
          </a:stretch>
        </p:blipFill>
        <p:spPr>
          <a:xfrm>
            <a:off x="2267744" y="4437112"/>
            <a:ext cx="4483100" cy="2032000"/>
          </a:xfrm>
          <a:prstGeom prst="rect">
            <a:avLst/>
          </a:prstGeom>
        </p:spPr>
      </p:pic>
    </p:spTree>
    <p:extLst>
      <p:ext uri="{BB962C8B-B14F-4D97-AF65-F5344CB8AC3E}">
        <p14:creationId xmlns:p14="http://schemas.microsoft.com/office/powerpoint/2010/main" xmlns="" val="24308114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412776"/>
            <a:ext cx="9144000" cy="5355313"/>
          </a:xfrm>
          <a:prstGeom prst="rect">
            <a:avLst/>
          </a:prstGeom>
        </p:spPr>
        <p:txBody>
          <a:bodyPr wrap="square">
            <a:spAutoFit/>
          </a:bodyPr>
          <a:lstStyle/>
          <a:p>
            <a:r>
              <a:rPr lang="en-GB" dirty="0">
                <a:latin typeface="Georgia"/>
              </a:rPr>
              <a:t>These are some of the questions raised by Muslims in </a:t>
            </a:r>
            <a:r>
              <a:rPr lang="en-GB" dirty="0" smtClean="0">
                <a:latin typeface="Georgia"/>
              </a:rPr>
              <a:t>Britain in the 1990s, </a:t>
            </a:r>
            <a:r>
              <a:rPr lang="en-GB" dirty="0">
                <a:latin typeface="Georgia"/>
              </a:rPr>
              <a:t>from Q-News:</a:t>
            </a:r>
          </a:p>
          <a:p>
            <a:r>
              <a:rPr lang="en-GB" dirty="0">
                <a:latin typeface="Georgia"/>
              </a:rPr>
              <a:t> </a:t>
            </a:r>
          </a:p>
          <a:p>
            <a:r>
              <a:rPr lang="en-GB" dirty="0">
                <a:latin typeface="Georgia"/>
              </a:rPr>
              <a:t>Q 1	I have heard that some halal butchers do not sell meat slaughtered in an Islamic way. Also the way animals are reared these days... they suffer a lot of mental and physical cruelty. In the light of this, is it not better to eat organic meat which has been reared naturally and without cruelty but has not been slaughtered in the Islamic way?  [25 June 1993</a:t>
            </a:r>
            <a:r>
              <a:rPr lang="en-GB" dirty="0" smtClean="0">
                <a:latin typeface="Georgia"/>
              </a:rPr>
              <a:t>]</a:t>
            </a:r>
          </a:p>
          <a:p>
            <a:endParaRPr lang="en-GB" dirty="0">
              <a:latin typeface="Georgia"/>
            </a:endParaRPr>
          </a:p>
          <a:p>
            <a:r>
              <a:rPr lang="en-GB" dirty="0">
                <a:latin typeface="Georgia"/>
              </a:rPr>
              <a:t>Q 2	Islam is often said to be the religion best suited to human nature and capable of fulfilling all needs both in the present and in the future.  Since the sexual need is among the strongest human needs then why does Islam deny true homosexuals ... the opportunity to fulfil this need? And if this is so, can Islam still be considered to be capable of fulfilling all human needs?  [25 June 1993</a:t>
            </a:r>
            <a:r>
              <a:rPr lang="en-GB" dirty="0" smtClean="0">
                <a:latin typeface="Georgia"/>
              </a:rPr>
              <a:t>]</a:t>
            </a:r>
          </a:p>
          <a:p>
            <a:endParaRPr lang="en-GB" dirty="0">
              <a:latin typeface="Georgia"/>
            </a:endParaRPr>
          </a:p>
          <a:p>
            <a:r>
              <a:rPr lang="en-GB" dirty="0">
                <a:latin typeface="Georgia"/>
              </a:rPr>
              <a:t>Q 3	Muslims are being slaughtered all over the world but they are helpless to do anything about it. Is this a sign of the coming of the Day of Judgment? [11 June 1993</a:t>
            </a:r>
            <a:r>
              <a:rPr lang="en-GB" dirty="0" smtClean="0">
                <a:latin typeface="Georgia"/>
              </a:rPr>
              <a:t>]</a:t>
            </a:r>
          </a:p>
          <a:p>
            <a:endParaRPr lang="en-GB" dirty="0">
              <a:latin typeface="Georgia"/>
            </a:endParaRPr>
          </a:p>
          <a:p>
            <a:r>
              <a:rPr lang="en-GB" dirty="0">
                <a:latin typeface="Georgia"/>
              </a:rPr>
              <a:t>Q 4	What is the Islamic position regarding choosing the sex of an unborn child?  [14 May 1993]</a:t>
            </a:r>
          </a:p>
        </p:txBody>
      </p:sp>
    </p:spTree>
    <p:extLst>
      <p:ext uri="{BB962C8B-B14F-4D97-AF65-F5344CB8AC3E}">
        <p14:creationId xmlns:p14="http://schemas.microsoft.com/office/powerpoint/2010/main" xmlns="" val="24767112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305342"/>
            <a:ext cx="6678488" cy="3416320"/>
          </a:xfrm>
          <a:prstGeom prst="rect">
            <a:avLst/>
          </a:prstGeom>
        </p:spPr>
        <p:txBody>
          <a:bodyPr wrap="square">
            <a:spAutoFit/>
          </a:bodyPr>
          <a:lstStyle/>
          <a:p>
            <a:r>
              <a:rPr lang="en-GB" dirty="0">
                <a:latin typeface="Georgia"/>
              </a:rPr>
              <a:t>Q 5	Is a man more important that a woman because of the degree he has above her? Do his rights have priority over hers? [19 Mar 1993</a:t>
            </a:r>
            <a:r>
              <a:rPr lang="en-GB" dirty="0" smtClean="0">
                <a:latin typeface="Georgia"/>
              </a:rPr>
              <a:t>]</a:t>
            </a:r>
          </a:p>
          <a:p>
            <a:endParaRPr lang="en-GB" dirty="0">
              <a:latin typeface="Georgia"/>
            </a:endParaRPr>
          </a:p>
          <a:p>
            <a:r>
              <a:rPr lang="en-GB" dirty="0">
                <a:latin typeface="Georgia"/>
              </a:rPr>
              <a:t>Q 6	Assuming that Sunnis can marry Shi'as (as both are Muslims), what happens to the children? Which </a:t>
            </a:r>
            <a:r>
              <a:rPr lang="en-GB" dirty="0" err="1">
                <a:latin typeface="Georgia"/>
              </a:rPr>
              <a:t>fiqh</a:t>
            </a:r>
            <a:r>
              <a:rPr lang="en-GB" dirty="0">
                <a:latin typeface="Georgia"/>
              </a:rPr>
              <a:t> should they follow? [5 Feb 1993]</a:t>
            </a:r>
          </a:p>
          <a:p>
            <a:r>
              <a:rPr lang="en-GB" dirty="0">
                <a:latin typeface="Georgia"/>
              </a:rPr>
              <a:t/>
            </a:r>
            <a:br>
              <a:rPr lang="en-GB" dirty="0">
                <a:latin typeface="Georgia"/>
              </a:rPr>
            </a:br>
            <a:r>
              <a:rPr lang="en-GB" dirty="0">
                <a:latin typeface="Georgia"/>
              </a:rPr>
              <a:t>Q 7	As a new, English speaking Muslim, I find it very frustrating not to be able to understand the </a:t>
            </a:r>
            <a:r>
              <a:rPr lang="en-GB" dirty="0" err="1">
                <a:latin typeface="Georgia"/>
              </a:rPr>
              <a:t>Khutbah</a:t>
            </a:r>
            <a:r>
              <a:rPr lang="en-GB" dirty="0">
                <a:latin typeface="Georgia"/>
              </a:rPr>
              <a:t> in my local mosque on Friday, which is always in Urdu... What does the Qur'an and Hadith have to say about this? [8 Jan 1993]</a:t>
            </a:r>
          </a:p>
        </p:txBody>
      </p:sp>
    </p:spTree>
    <p:extLst>
      <p:ext uri="{BB962C8B-B14F-4D97-AF65-F5344CB8AC3E}">
        <p14:creationId xmlns:p14="http://schemas.microsoft.com/office/powerpoint/2010/main" xmlns="" val="38439736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720840"/>
            <a:ext cx="6534472" cy="3139321"/>
          </a:xfrm>
          <a:prstGeom prst="rect">
            <a:avLst/>
          </a:prstGeom>
        </p:spPr>
        <p:txBody>
          <a:bodyPr wrap="square">
            <a:spAutoFit/>
          </a:bodyPr>
          <a:lstStyle/>
          <a:p>
            <a:r>
              <a:rPr lang="en-GB" dirty="0">
                <a:latin typeface="Georgia"/>
              </a:rPr>
              <a:t>Q 8	I have a Muslim friend who is blind. She relies constantly on her guide dog, an invaluable companion which rarely leaves her side... I understand that dogs are not allowed inside Muslim homes, but is there special dispensation given to guide dogs for the blind? [18 Dec 1992</a:t>
            </a:r>
            <a:r>
              <a:rPr lang="en-GB" dirty="0" smtClean="0">
                <a:latin typeface="Georgia"/>
              </a:rPr>
              <a:t>]</a:t>
            </a:r>
          </a:p>
          <a:p>
            <a:endParaRPr lang="en-GB" dirty="0">
              <a:latin typeface="Georgia"/>
            </a:endParaRPr>
          </a:p>
          <a:p>
            <a:r>
              <a:rPr lang="en-GB" dirty="0">
                <a:latin typeface="Georgia"/>
              </a:rPr>
              <a:t>Q 9	Are Muslims allowed to eat with knives and forks? 15 Oct </a:t>
            </a:r>
            <a:r>
              <a:rPr lang="en-GB" dirty="0" smtClean="0">
                <a:latin typeface="Georgia"/>
              </a:rPr>
              <a:t>1993</a:t>
            </a:r>
          </a:p>
          <a:p>
            <a:endParaRPr lang="en-GB" dirty="0">
              <a:latin typeface="Georgia"/>
            </a:endParaRPr>
          </a:p>
          <a:p>
            <a:r>
              <a:rPr lang="en-GB" dirty="0">
                <a:latin typeface="Georgia"/>
              </a:rPr>
              <a:t>Q 10	Does Islam permit participation in television style game shows, lotteries and prize draws...? 3 Sep 1993</a:t>
            </a:r>
          </a:p>
        </p:txBody>
      </p:sp>
    </p:spTree>
    <p:extLst>
      <p:ext uri="{BB962C8B-B14F-4D97-AF65-F5344CB8AC3E}">
        <p14:creationId xmlns:p14="http://schemas.microsoft.com/office/powerpoint/2010/main" xmlns="" val="31922319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720840"/>
            <a:ext cx="6606480" cy="2862323"/>
          </a:xfrm>
          <a:prstGeom prst="rect">
            <a:avLst/>
          </a:prstGeom>
        </p:spPr>
        <p:txBody>
          <a:bodyPr wrap="square">
            <a:spAutoFit/>
          </a:bodyPr>
          <a:lstStyle/>
          <a:p>
            <a:r>
              <a:rPr lang="en-GB" dirty="0">
                <a:latin typeface="Georgia"/>
              </a:rPr>
              <a:t>Q 11	Are food additives halal?  20 Aug </a:t>
            </a:r>
            <a:r>
              <a:rPr lang="en-GB" dirty="0" smtClean="0">
                <a:latin typeface="Georgia"/>
              </a:rPr>
              <a:t>1993</a:t>
            </a:r>
          </a:p>
          <a:p>
            <a:endParaRPr lang="en-GB" dirty="0">
              <a:latin typeface="Georgia"/>
            </a:endParaRPr>
          </a:p>
          <a:p>
            <a:r>
              <a:rPr lang="en-GB" dirty="0">
                <a:latin typeface="Georgia"/>
              </a:rPr>
              <a:t>Q 12	Can a husband's sperm be used by his wife for artificial insemination after his death? 23 July </a:t>
            </a:r>
            <a:r>
              <a:rPr lang="en-GB" dirty="0" smtClean="0">
                <a:latin typeface="Georgia"/>
              </a:rPr>
              <a:t>1993</a:t>
            </a:r>
          </a:p>
          <a:p>
            <a:endParaRPr lang="en-GB" dirty="0">
              <a:latin typeface="Georgia"/>
            </a:endParaRPr>
          </a:p>
          <a:p>
            <a:r>
              <a:rPr lang="en-GB" dirty="0">
                <a:latin typeface="Georgia"/>
              </a:rPr>
              <a:t>Q 13	Whenever Jehovah's Witnesses are round my house, every Saturday, my husband insists on arguing with them about religion. I feel this is a sheer waste of time and energy. Is it Islamic not to open the door to them? 9 July 1993</a:t>
            </a:r>
          </a:p>
          <a:p>
            <a:r>
              <a:rPr lang="en-GB" dirty="0">
                <a:latin typeface="Georgia"/>
              </a:rPr>
              <a:t> </a:t>
            </a:r>
          </a:p>
        </p:txBody>
      </p:sp>
    </p:spTree>
    <p:extLst>
      <p:ext uri="{BB962C8B-B14F-4D97-AF65-F5344CB8AC3E}">
        <p14:creationId xmlns:p14="http://schemas.microsoft.com/office/powerpoint/2010/main" xmlns="" val="34221813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cstate="print"/>
          <a:stretch>
            <a:fillRect/>
          </a:stretch>
        </p:blipFill>
        <p:spPr>
          <a:xfrm>
            <a:off x="2120900" y="0"/>
            <a:ext cx="4891035" cy="6858000"/>
          </a:xfrm>
          <a:prstGeom prst="rect">
            <a:avLst/>
          </a:prstGeom>
        </p:spPr>
      </p:pic>
    </p:spTree>
    <p:extLst>
      <p:ext uri="{BB962C8B-B14F-4D97-AF65-F5344CB8AC3E}">
        <p14:creationId xmlns:p14="http://schemas.microsoft.com/office/powerpoint/2010/main" xmlns="" val="4730435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cstate="print"/>
          <a:stretch>
            <a:fillRect/>
          </a:stretch>
        </p:blipFill>
        <p:spPr>
          <a:xfrm>
            <a:off x="1130300" y="0"/>
            <a:ext cx="6869255" cy="6858000"/>
          </a:xfrm>
          <a:prstGeom prst="rect">
            <a:avLst/>
          </a:prstGeom>
        </p:spPr>
      </p:pic>
    </p:spTree>
    <p:extLst>
      <p:ext uri="{BB962C8B-B14F-4D97-AF65-F5344CB8AC3E}">
        <p14:creationId xmlns:p14="http://schemas.microsoft.com/office/powerpoint/2010/main" xmlns="" val="17607313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48566"/>
          </a:xfrm>
          <a:prstGeom prst="rect">
            <a:avLst/>
          </a:prstGeom>
        </p:spPr>
      </p:pic>
    </p:spTree>
    <p:extLst>
      <p:ext uri="{BB962C8B-B14F-4D97-AF65-F5344CB8AC3E}">
        <p14:creationId xmlns:p14="http://schemas.microsoft.com/office/powerpoint/2010/main" xmlns="" val="12976124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3560"/>
          </a:xfrm>
          <a:prstGeom prst="rect">
            <a:avLst/>
          </a:prstGeom>
        </p:spPr>
      </p:pic>
    </p:spTree>
    <p:extLst>
      <p:ext uri="{BB962C8B-B14F-4D97-AF65-F5344CB8AC3E}">
        <p14:creationId xmlns:p14="http://schemas.microsoft.com/office/powerpoint/2010/main" xmlns="" val="36018724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3560"/>
          </a:xfrm>
          <a:prstGeom prst="rect">
            <a:avLst/>
          </a:prstGeom>
        </p:spPr>
      </p:pic>
    </p:spTree>
    <p:extLst>
      <p:ext uri="{BB962C8B-B14F-4D97-AF65-F5344CB8AC3E}">
        <p14:creationId xmlns:p14="http://schemas.microsoft.com/office/powerpoint/2010/main" xmlns="" val="143017458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3560"/>
          </a:xfrm>
          <a:prstGeom prst="rect">
            <a:avLst/>
          </a:prstGeom>
        </p:spPr>
      </p:pic>
    </p:spTree>
    <p:extLst>
      <p:ext uri="{BB962C8B-B14F-4D97-AF65-F5344CB8AC3E}">
        <p14:creationId xmlns:p14="http://schemas.microsoft.com/office/powerpoint/2010/main" xmlns="" val="13704620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0374"/>
          </a:xfrm>
          <a:prstGeom prst="rect">
            <a:avLst/>
          </a:prstGeom>
        </p:spPr>
      </p:pic>
    </p:spTree>
    <p:extLst>
      <p:ext uri="{BB962C8B-B14F-4D97-AF65-F5344CB8AC3E}">
        <p14:creationId xmlns:p14="http://schemas.microsoft.com/office/powerpoint/2010/main" xmlns="" val="11455219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0374"/>
          </a:xfrm>
          <a:prstGeom prst="rect">
            <a:avLst/>
          </a:prstGeom>
        </p:spPr>
      </p:pic>
    </p:spTree>
    <p:extLst>
      <p:ext uri="{BB962C8B-B14F-4D97-AF65-F5344CB8AC3E}">
        <p14:creationId xmlns:p14="http://schemas.microsoft.com/office/powerpoint/2010/main" xmlns="" val="20404369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cstate="print"/>
          <a:stretch>
            <a:fillRect/>
          </a:stretch>
        </p:blipFill>
        <p:spPr>
          <a:xfrm>
            <a:off x="0" y="749300"/>
            <a:ext cx="9144000" cy="5353560"/>
          </a:xfrm>
          <a:prstGeom prst="rect">
            <a:avLst/>
          </a:prstGeom>
        </p:spPr>
      </p:pic>
      <p:sp>
        <p:nvSpPr>
          <p:cNvPr id="3" name="Rectangle 2"/>
          <p:cNvSpPr/>
          <p:nvPr/>
        </p:nvSpPr>
        <p:spPr>
          <a:xfrm>
            <a:off x="395536" y="6381328"/>
            <a:ext cx="2954655" cy="369332"/>
          </a:xfrm>
          <a:prstGeom prst="rect">
            <a:avLst/>
          </a:prstGeom>
        </p:spPr>
        <p:txBody>
          <a:bodyPr wrap="none">
            <a:spAutoFit/>
          </a:bodyPr>
          <a:lstStyle/>
          <a:p>
            <a:r>
              <a:rPr lang="en-GB" dirty="0">
                <a:hlinkClick r:id="rId3"/>
              </a:rPr>
              <a:t>http://</a:t>
            </a:r>
            <a:r>
              <a:rPr lang="en-GB" dirty="0" err="1">
                <a:hlinkClick r:id="rId3"/>
              </a:rPr>
              <a:t>www.matribunal.com</a:t>
            </a:r>
            <a:r>
              <a:rPr lang="en-GB" dirty="0">
                <a:hlinkClick r:id="rId3"/>
              </a:rPr>
              <a:t>/</a:t>
            </a:r>
            <a:endParaRPr lang="en-GB" dirty="0"/>
          </a:p>
        </p:txBody>
      </p:sp>
    </p:spTree>
    <p:extLst>
      <p:ext uri="{BB962C8B-B14F-4D97-AF65-F5344CB8AC3E}">
        <p14:creationId xmlns:p14="http://schemas.microsoft.com/office/powerpoint/2010/main" xmlns="" val="21939151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0638"/>
          </a:xfrm>
          <a:prstGeom prst="rect">
            <a:avLst/>
          </a:prstGeom>
        </p:spPr>
      </p:pic>
    </p:spTree>
    <p:extLst>
      <p:ext uri="{BB962C8B-B14F-4D97-AF65-F5344CB8AC3E}">
        <p14:creationId xmlns:p14="http://schemas.microsoft.com/office/powerpoint/2010/main" xmlns="" val="41430178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0638"/>
          </a:xfrm>
          <a:prstGeom prst="rect">
            <a:avLst/>
          </a:prstGeom>
        </p:spPr>
      </p:pic>
    </p:spTree>
    <p:extLst>
      <p:ext uri="{BB962C8B-B14F-4D97-AF65-F5344CB8AC3E}">
        <p14:creationId xmlns:p14="http://schemas.microsoft.com/office/powerpoint/2010/main" xmlns="" val="6083505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3560"/>
          </a:xfrm>
          <a:prstGeom prst="rect">
            <a:avLst/>
          </a:prstGeom>
        </p:spPr>
      </p:pic>
      <p:sp>
        <p:nvSpPr>
          <p:cNvPr id="3" name="Rectangle 2"/>
          <p:cNvSpPr/>
          <p:nvPr/>
        </p:nvSpPr>
        <p:spPr>
          <a:xfrm>
            <a:off x="107504" y="6488668"/>
            <a:ext cx="3178161" cy="369332"/>
          </a:xfrm>
          <a:prstGeom prst="rect">
            <a:avLst/>
          </a:prstGeom>
        </p:spPr>
        <p:txBody>
          <a:bodyPr wrap="none">
            <a:spAutoFit/>
          </a:bodyPr>
          <a:lstStyle/>
          <a:p>
            <a:r>
              <a:rPr lang="en-GB" dirty="0">
                <a:hlinkClick r:id="rId3"/>
              </a:rPr>
              <a:t>http://</a:t>
            </a:r>
            <a:r>
              <a:rPr lang="en-GB" dirty="0" err="1">
                <a:hlinkClick r:id="rId3"/>
              </a:rPr>
              <a:t>www.shariahcouncil.org</a:t>
            </a:r>
            <a:r>
              <a:rPr lang="en-GB" dirty="0">
                <a:hlinkClick r:id="rId3"/>
              </a:rPr>
              <a:t>/</a:t>
            </a:r>
            <a:endParaRPr lang="en-GB" dirty="0"/>
          </a:p>
        </p:txBody>
      </p:sp>
    </p:spTree>
    <p:extLst>
      <p:ext uri="{BB962C8B-B14F-4D97-AF65-F5344CB8AC3E}">
        <p14:creationId xmlns:p14="http://schemas.microsoft.com/office/powerpoint/2010/main" xmlns="" val="57259290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3560"/>
          </a:xfrm>
          <a:prstGeom prst="rect">
            <a:avLst/>
          </a:prstGeom>
        </p:spPr>
      </p:pic>
    </p:spTree>
    <p:extLst>
      <p:ext uri="{BB962C8B-B14F-4D97-AF65-F5344CB8AC3E}">
        <p14:creationId xmlns:p14="http://schemas.microsoft.com/office/powerpoint/2010/main" xmlns="" val="267244470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3560"/>
          </a:xfrm>
          <a:prstGeom prst="rect">
            <a:avLst/>
          </a:prstGeom>
        </p:spPr>
      </p:pic>
    </p:spTree>
    <p:extLst>
      <p:ext uri="{BB962C8B-B14F-4D97-AF65-F5344CB8AC3E}">
        <p14:creationId xmlns:p14="http://schemas.microsoft.com/office/powerpoint/2010/main" xmlns="" val="409537773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3560"/>
          </a:xfrm>
          <a:prstGeom prst="rect">
            <a:avLst/>
          </a:prstGeom>
        </p:spPr>
      </p:pic>
    </p:spTree>
    <p:extLst>
      <p:ext uri="{BB962C8B-B14F-4D97-AF65-F5344CB8AC3E}">
        <p14:creationId xmlns:p14="http://schemas.microsoft.com/office/powerpoint/2010/main" xmlns="" val="37280629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stretch>
            <a:fillRect/>
          </a:stretch>
        </p:blipFill>
        <p:spPr>
          <a:xfrm>
            <a:off x="0" y="749300"/>
            <a:ext cx="9144000" cy="5353560"/>
          </a:xfrm>
          <a:prstGeom prst="rect">
            <a:avLst/>
          </a:prstGeom>
        </p:spPr>
      </p:pic>
    </p:spTree>
    <p:extLst>
      <p:ext uri="{BB962C8B-B14F-4D97-AF65-F5344CB8AC3E}">
        <p14:creationId xmlns:p14="http://schemas.microsoft.com/office/powerpoint/2010/main" xmlns="" val="38829912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266</TotalTime>
  <Words>2041</Words>
  <Application>Microsoft Office PowerPoint</Application>
  <PresentationFormat>On-screen Show (4:3)</PresentationFormat>
  <Paragraphs>270</Paragraphs>
  <Slides>59</Slides>
  <Notes>7</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sp019</dc:creator>
  <cp:lastModifiedBy>sp019</cp:lastModifiedBy>
  <cp:revision>18</cp:revision>
  <dcterms:created xsi:type="dcterms:W3CDTF">2014-11-28T15:19:07Z</dcterms:created>
  <dcterms:modified xsi:type="dcterms:W3CDTF">2015-12-11T13:50:35Z</dcterms:modified>
</cp:coreProperties>
</file>