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0"/>
  </p:notesMasterIdLst>
  <p:sldIdLst>
    <p:sldId id="256" r:id="rId2"/>
    <p:sldId id="270" r:id="rId3"/>
    <p:sldId id="257" r:id="rId4"/>
    <p:sldId id="259" r:id="rId5"/>
    <p:sldId id="271" r:id="rId6"/>
    <p:sldId id="260" r:id="rId7"/>
    <p:sldId id="261" r:id="rId8"/>
    <p:sldId id="275" r:id="rId9"/>
    <p:sldId id="262" r:id="rId10"/>
    <p:sldId id="272" r:id="rId11"/>
    <p:sldId id="267" r:id="rId12"/>
    <p:sldId id="276" r:id="rId13"/>
    <p:sldId id="274" r:id="rId14"/>
    <p:sldId id="263" r:id="rId15"/>
    <p:sldId id="264" r:id="rId16"/>
    <p:sldId id="265" r:id="rId17"/>
    <p:sldId id="266" r:id="rId18"/>
    <p:sldId id="269" r:id="rId19"/>
  </p:sldIdLst>
  <p:sldSz cx="9144000" cy="6858000" type="screen4x3"/>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2718" autoAdjust="0"/>
  </p:normalViewPr>
  <p:slideViewPr>
    <p:cSldViewPr>
      <p:cViewPr varScale="1">
        <p:scale>
          <a:sx n="68" d="100"/>
          <a:sy n="68" d="100"/>
        </p:scale>
        <p:origin x="-1446" y="-102"/>
      </p:cViewPr>
      <p:guideLst>
        <p:guide orient="horz" pos="2160"/>
        <p:guide pos="2880"/>
      </p:guideLst>
    </p:cSldViewPr>
  </p:slideViewPr>
  <p:outlineViewPr>
    <p:cViewPr>
      <p:scale>
        <a:sx n="33" d="100"/>
        <a:sy n="33" d="100"/>
      </p:scale>
      <p:origin x="0" y="9918"/>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FD6E5AA-79BF-4DF1-AC54-570038A8BA9E}" type="datetimeFigureOut">
              <a:rPr lang="ro-RO" smtClean="0"/>
              <a:t>15.03.2021</a:t>
            </a:fld>
            <a:endParaRPr lang="ro-RO"/>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o-RO"/>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CAE278-0CA5-4CAE-B12F-ECC36770610A}" type="slidenum">
              <a:rPr lang="ro-RO" smtClean="0"/>
              <a:t>‹#›</a:t>
            </a:fld>
            <a:endParaRPr lang="ro-RO"/>
          </a:p>
        </p:txBody>
      </p:sp>
    </p:spTree>
    <p:extLst>
      <p:ext uri="{BB962C8B-B14F-4D97-AF65-F5344CB8AC3E}">
        <p14:creationId xmlns:p14="http://schemas.microsoft.com/office/powerpoint/2010/main" val="3748756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o-RO" dirty="0"/>
          </a:p>
        </p:txBody>
      </p:sp>
      <p:sp>
        <p:nvSpPr>
          <p:cNvPr id="4" name="Slide Number Placeholder 3"/>
          <p:cNvSpPr>
            <a:spLocks noGrp="1"/>
          </p:cNvSpPr>
          <p:nvPr>
            <p:ph type="sldNum" sz="quarter" idx="10"/>
          </p:nvPr>
        </p:nvSpPr>
        <p:spPr/>
        <p:txBody>
          <a:bodyPr/>
          <a:lstStyle/>
          <a:p>
            <a:fld id="{16CAE278-0CA5-4CAE-B12F-ECC36770610A}" type="slidenum">
              <a:rPr lang="ro-RO" smtClean="0"/>
              <a:t>8</a:t>
            </a:fld>
            <a:endParaRPr lang="ro-RO"/>
          </a:p>
        </p:txBody>
      </p:sp>
    </p:spTree>
    <p:extLst>
      <p:ext uri="{BB962C8B-B14F-4D97-AF65-F5344CB8AC3E}">
        <p14:creationId xmlns:p14="http://schemas.microsoft.com/office/powerpoint/2010/main" val="2442451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53A67DAA-8BDF-4EE3-9C71-CD65109E1B13}" type="datetimeFigureOut">
              <a:rPr lang="ro-RO" smtClean="0"/>
              <a:t>15.03.2021</a:t>
            </a:fld>
            <a:endParaRPr lang="ro-RO"/>
          </a:p>
        </p:txBody>
      </p:sp>
      <p:sp>
        <p:nvSpPr>
          <p:cNvPr id="17" name="Footer Placeholder 16"/>
          <p:cNvSpPr>
            <a:spLocks noGrp="1"/>
          </p:cNvSpPr>
          <p:nvPr>
            <p:ph type="ftr" sz="quarter" idx="11"/>
          </p:nvPr>
        </p:nvSpPr>
        <p:spPr/>
        <p:txBody>
          <a:bodyPr/>
          <a:lstStyle/>
          <a:p>
            <a:endParaRPr lang="ro-RO"/>
          </a:p>
        </p:txBody>
      </p:sp>
      <p:sp>
        <p:nvSpPr>
          <p:cNvPr id="29" name="Slide Number Placeholder 28"/>
          <p:cNvSpPr>
            <a:spLocks noGrp="1"/>
          </p:cNvSpPr>
          <p:nvPr>
            <p:ph type="sldNum" sz="quarter" idx="12"/>
          </p:nvPr>
        </p:nvSpPr>
        <p:spPr/>
        <p:txBody>
          <a:bodyPr/>
          <a:lstStyle/>
          <a:p>
            <a:fld id="{BB027970-22A1-4FB7-835A-EC8C15C304D8}" type="slidenum">
              <a:rPr lang="ro-RO" smtClean="0"/>
              <a:t>‹#›</a:t>
            </a:fld>
            <a:endParaRPr lang="ro-RO"/>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3A67DAA-8BDF-4EE3-9C71-CD65109E1B13}" type="datetimeFigureOut">
              <a:rPr lang="ro-RO" smtClean="0"/>
              <a:t>15.03.2021</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BB027970-22A1-4FB7-835A-EC8C15C304D8}" type="slidenum">
              <a:rPr lang="ro-RO" smtClean="0"/>
              <a:t>‹#›</a:t>
            </a:fld>
            <a:endParaRPr lang="ro-RO"/>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3A67DAA-8BDF-4EE3-9C71-CD65109E1B13}" type="datetimeFigureOut">
              <a:rPr lang="ro-RO" smtClean="0"/>
              <a:t>15.03.2021</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a:xfrm>
            <a:off x="7924800" y="6416675"/>
            <a:ext cx="762000" cy="365125"/>
          </a:xfrm>
        </p:spPr>
        <p:txBody>
          <a:bodyPr/>
          <a:lstStyle/>
          <a:p>
            <a:fld id="{BB027970-22A1-4FB7-835A-EC8C15C304D8}" type="slidenum">
              <a:rPr lang="ro-RO" smtClean="0"/>
              <a:t>‹#›</a:t>
            </a:fld>
            <a:endParaRPr lang="ro-RO"/>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3A67DAA-8BDF-4EE3-9C71-CD65109E1B13}" type="datetimeFigureOut">
              <a:rPr lang="ro-RO" smtClean="0"/>
              <a:t>15.03.2021</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BB027970-22A1-4FB7-835A-EC8C15C304D8}" type="slidenum">
              <a:rPr lang="ro-RO" smtClean="0"/>
              <a:t>‹#›</a:t>
            </a:fld>
            <a:endParaRPr lang="ro-RO"/>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3A67DAA-8BDF-4EE3-9C71-CD65109E1B13}" type="datetimeFigureOut">
              <a:rPr lang="ro-RO" smtClean="0"/>
              <a:t>15.03.2021</a:t>
            </a:fld>
            <a:endParaRPr lang="ro-RO"/>
          </a:p>
        </p:txBody>
      </p:sp>
      <p:sp>
        <p:nvSpPr>
          <p:cNvPr id="8" name="Footer Placeholder 7"/>
          <p:cNvSpPr>
            <a:spLocks noGrp="1"/>
          </p:cNvSpPr>
          <p:nvPr>
            <p:ph type="ftr" sz="quarter" idx="11"/>
          </p:nvPr>
        </p:nvSpPr>
        <p:spPr/>
        <p:txBody>
          <a:bodyPr/>
          <a:lstStyle/>
          <a:p>
            <a:endParaRPr lang="ro-RO"/>
          </a:p>
        </p:txBody>
      </p:sp>
      <p:sp>
        <p:nvSpPr>
          <p:cNvPr id="9" name="Slide Number Placeholder 8"/>
          <p:cNvSpPr>
            <a:spLocks noGrp="1"/>
          </p:cNvSpPr>
          <p:nvPr>
            <p:ph type="sldNum" sz="quarter" idx="12"/>
          </p:nvPr>
        </p:nvSpPr>
        <p:spPr/>
        <p:txBody>
          <a:bodyPr/>
          <a:lstStyle/>
          <a:p>
            <a:fld id="{BB027970-22A1-4FB7-835A-EC8C15C304D8}" type="slidenum">
              <a:rPr lang="ro-RO" smtClean="0"/>
              <a:t>‹#›</a:t>
            </a:fld>
            <a:endParaRPr lang="ro-RO"/>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3A67DAA-8BDF-4EE3-9C71-CD65109E1B13}" type="datetimeFigureOut">
              <a:rPr lang="ro-RO" smtClean="0"/>
              <a:t>15.03.2021</a:t>
            </a:fld>
            <a:endParaRPr lang="ro-RO"/>
          </a:p>
        </p:txBody>
      </p:sp>
      <p:sp>
        <p:nvSpPr>
          <p:cNvPr id="4" name="Footer Placeholder 3"/>
          <p:cNvSpPr>
            <a:spLocks noGrp="1"/>
          </p:cNvSpPr>
          <p:nvPr>
            <p:ph type="ftr" sz="quarter" idx="11"/>
          </p:nvPr>
        </p:nvSpPr>
        <p:spPr/>
        <p:txBody>
          <a:bodyPr/>
          <a:lstStyle/>
          <a:p>
            <a:endParaRPr lang="ro-RO"/>
          </a:p>
        </p:txBody>
      </p:sp>
      <p:sp>
        <p:nvSpPr>
          <p:cNvPr id="5" name="Slide Number Placeholder 4"/>
          <p:cNvSpPr>
            <a:spLocks noGrp="1"/>
          </p:cNvSpPr>
          <p:nvPr>
            <p:ph type="sldNum" sz="quarter" idx="12"/>
          </p:nvPr>
        </p:nvSpPr>
        <p:spPr/>
        <p:txBody>
          <a:bodyPr/>
          <a:lstStyle/>
          <a:p>
            <a:fld id="{BB027970-22A1-4FB7-835A-EC8C15C304D8}" type="slidenum">
              <a:rPr lang="ro-RO" smtClean="0"/>
              <a:t>‹#›</a:t>
            </a:fld>
            <a:endParaRPr lang="ro-RO"/>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A67DAA-8BDF-4EE3-9C71-CD65109E1B13}" type="datetimeFigureOut">
              <a:rPr lang="ro-RO" smtClean="0"/>
              <a:t>15.03.2021</a:t>
            </a:fld>
            <a:endParaRPr lang="ro-RO"/>
          </a:p>
        </p:txBody>
      </p:sp>
      <p:sp>
        <p:nvSpPr>
          <p:cNvPr id="3" name="Footer Placeholder 2"/>
          <p:cNvSpPr>
            <a:spLocks noGrp="1"/>
          </p:cNvSpPr>
          <p:nvPr>
            <p:ph type="ftr" sz="quarter" idx="11"/>
          </p:nvPr>
        </p:nvSpPr>
        <p:spPr/>
        <p:txBody>
          <a:bodyPr/>
          <a:lstStyle/>
          <a:p>
            <a:endParaRPr lang="ro-RO"/>
          </a:p>
        </p:txBody>
      </p:sp>
      <p:sp>
        <p:nvSpPr>
          <p:cNvPr id="4" name="Slide Number Placeholder 3"/>
          <p:cNvSpPr>
            <a:spLocks noGrp="1"/>
          </p:cNvSpPr>
          <p:nvPr>
            <p:ph type="sldNum" sz="quarter" idx="12"/>
          </p:nvPr>
        </p:nvSpPr>
        <p:spPr/>
        <p:txBody>
          <a:bodyPr/>
          <a:lstStyle/>
          <a:p>
            <a:fld id="{BB027970-22A1-4FB7-835A-EC8C15C304D8}" type="slidenum">
              <a:rPr lang="ro-RO" smtClean="0"/>
              <a:t>‹#›</a:t>
            </a:fld>
            <a:endParaRPr lang="ro-RO"/>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3A67DAA-8BDF-4EE3-9C71-CD65109E1B13}" type="datetimeFigureOut">
              <a:rPr lang="ro-RO" smtClean="0"/>
              <a:t>15.03.2021</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BB027970-22A1-4FB7-835A-EC8C15C304D8}" type="slidenum">
              <a:rPr lang="ro-RO" smtClean="0"/>
              <a:t>‹#›</a:t>
            </a:fld>
            <a:endParaRPr lang="ro-RO"/>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3A67DAA-8BDF-4EE3-9C71-CD65109E1B13}" type="datetimeFigureOut">
              <a:rPr lang="ro-RO" smtClean="0"/>
              <a:t>15.03.2021</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BB027970-22A1-4FB7-835A-EC8C15C304D8}" type="slidenum">
              <a:rPr lang="ro-RO" smtClean="0"/>
              <a:t>‹#›</a:t>
            </a:fld>
            <a:endParaRPr lang="ro-RO"/>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3A67DAA-8BDF-4EE3-9C71-CD65109E1B13}" type="datetimeFigureOut">
              <a:rPr lang="ro-RO" smtClean="0"/>
              <a:t>15.03.2021</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BB027970-22A1-4FB7-835A-EC8C15C304D8}" type="slidenum">
              <a:rPr lang="ro-RO" smtClean="0"/>
              <a:t>‹#›</a:t>
            </a:fld>
            <a:endParaRPr lang="ro-RO"/>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3A67DAA-8BDF-4EE3-9C71-CD65109E1B13}" type="datetimeFigureOut">
              <a:rPr lang="ro-RO" smtClean="0"/>
              <a:t>15.03.2021</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BB027970-22A1-4FB7-835A-EC8C15C304D8}" type="slidenum">
              <a:rPr lang="ro-RO" smtClean="0"/>
              <a:t>‹#›</a:t>
            </a:fld>
            <a:endParaRPr lang="ro-RO"/>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53A67DAA-8BDF-4EE3-9C71-CD65109E1B13}" type="datetimeFigureOut">
              <a:rPr lang="ro-RO" smtClean="0"/>
              <a:t>15.03.2021</a:t>
            </a:fld>
            <a:endParaRPr lang="ro-RO"/>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ro-RO"/>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B027970-22A1-4FB7-835A-EC8C15C304D8}" type="slidenum">
              <a:rPr lang="ro-RO" smtClean="0"/>
              <a:t>‹#›</a:t>
            </a:fld>
            <a:endParaRPr lang="ro-RO"/>
          </a:p>
        </p:txBody>
      </p:sp>
    </p:spTree>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2030" y="1600200"/>
            <a:ext cx="8229600" cy="1600200"/>
          </a:xfrm>
        </p:spPr>
        <p:txBody>
          <a:bodyPr>
            <a:normAutofit fontScale="90000"/>
          </a:bodyPr>
          <a:lstStyle/>
          <a:p>
            <a:r>
              <a:rPr lang="en-US" dirty="0" smtClean="0"/>
              <a:t/>
            </a:r>
            <a:br>
              <a:rPr lang="en-US" dirty="0" smtClean="0"/>
            </a:br>
            <a:r>
              <a:rPr lang="en-US" dirty="0"/>
              <a:t/>
            </a:r>
            <a:br>
              <a:rPr lang="en-US" dirty="0"/>
            </a:br>
            <a:r>
              <a:rPr lang="en-US" dirty="0" smtClean="0"/>
              <a:t>Aquarelle Café</a:t>
            </a:r>
            <a:br>
              <a:rPr lang="en-US" dirty="0" smtClean="0"/>
            </a:br>
            <a:endParaRPr lang="ro-RO" dirty="0"/>
          </a:p>
        </p:txBody>
      </p:sp>
      <p:sp>
        <p:nvSpPr>
          <p:cNvPr id="3" name="Subtitle 2"/>
          <p:cNvSpPr>
            <a:spLocks noGrp="1"/>
          </p:cNvSpPr>
          <p:nvPr>
            <p:ph type="subTitle" idx="1"/>
          </p:nvPr>
        </p:nvSpPr>
        <p:spPr/>
        <p:txBody>
          <a:bodyPr>
            <a:normAutofit fontScale="55000" lnSpcReduction="20000"/>
          </a:bodyPr>
          <a:lstStyle/>
          <a:p>
            <a:r>
              <a:rPr lang="en-US" sz="5100" dirty="0" smtClean="0">
                <a:solidFill>
                  <a:srgbClr val="FF0000"/>
                </a:solidFill>
              </a:rPr>
              <a:t>Business Plan</a:t>
            </a:r>
          </a:p>
          <a:p>
            <a:endParaRPr lang="en-US" dirty="0"/>
          </a:p>
          <a:p>
            <a:r>
              <a:rPr lang="en-US" b="1" dirty="0" smtClean="0"/>
              <a:t>Madalina Petre(198822)</a:t>
            </a:r>
          </a:p>
          <a:p>
            <a:r>
              <a:rPr lang="en-US" dirty="0" smtClean="0"/>
              <a:t>University  of Wales Trinity </a:t>
            </a:r>
          </a:p>
          <a:p>
            <a:r>
              <a:rPr lang="en-US" dirty="0" smtClean="0"/>
              <a:t>Saint David</a:t>
            </a:r>
          </a:p>
          <a:p>
            <a:r>
              <a:rPr lang="en-US" dirty="0" smtClean="0"/>
              <a:t>2021 </a:t>
            </a:r>
          </a:p>
          <a:p>
            <a:endParaRPr lang="en-US" dirty="0"/>
          </a:p>
          <a:p>
            <a:endParaRPr lang="en-US" dirty="0" smtClean="0"/>
          </a:p>
          <a:p>
            <a:endParaRPr lang="ro-RO"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0" y="6000745"/>
            <a:ext cx="38100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152400"/>
            <a:ext cx="7010400"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304800"/>
            <a:ext cx="7010400"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663172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ro-RO" dirty="0"/>
          </a:p>
        </p:txBody>
      </p:sp>
      <p:sp>
        <p:nvSpPr>
          <p:cNvPr id="3" name="Content Placeholder 2"/>
          <p:cNvSpPr>
            <a:spLocks noGrp="1"/>
          </p:cNvSpPr>
          <p:nvPr>
            <p:ph idx="1"/>
          </p:nvPr>
        </p:nvSpPr>
        <p:spPr/>
        <p:txBody>
          <a:bodyPr/>
          <a:lstStyle/>
          <a:p>
            <a:pPr marL="0" indent="0">
              <a:buNone/>
            </a:pPr>
            <a:endParaRPr lang="en-US" dirty="0" smtClean="0"/>
          </a:p>
          <a:p>
            <a:pPr marL="0" indent="0">
              <a:buNone/>
            </a:pPr>
            <a:endParaRPr lang="en-US" dirty="0"/>
          </a:p>
          <a:p>
            <a:pPr marL="0" indent="0">
              <a:buNone/>
            </a:pPr>
            <a:r>
              <a:rPr lang="en-US" dirty="0" smtClean="0"/>
              <a:t>In my presentation I will speak about:</a:t>
            </a:r>
          </a:p>
          <a:p>
            <a:pPr marL="514350" indent="-514350">
              <a:buFont typeface="+mj-lt"/>
              <a:buAutoNum type="arabicPeriod"/>
            </a:pPr>
            <a:r>
              <a:rPr lang="en-US" dirty="0" smtClean="0"/>
              <a:t>Small introduction about my business idea</a:t>
            </a:r>
          </a:p>
          <a:p>
            <a:pPr marL="514350" indent="-514350">
              <a:buFont typeface="+mj-lt"/>
              <a:buAutoNum type="arabicPeriod"/>
            </a:pPr>
            <a:r>
              <a:rPr lang="en-US" dirty="0" smtClean="0"/>
              <a:t>Marketing PR strategy and ideas to introduce and develop this business</a:t>
            </a:r>
          </a:p>
          <a:p>
            <a:pPr marL="514350" indent="-514350">
              <a:buFont typeface="+mj-lt"/>
              <a:buAutoNum type="arabicPeriod"/>
            </a:pPr>
            <a:r>
              <a:rPr lang="en-US" dirty="0" smtClean="0"/>
              <a:t>SWOT analysis of the business</a:t>
            </a:r>
          </a:p>
          <a:p>
            <a:pPr marL="0" indent="0">
              <a:buNone/>
            </a:pPr>
            <a:endParaRPr lang="ro-RO"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551" y="228600"/>
            <a:ext cx="8913813"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87181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ro-RO" dirty="0"/>
          </a:p>
        </p:txBody>
      </p:sp>
      <p:sp>
        <p:nvSpPr>
          <p:cNvPr id="3" name="Content Placeholder 2"/>
          <p:cNvSpPr>
            <a:spLocks noGrp="1"/>
          </p:cNvSpPr>
          <p:nvPr>
            <p:ph idx="1"/>
          </p:nvPr>
        </p:nvSpPr>
        <p:spPr/>
        <p:txBody>
          <a:bodyPr>
            <a:normAutofit fontScale="92500" lnSpcReduction="10000"/>
          </a:bodyPr>
          <a:lstStyle/>
          <a:p>
            <a:endParaRPr lang="en-US" dirty="0" smtClean="0"/>
          </a:p>
          <a:p>
            <a:endParaRPr lang="en-US" dirty="0"/>
          </a:p>
          <a:p>
            <a:r>
              <a:rPr lang="en-US" dirty="0" smtClean="0"/>
              <a:t>My business idea is a coffee shop named Aquarelle Café but is not any coffee shop because it had something special ,a Magic Room of Fairytales.</a:t>
            </a:r>
          </a:p>
          <a:p>
            <a:r>
              <a:rPr lang="en-US" dirty="0" smtClean="0"/>
              <a:t>To be more precise Aquarelle Cafe is a perfect escape for parents or grandparents who want to enjoy coffee, tea, hot chocolate or other snacks while their children or grandchildren are safe and constantly watched for half hour, time when they listen to stories and songs being encouraged to enable their imagination. </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2618" y="152401"/>
            <a:ext cx="8077200" cy="22795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430324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4600" y="1143000"/>
            <a:ext cx="2590800" cy="247650"/>
          </a:xfrm>
        </p:spPr>
        <p:txBody>
          <a:bodyPr>
            <a:normAutofit fontScale="90000"/>
          </a:bodyPr>
          <a:lstStyle/>
          <a:p>
            <a:endParaRPr lang="ro-RO" dirty="0"/>
          </a:p>
        </p:txBody>
      </p:sp>
      <p:sp>
        <p:nvSpPr>
          <p:cNvPr id="3" name="Content Placeholder 2"/>
          <p:cNvSpPr>
            <a:spLocks noGrp="1"/>
          </p:cNvSpPr>
          <p:nvPr>
            <p:ph idx="1"/>
          </p:nvPr>
        </p:nvSpPr>
        <p:spPr>
          <a:xfrm>
            <a:off x="457199" y="2271712"/>
            <a:ext cx="5710237" cy="2376488"/>
          </a:xfrm>
        </p:spPr>
        <p:txBody>
          <a:bodyPr>
            <a:normAutofit fontScale="85000" lnSpcReduction="20000"/>
          </a:bodyPr>
          <a:lstStyle/>
          <a:p>
            <a:pPr marL="0" indent="0">
              <a:buNone/>
            </a:pPr>
            <a:endParaRPr lang="en-US" dirty="0"/>
          </a:p>
          <a:p>
            <a:pPr marL="0" indent="0">
              <a:buNone/>
            </a:pPr>
            <a:r>
              <a:rPr lang="en-US" dirty="0" smtClean="0"/>
              <a:t>The Magic Room of Fairy Tales will be the part of our store where children will enjoy of the fantastic atmosphere of the fairy tale world, they will be able to sing and put into practice beautiful passages from stories</a:t>
            </a:r>
          </a:p>
          <a:p>
            <a:endParaRPr lang="en-US" dirty="0" smtClean="0"/>
          </a:p>
          <a:p>
            <a:endParaRPr lang="en-US" dirty="0"/>
          </a:p>
          <a:p>
            <a:pPr marL="0" indent="0">
              <a:buNone/>
            </a:pPr>
            <a:endParaRPr lang="en-US" dirty="0"/>
          </a:p>
          <a:p>
            <a:pPr marL="0" indent="0">
              <a:buNone/>
            </a:pPr>
            <a:endParaRPr lang="en-US" dirty="0" smtClean="0"/>
          </a:p>
        </p:txBody>
      </p:sp>
      <p:pic>
        <p:nvPicPr>
          <p:cNvPr id="3074" name="Picture 2" descr="C:\Users\Petre\Desktop\downloa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466725"/>
            <a:ext cx="4357687" cy="1847850"/>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4800600"/>
            <a:ext cx="2562225" cy="178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81162" y="5257800"/>
            <a:ext cx="3743325" cy="121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48400" y="1600200"/>
            <a:ext cx="2143125"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315543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ro-RO" dirty="0"/>
          </a:p>
        </p:txBody>
      </p:sp>
      <p:sp>
        <p:nvSpPr>
          <p:cNvPr id="3" name="Content Placeholder 2"/>
          <p:cNvSpPr>
            <a:spLocks noGrp="1"/>
          </p:cNvSpPr>
          <p:nvPr>
            <p:ph idx="1"/>
          </p:nvPr>
        </p:nvSpPr>
        <p:spPr>
          <a:xfrm>
            <a:off x="533400" y="2743200"/>
            <a:ext cx="8229600" cy="3763963"/>
          </a:xfrm>
        </p:spPr>
        <p:txBody>
          <a:bodyPr>
            <a:normAutofit/>
          </a:bodyPr>
          <a:lstStyle/>
          <a:p>
            <a:r>
              <a:rPr lang="en-US" dirty="0" smtClean="0"/>
              <a:t>We </a:t>
            </a:r>
            <a:r>
              <a:rPr lang="en-US" dirty="0"/>
              <a:t>have built a place where our customers can break the daily routine of preparing breakfast, a simple lunch or a snack because we meet them with a wide range of products, with food and </a:t>
            </a:r>
            <a:r>
              <a:rPr lang="en-US" dirty="0" smtClean="0"/>
              <a:t>drinks </a:t>
            </a:r>
            <a:r>
              <a:rPr lang="en-US" dirty="0"/>
              <a:t>suitable for every moment of the </a:t>
            </a:r>
            <a:r>
              <a:rPr lang="en-US" dirty="0" smtClean="0"/>
              <a:t>day</a:t>
            </a:r>
          </a:p>
          <a:p>
            <a:r>
              <a:rPr lang="en-US" dirty="0" smtClean="0"/>
              <a:t>Our mission is to offer </a:t>
            </a:r>
            <a:r>
              <a:rPr lang="en-US" dirty="0"/>
              <a:t>our clients relaxation in a pleasant atmosphere</a:t>
            </a:r>
            <a:endParaRPr lang="ro-RO" dirty="0"/>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228600"/>
            <a:ext cx="3733800"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5800" y="194481"/>
            <a:ext cx="4607257" cy="23201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74421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5967"/>
            <a:ext cx="7543800" cy="1143000"/>
          </a:xfrm>
        </p:spPr>
        <p:txBody>
          <a:bodyPr/>
          <a:lstStyle/>
          <a:p>
            <a:endParaRPr lang="ro-RO" dirty="0"/>
          </a:p>
        </p:txBody>
      </p:sp>
      <p:sp>
        <p:nvSpPr>
          <p:cNvPr id="3" name="Content Placeholder 2"/>
          <p:cNvSpPr>
            <a:spLocks noGrp="1"/>
          </p:cNvSpPr>
          <p:nvPr>
            <p:ph idx="1"/>
          </p:nvPr>
        </p:nvSpPr>
        <p:spPr>
          <a:xfrm>
            <a:off x="457200" y="2743200"/>
            <a:ext cx="8229600" cy="3048001"/>
          </a:xfrm>
        </p:spPr>
        <p:txBody>
          <a:bodyPr/>
          <a:lstStyle/>
          <a:p>
            <a:r>
              <a:rPr lang="en-US" dirty="0" smtClean="0"/>
              <a:t>We will also maintain a friendly, fair, and creative work environment, which respects diversity in case our client want to work or read while they enjoy a good cup of coffee.</a:t>
            </a:r>
          </a:p>
          <a:p>
            <a:endParaRPr lang="ro-RO"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81688" y="4724400"/>
            <a:ext cx="2619375"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0"/>
            <a:ext cx="4752975" cy="2660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38800" y="0"/>
            <a:ext cx="2971799" cy="2362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44676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smtClean="0"/>
              <a:t>Marketing and PR strategy</a:t>
            </a:r>
            <a:endParaRPr lang="ro-RO" sz="2800" dirty="0"/>
          </a:p>
        </p:txBody>
      </p:sp>
      <p:sp>
        <p:nvSpPr>
          <p:cNvPr id="3" name="Content Placeholder 2"/>
          <p:cNvSpPr>
            <a:spLocks noGrp="1"/>
          </p:cNvSpPr>
          <p:nvPr>
            <p:ph idx="1"/>
          </p:nvPr>
        </p:nvSpPr>
        <p:spPr>
          <a:xfrm>
            <a:off x="0" y="1371600"/>
            <a:ext cx="4572000" cy="5257800"/>
          </a:xfrm>
        </p:spPr>
        <p:txBody>
          <a:bodyPr>
            <a:normAutofit fontScale="85000" lnSpcReduction="20000"/>
          </a:bodyPr>
          <a:lstStyle/>
          <a:p>
            <a:r>
              <a:rPr lang="en-US" dirty="0" smtClean="0"/>
              <a:t>My target market will generally be made up of parents or grandparents but not only, people who want to relax, read a book or work are always welcome, we will also have a take away service so the employees of the surrounding companies who appreciate good coffee they are also a target</a:t>
            </a:r>
            <a:r>
              <a:rPr lang="en-US" dirty="0" smtClean="0"/>
              <a:t>.</a:t>
            </a:r>
          </a:p>
          <a:p>
            <a:r>
              <a:rPr lang="en-US" dirty="0" smtClean="0"/>
              <a:t>We design out space with two bookshelves full of captivating books for our customers</a:t>
            </a:r>
            <a:endParaRPr lang="en-US" dirty="0" smtClean="0"/>
          </a:p>
          <a:p>
            <a:pPr marL="0" indent="0">
              <a:buNone/>
            </a:pPr>
            <a:endParaRPr lang="en-US" dirty="0" smtClean="0"/>
          </a:p>
          <a:p>
            <a:pPr marL="0" indent="0">
              <a:buNone/>
            </a:pPr>
            <a:endParaRPr lang="ro-RO"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8175" y="1066800"/>
            <a:ext cx="4648200" cy="289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8175" y="3962400"/>
            <a:ext cx="4648199" cy="266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24814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t>
            </a:r>
            <a:br>
              <a:rPr lang="en-US" dirty="0" smtClean="0"/>
            </a:br>
            <a:r>
              <a:rPr lang="en-US" dirty="0"/>
              <a:t/>
            </a:r>
            <a:br>
              <a:rPr lang="en-US" dirty="0"/>
            </a:br>
            <a:r>
              <a:rPr lang="en-US" dirty="0" smtClean="0"/>
              <a:t/>
            </a:r>
            <a:br>
              <a:rPr lang="en-US" dirty="0" smtClean="0"/>
            </a:br>
            <a:r>
              <a:rPr lang="en-US" dirty="0"/>
              <a:t/>
            </a:r>
            <a:br>
              <a:rPr lang="en-US" dirty="0"/>
            </a:br>
            <a:endParaRPr lang="ro-RO" dirty="0"/>
          </a:p>
        </p:txBody>
      </p:sp>
      <p:sp>
        <p:nvSpPr>
          <p:cNvPr id="4" name="Content Placeholder 3"/>
          <p:cNvSpPr>
            <a:spLocks noGrp="1"/>
          </p:cNvSpPr>
          <p:nvPr>
            <p:ph idx="1"/>
          </p:nvPr>
        </p:nvSpPr>
        <p:spPr/>
        <p:txBody>
          <a:bodyPr/>
          <a:lstStyle/>
          <a:p>
            <a:r>
              <a:rPr lang="en-US" dirty="0" smtClean="0"/>
              <a:t>We will try to advertise with free sample of take away boxes with breakfast for the surrounding companies</a:t>
            </a:r>
          </a:p>
          <a:p>
            <a:endParaRPr lang="ro-RO"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3352800"/>
            <a:ext cx="3987800" cy="2590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76201"/>
            <a:ext cx="2514600" cy="16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0537" y="4114800"/>
            <a:ext cx="2143125"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0541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Advertising</a:t>
            </a:r>
            <a:br>
              <a:rPr lang="en-US" dirty="0" smtClean="0"/>
            </a:br>
            <a:endParaRPr lang="ro-RO" dirty="0"/>
          </a:p>
        </p:txBody>
      </p:sp>
      <p:sp>
        <p:nvSpPr>
          <p:cNvPr id="3" name="Content Placeholder 2"/>
          <p:cNvSpPr>
            <a:spLocks noGrp="1"/>
          </p:cNvSpPr>
          <p:nvPr>
            <p:ph idx="1"/>
          </p:nvPr>
        </p:nvSpPr>
        <p:spPr>
          <a:xfrm>
            <a:off x="152400" y="2560093"/>
            <a:ext cx="8229600" cy="1295399"/>
          </a:xfrm>
        </p:spPr>
        <p:txBody>
          <a:bodyPr>
            <a:normAutofit fontScale="55000" lnSpcReduction="20000"/>
          </a:bodyPr>
          <a:lstStyle/>
          <a:p>
            <a:pPr marL="0" indent="0">
              <a:buNone/>
            </a:pPr>
            <a:r>
              <a:rPr lang="en-US" dirty="0" smtClean="0"/>
              <a:t>We will try to advertise with:</a:t>
            </a:r>
          </a:p>
          <a:p>
            <a:endParaRPr lang="en-US" dirty="0" smtClean="0"/>
          </a:p>
          <a:p>
            <a:r>
              <a:rPr lang="en-US" dirty="0" smtClean="0"/>
              <a:t>-Flyers with our grand opening and free </a:t>
            </a:r>
            <a:r>
              <a:rPr lang="en-US" dirty="0" smtClean="0"/>
              <a:t>coffee for you and the friend you bring in</a:t>
            </a:r>
            <a:endParaRPr lang="en-US" dirty="0" smtClean="0"/>
          </a:p>
          <a:p>
            <a:r>
              <a:rPr lang="en-US" dirty="0" smtClean="0"/>
              <a:t>-Brochure with our menu and products in the appropriate schools and nurseries</a:t>
            </a:r>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p:txBody>
      </p:sp>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0200" y="197893"/>
            <a:ext cx="3494087" cy="2362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1287" y="3802702"/>
            <a:ext cx="6169025" cy="3041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508" y="197893"/>
            <a:ext cx="4457132" cy="2362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526290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037" y="191755"/>
            <a:ext cx="4525963"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131805"/>
            <a:ext cx="3974839" cy="3133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8"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7400" y="381000"/>
            <a:ext cx="1798637" cy="2541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2"/>
          <p:cNvSpPr>
            <a:spLocks noGrp="1"/>
          </p:cNvSpPr>
          <p:nvPr>
            <p:ph type="title"/>
          </p:nvPr>
        </p:nvSpPr>
        <p:spPr/>
        <p:txBody>
          <a:bodyPr/>
          <a:lstStyle/>
          <a:p>
            <a:endParaRPr lang="ro-RO"/>
          </a:p>
        </p:txBody>
      </p:sp>
    </p:spTree>
    <p:extLst>
      <p:ext uri="{BB962C8B-B14F-4D97-AF65-F5344CB8AC3E}">
        <p14:creationId xmlns:p14="http://schemas.microsoft.com/office/powerpoint/2010/main" val="42937411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286615"/>
            <a:ext cx="1905000" cy="1143000"/>
          </a:xfrm>
        </p:spPr>
        <p:txBody>
          <a:bodyPr/>
          <a:lstStyle/>
          <a:p>
            <a:endParaRPr lang="ro-RO" dirty="0"/>
          </a:p>
        </p:txBody>
      </p:sp>
      <p:sp>
        <p:nvSpPr>
          <p:cNvPr id="3" name="Content Placeholder 2"/>
          <p:cNvSpPr>
            <a:spLocks noGrp="1"/>
          </p:cNvSpPr>
          <p:nvPr>
            <p:ph idx="1"/>
          </p:nvPr>
        </p:nvSpPr>
        <p:spPr>
          <a:xfrm>
            <a:off x="381000" y="2362199"/>
            <a:ext cx="8229600" cy="2057401"/>
          </a:xfrm>
        </p:spPr>
        <p:txBody>
          <a:bodyPr>
            <a:normAutofit fontScale="62500" lnSpcReduction="20000"/>
          </a:bodyPr>
          <a:lstStyle/>
          <a:p>
            <a:r>
              <a:rPr lang="en-US" dirty="0" smtClean="0"/>
              <a:t>Our </a:t>
            </a:r>
            <a:r>
              <a:rPr lang="en-US" dirty="0"/>
              <a:t>online </a:t>
            </a:r>
            <a:r>
              <a:rPr lang="en-US" dirty="0" smtClean="0"/>
              <a:t>site where we will post every products and services, here we will do appointments for Magic Room</a:t>
            </a:r>
            <a:endParaRPr lang="en-US" dirty="0"/>
          </a:p>
          <a:p>
            <a:r>
              <a:rPr lang="en-US" dirty="0" smtClean="0"/>
              <a:t>Facebook Aquarelle Café daily posts about our promotions and products.</a:t>
            </a:r>
            <a:endParaRPr lang="en-US" dirty="0"/>
          </a:p>
          <a:p>
            <a:r>
              <a:rPr lang="en-US" dirty="0" smtClean="0"/>
              <a:t>Instagram where we post news about our shop, products and contests</a:t>
            </a:r>
            <a:endParaRPr lang="en-US" dirty="0"/>
          </a:p>
          <a:p>
            <a:r>
              <a:rPr lang="en-US" dirty="0" smtClean="0"/>
              <a:t>Tweeter</a:t>
            </a:r>
            <a:endParaRPr lang="en-US" dirty="0"/>
          </a:p>
          <a:p>
            <a:r>
              <a:rPr lang="en-US" dirty="0" smtClean="0"/>
              <a:t>Local </a:t>
            </a:r>
            <a:r>
              <a:rPr lang="en-US" dirty="0"/>
              <a:t>radio advertise</a:t>
            </a:r>
          </a:p>
          <a:p>
            <a:endParaRPr lang="ro-RO" dirty="0"/>
          </a:p>
        </p:txBody>
      </p:sp>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4629150"/>
            <a:ext cx="2895600" cy="1924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912" y="71548"/>
            <a:ext cx="3443288"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29200" y="0"/>
            <a:ext cx="3152775"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29200" y="4686300"/>
            <a:ext cx="3848100"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416629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ro-RO"/>
          </a:p>
        </p:txBody>
      </p:sp>
      <p:sp>
        <p:nvSpPr>
          <p:cNvPr id="3" name="Content Placeholder 2"/>
          <p:cNvSpPr>
            <a:spLocks noGrp="1"/>
          </p:cNvSpPr>
          <p:nvPr>
            <p:ph idx="1"/>
          </p:nvPr>
        </p:nvSpPr>
        <p:spPr/>
        <p:txBody>
          <a:bodyPr/>
          <a:lstStyle/>
          <a:p>
            <a:r>
              <a:rPr lang="en-US" dirty="0" smtClean="0"/>
              <a:t>We will advertise with flyers for our service in in Magic Room</a:t>
            </a:r>
          </a:p>
          <a:p>
            <a:endParaRPr lang="ro-RO" dirty="0"/>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4200" y="2590800"/>
            <a:ext cx="5295900"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93461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ro-RO"/>
          </a:p>
        </p:txBody>
      </p:sp>
      <p:sp>
        <p:nvSpPr>
          <p:cNvPr id="3" name="Content Placeholder 2"/>
          <p:cNvSpPr>
            <a:spLocks noGrp="1"/>
          </p:cNvSpPr>
          <p:nvPr>
            <p:ph idx="1"/>
          </p:nvPr>
        </p:nvSpPr>
        <p:spPr>
          <a:xfrm>
            <a:off x="381000" y="1524000"/>
            <a:ext cx="5562600" cy="4525963"/>
          </a:xfrm>
        </p:spPr>
        <p:txBody>
          <a:bodyPr/>
          <a:lstStyle/>
          <a:p>
            <a:r>
              <a:rPr lang="en-US" dirty="0" smtClean="0"/>
              <a:t>To promote our coffee shop we will host some contest like:</a:t>
            </a:r>
          </a:p>
          <a:p>
            <a:pPr marL="0" indent="0">
              <a:buNone/>
            </a:pPr>
            <a:r>
              <a:rPr lang="en-US" dirty="0" smtClean="0"/>
              <a:t>-the best barista from Cardiff</a:t>
            </a:r>
          </a:p>
          <a:p>
            <a:pPr marL="0" indent="0">
              <a:buNone/>
            </a:pPr>
            <a:endParaRPr lang="en-US" dirty="0" smtClean="0"/>
          </a:p>
          <a:p>
            <a:pPr marL="0" indent="0">
              <a:buNone/>
            </a:pPr>
            <a:r>
              <a:rPr lang="en-US" dirty="0" smtClean="0"/>
              <a:t>-The most artistic cappuccino from Cardiff</a:t>
            </a: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1295400"/>
            <a:ext cx="2943226" cy="2524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8800" y="4467224"/>
            <a:ext cx="2957513" cy="2438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403699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smtClean="0"/>
              <a:t>SWOT Analysis</a:t>
            </a:r>
            <a:r>
              <a:rPr lang="en-US" dirty="0" smtClean="0"/>
              <a:t/>
            </a:r>
            <a:br>
              <a:rPr lang="en-US" dirty="0" smtClean="0"/>
            </a:br>
            <a:endParaRPr lang="ro-RO" dirty="0"/>
          </a:p>
        </p:txBody>
      </p:sp>
      <p:sp>
        <p:nvSpPr>
          <p:cNvPr id="3" name="Content Placeholder 2"/>
          <p:cNvSpPr>
            <a:spLocks noGrp="1"/>
          </p:cNvSpPr>
          <p:nvPr>
            <p:ph idx="1"/>
          </p:nvPr>
        </p:nvSpPr>
        <p:spPr>
          <a:xfrm>
            <a:off x="457200" y="762001"/>
            <a:ext cx="5715000" cy="4800599"/>
          </a:xfrm>
        </p:spPr>
        <p:txBody>
          <a:bodyPr>
            <a:normAutofit fontScale="77500" lnSpcReduction="20000"/>
          </a:bodyPr>
          <a:lstStyle/>
          <a:p>
            <a:pPr marL="0" indent="0">
              <a:buNone/>
            </a:pPr>
            <a:r>
              <a:rPr lang="en-US" sz="3400" dirty="0" smtClean="0">
                <a:solidFill>
                  <a:srgbClr val="FF0000"/>
                </a:solidFill>
              </a:rPr>
              <a:t>Strengths</a:t>
            </a:r>
            <a:r>
              <a:rPr lang="en-US" sz="3400" dirty="0" smtClean="0"/>
              <a:t> </a:t>
            </a:r>
          </a:p>
          <a:p>
            <a:endParaRPr lang="en-US" dirty="0"/>
          </a:p>
          <a:p>
            <a:r>
              <a:rPr lang="en-US" dirty="0" smtClean="0"/>
              <a:t> increasing daily coffee consumption (more than a cup - the tastes of coffee consumers have evolved</a:t>
            </a:r>
          </a:p>
          <a:p>
            <a:r>
              <a:rPr lang="en-US" dirty="0" smtClean="0"/>
              <a:t> association with a well-known coffee producer</a:t>
            </a:r>
          </a:p>
          <a:p>
            <a:r>
              <a:rPr lang="en-US" dirty="0" smtClean="0"/>
              <a:t> originality</a:t>
            </a:r>
          </a:p>
          <a:p>
            <a:r>
              <a:rPr lang="en-US" dirty="0" smtClean="0"/>
              <a:t> loyalty programs, related services</a:t>
            </a:r>
          </a:p>
          <a:p>
            <a:r>
              <a:rPr lang="en-US" dirty="0" smtClean="0"/>
              <a:t> experience of our  manager and our baristas</a:t>
            </a:r>
          </a:p>
          <a:p>
            <a:r>
              <a:rPr lang="en-US" dirty="0" smtClean="0"/>
              <a:t>The area and location has heavy drive by traffic </a:t>
            </a:r>
          </a:p>
          <a:p>
            <a:r>
              <a:rPr lang="en-US" dirty="0" smtClean="0"/>
              <a:t>equipment is of the latest generation </a:t>
            </a:r>
          </a:p>
          <a:p>
            <a:endParaRPr lang="ro-RO"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3600" y="76200"/>
            <a:ext cx="3048000" cy="2724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3048000"/>
            <a:ext cx="2705100" cy="1685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81600" y="5257800"/>
            <a:ext cx="3333750"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4953000"/>
            <a:ext cx="3429000" cy="167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082866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62600" y="914400"/>
            <a:ext cx="3209925" cy="568036"/>
          </a:xfrm>
        </p:spPr>
        <p:txBody>
          <a:bodyPr>
            <a:normAutofit fontScale="90000"/>
          </a:bodyPr>
          <a:lstStyle/>
          <a:p>
            <a:endParaRPr lang="ro-RO" dirty="0"/>
          </a:p>
        </p:txBody>
      </p:sp>
      <p:sp>
        <p:nvSpPr>
          <p:cNvPr id="3" name="Content Placeholder 2"/>
          <p:cNvSpPr>
            <a:spLocks noGrp="1"/>
          </p:cNvSpPr>
          <p:nvPr>
            <p:ph idx="1"/>
          </p:nvPr>
        </p:nvSpPr>
        <p:spPr/>
        <p:txBody>
          <a:bodyPr/>
          <a:lstStyle/>
          <a:p>
            <a:pPr marL="0" indent="0">
              <a:buNone/>
            </a:pPr>
            <a:r>
              <a:rPr lang="ro-RO" dirty="0" smtClean="0">
                <a:solidFill>
                  <a:srgbClr val="FF0000"/>
                </a:solidFill>
              </a:rPr>
              <a:t>Weaknesses</a:t>
            </a:r>
            <a:endParaRPr lang="en-US" dirty="0" smtClean="0">
              <a:solidFill>
                <a:srgbClr val="FF0000"/>
              </a:solidFill>
            </a:endParaRPr>
          </a:p>
          <a:p>
            <a:r>
              <a:rPr lang="en-US" dirty="0"/>
              <a:t>Poor consumer </a:t>
            </a:r>
            <a:r>
              <a:rPr lang="en-US" dirty="0" smtClean="0"/>
              <a:t>confidence </a:t>
            </a:r>
          </a:p>
          <a:p>
            <a:r>
              <a:rPr lang="en-US" dirty="0"/>
              <a:t>O</a:t>
            </a:r>
            <a:r>
              <a:rPr lang="ro-RO" dirty="0" smtClean="0"/>
              <a:t>wners </a:t>
            </a:r>
            <a:r>
              <a:rPr lang="ro-RO" dirty="0"/>
              <a:t>lack of </a:t>
            </a:r>
            <a:r>
              <a:rPr lang="ro-RO" dirty="0" smtClean="0"/>
              <a:t>experience</a:t>
            </a:r>
            <a:endParaRPr lang="en-US" dirty="0" smtClean="0"/>
          </a:p>
          <a:p>
            <a:r>
              <a:rPr lang="en-US" dirty="0" smtClean="0"/>
              <a:t>New products on the market</a:t>
            </a:r>
          </a:p>
          <a:p>
            <a:r>
              <a:rPr lang="en-US" dirty="0" smtClean="0"/>
              <a:t>Limited resources</a:t>
            </a:r>
            <a:endParaRPr lang="ro-RO"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0" y="304800"/>
            <a:ext cx="3581400"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4600" y="3886200"/>
            <a:ext cx="1838325"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856122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0" y="304800"/>
            <a:ext cx="4038600" cy="1143000"/>
          </a:xfrm>
        </p:spPr>
        <p:txBody>
          <a:bodyPr/>
          <a:lstStyle/>
          <a:p>
            <a:endParaRPr lang="ro-RO" dirty="0"/>
          </a:p>
        </p:txBody>
      </p:sp>
      <p:sp>
        <p:nvSpPr>
          <p:cNvPr id="3" name="Content Placeholder 2"/>
          <p:cNvSpPr>
            <a:spLocks noGrp="1"/>
          </p:cNvSpPr>
          <p:nvPr>
            <p:ph idx="1"/>
          </p:nvPr>
        </p:nvSpPr>
        <p:spPr/>
        <p:txBody>
          <a:bodyPr>
            <a:normAutofit fontScale="92500" lnSpcReduction="10000"/>
          </a:bodyPr>
          <a:lstStyle/>
          <a:p>
            <a:pPr marL="0" indent="0">
              <a:buNone/>
            </a:pPr>
            <a:r>
              <a:rPr lang="en-US" dirty="0" smtClean="0">
                <a:solidFill>
                  <a:srgbClr val="FF0000"/>
                </a:solidFill>
              </a:rPr>
              <a:t>Opportunities</a:t>
            </a:r>
          </a:p>
          <a:p>
            <a:endParaRPr lang="en-US" dirty="0"/>
          </a:p>
          <a:p>
            <a:endParaRPr lang="en-US" dirty="0" smtClean="0"/>
          </a:p>
          <a:p>
            <a:r>
              <a:rPr lang="en-US" dirty="0" smtClean="0"/>
              <a:t>that </a:t>
            </a:r>
            <a:r>
              <a:rPr lang="en-US" dirty="0"/>
              <a:t>going out to a restaurant with children can be more expensive </a:t>
            </a:r>
            <a:endParaRPr lang="en-US" dirty="0" smtClean="0"/>
          </a:p>
          <a:p>
            <a:r>
              <a:rPr lang="en-US" dirty="0"/>
              <a:t>coffee consumption is constantly increasing</a:t>
            </a:r>
            <a:endParaRPr lang="en-US" dirty="0" smtClean="0"/>
          </a:p>
          <a:p>
            <a:r>
              <a:rPr lang="en-US" dirty="0" smtClean="0"/>
              <a:t>the </a:t>
            </a:r>
            <a:r>
              <a:rPr lang="en-US" dirty="0"/>
              <a:t>coffee tastes are more extravagant and more pretentious </a:t>
            </a:r>
            <a:r>
              <a:rPr lang="en-US" dirty="0" smtClean="0"/>
              <a:t>now</a:t>
            </a:r>
          </a:p>
          <a:p>
            <a:r>
              <a:rPr lang="en-US" dirty="0" smtClean="0"/>
              <a:t>we </a:t>
            </a:r>
            <a:r>
              <a:rPr lang="en-US" dirty="0"/>
              <a:t>can develop the programs we have with the kids: karaoke, painting or paper crafts and we will have more diversity to attract the customers</a:t>
            </a:r>
            <a:endParaRPr lang="ro-RO"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95600" y="304800"/>
            <a:ext cx="5257800" cy="20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0779118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310127">
            <a:off x="691125" y="429138"/>
            <a:ext cx="2220500" cy="1143000"/>
          </a:xfrm>
        </p:spPr>
        <p:txBody>
          <a:bodyPr/>
          <a:lstStyle/>
          <a:p>
            <a:endParaRPr lang="ro-RO" dirty="0"/>
          </a:p>
        </p:txBody>
      </p:sp>
      <p:sp>
        <p:nvSpPr>
          <p:cNvPr id="3" name="Content Placeholder 2"/>
          <p:cNvSpPr>
            <a:spLocks noGrp="1"/>
          </p:cNvSpPr>
          <p:nvPr>
            <p:ph idx="1"/>
          </p:nvPr>
        </p:nvSpPr>
        <p:spPr>
          <a:xfrm>
            <a:off x="457200" y="1905001"/>
            <a:ext cx="8229600" cy="2971800"/>
          </a:xfrm>
        </p:spPr>
        <p:txBody>
          <a:bodyPr>
            <a:normAutofit fontScale="77500" lnSpcReduction="20000"/>
          </a:bodyPr>
          <a:lstStyle/>
          <a:p>
            <a:pPr marL="0" indent="0">
              <a:buNone/>
            </a:pPr>
            <a:r>
              <a:rPr lang="en-US" dirty="0" smtClean="0">
                <a:solidFill>
                  <a:srgbClr val="FF0000"/>
                </a:solidFill>
              </a:rPr>
              <a:t>Threats</a:t>
            </a:r>
          </a:p>
          <a:p>
            <a:pPr marL="0" indent="0">
              <a:buNone/>
            </a:pPr>
            <a:endParaRPr lang="en-US" dirty="0" smtClean="0"/>
          </a:p>
          <a:p>
            <a:pPr marL="0" indent="0">
              <a:buNone/>
            </a:pPr>
            <a:r>
              <a:rPr lang="en-US" dirty="0" smtClean="0"/>
              <a:t>-Rent </a:t>
            </a:r>
            <a:r>
              <a:rPr lang="en-US" dirty="0"/>
              <a:t>Prices may be high (future rent increases, caused by progressing community development</a:t>
            </a:r>
          </a:p>
          <a:p>
            <a:pPr marL="0" indent="0">
              <a:buNone/>
            </a:pPr>
            <a:r>
              <a:rPr lang="en-US" dirty="0" smtClean="0"/>
              <a:t>-Other </a:t>
            </a:r>
            <a:r>
              <a:rPr lang="en-US" dirty="0"/>
              <a:t>cafes in the area</a:t>
            </a:r>
          </a:p>
          <a:p>
            <a:pPr marL="0" indent="0">
              <a:buNone/>
            </a:pPr>
            <a:r>
              <a:rPr lang="en-US" dirty="0" smtClean="0"/>
              <a:t>- </a:t>
            </a:r>
            <a:r>
              <a:rPr lang="en-US" dirty="0"/>
              <a:t>Government regulations, requirements – high administrative costs, experts might be needed</a:t>
            </a:r>
          </a:p>
          <a:p>
            <a:pPr marL="0" indent="0">
              <a:buNone/>
            </a:pPr>
            <a:r>
              <a:rPr lang="en-US" dirty="0"/>
              <a:t> </a:t>
            </a:r>
            <a:r>
              <a:rPr lang="en-US" dirty="0" smtClean="0"/>
              <a:t>-Varying </a:t>
            </a:r>
            <a:r>
              <a:rPr lang="en-US" dirty="0"/>
              <a:t>prices for resources (food, electricity, gas, oil, water)</a:t>
            </a:r>
          </a:p>
          <a:p>
            <a:pPr marL="0" indent="0">
              <a:buNone/>
            </a:pPr>
            <a:endParaRPr lang="en-US" dirty="0" smtClean="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9800" y="228600"/>
            <a:ext cx="2962275" cy="1543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5077" y="19050"/>
            <a:ext cx="2857500"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54869" y="4876800"/>
            <a:ext cx="2619375"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915171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ro-RO" dirty="0"/>
          </a:p>
        </p:txBody>
      </p:sp>
      <p:sp>
        <p:nvSpPr>
          <p:cNvPr id="3" name="Content Placeholder 2"/>
          <p:cNvSpPr>
            <a:spLocks noGrp="1"/>
          </p:cNvSpPr>
          <p:nvPr>
            <p:ph idx="1"/>
          </p:nvPr>
        </p:nvSpPr>
        <p:spPr/>
        <p:txBody>
          <a:bodyPr>
            <a:normAutofit fontScale="47500" lnSpcReduction="20000"/>
          </a:bodyPr>
          <a:lstStyle/>
          <a:p>
            <a:endParaRPr lang="en-US" dirty="0"/>
          </a:p>
          <a:p>
            <a:r>
              <a:rPr lang="en-US" dirty="0"/>
              <a:t>References</a:t>
            </a:r>
          </a:p>
          <a:p>
            <a:r>
              <a:rPr lang="en-US" dirty="0"/>
              <a:t>1.	www.cardiffwalesmap.com</a:t>
            </a:r>
          </a:p>
          <a:p>
            <a:r>
              <a:rPr lang="en-US" dirty="0"/>
              <a:t>2.	www.costa.co.uk</a:t>
            </a:r>
          </a:p>
          <a:p>
            <a:r>
              <a:rPr lang="en-US" dirty="0"/>
              <a:t>3.	www.webrestaurantstore.com</a:t>
            </a:r>
          </a:p>
          <a:p>
            <a:r>
              <a:rPr lang="en-US" dirty="0"/>
              <a:t>4.	onlineshop.caffenero.com</a:t>
            </a:r>
          </a:p>
          <a:p>
            <a:r>
              <a:rPr lang="en-US" dirty="0"/>
              <a:t>5.	www.coffeeshopsstartups.com</a:t>
            </a:r>
          </a:p>
          <a:p>
            <a:r>
              <a:rPr lang="en-US" dirty="0"/>
              <a:t>6.	Rob </a:t>
            </a:r>
            <a:r>
              <a:rPr lang="en-US" dirty="0" err="1"/>
              <a:t>Dransfield</a:t>
            </a:r>
            <a:r>
              <a:rPr lang="en-US" dirty="0"/>
              <a:t>, Catherine Richards, Philip Guy, David Dooley, Business, </a:t>
            </a:r>
            <a:r>
              <a:rPr lang="en-US" dirty="0" err="1"/>
              <a:t>Heinneman</a:t>
            </a:r>
            <a:r>
              <a:rPr lang="en-US" dirty="0"/>
              <a:t> Educational Publisher,2004,UK</a:t>
            </a:r>
          </a:p>
          <a:p>
            <a:r>
              <a:rPr lang="en-US" dirty="0"/>
              <a:t>7.	John E. </a:t>
            </a:r>
            <a:r>
              <a:rPr lang="en-US" dirty="0" err="1"/>
              <a:t>Doerr</a:t>
            </a:r>
            <a:r>
              <a:rPr lang="en-US" dirty="0"/>
              <a:t>, Measure what Matters, Portfolio, 2018</a:t>
            </a:r>
          </a:p>
          <a:p>
            <a:r>
              <a:rPr lang="en-US" dirty="0"/>
              <a:t>8.	Anne M. Wenzel, The Entrepreneur’ Guide to Market Research, </a:t>
            </a:r>
            <a:r>
              <a:rPr lang="en-US" dirty="0" err="1"/>
              <a:t>Praeger</a:t>
            </a:r>
            <a:r>
              <a:rPr lang="en-US" dirty="0"/>
              <a:t>, 2012, California</a:t>
            </a:r>
          </a:p>
          <a:p>
            <a:r>
              <a:rPr lang="en-US" dirty="0"/>
              <a:t>9.	The Journal of Small Business and Entrepreneurship, Vol.1, 2003,Canada</a:t>
            </a:r>
          </a:p>
          <a:p>
            <a:r>
              <a:rPr lang="en-US" dirty="0"/>
              <a:t>10.	Clive Rich, Law for Small Business for Dummies, John Wiley&amp; Sons Ltd, 2016,West Sussex, UK</a:t>
            </a:r>
          </a:p>
          <a:p>
            <a:r>
              <a:rPr lang="en-US" dirty="0"/>
              <a:t>11.	Joanne Cox, Business Law, Oxford University Press,2009,UK</a:t>
            </a:r>
          </a:p>
          <a:p>
            <a:r>
              <a:rPr lang="en-US" dirty="0"/>
              <a:t>12.	Christopher Seth , SWOT Analysis, Management and Marketing, 2010,US</a:t>
            </a:r>
          </a:p>
          <a:p>
            <a:r>
              <a:rPr lang="en-US" dirty="0"/>
              <a:t>13.	Timothy Jury , Cash Flow Analysis and Forecasting, Wiley Publisher, 2012,UK</a:t>
            </a:r>
          </a:p>
          <a:p>
            <a:r>
              <a:rPr lang="en-US" dirty="0"/>
              <a:t>14.	Molly </a:t>
            </a:r>
            <a:r>
              <a:rPr lang="en-US" dirty="0" err="1"/>
              <a:t>Elodie</a:t>
            </a:r>
            <a:r>
              <a:rPr lang="en-US" dirty="0"/>
              <a:t> Rose , Business Plan Cash Flow Forecast Template, Independently Publisher , 2020</a:t>
            </a:r>
          </a:p>
          <a:p>
            <a:r>
              <a:rPr lang="en-US" dirty="0"/>
              <a:t>15.	Molly </a:t>
            </a:r>
            <a:r>
              <a:rPr lang="en-US" dirty="0" err="1"/>
              <a:t>Elodie</a:t>
            </a:r>
            <a:r>
              <a:rPr lang="en-US" dirty="0"/>
              <a:t> Rose, How To Make Business Plan Outline, Independently Publisher, 2020</a:t>
            </a:r>
          </a:p>
          <a:p>
            <a:r>
              <a:rPr lang="en-US" dirty="0"/>
              <a:t>16.	David </a:t>
            </a:r>
            <a:r>
              <a:rPr lang="en-US" dirty="0" err="1"/>
              <a:t>Meerman</a:t>
            </a:r>
            <a:r>
              <a:rPr lang="en-US" dirty="0"/>
              <a:t> Scott , The New Rules of Marketing &amp; PR,Wiley,2010,Canada</a:t>
            </a:r>
          </a:p>
          <a:p>
            <a:endParaRPr lang="ro-RO" dirty="0"/>
          </a:p>
        </p:txBody>
      </p:sp>
    </p:spTree>
    <p:extLst>
      <p:ext uri="{BB962C8B-B14F-4D97-AF65-F5344CB8AC3E}">
        <p14:creationId xmlns:p14="http://schemas.microsoft.com/office/powerpoint/2010/main" val="25160127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436</TotalTime>
  <Words>662</Words>
  <Application>Microsoft Office PowerPoint</Application>
  <PresentationFormat>On-screen Show (4:3)</PresentationFormat>
  <Paragraphs>94</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Apex</vt:lpstr>
      <vt:lpstr>  Aquarelle Café </vt:lpstr>
      <vt:lpstr>PowerPoint Presentation</vt:lpstr>
      <vt:lpstr>PowerPoint Presentation</vt:lpstr>
      <vt:lpstr>PowerPoint Presentation</vt:lpstr>
      <vt:lpstr>PowerPoint Presentation</vt:lpstr>
      <vt:lpstr>PowerPoint Presentation</vt:lpstr>
      <vt:lpstr>Marketing and PR strategy</vt:lpstr>
      <vt:lpstr>-    </vt:lpstr>
      <vt:lpstr>Advertising </vt:lpstr>
      <vt:lpstr>PowerPoint Presentation</vt:lpstr>
      <vt:lpstr>PowerPoint Presentation</vt:lpstr>
      <vt:lpstr>PowerPoint Presentation</vt:lpstr>
      <vt:lpstr>PowerPoint Presentation</vt:lpstr>
      <vt:lpstr>SWOT Analysis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Aquarelle Café</dc:title>
  <dc:creator>Petre</dc:creator>
  <cp:lastModifiedBy>Petre</cp:lastModifiedBy>
  <cp:revision>32</cp:revision>
  <dcterms:created xsi:type="dcterms:W3CDTF">2021-02-27T12:29:07Z</dcterms:created>
  <dcterms:modified xsi:type="dcterms:W3CDTF">2021-03-15T09:41:01Z</dcterms:modified>
</cp:coreProperties>
</file>