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4.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8" r:id="rId3"/>
    <p:sldMasterId id="2147483669" r:id="rId4"/>
    <p:sldMasterId id="2147483778" r:id="rId5"/>
  </p:sldMasterIdLst>
  <p:notesMasterIdLst>
    <p:notesMasterId r:id="rId69"/>
  </p:notesMasterIdLst>
  <p:sldIdLst>
    <p:sldId id="257" r:id="rId6"/>
    <p:sldId id="315" r:id="rId7"/>
    <p:sldId id="285" r:id="rId8"/>
    <p:sldId id="298" r:id="rId9"/>
    <p:sldId id="481" r:id="rId10"/>
    <p:sldId id="480" r:id="rId11"/>
    <p:sldId id="324" r:id="rId12"/>
    <p:sldId id="259" r:id="rId13"/>
    <p:sldId id="302" r:id="rId14"/>
    <p:sldId id="477" r:id="rId15"/>
    <p:sldId id="290" r:id="rId16"/>
    <p:sldId id="482" r:id="rId17"/>
    <p:sldId id="478" r:id="rId18"/>
    <p:sldId id="306" r:id="rId19"/>
    <p:sldId id="316" r:id="rId20"/>
    <p:sldId id="541" r:id="rId21"/>
    <p:sldId id="542" r:id="rId22"/>
    <p:sldId id="301" r:id="rId23"/>
    <p:sldId id="517" r:id="rId24"/>
    <p:sldId id="518" r:id="rId25"/>
    <p:sldId id="519" r:id="rId26"/>
    <p:sldId id="520" r:id="rId27"/>
    <p:sldId id="512" r:id="rId28"/>
    <p:sldId id="513" r:id="rId29"/>
    <p:sldId id="514" r:id="rId30"/>
    <p:sldId id="516" r:id="rId31"/>
    <p:sldId id="521" r:id="rId32"/>
    <p:sldId id="522" r:id="rId33"/>
    <p:sldId id="523" r:id="rId34"/>
    <p:sldId id="524" r:id="rId35"/>
    <p:sldId id="525" r:id="rId36"/>
    <p:sldId id="526" r:id="rId37"/>
    <p:sldId id="527" r:id="rId38"/>
    <p:sldId id="528" r:id="rId39"/>
    <p:sldId id="529" r:id="rId40"/>
    <p:sldId id="506" r:id="rId41"/>
    <p:sldId id="510" r:id="rId42"/>
    <p:sldId id="530" r:id="rId43"/>
    <p:sldId id="531" r:id="rId44"/>
    <p:sldId id="325" r:id="rId45"/>
    <p:sldId id="326" r:id="rId46"/>
    <p:sldId id="532" r:id="rId47"/>
    <p:sldId id="356" r:id="rId48"/>
    <p:sldId id="533" r:id="rId49"/>
    <p:sldId id="357" r:id="rId50"/>
    <p:sldId id="534" r:id="rId51"/>
    <p:sldId id="535" r:id="rId52"/>
    <p:sldId id="536" r:id="rId53"/>
    <p:sldId id="537" r:id="rId54"/>
    <p:sldId id="538" r:id="rId55"/>
    <p:sldId id="539" r:id="rId56"/>
    <p:sldId id="540" r:id="rId57"/>
    <p:sldId id="543" r:id="rId58"/>
    <p:sldId id="544" r:id="rId59"/>
    <p:sldId id="545" r:id="rId60"/>
    <p:sldId id="546" r:id="rId61"/>
    <p:sldId id="476" r:id="rId62"/>
    <p:sldId id="547" r:id="rId63"/>
    <p:sldId id="472" r:id="rId64"/>
    <p:sldId id="296" r:id="rId65"/>
    <p:sldId id="479" r:id="rId66"/>
    <p:sldId id="299" r:id="rId67"/>
    <p:sldId id="300" r:id="rId6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63789" autoAdjust="0"/>
  </p:normalViewPr>
  <p:slideViewPr>
    <p:cSldViewPr snapToGrid="0" snapToObjects="1">
      <p:cViewPr varScale="1">
        <p:scale>
          <a:sx n="71" d="100"/>
          <a:sy n="71" d="100"/>
        </p:scale>
        <p:origin x="2370" y="6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microsoft.com/office/2016/11/relationships/changesInfo" Target="changesInfos/changesInfo1.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modSld">
      <pc:chgData name="Alison Rees-Edwards" userId="6ddc9a34-5fd4-438d-87b4-9c8b83b97512" providerId="ADAL" clId="{7949757A-AD69-4126-B2D1-7959911563A1}" dt="2026-10-22T14:11:37.455" v="22" actId="6549"/>
      <pc:docMkLst>
        <pc:docMk/>
      </pc:docMkLst>
      <pc:sldChg chg="modNotesTx">
        <pc:chgData name="Alison Rees-Edwards" userId="6ddc9a34-5fd4-438d-87b4-9c8b83b97512" providerId="ADAL" clId="{7949757A-AD69-4126-B2D1-7959911563A1}" dt="2026-10-22T14:10:42.213" v="10" actId="6549"/>
        <pc:sldMkLst>
          <pc:docMk/>
          <pc:sldMk cId="487582783" sldId="301"/>
        </pc:sldMkLst>
      </pc:sldChg>
      <pc:sldChg chg="modNotesTx">
        <pc:chgData name="Alison Rees-Edwards" userId="6ddc9a34-5fd4-438d-87b4-9c8b83b97512" providerId="ADAL" clId="{7949757A-AD69-4126-B2D1-7959911563A1}" dt="2026-10-22T14:10:22.248" v="2" actId="6549"/>
        <pc:sldMkLst>
          <pc:docMk/>
          <pc:sldMk cId="81802090" sldId="302"/>
        </pc:sldMkLst>
      </pc:sldChg>
      <pc:sldChg chg="modNotesTx">
        <pc:chgData name="Alison Rees-Edwards" userId="6ddc9a34-5fd4-438d-87b4-9c8b83b97512" providerId="ADAL" clId="{7949757A-AD69-4126-B2D1-7959911563A1}" dt="2026-10-22T14:10:30.512" v="5" actId="6549"/>
        <pc:sldMkLst>
          <pc:docMk/>
          <pc:sldMk cId="3284247414" sldId="306"/>
        </pc:sldMkLst>
      </pc:sldChg>
      <pc:sldChg chg="modNotesTx">
        <pc:chgData name="Alison Rees-Edwards" userId="6ddc9a34-5fd4-438d-87b4-9c8b83b97512" providerId="ADAL" clId="{7949757A-AD69-4126-B2D1-7959911563A1}" dt="2026-10-22T14:10:34.473" v="7" actId="6549"/>
        <pc:sldMkLst>
          <pc:docMk/>
          <pc:sldMk cId="1302559865" sldId="316"/>
        </pc:sldMkLst>
      </pc:sldChg>
      <pc:sldChg chg="modNotesTx">
        <pc:chgData name="Alison Rees-Edwards" userId="6ddc9a34-5fd4-438d-87b4-9c8b83b97512" providerId="ADAL" clId="{7949757A-AD69-4126-B2D1-7959911563A1}" dt="2026-10-22T14:10:18.714" v="1" actId="6549"/>
        <pc:sldMkLst>
          <pc:docMk/>
          <pc:sldMk cId="1115313282" sldId="324"/>
        </pc:sldMkLst>
      </pc:sldChg>
      <pc:sldChg chg="modNotesTx">
        <pc:chgData name="Alison Rees-Edwards" userId="6ddc9a34-5fd4-438d-87b4-9c8b83b97512" providerId="ADAL" clId="{7949757A-AD69-4126-B2D1-7959911563A1}" dt="2026-10-22T14:11:17.244" v="18" actId="6549"/>
        <pc:sldMkLst>
          <pc:docMk/>
          <pc:sldMk cId="2626329991" sldId="356"/>
        </pc:sldMkLst>
      </pc:sldChg>
      <pc:sldChg chg="modNotesTx">
        <pc:chgData name="Alison Rees-Edwards" userId="6ddc9a34-5fd4-438d-87b4-9c8b83b97512" providerId="ADAL" clId="{7949757A-AD69-4126-B2D1-7959911563A1}" dt="2026-10-22T14:11:21.476" v="20" actId="6549"/>
        <pc:sldMkLst>
          <pc:docMk/>
          <pc:sldMk cId="2700867127" sldId="357"/>
        </pc:sldMkLst>
      </pc:sldChg>
      <pc:sldChg chg="modNotesTx">
        <pc:chgData name="Alison Rees-Edwards" userId="6ddc9a34-5fd4-438d-87b4-9c8b83b97512" providerId="ADAL" clId="{7949757A-AD69-4126-B2D1-7959911563A1}" dt="2026-10-22T14:11:37.455" v="22" actId="6549"/>
        <pc:sldMkLst>
          <pc:docMk/>
          <pc:sldMk cId="2444763436" sldId="472"/>
        </pc:sldMkLst>
      </pc:sldChg>
      <pc:sldChg chg="modNotesTx">
        <pc:chgData name="Alison Rees-Edwards" userId="6ddc9a34-5fd4-438d-87b4-9c8b83b97512" providerId="ADAL" clId="{7949757A-AD69-4126-B2D1-7959911563A1}" dt="2026-10-22T14:11:33.792" v="21" actId="6549"/>
        <pc:sldMkLst>
          <pc:docMk/>
          <pc:sldMk cId="909434758" sldId="476"/>
        </pc:sldMkLst>
      </pc:sldChg>
      <pc:sldChg chg="modNotesTx">
        <pc:chgData name="Alison Rees-Edwards" userId="6ddc9a34-5fd4-438d-87b4-9c8b83b97512" providerId="ADAL" clId="{7949757A-AD69-4126-B2D1-7959911563A1}" dt="2026-10-22T14:10:27.010" v="3" actId="6549"/>
        <pc:sldMkLst>
          <pc:docMk/>
          <pc:sldMk cId="583365795" sldId="478"/>
        </pc:sldMkLst>
      </pc:sldChg>
      <pc:sldChg chg="modNotesTx">
        <pc:chgData name="Alison Rees-Edwards" userId="6ddc9a34-5fd4-438d-87b4-9c8b83b97512" providerId="ADAL" clId="{7949757A-AD69-4126-B2D1-7959911563A1}" dt="2026-10-22T14:10:16.476" v="0" actId="6549"/>
        <pc:sldMkLst>
          <pc:docMk/>
          <pc:sldMk cId="1698722056" sldId="480"/>
        </pc:sldMkLst>
      </pc:sldChg>
      <pc:sldChg chg="modNotesTx">
        <pc:chgData name="Alison Rees-Edwards" userId="6ddc9a34-5fd4-438d-87b4-9c8b83b97512" providerId="ADAL" clId="{7949757A-AD69-4126-B2D1-7959911563A1}" dt="2026-10-22T14:11:07.312" v="16" actId="6549"/>
        <pc:sldMkLst>
          <pc:docMk/>
          <pc:sldMk cId="1674874456" sldId="506"/>
        </pc:sldMkLst>
      </pc:sldChg>
      <pc:sldChg chg="modNotesTx">
        <pc:chgData name="Alison Rees-Edwards" userId="6ddc9a34-5fd4-438d-87b4-9c8b83b97512" providerId="ADAL" clId="{7949757A-AD69-4126-B2D1-7959911563A1}" dt="2026-10-22T14:11:10.553" v="17" actId="6549"/>
        <pc:sldMkLst>
          <pc:docMk/>
          <pc:sldMk cId="2014551426" sldId="510"/>
        </pc:sldMkLst>
      </pc:sldChg>
      <pc:sldChg chg="modNotesTx">
        <pc:chgData name="Alison Rees-Edwards" userId="6ddc9a34-5fd4-438d-87b4-9c8b83b97512" providerId="ADAL" clId="{7949757A-AD69-4126-B2D1-7959911563A1}" dt="2026-10-22T14:10:52.981" v="13" actId="6549"/>
        <pc:sldMkLst>
          <pc:docMk/>
          <pc:sldMk cId="2981563668" sldId="513"/>
        </pc:sldMkLst>
      </pc:sldChg>
      <pc:sldChg chg="modNotesTx">
        <pc:chgData name="Alison Rees-Edwards" userId="6ddc9a34-5fd4-438d-87b4-9c8b83b97512" providerId="ADAL" clId="{7949757A-AD69-4126-B2D1-7959911563A1}" dt="2026-10-22T14:10:44.598" v="11" actId="6549"/>
        <pc:sldMkLst>
          <pc:docMk/>
          <pc:sldMk cId="3731565937" sldId="517"/>
        </pc:sldMkLst>
      </pc:sldChg>
      <pc:sldChg chg="modNotesTx">
        <pc:chgData name="Alison Rees-Edwards" userId="6ddc9a34-5fd4-438d-87b4-9c8b83b97512" providerId="ADAL" clId="{7949757A-AD69-4126-B2D1-7959911563A1}" dt="2026-10-22T14:10:48.060" v="12" actId="6549"/>
        <pc:sldMkLst>
          <pc:docMk/>
          <pc:sldMk cId="2667090923" sldId="518"/>
        </pc:sldMkLst>
      </pc:sldChg>
      <pc:sldChg chg="modNotesTx">
        <pc:chgData name="Alison Rees-Edwards" userId="6ddc9a34-5fd4-438d-87b4-9c8b83b97512" providerId="ADAL" clId="{7949757A-AD69-4126-B2D1-7959911563A1}" dt="2026-10-22T14:10:58.831" v="14" actId="6549"/>
        <pc:sldMkLst>
          <pc:docMk/>
          <pc:sldMk cId="1252292947" sldId="524"/>
        </pc:sldMkLst>
      </pc:sldChg>
      <pc:sldChg chg="modNotesTx">
        <pc:chgData name="Alison Rees-Edwards" userId="6ddc9a34-5fd4-438d-87b4-9c8b83b97512" providerId="ADAL" clId="{7949757A-AD69-4126-B2D1-7959911563A1}" dt="2026-10-22T14:11:01.083" v="15" actId="6549"/>
        <pc:sldMkLst>
          <pc:docMk/>
          <pc:sldMk cId="1361620887" sldId="525"/>
        </pc:sldMkLst>
      </pc:sldChg>
      <pc:sldChg chg="modNotesTx">
        <pc:chgData name="Alison Rees-Edwards" userId="6ddc9a34-5fd4-438d-87b4-9c8b83b97512" providerId="ADAL" clId="{7949757A-AD69-4126-B2D1-7959911563A1}" dt="2026-10-22T14:11:19.389" v="19" actId="6549"/>
        <pc:sldMkLst>
          <pc:docMk/>
          <pc:sldMk cId="4099079373" sldId="533"/>
        </pc:sldMkLst>
      </pc:sldChg>
      <pc:sldChg chg="modNotesTx">
        <pc:chgData name="Alison Rees-Edwards" userId="6ddc9a34-5fd4-438d-87b4-9c8b83b97512" providerId="ADAL" clId="{7949757A-AD69-4126-B2D1-7959911563A1}" dt="2026-10-22T14:10:37.039" v="8" actId="6549"/>
        <pc:sldMkLst>
          <pc:docMk/>
          <pc:sldMk cId="4143372277" sldId="541"/>
        </pc:sldMkLst>
      </pc:sldChg>
      <pc:sldChg chg="modNotesTx">
        <pc:chgData name="Alison Rees-Edwards" userId="6ddc9a34-5fd4-438d-87b4-9c8b83b97512" providerId="ADAL" clId="{7949757A-AD69-4126-B2D1-7959911563A1}" dt="2026-10-22T14:10:39.042" v="9" actId="6549"/>
        <pc:sldMkLst>
          <pc:docMk/>
          <pc:sldMk cId="1096995198" sldId="54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9349A1-357C-403D-B3A7-D26512D50BD9}" type="doc">
      <dgm:prSet loTypeId="urn:microsoft.com/office/officeart/2005/8/layout/cycle2" loCatId="cycle" qsTypeId="urn:microsoft.com/office/officeart/2005/8/quickstyle/simple1" qsCatId="simple" csTypeId="urn:microsoft.com/office/officeart/2005/8/colors/accent1_4" csCatId="accent1" phldr="1"/>
      <dgm:spPr/>
      <dgm:t>
        <a:bodyPr/>
        <a:lstStyle/>
        <a:p>
          <a:endParaRPr lang="en-GB"/>
        </a:p>
      </dgm:t>
    </dgm:pt>
    <dgm:pt modelId="{EBC643D0-B597-455A-A728-A870B522547D}">
      <dgm:prSet phldrT="[Text]"/>
      <dgm:spPr/>
      <dgm:t>
        <a:bodyPr/>
        <a:lstStyle/>
        <a:p>
          <a:r>
            <a:rPr lang="en-GB" dirty="0"/>
            <a:t>ADHD</a:t>
          </a:r>
        </a:p>
      </dgm:t>
    </dgm:pt>
    <dgm:pt modelId="{C62E7A78-1ABF-4438-BC23-04948C4AD1AC}" type="parTrans" cxnId="{A0E4D089-9DBB-483A-9876-5B9449B7D01F}">
      <dgm:prSet/>
      <dgm:spPr/>
      <dgm:t>
        <a:bodyPr/>
        <a:lstStyle/>
        <a:p>
          <a:endParaRPr lang="en-GB"/>
        </a:p>
      </dgm:t>
    </dgm:pt>
    <dgm:pt modelId="{25043E2A-19C9-4A84-B9F4-A2C337FAD294}" type="sibTrans" cxnId="{A0E4D089-9DBB-483A-9876-5B9449B7D01F}">
      <dgm:prSet/>
      <dgm:spPr/>
      <dgm:t>
        <a:bodyPr/>
        <a:lstStyle/>
        <a:p>
          <a:endParaRPr lang="en-GB"/>
        </a:p>
      </dgm:t>
    </dgm:pt>
    <dgm:pt modelId="{F8D74557-3E39-4473-AD3B-632F1FA352BF}">
      <dgm:prSet phldrT="[Text]"/>
      <dgm:spPr/>
      <dgm:t>
        <a:bodyPr/>
        <a:lstStyle/>
        <a:p>
          <a:r>
            <a:rPr lang="en-GB" dirty="0"/>
            <a:t>ASC</a:t>
          </a:r>
        </a:p>
      </dgm:t>
    </dgm:pt>
    <dgm:pt modelId="{D59B70B1-9F12-4FCB-82F2-F3090C7AF50C}" type="parTrans" cxnId="{AFC705D7-2E2D-4DA9-AB35-08B422CEAB85}">
      <dgm:prSet/>
      <dgm:spPr/>
      <dgm:t>
        <a:bodyPr/>
        <a:lstStyle/>
        <a:p>
          <a:endParaRPr lang="en-GB"/>
        </a:p>
      </dgm:t>
    </dgm:pt>
    <dgm:pt modelId="{984B927C-E3FD-4BB6-98F6-742BA0912E71}" type="sibTrans" cxnId="{AFC705D7-2E2D-4DA9-AB35-08B422CEAB85}">
      <dgm:prSet/>
      <dgm:spPr/>
      <dgm:t>
        <a:bodyPr/>
        <a:lstStyle/>
        <a:p>
          <a:endParaRPr lang="en-GB"/>
        </a:p>
      </dgm:t>
    </dgm:pt>
    <dgm:pt modelId="{2C83BAC0-3A66-40DA-88E9-B0F0C15D2415}">
      <dgm:prSet phldrT="[Text]"/>
      <dgm:spPr/>
      <dgm:t>
        <a:bodyPr/>
        <a:lstStyle/>
        <a:p>
          <a:r>
            <a:rPr lang="en-GB" dirty="0"/>
            <a:t>OCD</a:t>
          </a:r>
        </a:p>
      </dgm:t>
    </dgm:pt>
    <dgm:pt modelId="{BE7E04C7-6776-449C-8EB2-D2F7F8B720DF}" type="parTrans" cxnId="{531F9A57-2397-4BA8-B6EB-285244BE930A}">
      <dgm:prSet/>
      <dgm:spPr/>
      <dgm:t>
        <a:bodyPr/>
        <a:lstStyle/>
        <a:p>
          <a:endParaRPr lang="en-GB"/>
        </a:p>
      </dgm:t>
    </dgm:pt>
    <dgm:pt modelId="{F814ACB7-9950-47B8-903C-E5015C57A609}" type="sibTrans" cxnId="{531F9A57-2397-4BA8-B6EB-285244BE930A}">
      <dgm:prSet/>
      <dgm:spPr/>
      <dgm:t>
        <a:bodyPr/>
        <a:lstStyle/>
        <a:p>
          <a:endParaRPr lang="en-GB"/>
        </a:p>
      </dgm:t>
    </dgm:pt>
    <dgm:pt modelId="{5B528156-7EB6-4019-8E18-591FFC628932}">
      <dgm:prSet phldrT="[Text]"/>
      <dgm:spPr/>
      <dgm:t>
        <a:bodyPr/>
        <a:lstStyle/>
        <a:p>
          <a:r>
            <a:rPr lang="en-GB" dirty="0"/>
            <a:t>PDA</a:t>
          </a:r>
        </a:p>
      </dgm:t>
    </dgm:pt>
    <dgm:pt modelId="{68C9890C-620B-4A8C-BD4B-972F5113799D}" type="parTrans" cxnId="{4ED69C8A-4ED1-43A0-9797-301079AE08F7}">
      <dgm:prSet/>
      <dgm:spPr/>
      <dgm:t>
        <a:bodyPr/>
        <a:lstStyle/>
        <a:p>
          <a:endParaRPr lang="en-GB"/>
        </a:p>
      </dgm:t>
    </dgm:pt>
    <dgm:pt modelId="{4050F9D0-AC43-4302-BAC6-15ED5A95AAEF}" type="sibTrans" cxnId="{4ED69C8A-4ED1-43A0-9797-301079AE08F7}">
      <dgm:prSet/>
      <dgm:spPr/>
      <dgm:t>
        <a:bodyPr/>
        <a:lstStyle/>
        <a:p>
          <a:endParaRPr lang="en-GB"/>
        </a:p>
      </dgm:t>
    </dgm:pt>
    <dgm:pt modelId="{DA18BEC2-D73B-4C9C-8822-2289147E1FCF}">
      <dgm:prSet phldrT="[Text]"/>
      <dgm:spPr/>
      <dgm:t>
        <a:bodyPr/>
        <a:lstStyle/>
        <a:p>
          <a:r>
            <a:rPr lang="en-GB" dirty="0"/>
            <a:t>Tourette’s</a:t>
          </a:r>
        </a:p>
      </dgm:t>
    </dgm:pt>
    <dgm:pt modelId="{409390A9-CA87-4F93-9D30-7C18CA240BF9}" type="parTrans" cxnId="{9953C1A5-402A-4D41-9ABC-356251614C35}">
      <dgm:prSet/>
      <dgm:spPr/>
      <dgm:t>
        <a:bodyPr/>
        <a:lstStyle/>
        <a:p>
          <a:endParaRPr lang="en-GB"/>
        </a:p>
      </dgm:t>
    </dgm:pt>
    <dgm:pt modelId="{57A1B88A-8345-4B36-8E6A-B9409940887D}" type="sibTrans" cxnId="{9953C1A5-402A-4D41-9ABC-356251614C35}">
      <dgm:prSet/>
      <dgm:spPr/>
      <dgm:t>
        <a:bodyPr/>
        <a:lstStyle/>
        <a:p>
          <a:endParaRPr lang="en-GB"/>
        </a:p>
      </dgm:t>
    </dgm:pt>
    <dgm:pt modelId="{23C5B478-2CC1-4808-8978-9D8DDB10ADC7}">
      <dgm:prSet/>
      <dgm:spPr/>
      <dgm:t>
        <a:bodyPr/>
        <a:lstStyle/>
        <a:p>
          <a:r>
            <a:rPr lang="en-GB" dirty="0"/>
            <a:t>Dyslexia</a:t>
          </a:r>
        </a:p>
      </dgm:t>
    </dgm:pt>
    <dgm:pt modelId="{03A6BD90-EBD2-45D4-9DAF-03613F0410C4}" type="parTrans" cxnId="{12A893AA-839A-4806-922A-A20D3643ECA3}">
      <dgm:prSet/>
      <dgm:spPr/>
      <dgm:t>
        <a:bodyPr/>
        <a:lstStyle/>
        <a:p>
          <a:endParaRPr lang="en-GB"/>
        </a:p>
      </dgm:t>
    </dgm:pt>
    <dgm:pt modelId="{4C0A3D10-BE27-4C75-8625-15278C297844}" type="sibTrans" cxnId="{12A893AA-839A-4806-922A-A20D3643ECA3}">
      <dgm:prSet/>
      <dgm:spPr/>
      <dgm:t>
        <a:bodyPr/>
        <a:lstStyle/>
        <a:p>
          <a:endParaRPr lang="en-GB"/>
        </a:p>
      </dgm:t>
    </dgm:pt>
    <dgm:pt modelId="{57300CC6-42A1-4845-A635-516ABDABC88F}">
      <dgm:prSet/>
      <dgm:spPr/>
      <dgm:t>
        <a:bodyPr/>
        <a:lstStyle/>
        <a:p>
          <a:r>
            <a:rPr lang="en-GB" dirty="0"/>
            <a:t>Dyscalculia</a:t>
          </a:r>
        </a:p>
      </dgm:t>
    </dgm:pt>
    <dgm:pt modelId="{D73DA5C2-EC8A-427F-97AD-0FF5748BA92A}" type="parTrans" cxnId="{D72656DB-C89F-4169-8117-6A9846F9613B}">
      <dgm:prSet/>
      <dgm:spPr/>
      <dgm:t>
        <a:bodyPr/>
        <a:lstStyle/>
        <a:p>
          <a:endParaRPr lang="en-GB"/>
        </a:p>
      </dgm:t>
    </dgm:pt>
    <dgm:pt modelId="{EE2FD7DE-F168-4CDF-86E8-70CF75028C30}" type="sibTrans" cxnId="{D72656DB-C89F-4169-8117-6A9846F9613B}">
      <dgm:prSet/>
      <dgm:spPr/>
      <dgm:t>
        <a:bodyPr/>
        <a:lstStyle/>
        <a:p>
          <a:endParaRPr lang="en-GB"/>
        </a:p>
      </dgm:t>
    </dgm:pt>
    <dgm:pt modelId="{506760A5-0E2C-4FDE-9AF0-9B7248D99AF1}">
      <dgm:prSet/>
      <dgm:spPr/>
      <dgm:t>
        <a:bodyPr/>
        <a:lstStyle/>
        <a:p>
          <a:r>
            <a:rPr lang="en-GB" dirty="0"/>
            <a:t>Dyspraxia</a:t>
          </a:r>
        </a:p>
      </dgm:t>
    </dgm:pt>
    <dgm:pt modelId="{9D93D2D6-3ADD-4354-BF49-945BB1313F23}" type="parTrans" cxnId="{5AA2980A-2350-4530-A505-4A6BEFE49810}">
      <dgm:prSet/>
      <dgm:spPr/>
      <dgm:t>
        <a:bodyPr/>
        <a:lstStyle/>
        <a:p>
          <a:endParaRPr lang="en-GB"/>
        </a:p>
      </dgm:t>
    </dgm:pt>
    <dgm:pt modelId="{FF303D9C-C40F-462B-8E94-E5C58B00DCF1}" type="sibTrans" cxnId="{5AA2980A-2350-4530-A505-4A6BEFE49810}">
      <dgm:prSet/>
      <dgm:spPr/>
      <dgm:t>
        <a:bodyPr/>
        <a:lstStyle/>
        <a:p>
          <a:endParaRPr lang="en-GB"/>
        </a:p>
      </dgm:t>
    </dgm:pt>
    <dgm:pt modelId="{85111C54-3011-4CD6-9E61-35BF144AAB4C}">
      <dgm:prSet/>
      <dgm:spPr/>
      <dgm:t>
        <a:bodyPr/>
        <a:lstStyle/>
        <a:p>
          <a:r>
            <a:rPr lang="en-GB" dirty="0"/>
            <a:t>Dysgraphia</a:t>
          </a:r>
        </a:p>
      </dgm:t>
    </dgm:pt>
    <dgm:pt modelId="{4BACBC2F-6CA3-4748-97B0-9F402B4D9349}" type="parTrans" cxnId="{D6629DB0-7C86-4F01-A921-F20C4FE2356E}">
      <dgm:prSet/>
      <dgm:spPr/>
      <dgm:t>
        <a:bodyPr/>
        <a:lstStyle/>
        <a:p>
          <a:endParaRPr lang="en-GB"/>
        </a:p>
      </dgm:t>
    </dgm:pt>
    <dgm:pt modelId="{8993DD99-F082-4A28-9638-E0E483C319A3}" type="sibTrans" cxnId="{D6629DB0-7C86-4F01-A921-F20C4FE2356E}">
      <dgm:prSet/>
      <dgm:spPr/>
      <dgm:t>
        <a:bodyPr/>
        <a:lstStyle/>
        <a:p>
          <a:endParaRPr lang="en-GB"/>
        </a:p>
      </dgm:t>
    </dgm:pt>
    <dgm:pt modelId="{D271D51B-E9CD-43B4-88D1-32DBD3B90501}" type="pres">
      <dgm:prSet presAssocID="{9C9349A1-357C-403D-B3A7-D26512D50BD9}" presName="cycle" presStyleCnt="0">
        <dgm:presLayoutVars>
          <dgm:dir/>
          <dgm:resizeHandles val="exact"/>
        </dgm:presLayoutVars>
      </dgm:prSet>
      <dgm:spPr/>
    </dgm:pt>
    <dgm:pt modelId="{69AED093-3653-44A9-BD34-7DA23DC97E0A}" type="pres">
      <dgm:prSet presAssocID="{EBC643D0-B597-455A-A728-A870B522547D}" presName="node" presStyleLbl="node1" presStyleIdx="0" presStyleCnt="9">
        <dgm:presLayoutVars>
          <dgm:bulletEnabled val="1"/>
        </dgm:presLayoutVars>
      </dgm:prSet>
      <dgm:spPr/>
    </dgm:pt>
    <dgm:pt modelId="{7600F233-CD62-4F85-84C2-E29FF206723A}" type="pres">
      <dgm:prSet presAssocID="{25043E2A-19C9-4A84-B9F4-A2C337FAD294}" presName="sibTrans" presStyleLbl="sibTrans2D1" presStyleIdx="0" presStyleCnt="9"/>
      <dgm:spPr/>
    </dgm:pt>
    <dgm:pt modelId="{2FBE9B00-3C50-4583-8985-CCF816EB899E}" type="pres">
      <dgm:prSet presAssocID="{25043E2A-19C9-4A84-B9F4-A2C337FAD294}" presName="connectorText" presStyleLbl="sibTrans2D1" presStyleIdx="0" presStyleCnt="9"/>
      <dgm:spPr/>
    </dgm:pt>
    <dgm:pt modelId="{304A4FE7-7F9D-4661-9C99-93B966B769DB}" type="pres">
      <dgm:prSet presAssocID="{F8D74557-3E39-4473-AD3B-632F1FA352BF}" presName="node" presStyleLbl="node1" presStyleIdx="1" presStyleCnt="9">
        <dgm:presLayoutVars>
          <dgm:bulletEnabled val="1"/>
        </dgm:presLayoutVars>
      </dgm:prSet>
      <dgm:spPr/>
    </dgm:pt>
    <dgm:pt modelId="{1FFE4385-45C1-4390-92E8-036519C83617}" type="pres">
      <dgm:prSet presAssocID="{984B927C-E3FD-4BB6-98F6-742BA0912E71}" presName="sibTrans" presStyleLbl="sibTrans2D1" presStyleIdx="1" presStyleCnt="9"/>
      <dgm:spPr/>
    </dgm:pt>
    <dgm:pt modelId="{3E759519-8070-49F1-ADD7-8DB96FAE1FCE}" type="pres">
      <dgm:prSet presAssocID="{984B927C-E3FD-4BB6-98F6-742BA0912E71}" presName="connectorText" presStyleLbl="sibTrans2D1" presStyleIdx="1" presStyleCnt="9"/>
      <dgm:spPr/>
    </dgm:pt>
    <dgm:pt modelId="{FC326770-090F-4CED-8085-68F249DBA8BE}" type="pres">
      <dgm:prSet presAssocID="{57300CC6-42A1-4845-A635-516ABDABC88F}" presName="node" presStyleLbl="node1" presStyleIdx="2" presStyleCnt="9">
        <dgm:presLayoutVars>
          <dgm:bulletEnabled val="1"/>
        </dgm:presLayoutVars>
      </dgm:prSet>
      <dgm:spPr/>
    </dgm:pt>
    <dgm:pt modelId="{EB14FD0D-B21A-4684-9818-2877551FE936}" type="pres">
      <dgm:prSet presAssocID="{EE2FD7DE-F168-4CDF-86E8-70CF75028C30}" presName="sibTrans" presStyleLbl="sibTrans2D1" presStyleIdx="2" presStyleCnt="9"/>
      <dgm:spPr/>
    </dgm:pt>
    <dgm:pt modelId="{CB02A013-8C90-416C-902E-4E69ED0FC58A}" type="pres">
      <dgm:prSet presAssocID="{EE2FD7DE-F168-4CDF-86E8-70CF75028C30}" presName="connectorText" presStyleLbl="sibTrans2D1" presStyleIdx="2" presStyleCnt="9"/>
      <dgm:spPr/>
    </dgm:pt>
    <dgm:pt modelId="{A0FCB73E-014F-414E-B395-D404A61FCC3A}" type="pres">
      <dgm:prSet presAssocID="{85111C54-3011-4CD6-9E61-35BF144AAB4C}" presName="node" presStyleLbl="node1" presStyleIdx="3" presStyleCnt="9">
        <dgm:presLayoutVars>
          <dgm:bulletEnabled val="1"/>
        </dgm:presLayoutVars>
      </dgm:prSet>
      <dgm:spPr/>
    </dgm:pt>
    <dgm:pt modelId="{612D9FF9-911C-4735-9693-3F73E4346A76}" type="pres">
      <dgm:prSet presAssocID="{8993DD99-F082-4A28-9638-E0E483C319A3}" presName="sibTrans" presStyleLbl="sibTrans2D1" presStyleIdx="3" presStyleCnt="9"/>
      <dgm:spPr/>
    </dgm:pt>
    <dgm:pt modelId="{FF35AB84-3C87-45D9-96E2-6C85DB6029F6}" type="pres">
      <dgm:prSet presAssocID="{8993DD99-F082-4A28-9638-E0E483C319A3}" presName="connectorText" presStyleLbl="sibTrans2D1" presStyleIdx="3" presStyleCnt="9"/>
      <dgm:spPr/>
    </dgm:pt>
    <dgm:pt modelId="{40023B74-F3A2-4CE6-9183-7C51526AFC8A}" type="pres">
      <dgm:prSet presAssocID="{23C5B478-2CC1-4808-8978-9D8DDB10ADC7}" presName="node" presStyleLbl="node1" presStyleIdx="4" presStyleCnt="9">
        <dgm:presLayoutVars>
          <dgm:bulletEnabled val="1"/>
        </dgm:presLayoutVars>
      </dgm:prSet>
      <dgm:spPr/>
    </dgm:pt>
    <dgm:pt modelId="{82913DD2-F00E-40E1-85D1-BEE4CA6B2E18}" type="pres">
      <dgm:prSet presAssocID="{4C0A3D10-BE27-4C75-8625-15278C297844}" presName="sibTrans" presStyleLbl="sibTrans2D1" presStyleIdx="4" presStyleCnt="9"/>
      <dgm:spPr/>
    </dgm:pt>
    <dgm:pt modelId="{CE032D21-ECCC-4F1F-AF4B-BFF2F83EF37F}" type="pres">
      <dgm:prSet presAssocID="{4C0A3D10-BE27-4C75-8625-15278C297844}" presName="connectorText" presStyleLbl="sibTrans2D1" presStyleIdx="4" presStyleCnt="9"/>
      <dgm:spPr/>
    </dgm:pt>
    <dgm:pt modelId="{01F22A0B-2E10-43F8-9114-6B6774AF7A8C}" type="pres">
      <dgm:prSet presAssocID="{506760A5-0E2C-4FDE-9AF0-9B7248D99AF1}" presName="node" presStyleLbl="node1" presStyleIdx="5" presStyleCnt="9">
        <dgm:presLayoutVars>
          <dgm:bulletEnabled val="1"/>
        </dgm:presLayoutVars>
      </dgm:prSet>
      <dgm:spPr/>
    </dgm:pt>
    <dgm:pt modelId="{57B06ACE-79AA-46FB-9F15-4E016CA7BE64}" type="pres">
      <dgm:prSet presAssocID="{FF303D9C-C40F-462B-8E94-E5C58B00DCF1}" presName="sibTrans" presStyleLbl="sibTrans2D1" presStyleIdx="5" presStyleCnt="9"/>
      <dgm:spPr/>
    </dgm:pt>
    <dgm:pt modelId="{D6E4E5AA-FBF6-42CF-A3AC-976FAB7631EF}" type="pres">
      <dgm:prSet presAssocID="{FF303D9C-C40F-462B-8E94-E5C58B00DCF1}" presName="connectorText" presStyleLbl="sibTrans2D1" presStyleIdx="5" presStyleCnt="9"/>
      <dgm:spPr/>
    </dgm:pt>
    <dgm:pt modelId="{E8A7B991-EFA2-4A05-AFDD-781B0D1EC600}" type="pres">
      <dgm:prSet presAssocID="{2C83BAC0-3A66-40DA-88E9-B0F0C15D2415}" presName="node" presStyleLbl="node1" presStyleIdx="6" presStyleCnt="9">
        <dgm:presLayoutVars>
          <dgm:bulletEnabled val="1"/>
        </dgm:presLayoutVars>
      </dgm:prSet>
      <dgm:spPr/>
    </dgm:pt>
    <dgm:pt modelId="{FAFAA193-47E7-4648-BD9D-5D2022EB18AE}" type="pres">
      <dgm:prSet presAssocID="{F814ACB7-9950-47B8-903C-E5015C57A609}" presName="sibTrans" presStyleLbl="sibTrans2D1" presStyleIdx="6" presStyleCnt="9"/>
      <dgm:spPr/>
    </dgm:pt>
    <dgm:pt modelId="{B64516FF-C77D-4007-B793-4745A97FEC08}" type="pres">
      <dgm:prSet presAssocID="{F814ACB7-9950-47B8-903C-E5015C57A609}" presName="connectorText" presStyleLbl="sibTrans2D1" presStyleIdx="6" presStyleCnt="9"/>
      <dgm:spPr/>
    </dgm:pt>
    <dgm:pt modelId="{A7D6A656-9B16-40A0-8762-2C5AD1F34CE7}" type="pres">
      <dgm:prSet presAssocID="{5B528156-7EB6-4019-8E18-591FFC628932}" presName="node" presStyleLbl="node1" presStyleIdx="7" presStyleCnt="9">
        <dgm:presLayoutVars>
          <dgm:bulletEnabled val="1"/>
        </dgm:presLayoutVars>
      </dgm:prSet>
      <dgm:spPr/>
    </dgm:pt>
    <dgm:pt modelId="{2A1E278A-A64A-4838-AFFA-50DC5567CCF9}" type="pres">
      <dgm:prSet presAssocID="{4050F9D0-AC43-4302-BAC6-15ED5A95AAEF}" presName="sibTrans" presStyleLbl="sibTrans2D1" presStyleIdx="7" presStyleCnt="9"/>
      <dgm:spPr/>
    </dgm:pt>
    <dgm:pt modelId="{57F1A8A6-4E5A-4038-A052-6282F68049D7}" type="pres">
      <dgm:prSet presAssocID="{4050F9D0-AC43-4302-BAC6-15ED5A95AAEF}" presName="connectorText" presStyleLbl="sibTrans2D1" presStyleIdx="7" presStyleCnt="9"/>
      <dgm:spPr/>
    </dgm:pt>
    <dgm:pt modelId="{37C07694-CD0D-49A4-B2DE-8409F60CB6D6}" type="pres">
      <dgm:prSet presAssocID="{DA18BEC2-D73B-4C9C-8822-2289147E1FCF}" presName="node" presStyleLbl="node1" presStyleIdx="8" presStyleCnt="9">
        <dgm:presLayoutVars>
          <dgm:bulletEnabled val="1"/>
        </dgm:presLayoutVars>
      </dgm:prSet>
      <dgm:spPr/>
    </dgm:pt>
    <dgm:pt modelId="{745421E4-F715-446F-A17B-E99D744210C5}" type="pres">
      <dgm:prSet presAssocID="{57A1B88A-8345-4B36-8E6A-B9409940887D}" presName="sibTrans" presStyleLbl="sibTrans2D1" presStyleIdx="8" presStyleCnt="9"/>
      <dgm:spPr/>
    </dgm:pt>
    <dgm:pt modelId="{89620245-75CC-461C-90CC-DC70B171A1E1}" type="pres">
      <dgm:prSet presAssocID="{57A1B88A-8345-4B36-8E6A-B9409940887D}" presName="connectorText" presStyleLbl="sibTrans2D1" presStyleIdx="8" presStyleCnt="9"/>
      <dgm:spPr/>
    </dgm:pt>
  </dgm:ptLst>
  <dgm:cxnLst>
    <dgm:cxn modelId="{5AA2980A-2350-4530-A505-4A6BEFE49810}" srcId="{9C9349A1-357C-403D-B3A7-D26512D50BD9}" destId="{506760A5-0E2C-4FDE-9AF0-9B7248D99AF1}" srcOrd="5" destOrd="0" parTransId="{9D93D2D6-3ADD-4354-BF49-945BB1313F23}" sibTransId="{FF303D9C-C40F-462B-8E94-E5C58B00DCF1}"/>
    <dgm:cxn modelId="{F43D2A1F-0E4D-4403-AFAD-F809803122D4}" type="presOf" srcId="{5B528156-7EB6-4019-8E18-591FFC628932}" destId="{A7D6A656-9B16-40A0-8762-2C5AD1F34CE7}" srcOrd="0" destOrd="0" presId="urn:microsoft.com/office/officeart/2005/8/layout/cycle2"/>
    <dgm:cxn modelId="{64F2E523-E380-4A89-8731-958834CC08B1}" type="presOf" srcId="{F814ACB7-9950-47B8-903C-E5015C57A609}" destId="{B64516FF-C77D-4007-B793-4745A97FEC08}" srcOrd="1" destOrd="0" presId="urn:microsoft.com/office/officeart/2005/8/layout/cycle2"/>
    <dgm:cxn modelId="{49E0A724-7A34-4F47-BC4C-1782157ABDCF}" type="presOf" srcId="{4C0A3D10-BE27-4C75-8625-15278C297844}" destId="{CE032D21-ECCC-4F1F-AF4B-BFF2F83EF37F}" srcOrd="1" destOrd="0" presId="urn:microsoft.com/office/officeart/2005/8/layout/cycle2"/>
    <dgm:cxn modelId="{B1714F27-73CA-4106-931B-4EA7D8A8AA9F}" type="presOf" srcId="{4050F9D0-AC43-4302-BAC6-15ED5A95AAEF}" destId="{57F1A8A6-4E5A-4038-A052-6282F68049D7}" srcOrd="1" destOrd="0" presId="urn:microsoft.com/office/officeart/2005/8/layout/cycle2"/>
    <dgm:cxn modelId="{D3F70529-F223-4EF1-A9B5-FF2D1900F6C8}" type="presOf" srcId="{2C83BAC0-3A66-40DA-88E9-B0F0C15D2415}" destId="{E8A7B991-EFA2-4A05-AFDD-781B0D1EC600}" srcOrd="0" destOrd="0" presId="urn:microsoft.com/office/officeart/2005/8/layout/cycle2"/>
    <dgm:cxn modelId="{089E1A2A-C16A-406A-B2D7-979F76A1E1C7}" type="presOf" srcId="{25043E2A-19C9-4A84-B9F4-A2C337FAD294}" destId="{7600F233-CD62-4F85-84C2-E29FF206723A}" srcOrd="0" destOrd="0" presId="urn:microsoft.com/office/officeart/2005/8/layout/cycle2"/>
    <dgm:cxn modelId="{8A2DA32A-7541-43B1-BB85-7AABBFCEDDAF}" type="presOf" srcId="{4C0A3D10-BE27-4C75-8625-15278C297844}" destId="{82913DD2-F00E-40E1-85D1-BEE4CA6B2E18}" srcOrd="0" destOrd="0" presId="urn:microsoft.com/office/officeart/2005/8/layout/cycle2"/>
    <dgm:cxn modelId="{CF1A2C2C-8DC4-44E8-9432-8943A376A650}" type="presOf" srcId="{984B927C-E3FD-4BB6-98F6-742BA0912E71}" destId="{3E759519-8070-49F1-ADD7-8DB96FAE1FCE}" srcOrd="1" destOrd="0" presId="urn:microsoft.com/office/officeart/2005/8/layout/cycle2"/>
    <dgm:cxn modelId="{53A53C2E-3A7A-4D6F-87E6-2740F5DD4F0F}" type="presOf" srcId="{8993DD99-F082-4A28-9638-E0E483C319A3}" destId="{FF35AB84-3C87-45D9-96E2-6C85DB6029F6}" srcOrd="1" destOrd="0" presId="urn:microsoft.com/office/officeart/2005/8/layout/cycle2"/>
    <dgm:cxn modelId="{BC897C34-CBB7-4E21-A500-58173392B88D}" type="presOf" srcId="{57A1B88A-8345-4B36-8E6A-B9409940887D}" destId="{89620245-75CC-461C-90CC-DC70B171A1E1}" srcOrd="1" destOrd="0" presId="urn:microsoft.com/office/officeart/2005/8/layout/cycle2"/>
    <dgm:cxn modelId="{F9F33F63-0871-4C80-80BF-A6AE1C9D9724}" type="presOf" srcId="{57300CC6-42A1-4845-A635-516ABDABC88F}" destId="{FC326770-090F-4CED-8085-68F249DBA8BE}" srcOrd="0" destOrd="0" presId="urn:microsoft.com/office/officeart/2005/8/layout/cycle2"/>
    <dgm:cxn modelId="{9E178E63-E83A-4A75-BA1F-3889E6E0A5EE}" type="presOf" srcId="{FF303D9C-C40F-462B-8E94-E5C58B00DCF1}" destId="{57B06ACE-79AA-46FB-9F15-4E016CA7BE64}" srcOrd="0" destOrd="0" presId="urn:microsoft.com/office/officeart/2005/8/layout/cycle2"/>
    <dgm:cxn modelId="{5949CB4B-D26A-43EF-A38F-752879FB6D29}" type="presOf" srcId="{23C5B478-2CC1-4808-8978-9D8DDB10ADC7}" destId="{40023B74-F3A2-4CE6-9183-7C51526AFC8A}" srcOrd="0" destOrd="0" presId="urn:microsoft.com/office/officeart/2005/8/layout/cycle2"/>
    <dgm:cxn modelId="{531F9A57-2397-4BA8-B6EB-285244BE930A}" srcId="{9C9349A1-357C-403D-B3A7-D26512D50BD9}" destId="{2C83BAC0-3A66-40DA-88E9-B0F0C15D2415}" srcOrd="6" destOrd="0" parTransId="{BE7E04C7-6776-449C-8EB2-D2F7F8B720DF}" sibTransId="{F814ACB7-9950-47B8-903C-E5015C57A609}"/>
    <dgm:cxn modelId="{94362D79-7BC8-4859-AC3E-2B6280B129CC}" type="presOf" srcId="{984B927C-E3FD-4BB6-98F6-742BA0912E71}" destId="{1FFE4385-45C1-4390-92E8-036519C83617}" srcOrd="0" destOrd="0" presId="urn:microsoft.com/office/officeart/2005/8/layout/cycle2"/>
    <dgm:cxn modelId="{022C377F-5AE1-455A-A31D-85793A8AF930}" type="presOf" srcId="{EBC643D0-B597-455A-A728-A870B522547D}" destId="{69AED093-3653-44A9-BD34-7DA23DC97E0A}" srcOrd="0" destOrd="0" presId="urn:microsoft.com/office/officeart/2005/8/layout/cycle2"/>
    <dgm:cxn modelId="{A0E4D089-9DBB-483A-9876-5B9449B7D01F}" srcId="{9C9349A1-357C-403D-B3A7-D26512D50BD9}" destId="{EBC643D0-B597-455A-A728-A870B522547D}" srcOrd="0" destOrd="0" parTransId="{C62E7A78-1ABF-4438-BC23-04948C4AD1AC}" sibTransId="{25043E2A-19C9-4A84-B9F4-A2C337FAD294}"/>
    <dgm:cxn modelId="{4ED69C8A-4ED1-43A0-9797-301079AE08F7}" srcId="{9C9349A1-357C-403D-B3A7-D26512D50BD9}" destId="{5B528156-7EB6-4019-8E18-591FFC628932}" srcOrd="7" destOrd="0" parTransId="{68C9890C-620B-4A8C-BD4B-972F5113799D}" sibTransId="{4050F9D0-AC43-4302-BAC6-15ED5A95AAEF}"/>
    <dgm:cxn modelId="{D34C0E9E-FBAA-49AF-B29B-2A2FBA045AE6}" type="presOf" srcId="{EE2FD7DE-F168-4CDF-86E8-70CF75028C30}" destId="{EB14FD0D-B21A-4684-9818-2877551FE936}" srcOrd="0" destOrd="0" presId="urn:microsoft.com/office/officeart/2005/8/layout/cycle2"/>
    <dgm:cxn modelId="{9953C1A5-402A-4D41-9ABC-356251614C35}" srcId="{9C9349A1-357C-403D-B3A7-D26512D50BD9}" destId="{DA18BEC2-D73B-4C9C-8822-2289147E1FCF}" srcOrd="8" destOrd="0" parTransId="{409390A9-CA87-4F93-9D30-7C18CA240BF9}" sibTransId="{57A1B88A-8345-4B36-8E6A-B9409940887D}"/>
    <dgm:cxn modelId="{12A893AA-839A-4806-922A-A20D3643ECA3}" srcId="{9C9349A1-357C-403D-B3A7-D26512D50BD9}" destId="{23C5B478-2CC1-4808-8978-9D8DDB10ADC7}" srcOrd="4" destOrd="0" parTransId="{03A6BD90-EBD2-45D4-9DAF-03613F0410C4}" sibTransId="{4C0A3D10-BE27-4C75-8625-15278C297844}"/>
    <dgm:cxn modelId="{2C92E7AF-A7D2-43ED-B669-461E5F3C425F}" type="presOf" srcId="{4050F9D0-AC43-4302-BAC6-15ED5A95AAEF}" destId="{2A1E278A-A64A-4838-AFFA-50DC5567CCF9}" srcOrd="0" destOrd="0" presId="urn:microsoft.com/office/officeart/2005/8/layout/cycle2"/>
    <dgm:cxn modelId="{D6629DB0-7C86-4F01-A921-F20C4FE2356E}" srcId="{9C9349A1-357C-403D-B3A7-D26512D50BD9}" destId="{85111C54-3011-4CD6-9E61-35BF144AAB4C}" srcOrd="3" destOrd="0" parTransId="{4BACBC2F-6CA3-4748-97B0-9F402B4D9349}" sibTransId="{8993DD99-F082-4A28-9638-E0E483C319A3}"/>
    <dgm:cxn modelId="{D80F8DB2-9938-4BF5-97A6-655E5C27711A}" type="presOf" srcId="{FF303D9C-C40F-462B-8E94-E5C58B00DCF1}" destId="{D6E4E5AA-FBF6-42CF-A3AC-976FAB7631EF}" srcOrd="1" destOrd="0" presId="urn:microsoft.com/office/officeart/2005/8/layout/cycle2"/>
    <dgm:cxn modelId="{BF69C1B3-552C-4E2C-8B4C-F1605CD95DAC}" type="presOf" srcId="{9C9349A1-357C-403D-B3A7-D26512D50BD9}" destId="{D271D51B-E9CD-43B4-88D1-32DBD3B90501}" srcOrd="0" destOrd="0" presId="urn:microsoft.com/office/officeart/2005/8/layout/cycle2"/>
    <dgm:cxn modelId="{9196EDB4-7FF1-4392-8809-991BC0AFF5E5}" type="presOf" srcId="{EE2FD7DE-F168-4CDF-86E8-70CF75028C30}" destId="{CB02A013-8C90-416C-902E-4E69ED0FC58A}" srcOrd="1" destOrd="0" presId="urn:microsoft.com/office/officeart/2005/8/layout/cycle2"/>
    <dgm:cxn modelId="{F67E35B7-6E50-4C33-A212-7F3B2ED18841}" type="presOf" srcId="{DA18BEC2-D73B-4C9C-8822-2289147E1FCF}" destId="{37C07694-CD0D-49A4-B2DE-8409F60CB6D6}" srcOrd="0" destOrd="0" presId="urn:microsoft.com/office/officeart/2005/8/layout/cycle2"/>
    <dgm:cxn modelId="{71EEADBD-CADF-460A-91D3-630868CBE8EC}" type="presOf" srcId="{8993DD99-F082-4A28-9638-E0E483C319A3}" destId="{612D9FF9-911C-4735-9693-3F73E4346A76}" srcOrd="0" destOrd="0" presId="urn:microsoft.com/office/officeart/2005/8/layout/cycle2"/>
    <dgm:cxn modelId="{A232B2C1-8D20-4AA7-A8C4-466E46147264}" type="presOf" srcId="{F814ACB7-9950-47B8-903C-E5015C57A609}" destId="{FAFAA193-47E7-4648-BD9D-5D2022EB18AE}" srcOrd="0" destOrd="0" presId="urn:microsoft.com/office/officeart/2005/8/layout/cycle2"/>
    <dgm:cxn modelId="{6F9844C6-AFE4-4576-8361-6B0F9537352F}" type="presOf" srcId="{506760A5-0E2C-4FDE-9AF0-9B7248D99AF1}" destId="{01F22A0B-2E10-43F8-9114-6B6774AF7A8C}" srcOrd="0" destOrd="0" presId="urn:microsoft.com/office/officeart/2005/8/layout/cycle2"/>
    <dgm:cxn modelId="{FA429DD5-36EC-4426-90AB-8F42E9EB7A1D}" type="presOf" srcId="{85111C54-3011-4CD6-9E61-35BF144AAB4C}" destId="{A0FCB73E-014F-414E-B395-D404A61FCC3A}" srcOrd="0" destOrd="0" presId="urn:microsoft.com/office/officeart/2005/8/layout/cycle2"/>
    <dgm:cxn modelId="{AFC705D7-2E2D-4DA9-AB35-08B422CEAB85}" srcId="{9C9349A1-357C-403D-B3A7-D26512D50BD9}" destId="{F8D74557-3E39-4473-AD3B-632F1FA352BF}" srcOrd="1" destOrd="0" parTransId="{D59B70B1-9F12-4FCB-82F2-F3090C7AF50C}" sibTransId="{984B927C-E3FD-4BB6-98F6-742BA0912E71}"/>
    <dgm:cxn modelId="{C9CF57D9-FB1C-4BA4-9E18-D8E63F88124E}" type="presOf" srcId="{F8D74557-3E39-4473-AD3B-632F1FA352BF}" destId="{304A4FE7-7F9D-4661-9C99-93B966B769DB}" srcOrd="0" destOrd="0" presId="urn:microsoft.com/office/officeart/2005/8/layout/cycle2"/>
    <dgm:cxn modelId="{7391FDD9-15B4-44B1-948C-4CE27BFEC200}" type="presOf" srcId="{57A1B88A-8345-4B36-8E6A-B9409940887D}" destId="{745421E4-F715-446F-A17B-E99D744210C5}" srcOrd="0" destOrd="0" presId="urn:microsoft.com/office/officeart/2005/8/layout/cycle2"/>
    <dgm:cxn modelId="{D72656DB-C89F-4169-8117-6A9846F9613B}" srcId="{9C9349A1-357C-403D-B3A7-D26512D50BD9}" destId="{57300CC6-42A1-4845-A635-516ABDABC88F}" srcOrd="2" destOrd="0" parTransId="{D73DA5C2-EC8A-427F-97AD-0FF5748BA92A}" sibTransId="{EE2FD7DE-F168-4CDF-86E8-70CF75028C30}"/>
    <dgm:cxn modelId="{0DA2F5EA-904C-4932-995D-4AD7D30F1DB9}" type="presOf" srcId="{25043E2A-19C9-4A84-B9F4-A2C337FAD294}" destId="{2FBE9B00-3C50-4583-8985-CCF816EB899E}" srcOrd="1" destOrd="0" presId="urn:microsoft.com/office/officeart/2005/8/layout/cycle2"/>
    <dgm:cxn modelId="{ACB36BC9-41D2-45A7-819C-12250F4A4BE6}" type="presParOf" srcId="{D271D51B-E9CD-43B4-88D1-32DBD3B90501}" destId="{69AED093-3653-44A9-BD34-7DA23DC97E0A}" srcOrd="0" destOrd="0" presId="urn:microsoft.com/office/officeart/2005/8/layout/cycle2"/>
    <dgm:cxn modelId="{1BD23BCD-75A0-44C8-83AE-28CE09822CBB}" type="presParOf" srcId="{D271D51B-E9CD-43B4-88D1-32DBD3B90501}" destId="{7600F233-CD62-4F85-84C2-E29FF206723A}" srcOrd="1" destOrd="0" presId="urn:microsoft.com/office/officeart/2005/8/layout/cycle2"/>
    <dgm:cxn modelId="{72A24C24-651D-4A39-BF60-D9AC950F2F93}" type="presParOf" srcId="{7600F233-CD62-4F85-84C2-E29FF206723A}" destId="{2FBE9B00-3C50-4583-8985-CCF816EB899E}" srcOrd="0" destOrd="0" presId="urn:microsoft.com/office/officeart/2005/8/layout/cycle2"/>
    <dgm:cxn modelId="{92833733-D965-4A9E-A0FD-ECD703F06A46}" type="presParOf" srcId="{D271D51B-E9CD-43B4-88D1-32DBD3B90501}" destId="{304A4FE7-7F9D-4661-9C99-93B966B769DB}" srcOrd="2" destOrd="0" presId="urn:microsoft.com/office/officeart/2005/8/layout/cycle2"/>
    <dgm:cxn modelId="{84046D39-B46B-4383-84B4-622AD41C4C7A}" type="presParOf" srcId="{D271D51B-E9CD-43B4-88D1-32DBD3B90501}" destId="{1FFE4385-45C1-4390-92E8-036519C83617}" srcOrd="3" destOrd="0" presId="urn:microsoft.com/office/officeart/2005/8/layout/cycle2"/>
    <dgm:cxn modelId="{3C8614B4-7754-432B-AFDA-B765E649E8B2}" type="presParOf" srcId="{1FFE4385-45C1-4390-92E8-036519C83617}" destId="{3E759519-8070-49F1-ADD7-8DB96FAE1FCE}" srcOrd="0" destOrd="0" presId="urn:microsoft.com/office/officeart/2005/8/layout/cycle2"/>
    <dgm:cxn modelId="{F72C696C-AF12-49F5-946C-D620FE919085}" type="presParOf" srcId="{D271D51B-E9CD-43B4-88D1-32DBD3B90501}" destId="{FC326770-090F-4CED-8085-68F249DBA8BE}" srcOrd="4" destOrd="0" presId="urn:microsoft.com/office/officeart/2005/8/layout/cycle2"/>
    <dgm:cxn modelId="{AA4ED43A-62B6-4839-A682-BE2485C21FE2}" type="presParOf" srcId="{D271D51B-E9CD-43B4-88D1-32DBD3B90501}" destId="{EB14FD0D-B21A-4684-9818-2877551FE936}" srcOrd="5" destOrd="0" presId="urn:microsoft.com/office/officeart/2005/8/layout/cycle2"/>
    <dgm:cxn modelId="{2A464C21-450C-4C12-A80A-A4379E6DAD44}" type="presParOf" srcId="{EB14FD0D-B21A-4684-9818-2877551FE936}" destId="{CB02A013-8C90-416C-902E-4E69ED0FC58A}" srcOrd="0" destOrd="0" presId="urn:microsoft.com/office/officeart/2005/8/layout/cycle2"/>
    <dgm:cxn modelId="{295AAD83-9B52-452F-97B8-7DD9F0DDCE8B}" type="presParOf" srcId="{D271D51B-E9CD-43B4-88D1-32DBD3B90501}" destId="{A0FCB73E-014F-414E-B395-D404A61FCC3A}" srcOrd="6" destOrd="0" presId="urn:microsoft.com/office/officeart/2005/8/layout/cycle2"/>
    <dgm:cxn modelId="{0B70264A-BDD8-435E-B1BF-635CC277911D}" type="presParOf" srcId="{D271D51B-E9CD-43B4-88D1-32DBD3B90501}" destId="{612D9FF9-911C-4735-9693-3F73E4346A76}" srcOrd="7" destOrd="0" presId="urn:microsoft.com/office/officeart/2005/8/layout/cycle2"/>
    <dgm:cxn modelId="{B2093941-107D-4754-B266-8ED28938760F}" type="presParOf" srcId="{612D9FF9-911C-4735-9693-3F73E4346A76}" destId="{FF35AB84-3C87-45D9-96E2-6C85DB6029F6}" srcOrd="0" destOrd="0" presId="urn:microsoft.com/office/officeart/2005/8/layout/cycle2"/>
    <dgm:cxn modelId="{1F9AD577-7D96-468B-9A04-9A58C381EAAF}" type="presParOf" srcId="{D271D51B-E9CD-43B4-88D1-32DBD3B90501}" destId="{40023B74-F3A2-4CE6-9183-7C51526AFC8A}" srcOrd="8" destOrd="0" presId="urn:microsoft.com/office/officeart/2005/8/layout/cycle2"/>
    <dgm:cxn modelId="{99156A0B-1F2A-4E5B-A56D-FD76EDEBE065}" type="presParOf" srcId="{D271D51B-E9CD-43B4-88D1-32DBD3B90501}" destId="{82913DD2-F00E-40E1-85D1-BEE4CA6B2E18}" srcOrd="9" destOrd="0" presId="urn:microsoft.com/office/officeart/2005/8/layout/cycle2"/>
    <dgm:cxn modelId="{F010DCCD-2EB0-47D7-B0A7-20DD8BB4B295}" type="presParOf" srcId="{82913DD2-F00E-40E1-85D1-BEE4CA6B2E18}" destId="{CE032D21-ECCC-4F1F-AF4B-BFF2F83EF37F}" srcOrd="0" destOrd="0" presId="urn:microsoft.com/office/officeart/2005/8/layout/cycle2"/>
    <dgm:cxn modelId="{914851C7-88F7-4A2A-BD3D-91FE0A1F2F1D}" type="presParOf" srcId="{D271D51B-E9CD-43B4-88D1-32DBD3B90501}" destId="{01F22A0B-2E10-43F8-9114-6B6774AF7A8C}" srcOrd="10" destOrd="0" presId="urn:microsoft.com/office/officeart/2005/8/layout/cycle2"/>
    <dgm:cxn modelId="{D5C3C98D-8C01-4822-9DD7-978CE39DE5F0}" type="presParOf" srcId="{D271D51B-E9CD-43B4-88D1-32DBD3B90501}" destId="{57B06ACE-79AA-46FB-9F15-4E016CA7BE64}" srcOrd="11" destOrd="0" presId="urn:microsoft.com/office/officeart/2005/8/layout/cycle2"/>
    <dgm:cxn modelId="{7C2EB474-598C-4869-8AA4-EBFC6CD5575F}" type="presParOf" srcId="{57B06ACE-79AA-46FB-9F15-4E016CA7BE64}" destId="{D6E4E5AA-FBF6-42CF-A3AC-976FAB7631EF}" srcOrd="0" destOrd="0" presId="urn:microsoft.com/office/officeart/2005/8/layout/cycle2"/>
    <dgm:cxn modelId="{E21FACD4-5A6A-43F9-A934-F87702617D0F}" type="presParOf" srcId="{D271D51B-E9CD-43B4-88D1-32DBD3B90501}" destId="{E8A7B991-EFA2-4A05-AFDD-781B0D1EC600}" srcOrd="12" destOrd="0" presId="urn:microsoft.com/office/officeart/2005/8/layout/cycle2"/>
    <dgm:cxn modelId="{D4617208-3989-45C9-BBD3-256DC0596F18}" type="presParOf" srcId="{D271D51B-E9CD-43B4-88D1-32DBD3B90501}" destId="{FAFAA193-47E7-4648-BD9D-5D2022EB18AE}" srcOrd="13" destOrd="0" presId="urn:microsoft.com/office/officeart/2005/8/layout/cycle2"/>
    <dgm:cxn modelId="{ADBF9CD9-B2E6-410B-9A52-7925CB631ED4}" type="presParOf" srcId="{FAFAA193-47E7-4648-BD9D-5D2022EB18AE}" destId="{B64516FF-C77D-4007-B793-4745A97FEC08}" srcOrd="0" destOrd="0" presId="urn:microsoft.com/office/officeart/2005/8/layout/cycle2"/>
    <dgm:cxn modelId="{1653D67A-76F5-4235-8835-49B6F6000BFF}" type="presParOf" srcId="{D271D51B-E9CD-43B4-88D1-32DBD3B90501}" destId="{A7D6A656-9B16-40A0-8762-2C5AD1F34CE7}" srcOrd="14" destOrd="0" presId="urn:microsoft.com/office/officeart/2005/8/layout/cycle2"/>
    <dgm:cxn modelId="{AE5EB4C4-1EF7-4F6B-AC9E-E16AC272FB1C}" type="presParOf" srcId="{D271D51B-E9CD-43B4-88D1-32DBD3B90501}" destId="{2A1E278A-A64A-4838-AFFA-50DC5567CCF9}" srcOrd="15" destOrd="0" presId="urn:microsoft.com/office/officeart/2005/8/layout/cycle2"/>
    <dgm:cxn modelId="{22038746-8943-4155-BA38-6995A5C495B6}" type="presParOf" srcId="{2A1E278A-A64A-4838-AFFA-50DC5567CCF9}" destId="{57F1A8A6-4E5A-4038-A052-6282F68049D7}" srcOrd="0" destOrd="0" presId="urn:microsoft.com/office/officeart/2005/8/layout/cycle2"/>
    <dgm:cxn modelId="{BC6A2077-3BF4-4D20-BD6F-585780FD97C3}" type="presParOf" srcId="{D271D51B-E9CD-43B4-88D1-32DBD3B90501}" destId="{37C07694-CD0D-49A4-B2DE-8409F60CB6D6}" srcOrd="16" destOrd="0" presId="urn:microsoft.com/office/officeart/2005/8/layout/cycle2"/>
    <dgm:cxn modelId="{80DE9789-04DE-4B2E-BE00-8CA693A9D2E6}" type="presParOf" srcId="{D271D51B-E9CD-43B4-88D1-32DBD3B90501}" destId="{745421E4-F715-446F-A17B-E99D744210C5}" srcOrd="17" destOrd="0" presId="urn:microsoft.com/office/officeart/2005/8/layout/cycle2"/>
    <dgm:cxn modelId="{284403E8-3DEE-4317-A186-ADD847E20C9A}" type="presParOf" srcId="{745421E4-F715-446F-A17B-E99D744210C5}" destId="{89620245-75CC-461C-90CC-DC70B171A1E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ED093-3653-44A9-BD34-7DA23DC97E0A}">
      <dsp:nvSpPr>
        <dsp:cNvPr id="0" name=""/>
        <dsp:cNvSpPr/>
      </dsp:nvSpPr>
      <dsp:spPr>
        <a:xfrm>
          <a:off x="3889510" y="885"/>
          <a:ext cx="924303" cy="924303"/>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ADHD</a:t>
          </a:r>
        </a:p>
      </dsp:txBody>
      <dsp:txXfrm>
        <a:off x="4024871" y="136246"/>
        <a:ext cx="653581" cy="653581"/>
      </dsp:txXfrm>
    </dsp:sp>
    <dsp:sp modelId="{7600F233-CD62-4F85-84C2-E29FF206723A}">
      <dsp:nvSpPr>
        <dsp:cNvPr id="0" name=""/>
        <dsp:cNvSpPr/>
      </dsp:nvSpPr>
      <dsp:spPr>
        <a:xfrm rot="1200000">
          <a:off x="4874157" y="541839"/>
          <a:ext cx="245103" cy="31195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876374" y="591654"/>
        <a:ext cx="171572" cy="187172"/>
      </dsp:txXfrm>
    </dsp:sp>
    <dsp:sp modelId="{304A4FE7-7F9D-4661-9C99-93B966B769DB}">
      <dsp:nvSpPr>
        <dsp:cNvPr id="0" name=""/>
        <dsp:cNvSpPr/>
      </dsp:nvSpPr>
      <dsp:spPr>
        <a:xfrm>
          <a:off x="5192642" y="475186"/>
          <a:ext cx="924303" cy="924303"/>
        </a:xfrm>
        <a:prstGeom prst="ellipse">
          <a:avLst/>
        </a:prstGeom>
        <a:solidFill>
          <a:schemeClr val="accent1">
            <a:shade val="50000"/>
            <a:hueOff val="89443"/>
            <a:satOff val="-2178"/>
            <a:lumOff val="9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ASC</a:t>
          </a:r>
        </a:p>
      </dsp:txBody>
      <dsp:txXfrm>
        <a:off x="5328003" y="610547"/>
        <a:ext cx="653581" cy="653581"/>
      </dsp:txXfrm>
    </dsp:sp>
    <dsp:sp modelId="{1FFE4385-45C1-4390-92E8-036519C83617}">
      <dsp:nvSpPr>
        <dsp:cNvPr id="0" name=""/>
        <dsp:cNvSpPr/>
      </dsp:nvSpPr>
      <dsp:spPr>
        <a:xfrm rot="3600000">
          <a:off x="5875464" y="1375840"/>
          <a:ext cx="245103" cy="311952"/>
        </a:xfrm>
        <a:prstGeom prst="rightArrow">
          <a:avLst>
            <a:gd name="adj1" fmla="val 60000"/>
            <a:gd name="adj2" fmla="val 50000"/>
          </a:avLst>
        </a:prstGeom>
        <a:solidFill>
          <a:schemeClr val="accent1">
            <a:shade val="90000"/>
            <a:hueOff val="92317"/>
            <a:satOff val="-1971"/>
            <a:lumOff val="73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5893847" y="1406390"/>
        <a:ext cx="171572" cy="187172"/>
      </dsp:txXfrm>
    </dsp:sp>
    <dsp:sp modelId="{FC326770-090F-4CED-8085-68F249DBA8BE}">
      <dsp:nvSpPr>
        <dsp:cNvPr id="0" name=""/>
        <dsp:cNvSpPr/>
      </dsp:nvSpPr>
      <dsp:spPr>
        <a:xfrm>
          <a:off x="5886023" y="1676159"/>
          <a:ext cx="924303" cy="924303"/>
        </a:xfrm>
        <a:prstGeom prst="ellipse">
          <a:avLst/>
        </a:prstGeom>
        <a:solidFill>
          <a:schemeClr val="accent1">
            <a:shade val="50000"/>
            <a:hueOff val="178886"/>
            <a:satOff val="-4356"/>
            <a:lumOff val="190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Dyscalculia</a:t>
          </a:r>
        </a:p>
      </dsp:txBody>
      <dsp:txXfrm>
        <a:off x="6021384" y="1811520"/>
        <a:ext cx="653581" cy="653581"/>
      </dsp:txXfrm>
    </dsp:sp>
    <dsp:sp modelId="{EB14FD0D-B21A-4684-9818-2877551FE936}">
      <dsp:nvSpPr>
        <dsp:cNvPr id="0" name=""/>
        <dsp:cNvSpPr/>
      </dsp:nvSpPr>
      <dsp:spPr>
        <a:xfrm rot="6000000">
          <a:off x="6106423" y="2658350"/>
          <a:ext cx="245103" cy="311952"/>
        </a:xfrm>
        <a:prstGeom prst="rightArrow">
          <a:avLst>
            <a:gd name="adj1" fmla="val 60000"/>
            <a:gd name="adj2" fmla="val 50000"/>
          </a:avLst>
        </a:prstGeom>
        <a:solidFill>
          <a:schemeClr val="accent1">
            <a:shade val="90000"/>
            <a:hueOff val="184634"/>
            <a:satOff val="-3943"/>
            <a:lumOff val="147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6149573" y="2684533"/>
        <a:ext cx="171572" cy="187172"/>
      </dsp:txXfrm>
    </dsp:sp>
    <dsp:sp modelId="{A0FCB73E-014F-414E-B395-D404A61FCC3A}">
      <dsp:nvSpPr>
        <dsp:cNvPr id="0" name=""/>
        <dsp:cNvSpPr/>
      </dsp:nvSpPr>
      <dsp:spPr>
        <a:xfrm>
          <a:off x="5645215" y="3041854"/>
          <a:ext cx="924303" cy="924303"/>
        </a:xfrm>
        <a:prstGeom prst="ellipse">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Dysgraphia</a:t>
          </a:r>
        </a:p>
      </dsp:txBody>
      <dsp:txXfrm>
        <a:off x="5780576" y="3177215"/>
        <a:ext cx="653581" cy="653581"/>
      </dsp:txXfrm>
    </dsp:sp>
    <dsp:sp modelId="{612D9FF9-911C-4735-9693-3F73E4346A76}">
      <dsp:nvSpPr>
        <dsp:cNvPr id="0" name=""/>
        <dsp:cNvSpPr/>
      </dsp:nvSpPr>
      <dsp:spPr>
        <a:xfrm rot="8400000">
          <a:off x="5458967" y="3789268"/>
          <a:ext cx="245103" cy="31195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5523897" y="3828026"/>
        <a:ext cx="171572" cy="187172"/>
      </dsp:txXfrm>
    </dsp:sp>
    <dsp:sp modelId="{40023B74-F3A2-4CE6-9183-7C51526AFC8A}">
      <dsp:nvSpPr>
        <dsp:cNvPr id="0" name=""/>
        <dsp:cNvSpPr/>
      </dsp:nvSpPr>
      <dsp:spPr>
        <a:xfrm>
          <a:off x="4582892" y="3933248"/>
          <a:ext cx="924303" cy="924303"/>
        </a:xfrm>
        <a:prstGeom prst="ellipse">
          <a:avLst/>
        </a:prstGeom>
        <a:solidFill>
          <a:schemeClr val="accent1">
            <a:shade val="50000"/>
            <a:hueOff val="357772"/>
            <a:satOff val="-8713"/>
            <a:lumOff val="38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Dyslexia</a:t>
          </a:r>
        </a:p>
      </dsp:txBody>
      <dsp:txXfrm>
        <a:off x="4718253" y="4068609"/>
        <a:ext cx="653581" cy="653581"/>
      </dsp:txXfrm>
    </dsp:sp>
    <dsp:sp modelId="{82913DD2-F00E-40E1-85D1-BEE4CA6B2E18}">
      <dsp:nvSpPr>
        <dsp:cNvPr id="0" name=""/>
        <dsp:cNvSpPr/>
      </dsp:nvSpPr>
      <dsp:spPr>
        <a:xfrm rot="10800000">
          <a:off x="4236047" y="4239424"/>
          <a:ext cx="245103" cy="311952"/>
        </a:xfrm>
        <a:prstGeom prst="rightArrow">
          <a:avLst>
            <a:gd name="adj1" fmla="val 60000"/>
            <a:gd name="adj2" fmla="val 50000"/>
          </a:avLst>
        </a:prstGeom>
        <a:solidFill>
          <a:schemeClr val="accent1">
            <a:shade val="90000"/>
            <a:hueOff val="369268"/>
            <a:satOff val="-7885"/>
            <a:lumOff val="294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4309578" y="4301814"/>
        <a:ext cx="171572" cy="187172"/>
      </dsp:txXfrm>
    </dsp:sp>
    <dsp:sp modelId="{01F22A0B-2E10-43F8-9114-6B6774AF7A8C}">
      <dsp:nvSpPr>
        <dsp:cNvPr id="0" name=""/>
        <dsp:cNvSpPr/>
      </dsp:nvSpPr>
      <dsp:spPr>
        <a:xfrm>
          <a:off x="3196129" y="3933248"/>
          <a:ext cx="924303" cy="924303"/>
        </a:xfrm>
        <a:prstGeom prst="ellipse">
          <a:avLst/>
        </a:prstGeom>
        <a:solidFill>
          <a:schemeClr val="accent1">
            <a:shade val="50000"/>
            <a:hueOff val="357772"/>
            <a:satOff val="-8713"/>
            <a:lumOff val="381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Dyspraxia</a:t>
          </a:r>
        </a:p>
      </dsp:txBody>
      <dsp:txXfrm>
        <a:off x="3331490" y="4068609"/>
        <a:ext cx="653581" cy="653581"/>
      </dsp:txXfrm>
    </dsp:sp>
    <dsp:sp modelId="{57B06ACE-79AA-46FB-9F15-4E016CA7BE64}">
      <dsp:nvSpPr>
        <dsp:cNvPr id="0" name=""/>
        <dsp:cNvSpPr/>
      </dsp:nvSpPr>
      <dsp:spPr>
        <a:xfrm rot="13200000">
          <a:off x="3009881" y="3798186"/>
          <a:ext cx="245103" cy="311952"/>
        </a:xfrm>
        <a:prstGeom prst="rightArrow">
          <a:avLst>
            <a:gd name="adj1" fmla="val 60000"/>
            <a:gd name="adj2" fmla="val 50000"/>
          </a:avLst>
        </a:prstGeom>
        <a:solidFill>
          <a:schemeClr val="accent1">
            <a:shade val="90000"/>
            <a:hueOff val="369268"/>
            <a:satOff val="-7885"/>
            <a:lumOff val="294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3074811" y="3884208"/>
        <a:ext cx="171572" cy="187172"/>
      </dsp:txXfrm>
    </dsp:sp>
    <dsp:sp modelId="{E8A7B991-EFA2-4A05-AFDD-781B0D1EC600}">
      <dsp:nvSpPr>
        <dsp:cNvPr id="0" name=""/>
        <dsp:cNvSpPr/>
      </dsp:nvSpPr>
      <dsp:spPr>
        <a:xfrm>
          <a:off x="2133806" y="3041854"/>
          <a:ext cx="924303" cy="924303"/>
        </a:xfrm>
        <a:prstGeom prst="ellipse">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OCD</a:t>
          </a:r>
        </a:p>
      </dsp:txBody>
      <dsp:txXfrm>
        <a:off x="2269167" y="3177215"/>
        <a:ext cx="653581" cy="653581"/>
      </dsp:txXfrm>
    </dsp:sp>
    <dsp:sp modelId="{FAFAA193-47E7-4648-BD9D-5D2022EB18AE}">
      <dsp:nvSpPr>
        <dsp:cNvPr id="0" name=""/>
        <dsp:cNvSpPr/>
      </dsp:nvSpPr>
      <dsp:spPr>
        <a:xfrm rot="15600000">
          <a:off x="2354206" y="2672013"/>
          <a:ext cx="245103" cy="31195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2397356" y="2770610"/>
        <a:ext cx="171572" cy="187172"/>
      </dsp:txXfrm>
    </dsp:sp>
    <dsp:sp modelId="{A7D6A656-9B16-40A0-8762-2C5AD1F34CE7}">
      <dsp:nvSpPr>
        <dsp:cNvPr id="0" name=""/>
        <dsp:cNvSpPr/>
      </dsp:nvSpPr>
      <dsp:spPr>
        <a:xfrm>
          <a:off x="1892997" y="1676159"/>
          <a:ext cx="924303" cy="924303"/>
        </a:xfrm>
        <a:prstGeom prst="ellipse">
          <a:avLst/>
        </a:prstGeom>
        <a:solidFill>
          <a:schemeClr val="accent1">
            <a:shade val="50000"/>
            <a:hueOff val="178886"/>
            <a:satOff val="-4356"/>
            <a:lumOff val="190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PDA</a:t>
          </a:r>
        </a:p>
      </dsp:txBody>
      <dsp:txXfrm>
        <a:off x="2028358" y="1811520"/>
        <a:ext cx="653581" cy="653581"/>
      </dsp:txXfrm>
    </dsp:sp>
    <dsp:sp modelId="{2A1E278A-A64A-4838-AFFA-50DC5567CCF9}">
      <dsp:nvSpPr>
        <dsp:cNvPr id="0" name=""/>
        <dsp:cNvSpPr/>
      </dsp:nvSpPr>
      <dsp:spPr>
        <a:xfrm rot="18000000">
          <a:off x="2575819" y="1387855"/>
          <a:ext cx="245103" cy="311952"/>
        </a:xfrm>
        <a:prstGeom prst="rightArrow">
          <a:avLst>
            <a:gd name="adj1" fmla="val 60000"/>
            <a:gd name="adj2" fmla="val 50000"/>
          </a:avLst>
        </a:prstGeom>
        <a:solidFill>
          <a:schemeClr val="accent1">
            <a:shade val="90000"/>
            <a:hueOff val="184634"/>
            <a:satOff val="-3943"/>
            <a:lumOff val="147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594202" y="1482085"/>
        <a:ext cx="171572" cy="187172"/>
      </dsp:txXfrm>
    </dsp:sp>
    <dsp:sp modelId="{37C07694-CD0D-49A4-B2DE-8409F60CB6D6}">
      <dsp:nvSpPr>
        <dsp:cNvPr id="0" name=""/>
        <dsp:cNvSpPr/>
      </dsp:nvSpPr>
      <dsp:spPr>
        <a:xfrm>
          <a:off x="2586379" y="475186"/>
          <a:ext cx="924303" cy="924303"/>
        </a:xfrm>
        <a:prstGeom prst="ellipse">
          <a:avLst/>
        </a:prstGeom>
        <a:solidFill>
          <a:schemeClr val="accent1">
            <a:shade val="50000"/>
            <a:hueOff val="89443"/>
            <a:satOff val="-2178"/>
            <a:lumOff val="9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Tourette’s</a:t>
          </a:r>
        </a:p>
      </dsp:txBody>
      <dsp:txXfrm>
        <a:off x="2721740" y="610547"/>
        <a:ext cx="653581" cy="653581"/>
      </dsp:txXfrm>
    </dsp:sp>
    <dsp:sp modelId="{745421E4-F715-446F-A17B-E99D744210C5}">
      <dsp:nvSpPr>
        <dsp:cNvPr id="0" name=""/>
        <dsp:cNvSpPr/>
      </dsp:nvSpPr>
      <dsp:spPr>
        <a:xfrm rot="20400000">
          <a:off x="3571026" y="546584"/>
          <a:ext cx="245103" cy="311952"/>
        </a:xfrm>
        <a:prstGeom prst="rightArrow">
          <a:avLst>
            <a:gd name="adj1" fmla="val 60000"/>
            <a:gd name="adj2" fmla="val 50000"/>
          </a:avLst>
        </a:prstGeom>
        <a:solidFill>
          <a:schemeClr val="accent1">
            <a:shade val="90000"/>
            <a:hueOff val="92317"/>
            <a:satOff val="-1971"/>
            <a:lumOff val="73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573243" y="621549"/>
        <a:ext cx="171572" cy="18717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10/21/2026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txBody>
          <a:bodyPr/>
          <a:lstStyle/>
          <a:p>
            <a:endParaRPr lang="en-GB"/>
          </a:p>
        </p:txBody>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79830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666127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4D34D-897F-5904-4226-CFB4573F9E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50B367-9E17-A5BA-4B2D-B226BB20DB6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40EB137-229F-E68F-022E-1BA43DDD76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D815FE-1CB3-9037-5BB5-9405AC7B3B59}"/>
              </a:ext>
            </a:extLst>
          </p:cNvPr>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76157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120BF-C958-CB87-6167-1AADF4720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A1D520-A5B6-9C11-11F2-E13A3D53AFB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B8CEDEF-383E-6462-068A-878614426A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41A96B-C3AE-48F2-95A7-B508644124E9}"/>
              </a:ext>
            </a:extLst>
          </p:cNvPr>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01809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lvl="0" fontAlgn="t"/>
            <a:endParaRPr lang="en-GB" sz="1200" b="0" i="0" kern="1200" dirty="0">
              <a:solidFill>
                <a:schemeClr val="tx1"/>
              </a:solidFill>
              <a:effectLst/>
              <a:latin typeface="+mn-lt"/>
              <a:ea typeface="+mn-ea"/>
              <a:cs typeface="+mn-cs"/>
            </a:endParaRPr>
          </a:p>
          <a:p>
            <a:pPr lvl="0"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597816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760466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998792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682762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584191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DFDEE-0F1F-6C1F-9578-549CE03D47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AB9E9B-9BE3-C58F-0F31-A03BD995AD9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EBE9514-A0A0-AF29-8C21-603814F7A6C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C04D5C-5C05-A8A8-574E-E89A465D0928}"/>
              </a:ext>
            </a:extLst>
          </p:cNvPr>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02274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179187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338175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3381754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73DB1-CD2F-552B-6CA8-AF18279450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1D3037-3C76-D644-606D-CF93B8F510D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AF1E9F2-CF5A-CB6A-705D-6A5DEFC5A10E}"/>
              </a:ext>
            </a:extLst>
          </p:cNvPr>
          <p:cNvSpPr>
            <a:spLocks noGrp="1"/>
          </p:cNvSpPr>
          <p:nvPr>
            <p:ph type="body" idx="1"/>
          </p:nvPr>
        </p:nvSpPr>
        <p:spPr/>
        <p:txBody>
          <a:bodyPr/>
          <a:lstStyle/>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571B50DF-AAFE-56E6-6D25-7705588CBF91}"/>
              </a:ext>
            </a:extLst>
          </p:cNvPr>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4255446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E82D0-431D-9749-C645-F7A1B6674F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25E4E-16FB-DFF4-1424-F37A26A3D5F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2B9D1E5-FAC9-0772-C707-46960D56AEC9}"/>
              </a:ext>
            </a:extLst>
          </p:cNvPr>
          <p:cNvSpPr>
            <a:spLocks noGrp="1"/>
          </p:cNvSpPr>
          <p:nvPr>
            <p:ph type="body" idx="1"/>
          </p:nvPr>
        </p:nvSpPr>
        <p:spPr/>
        <p:txBody>
          <a:bodyPr/>
          <a:lstStyle/>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82AF45D7-0577-5F09-D2EE-EA56C78F6AFC}"/>
              </a:ext>
            </a:extLst>
          </p:cNvPr>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1293165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7832902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19</a:t>
            </a:fld>
            <a:endParaRPr lang="en-GB" altLang="en-US"/>
          </a:p>
        </p:txBody>
      </p:sp>
    </p:spTree>
    <p:extLst>
      <p:ext uri="{BB962C8B-B14F-4D97-AF65-F5344CB8AC3E}">
        <p14:creationId xmlns:p14="http://schemas.microsoft.com/office/powerpoint/2010/main" val="28073661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txBody>
          <a:bodyPr/>
          <a:lstStyle/>
          <a:p>
            <a:endParaRPr lang="en-GB"/>
          </a:p>
        </p:txBody>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FE02DE-73D7-42BD-BC49-6CF97BA900A1}" type="slidenum">
              <a:rPr lang="en-GB" altLang="en-US" smtClean="0"/>
              <a:pPr/>
              <a:t>20</a:t>
            </a:fld>
            <a:endParaRPr lang="en-GB" altLang="en-US"/>
          </a:p>
        </p:txBody>
      </p:sp>
    </p:spTree>
    <p:extLst>
      <p:ext uri="{BB962C8B-B14F-4D97-AF65-F5344CB8AC3E}">
        <p14:creationId xmlns:p14="http://schemas.microsoft.com/office/powerpoint/2010/main" val="39719776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BC7C2-4F91-EF9D-84FC-EFB1F4A01F97}"/>
            </a:ext>
          </a:extLst>
        </p:cNvPr>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D9879EB-20F5-E387-0CF9-F31AE020DBA8}"/>
              </a:ext>
            </a:extLst>
          </p:cNvPr>
          <p:cNvSpPr>
            <a:spLocks noGrp="1" noRot="1" noChangeAspect="1" noTextEdit="1"/>
          </p:cNvSpPr>
          <p:nvPr>
            <p:ph type="sldImg"/>
          </p:nvPr>
        </p:nvSpPr>
        <p:spPr>
          <a:ln/>
        </p:spPr>
        <p:txBody>
          <a:bodyPr/>
          <a:lstStyle/>
          <a:p>
            <a:endParaRPr lang="en-GB"/>
          </a:p>
        </p:txBody>
      </p:sp>
      <p:sp>
        <p:nvSpPr>
          <p:cNvPr id="27651" name="Notes Placeholder 2">
            <a:extLst>
              <a:ext uri="{FF2B5EF4-FFF2-40B4-BE49-F238E27FC236}">
                <a16:creationId xmlns:a16="http://schemas.microsoft.com/office/drawing/2014/main" id="{EB079209-A925-A000-10FC-432D0FFBA7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6AD13C0F-810E-1074-FC53-9B2F40B932E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FE02DE-73D7-42BD-BC49-6CF97BA900A1}" type="slidenum">
              <a:rPr lang="en-GB" altLang="en-US" smtClean="0"/>
              <a:pPr/>
              <a:t>21</a:t>
            </a:fld>
            <a:endParaRPr lang="en-GB" altLang="en-US"/>
          </a:p>
        </p:txBody>
      </p:sp>
    </p:spTree>
    <p:extLst>
      <p:ext uri="{BB962C8B-B14F-4D97-AF65-F5344CB8AC3E}">
        <p14:creationId xmlns:p14="http://schemas.microsoft.com/office/powerpoint/2010/main" val="32586113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1C1C4-3BAC-08B2-09F8-BF8BEF360B52}"/>
            </a:ext>
          </a:extLst>
        </p:cNvPr>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61876DC-1AE0-D3D5-DD40-ECC917318407}"/>
              </a:ext>
            </a:extLst>
          </p:cNvPr>
          <p:cNvSpPr>
            <a:spLocks noGrp="1" noRot="1" noChangeAspect="1" noTextEdit="1"/>
          </p:cNvSpPr>
          <p:nvPr>
            <p:ph type="sldImg"/>
          </p:nvPr>
        </p:nvSpPr>
        <p:spPr>
          <a:ln/>
        </p:spPr>
        <p:txBody>
          <a:bodyPr/>
          <a:lstStyle/>
          <a:p>
            <a:endParaRPr lang="en-GB"/>
          </a:p>
        </p:txBody>
      </p:sp>
      <p:sp>
        <p:nvSpPr>
          <p:cNvPr id="27651" name="Notes Placeholder 2">
            <a:extLst>
              <a:ext uri="{FF2B5EF4-FFF2-40B4-BE49-F238E27FC236}">
                <a16:creationId xmlns:a16="http://schemas.microsoft.com/office/drawing/2014/main" id="{E3487905-2971-2B02-7009-A442F3B9A2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640D15D8-A00A-31A3-80DF-2E0E82354B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FE02DE-73D7-42BD-BC49-6CF97BA900A1}" type="slidenum">
              <a:rPr lang="en-GB" altLang="en-US" smtClean="0"/>
              <a:pPr/>
              <a:t>22</a:t>
            </a:fld>
            <a:endParaRPr lang="en-GB" altLang="en-US"/>
          </a:p>
        </p:txBody>
      </p:sp>
    </p:spTree>
    <p:extLst>
      <p:ext uri="{BB962C8B-B14F-4D97-AF65-F5344CB8AC3E}">
        <p14:creationId xmlns:p14="http://schemas.microsoft.com/office/powerpoint/2010/main" val="28269246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txBody>
          <a:bodyPr/>
          <a:lstStyle/>
          <a:p>
            <a:endParaRPr lang="en-GB"/>
          </a:p>
        </p:txBody>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23</a:t>
            </a:fld>
            <a:endParaRPr lang="en-GB" altLang="en-US"/>
          </a:p>
        </p:txBody>
      </p:sp>
    </p:spTree>
    <p:extLst>
      <p:ext uri="{BB962C8B-B14F-4D97-AF65-F5344CB8AC3E}">
        <p14:creationId xmlns:p14="http://schemas.microsoft.com/office/powerpoint/2010/main" val="29512974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txBody>
          <a:bodyPr/>
          <a:lstStyle/>
          <a:p>
            <a:endParaRPr lang="en-GB"/>
          </a:p>
        </p:txBody>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24</a:t>
            </a:fld>
            <a:endParaRPr lang="en-GB" altLang="en-US"/>
          </a:p>
        </p:txBody>
      </p:sp>
    </p:spTree>
    <p:extLst>
      <p:ext uri="{BB962C8B-B14F-4D97-AF65-F5344CB8AC3E}">
        <p14:creationId xmlns:p14="http://schemas.microsoft.com/office/powerpoint/2010/main" val="26463543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txBody>
          <a:bodyPr/>
          <a:lstStyle/>
          <a:p>
            <a:endParaRPr lang="en-GB"/>
          </a:p>
        </p:txBody>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8014E-7D26-4360-8EB7-21665B20D56F}" type="slidenum">
              <a:rPr lang="en-GB" altLang="en-US" smtClean="0"/>
              <a:pPr/>
              <a:t>25</a:t>
            </a:fld>
            <a:endParaRPr lang="en-GB" altLang="en-US"/>
          </a:p>
        </p:txBody>
      </p:sp>
    </p:spTree>
    <p:extLst>
      <p:ext uri="{BB962C8B-B14F-4D97-AF65-F5344CB8AC3E}">
        <p14:creationId xmlns:p14="http://schemas.microsoft.com/office/powerpoint/2010/main" val="12533657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txBody>
          <a:bodyPr/>
          <a:lstStyle/>
          <a:p>
            <a:endParaRPr lang="en-GB"/>
          </a:p>
        </p:txBody>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26</a:t>
            </a:fld>
            <a:endParaRPr lang="en-GB" altLang="en-US"/>
          </a:p>
        </p:txBody>
      </p:sp>
    </p:spTree>
    <p:extLst>
      <p:ext uri="{BB962C8B-B14F-4D97-AF65-F5344CB8AC3E}">
        <p14:creationId xmlns:p14="http://schemas.microsoft.com/office/powerpoint/2010/main" val="24623043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txBody>
          <a:bodyPr/>
          <a:lstStyle/>
          <a:p>
            <a:endParaRPr lang="en-GB"/>
          </a:p>
        </p:txBody>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27</a:t>
            </a:fld>
            <a:endParaRPr lang="en-GB" altLang="en-US"/>
          </a:p>
        </p:txBody>
      </p:sp>
    </p:spTree>
    <p:extLst>
      <p:ext uri="{BB962C8B-B14F-4D97-AF65-F5344CB8AC3E}">
        <p14:creationId xmlns:p14="http://schemas.microsoft.com/office/powerpoint/2010/main" val="38460007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EB8CD-DAC8-A793-F686-4412BBA02CEC}"/>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C247349F-6481-D31E-EA60-85A851329763}"/>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3216D5A1-278A-0642-E2B7-3821BF212BF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333CA83C-2B60-B7D5-D9B3-E84D9F696B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28</a:t>
            </a:fld>
            <a:endParaRPr lang="en-GB" altLang="en-US"/>
          </a:p>
        </p:txBody>
      </p:sp>
    </p:spTree>
    <p:extLst>
      <p:ext uri="{BB962C8B-B14F-4D97-AF65-F5344CB8AC3E}">
        <p14:creationId xmlns:p14="http://schemas.microsoft.com/office/powerpoint/2010/main" val="4072906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98C2D-E60B-2302-AD48-2B2D93FEB484}"/>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88DD518B-1F3F-8DE1-3062-4E811D8A7BB1}"/>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D94395DE-8E2B-522F-B24E-46C7A7791A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07639754-2E5B-D5A6-A364-D6E095B06B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29</a:t>
            </a:fld>
            <a:endParaRPr lang="en-GB" altLang="en-US"/>
          </a:p>
        </p:txBody>
      </p:sp>
    </p:spTree>
    <p:extLst>
      <p:ext uri="{BB962C8B-B14F-4D97-AF65-F5344CB8AC3E}">
        <p14:creationId xmlns:p14="http://schemas.microsoft.com/office/powerpoint/2010/main" val="7200362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D6BB7-D59E-B6D8-5DF4-64A7616B2EB0}"/>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C012915A-0A4C-B4ED-4388-4926C6AA7AB4}"/>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EF3C1E54-ACC4-1DDD-6DA5-A3207999CE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1C51845A-85D3-E58B-5D72-BE432BE7DD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30</a:t>
            </a:fld>
            <a:endParaRPr lang="en-GB" altLang="en-US"/>
          </a:p>
        </p:txBody>
      </p:sp>
    </p:spTree>
    <p:extLst>
      <p:ext uri="{BB962C8B-B14F-4D97-AF65-F5344CB8AC3E}">
        <p14:creationId xmlns:p14="http://schemas.microsoft.com/office/powerpoint/2010/main" val="16993954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DC82EB-0C2E-9FC5-5C87-633A088AB812}"/>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FF13E69E-265F-733A-55C1-58BFCAF314FA}"/>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4D91BD44-C698-CD3D-E2E0-1EE53CF860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37B0FAE7-8250-C638-10EB-5103145A519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31</a:t>
            </a:fld>
            <a:endParaRPr lang="en-GB" altLang="en-US"/>
          </a:p>
        </p:txBody>
      </p:sp>
    </p:spTree>
    <p:extLst>
      <p:ext uri="{BB962C8B-B14F-4D97-AF65-F5344CB8AC3E}">
        <p14:creationId xmlns:p14="http://schemas.microsoft.com/office/powerpoint/2010/main" val="6918353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49DC6-B1CD-8B90-85EB-6A841835756E}"/>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2A683AFA-A2B1-2BD4-16D5-111898E8EBB8}"/>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4E04EDBF-5D05-BE2B-C6E9-B23153730C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E7C14D64-45B4-E7D9-7E60-4638EFEDE0A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32</a:t>
            </a:fld>
            <a:endParaRPr lang="en-GB" altLang="en-US"/>
          </a:p>
        </p:txBody>
      </p:sp>
    </p:spTree>
    <p:extLst>
      <p:ext uri="{BB962C8B-B14F-4D97-AF65-F5344CB8AC3E}">
        <p14:creationId xmlns:p14="http://schemas.microsoft.com/office/powerpoint/2010/main" val="11052361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D56EE-CB5E-665F-9623-A0AC8823B44B}"/>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0D19364A-1E82-2AB1-BA95-8588B1F63A2C}"/>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A09D7722-0FFD-9AA6-AC7B-0373C50FFCF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9B3B252C-6C66-5C2D-B228-4C994CFC5B5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33</a:t>
            </a:fld>
            <a:endParaRPr lang="en-GB" altLang="en-US"/>
          </a:p>
        </p:txBody>
      </p:sp>
    </p:spTree>
    <p:extLst>
      <p:ext uri="{BB962C8B-B14F-4D97-AF65-F5344CB8AC3E}">
        <p14:creationId xmlns:p14="http://schemas.microsoft.com/office/powerpoint/2010/main" val="26334542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48281-8731-2454-56D7-04A98052346B}"/>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DB3C3F95-6D29-9DA1-CE50-2FA0DF1853F7}"/>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7231F73E-D39C-4B2A-8EE4-EE1F6029C56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9DD62143-A565-B866-0AA4-B46AF8A62E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34</a:t>
            </a:fld>
            <a:endParaRPr lang="en-GB" altLang="en-US"/>
          </a:p>
        </p:txBody>
      </p:sp>
    </p:spTree>
    <p:extLst>
      <p:ext uri="{BB962C8B-B14F-4D97-AF65-F5344CB8AC3E}">
        <p14:creationId xmlns:p14="http://schemas.microsoft.com/office/powerpoint/2010/main" val="2790159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A4D83-E355-CF5A-3A96-0DA85DBFC008}"/>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2A9EE83-C732-32B9-0189-43535A49E347}"/>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97A91310-C609-ED3A-3E92-D99283E247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8F2DB715-35D6-D193-B66F-EB5B4730B4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35</a:t>
            </a:fld>
            <a:endParaRPr lang="en-GB" altLang="en-US"/>
          </a:p>
        </p:txBody>
      </p:sp>
    </p:spTree>
    <p:extLst>
      <p:ext uri="{BB962C8B-B14F-4D97-AF65-F5344CB8AC3E}">
        <p14:creationId xmlns:p14="http://schemas.microsoft.com/office/powerpoint/2010/main" val="23071331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txBody>
          <a:bodyPr/>
          <a:lstStyle/>
          <a:p>
            <a:endParaRPr lang="en-GB"/>
          </a:p>
        </p:txBody>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B9C24-5667-4A29-A10D-93EF92FE42E6}" type="slidenum">
              <a:rPr lang="en-GB" altLang="en-US" smtClean="0"/>
              <a:pPr/>
              <a:t>36</a:t>
            </a:fld>
            <a:endParaRPr lang="en-GB" altLang="en-US"/>
          </a:p>
        </p:txBody>
      </p:sp>
    </p:spTree>
    <p:extLst>
      <p:ext uri="{BB962C8B-B14F-4D97-AF65-F5344CB8AC3E}">
        <p14:creationId xmlns:p14="http://schemas.microsoft.com/office/powerpoint/2010/main" val="29708982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B3A9BA5-68F9-41E5-9938-05C6928B6C1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219" name="Rectangle 2"/>
          <p:cNvSpPr>
            <a:spLocks noGrp="1" noRot="1" noChangeAspect="1" noChangeArrowheads="1" noTextEdit="1"/>
          </p:cNvSpPr>
          <p:nvPr>
            <p:ph type="sldImg"/>
          </p:nvPr>
        </p:nvSpPr>
        <p:spPr>
          <a:xfrm>
            <a:off x="396875" y="617538"/>
            <a:ext cx="5673725" cy="4256087"/>
          </a:xfrm>
          <a:ln/>
        </p:spPr>
        <p:txBody>
          <a:bodyPr/>
          <a:lstStyle/>
          <a:p>
            <a:endParaRPr lang="en-GB"/>
          </a:p>
        </p:txBody>
      </p:sp>
      <p:sp>
        <p:nvSpPr>
          <p:cNvPr id="9220" name="Rectangle 3"/>
          <p:cNvSpPr>
            <a:spLocks noGrp="1" noChangeArrowheads="1"/>
          </p:cNvSpPr>
          <p:nvPr>
            <p:ph type="body" idx="1"/>
          </p:nvPr>
        </p:nvSpPr>
        <p:spPr>
          <a:xfrm>
            <a:off x="881493" y="5029201"/>
            <a:ext cx="4847439" cy="4765040"/>
          </a:xfrm>
          <a:noFill/>
        </p:spPr>
        <p:txBody>
          <a:bodyPr lIns="91430" tIns="45714" rIns="91430" bIns="45714"/>
          <a:lstStyle/>
          <a:p>
            <a:pPr marL="119063" indent="-119063" eaLnBrk="1" hangingPunct="1"/>
            <a:r>
              <a:rPr lang="en-US" altLang="en-US" sz="1600" dirty="0"/>
              <a:t>Tannock, R. </a:t>
            </a:r>
            <a:r>
              <a:rPr lang="en-US" altLang="en-US" sz="1600" dirty="0" err="1"/>
              <a:t>Ph.D</a:t>
            </a:r>
            <a:r>
              <a:rPr lang="en-US" altLang="en-US" sz="1600" dirty="0"/>
              <a:t>, Un</a:t>
            </a:r>
            <a:r>
              <a:rPr lang="en-AU" altLang="en-US" sz="1600" dirty="0" err="1"/>
              <a:t>derstanding</a:t>
            </a:r>
            <a:r>
              <a:rPr lang="en-AU" altLang="en-US" sz="1600" dirty="0"/>
              <a:t>, teaching, &amp; supporting students with ADHD</a:t>
            </a:r>
          </a:p>
          <a:p>
            <a:pPr marL="119063" indent="-119063" eaLnBrk="1" hangingPunct="1"/>
            <a:endParaRPr lang="en-AU" altLang="en-US" sz="1600" dirty="0"/>
          </a:p>
        </p:txBody>
      </p:sp>
    </p:spTree>
    <p:extLst>
      <p:ext uri="{BB962C8B-B14F-4D97-AF65-F5344CB8AC3E}">
        <p14:creationId xmlns:p14="http://schemas.microsoft.com/office/powerpoint/2010/main" val="11359636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5975E7-AEF4-C2DA-208C-8BD3AF7C3FB6}"/>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38FCFBCF-5EF5-8D83-DECB-B469CFA72484}"/>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B8AEA9F2-81C2-C9C8-9AD7-CA7FBD9A37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9AAE22F4-E3DE-882F-5561-31703DC677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38</a:t>
            </a:fld>
            <a:endParaRPr lang="en-GB" altLang="en-US"/>
          </a:p>
        </p:txBody>
      </p:sp>
    </p:spTree>
    <p:extLst>
      <p:ext uri="{BB962C8B-B14F-4D97-AF65-F5344CB8AC3E}">
        <p14:creationId xmlns:p14="http://schemas.microsoft.com/office/powerpoint/2010/main" val="27346281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995B2-FE52-89DE-F5E8-0C0B55C41093}"/>
            </a:ext>
          </a:extLst>
        </p:cNvPr>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2AB2C823-A7E9-FFEF-45DD-0BD65569DB4C}"/>
              </a:ext>
            </a:extLst>
          </p:cNvPr>
          <p:cNvSpPr>
            <a:spLocks noGrp="1" noRot="1" noChangeAspect="1" noTextEdit="1"/>
          </p:cNvSpPr>
          <p:nvPr>
            <p:ph type="sldImg"/>
          </p:nvPr>
        </p:nvSpPr>
        <p:spPr>
          <a:ln/>
        </p:spPr>
        <p:txBody>
          <a:bodyPr/>
          <a:lstStyle/>
          <a:p>
            <a:endParaRPr lang="en-GB"/>
          </a:p>
        </p:txBody>
      </p:sp>
      <p:sp>
        <p:nvSpPr>
          <p:cNvPr id="61443" name="Notes Placeholder 2">
            <a:extLst>
              <a:ext uri="{FF2B5EF4-FFF2-40B4-BE49-F238E27FC236}">
                <a16:creationId xmlns:a16="http://schemas.microsoft.com/office/drawing/2014/main" id="{A2CA933B-B785-6B03-E78E-62481DD32E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1444" name="Slide Number Placeholder 3">
            <a:extLst>
              <a:ext uri="{FF2B5EF4-FFF2-40B4-BE49-F238E27FC236}">
                <a16:creationId xmlns:a16="http://schemas.microsoft.com/office/drawing/2014/main" id="{59DD4B42-29B5-22C3-DF33-9F79CF7071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39</a:t>
            </a:fld>
            <a:endParaRPr lang="en-GB" altLang="en-US"/>
          </a:p>
        </p:txBody>
      </p:sp>
    </p:spTree>
    <p:extLst>
      <p:ext uri="{BB962C8B-B14F-4D97-AF65-F5344CB8AC3E}">
        <p14:creationId xmlns:p14="http://schemas.microsoft.com/office/powerpoint/2010/main" val="373694323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4823261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txBody>
          <a:bodyPr/>
          <a:lstStyle/>
          <a:p>
            <a:endParaRPr lang="en-GB"/>
          </a:p>
        </p:txBody>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42</a:t>
            </a:fld>
            <a:endParaRPr lang="en-GB" altLang="en-US"/>
          </a:p>
        </p:txBody>
      </p:sp>
    </p:spTree>
    <p:extLst>
      <p:ext uri="{BB962C8B-B14F-4D97-AF65-F5344CB8AC3E}">
        <p14:creationId xmlns:p14="http://schemas.microsoft.com/office/powerpoint/2010/main" val="34255604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12FA8-3AFD-2161-97F5-15639A58A2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0840B0-0BC1-6398-898D-37FC9FBB7AE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CD993D6-160D-5A2F-1792-7D663C7110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852C6C-ED06-4947-3C43-18FEBD09D751}"/>
              </a:ext>
            </a:extLst>
          </p:cNvPr>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40180631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EFD3F-4C64-2A81-27FC-921EC7A665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D195E9-A165-837C-36C3-52AB5A2B4BB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9103DA9-9447-82AC-1959-650E4D3705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C19F5C-E120-37BB-60AB-FB9C69B27403}"/>
              </a:ext>
            </a:extLst>
          </p:cNvPr>
          <p:cNvSpPr>
            <a:spLocks noGrp="1"/>
          </p:cNvSpPr>
          <p:nvPr>
            <p:ph type="sldNum" sz="quarter" idx="5"/>
          </p:nvPr>
        </p:nvSpPr>
        <p:spPr/>
        <p:txBody>
          <a:bodyPr/>
          <a:lstStyle/>
          <a:p>
            <a:fld id="{05FFDD11-B3EC-214B-B984-1798BFAD033A}" type="slidenum">
              <a:rPr lang="en-US" smtClean="0"/>
              <a:t>44</a:t>
            </a:fld>
            <a:endParaRPr lang="en-US"/>
          </a:p>
        </p:txBody>
      </p:sp>
    </p:spTree>
    <p:extLst>
      <p:ext uri="{BB962C8B-B14F-4D97-AF65-F5344CB8AC3E}">
        <p14:creationId xmlns:p14="http://schemas.microsoft.com/office/powerpoint/2010/main" val="40373016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C3988-7D25-45CD-7E03-928A44C5D3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38638D-E655-C0FA-A656-B2545B8C599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435E33-9867-9663-3CF5-7A82CA3C3B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9A47CB-1A64-7831-0D0D-FDC2B1DAF130}"/>
              </a:ext>
            </a:extLst>
          </p:cNvPr>
          <p:cNvSpPr>
            <a:spLocks noGrp="1"/>
          </p:cNvSpPr>
          <p:nvPr>
            <p:ph type="sldNum" sz="quarter" idx="5"/>
          </p:nvPr>
        </p:nvSpPr>
        <p:spPr/>
        <p:txBody>
          <a:bodyPr/>
          <a:lstStyle/>
          <a:p>
            <a:fld id="{05FFDD11-B3EC-214B-B984-1798BFAD033A}" type="slidenum">
              <a:rPr lang="en-US" smtClean="0"/>
              <a:t>45</a:t>
            </a:fld>
            <a:endParaRPr lang="en-US"/>
          </a:p>
        </p:txBody>
      </p:sp>
    </p:spTree>
    <p:extLst>
      <p:ext uri="{BB962C8B-B14F-4D97-AF65-F5344CB8AC3E}">
        <p14:creationId xmlns:p14="http://schemas.microsoft.com/office/powerpoint/2010/main" val="30280710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E24FF-0232-BEFC-8F24-AB41D86DB5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6604C4-996B-0944-F135-0CCF13FBD03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908E6B5-4CC8-CD1E-7317-A96044CDA1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EC57C75-E721-874B-06EF-D791A7061286}"/>
              </a:ext>
            </a:extLst>
          </p:cNvPr>
          <p:cNvSpPr>
            <a:spLocks noGrp="1"/>
          </p:cNvSpPr>
          <p:nvPr>
            <p:ph type="sldNum" sz="quarter" idx="5"/>
          </p:nvPr>
        </p:nvSpPr>
        <p:spPr/>
        <p:txBody>
          <a:bodyPr/>
          <a:lstStyle/>
          <a:p>
            <a:fld id="{05FFDD11-B3EC-214B-B984-1798BFAD033A}" type="slidenum">
              <a:rPr lang="en-US" smtClean="0"/>
              <a:t>46</a:t>
            </a:fld>
            <a:endParaRPr lang="en-US"/>
          </a:p>
        </p:txBody>
      </p:sp>
    </p:spTree>
    <p:extLst>
      <p:ext uri="{BB962C8B-B14F-4D97-AF65-F5344CB8AC3E}">
        <p14:creationId xmlns:p14="http://schemas.microsoft.com/office/powerpoint/2010/main" val="2589944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ECEFF-3CA0-9FB4-7FAB-D68AB8CE5D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F0CD67-3EA5-4AF5-4552-8D2BD7B6176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B9EB509-7A22-E47B-997A-4E86C22DF2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A802C8-D77E-2898-B60D-01E81B06B145}"/>
              </a:ext>
            </a:extLst>
          </p:cNvPr>
          <p:cNvSpPr>
            <a:spLocks noGrp="1"/>
          </p:cNvSpPr>
          <p:nvPr>
            <p:ph type="sldNum" sz="quarter" idx="5"/>
          </p:nvPr>
        </p:nvSpPr>
        <p:spPr/>
        <p:txBody>
          <a:bodyPr/>
          <a:lstStyle/>
          <a:p>
            <a:fld id="{05FFDD11-B3EC-214B-B984-1798BFAD033A}" type="slidenum">
              <a:rPr lang="en-US" smtClean="0"/>
              <a:t>47</a:t>
            </a:fld>
            <a:endParaRPr lang="en-US"/>
          </a:p>
        </p:txBody>
      </p:sp>
    </p:spTree>
    <p:extLst>
      <p:ext uri="{BB962C8B-B14F-4D97-AF65-F5344CB8AC3E}">
        <p14:creationId xmlns:p14="http://schemas.microsoft.com/office/powerpoint/2010/main" val="30336217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6B42C9-8799-8BE5-7B06-16CECE4E27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10CE7-303D-3AF2-60FE-C733708A572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73477F8-C9CC-8BB8-0D4B-73A9CAD3F6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D35B06-05FB-14E7-D755-DEBE6F0A86DD}"/>
              </a:ext>
            </a:extLst>
          </p:cNvPr>
          <p:cNvSpPr>
            <a:spLocks noGrp="1"/>
          </p:cNvSpPr>
          <p:nvPr>
            <p:ph type="sldNum" sz="quarter" idx="5"/>
          </p:nvPr>
        </p:nvSpPr>
        <p:spPr/>
        <p:txBody>
          <a:bodyPr/>
          <a:lstStyle/>
          <a:p>
            <a:fld id="{05FFDD11-B3EC-214B-B984-1798BFAD033A}" type="slidenum">
              <a:rPr lang="en-US" smtClean="0"/>
              <a:t>48</a:t>
            </a:fld>
            <a:endParaRPr lang="en-US"/>
          </a:p>
        </p:txBody>
      </p:sp>
    </p:spTree>
    <p:extLst>
      <p:ext uri="{BB962C8B-B14F-4D97-AF65-F5344CB8AC3E}">
        <p14:creationId xmlns:p14="http://schemas.microsoft.com/office/powerpoint/2010/main" val="33526424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2792B-EE8B-89AC-C28F-78810227C3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416ACF-B911-CF78-BEFC-DE8DA65CCC2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96DE191-3651-89E2-109F-91FC4A9FE0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404979-B9CD-918C-0BC2-5E84EB831D74}"/>
              </a:ext>
            </a:extLst>
          </p:cNvPr>
          <p:cNvSpPr>
            <a:spLocks noGrp="1"/>
          </p:cNvSpPr>
          <p:nvPr>
            <p:ph type="sldNum" sz="quarter" idx="5"/>
          </p:nvPr>
        </p:nvSpPr>
        <p:spPr/>
        <p:txBody>
          <a:bodyPr/>
          <a:lstStyle/>
          <a:p>
            <a:fld id="{05FFDD11-B3EC-214B-B984-1798BFAD033A}" type="slidenum">
              <a:rPr lang="en-US" smtClean="0"/>
              <a:t>49</a:t>
            </a:fld>
            <a:endParaRPr lang="en-US"/>
          </a:p>
        </p:txBody>
      </p:sp>
    </p:spTree>
    <p:extLst>
      <p:ext uri="{BB962C8B-B14F-4D97-AF65-F5344CB8AC3E}">
        <p14:creationId xmlns:p14="http://schemas.microsoft.com/office/powerpoint/2010/main" val="33944941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FE590-8717-9687-1BF5-420BB6DF8F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17761D-3D06-21A8-31CC-1C427DFBACF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DA36611-F49B-69CC-8904-B0C4955F714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A15E66-D348-7111-3043-DF7ED81F1271}"/>
              </a:ext>
            </a:extLst>
          </p:cNvPr>
          <p:cNvSpPr>
            <a:spLocks noGrp="1"/>
          </p:cNvSpPr>
          <p:nvPr>
            <p:ph type="sldNum" sz="quarter" idx="5"/>
          </p:nvPr>
        </p:nvSpPr>
        <p:spPr/>
        <p:txBody>
          <a:bodyPr/>
          <a:lstStyle/>
          <a:p>
            <a:fld id="{05FFDD11-B3EC-214B-B984-1798BFAD033A}" type="slidenum">
              <a:rPr lang="en-US" smtClean="0"/>
              <a:t>50</a:t>
            </a:fld>
            <a:endParaRPr lang="en-US"/>
          </a:p>
        </p:txBody>
      </p:sp>
    </p:spTree>
    <p:extLst>
      <p:ext uri="{BB962C8B-B14F-4D97-AF65-F5344CB8AC3E}">
        <p14:creationId xmlns:p14="http://schemas.microsoft.com/office/powerpoint/2010/main" val="206361585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E85DA-D9EE-7570-9BE0-D5D0217F37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BC56D2-0E5E-3845-C5AD-172F5B2ED40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8ED9F7A-49FF-9D6C-C6CC-8C9F21D2E3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FFB3B1E-D167-3021-0E8C-DF502D9BC2D6}"/>
              </a:ext>
            </a:extLst>
          </p:cNvPr>
          <p:cNvSpPr>
            <a:spLocks noGrp="1"/>
          </p:cNvSpPr>
          <p:nvPr>
            <p:ph type="sldNum" sz="quarter" idx="5"/>
          </p:nvPr>
        </p:nvSpPr>
        <p:spPr/>
        <p:txBody>
          <a:bodyPr/>
          <a:lstStyle/>
          <a:p>
            <a:fld id="{05FFDD11-B3EC-214B-B984-1798BFAD033A}" type="slidenum">
              <a:rPr lang="en-US" smtClean="0"/>
              <a:t>51</a:t>
            </a:fld>
            <a:endParaRPr lang="en-US"/>
          </a:p>
        </p:txBody>
      </p:sp>
    </p:spTree>
    <p:extLst>
      <p:ext uri="{BB962C8B-B14F-4D97-AF65-F5344CB8AC3E}">
        <p14:creationId xmlns:p14="http://schemas.microsoft.com/office/powerpoint/2010/main" val="213945066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7E7E3-905A-486F-DADE-8A55CCC49F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721A0F-25A4-6223-C36C-3B6B28FDB40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DC4129B-2765-C39D-A57D-DC38AC08D8D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A0EFCA-FC0A-A118-7E08-907109E84C7B}"/>
              </a:ext>
            </a:extLst>
          </p:cNvPr>
          <p:cNvSpPr>
            <a:spLocks noGrp="1"/>
          </p:cNvSpPr>
          <p:nvPr>
            <p:ph type="sldNum" sz="quarter" idx="5"/>
          </p:nvPr>
        </p:nvSpPr>
        <p:spPr/>
        <p:txBody>
          <a:bodyPr/>
          <a:lstStyle/>
          <a:p>
            <a:fld id="{05FFDD11-B3EC-214B-B984-1798BFAD033A}" type="slidenum">
              <a:rPr lang="en-US" smtClean="0"/>
              <a:t>52</a:t>
            </a:fld>
            <a:endParaRPr lang="en-US"/>
          </a:p>
        </p:txBody>
      </p:sp>
    </p:spTree>
    <p:extLst>
      <p:ext uri="{BB962C8B-B14F-4D97-AF65-F5344CB8AC3E}">
        <p14:creationId xmlns:p14="http://schemas.microsoft.com/office/powerpoint/2010/main" val="387437687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53</a:t>
            </a:fld>
            <a:endParaRPr lang="en-US"/>
          </a:p>
        </p:txBody>
      </p:sp>
    </p:spTree>
    <p:extLst>
      <p:ext uri="{BB962C8B-B14F-4D97-AF65-F5344CB8AC3E}">
        <p14:creationId xmlns:p14="http://schemas.microsoft.com/office/powerpoint/2010/main" val="203655262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9D63A-58FC-41A7-1FF5-D6FCB9E55A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9FDE36-07D7-E13A-04EB-F94C59C063D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2BD1698-44E9-B458-57F0-25F169F196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2BB62A-6BC3-8ECC-92E7-F935C0D95244}"/>
              </a:ext>
            </a:extLst>
          </p:cNvPr>
          <p:cNvSpPr>
            <a:spLocks noGrp="1"/>
          </p:cNvSpPr>
          <p:nvPr>
            <p:ph type="sldNum" sz="quarter" idx="5"/>
          </p:nvPr>
        </p:nvSpPr>
        <p:spPr/>
        <p:txBody>
          <a:bodyPr/>
          <a:lstStyle/>
          <a:p>
            <a:fld id="{05FFDD11-B3EC-214B-B984-1798BFAD033A}" type="slidenum">
              <a:rPr lang="en-US" smtClean="0"/>
              <a:t>54</a:t>
            </a:fld>
            <a:endParaRPr lang="en-US"/>
          </a:p>
        </p:txBody>
      </p:sp>
    </p:spTree>
    <p:extLst>
      <p:ext uri="{BB962C8B-B14F-4D97-AF65-F5344CB8AC3E}">
        <p14:creationId xmlns:p14="http://schemas.microsoft.com/office/powerpoint/2010/main" val="364827215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36B71-0CD8-F517-9F72-C7B4DB6973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280FEA-73EB-D533-016B-14FAC86B110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2B7EDB6-2458-AA1C-22AE-BF31609F9B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6A7FA6-97A8-B287-BBA6-B92C9E3D6684}"/>
              </a:ext>
            </a:extLst>
          </p:cNvPr>
          <p:cNvSpPr>
            <a:spLocks noGrp="1"/>
          </p:cNvSpPr>
          <p:nvPr>
            <p:ph type="sldNum" sz="quarter" idx="5"/>
          </p:nvPr>
        </p:nvSpPr>
        <p:spPr/>
        <p:txBody>
          <a:bodyPr/>
          <a:lstStyle/>
          <a:p>
            <a:fld id="{05FFDD11-B3EC-214B-B984-1798BFAD033A}" type="slidenum">
              <a:rPr lang="en-US" smtClean="0"/>
              <a:t>55</a:t>
            </a:fld>
            <a:endParaRPr lang="en-US"/>
          </a:p>
        </p:txBody>
      </p:sp>
    </p:spTree>
    <p:extLst>
      <p:ext uri="{BB962C8B-B14F-4D97-AF65-F5344CB8AC3E}">
        <p14:creationId xmlns:p14="http://schemas.microsoft.com/office/powerpoint/2010/main" val="96859571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A9809-E243-278A-ED72-4200EECE89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220E8F-7CBA-C3DC-5510-63BF7527566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3236B2D-74DB-69F7-E445-A8D353B905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C993206-48AE-E5CD-46D6-6580A4FBBE5D}"/>
              </a:ext>
            </a:extLst>
          </p:cNvPr>
          <p:cNvSpPr>
            <a:spLocks noGrp="1"/>
          </p:cNvSpPr>
          <p:nvPr>
            <p:ph type="sldNum" sz="quarter" idx="5"/>
          </p:nvPr>
        </p:nvSpPr>
        <p:spPr/>
        <p:txBody>
          <a:bodyPr/>
          <a:lstStyle/>
          <a:p>
            <a:fld id="{05FFDD11-B3EC-214B-B984-1798BFAD033A}" type="slidenum">
              <a:rPr lang="en-US" smtClean="0"/>
              <a:t>56</a:t>
            </a:fld>
            <a:endParaRPr lang="en-US"/>
          </a:p>
        </p:txBody>
      </p:sp>
    </p:spTree>
    <p:extLst>
      <p:ext uri="{BB962C8B-B14F-4D97-AF65-F5344CB8AC3E}">
        <p14:creationId xmlns:p14="http://schemas.microsoft.com/office/powerpoint/2010/main" val="64383501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57</a:t>
            </a:fld>
            <a:endParaRPr lang="en-US"/>
          </a:p>
        </p:txBody>
      </p:sp>
    </p:spTree>
    <p:extLst>
      <p:ext uri="{BB962C8B-B14F-4D97-AF65-F5344CB8AC3E}">
        <p14:creationId xmlns:p14="http://schemas.microsoft.com/office/powerpoint/2010/main" val="390959576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192AC-63D1-E09C-67D8-951B675E54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4E38AA-2159-7CDC-29A6-680915C164B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ED684D0-D6EA-E7FC-9F80-F788D956626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F8A62C-6ADA-9B2B-70CD-CFDB584BD5DE}"/>
              </a:ext>
            </a:extLst>
          </p:cNvPr>
          <p:cNvSpPr>
            <a:spLocks noGrp="1"/>
          </p:cNvSpPr>
          <p:nvPr>
            <p:ph type="sldNum" sz="quarter" idx="5"/>
          </p:nvPr>
        </p:nvSpPr>
        <p:spPr/>
        <p:txBody>
          <a:bodyPr/>
          <a:lstStyle/>
          <a:p>
            <a:fld id="{05FFDD11-B3EC-214B-B984-1798BFAD033A}" type="slidenum">
              <a:rPr lang="en-US" smtClean="0"/>
              <a:t>58</a:t>
            </a:fld>
            <a:endParaRPr lang="en-US"/>
          </a:p>
        </p:txBody>
      </p:sp>
    </p:spTree>
    <p:extLst>
      <p:ext uri="{BB962C8B-B14F-4D97-AF65-F5344CB8AC3E}">
        <p14:creationId xmlns:p14="http://schemas.microsoft.com/office/powerpoint/2010/main" val="278659084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A6305-3C6B-3186-08E4-9DED6CA3DF41}"/>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C7C10CE5-E3E7-0F8B-5968-667F75E3C2C5}"/>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7DEDAB10-E61F-67CE-A202-8BA1BCDEFD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cy-GB" altLang="cy-GB" dirty="0"/>
          </a:p>
        </p:txBody>
      </p:sp>
    </p:spTree>
    <p:extLst>
      <p:ext uri="{BB962C8B-B14F-4D97-AF65-F5344CB8AC3E}">
        <p14:creationId xmlns:p14="http://schemas.microsoft.com/office/powerpoint/2010/main" val="387114115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83631353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61</a:t>
            </a:fld>
            <a:endParaRPr lang="en-US"/>
          </a:p>
        </p:txBody>
      </p:sp>
    </p:spTree>
    <p:extLst>
      <p:ext uri="{BB962C8B-B14F-4D97-AF65-F5344CB8AC3E}">
        <p14:creationId xmlns:p14="http://schemas.microsoft.com/office/powerpoint/2010/main" val="328133647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62</a:t>
            </a:fld>
            <a:endParaRPr lang="en-US"/>
          </a:p>
        </p:txBody>
      </p:sp>
    </p:spTree>
    <p:extLst>
      <p:ext uri="{BB962C8B-B14F-4D97-AF65-F5344CB8AC3E}">
        <p14:creationId xmlns:p14="http://schemas.microsoft.com/office/powerpoint/2010/main" val="355051276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63</a:t>
            </a:fld>
            <a:endParaRPr lang="en-US"/>
          </a:p>
        </p:txBody>
      </p:sp>
    </p:spTree>
    <p:extLst>
      <p:ext uri="{BB962C8B-B14F-4D97-AF65-F5344CB8AC3E}">
        <p14:creationId xmlns:p14="http://schemas.microsoft.com/office/powerpoint/2010/main" val="1563543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6.xml"/><Relationship Id="rId7" Type="http://schemas.openxmlformats.org/officeDocument/2006/relationships/theme" Target="../theme/theme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hyperlink" Target="https://creativecommons.org/licenses/by-sa/3.0/" TargetMode="External"/><Relationship Id="rId4" Type="http://schemas.openxmlformats.org/officeDocument/2006/relationships/hyperlink" Target="https://www.flickr.com/photos/sameergoyal/30622968353"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6.xml"/><Relationship Id="rId1" Type="http://schemas.openxmlformats.org/officeDocument/2006/relationships/video" Target="https://www.youtube.com/embed/4ALy6I1J1uo?feature=oembed" TargetMode="External"/><Relationship Id="rId5" Type="http://schemas.openxmlformats.org/officeDocument/2006/relationships/image" Target="../media/image9.jpeg"/><Relationship Id="rId4" Type="http://schemas.openxmlformats.org/officeDocument/2006/relationships/hyperlink" Target="https://www.youtube.com/watch?v=4ALy6I1J1uo"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6.xml"/><Relationship Id="rId1" Type="http://schemas.openxmlformats.org/officeDocument/2006/relationships/video" Target="https://www.youtube.com/embed/4n7fosK9UyY?feature=oembed" TargetMode="External"/><Relationship Id="rId5" Type="http://schemas.openxmlformats.org/officeDocument/2006/relationships/hyperlink" Target="https://www.youtube.com/watch?v=4n7fosK9UyY" TargetMode="External"/><Relationship Id="rId4" Type="http://schemas.openxmlformats.org/officeDocument/2006/relationships/image" Target="../media/image10.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video" Target="https://www.youtube.com/embed/aPknwW8mPAM?list=PL0t2dRFWj648bfg1aVONrjioeb05GD8fm" TargetMode="External"/><Relationship Id="rId4" Type="http://schemas.openxmlformats.org/officeDocument/2006/relationships/image" Target="../media/image12.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hyperlink" Target="https://doi.org/10.1080/03004430.2018.1507028" TargetMode="External"/><Relationship Id="rId2" Type="http://schemas.openxmlformats.org/officeDocument/2006/relationships/notesSlide" Target="../notesSlides/notesSlide58.xml"/><Relationship Id="rId1" Type="http://schemas.openxmlformats.org/officeDocument/2006/relationships/slideLayout" Target="../slideLayouts/slideLayout5.xml"/><Relationship Id="rId5" Type="http://schemas.openxmlformats.org/officeDocument/2006/relationships/hyperlink" Target="https://www.nelft.nhs.uk/services-havering-child-adolescent-salt-develop-speech-language/" TargetMode="External"/><Relationship Id="rId4" Type="http://schemas.openxmlformats.org/officeDocument/2006/relationships/hyperlink" Target="https://www.rcslt.org/wp-content/uploads/media/Project/Bulletins/May-2018---AtE.pdf?la=en&amp;hash=752F7EC88E9A2A3A4013745E321CCD6800FBA283"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9.xml"/><Relationship Id="rId1" Type="http://schemas.openxmlformats.org/officeDocument/2006/relationships/slideLayout" Target="../slideLayouts/slideLayout6.xml"/><Relationship Id="rId4" Type="http://schemas.openxmlformats.org/officeDocument/2006/relationships/image" Target="../media/image22.jpeg"/></Relationships>
</file>

<file path=ppt/slides/_rels/slide62.xml.rels><?xml version="1.0" encoding="UTF-8" standalone="yes"?>
<Relationships xmlns="http://schemas.openxmlformats.org/package/2006/relationships"><Relationship Id="rId3" Type="http://schemas.openxmlformats.org/officeDocument/2006/relationships/hyperlink" Target="https://neurodivergencewales.org/cy/" TargetMode="External"/><Relationship Id="rId2" Type="http://schemas.openxmlformats.org/officeDocument/2006/relationships/notesSlide" Target="../notesSlides/notesSlide60.xml"/><Relationship Id="rId1" Type="http://schemas.openxmlformats.org/officeDocument/2006/relationships/slideLayout" Target="../slideLayouts/slideLayout6.xml"/><Relationship Id="rId4" Type="http://schemas.openxmlformats.org/officeDocument/2006/relationships/hyperlink" Target="https://apcymru.org.uk/"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theequalityblog.co.uk/author/ceaserflask/" TargetMode="External"/><Relationship Id="rId2" Type="http://schemas.openxmlformats.org/officeDocument/2006/relationships/notesSlide" Target="../notesSlides/notesSlide6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a:t>ECCE4005C</a:t>
            </a:r>
            <a:br>
              <a:rPr lang="en-GB" sz="3600" dirty="0"/>
            </a:br>
            <a:r>
              <a:rPr lang="en-GB" sz="3600" dirty="0" err="1"/>
              <a:t>Dysgu</a:t>
            </a:r>
            <a:r>
              <a:rPr lang="en-GB" sz="3600" dirty="0"/>
              <a:t> </a:t>
            </a:r>
            <a:r>
              <a:rPr lang="en-GB" sz="3600" dirty="0" err="1"/>
              <a:t>i</a:t>
            </a:r>
            <a:r>
              <a:rPr lang="en-GB" sz="3600" dirty="0"/>
              <a:t> </a:t>
            </a:r>
            <a:r>
              <a:rPr lang="en-GB" sz="3600" dirty="0" err="1"/>
              <a:t>Bawb</a:t>
            </a:r>
            <a:r>
              <a:rPr lang="en-GB" sz="3600" dirty="0"/>
              <a:t>: </a:t>
            </a:r>
            <a:r>
              <a:rPr lang="en-GB" sz="3600" dirty="0" err="1"/>
              <a:t>Cyflwyniad</a:t>
            </a:r>
            <a:r>
              <a:rPr lang="en-GB" sz="3600" dirty="0"/>
              <a:t> </a:t>
            </a:r>
            <a:r>
              <a:rPr lang="en-GB" sz="3600" dirty="0" err="1"/>
              <a:t>i</a:t>
            </a:r>
            <a:r>
              <a:rPr lang="en-GB" sz="3600" dirty="0"/>
              <a:t> ADY</a:t>
            </a:r>
            <a:br>
              <a:rPr lang="en-GB" sz="3600" dirty="0"/>
            </a:br>
            <a:br>
              <a:rPr lang="en-GB" sz="3600" dirty="0"/>
            </a:br>
            <a:br>
              <a:rPr lang="en-GB" sz="3600" dirty="0"/>
            </a:br>
            <a:r>
              <a:rPr lang="en-GB" sz="3600" dirty="0" err="1"/>
              <a:t>Sesiwn</a:t>
            </a:r>
            <a:r>
              <a:rPr lang="en-GB" sz="3600" dirty="0"/>
              <a:t> 5</a:t>
            </a:r>
            <a:br>
              <a:rPr lang="en-GB" sz="3600" dirty="0"/>
            </a:br>
            <a:r>
              <a:rPr lang="en-GB" sz="2800" dirty="0" err="1"/>
              <a:t>Niwroamrywiaeth</a:t>
            </a:r>
            <a:r>
              <a:rPr lang="en-GB" sz="2800" dirty="0"/>
              <a:t>: </a:t>
            </a:r>
            <a:r>
              <a:rPr lang="en-GB" sz="2800" dirty="0" err="1"/>
              <a:t>Awtistiaeth</a:t>
            </a:r>
            <a:r>
              <a:rPr lang="en-GB" sz="2800" dirty="0"/>
              <a:t> ac ADCG</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ECCE4005</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Learning </a:t>
            </a:r>
            <a:r>
              <a:rPr lang="en-GB" sz="3600" kern="0" dirty="0">
                <a:solidFill>
                  <a:schemeClr val="accent4">
                    <a:lumMod val="20000"/>
                    <a:lumOff val="80000"/>
                  </a:schemeClr>
                </a:solidFill>
                <a:ea typeface="ＭＳ Ｐゴシック" charset="-128"/>
              </a:rPr>
              <a:t>for All: Introduction to ALN</a:t>
            </a: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Session 5</a:t>
            </a:r>
          </a:p>
          <a:p>
            <a:pPr marL="0" lvl="0" indent="0" eaLnBrk="0" fontAlgn="base" hangingPunct="0">
              <a:spcAft>
                <a:spcPct val="0"/>
              </a:spcAft>
              <a:buNone/>
              <a:defRPr/>
            </a:pPr>
            <a:r>
              <a:rPr lang="en-GB" sz="2800" kern="0" dirty="0">
                <a:solidFill>
                  <a:schemeClr val="accent4">
                    <a:lumMod val="20000"/>
                    <a:lumOff val="80000"/>
                  </a:schemeClr>
                </a:solidFill>
                <a:latin typeface="Arial"/>
                <a:ea typeface="ＭＳ Ｐゴシック" charset="-128"/>
              </a:rPr>
              <a:t>Neurodiversity: Autism and ADHD</a:t>
            </a:r>
            <a:endParaRPr lang="cy-GB" sz="28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349"/>
            <a:ext cx="8229600" cy="1263651"/>
          </a:xfrm>
        </p:spPr>
        <p:txBody>
          <a:bodyPr>
            <a:noAutofit/>
          </a:bodyPr>
          <a:lstStyle/>
          <a:p>
            <a:pPr algn="ctr" eaLnBrk="1" hangingPunct="1"/>
            <a:r>
              <a:rPr lang="en-GB" altLang="cy-GB" sz="4000" dirty="0" err="1">
                <a:latin typeface="Arial" panose="020B0604020202020204" pitchFamily="34" charset="0"/>
              </a:rPr>
              <a:t>Amcanion</a:t>
            </a:r>
            <a:r>
              <a:rPr lang="en-GB" altLang="cy-GB" sz="4000" dirty="0">
                <a:latin typeface="Arial" panose="020B0604020202020204" pitchFamily="34" charset="0"/>
              </a:rPr>
              <a:t> y </a:t>
            </a:r>
            <a:r>
              <a:rPr lang="en-GB" altLang="cy-GB" sz="4000" dirty="0" err="1">
                <a:latin typeface="Arial" panose="020B0604020202020204" pitchFamily="34" charset="0"/>
              </a:rPr>
              <a:t>sesiwn</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Session aims</a:t>
            </a:r>
            <a:endParaRPr lang="cy-GB" altLang="cy-GB" sz="4000" dirty="0">
              <a:solidFill>
                <a:srgbClr val="0070C0"/>
              </a:solidFill>
            </a:endParaRPr>
          </a:p>
        </p:txBody>
      </p:sp>
      <p:sp>
        <p:nvSpPr>
          <p:cNvPr id="12291" name="Content Placeholder 2"/>
          <p:cNvSpPr>
            <a:spLocks noGrp="1"/>
          </p:cNvSpPr>
          <p:nvPr>
            <p:ph sz="half" idx="1"/>
          </p:nvPr>
        </p:nvSpPr>
        <p:spPr>
          <a:xfrm>
            <a:off x="110836" y="1596007"/>
            <a:ext cx="4384964" cy="4359316"/>
          </a:xfrm>
        </p:spPr>
        <p:txBody>
          <a:bodyPr>
            <a:normAutofit fontScale="92500" lnSpcReduction="20000"/>
          </a:bodyPr>
          <a:lstStyle/>
          <a:p>
            <a:pPr marL="514350" lvl="0" indent="-514350" hangingPunct="0">
              <a:buAutoNum type="arabicPeriod"/>
            </a:pPr>
            <a:r>
              <a:rPr lang="cy-GB" dirty="0">
                <a:latin typeface="Arial" panose="020B0604020202020204" pitchFamily="34" charset="0"/>
                <a:cs typeface="Arial" panose="020B0604020202020204" pitchFamily="34" charset="0"/>
              </a:rPr>
              <a:t>Disgrifio awtistiaeth ac ADHD;</a:t>
            </a:r>
          </a:p>
          <a:p>
            <a:pPr marL="514350" lvl="0" indent="-514350" hangingPunct="0">
              <a:buAutoNum type="arabicPeriod"/>
            </a:pPr>
            <a:r>
              <a:rPr lang="cy-GB" dirty="0">
                <a:latin typeface="Arial" panose="020B0604020202020204" pitchFamily="34" charset="0"/>
                <a:cs typeface="Arial" panose="020B0604020202020204" pitchFamily="34" charset="0"/>
              </a:rPr>
              <a:t>Esbonio gwahaniaethau prosesu synhwyraidd;</a:t>
            </a:r>
          </a:p>
          <a:p>
            <a:pPr marL="514350" lvl="0" indent="-514350" hangingPunct="0">
              <a:buAutoNum type="arabicPeriod"/>
            </a:pPr>
            <a:r>
              <a:rPr lang="cy-GB" dirty="0">
                <a:latin typeface="Arial" panose="020B0604020202020204" pitchFamily="34" charset="0"/>
                <a:cs typeface="Arial" panose="020B0604020202020204" pitchFamily="34" charset="0"/>
              </a:rPr>
              <a:t>Trafod </a:t>
            </a:r>
            <a:r>
              <a:rPr lang="cy-GB" dirty="0" err="1">
                <a:latin typeface="Arial" panose="020B0604020202020204" pitchFamily="34" charset="0"/>
                <a:cs typeface="Arial" panose="020B0604020202020204" pitchFamily="34" charset="0"/>
              </a:rPr>
              <a:t>niwroamrywiaeth</a:t>
            </a:r>
            <a:r>
              <a:rPr lang="cy-GB" dirty="0">
                <a:latin typeface="Arial" panose="020B0604020202020204" pitchFamily="34" charset="0"/>
                <a:cs typeface="Arial" panose="020B0604020202020204" pitchFamily="34" charset="0"/>
              </a:rPr>
              <a:t> yn feirniadol;</a:t>
            </a:r>
          </a:p>
          <a:p>
            <a:pPr marL="514350" lvl="0" indent="-514350" hangingPunct="0">
              <a:buAutoNum type="arabicPeriod"/>
            </a:pPr>
            <a:r>
              <a:rPr lang="cy-GB" dirty="0">
                <a:latin typeface="Arial" panose="020B0604020202020204" pitchFamily="34" charset="0"/>
                <a:cs typeface="Arial" panose="020B0604020202020204" pitchFamily="34" charset="0"/>
              </a:rPr>
              <a:t>Nodi rhwystrau i gyfranogiad;</a:t>
            </a:r>
          </a:p>
          <a:p>
            <a:pPr marL="514350" lvl="0" indent="-514350" hangingPunct="0">
              <a:buAutoNum type="arabicPeriod"/>
            </a:pPr>
            <a:r>
              <a:rPr lang="cy-GB" dirty="0">
                <a:latin typeface="Arial" panose="020B0604020202020204" pitchFamily="34" charset="0"/>
                <a:cs typeface="Arial" panose="020B0604020202020204" pitchFamily="34" charset="0"/>
              </a:rPr>
              <a:t>Awgrymu ymatebion cynhwysol ac addasiadau;</a:t>
            </a:r>
          </a:p>
          <a:p>
            <a:pPr marL="514350" lvl="0" indent="-514350" hangingPunct="0">
              <a:buAutoNum type="arabicPeriod"/>
            </a:pPr>
            <a:r>
              <a:rPr lang="cy-GB" dirty="0">
                <a:latin typeface="Arial" panose="020B0604020202020204" pitchFamily="34" charset="0"/>
                <a:cs typeface="Arial" panose="020B0604020202020204" pitchFamily="34" charset="0"/>
              </a:rPr>
              <a:t>Gwerthuso awgrymiadau a gynhyrchir gan AI.</a:t>
            </a:r>
          </a:p>
        </p:txBody>
      </p:sp>
      <p:sp>
        <p:nvSpPr>
          <p:cNvPr id="12292" name="Content Placeholder 3"/>
          <p:cNvSpPr>
            <a:spLocks noGrp="1"/>
          </p:cNvSpPr>
          <p:nvPr>
            <p:ph sz="half" idx="2"/>
          </p:nvPr>
        </p:nvSpPr>
        <p:spPr>
          <a:xfrm>
            <a:off x="4536298" y="1648690"/>
            <a:ext cx="4384964" cy="4306633"/>
          </a:xfrm>
        </p:spPr>
        <p:txBody>
          <a:bodyPr>
            <a:normAutofit fontScale="92500" lnSpcReduction="20000"/>
          </a:bodyPr>
          <a:lstStyle/>
          <a:p>
            <a:pPr marL="0" lvl="0" indent="0" hangingPunct="0">
              <a:buNone/>
            </a:pPr>
            <a:r>
              <a:rPr lang="en-GB" dirty="0">
                <a:solidFill>
                  <a:srgbClr val="0070C0"/>
                </a:solidFill>
                <a:latin typeface="Arial" panose="020B0604020202020204" pitchFamily="34" charset="0"/>
                <a:cs typeface="Arial" panose="020B0604020202020204" pitchFamily="34" charset="0"/>
              </a:rPr>
              <a:t>1. Describe autism and ADHD;</a:t>
            </a:r>
          </a:p>
          <a:p>
            <a:pPr marL="0" lvl="0" indent="0" hangingPunct="0">
              <a:buNone/>
            </a:pPr>
            <a:r>
              <a:rPr lang="en-GB" dirty="0">
                <a:solidFill>
                  <a:srgbClr val="0070C0"/>
                </a:solidFill>
                <a:latin typeface="Arial" panose="020B0604020202020204" pitchFamily="34" charset="0"/>
                <a:cs typeface="Arial" panose="020B0604020202020204" pitchFamily="34" charset="0"/>
              </a:rPr>
              <a:t>2. Explain sensory processing;</a:t>
            </a:r>
          </a:p>
          <a:p>
            <a:pPr marL="0" lvl="0" indent="0" hangingPunct="0">
              <a:buNone/>
            </a:pPr>
            <a:r>
              <a:rPr lang="en-GB" dirty="0">
                <a:solidFill>
                  <a:srgbClr val="0070C0"/>
                </a:solidFill>
                <a:latin typeface="Arial" panose="020B0604020202020204" pitchFamily="34" charset="0"/>
                <a:cs typeface="Arial" panose="020B0604020202020204" pitchFamily="34" charset="0"/>
              </a:rPr>
              <a:t>3. Critically discuss neurodiversity;</a:t>
            </a:r>
          </a:p>
          <a:p>
            <a:pPr marL="0" lvl="0" indent="0" hangingPunct="0">
              <a:buNone/>
            </a:pPr>
            <a:r>
              <a:rPr lang="en-GB" dirty="0">
                <a:solidFill>
                  <a:srgbClr val="0070C0"/>
                </a:solidFill>
                <a:latin typeface="Arial" panose="020B0604020202020204" pitchFamily="34" charset="0"/>
                <a:cs typeface="Arial" panose="020B0604020202020204" pitchFamily="34" charset="0"/>
              </a:rPr>
              <a:t>4. Identify barriers to participation;</a:t>
            </a:r>
          </a:p>
          <a:p>
            <a:pPr marL="0" lvl="0" indent="0" hangingPunct="0">
              <a:buNone/>
            </a:pPr>
            <a:r>
              <a:rPr lang="en-GB" dirty="0">
                <a:solidFill>
                  <a:srgbClr val="0070C0"/>
                </a:solidFill>
                <a:latin typeface="Arial" panose="020B0604020202020204" pitchFamily="34" charset="0"/>
                <a:cs typeface="Arial" panose="020B0604020202020204" pitchFamily="34" charset="0"/>
              </a:rPr>
              <a:t>5. Suggest inclusive responses and adaptations;</a:t>
            </a:r>
          </a:p>
          <a:p>
            <a:pPr marL="0" lvl="0" indent="0" hangingPunct="0">
              <a:buNone/>
            </a:pPr>
            <a:r>
              <a:rPr lang="en-GB" dirty="0">
                <a:solidFill>
                  <a:srgbClr val="0070C0"/>
                </a:solidFill>
                <a:latin typeface="Arial" panose="020B0604020202020204" pitchFamily="34" charset="0"/>
                <a:cs typeface="Arial" panose="020B0604020202020204" pitchFamily="34" charset="0"/>
              </a:rPr>
              <a:t>6. Evaluate AI-generated recommendations.</a:t>
            </a:r>
            <a:endParaRPr lang="cy-GB" altLang="cy-GB" dirty="0"/>
          </a:p>
        </p:txBody>
      </p:sp>
    </p:spTree>
    <p:extLst>
      <p:ext uri="{BB962C8B-B14F-4D97-AF65-F5344CB8AC3E}">
        <p14:creationId xmlns:p14="http://schemas.microsoft.com/office/powerpoint/2010/main" val="743455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en-GB" sz="4000" dirty="0">
                <a:latin typeface="Arial" panose="020B0604020202020204" pitchFamily="34" charset="0"/>
              </a:rPr>
              <a:t>Sgiliau </a:t>
            </a:r>
            <a:r>
              <a:rPr lang="en-GB" sz="4000" dirty="0" err="1">
                <a:latin typeface="Arial" panose="020B0604020202020204" pitchFamily="34" charset="0"/>
              </a:rPr>
              <a:t>trosglwyddadwy</a:t>
            </a:r>
            <a:r>
              <a:rPr lang="en-GB" sz="4000" dirty="0">
                <a:latin typeface="Arial" panose="020B0604020202020204" pitchFamily="34" charset="0"/>
              </a:rPr>
              <a:t> </a:t>
            </a:r>
            <a:r>
              <a:rPr lang="en-GB" sz="4000" dirty="0" err="1">
                <a:latin typeface="Arial" panose="020B0604020202020204" pitchFamily="34" charset="0"/>
              </a:rPr>
              <a:t>lefel</a:t>
            </a:r>
            <a:r>
              <a:rPr lang="en-GB" sz="4000" dirty="0">
                <a:latin typeface="Arial" panose="020B0604020202020204" pitchFamily="34" charset="0"/>
              </a:rPr>
              <a:t> </a:t>
            </a:r>
            <a:r>
              <a:rPr lang="en-GB" sz="4000" dirty="0" err="1">
                <a:latin typeface="Arial" panose="020B0604020202020204" pitchFamily="34" charset="0"/>
              </a:rPr>
              <a:t>uwch</a:t>
            </a:r>
            <a:br>
              <a:rPr lang="en-GB" sz="4000" dirty="0">
                <a:solidFill>
                  <a:srgbClr val="FF0000"/>
                </a:solidFill>
                <a:latin typeface="Arial" panose="020B0604020202020204" pitchFamily="34" charset="0"/>
              </a:rPr>
            </a:br>
            <a:r>
              <a:rPr lang="en-GB" sz="4000" dirty="0">
                <a:solidFill>
                  <a:srgbClr val="0070C0"/>
                </a:solidFill>
                <a:latin typeface="Arial" panose="020B0604020202020204" pitchFamily="34" charset="0"/>
              </a:rPr>
              <a:t>High-level transferable skills</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a:bodyPr>
          <a:lstStyle/>
          <a:p>
            <a:r>
              <a:rPr lang="cy-GB" noProof="0" dirty="0">
                <a:latin typeface="Arial" panose="020B0604020202020204" pitchFamily="34" charset="0"/>
              </a:rPr>
              <a:t>Meddwl yn feirniadol;</a:t>
            </a:r>
          </a:p>
          <a:p>
            <a:r>
              <a:rPr lang="cy-GB" noProof="0" dirty="0">
                <a:latin typeface="Arial" panose="020B0604020202020204" pitchFamily="34" charset="0"/>
              </a:rPr>
              <a:t>Dadansoddi;</a:t>
            </a:r>
          </a:p>
          <a:p>
            <a:r>
              <a:rPr lang="cy-GB" noProof="0" dirty="0">
                <a:latin typeface="Arial" panose="020B0604020202020204" pitchFamily="34" charset="0"/>
              </a:rPr>
              <a:t>Trafod a dadlau;</a:t>
            </a:r>
          </a:p>
          <a:p>
            <a:r>
              <a:rPr lang="cy-GB" noProof="0" dirty="0">
                <a:latin typeface="Arial" panose="020B0604020202020204" pitchFamily="34" charset="0"/>
              </a:rPr>
              <a:t>Myfyrio;</a:t>
            </a:r>
          </a:p>
          <a:p>
            <a:r>
              <a:rPr lang="cy-GB" noProof="0" dirty="0">
                <a:latin typeface="Arial" panose="020B0604020202020204" pitchFamily="34" charset="0"/>
              </a:rPr>
              <a:t>Meddwl am ddylunio.</a:t>
            </a: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Critical thinking; </a:t>
            </a:r>
          </a:p>
          <a:p>
            <a:r>
              <a:rPr lang="en-GB" dirty="0">
                <a:solidFill>
                  <a:srgbClr val="0070C0"/>
                </a:solidFill>
                <a:latin typeface="Arial" panose="020B0604020202020204" pitchFamily="34" charset="0"/>
              </a:rPr>
              <a:t>Analysis;</a:t>
            </a:r>
          </a:p>
          <a:p>
            <a:r>
              <a:rPr lang="en-GB" dirty="0">
                <a:solidFill>
                  <a:srgbClr val="0070C0"/>
                </a:solidFill>
                <a:latin typeface="Arial" panose="020B0604020202020204" pitchFamily="34" charset="0"/>
              </a:rPr>
              <a:t>Discussion and debate; </a:t>
            </a:r>
          </a:p>
          <a:p>
            <a:r>
              <a:rPr lang="en-GB" dirty="0">
                <a:solidFill>
                  <a:srgbClr val="0070C0"/>
                </a:solidFill>
                <a:latin typeface="Arial" panose="020B0604020202020204" pitchFamily="34" charset="0"/>
              </a:rPr>
              <a:t>Reflection;</a:t>
            </a:r>
          </a:p>
          <a:p>
            <a:r>
              <a:rPr lang="en-GB" dirty="0">
                <a:solidFill>
                  <a:srgbClr val="0070C0"/>
                </a:solidFill>
                <a:latin typeface="Arial" panose="020B0604020202020204" pitchFamily="34" charset="0"/>
              </a:rPr>
              <a:t>Design thinking.</a:t>
            </a: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375672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Cyflwyniad i </a:t>
            </a:r>
            <a:r>
              <a:rPr lang="cy-GB" dirty="0" err="1">
                <a:latin typeface="Arial" panose="020B0604020202020204" pitchFamily="34" charset="0"/>
                <a:cs typeface="Arial" panose="020B0604020202020204" pitchFamily="34" charset="0"/>
              </a:rPr>
              <a:t>niwroamrywiaeth</a:t>
            </a:r>
            <a:br>
              <a:rPr lang="cy-GB" dirty="0">
                <a:latin typeface="Arial" panose="020B0604020202020204" pitchFamily="34" charset="0"/>
                <a:cs typeface="Arial" panose="020B0604020202020204" pitchFamily="34" charset="0"/>
              </a:rPr>
            </a:br>
            <a:r>
              <a:rPr lang="cy-GB" dirty="0">
                <a:solidFill>
                  <a:srgbClr val="0070C0"/>
                </a:solidFill>
                <a:latin typeface="Arial" panose="020B0604020202020204" pitchFamily="34" charset="0"/>
                <a:cs typeface="Arial" panose="020B0604020202020204" pitchFamily="34" charset="0"/>
              </a:rPr>
              <a:t>Introduction to </a:t>
            </a:r>
            <a:r>
              <a:rPr lang="cy-GB" dirty="0" err="1">
                <a:solidFill>
                  <a:srgbClr val="0070C0"/>
                </a:solidFill>
                <a:latin typeface="Arial" panose="020B0604020202020204" pitchFamily="34" charset="0"/>
                <a:cs typeface="Arial" panose="020B0604020202020204" pitchFamily="34" charset="0"/>
              </a:rPr>
              <a:t>neurodiversity</a:t>
            </a:r>
            <a:endParaRPr lang="en-GB"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82B13E3-A536-5275-EA8A-FFB78831F5BA}"/>
              </a:ext>
            </a:extLst>
          </p:cNvPr>
          <p:cNvSpPr>
            <a:spLocks noGrp="1"/>
          </p:cNvSpPr>
          <p:nvPr>
            <p:ph sz="half" idx="1"/>
          </p:nvPr>
        </p:nvSpPr>
        <p:spPr/>
        <p:txBody>
          <a:bodyPr>
            <a:normAutofit/>
          </a:bodyPr>
          <a:lstStyle/>
          <a:p>
            <a:r>
              <a:rPr lang="cy-GB" noProof="0" dirty="0">
                <a:latin typeface="Arial" panose="020B0604020202020204" pitchFamily="34" charset="0"/>
                <a:cs typeface="Arial" panose="020B0604020202020204" pitchFamily="34" charset="0"/>
              </a:rPr>
              <a:t>Ysgrifennwch 3 gair rydych yn eu cysylltu gyda:</a:t>
            </a:r>
          </a:p>
          <a:p>
            <a:pPr>
              <a:buFontTx/>
              <a:buChar char="-"/>
            </a:pPr>
            <a:r>
              <a:rPr lang="cy-GB" dirty="0">
                <a:latin typeface="Arial" panose="020B0604020202020204" pitchFamily="34" charset="0"/>
                <a:cs typeface="Arial" panose="020B0604020202020204" pitchFamily="34" charset="0"/>
              </a:rPr>
              <a:t>Awtistiaeth;</a:t>
            </a:r>
          </a:p>
          <a:p>
            <a:pPr>
              <a:buFontTx/>
              <a:buChar char="-"/>
            </a:pPr>
            <a:r>
              <a:rPr lang="cy-GB" noProof="0" dirty="0">
                <a:latin typeface="Arial" panose="020B0604020202020204" pitchFamily="34" charset="0"/>
                <a:cs typeface="Arial" panose="020B0604020202020204" pitchFamily="34" charset="0"/>
              </a:rPr>
              <a:t>ADCG.</a:t>
            </a:r>
          </a:p>
          <a:p>
            <a:endParaRPr lang="en-GB" dirty="0"/>
          </a:p>
        </p:txBody>
      </p:sp>
      <p:sp>
        <p:nvSpPr>
          <p:cNvPr id="9" name="Content Placeholder 8">
            <a:extLst>
              <a:ext uri="{FF2B5EF4-FFF2-40B4-BE49-F238E27FC236}">
                <a16:creationId xmlns:a16="http://schemas.microsoft.com/office/drawing/2014/main" id="{F46F21B7-C09F-3708-625B-96847C9C6632}"/>
              </a:ext>
            </a:extLst>
          </p:cNvPr>
          <p:cNvSpPr>
            <a:spLocks noGrp="1"/>
          </p:cNvSpPr>
          <p:nvPr>
            <p:ph sz="half" idx="2"/>
          </p:nvPr>
        </p:nvSpPr>
        <p:spPr>
          <a:xfrm>
            <a:off x="4648199" y="1825625"/>
            <a:ext cx="4181007" cy="3809862"/>
          </a:xfrm>
        </p:spPr>
        <p:txBody>
          <a:bodyPr>
            <a:normAutofit/>
          </a:bodyPr>
          <a:lstStyle/>
          <a:p>
            <a:r>
              <a:rPr lang="en-GB" dirty="0">
                <a:solidFill>
                  <a:srgbClr val="0070C0"/>
                </a:solidFill>
                <a:latin typeface="Arial" panose="020B0604020202020204" pitchFamily="34" charset="0"/>
                <a:cs typeface="Arial" panose="020B0604020202020204" pitchFamily="34" charset="0"/>
              </a:rPr>
              <a:t>Write 3 words that you associate with:</a:t>
            </a:r>
          </a:p>
          <a:p>
            <a:pPr>
              <a:buFontTx/>
              <a:buChar char="-"/>
            </a:pPr>
            <a:r>
              <a:rPr lang="en-GB" dirty="0">
                <a:solidFill>
                  <a:srgbClr val="0070C0"/>
                </a:solidFill>
                <a:latin typeface="Arial" panose="020B0604020202020204" pitchFamily="34" charset="0"/>
                <a:cs typeface="Arial" panose="020B0604020202020204" pitchFamily="34" charset="0"/>
              </a:rPr>
              <a:t>Autism;</a:t>
            </a:r>
          </a:p>
          <a:p>
            <a:pPr>
              <a:buFontTx/>
              <a:buChar char="-"/>
            </a:pPr>
            <a:r>
              <a:rPr lang="en-GB" dirty="0">
                <a:solidFill>
                  <a:srgbClr val="0070C0"/>
                </a:solidFill>
                <a:latin typeface="Arial" panose="020B0604020202020204" pitchFamily="34" charset="0"/>
                <a:cs typeface="Arial" panose="020B0604020202020204" pitchFamily="34" charset="0"/>
              </a:rPr>
              <a:t>ADHD.</a:t>
            </a:r>
          </a:p>
        </p:txBody>
      </p:sp>
    </p:spTree>
    <p:extLst>
      <p:ext uri="{BB962C8B-B14F-4D97-AF65-F5344CB8AC3E}">
        <p14:creationId xmlns:p14="http://schemas.microsoft.com/office/powerpoint/2010/main" val="1687858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40461-0FDB-B42C-82C5-7162F3242E2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90DFF9D-D3DB-A9DC-F5D5-4785C5C9D283}"/>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Trafodwch</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Discuss</a:t>
            </a:r>
            <a:endParaRPr lang="en-GB"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39DF857-57F5-89D8-5B27-4C2AC959156C}"/>
              </a:ext>
            </a:extLst>
          </p:cNvPr>
          <p:cNvSpPr>
            <a:spLocks noGrp="1"/>
          </p:cNvSpPr>
          <p:nvPr>
            <p:ph sz="half" idx="1"/>
          </p:nvPr>
        </p:nvSpPr>
        <p:spPr/>
        <p:txBody>
          <a:bodyPr>
            <a:normAutofit/>
          </a:bodyPr>
          <a:lstStyle/>
          <a:p>
            <a:r>
              <a:rPr lang="cy-GB" noProof="0" dirty="0">
                <a:latin typeface="Arial" panose="020B0604020202020204" pitchFamily="34" charset="0"/>
                <a:cs typeface="Arial" panose="020B0604020202020204" pitchFamily="34" charset="0"/>
              </a:rPr>
              <a:t>O ble daw eich syniadau?</a:t>
            </a:r>
          </a:p>
          <a:p>
            <a:r>
              <a:rPr lang="cy-GB" dirty="0">
                <a:latin typeface="Arial" panose="020B0604020202020204" pitchFamily="34" charset="0"/>
                <a:cs typeface="Arial" panose="020B0604020202020204" pitchFamily="34" charset="0"/>
              </a:rPr>
              <a:t>Cyfryngau?</a:t>
            </a:r>
          </a:p>
          <a:p>
            <a:r>
              <a:rPr lang="cy-GB" noProof="0" dirty="0">
                <a:latin typeface="Arial" panose="020B0604020202020204" pitchFamily="34" charset="0"/>
                <a:cs typeface="Arial" panose="020B0604020202020204" pitchFamily="34" charset="0"/>
              </a:rPr>
              <a:t>Profiadau ysgol?</a:t>
            </a:r>
          </a:p>
          <a:p>
            <a:r>
              <a:rPr lang="cy-GB" dirty="0">
                <a:latin typeface="Arial" panose="020B0604020202020204" pitchFamily="34" charset="0"/>
                <a:cs typeface="Arial" panose="020B0604020202020204" pitchFamily="34" charset="0"/>
              </a:rPr>
              <a:t>Ymchwil?</a:t>
            </a:r>
          </a:p>
          <a:p>
            <a:r>
              <a:rPr lang="cy-GB" noProof="0" dirty="0">
                <a:latin typeface="Arial" panose="020B0604020202020204" pitchFamily="34" charset="0"/>
                <a:cs typeface="Arial" panose="020B0604020202020204" pitchFamily="34" charset="0"/>
              </a:rPr>
              <a:t>Profiad personol?</a:t>
            </a:r>
          </a:p>
          <a:p>
            <a:endParaRPr lang="en-GB" dirty="0"/>
          </a:p>
        </p:txBody>
      </p:sp>
      <p:sp>
        <p:nvSpPr>
          <p:cNvPr id="9" name="Content Placeholder 8">
            <a:extLst>
              <a:ext uri="{FF2B5EF4-FFF2-40B4-BE49-F238E27FC236}">
                <a16:creationId xmlns:a16="http://schemas.microsoft.com/office/drawing/2014/main" id="{09D46DF7-582E-D411-5488-57198EA3A03C}"/>
              </a:ext>
            </a:extLst>
          </p:cNvPr>
          <p:cNvSpPr>
            <a:spLocks noGrp="1"/>
          </p:cNvSpPr>
          <p:nvPr>
            <p:ph sz="half" idx="2"/>
          </p:nvPr>
        </p:nvSpPr>
        <p:spPr>
          <a:xfrm>
            <a:off x="4648199" y="1825625"/>
            <a:ext cx="4181007" cy="3809862"/>
          </a:xfrm>
        </p:spPr>
        <p:txBody>
          <a:bodyPr>
            <a:normAutofit/>
          </a:bodyPr>
          <a:lstStyle/>
          <a:p>
            <a:r>
              <a:rPr lang="en-GB" dirty="0">
                <a:solidFill>
                  <a:srgbClr val="0070C0"/>
                </a:solidFill>
                <a:latin typeface="Arial" panose="020B0604020202020204" pitchFamily="34" charset="0"/>
                <a:cs typeface="Arial" panose="020B0604020202020204" pitchFamily="34" charset="0"/>
              </a:rPr>
              <a:t>Where do these ideas come from?</a:t>
            </a:r>
          </a:p>
          <a:p>
            <a:r>
              <a:rPr lang="en-GB" dirty="0">
                <a:solidFill>
                  <a:srgbClr val="0070C0"/>
                </a:solidFill>
                <a:latin typeface="Arial" panose="020B0604020202020204" pitchFamily="34" charset="0"/>
                <a:cs typeface="Arial" panose="020B0604020202020204" pitchFamily="34" charset="0"/>
              </a:rPr>
              <a:t>Media?</a:t>
            </a:r>
          </a:p>
          <a:p>
            <a:r>
              <a:rPr lang="en-GB" dirty="0">
                <a:solidFill>
                  <a:srgbClr val="0070C0"/>
                </a:solidFill>
                <a:latin typeface="Arial" panose="020B0604020202020204" pitchFamily="34" charset="0"/>
                <a:cs typeface="Arial" panose="020B0604020202020204" pitchFamily="34" charset="0"/>
              </a:rPr>
              <a:t>School experiences?</a:t>
            </a:r>
          </a:p>
          <a:p>
            <a:r>
              <a:rPr lang="en-GB" dirty="0">
                <a:solidFill>
                  <a:srgbClr val="0070C0"/>
                </a:solidFill>
                <a:latin typeface="Arial" panose="020B0604020202020204" pitchFamily="34" charset="0"/>
                <a:cs typeface="Arial" panose="020B0604020202020204" pitchFamily="34" charset="0"/>
              </a:rPr>
              <a:t>Research?</a:t>
            </a:r>
          </a:p>
          <a:p>
            <a:r>
              <a:rPr lang="en-GB" dirty="0">
                <a:solidFill>
                  <a:srgbClr val="0070C0"/>
                </a:solidFill>
                <a:latin typeface="Arial" panose="020B0604020202020204" pitchFamily="34" charset="0"/>
                <a:cs typeface="Arial" panose="020B0604020202020204" pitchFamily="34" charset="0"/>
              </a:rPr>
              <a:t>Personal experience?</a:t>
            </a:r>
          </a:p>
        </p:txBody>
      </p:sp>
    </p:spTree>
    <p:extLst>
      <p:ext uri="{BB962C8B-B14F-4D97-AF65-F5344CB8AC3E}">
        <p14:creationId xmlns:p14="http://schemas.microsoft.com/office/powerpoint/2010/main" val="701481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7671D-BB66-D9EB-ED33-57572853C91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F9EECF-7F91-7A58-B384-2933E708057C}"/>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Termau</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Terms</a:t>
            </a:r>
            <a:endParaRPr lang="en-GB"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60457CD-BFA5-3CD0-86ED-81EA14DAD9F4}"/>
              </a:ext>
            </a:extLst>
          </p:cNvPr>
          <p:cNvSpPr>
            <a:spLocks noGrp="1"/>
          </p:cNvSpPr>
          <p:nvPr>
            <p:ph sz="half" idx="1"/>
          </p:nvPr>
        </p:nvSpPr>
        <p:spPr/>
        <p:txBody>
          <a:bodyPr>
            <a:normAutofit fontScale="92500"/>
          </a:bodyPr>
          <a:lstStyle/>
          <a:p>
            <a:r>
              <a:rPr lang="cy-GB" noProof="0" dirty="0" err="1">
                <a:latin typeface="Arial" panose="020B0604020202020204" pitchFamily="34" charset="0"/>
                <a:cs typeface="Arial" panose="020B0604020202020204" pitchFamily="34" charset="0"/>
              </a:rPr>
              <a:t>Niwronodweddiadol</a:t>
            </a:r>
            <a:r>
              <a:rPr lang="cy-GB" noProof="0" dirty="0">
                <a:latin typeface="Arial" panose="020B0604020202020204" pitchFamily="34" charset="0"/>
                <a:cs typeface="Arial" panose="020B0604020202020204" pitchFamily="34" charset="0"/>
              </a:rPr>
              <a:t>/</a:t>
            </a:r>
          </a:p>
          <a:p>
            <a:pPr marL="0" indent="0">
              <a:buNone/>
            </a:pPr>
            <a:r>
              <a:rPr lang="cy-GB" noProof="0" dirty="0">
                <a:latin typeface="Arial" panose="020B0604020202020204" pitchFamily="34" charset="0"/>
                <a:cs typeface="Arial" panose="020B0604020202020204" pitchFamily="34" charset="0"/>
              </a:rPr>
              <a:t>nad yw’n </a:t>
            </a:r>
            <a:r>
              <a:rPr lang="cy-GB" noProof="0" dirty="0" err="1">
                <a:latin typeface="Arial" panose="020B0604020202020204" pitchFamily="34" charset="0"/>
                <a:cs typeface="Arial" panose="020B0604020202020204" pitchFamily="34" charset="0"/>
              </a:rPr>
              <a:t>niwrowahanol</a:t>
            </a:r>
            <a:r>
              <a:rPr lang="cy-GB" noProof="0" dirty="0">
                <a:latin typeface="Arial" panose="020B0604020202020204" pitchFamily="34" charset="0"/>
                <a:cs typeface="Arial" panose="020B0604020202020204" pitchFamily="34" charset="0"/>
              </a:rPr>
              <a:t>;</a:t>
            </a:r>
          </a:p>
          <a:p>
            <a:r>
              <a:rPr lang="cy-GB" noProof="0" dirty="0" err="1">
                <a:latin typeface="Arial" panose="020B0604020202020204" pitchFamily="34" charset="0"/>
                <a:cs typeface="Arial" panose="020B0604020202020204" pitchFamily="34" charset="0"/>
              </a:rPr>
              <a:t>Niwrowahanol</a:t>
            </a:r>
            <a:r>
              <a:rPr lang="cy-GB" noProof="0" dirty="0">
                <a:latin typeface="Arial" panose="020B0604020202020204" pitchFamily="34" charset="0"/>
                <a:cs typeface="Arial" panose="020B0604020202020204" pitchFamily="34" charset="0"/>
              </a:rPr>
              <a:t>;</a:t>
            </a:r>
          </a:p>
          <a:p>
            <a:r>
              <a:rPr lang="cy-GB" noProof="0" dirty="0" err="1">
                <a:latin typeface="Arial" panose="020B0604020202020204" pitchFamily="34" charset="0"/>
                <a:cs typeface="Arial" panose="020B0604020202020204" pitchFamily="34" charset="0"/>
              </a:rPr>
              <a:t>Niwroamrywiol</a:t>
            </a:r>
            <a:r>
              <a:rPr lang="cy-GB" noProof="0" dirty="0">
                <a:latin typeface="Arial" panose="020B0604020202020204" pitchFamily="34" charset="0"/>
                <a:cs typeface="Arial" panose="020B0604020202020204" pitchFamily="34" charset="0"/>
              </a:rPr>
              <a:t>;</a:t>
            </a:r>
          </a:p>
          <a:p>
            <a:r>
              <a:rPr lang="cy-GB" noProof="0" dirty="0" err="1">
                <a:latin typeface="Arial" panose="020B0604020202020204" pitchFamily="34" charset="0"/>
                <a:cs typeface="Arial" panose="020B0604020202020204" pitchFamily="34" charset="0"/>
              </a:rPr>
              <a:t>Niwrowybyddol</a:t>
            </a:r>
            <a:r>
              <a:rPr lang="cy-GB" noProof="0" dirty="0">
                <a:latin typeface="Arial" panose="020B0604020202020204" pitchFamily="34" charset="0"/>
                <a:cs typeface="Arial" panose="020B0604020202020204" pitchFamily="34" charset="0"/>
              </a:rPr>
              <a:t>;</a:t>
            </a:r>
          </a:p>
          <a:p>
            <a:r>
              <a:rPr lang="cy-GB" noProof="0" dirty="0" err="1">
                <a:latin typeface="Arial" panose="020B0604020202020204" pitchFamily="34" charset="0"/>
                <a:cs typeface="Arial" panose="020B0604020202020204" pitchFamily="34" charset="0"/>
              </a:rPr>
              <a:t>Niwroteip</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Heriau/cyflyrau sy’n cyd-ddigwydd.</a:t>
            </a:r>
          </a:p>
          <a:p>
            <a:endParaRPr lang="en-GB" dirty="0"/>
          </a:p>
        </p:txBody>
      </p:sp>
      <p:sp>
        <p:nvSpPr>
          <p:cNvPr id="9" name="Content Placeholder 8">
            <a:extLst>
              <a:ext uri="{FF2B5EF4-FFF2-40B4-BE49-F238E27FC236}">
                <a16:creationId xmlns:a16="http://schemas.microsoft.com/office/drawing/2014/main" id="{1A5A878F-5BEB-9F6F-98F0-C16BA1E8AD29}"/>
              </a:ext>
            </a:extLst>
          </p:cNvPr>
          <p:cNvSpPr>
            <a:spLocks noGrp="1"/>
          </p:cNvSpPr>
          <p:nvPr>
            <p:ph sz="half" idx="2"/>
          </p:nvPr>
        </p:nvSpPr>
        <p:spPr>
          <a:xfrm>
            <a:off x="4648199" y="1825625"/>
            <a:ext cx="4181007" cy="3809862"/>
          </a:xfrm>
        </p:spPr>
        <p:txBody>
          <a:bodyPr>
            <a:normAutofit fontScale="92500"/>
          </a:bodyPr>
          <a:lstStyle/>
          <a:p>
            <a:r>
              <a:rPr lang="en-GB" dirty="0">
                <a:solidFill>
                  <a:srgbClr val="0070C0"/>
                </a:solidFill>
                <a:latin typeface="Arial" panose="020B0604020202020204" pitchFamily="34" charset="0"/>
                <a:cs typeface="Arial" panose="020B0604020202020204" pitchFamily="34" charset="0"/>
              </a:rPr>
              <a:t>Neurotypical/non-neurodivergent;</a:t>
            </a:r>
          </a:p>
          <a:p>
            <a:r>
              <a:rPr lang="en-GB" dirty="0">
                <a:solidFill>
                  <a:srgbClr val="0070C0"/>
                </a:solidFill>
                <a:latin typeface="Arial" panose="020B0604020202020204" pitchFamily="34" charset="0"/>
                <a:cs typeface="Arial" panose="020B0604020202020204" pitchFamily="34" charset="0"/>
              </a:rPr>
              <a:t>Neurodivergent;</a:t>
            </a:r>
          </a:p>
          <a:p>
            <a:r>
              <a:rPr lang="en-GB" dirty="0">
                <a:solidFill>
                  <a:srgbClr val="0070C0"/>
                </a:solidFill>
                <a:latin typeface="Arial" panose="020B0604020202020204" pitchFamily="34" charset="0"/>
                <a:cs typeface="Arial" panose="020B0604020202020204" pitchFamily="34" charset="0"/>
              </a:rPr>
              <a:t>Neurodiverse;</a:t>
            </a:r>
          </a:p>
          <a:p>
            <a:r>
              <a:rPr lang="en-GB" dirty="0">
                <a:solidFill>
                  <a:srgbClr val="0070C0"/>
                </a:solidFill>
                <a:latin typeface="Arial" panose="020B0604020202020204" pitchFamily="34" charset="0"/>
                <a:cs typeface="Arial" panose="020B0604020202020204" pitchFamily="34" charset="0"/>
              </a:rPr>
              <a:t>Neurocognitive;</a:t>
            </a:r>
          </a:p>
          <a:p>
            <a:r>
              <a:rPr lang="en-GB" dirty="0">
                <a:solidFill>
                  <a:srgbClr val="0070C0"/>
                </a:solidFill>
                <a:latin typeface="Arial" panose="020B0604020202020204" pitchFamily="34" charset="0"/>
                <a:cs typeface="Arial" panose="020B0604020202020204" pitchFamily="34" charset="0"/>
              </a:rPr>
              <a:t>Neurotype;</a:t>
            </a:r>
          </a:p>
          <a:p>
            <a:r>
              <a:rPr lang="en-GB" dirty="0">
                <a:solidFill>
                  <a:srgbClr val="0070C0"/>
                </a:solidFill>
                <a:latin typeface="Arial" panose="020B0604020202020204" pitchFamily="34" charset="0"/>
                <a:cs typeface="Arial" panose="020B0604020202020204" pitchFamily="34" charset="0"/>
              </a:rPr>
              <a:t>Co-occurring challenges/conditions.</a:t>
            </a:r>
          </a:p>
        </p:txBody>
      </p:sp>
    </p:spTree>
    <p:extLst>
      <p:ext uri="{BB962C8B-B14F-4D97-AF65-F5344CB8AC3E}">
        <p14:creationId xmlns:p14="http://schemas.microsoft.com/office/powerpoint/2010/main" val="1698722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F369-D7A6-BD6D-F756-1FB0FD1F5D48}"/>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Trafod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Discuss</a:t>
            </a:r>
          </a:p>
        </p:txBody>
      </p:sp>
      <p:sp>
        <p:nvSpPr>
          <p:cNvPr id="3" name="Content Placeholder 2">
            <a:extLst>
              <a:ext uri="{FF2B5EF4-FFF2-40B4-BE49-F238E27FC236}">
                <a16:creationId xmlns:a16="http://schemas.microsoft.com/office/drawing/2014/main" id="{447AB5A3-05A9-40F5-85CC-EA0946D06AF7}"/>
              </a:ext>
            </a:extLst>
          </p:cNvPr>
          <p:cNvSpPr>
            <a:spLocks noGrp="1"/>
          </p:cNvSpPr>
          <p:nvPr>
            <p:ph sz="half" idx="1"/>
          </p:nvPr>
        </p:nvSpPr>
        <p:spPr/>
        <p:txBody>
          <a:bodyPr/>
          <a:lstStyle/>
          <a:p>
            <a:r>
              <a:rPr lang="cy-GB" noProof="0" dirty="0">
                <a:latin typeface="Arial" panose="020B0604020202020204" pitchFamily="34" charset="0"/>
                <a:cs typeface="Arial" panose="020B0604020202020204" pitchFamily="34" charset="0"/>
              </a:rPr>
              <a:t>Pam fyddai rhai pobl yn ffafrio neu yn casáu termau megis </a:t>
            </a:r>
            <a:r>
              <a:rPr lang="cy-GB" noProof="0" dirty="0" err="1">
                <a:latin typeface="Arial" panose="020B0604020202020204" pitchFamily="34" charset="0"/>
                <a:cs typeface="Arial" panose="020B0604020202020204" pitchFamily="34" charset="0"/>
              </a:rPr>
              <a:t>niwronodweddiadol</a:t>
            </a:r>
            <a:r>
              <a:rPr lang="cy-GB" noProof="0" dirty="0">
                <a:latin typeface="Arial" panose="020B0604020202020204" pitchFamily="34" charset="0"/>
                <a:cs typeface="Arial" panose="020B0604020202020204" pitchFamily="34" charset="0"/>
              </a:rPr>
              <a:t>, </a:t>
            </a:r>
            <a:r>
              <a:rPr lang="cy-GB" noProof="0" dirty="0" err="1">
                <a:latin typeface="Arial" panose="020B0604020202020204" pitchFamily="34" charset="0"/>
                <a:cs typeface="Arial" panose="020B0604020202020204" pitchFamily="34" charset="0"/>
              </a:rPr>
              <a:t>niwrowahanol</a:t>
            </a:r>
            <a:r>
              <a:rPr lang="cy-GB" noProof="0" dirty="0">
                <a:latin typeface="Arial" panose="020B0604020202020204" pitchFamily="34" charset="0"/>
                <a:cs typeface="Arial" panose="020B0604020202020204" pitchFamily="34" charset="0"/>
              </a:rPr>
              <a:t>, anabl, cyflwr, gwahaniaeth neu anhwylder?</a:t>
            </a:r>
          </a:p>
        </p:txBody>
      </p:sp>
      <p:sp>
        <p:nvSpPr>
          <p:cNvPr id="4" name="Content Placeholder 3">
            <a:extLst>
              <a:ext uri="{FF2B5EF4-FFF2-40B4-BE49-F238E27FC236}">
                <a16:creationId xmlns:a16="http://schemas.microsoft.com/office/drawing/2014/main" id="{706A31AD-51AE-5924-0977-BC6BA3FE8533}"/>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Why might some people prefer or dislike terms such as neurotypical, neurodivergent, disabled, condition, difference or disorder?</a:t>
            </a:r>
          </a:p>
        </p:txBody>
      </p:sp>
    </p:spTree>
    <p:extLst>
      <p:ext uri="{BB962C8B-B14F-4D97-AF65-F5344CB8AC3E}">
        <p14:creationId xmlns:p14="http://schemas.microsoft.com/office/powerpoint/2010/main" val="1115313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Diffiniad</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Definition</a:t>
            </a:r>
            <a:endParaRPr lang="en-GB" dirty="0">
              <a:solidFill>
                <a:srgbClr val="0070C0"/>
              </a:solidFill>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F46F21B7-C09F-3708-625B-96847C9C6632}"/>
              </a:ext>
            </a:extLst>
          </p:cNvPr>
          <p:cNvSpPr>
            <a:spLocks noGrp="1"/>
          </p:cNvSpPr>
          <p:nvPr>
            <p:ph sz="half" idx="2"/>
          </p:nvPr>
        </p:nvSpPr>
        <p:spPr>
          <a:xfrm>
            <a:off x="628650" y="1825625"/>
            <a:ext cx="7886700" cy="3809862"/>
          </a:xfrm>
        </p:spPr>
        <p:txBody>
          <a:bodyPr>
            <a:normAutofit lnSpcReduction="10000"/>
          </a:bodyPr>
          <a:lstStyle/>
          <a:p>
            <a:pPr marL="0" indent="0">
              <a:buNone/>
            </a:pPr>
            <a:r>
              <a:rPr lang="en-GB" i="1" dirty="0">
                <a:latin typeface="Arial" panose="020B0604020202020204" pitchFamily="34" charset="0"/>
                <a:cs typeface="Arial" panose="020B0604020202020204" pitchFamily="34" charset="0"/>
              </a:rPr>
              <a:t>“…the diversity of ways in which humans think, learn and relate to others.”</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“Different people flourish in different environments.”</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“..we will not all respond in the same way to the same inputs around us.”</a:t>
            </a:r>
          </a:p>
          <a:p>
            <a:pPr marL="0" indent="0" algn="r">
              <a:buNone/>
            </a:pPr>
            <a:r>
              <a:rPr lang="en-GB" sz="1800" dirty="0">
                <a:latin typeface="Arial" panose="020B0604020202020204" pitchFamily="34" charset="0"/>
                <a:cs typeface="Arial" panose="020B0604020202020204" pitchFamily="34" charset="0"/>
              </a:rPr>
              <a:t>(Honeybourne, 2018, p9).</a:t>
            </a:r>
          </a:p>
        </p:txBody>
      </p:sp>
    </p:spTree>
    <p:extLst>
      <p:ext uri="{BB962C8B-B14F-4D97-AF65-F5344CB8AC3E}">
        <p14:creationId xmlns:p14="http://schemas.microsoft.com/office/powerpoint/2010/main" val="2868164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A bowl of fruit salad&#10;&#10;Description automatically generated">
            <a:extLst>
              <a:ext uri="{FF2B5EF4-FFF2-40B4-BE49-F238E27FC236}">
                <a16:creationId xmlns:a16="http://schemas.microsoft.com/office/drawing/2014/main" id="{D6747C3F-74CD-FD2E-E231-91A360537308}"/>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1654526" y="604007"/>
            <a:ext cx="5990186" cy="4744310"/>
          </a:xfrm>
        </p:spPr>
      </p:pic>
      <p:sp>
        <p:nvSpPr>
          <p:cNvPr id="13" name="TextBox 12">
            <a:extLst>
              <a:ext uri="{FF2B5EF4-FFF2-40B4-BE49-F238E27FC236}">
                <a16:creationId xmlns:a16="http://schemas.microsoft.com/office/drawing/2014/main" id="{1FB1BC7C-A4E3-6D22-D365-C1AB46257E66}"/>
              </a:ext>
            </a:extLst>
          </p:cNvPr>
          <p:cNvSpPr txBox="1"/>
          <p:nvPr/>
        </p:nvSpPr>
        <p:spPr>
          <a:xfrm>
            <a:off x="2508310" y="5294257"/>
            <a:ext cx="5136402" cy="230832"/>
          </a:xfrm>
          <a:prstGeom prst="rect">
            <a:avLst/>
          </a:prstGeom>
          <a:noFill/>
        </p:spPr>
        <p:txBody>
          <a:bodyPr wrap="square" rtlCol="0">
            <a:spAutoFit/>
          </a:bodyPr>
          <a:lstStyle/>
          <a:p>
            <a:r>
              <a:rPr lang="en-GB" sz="900">
                <a:hlinkClick r:id="rId4" tooltip="https://www.flickr.com/photos/sameergoyal/30622968353"/>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81802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514905" y="365125"/>
            <a:ext cx="8238478" cy="1325563"/>
          </a:xfrm>
        </p:spPr>
        <p:txBody>
          <a:bodyPr>
            <a:normAutofit fontScale="90000"/>
          </a:bodyPr>
          <a:lstStyle/>
          <a:p>
            <a:pPr algn="ctr"/>
            <a:r>
              <a:rPr lang="cy-GB" dirty="0">
                <a:latin typeface="Arial" panose="020B0604020202020204" pitchFamily="34" charset="0"/>
                <a:cs typeface="Arial" panose="020B0604020202020204" pitchFamily="34" charset="0"/>
              </a:rPr>
              <a:t>Model Meddygol</a:t>
            </a:r>
            <a:br>
              <a:rPr lang="cy-GB" dirty="0">
                <a:latin typeface="Arial" panose="020B0604020202020204" pitchFamily="34" charset="0"/>
                <a:cs typeface="Arial" panose="020B0604020202020204" pitchFamily="34" charset="0"/>
              </a:rPr>
            </a:br>
            <a:r>
              <a:rPr lang="cy-GB" dirty="0">
                <a:solidFill>
                  <a:srgbClr val="0070C0"/>
                </a:solidFill>
                <a:latin typeface="Arial" panose="020B0604020202020204" pitchFamily="34" charset="0"/>
                <a:cs typeface="Arial" panose="020B0604020202020204" pitchFamily="34" charset="0"/>
              </a:rPr>
              <a:t>Medical Model</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Mae’r ADY yn broblem sydd rhaid gwella;</a:t>
            </a:r>
          </a:p>
          <a:p>
            <a:r>
              <a:rPr lang="cy-GB" dirty="0">
                <a:latin typeface="Arial" panose="020B0604020202020204" pitchFamily="34" charset="0"/>
                <a:cs typeface="Arial" panose="020B0604020202020204" pitchFamily="34" charset="0"/>
              </a:rPr>
              <a:t>Ystyried beth sydd '</a:t>
            </a:r>
            <a:r>
              <a:rPr lang="cy-GB" i="1" dirty="0">
                <a:latin typeface="Arial" panose="020B0604020202020204" pitchFamily="34" charset="0"/>
                <a:cs typeface="Arial" panose="020B0604020202020204" pitchFamily="34" charset="0"/>
              </a:rPr>
              <a:t>o'i le</a:t>
            </a:r>
            <a:r>
              <a:rPr lang="cy-GB" dirty="0">
                <a:latin typeface="Arial" panose="020B0604020202020204" pitchFamily="34" charset="0"/>
                <a:cs typeface="Arial" panose="020B0604020202020204" pitchFamily="34" charset="0"/>
              </a:rPr>
              <a:t>' gyda dysgwyr, nid beth yw eu hanghenion;</a:t>
            </a:r>
          </a:p>
          <a:p>
            <a:r>
              <a:rPr lang="cy-GB" dirty="0" err="1">
                <a:latin typeface="Arial" panose="020B0604020202020204" pitchFamily="34" charset="0"/>
                <a:cs typeface="Arial" panose="020B0604020202020204" pitchFamily="34" charset="0"/>
              </a:rPr>
              <a:t>Labelau</a:t>
            </a:r>
            <a:r>
              <a:rPr lang="cy-GB" dirty="0">
                <a:latin typeface="Arial" panose="020B0604020202020204" pitchFamily="34" charset="0"/>
                <a:cs typeface="Arial" panose="020B0604020202020204" pitchFamily="34" charset="0"/>
              </a:rPr>
              <a:t>/diagnosisau.</a:t>
            </a: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The ALN is a problem that needs to be cured;</a:t>
            </a:r>
          </a:p>
          <a:p>
            <a:r>
              <a:rPr lang="en-GB" dirty="0">
                <a:solidFill>
                  <a:srgbClr val="0070C0"/>
                </a:solidFill>
                <a:latin typeface="Arial" panose="020B0604020202020204" pitchFamily="34" charset="0"/>
                <a:cs typeface="Arial" panose="020B0604020202020204" pitchFamily="34" charset="0"/>
              </a:rPr>
              <a:t>Considers what is ‘</a:t>
            </a:r>
            <a:r>
              <a:rPr lang="en-GB" i="1" dirty="0">
                <a:solidFill>
                  <a:srgbClr val="0070C0"/>
                </a:solidFill>
                <a:latin typeface="Arial" panose="020B0604020202020204" pitchFamily="34" charset="0"/>
                <a:cs typeface="Arial" panose="020B0604020202020204" pitchFamily="34" charset="0"/>
              </a:rPr>
              <a:t>wrong</a:t>
            </a:r>
            <a:r>
              <a:rPr lang="en-GB" dirty="0">
                <a:solidFill>
                  <a:srgbClr val="0070C0"/>
                </a:solidFill>
                <a:latin typeface="Arial" panose="020B0604020202020204" pitchFamily="34" charset="0"/>
                <a:cs typeface="Arial" panose="020B0604020202020204" pitchFamily="34" charset="0"/>
              </a:rPr>
              <a:t>’ with learners, not what their needs are;</a:t>
            </a:r>
          </a:p>
          <a:p>
            <a:r>
              <a:rPr lang="en-GB" dirty="0">
                <a:solidFill>
                  <a:srgbClr val="0070C0"/>
                </a:solidFill>
                <a:latin typeface="Arial" panose="020B0604020202020204" pitchFamily="34" charset="0"/>
                <a:cs typeface="Arial" panose="020B0604020202020204" pitchFamily="34" charset="0"/>
              </a:rPr>
              <a:t>Labels/diagnoses.</a:t>
            </a:r>
          </a:p>
        </p:txBody>
      </p:sp>
    </p:spTree>
    <p:extLst>
      <p:ext uri="{BB962C8B-B14F-4D97-AF65-F5344CB8AC3E}">
        <p14:creationId xmlns:p14="http://schemas.microsoft.com/office/powerpoint/2010/main" val="2605335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514905" y="365125"/>
            <a:ext cx="8238478" cy="1325563"/>
          </a:xfrm>
        </p:spPr>
        <p:txBody>
          <a:bodyPr>
            <a:normAutofit fontScale="90000"/>
          </a:bodyPr>
          <a:lstStyle/>
          <a:p>
            <a:pPr algn="ctr"/>
            <a:r>
              <a:rPr lang="cy-GB" dirty="0">
                <a:latin typeface="Arial" panose="020B0604020202020204" pitchFamily="34" charset="0"/>
                <a:cs typeface="Arial" panose="020B0604020202020204" pitchFamily="34" charset="0"/>
              </a:rPr>
              <a:t>Model Cymdeithasol</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Social</a:t>
            </a:r>
            <a:r>
              <a:rPr lang="cy-GB" dirty="0">
                <a:solidFill>
                  <a:srgbClr val="0070C0"/>
                </a:solidFill>
                <a:latin typeface="Arial" panose="020B0604020202020204" pitchFamily="34" charset="0"/>
                <a:cs typeface="Arial" panose="020B0604020202020204" pitchFamily="34" charset="0"/>
              </a:rPr>
              <a:t> Model</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a:xfrm>
            <a:off x="628650" y="1825625"/>
            <a:ext cx="3725236" cy="3809862"/>
          </a:xfrm>
        </p:spPr>
        <p:txBody>
          <a:bodyPr>
            <a:normAutofit/>
          </a:bodyPr>
          <a:lstStyle/>
          <a:p>
            <a:r>
              <a:rPr lang="cy-GB" dirty="0">
                <a:latin typeface="Arial" panose="020B0604020202020204" pitchFamily="34" charset="0"/>
                <a:cs typeface="Arial" panose="020B0604020202020204" pitchFamily="34" charset="0"/>
              </a:rPr>
              <a:t>Cymdeithas yw’r broblem;</a:t>
            </a:r>
          </a:p>
          <a:p>
            <a:r>
              <a:rPr lang="cy-GB" dirty="0">
                <a:latin typeface="Arial" panose="020B0604020202020204" pitchFamily="34" charset="0"/>
                <a:cs typeface="Arial" panose="020B0604020202020204" pitchFamily="34" charset="0"/>
              </a:rPr>
              <a:t>Agweddau/credoau;</a:t>
            </a:r>
          </a:p>
          <a:p>
            <a:r>
              <a:rPr lang="cy-GB" dirty="0">
                <a:latin typeface="Arial" panose="020B0604020202020204" pitchFamily="34" charset="0"/>
                <a:cs typeface="Arial" panose="020B0604020202020204" pitchFamily="34" charset="0"/>
              </a:rPr>
              <a:t>Amgylchedd corfforol;</a:t>
            </a:r>
          </a:p>
          <a:p>
            <a:r>
              <a:rPr lang="cy-GB" b="1" dirty="0">
                <a:latin typeface="Arial" panose="020B0604020202020204" pitchFamily="34" charset="0"/>
                <a:cs typeface="Arial" panose="020B0604020202020204" pitchFamily="34" charset="0"/>
              </a:rPr>
              <a:t>Diffyg hyfforddiant.</a:t>
            </a: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Society is the problem;</a:t>
            </a:r>
          </a:p>
          <a:p>
            <a:r>
              <a:rPr lang="en-GB" dirty="0">
                <a:solidFill>
                  <a:srgbClr val="0070C0"/>
                </a:solidFill>
                <a:latin typeface="Arial" panose="020B0604020202020204" pitchFamily="34" charset="0"/>
                <a:cs typeface="Arial" panose="020B0604020202020204" pitchFamily="34" charset="0"/>
              </a:rPr>
              <a:t>Attitudes/beliefs;</a:t>
            </a:r>
          </a:p>
          <a:p>
            <a:r>
              <a:rPr lang="en-GB" dirty="0">
                <a:solidFill>
                  <a:srgbClr val="0070C0"/>
                </a:solidFill>
                <a:latin typeface="Arial" panose="020B0604020202020204" pitchFamily="34" charset="0"/>
                <a:cs typeface="Arial" panose="020B0604020202020204" pitchFamily="34" charset="0"/>
              </a:rPr>
              <a:t>Physical environment;</a:t>
            </a:r>
          </a:p>
          <a:p>
            <a:r>
              <a:rPr lang="en-GB" b="1" dirty="0">
                <a:solidFill>
                  <a:srgbClr val="0070C0"/>
                </a:solidFill>
                <a:latin typeface="Arial" panose="020B0604020202020204" pitchFamily="34" charset="0"/>
                <a:cs typeface="Arial" panose="020B0604020202020204" pitchFamily="34" charset="0"/>
              </a:rPr>
              <a:t>Lack of training.</a:t>
            </a:r>
          </a:p>
        </p:txBody>
      </p:sp>
    </p:spTree>
    <p:extLst>
      <p:ext uri="{BB962C8B-B14F-4D97-AF65-F5344CB8AC3E}">
        <p14:creationId xmlns:p14="http://schemas.microsoft.com/office/powerpoint/2010/main" val="1647379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3CA65-9535-3A06-1A72-3F9B5B3094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83EED0-1340-57FA-BB8D-7B3893477619}"/>
              </a:ext>
            </a:extLst>
          </p:cNvPr>
          <p:cNvSpPr>
            <a:spLocks noGrp="1"/>
          </p:cNvSpPr>
          <p:nvPr>
            <p:ph type="title"/>
          </p:nvPr>
        </p:nvSpPr>
        <p:spPr>
          <a:xfrm>
            <a:off x="514905" y="365125"/>
            <a:ext cx="8238478" cy="1325563"/>
          </a:xfrm>
        </p:spPr>
        <p:txBody>
          <a:bodyPr>
            <a:normAutofit fontScale="90000"/>
          </a:bodyPr>
          <a:lstStyle/>
          <a:p>
            <a:pPr algn="ctr"/>
            <a:r>
              <a:rPr lang="cy-GB" dirty="0" err="1">
                <a:latin typeface="Arial" panose="020B0604020202020204" pitchFamily="34" charset="0"/>
                <a:cs typeface="Arial" panose="020B0604020202020204" pitchFamily="34" charset="0"/>
              </a:rPr>
              <a:t>Niwroamrywiaeth</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Neurodiversity</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BCED1C-2B32-8EF1-E5D1-3ADFB712BE0F}"/>
              </a:ext>
            </a:extLst>
          </p:cNvPr>
          <p:cNvSpPr>
            <a:spLocks noGrp="1"/>
          </p:cNvSpPr>
          <p:nvPr>
            <p:ph sz="half" idx="1"/>
          </p:nvPr>
        </p:nvSpPr>
        <p:spPr>
          <a:xfrm>
            <a:off x="628650" y="1825625"/>
            <a:ext cx="3725236" cy="3809862"/>
          </a:xfrm>
        </p:spPr>
        <p:txBody>
          <a:bodyPr>
            <a:normAutofit fontScale="92500"/>
          </a:bodyPr>
          <a:lstStyle/>
          <a:p>
            <a:r>
              <a:rPr lang="cy-GB" dirty="0">
                <a:latin typeface="Arial" panose="020B0604020202020204" pitchFamily="34" charset="0"/>
                <a:cs typeface="Arial" panose="020B0604020202020204" pitchFamily="34" charset="0"/>
              </a:rPr>
              <a:t>Beth yw’r manteision a’r anfanteision o ystyried gwahaniaethau </a:t>
            </a:r>
            <a:r>
              <a:rPr lang="cy-GB" dirty="0" err="1">
                <a:latin typeface="Arial" panose="020B0604020202020204" pitchFamily="34" charset="0"/>
                <a:cs typeface="Arial" panose="020B0604020202020204" pitchFamily="34" charset="0"/>
              </a:rPr>
              <a:t>niwroamrywiol</a:t>
            </a:r>
            <a:r>
              <a:rPr lang="cy-GB" dirty="0">
                <a:latin typeface="Arial" panose="020B0604020202020204" pitchFamily="34" charset="0"/>
                <a:cs typeface="Arial" panose="020B0604020202020204" pitchFamily="34" charset="0"/>
              </a:rPr>
              <a:t> drwy’r:</a:t>
            </a:r>
          </a:p>
          <a:p>
            <a:pPr>
              <a:buFontTx/>
              <a:buChar char="-"/>
            </a:pPr>
            <a:r>
              <a:rPr lang="cy-GB" dirty="0">
                <a:latin typeface="Arial" panose="020B0604020202020204" pitchFamily="34" charset="0"/>
                <a:cs typeface="Arial" panose="020B0604020202020204" pitchFamily="34" charset="0"/>
              </a:rPr>
              <a:t>model meddygol?</a:t>
            </a:r>
          </a:p>
          <a:p>
            <a:pPr>
              <a:buFontTx/>
              <a:buChar char="-"/>
            </a:pPr>
            <a:r>
              <a:rPr lang="cy-GB" dirty="0">
                <a:latin typeface="Arial" panose="020B0604020202020204" pitchFamily="34" charset="0"/>
                <a:cs typeface="Arial" panose="020B0604020202020204" pitchFamily="34" charset="0"/>
              </a:rPr>
              <a:t>model cymdeithasol?</a:t>
            </a:r>
          </a:p>
          <a:p>
            <a:pPr>
              <a:buFontTx/>
              <a:buChar char="-"/>
            </a:pPr>
            <a:r>
              <a:rPr lang="cy-GB" dirty="0">
                <a:latin typeface="Arial" panose="020B0604020202020204" pitchFamily="34" charset="0"/>
                <a:cs typeface="Arial" panose="020B0604020202020204" pitchFamily="34" charset="0"/>
              </a:rPr>
              <a:t>lens </a:t>
            </a:r>
            <a:r>
              <a:rPr lang="cy-GB" dirty="0" err="1">
                <a:latin typeface="Arial" panose="020B0604020202020204" pitchFamily="34" charset="0"/>
                <a:cs typeface="Arial" panose="020B0604020202020204" pitchFamily="34" charset="0"/>
              </a:rPr>
              <a:t>niwroamrywiaeth</a:t>
            </a:r>
            <a:r>
              <a:rPr lang="cy-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0E95B154-2601-41AE-3F06-D9DDB12C8ABF}"/>
              </a:ext>
            </a:extLst>
          </p:cNvPr>
          <p:cNvSpPr>
            <a:spLocks noGrp="1"/>
          </p:cNvSpPr>
          <p:nvPr>
            <p:ph sz="half" idx="2"/>
          </p:nvPr>
        </p:nvSpPr>
        <p:spPr/>
        <p:txBody>
          <a:bodyPr>
            <a:normAutofit fontScale="92500"/>
          </a:bodyPr>
          <a:lstStyle/>
          <a:p>
            <a:r>
              <a:rPr lang="en-GB" dirty="0">
                <a:solidFill>
                  <a:srgbClr val="0070C0"/>
                </a:solidFill>
                <a:latin typeface="Arial" panose="020B0604020202020204" pitchFamily="34" charset="0"/>
                <a:cs typeface="Arial" panose="020B0604020202020204" pitchFamily="34" charset="0"/>
              </a:rPr>
              <a:t>What are the advantages and disadvantages of viewing neurodevelopmental differences through:</a:t>
            </a:r>
          </a:p>
          <a:p>
            <a:pPr marL="0" indent="0">
              <a:buNone/>
            </a:pPr>
            <a:r>
              <a:rPr lang="en-GB" dirty="0">
                <a:solidFill>
                  <a:srgbClr val="0070C0"/>
                </a:solidFill>
                <a:latin typeface="Arial" panose="020B0604020202020204" pitchFamily="34" charset="0"/>
                <a:cs typeface="Arial" panose="020B0604020202020204" pitchFamily="34" charset="0"/>
              </a:rPr>
              <a:t>- a medical model?</a:t>
            </a:r>
          </a:p>
          <a:p>
            <a:pPr marL="0" indent="0">
              <a:buNone/>
            </a:pPr>
            <a:r>
              <a:rPr lang="en-GB" dirty="0">
                <a:solidFill>
                  <a:srgbClr val="0070C0"/>
                </a:solidFill>
                <a:latin typeface="Arial" panose="020B0604020202020204" pitchFamily="34" charset="0"/>
                <a:cs typeface="Arial" panose="020B0604020202020204" pitchFamily="34" charset="0"/>
              </a:rPr>
              <a:t>- a social model?</a:t>
            </a:r>
          </a:p>
          <a:p>
            <a:pPr marL="0" indent="0">
              <a:buNone/>
            </a:pPr>
            <a:r>
              <a:rPr lang="en-GB" dirty="0">
                <a:solidFill>
                  <a:srgbClr val="0070C0"/>
                </a:solidFill>
                <a:latin typeface="Arial" panose="020B0604020202020204" pitchFamily="34" charset="0"/>
                <a:cs typeface="Arial" panose="020B0604020202020204" pitchFamily="34" charset="0"/>
              </a:rPr>
              <a:t>- a neurodiversity lens?</a:t>
            </a:r>
          </a:p>
        </p:txBody>
      </p:sp>
    </p:spTree>
    <p:extLst>
      <p:ext uri="{BB962C8B-B14F-4D97-AF65-F5344CB8AC3E}">
        <p14:creationId xmlns:p14="http://schemas.microsoft.com/office/powerpoint/2010/main" val="3602133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FF11D-FB09-9D34-304D-78B9FC6A3460}"/>
              </a:ext>
            </a:extLst>
          </p:cNvPr>
          <p:cNvSpPr>
            <a:spLocks noGrp="1"/>
          </p:cNvSpPr>
          <p:nvPr>
            <p:ph type="title"/>
          </p:nvPr>
        </p:nvSpPr>
        <p:spPr>
          <a:xfrm>
            <a:off x="628650" y="365125"/>
            <a:ext cx="7886700" cy="521733"/>
          </a:xfrm>
        </p:spPr>
        <p:txBody>
          <a:bodyPr>
            <a:normAutofit fontScale="90000"/>
          </a:bodyPr>
          <a:lstStyle/>
          <a:p>
            <a:pPr algn="ctr"/>
            <a:r>
              <a:rPr lang="en-GB" sz="2800" dirty="0">
                <a:latin typeface="Arial" panose="020B0604020202020204" pitchFamily="34" charset="0"/>
                <a:cs typeface="Arial" panose="020B0604020202020204" pitchFamily="34" charset="0"/>
              </a:rPr>
              <a:t>Y </a:t>
            </a:r>
            <a:r>
              <a:rPr lang="en-GB" sz="2800" dirty="0" err="1">
                <a:latin typeface="Arial" panose="020B0604020202020204" pitchFamily="34" charset="0"/>
                <a:cs typeface="Arial" panose="020B0604020202020204" pitchFamily="34" charset="0"/>
              </a:rPr>
              <a:t>Paradeim</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Niwroamlrywiaeth</a:t>
            </a:r>
            <a:br>
              <a:rPr lang="en-GB" sz="2800" dirty="0">
                <a:latin typeface="Arial" panose="020B0604020202020204" pitchFamily="34" charset="0"/>
                <a:cs typeface="Arial" panose="020B0604020202020204" pitchFamily="34" charset="0"/>
              </a:rPr>
            </a:br>
            <a:r>
              <a:rPr lang="en-GB" sz="2800" dirty="0">
                <a:solidFill>
                  <a:srgbClr val="0070C0"/>
                </a:solidFill>
                <a:latin typeface="Arial" panose="020B0604020202020204" pitchFamily="34" charset="0"/>
                <a:cs typeface="Arial" panose="020B0604020202020204" pitchFamily="34" charset="0"/>
              </a:rPr>
              <a:t>The Neurodiverse Paradigm</a:t>
            </a:r>
          </a:p>
        </p:txBody>
      </p:sp>
      <p:graphicFrame>
        <p:nvGraphicFramePr>
          <p:cNvPr id="6" name="Content Placeholder 5">
            <a:extLst>
              <a:ext uri="{FF2B5EF4-FFF2-40B4-BE49-F238E27FC236}">
                <a16:creationId xmlns:a16="http://schemas.microsoft.com/office/drawing/2014/main" id="{3BE181B4-6626-9FAB-56EE-421E880A3E4E}"/>
              </a:ext>
            </a:extLst>
          </p:cNvPr>
          <p:cNvGraphicFramePr>
            <a:graphicFrameLocks noGrp="1"/>
          </p:cNvGraphicFramePr>
          <p:nvPr>
            <p:ph idx="1"/>
          </p:nvPr>
        </p:nvGraphicFramePr>
        <p:xfrm>
          <a:off x="187287" y="1112704"/>
          <a:ext cx="8703325" cy="4858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0253914-D2CB-A3F6-1C33-580E806E80ED}"/>
              </a:ext>
            </a:extLst>
          </p:cNvPr>
          <p:cNvSpPr txBox="1"/>
          <p:nvPr/>
        </p:nvSpPr>
        <p:spPr>
          <a:xfrm>
            <a:off x="3305060" y="3062688"/>
            <a:ext cx="2500829"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Normal</a:t>
            </a:r>
          </a:p>
        </p:txBody>
      </p:sp>
    </p:spTree>
    <p:extLst>
      <p:ext uri="{BB962C8B-B14F-4D97-AF65-F5344CB8AC3E}">
        <p14:creationId xmlns:p14="http://schemas.microsoft.com/office/powerpoint/2010/main" val="583365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0973-927B-6618-C9D0-CAA0365E0007}"/>
              </a:ext>
            </a:extLst>
          </p:cNvPr>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Ystadegau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Statistics</a:t>
            </a:r>
          </a:p>
        </p:txBody>
      </p:sp>
      <p:sp>
        <p:nvSpPr>
          <p:cNvPr id="3" name="Content Placeholder 2">
            <a:extLst>
              <a:ext uri="{FF2B5EF4-FFF2-40B4-BE49-F238E27FC236}">
                <a16:creationId xmlns:a16="http://schemas.microsoft.com/office/drawing/2014/main" id="{3E0DC7F7-0A82-09FC-AA64-9D76EDE79B80}"/>
              </a:ext>
            </a:extLst>
          </p:cNvPr>
          <p:cNvSpPr>
            <a:spLocks noGrp="1"/>
          </p:cNvSpPr>
          <p:nvPr>
            <p:ph sz="half" idx="1"/>
          </p:nvPr>
        </p:nvSpPr>
        <p:spPr>
          <a:xfrm>
            <a:off x="209320" y="1825625"/>
            <a:ext cx="4286480" cy="3809862"/>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Plant </a:t>
            </a:r>
            <a:r>
              <a:rPr lang="en-GB" dirty="0" err="1">
                <a:latin typeface="Arial" panose="020B0604020202020204" pitchFamily="34" charset="0"/>
                <a:cs typeface="Arial" panose="020B0604020202020204" pitchFamily="34" charset="0"/>
              </a:rPr>
              <a:t>ysgol</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- 43,885 </a:t>
            </a:r>
            <a:r>
              <a:rPr lang="en-GB" dirty="0" err="1">
                <a:latin typeface="Arial" panose="020B0604020202020204" pitchFamily="34" charset="0"/>
                <a:cs typeface="Arial" panose="020B0604020202020204" pitchFamily="34" charset="0"/>
              </a:rPr>
              <a:t>uwchradd</a:t>
            </a:r>
            <a:r>
              <a:rPr lang="en-GB">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- 80% </a:t>
            </a:r>
            <a:r>
              <a:rPr lang="en-GB" dirty="0" err="1">
                <a:latin typeface="Arial" panose="020B0604020202020204" pitchFamily="34" charset="0"/>
                <a:cs typeface="Arial" panose="020B0604020202020204" pitchFamily="34" charset="0"/>
              </a:rPr>
              <a:t>niwronodweddiadol</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- 20% </a:t>
            </a:r>
            <a:r>
              <a:rPr lang="en-GB" dirty="0" err="1">
                <a:latin typeface="Arial" panose="020B0604020202020204" pitchFamily="34" charset="0"/>
                <a:cs typeface="Arial" panose="020B0604020202020204" pitchFamily="34" charset="0"/>
              </a:rPr>
              <a:t>niwroamrywiol</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Oedolion</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-1 o bob 7 </a:t>
            </a:r>
            <a:r>
              <a:rPr lang="en-GB" dirty="0" err="1">
                <a:latin typeface="Arial" panose="020B0604020202020204" pitchFamily="34" charset="0"/>
                <a:cs typeface="Arial" panose="020B0604020202020204" pitchFamily="34" charset="0"/>
              </a:rPr>
              <a:t>niwroamrywiol</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357,250 o </a:t>
            </a:r>
            <a:r>
              <a:rPr lang="en-GB" dirty="0" err="1">
                <a:latin typeface="Arial" panose="020B0604020202020204" pitchFamily="34" charset="0"/>
                <a:cs typeface="Arial" panose="020B0604020202020204" pitchFamily="34" charset="0"/>
              </a:rPr>
              <a:t>ddysgwyr</a:t>
            </a:r>
            <a:r>
              <a:rPr lang="en-GB" dirty="0">
                <a:latin typeface="Arial" panose="020B0604020202020204" pitchFamily="34" charset="0"/>
                <a:cs typeface="Arial" panose="020B0604020202020204" pitchFamily="34" charset="0"/>
              </a:rPr>
              <a:t> yn AU.</a:t>
            </a:r>
          </a:p>
          <a:p>
            <a:endParaRPr lang="en-GB" dirty="0"/>
          </a:p>
        </p:txBody>
      </p:sp>
      <p:sp>
        <p:nvSpPr>
          <p:cNvPr id="4" name="Content Placeholder 3">
            <a:extLst>
              <a:ext uri="{FF2B5EF4-FFF2-40B4-BE49-F238E27FC236}">
                <a16:creationId xmlns:a16="http://schemas.microsoft.com/office/drawing/2014/main" id="{70D63BF8-8343-F1C1-29CD-14929B11039F}"/>
              </a:ext>
            </a:extLst>
          </p:cNvPr>
          <p:cNvSpPr>
            <a:spLocks noGrp="1"/>
          </p:cNvSpPr>
          <p:nvPr>
            <p:ph sz="half" idx="2"/>
          </p:nvPr>
        </p:nvSpPr>
        <p:spPr>
          <a:xfrm>
            <a:off x="4648200" y="1825625"/>
            <a:ext cx="4286480" cy="3809862"/>
          </a:xfrm>
        </p:spPr>
        <p:txBody>
          <a:bodyPr>
            <a:normAutofit fontScale="92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School children:</a:t>
            </a:r>
          </a:p>
          <a:p>
            <a:pPr marL="0" indent="0">
              <a:buNone/>
            </a:pPr>
            <a:r>
              <a:rPr lang="en-GB" dirty="0">
                <a:solidFill>
                  <a:srgbClr val="0070C0"/>
                </a:solidFill>
                <a:latin typeface="Arial" panose="020B0604020202020204" pitchFamily="34" charset="0"/>
                <a:cs typeface="Arial" panose="020B0604020202020204" pitchFamily="34" charset="0"/>
              </a:rPr>
              <a:t>- 43,885 secondary;</a:t>
            </a:r>
          </a:p>
          <a:p>
            <a:pPr>
              <a:buFontTx/>
              <a:buChar char="-"/>
            </a:pPr>
            <a:r>
              <a:rPr lang="en-GB" dirty="0">
                <a:solidFill>
                  <a:srgbClr val="0070C0"/>
                </a:solidFill>
                <a:latin typeface="Arial" panose="020B0604020202020204" pitchFamily="34" charset="0"/>
                <a:cs typeface="Arial" panose="020B0604020202020204" pitchFamily="34" charset="0"/>
              </a:rPr>
              <a:t>80% neurotypical;</a:t>
            </a:r>
          </a:p>
          <a:p>
            <a:pPr>
              <a:buFontTx/>
              <a:buChar char="-"/>
            </a:pPr>
            <a:r>
              <a:rPr lang="en-GB" dirty="0">
                <a:solidFill>
                  <a:srgbClr val="0070C0"/>
                </a:solidFill>
                <a:latin typeface="Arial" panose="020B0604020202020204" pitchFamily="34" charset="0"/>
                <a:cs typeface="Arial" panose="020B0604020202020204" pitchFamily="34" charset="0"/>
              </a:rPr>
              <a:t>20% neurodivergent.</a:t>
            </a:r>
          </a:p>
          <a:p>
            <a:pPr>
              <a:buFontTx/>
              <a:buChar char="-"/>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Adults:</a:t>
            </a:r>
          </a:p>
          <a:p>
            <a:pPr marL="0" indent="0">
              <a:buNone/>
            </a:pPr>
            <a:r>
              <a:rPr lang="en-GB" dirty="0">
                <a:solidFill>
                  <a:srgbClr val="0070C0"/>
                </a:solidFill>
                <a:latin typeface="Arial" panose="020B0604020202020204" pitchFamily="34" charset="0"/>
                <a:cs typeface="Arial" panose="020B0604020202020204" pitchFamily="34" charset="0"/>
              </a:rPr>
              <a:t>- 1 in 7 neurodivergent;</a:t>
            </a:r>
          </a:p>
          <a:p>
            <a:pPr marL="0" indent="0">
              <a:buNone/>
            </a:pPr>
            <a:r>
              <a:rPr lang="en-GB" dirty="0">
                <a:solidFill>
                  <a:srgbClr val="0070C0"/>
                </a:solidFill>
                <a:latin typeface="Arial" panose="020B0604020202020204" pitchFamily="34" charset="0"/>
                <a:cs typeface="Arial" panose="020B0604020202020204" pitchFamily="34" charset="0"/>
              </a:rPr>
              <a:t>= 357,250 learners in HE.</a:t>
            </a:r>
          </a:p>
        </p:txBody>
      </p:sp>
    </p:spTree>
    <p:extLst>
      <p:ext uri="{BB962C8B-B14F-4D97-AF65-F5344CB8AC3E}">
        <p14:creationId xmlns:p14="http://schemas.microsoft.com/office/powerpoint/2010/main" val="3284247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0973-927B-6618-C9D0-CAA0365E0007}"/>
              </a:ext>
            </a:extLst>
          </p:cNvPr>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Ystadegau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Statistics</a:t>
            </a:r>
          </a:p>
        </p:txBody>
      </p:sp>
      <p:sp>
        <p:nvSpPr>
          <p:cNvPr id="3" name="Content Placeholder 2">
            <a:extLst>
              <a:ext uri="{FF2B5EF4-FFF2-40B4-BE49-F238E27FC236}">
                <a16:creationId xmlns:a16="http://schemas.microsoft.com/office/drawing/2014/main" id="{3E0DC7F7-0A82-09FC-AA64-9D76EDE79B80}"/>
              </a:ext>
            </a:extLst>
          </p:cNvPr>
          <p:cNvSpPr>
            <a:spLocks noGrp="1"/>
          </p:cNvSpPr>
          <p:nvPr>
            <p:ph sz="half" idx="1"/>
          </p:nvPr>
        </p:nvSpPr>
        <p:spPr>
          <a:xfrm>
            <a:off x="209320" y="1825625"/>
            <a:ext cx="4286480" cy="3809862"/>
          </a:xfrm>
        </p:spPr>
        <p:txBody>
          <a:bodyPr>
            <a:normAutofit lnSpcReduction="10000"/>
          </a:bodyPr>
          <a:lstStyle/>
          <a:p>
            <a:r>
              <a:rPr lang="en-GB" dirty="0">
                <a:latin typeface="Arial" panose="020B0604020202020204" pitchFamily="34" charset="0"/>
                <a:cs typeface="Arial" panose="020B0604020202020204" pitchFamily="34" charset="0"/>
              </a:rPr>
              <a:t>Dyslecsia: 1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8;</a:t>
            </a:r>
          </a:p>
          <a:p>
            <a:r>
              <a:rPr lang="en-GB" dirty="0">
                <a:latin typeface="Arial" panose="020B0604020202020204" pitchFamily="34" charset="0"/>
                <a:cs typeface="Arial" panose="020B0604020202020204" pitchFamily="34" charset="0"/>
              </a:rPr>
              <a:t>Dyscalculia: 1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20;</a:t>
            </a:r>
          </a:p>
          <a:p>
            <a:r>
              <a:rPr lang="en-GB" dirty="0">
                <a:latin typeface="Arial" panose="020B0604020202020204" pitchFamily="34" charset="0"/>
                <a:cs typeface="Arial" panose="020B0604020202020204" pitchFamily="34" charset="0"/>
              </a:rPr>
              <a:t>ADHD: 1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20;</a:t>
            </a:r>
          </a:p>
          <a:p>
            <a:r>
              <a:rPr lang="en-GB" dirty="0">
                <a:latin typeface="Arial" panose="020B0604020202020204" pitchFamily="34" charset="0"/>
                <a:cs typeface="Arial" panose="020B0604020202020204" pitchFamily="34" charset="0"/>
              </a:rPr>
              <a:t>ASC: 1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28;</a:t>
            </a:r>
          </a:p>
          <a:p>
            <a:r>
              <a:rPr lang="en-GB" dirty="0">
                <a:latin typeface="Arial" panose="020B0604020202020204" pitchFamily="34" charset="0"/>
                <a:cs typeface="Arial" panose="020B0604020202020204" pitchFamily="34" charset="0"/>
              </a:rPr>
              <a:t>DCD: 1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20;</a:t>
            </a:r>
          </a:p>
          <a:p>
            <a:r>
              <a:rPr lang="en-GB" dirty="0">
                <a:latin typeface="Arial" panose="020B0604020202020204" pitchFamily="34" charset="0"/>
                <a:cs typeface="Arial" panose="020B0604020202020204" pitchFamily="34" charset="0"/>
              </a:rPr>
              <a:t>DLD: 1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6;</a:t>
            </a:r>
          </a:p>
          <a:p>
            <a:r>
              <a:rPr lang="en-GB" b="1" dirty="0">
                <a:latin typeface="Arial" panose="020B0604020202020204" pitchFamily="34" charset="0"/>
                <a:cs typeface="Arial" panose="020B0604020202020204" pitchFamily="34" charset="0"/>
              </a:rPr>
              <a:t>70% </a:t>
            </a:r>
            <a:r>
              <a:rPr lang="en-GB" b="1" dirty="0" err="1">
                <a:latin typeface="Arial" panose="020B0604020202020204" pitchFamily="34" charset="0"/>
                <a:cs typeface="Arial" panose="020B0604020202020204" pitchFamily="34" charset="0"/>
              </a:rPr>
              <a:t>posib</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gyflyrau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cyd-ddigwydd</a:t>
            </a:r>
            <a:r>
              <a:rPr lang="en-GB" b="1"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70D63BF8-8343-F1C1-29CD-14929B11039F}"/>
              </a:ext>
            </a:extLst>
          </p:cNvPr>
          <p:cNvSpPr>
            <a:spLocks noGrp="1"/>
          </p:cNvSpPr>
          <p:nvPr>
            <p:ph sz="half" idx="2"/>
          </p:nvPr>
        </p:nvSpPr>
        <p:spPr>
          <a:xfrm>
            <a:off x="4648200" y="1825625"/>
            <a:ext cx="4286480" cy="3809862"/>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Dyslexia: 1 in 8;</a:t>
            </a:r>
          </a:p>
          <a:p>
            <a:r>
              <a:rPr lang="en-GB" dirty="0">
                <a:solidFill>
                  <a:srgbClr val="0070C0"/>
                </a:solidFill>
                <a:latin typeface="Arial" panose="020B0604020202020204" pitchFamily="34" charset="0"/>
                <a:cs typeface="Arial" panose="020B0604020202020204" pitchFamily="34" charset="0"/>
              </a:rPr>
              <a:t>Dyscalculia: 1 in 20;</a:t>
            </a:r>
          </a:p>
          <a:p>
            <a:r>
              <a:rPr lang="en-GB" dirty="0">
                <a:solidFill>
                  <a:srgbClr val="0070C0"/>
                </a:solidFill>
                <a:latin typeface="Arial" panose="020B0604020202020204" pitchFamily="34" charset="0"/>
                <a:cs typeface="Arial" panose="020B0604020202020204" pitchFamily="34" charset="0"/>
              </a:rPr>
              <a:t>ADHD: 1 in 20;</a:t>
            </a:r>
          </a:p>
          <a:p>
            <a:r>
              <a:rPr lang="en-GB" dirty="0">
                <a:solidFill>
                  <a:srgbClr val="0070C0"/>
                </a:solidFill>
                <a:latin typeface="Arial" panose="020B0604020202020204" pitchFamily="34" charset="0"/>
                <a:cs typeface="Arial" panose="020B0604020202020204" pitchFamily="34" charset="0"/>
              </a:rPr>
              <a:t>ASC: 1 in 28;</a:t>
            </a:r>
          </a:p>
          <a:p>
            <a:r>
              <a:rPr lang="en-GB" dirty="0">
                <a:solidFill>
                  <a:srgbClr val="0070C0"/>
                </a:solidFill>
                <a:latin typeface="Arial" panose="020B0604020202020204" pitchFamily="34" charset="0"/>
                <a:cs typeface="Arial" panose="020B0604020202020204" pitchFamily="34" charset="0"/>
              </a:rPr>
              <a:t>DCD: 1 in 20;</a:t>
            </a:r>
          </a:p>
          <a:p>
            <a:r>
              <a:rPr lang="en-GB" dirty="0">
                <a:solidFill>
                  <a:srgbClr val="0070C0"/>
                </a:solidFill>
                <a:latin typeface="Arial" panose="020B0604020202020204" pitchFamily="34" charset="0"/>
                <a:cs typeface="Arial" panose="020B0604020202020204" pitchFamily="34" charset="0"/>
              </a:rPr>
              <a:t>DLD: 1 in 6;</a:t>
            </a:r>
          </a:p>
          <a:p>
            <a:r>
              <a:rPr lang="en-GB" b="1" dirty="0">
                <a:solidFill>
                  <a:srgbClr val="0070C0"/>
                </a:solidFill>
                <a:latin typeface="Arial" panose="020B0604020202020204" pitchFamily="34" charset="0"/>
                <a:cs typeface="Arial" panose="020B0604020202020204" pitchFamily="34" charset="0"/>
              </a:rPr>
              <a:t>70% chance of co-occurring conditions.</a:t>
            </a:r>
          </a:p>
        </p:txBody>
      </p:sp>
    </p:spTree>
    <p:extLst>
      <p:ext uri="{BB962C8B-B14F-4D97-AF65-F5344CB8AC3E}">
        <p14:creationId xmlns:p14="http://schemas.microsoft.com/office/powerpoint/2010/main" val="1302559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8A7BE7-EB2F-FB5D-AFE6-57E48F6624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553C91-EA3B-FC74-CCF5-AC0F4B913092}"/>
              </a:ext>
            </a:extLst>
          </p:cNvPr>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Cyflyrau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cyd-ddigwydd</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FD0B35-20C5-48A6-991C-60BBF79F6794}"/>
              </a:ext>
            </a:extLst>
          </p:cNvPr>
          <p:cNvSpPr>
            <a:spLocks noGrp="1"/>
          </p:cNvSpPr>
          <p:nvPr>
            <p:ph idx="1"/>
          </p:nvPr>
        </p:nvSpPr>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7A7E11AD-3B74-A633-99F8-43E7F24ADA65}"/>
              </a:ext>
            </a:extLst>
          </p:cNvPr>
          <p:cNvSpPr>
            <a:spLocks noGrp="1"/>
          </p:cNvSpPr>
          <p:nvPr>
            <p:ph sz="half" idx="4294967295"/>
          </p:nvPr>
        </p:nvSpPr>
        <p:spPr>
          <a:xfrm>
            <a:off x="0" y="1524000"/>
            <a:ext cx="9144000" cy="4488873"/>
          </a:xfrm>
        </p:spPr>
        <p:txBody>
          <a:bodyPr>
            <a:normAutofit lnSpcReduction="10000"/>
          </a:bodyPr>
          <a:lstStyle/>
          <a:p>
            <a:pPr marL="342900" lvl="0" indent="-342900" fontAlgn="t"/>
            <a:r>
              <a:rPr lang="cy-GB" noProof="0" dirty="0">
                <a:latin typeface="Arial" panose="020B0604020202020204" pitchFamily="34" charset="0"/>
                <a:cs typeface="Arial" panose="020B0604020202020204" pitchFamily="34" charset="0"/>
              </a:rPr>
              <a:t>Hyd at 4 o bob 5 unigolyn ag ASC hefyd â DCD.</a:t>
            </a:r>
          </a:p>
          <a:p>
            <a:pPr marL="342900" lvl="0" indent="-342900" fontAlgn="t"/>
            <a:r>
              <a:rPr lang="cy-GB" noProof="0" dirty="0">
                <a:latin typeface="Arial" panose="020B0604020202020204" pitchFamily="34" charset="0"/>
                <a:cs typeface="Arial" panose="020B0604020202020204" pitchFamily="34" charset="0"/>
              </a:rPr>
              <a:t>Hyd at 1 o bob 2 unigolyn â DCD hefyd ag ADHD.</a:t>
            </a:r>
          </a:p>
          <a:p>
            <a:pPr marL="342900" lvl="0" indent="-342900" fontAlgn="t"/>
            <a:r>
              <a:rPr lang="cy-GB" noProof="0" dirty="0">
                <a:latin typeface="Arial" panose="020B0604020202020204" pitchFamily="34" charset="0"/>
                <a:cs typeface="Arial" panose="020B0604020202020204" pitchFamily="34" charset="0"/>
              </a:rPr>
              <a:t>Hyd at 1 o bob 3 unigolyn ag ADHD hefyd ag Anhwylder Tic.</a:t>
            </a:r>
          </a:p>
          <a:p>
            <a:pPr marL="342900" lvl="0" indent="-342900" fontAlgn="t"/>
            <a:r>
              <a:rPr lang="cy-GB" noProof="0" dirty="0">
                <a:latin typeface="Arial" panose="020B0604020202020204" pitchFamily="34" charset="0"/>
                <a:cs typeface="Arial" panose="020B0604020202020204" pitchFamily="34" charset="0"/>
              </a:rPr>
              <a:t>Hyd at 1 o bob 5 unigolyn ag Anhwylder Tic hefyd â DLD.</a:t>
            </a:r>
          </a:p>
          <a:p>
            <a:pPr marL="342900" lvl="0" indent="-342900" fontAlgn="t"/>
            <a:r>
              <a:rPr lang="cy-GB" noProof="0" dirty="0">
                <a:latin typeface="Arial" panose="020B0604020202020204" pitchFamily="34" charset="0"/>
                <a:cs typeface="Arial" panose="020B0604020202020204" pitchFamily="34" charset="0"/>
              </a:rPr>
              <a:t>Hyd at 1 o bob 4 unigolyn â DLD hefyd ag ID/LD.</a:t>
            </a:r>
          </a:p>
          <a:p>
            <a:pPr marL="342900" lvl="0" indent="-342900" fontAlgn="t"/>
            <a:r>
              <a:rPr lang="cy-GB" noProof="0" dirty="0">
                <a:latin typeface="Arial" panose="020B0604020202020204" pitchFamily="34" charset="0"/>
                <a:cs typeface="Arial" panose="020B0604020202020204" pitchFamily="34" charset="0"/>
              </a:rPr>
              <a:t>Hyd at 1 o bob 6 unigolyn ag ID/LD hefyd â Dyslecsia.</a:t>
            </a:r>
          </a:p>
          <a:p>
            <a:pPr marL="342900" lvl="0" indent="-342900" fontAlgn="t"/>
            <a:r>
              <a:rPr lang="cy-GB" noProof="0" dirty="0">
                <a:latin typeface="Arial" panose="020B0604020202020204" pitchFamily="34" charset="0"/>
                <a:cs typeface="Arial" panose="020B0604020202020204" pitchFamily="34" charset="0"/>
              </a:rPr>
              <a:t>Hyd at 1 o bob 2 unigolyn â Dyslecsia hefyd â </a:t>
            </a:r>
            <a:r>
              <a:rPr lang="cy-GB" noProof="0" dirty="0" err="1">
                <a:latin typeface="Arial" panose="020B0604020202020204" pitchFamily="34" charset="0"/>
                <a:cs typeface="Arial" panose="020B0604020202020204" pitchFamily="34" charset="0"/>
              </a:rPr>
              <a:t>Dyscalcwlia</a:t>
            </a:r>
            <a:r>
              <a:rPr lang="cy-GB" noProof="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433722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30B40-33CF-408B-F8AA-8C8D5EA235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80AE63-6F59-7680-494D-BD0BA759EE6F}"/>
              </a:ext>
            </a:extLst>
          </p:cNvPr>
          <p:cNvSpPr>
            <a:spLocks noGrp="1"/>
          </p:cNvSpPr>
          <p:nvPr>
            <p:ph type="title"/>
          </p:nvPr>
        </p:nvSpPr>
        <p:spPr>
          <a:xfrm>
            <a:off x="628650" y="365125"/>
            <a:ext cx="7886700" cy="1026353"/>
          </a:xfrm>
        </p:spPr>
        <p:txBody>
          <a:bodyPr>
            <a:normAutofit/>
          </a:bodyPr>
          <a:lstStyle/>
          <a:p>
            <a:pPr algn="ctr"/>
            <a:r>
              <a:rPr lang="en-GB" dirty="0">
                <a:solidFill>
                  <a:srgbClr val="0070C0"/>
                </a:solidFill>
                <a:latin typeface="Arial" panose="020B0604020202020204" pitchFamily="34" charset="0"/>
                <a:cs typeface="Arial" panose="020B0604020202020204" pitchFamily="34" charset="0"/>
              </a:rPr>
              <a:t>Co-occurring conditions</a:t>
            </a:r>
          </a:p>
        </p:txBody>
      </p:sp>
      <p:sp>
        <p:nvSpPr>
          <p:cNvPr id="3" name="Content Placeholder 2">
            <a:extLst>
              <a:ext uri="{FF2B5EF4-FFF2-40B4-BE49-F238E27FC236}">
                <a16:creationId xmlns:a16="http://schemas.microsoft.com/office/drawing/2014/main" id="{0B05EDCA-2BAD-844D-5DE5-C0385EB1CFA3}"/>
              </a:ext>
            </a:extLst>
          </p:cNvPr>
          <p:cNvSpPr>
            <a:spLocks noGrp="1"/>
          </p:cNvSpPr>
          <p:nvPr>
            <p:ph idx="1"/>
          </p:nvPr>
        </p:nvSpPr>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983564D-FF85-5937-35F5-F6EB0185BCEE}"/>
              </a:ext>
            </a:extLst>
          </p:cNvPr>
          <p:cNvSpPr>
            <a:spLocks noGrp="1"/>
          </p:cNvSpPr>
          <p:nvPr>
            <p:ph sz="half" idx="4294967295"/>
          </p:nvPr>
        </p:nvSpPr>
        <p:spPr>
          <a:xfrm>
            <a:off x="1" y="1704109"/>
            <a:ext cx="9144000" cy="4267200"/>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Up to 4 in 5 people with an ASC also have DCD;</a:t>
            </a:r>
          </a:p>
          <a:p>
            <a:r>
              <a:rPr lang="en-GB" dirty="0">
                <a:solidFill>
                  <a:srgbClr val="0070C0"/>
                </a:solidFill>
                <a:latin typeface="Arial" panose="020B0604020202020204" pitchFamily="34" charset="0"/>
                <a:cs typeface="Arial" panose="020B0604020202020204" pitchFamily="34" charset="0"/>
              </a:rPr>
              <a:t>Up to 1 in 2 people with DCD also have ADHD;</a:t>
            </a:r>
          </a:p>
          <a:p>
            <a:r>
              <a:rPr lang="en-GB" dirty="0">
                <a:solidFill>
                  <a:srgbClr val="0070C0"/>
                </a:solidFill>
                <a:latin typeface="Arial" panose="020B0604020202020204" pitchFamily="34" charset="0"/>
                <a:cs typeface="Arial" panose="020B0604020202020204" pitchFamily="34" charset="0"/>
              </a:rPr>
              <a:t>Up to 1 in 3 people with ADHD also have a Tic Disorder;</a:t>
            </a:r>
          </a:p>
          <a:p>
            <a:r>
              <a:rPr lang="en-GB" dirty="0">
                <a:solidFill>
                  <a:srgbClr val="0070C0"/>
                </a:solidFill>
                <a:latin typeface="Arial" panose="020B0604020202020204" pitchFamily="34" charset="0"/>
                <a:cs typeface="Arial" panose="020B0604020202020204" pitchFamily="34" charset="0"/>
              </a:rPr>
              <a:t>Up to 1 in 5 people with a Tic Disorder also have DLD;</a:t>
            </a:r>
          </a:p>
          <a:p>
            <a:r>
              <a:rPr lang="en-GB" dirty="0">
                <a:solidFill>
                  <a:srgbClr val="0070C0"/>
                </a:solidFill>
                <a:latin typeface="Arial" panose="020B0604020202020204" pitchFamily="34" charset="0"/>
                <a:cs typeface="Arial" panose="020B0604020202020204" pitchFamily="34" charset="0"/>
              </a:rPr>
              <a:t>Up to 1 in 4 people with DLD also have ID/LD;</a:t>
            </a:r>
          </a:p>
          <a:p>
            <a:r>
              <a:rPr lang="en-GB" dirty="0">
                <a:solidFill>
                  <a:srgbClr val="0070C0"/>
                </a:solidFill>
                <a:latin typeface="Arial" panose="020B0604020202020204" pitchFamily="34" charset="0"/>
                <a:cs typeface="Arial" panose="020B0604020202020204" pitchFamily="34" charset="0"/>
              </a:rPr>
              <a:t>Up to 1 in 6 people with ID/LD also have Dyslexia;</a:t>
            </a:r>
          </a:p>
          <a:p>
            <a:r>
              <a:rPr lang="en-GB" dirty="0">
                <a:solidFill>
                  <a:srgbClr val="0070C0"/>
                </a:solidFill>
                <a:latin typeface="Arial" panose="020B0604020202020204" pitchFamily="34" charset="0"/>
                <a:cs typeface="Arial" panose="020B0604020202020204" pitchFamily="34" charset="0"/>
              </a:rPr>
              <a:t>Up to 1 in 2 people with Dyslexia also have Dyscalculia. </a:t>
            </a:r>
          </a:p>
        </p:txBody>
      </p:sp>
    </p:spTree>
    <p:extLst>
      <p:ext uri="{BB962C8B-B14F-4D97-AF65-F5344CB8AC3E}">
        <p14:creationId xmlns:p14="http://schemas.microsoft.com/office/powerpoint/2010/main" val="1096995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E1080F2-FBF4-C045-D4E1-1D705F4C7ABD}"/>
              </a:ext>
            </a:extLst>
          </p:cNvPr>
          <p:cNvPicPr>
            <a:picLocks noGrp="1" noChangeAspect="1"/>
          </p:cNvPicPr>
          <p:nvPr>
            <p:ph sz="half" idx="1"/>
          </p:nvPr>
        </p:nvPicPr>
        <p:blipFill>
          <a:blip r:embed="rId3"/>
          <a:stretch>
            <a:fillRect/>
          </a:stretch>
        </p:blipFill>
        <p:spPr>
          <a:xfrm>
            <a:off x="164893" y="194872"/>
            <a:ext cx="8844196" cy="5606321"/>
          </a:xfrm>
          <a:prstGeom prst="rect">
            <a:avLst/>
          </a:prstGeom>
        </p:spPr>
      </p:pic>
    </p:spTree>
    <p:extLst>
      <p:ext uri="{BB962C8B-B14F-4D97-AF65-F5344CB8AC3E}">
        <p14:creationId xmlns:p14="http://schemas.microsoft.com/office/powerpoint/2010/main" val="487582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32656"/>
            <a:ext cx="7886700" cy="615602"/>
          </a:xfrm>
        </p:spPr>
        <p:txBody>
          <a:bodyPr>
            <a:noAutofit/>
          </a:bodyPr>
          <a:lstStyle/>
          <a:p>
            <a:pPr algn="ctr"/>
            <a:r>
              <a:rPr lang="en-GB" sz="4000" dirty="0" err="1">
                <a:latin typeface="Arial" panose="020B0604020202020204" pitchFamily="34" charset="0"/>
              </a:rPr>
              <a:t>Awtistiaeth</a:t>
            </a:r>
            <a:br>
              <a:rPr lang="en-GB" sz="4000" dirty="0">
                <a:latin typeface="Arial" panose="020B0604020202020204" pitchFamily="34" charset="0"/>
              </a:rPr>
            </a:br>
            <a:r>
              <a:rPr lang="en-GB" sz="4000" dirty="0">
                <a:solidFill>
                  <a:srgbClr val="0070C0"/>
                </a:solidFill>
                <a:latin typeface="Arial" panose="020B0604020202020204" pitchFamily="34" charset="0"/>
              </a:rPr>
              <a:t>Autism</a:t>
            </a:r>
          </a:p>
        </p:txBody>
      </p:sp>
      <p:pic>
        <p:nvPicPr>
          <p:cNvPr id="1026" name="Picture 2" descr="Early Signs of A Child with Autism">
            <a:extLst>
              <a:ext uri="{FF2B5EF4-FFF2-40B4-BE49-F238E27FC236}">
                <a16:creationId xmlns:a16="http://schemas.microsoft.com/office/drawing/2014/main" id="{CECE8D82-3026-4950-9DF5-989104C07A2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125538"/>
            <a:ext cx="8424936" cy="5471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1565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850106"/>
          </a:xfrm>
        </p:spPr>
        <p:txBody>
          <a:bodyPr>
            <a:noAutofit/>
          </a:bodyPr>
          <a:lstStyle/>
          <a:p>
            <a:pPr algn="ctr" eaLnBrk="1" hangingPunct="1"/>
            <a:r>
              <a:rPr lang="cy-GB" altLang="cy-GB" sz="3600" dirty="0">
                <a:latin typeface="Arial" panose="020B0604020202020204" pitchFamily="34" charset="0"/>
              </a:rPr>
              <a:t>Cyffredinrwydd a Diagnosis</a:t>
            </a:r>
            <a:br>
              <a:rPr lang="cy-GB" altLang="cy-GB" sz="3600" dirty="0">
                <a:latin typeface="Arial" panose="020B0604020202020204" pitchFamily="34" charset="0"/>
              </a:rPr>
            </a:br>
            <a:r>
              <a:rPr lang="cy-GB" altLang="cy-GB" sz="3600" dirty="0">
                <a:solidFill>
                  <a:srgbClr val="0070C0"/>
                </a:solidFill>
                <a:latin typeface="Arial" panose="020B0604020202020204" pitchFamily="34" charset="0"/>
              </a:rPr>
              <a:t>Prevalence and Diagnosis</a:t>
            </a:r>
            <a:endParaRPr lang="en-US" altLang="en-US" sz="3600" dirty="0">
              <a:solidFill>
                <a:srgbClr val="0070C0"/>
              </a:solidFill>
            </a:endParaRPr>
          </a:p>
        </p:txBody>
      </p:sp>
      <p:sp>
        <p:nvSpPr>
          <p:cNvPr id="3" name="Content Placeholder 2"/>
          <p:cNvSpPr>
            <a:spLocks noGrp="1"/>
          </p:cNvSpPr>
          <p:nvPr>
            <p:ph sz="half" idx="1"/>
          </p:nvPr>
        </p:nvSpPr>
        <p:spPr>
          <a:xfrm>
            <a:off x="0" y="1492624"/>
            <a:ext cx="4495800" cy="4531658"/>
          </a:xfrm>
        </p:spPr>
        <p:txBody>
          <a:bodyPr rtlCol="0">
            <a:noAutofit/>
          </a:bodyPr>
          <a:lstStyle/>
          <a:p>
            <a:pPr eaLnBrk="1" fontAlgn="auto" hangingPunct="1">
              <a:spcAft>
                <a:spcPts val="0"/>
              </a:spcAft>
              <a:defRPr/>
            </a:pPr>
            <a:r>
              <a:rPr lang="cy-GB" sz="2400" dirty="0">
                <a:latin typeface="Arial" panose="020B0604020202020204" pitchFamily="34" charset="0"/>
              </a:rPr>
              <a:t>Yn fwy cyffredin mewn bechgyn na merched (4:1);</a:t>
            </a:r>
          </a:p>
          <a:p>
            <a:pPr eaLnBrk="1" fontAlgn="auto" hangingPunct="1">
              <a:spcAft>
                <a:spcPts val="0"/>
              </a:spcAft>
              <a:defRPr/>
            </a:pPr>
            <a:r>
              <a:rPr lang="cy-GB" sz="2400" dirty="0">
                <a:latin typeface="Arial" panose="020B0604020202020204" pitchFamily="34" charset="0"/>
              </a:rPr>
              <a:t>Credir i ddechrau cyn 3 oed;</a:t>
            </a:r>
          </a:p>
          <a:p>
            <a:pPr eaLnBrk="1" fontAlgn="auto" hangingPunct="1">
              <a:spcAft>
                <a:spcPts val="0"/>
              </a:spcAft>
              <a:defRPr/>
            </a:pPr>
            <a:r>
              <a:rPr lang="cy-GB" sz="2400" dirty="0">
                <a:latin typeface="Arial" panose="020B0604020202020204" pitchFamily="34" charset="0"/>
              </a:rPr>
              <a:t>Gellir ei ddiagnosio o 2 flynedd;</a:t>
            </a:r>
          </a:p>
          <a:p>
            <a:pPr eaLnBrk="1" fontAlgn="auto" hangingPunct="1">
              <a:spcAft>
                <a:spcPts val="0"/>
              </a:spcAft>
              <a:defRPr/>
            </a:pPr>
            <a:r>
              <a:rPr lang="cy-GB" sz="2400" dirty="0">
                <a:latin typeface="Arial" panose="020B0604020202020204" pitchFamily="34" charset="0"/>
              </a:rPr>
              <a:t>Fodd bynnag, gellir nodi nodweddion yn gynharach;</a:t>
            </a:r>
          </a:p>
          <a:p>
            <a:pPr eaLnBrk="1" fontAlgn="auto" hangingPunct="1">
              <a:spcAft>
                <a:spcPts val="0"/>
              </a:spcAft>
              <a:defRPr/>
            </a:pPr>
            <a:r>
              <a:rPr lang="cy-GB" sz="2400" dirty="0">
                <a:latin typeface="Arial" panose="020B0604020202020204" pitchFamily="34" charset="0"/>
              </a:rPr>
              <a:t>M-CHAT - Rhestr Wirio Addasedig ar gyfer Awtistiaeth mewn Plant Bach; </a:t>
            </a:r>
          </a:p>
          <a:p>
            <a:pPr eaLnBrk="1" fontAlgn="auto" hangingPunct="1">
              <a:spcAft>
                <a:spcPts val="0"/>
              </a:spcAft>
              <a:defRPr/>
            </a:pPr>
            <a:r>
              <a:rPr lang="cy-GB" sz="2400" dirty="0">
                <a:latin typeface="Arial" panose="020B0604020202020204" pitchFamily="34" charset="0"/>
              </a:rPr>
              <a:t>Cyfeiriad.</a:t>
            </a:r>
          </a:p>
          <a:p>
            <a:pPr eaLnBrk="1" fontAlgn="auto" hangingPunct="1">
              <a:spcAft>
                <a:spcPts val="0"/>
              </a:spcAft>
              <a:defRPr/>
            </a:pPr>
            <a:endParaRPr lang="cy-GB" dirty="0">
              <a:latin typeface="Arial" panose="020B0604020202020204" pitchFamily="34" charset="0"/>
            </a:endParaRPr>
          </a:p>
        </p:txBody>
      </p:sp>
      <p:sp>
        <p:nvSpPr>
          <p:cNvPr id="4" name="Content Placeholder 3"/>
          <p:cNvSpPr>
            <a:spLocks noGrp="1"/>
          </p:cNvSpPr>
          <p:nvPr>
            <p:ph sz="half" idx="2"/>
          </p:nvPr>
        </p:nvSpPr>
        <p:spPr>
          <a:xfrm>
            <a:off x="4648200" y="1492624"/>
            <a:ext cx="4316288" cy="4459650"/>
          </a:xfrm>
        </p:spPr>
        <p:txBody>
          <a:bodyPr rtlCol="0">
            <a:normAutofit fontScale="92500" lnSpcReduction="20000"/>
          </a:bodyPr>
          <a:lstStyle/>
          <a:p>
            <a:r>
              <a:rPr lang="en-US" altLang="en-US" dirty="0">
                <a:solidFill>
                  <a:srgbClr val="0070C0"/>
                </a:solidFill>
                <a:latin typeface="Arial" panose="020B0604020202020204" pitchFamily="34" charset="0"/>
              </a:rPr>
              <a:t>More common in boys than girls (4:1);</a:t>
            </a:r>
          </a:p>
          <a:p>
            <a:r>
              <a:rPr lang="en-US" altLang="en-US" dirty="0">
                <a:solidFill>
                  <a:srgbClr val="0070C0"/>
                </a:solidFill>
                <a:latin typeface="Arial" panose="020B0604020202020204" pitchFamily="34" charset="0"/>
              </a:rPr>
              <a:t>Believed to start before 3 years of age;</a:t>
            </a:r>
          </a:p>
          <a:p>
            <a:r>
              <a:rPr lang="en-GB" altLang="en-US" dirty="0">
                <a:solidFill>
                  <a:srgbClr val="0070C0"/>
                </a:solidFill>
                <a:latin typeface="Arial" panose="020B0604020202020204" pitchFamily="34" charset="0"/>
              </a:rPr>
              <a:t>Can be diagnosed from 2 years; </a:t>
            </a:r>
          </a:p>
          <a:p>
            <a:r>
              <a:rPr lang="en-GB" altLang="en-US" dirty="0">
                <a:solidFill>
                  <a:srgbClr val="0070C0"/>
                </a:solidFill>
                <a:latin typeface="Arial" panose="020B0604020202020204" pitchFamily="34" charset="0"/>
              </a:rPr>
              <a:t>However, characteristics may be identified earlier;</a:t>
            </a:r>
          </a:p>
          <a:p>
            <a:r>
              <a:rPr lang="en-GB" altLang="en-US" dirty="0">
                <a:solidFill>
                  <a:srgbClr val="0070C0"/>
                </a:solidFill>
                <a:latin typeface="Arial" panose="020B0604020202020204" pitchFamily="34" charset="0"/>
              </a:rPr>
              <a:t>M-CHAT – Modified Checklist for Autism in Toddlers;</a:t>
            </a:r>
          </a:p>
          <a:p>
            <a:r>
              <a:rPr lang="en-GB" altLang="en-US" dirty="0">
                <a:solidFill>
                  <a:srgbClr val="0070C0"/>
                </a:solidFill>
                <a:latin typeface="Arial" panose="020B0604020202020204" pitchFamily="34" charset="0"/>
              </a:rPr>
              <a:t>Referral.</a:t>
            </a:r>
            <a:endParaRPr lang="en-US" altLang="en-US" dirty="0">
              <a:solidFill>
                <a:srgbClr val="0070C0"/>
              </a:solidFill>
              <a:latin typeface="Arial" panose="020B0604020202020204" pitchFamily="34" charset="0"/>
            </a:endParaRPr>
          </a:p>
          <a:p>
            <a:endParaRPr lang="en-GB" altLang="en-US" dirty="0">
              <a:solidFill>
                <a:srgbClr val="0070C0"/>
              </a:solidFill>
              <a:latin typeface="Arial" panose="020B0604020202020204" pitchFamily="34" charset="0"/>
            </a:endParaRPr>
          </a:p>
          <a:p>
            <a:pPr marL="0" indent="0" eaLnBrk="1" fontAlgn="auto" hangingPunct="1">
              <a:spcAft>
                <a:spcPts val="0"/>
              </a:spcAft>
              <a:buNone/>
              <a:defRPr/>
            </a:pPr>
            <a:endParaRPr lang="en-US" dirty="0">
              <a:latin typeface="Arial" panose="020B0604020202020204" pitchFamily="34" charset="0"/>
            </a:endParaRPr>
          </a:p>
        </p:txBody>
      </p:sp>
    </p:spTree>
    <p:extLst>
      <p:ext uri="{BB962C8B-B14F-4D97-AF65-F5344CB8AC3E}">
        <p14:creationId xmlns:p14="http://schemas.microsoft.com/office/powerpoint/2010/main" val="2667090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1BF84-840D-4174-8C14-2319257E40FE}"/>
            </a:ext>
          </a:extLst>
        </p:cNvPr>
        <p:cNvGrpSpPr/>
        <p:nvPr/>
      </p:nvGrpSpPr>
      <p:grpSpPr>
        <a:xfrm>
          <a:off x="0" y="0"/>
          <a:ext cx="0" cy="0"/>
          <a:chOff x="0" y="0"/>
          <a:chExt cx="0" cy="0"/>
        </a:xfrm>
      </p:grpSpPr>
      <p:sp>
        <p:nvSpPr>
          <p:cNvPr id="26626" name="Title 1">
            <a:extLst>
              <a:ext uri="{FF2B5EF4-FFF2-40B4-BE49-F238E27FC236}">
                <a16:creationId xmlns:a16="http://schemas.microsoft.com/office/drawing/2014/main" id="{32435D8A-5326-518A-8507-0354AFBD8CF1}"/>
              </a:ext>
            </a:extLst>
          </p:cNvPr>
          <p:cNvSpPr>
            <a:spLocks noGrp="1"/>
          </p:cNvSpPr>
          <p:nvPr>
            <p:ph type="title"/>
          </p:nvPr>
        </p:nvSpPr>
        <p:spPr>
          <a:xfrm>
            <a:off x="457200" y="274638"/>
            <a:ext cx="8229600" cy="850106"/>
          </a:xfrm>
        </p:spPr>
        <p:txBody>
          <a:bodyPr>
            <a:noAutofit/>
          </a:bodyPr>
          <a:lstStyle/>
          <a:p>
            <a:pPr algn="ctr" eaLnBrk="1" hangingPunct="1"/>
            <a:r>
              <a:rPr lang="cy-GB" altLang="cy-GB" sz="3600" dirty="0">
                <a:latin typeface="Arial" panose="020B0604020202020204" pitchFamily="34" charset="0"/>
              </a:rPr>
              <a:t>Cyfathrebu Cymdeithasol</a:t>
            </a:r>
            <a:br>
              <a:rPr lang="cy-GB" altLang="cy-GB" sz="3600" dirty="0">
                <a:latin typeface="Arial" panose="020B0604020202020204" pitchFamily="34" charset="0"/>
              </a:rPr>
            </a:br>
            <a:r>
              <a:rPr lang="cy-GB" altLang="cy-GB" sz="3600" dirty="0" err="1">
                <a:solidFill>
                  <a:srgbClr val="0070C0"/>
                </a:solidFill>
                <a:latin typeface="Arial" panose="020B0604020202020204" pitchFamily="34" charset="0"/>
              </a:rPr>
              <a:t>Social</a:t>
            </a:r>
            <a:r>
              <a:rPr lang="cy-GB" altLang="cy-GB" sz="3600" dirty="0">
                <a:solidFill>
                  <a:srgbClr val="0070C0"/>
                </a:solidFill>
                <a:latin typeface="Arial" panose="020B0604020202020204" pitchFamily="34" charset="0"/>
              </a:rPr>
              <a:t> </a:t>
            </a:r>
            <a:r>
              <a:rPr lang="cy-GB" altLang="cy-GB" sz="3600" dirty="0" err="1">
                <a:solidFill>
                  <a:srgbClr val="0070C0"/>
                </a:solidFill>
                <a:latin typeface="Arial" panose="020B0604020202020204" pitchFamily="34" charset="0"/>
              </a:rPr>
              <a:t>Communication</a:t>
            </a:r>
            <a:endParaRPr lang="en-US" altLang="en-US" sz="3600" dirty="0">
              <a:solidFill>
                <a:srgbClr val="0070C0"/>
              </a:solidFill>
            </a:endParaRPr>
          </a:p>
        </p:txBody>
      </p:sp>
      <p:sp>
        <p:nvSpPr>
          <p:cNvPr id="3" name="Content Placeholder 2">
            <a:extLst>
              <a:ext uri="{FF2B5EF4-FFF2-40B4-BE49-F238E27FC236}">
                <a16:creationId xmlns:a16="http://schemas.microsoft.com/office/drawing/2014/main" id="{29BD573F-FEB5-27AD-FC5F-282421A79DC4}"/>
              </a:ext>
            </a:extLst>
          </p:cNvPr>
          <p:cNvSpPr>
            <a:spLocks noGrp="1"/>
          </p:cNvSpPr>
          <p:nvPr>
            <p:ph sz="half" idx="1"/>
          </p:nvPr>
        </p:nvSpPr>
        <p:spPr>
          <a:xfrm>
            <a:off x="457200" y="1492624"/>
            <a:ext cx="4038600" cy="4531658"/>
          </a:xfrm>
        </p:spPr>
        <p:txBody>
          <a:bodyPr rtlCol="0">
            <a:noAutofit/>
          </a:bodyPr>
          <a:lstStyle/>
          <a:p>
            <a:pPr marL="0" indent="0" eaLnBrk="1" fontAlgn="auto" hangingPunct="1">
              <a:spcAft>
                <a:spcPts val="0"/>
              </a:spcAft>
              <a:buNone/>
              <a:defRPr/>
            </a:pPr>
            <a:r>
              <a:rPr lang="cy-GB" dirty="0">
                <a:latin typeface="Arial" panose="020B0604020202020204" pitchFamily="34" charset="0"/>
              </a:rPr>
              <a:t>Gall brofi gwahaniaethau mewn:</a:t>
            </a:r>
          </a:p>
          <a:p>
            <a:pPr>
              <a:defRPr/>
            </a:pPr>
            <a:r>
              <a:rPr lang="cy-GB" dirty="0">
                <a:latin typeface="Arial" panose="020B0604020202020204" pitchFamily="34" charset="0"/>
              </a:rPr>
              <a:t>Deall iaith ymhlyg;</a:t>
            </a:r>
          </a:p>
          <a:p>
            <a:pPr>
              <a:defRPr/>
            </a:pPr>
            <a:r>
              <a:rPr lang="cy-GB" dirty="0">
                <a:latin typeface="Arial" panose="020B0604020202020204" pitchFamily="34" charset="0"/>
              </a:rPr>
              <a:t>Dehongli sefyllfaoedd cymdeithasol;</a:t>
            </a:r>
          </a:p>
          <a:p>
            <a:pPr>
              <a:defRPr/>
            </a:pPr>
            <a:r>
              <a:rPr lang="cy-GB" dirty="0">
                <a:latin typeface="Arial" panose="020B0604020202020204" pitchFamily="34" charset="0"/>
              </a:rPr>
              <a:t>Sgyrsiau a chyfathrebu cymdeithasol.</a:t>
            </a:r>
          </a:p>
        </p:txBody>
      </p:sp>
      <p:sp>
        <p:nvSpPr>
          <p:cNvPr id="4" name="Content Placeholder 3">
            <a:extLst>
              <a:ext uri="{FF2B5EF4-FFF2-40B4-BE49-F238E27FC236}">
                <a16:creationId xmlns:a16="http://schemas.microsoft.com/office/drawing/2014/main" id="{724871C4-28C4-906D-02E4-F9C8DD1A491A}"/>
              </a:ext>
            </a:extLst>
          </p:cNvPr>
          <p:cNvSpPr>
            <a:spLocks noGrp="1"/>
          </p:cNvSpPr>
          <p:nvPr>
            <p:ph sz="half" idx="2"/>
          </p:nvPr>
        </p:nvSpPr>
        <p:spPr>
          <a:xfrm>
            <a:off x="4648200" y="1492624"/>
            <a:ext cx="4316288" cy="4459650"/>
          </a:xfrm>
        </p:spPr>
        <p:txBody>
          <a:bodyPr rtlCol="0">
            <a:normAutofit/>
          </a:bodyPr>
          <a:lstStyle/>
          <a:p>
            <a:pPr marL="0" indent="0">
              <a:buNone/>
            </a:pPr>
            <a:r>
              <a:rPr lang="en-US" altLang="en-US" dirty="0">
                <a:solidFill>
                  <a:srgbClr val="0070C0"/>
                </a:solidFill>
                <a:latin typeface="Arial" panose="020B0604020202020204" pitchFamily="34" charset="0"/>
              </a:rPr>
              <a:t>May experience differences in:</a:t>
            </a:r>
          </a:p>
          <a:p>
            <a:r>
              <a:rPr lang="en-US" altLang="en-US" dirty="0">
                <a:solidFill>
                  <a:srgbClr val="0070C0"/>
                </a:solidFill>
                <a:latin typeface="Arial" panose="020B0604020202020204" pitchFamily="34" charset="0"/>
              </a:rPr>
              <a:t>Understanding implicit language;</a:t>
            </a:r>
          </a:p>
          <a:p>
            <a:r>
              <a:rPr lang="en-US" altLang="en-US" dirty="0">
                <a:solidFill>
                  <a:srgbClr val="0070C0"/>
                </a:solidFill>
                <a:latin typeface="Arial" panose="020B0604020202020204" pitchFamily="34" charset="0"/>
              </a:rPr>
              <a:t>Interpreting social situations;</a:t>
            </a:r>
          </a:p>
          <a:p>
            <a:r>
              <a:rPr lang="en-US" altLang="en-US" dirty="0">
                <a:solidFill>
                  <a:srgbClr val="0070C0"/>
                </a:solidFill>
                <a:latin typeface="Arial" panose="020B0604020202020204" pitchFamily="34" charset="0"/>
              </a:rPr>
              <a:t>Social communication and conversations.</a:t>
            </a:r>
            <a:endParaRPr lang="en-GB" altLang="en-US" dirty="0">
              <a:solidFill>
                <a:srgbClr val="0070C0"/>
              </a:solidFill>
              <a:latin typeface="Arial" panose="020B0604020202020204" pitchFamily="34" charset="0"/>
            </a:endParaRPr>
          </a:p>
          <a:p>
            <a:pPr marL="0" indent="0" eaLnBrk="1" fontAlgn="auto" hangingPunct="1">
              <a:spcAft>
                <a:spcPts val="0"/>
              </a:spcAft>
              <a:buNone/>
              <a:defRPr/>
            </a:pPr>
            <a:endParaRPr lang="en-US" dirty="0">
              <a:latin typeface="Arial" panose="020B0604020202020204" pitchFamily="34" charset="0"/>
            </a:endParaRPr>
          </a:p>
        </p:txBody>
      </p:sp>
    </p:spTree>
    <p:extLst>
      <p:ext uri="{BB962C8B-B14F-4D97-AF65-F5344CB8AC3E}">
        <p14:creationId xmlns:p14="http://schemas.microsoft.com/office/powerpoint/2010/main" val="3753786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3EF7C-303B-A4D2-2DEF-EE4756982B42}"/>
            </a:ext>
          </a:extLst>
        </p:cNvPr>
        <p:cNvGrpSpPr/>
        <p:nvPr/>
      </p:nvGrpSpPr>
      <p:grpSpPr>
        <a:xfrm>
          <a:off x="0" y="0"/>
          <a:ext cx="0" cy="0"/>
          <a:chOff x="0" y="0"/>
          <a:chExt cx="0" cy="0"/>
        </a:xfrm>
      </p:grpSpPr>
      <p:sp>
        <p:nvSpPr>
          <p:cNvPr id="26626" name="Title 1">
            <a:extLst>
              <a:ext uri="{FF2B5EF4-FFF2-40B4-BE49-F238E27FC236}">
                <a16:creationId xmlns:a16="http://schemas.microsoft.com/office/drawing/2014/main" id="{ECBDEC65-ED82-6F83-B3E1-7BAD2184A294}"/>
              </a:ext>
            </a:extLst>
          </p:cNvPr>
          <p:cNvSpPr>
            <a:spLocks noGrp="1"/>
          </p:cNvSpPr>
          <p:nvPr>
            <p:ph type="title"/>
          </p:nvPr>
        </p:nvSpPr>
        <p:spPr>
          <a:xfrm>
            <a:off x="457200" y="274638"/>
            <a:ext cx="8229600" cy="850106"/>
          </a:xfrm>
        </p:spPr>
        <p:txBody>
          <a:bodyPr>
            <a:noAutofit/>
          </a:bodyPr>
          <a:lstStyle/>
          <a:p>
            <a:pPr algn="ctr"/>
            <a:br>
              <a:rPr lang="cy-GB" sz="3600" dirty="0">
                <a:latin typeface="Arial" panose="020B0604020202020204" pitchFamily="34" charset="0"/>
              </a:rPr>
            </a:br>
            <a:r>
              <a:rPr lang="cy-GB" sz="3600" dirty="0">
                <a:latin typeface="Arial" panose="020B0604020202020204" pitchFamily="34" charset="0"/>
              </a:rPr>
              <a:t>Rhagweladwyedd</a:t>
            </a:r>
            <a:br>
              <a:rPr lang="cy-GB" altLang="cy-GB" sz="3600" dirty="0">
                <a:latin typeface="Arial" panose="020B0604020202020204" pitchFamily="34" charset="0"/>
              </a:rPr>
            </a:br>
            <a:r>
              <a:rPr lang="cy-GB" altLang="cy-GB" sz="3600" dirty="0" err="1">
                <a:solidFill>
                  <a:srgbClr val="0070C0"/>
                </a:solidFill>
                <a:latin typeface="Arial" panose="020B0604020202020204" pitchFamily="34" charset="0"/>
              </a:rPr>
              <a:t>Predictability</a:t>
            </a:r>
            <a:endParaRPr lang="en-US" altLang="en-US" sz="3600" dirty="0">
              <a:solidFill>
                <a:srgbClr val="0070C0"/>
              </a:solidFill>
            </a:endParaRPr>
          </a:p>
        </p:txBody>
      </p:sp>
      <p:sp>
        <p:nvSpPr>
          <p:cNvPr id="3" name="Content Placeholder 2">
            <a:extLst>
              <a:ext uri="{FF2B5EF4-FFF2-40B4-BE49-F238E27FC236}">
                <a16:creationId xmlns:a16="http://schemas.microsoft.com/office/drawing/2014/main" id="{51604936-EC43-0D5B-D89E-F1ACF2ACAF44}"/>
              </a:ext>
            </a:extLst>
          </p:cNvPr>
          <p:cNvSpPr>
            <a:spLocks noGrp="1"/>
          </p:cNvSpPr>
          <p:nvPr>
            <p:ph sz="half" idx="1"/>
          </p:nvPr>
        </p:nvSpPr>
        <p:spPr>
          <a:xfrm>
            <a:off x="457200" y="1788458"/>
            <a:ext cx="4038600" cy="4235824"/>
          </a:xfrm>
        </p:spPr>
        <p:txBody>
          <a:bodyPr rtlCol="0">
            <a:noAutofit/>
          </a:bodyPr>
          <a:lstStyle/>
          <a:p>
            <a:pPr marL="0" indent="0" eaLnBrk="1" fontAlgn="auto" hangingPunct="1">
              <a:spcAft>
                <a:spcPts val="0"/>
              </a:spcAft>
              <a:buNone/>
              <a:defRPr/>
            </a:pPr>
            <a:r>
              <a:rPr lang="cy-GB" dirty="0">
                <a:latin typeface="Arial" panose="020B0604020202020204" pitchFamily="34" charset="0"/>
              </a:rPr>
              <a:t>Gall llawer o unigolion awtistig elwa ar:</a:t>
            </a:r>
          </a:p>
          <a:p>
            <a:pPr>
              <a:defRPr/>
            </a:pPr>
            <a:r>
              <a:rPr lang="cy-GB" dirty="0">
                <a:latin typeface="Arial" panose="020B0604020202020204" pitchFamily="34" charset="0"/>
              </a:rPr>
              <a:t>Trefnau clir;</a:t>
            </a:r>
          </a:p>
          <a:p>
            <a:pPr>
              <a:defRPr/>
            </a:pPr>
            <a:r>
              <a:rPr lang="cy-GB" dirty="0">
                <a:latin typeface="Arial" panose="020B0604020202020204" pitchFamily="34" charset="0"/>
              </a:rPr>
              <a:t>Strwythur;</a:t>
            </a:r>
          </a:p>
          <a:p>
            <a:pPr>
              <a:defRPr/>
            </a:pPr>
            <a:r>
              <a:rPr lang="cy-GB" dirty="0">
                <a:latin typeface="Arial" panose="020B0604020202020204" pitchFamily="34" charset="0"/>
              </a:rPr>
              <a:t>Rhagweladwyedd.</a:t>
            </a:r>
          </a:p>
        </p:txBody>
      </p:sp>
      <p:sp>
        <p:nvSpPr>
          <p:cNvPr id="4" name="Content Placeholder 3">
            <a:extLst>
              <a:ext uri="{FF2B5EF4-FFF2-40B4-BE49-F238E27FC236}">
                <a16:creationId xmlns:a16="http://schemas.microsoft.com/office/drawing/2014/main" id="{81977D36-C8C9-1937-FE0A-65DD15471CAC}"/>
              </a:ext>
            </a:extLst>
          </p:cNvPr>
          <p:cNvSpPr>
            <a:spLocks noGrp="1"/>
          </p:cNvSpPr>
          <p:nvPr>
            <p:ph sz="half" idx="2"/>
          </p:nvPr>
        </p:nvSpPr>
        <p:spPr>
          <a:xfrm>
            <a:off x="4648200" y="1788458"/>
            <a:ext cx="4316288" cy="4163815"/>
          </a:xfrm>
        </p:spPr>
        <p:txBody>
          <a:bodyPr rtlCol="0">
            <a:normAutofit/>
          </a:bodyPr>
          <a:lstStyle/>
          <a:p>
            <a:pPr marL="0" indent="0">
              <a:buNone/>
            </a:pPr>
            <a:r>
              <a:rPr lang="en-GB" altLang="en-US" dirty="0">
                <a:solidFill>
                  <a:srgbClr val="0070C0"/>
                </a:solidFill>
                <a:latin typeface="Arial" panose="020B0604020202020204" pitchFamily="34" charset="0"/>
              </a:rPr>
              <a:t>Many autistic individuals may benefit from:</a:t>
            </a:r>
          </a:p>
          <a:p>
            <a:r>
              <a:rPr lang="en-GB" altLang="en-US" dirty="0">
                <a:solidFill>
                  <a:srgbClr val="0070C0"/>
                </a:solidFill>
                <a:latin typeface="Arial" panose="020B0604020202020204" pitchFamily="34" charset="0"/>
              </a:rPr>
              <a:t>Clear routines;</a:t>
            </a:r>
          </a:p>
          <a:p>
            <a:r>
              <a:rPr lang="en-GB" altLang="en-US" dirty="0">
                <a:solidFill>
                  <a:srgbClr val="0070C0"/>
                </a:solidFill>
                <a:latin typeface="Arial" panose="020B0604020202020204" pitchFamily="34" charset="0"/>
              </a:rPr>
              <a:t>Structure;</a:t>
            </a:r>
          </a:p>
          <a:p>
            <a:r>
              <a:rPr lang="en-GB" altLang="en-US" dirty="0">
                <a:solidFill>
                  <a:srgbClr val="0070C0"/>
                </a:solidFill>
                <a:latin typeface="Arial" panose="020B0604020202020204" pitchFamily="34" charset="0"/>
              </a:rPr>
              <a:t>Predictability.</a:t>
            </a:r>
          </a:p>
          <a:p>
            <a:pPr marL="0" indent="0" eaLnBrk="1" fontAlgn="auto" hangingPunct="1">
              <a:spcAft>
                <a:spcPts val="0"/>
              </a:spcAft>
              <a:buNone/>
              <a:defRPr/>
            </a:pPr>
            <a:endParaRPr lang="en-US" dirty="0">
              <a:latin typeface="Arial" panose="020B0604020202020204" pitchFamily="34" charset="0"/>
            </a:endParaRPr>
          </a:p>
        </p:txBody>
      </p:sp>
    </p:spTree>
    <p:extLst>
      <p:ext uri="{BB962C8B-B14F-4D97-AF65-F5344CB8AC3E}">
        <p14:creationId xmlns:p14="http://schemas.microsoft.com/office/powerpoint/2010/main" val="23456638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323528" y="365127"/>
            <a:ext cx="8191822" cy="687610"/>
          </a:xfrm>
        </p:spPr>
        <p:txBody>
          <a:bodyPr>
            <a:noAutofit/>
          </a:bodyPr>
          <a:lstStyle/>
          <a:p>
            <a:pPr algn="ctr" eaLnBrk="1" hangingPunct="1"/>
            <a:r>
              <a:rPr lang="cy-GB" altLang="cy-GB" sz="3200" dirty="0">
                <a:latin typeface="Arial" panose="020B0604020202020204" pitchFamily="34" charset="0"/>
              </a:rPr>
              <a:t>Awtistiaeth - Ymddygiad </a:t>
            </a:r>
            <a:r>
              <a:rPr lang="cy-GB" altLang="cy-GB" sz="3200" dirty="0" err="1">
                <a:latin typeface="Arial" panose="020B0604020202020204" pitchFamily="34" charset="0"/>
              </a:rPr>
              <a:t>hunansymbyliadol</a:t>
            </a:r>
            <a:br>
              <a:rPr lang="cy-GB" altLang="cy-GB" sz="3200" dirty="0">
                <a:latin typeface="Arial" panose="020B0604020202020204" pitchFamily="34" charset="0"/>
              </a:rPr>
            </a:br>
            <a:r>
              <a:rPr lang="cy-GB" altLang="cy-GB" sz="3200" dirty="0" err="1">
                <a:solidFill>
                  <a:srgbClr val="0070C0"/>
                </a:solidFill>
                <a:latin typeface="Arial" panose="020B0604020202020204" pitchFamily="34" charset="0"/>
              </a:rPr>
              <a:t>Autism</a:t>
            </a:r>
            <a:r>
              <a:rPr lang="cy-GB" altLang="cy-GB" sz="3200" dirty="0">
                <a:solidFill>
                  <a:srgbClr val="0070C0"/>
                </a:solidFill>
                <a:latin typeface="Arial" panose="020B0604020202020204" pitchFamily="34" charset="0"/>
              </a:rPr>
              <a:t> - </a:t>
            </a:r>
            <a:r>
              <a:rPr lang="cy-GB" altLang="cy-GB" sz="3200" dirty="0" err="1">
                <a:solidFill>
                  <a:srgbClr val="0070C0"/>
                </a:solidFill>
                <a:latin typeface="Arial" panose="020B0604020202020204" pitchFamily="34" charset="0"/>
              </a:rPr>
              <a:t>Self-stimulatory</a:t>
            </a:r>
            <a:r>
              <a:rPr lang="cy-GB" altLang="cy-GB" sz="3200" dirty="0">
                <a:solidFill>
                  <a:srgbClr val="0070C0"/>
                </a:solidFill>
                <a:latin typeface="Arial" panose="020B0604020202020204" pitchFamily="34" charset="0"/>
              </a:rPr>
              <a:t> </a:t>
            </a:r>
            <a:r>
              <a:rPr lang="cy-GB" altLang="cy-GB" sz="3200" dirty="0" err="1">
                <a:solidFill>
                  <a:srgbClr val="0070C0"/>
                </a:solidFill>
                <a:latin typeface="Arial" panose="020B0604020202020204" pitchFamily="34" charset="0"/>
              </a:rPr>
              <a:t>behaviour</a:t>
            </a:r>
            <a:endParaRPr lang="en-US" altLang="en-US" sz="3200" dirty="0">
              <a:solidFill>
                <a:srgbClr val="0070C0"/>
              </a:solidFill>
            </a:endParaRPr>
          </a:p>
        </p:txBody>
      </p:sp>
      <p:sp>
        <p:nvSpPr>
          <p:cNvPr id="3" name="Content Placeholder 2"/>
          <p:cNvSpPr>
            <a:spLocks noGrp="1"/>
          </p:cNvSpPr>
          <p:nvPr>
            <p:ph sz="half" idx="1"/>
          </p:nvPr>
        </p:nvSpPr>
        <p:spPr>
          <a:xfrm>
            <a:off x="457200" y="1340768"/>
            <a:ext cx="4038600" cy="4248820"/>
          </a:xfrm>
        </p:spPr>
        <p:txBody>
          <a:bodyPr rtlCol="0">
            <a:normAutofit/>
          </a:bodyPr>
          <a:lstStyle/>
          <a:p>
            <a:pPr eaLnBrk="1" fontAlgn="auto" hangingPunct="1">
              <a:spcAft>
                <a:spcPts val="0"/>
              </a:spcAft>
              <a:defRPr/>
            </a:pPr>
            <a:r>
              <a:rPr lang="en-US" i="1" dirty="0">
                <a:latin typeface="Arial" panose="020B0604020202020204" pitchFamily="34" charset="0"/>
              </a:rPr>
              <a:t>‘Stimming’;</a:t>
            </a:r>
          </a:p>
          <a:p>
            <a:pPr>
              <a:defRPr/>
            </a:pPr>
            <a:r>
              <a:rPr lang="en-US" dirty="0">
                <a:latin typeface="Arial" panose="020B0604020202020204" pitchFamily="34" charset="0"/>
              </a:rPr>
              <a:t>'</a:t>
            </a:r>
            <a:r>
              <a:rPr lang="en-US" dirty="0" err="1">
                <a:latin typeface="Arial" panose="020B0604020202020204" pitchFamily="34" charset="0"/>
              </a:rPr>
              <a:t>Arwydd</a:t>
            </a:r>
            <a:r>
              <a:rPr lang="en-US" dirty="0">
                <a:latin typeface="Arial" panose="020B0604020202020204" pitchFamily="34" charset="0"/>
              </a:rPr>
              <a:t> </a:t>
            </a:r>
            <a:r>
              <a:rPr lang="en-US" dirty="0" err="1">
                <a:latin typeface="Arial" panose="020B0604020202020204" pitchFamily="34" charset="0"/>
              </a:rPr>
              <a:t>amlwg</a:t>
            </a:r>
            <a:r>
              <a:rPr lang="en-US" dirty="0">
                <a:latin typeface="Arial" panose="020B0604020202020204" pitchFamily="34" charset="0"/>
              </a:rPr>
              <a:t>' o </a:t>
            </a:r>
            <a:r>
              <a:rPr lang="en-US" dirty="0" err="1">
                <a:latin typeface="Arial" panose="020B0604020202020204" pitchFamily="34" charset="0"/>
              </a:rPr>
              <a:t>awtistiaeth</a:t>
            </a:r>
            <a:r>
              <a:rPr lang="en-US" dirty="0">
                <a:latin typeface="Arial" panose="020B0604020202020204" pitchFamily="34" charset="0"/>
              </a:rPr>
              <a:t>;</a:t>
            </a:r>
          </a:p>
          <a:p>
            <a:pPr>
              <a:defRPr/>
            </a:pPr>
            <a:r>
              <a:rPr lang="en-US" dirty="0" err="1">
                <a:latin typeface="Arial" panose="020B0604020202020204" pitchFamily="34" charset="0"/>
              </a:rPr>
              <a:t>Ymdawelu</a:t>
            </a:r>
            <a:r>
              <a:rPr lang="en-US" dirty="0">
                <a:latin typeface="Arial" panose="020B0604020202020204" pitchFamily="34" charset="0"/>
              </a:rPr>
              <a:t> </a:t>
            </a:r>
            <a:r>
              <a:rPr lang="en-US" dirty="0" err="1">
                <a:latin typeface="Arial" panose="020B0604020202020204" pitchFamily="34" charset="0"/>
              </a:rPr>
              <a:t>i</a:t>
            </a:r>
            <a:r>
              <a:rPr lang="en-US" dirty="0">
                <a:latin typeface="Arial" panose="020B0604020202020204" pitchFamily="34" charset="0"/>
              </a:rPr>
              <a:t> </a:t>
            </a:r>
            <a:r>
              <a:rPr lang="en-US" dirty="0" err="1">
                <a:latin typeface="Arial" panose="020B0604020202020204" pitchFamily="34" charset="0"/>
              </a:rPr>
              <a:t>blentyn</a:t>
            </a:r>
            <a:r>
              <a:rPr lang="en-US" dirty="0">
                <a:latin typeface="Arial" panose="020B0604020202020204" pitchFamily="34" charset="0"/>
              </a:rPr>
              <a:t>;</a:t>
            </a:r>
          </a:p>
          <a:p>
            <a:pPr>
              <a:buFontTx/>
              <a:buChar char="-"/>
              <a:defRPr/>
            </a:pPr>
            <a:r>
              <a:rPr lang="en-US" dirty="0" err="1">
                <a:latin typeface="Arial" panose="020B0604020202020204" pitchFamily="34" charset="0"/>
              </a:rPr>
              <a:t>pryderus</a:t>
            </a:r>
            <a:r>
              <a:rPr lang="en-US" dirty="0">
                <a:latin typeface="Arial" panose="020B0604020202020204" pitchFamily="34" charset="0"/>
              </a:rPr>
              <a:t>;</a:t>
            </a:r>
          </a:p>
          <a:p>
            <a:pPr>
              <a:buFontTx/>
              <a:buChar char="-"/>
              <a:defRPr/>
            </a:pPr>
            <a:r>
              <a:rPr lang="en-US" dirty="0">
                <a:latin typeface="Arial" panose="020B0604020202020204" pitchFamily="34" charset="0"/>
              </a:rPr>
              <a:t> </a:t>
            </a:r>
            <a:r>
              <a:rPr lang="en-US" dirty="0" err="1">
                <a:latin typeface="Arial" panose="020B0604020202020204" pitchFamily="34" charset="0"/>
              </a:rPr>
              <a:t>cyffrous</a:t>
            </a:r>
            <a:r>
              <a:rPr lang="en-US" dirty="0">
                <a:latin typeface="Arial" panose="020B0604020202020204" pitchFamily="34" charset="0"/>
              </a:rPr>
              <a:t>;</a:t>
            </a:r>
          </a:p>
          <a:p>
            <a:pPr>
              <a:buFontTx/>
              <a:buChar char="-"/>
              <a:defRPr/>
            </a:pPr>
            <a:r>
              <a:rPr lang="en-US" dirty="0" err="1">
                <a:latin typeface="Arial" panose="020B0604020202020204" pitchFamily="34" charset="0"/>
              </a:rPr>
              <a:t>profi</a:t>
            </a:r>
            <a:r>
              <a:rPr lang="en-US" dirty="0">
                <a:latin typeface="Arial" panose="020B0604020202020204" pitchFamily="34" charset="0"/>
              </a:rPr>
              <a:t> </a:t>
            </a:r>
            <a:r>
              <a:rPr lang="en-US" dirty="0" err="1">
                <a:latin typeface="Arial" panose="020B0604020202020204" pitchFamily="34" charset="0"/>
              </a:rPr>
              <a:t>emosiynau</a:t>
            </a:r>
            <a:r>
              <a:rPr lang="en-US" dirty="0">
                <a:latin typeface="Arial" panose="020B0604020202020204" pitchFamily="34" charset="0"/>
              </a:rPr>
              <a:t> </a:t>
            </a:r>
            <a:r>
              <a:rPr lang="en-US" dirty="0" err="1">
                <a:latin typeface="Arial" panose="020B0604020202020204" pitchFamily="34" charset="0"/>
              </a:rPr>
              <a:t>dwys</a:t>
            </a:r>
            <a:r>
              <a:rPr lang="en-US" dirty="0">
                <a:latin typeface="Arial" panose="020B0604020202020204" pitchFamily="34" charset="0"/>
              </a:rPr>
              <a:t>.</a:t>
            </a:r>
          </a:p>
        </p:txBody>
      </p:sp>
      <p:sp>
        <p:nvSpPr>
          <p:cNvPr id="4" name="Content Placeholder 3"/>
          <p:cNvSpPr>
            <a:spLocks noGrp="1"/>
          </p:cNvSpPr>
          <p:nvPr>
            <p:ph sz="half" idx="2"/>
          </p:nvPr>
        </p:nvSpPr>
        <p:spPr>
          <a:xfrm>
            <a:off x="4648200" y="1340768"/>
            <a:ext cx="4038600" cy="4248820"/>
          </a:xfrm>
        </p:spPr>
        <p:txBody>
          <a:bodyPr rtlCol="0">
            <a:normAutofit/>
          </a:bodyPr>
          <a:lstStyle/>
          <a:p>
            <a:pPr eaLnBrk="1" fontAlgn="auto" hangingPunct="1">
              <a:spcAft>
                <a:spcPts val="0"/>
              </a:spcAft>
              <a:defRPr/>
            </a:pPr>
            <a:r>
              <a:rPr lang="en-US" dirty="0">
                <a:solidFill>
                  <a:srgbClr val="0070C0"/>
                </a:solidFill>
                <a:latin typeface="Arial" panose="020B0604020202020204" pitchFamily="34" charset="0"/>
              </a:rPr>
              <a:t>‘Stimming’;</a:t>
            </a:r>
          </a:p>
          <a:p>
            <a:pPr eaLnBrk="1" fontAlgn="auto" hangingPunct="1">
              <a:spcAft>
                <a:spcPts val="0"/>
              </a:spcAft>
              <a:defRPr/>
            </a:pPr>
            <a:r>
              <a:rPr lang="en-US" dirty="0">
                <a:solidFill>
                  <a:srgbClr val="0070C0"/>
                </a:solidFill>
                <a:latin typeface="Arial" panose="020B0604020202020204" pitchFamily="34" charset="0"/>
              </a:rPr>
              <a:t>A ‘classic sign’ of Autism;</a:t>
            </a:r>
          </a:p>
          <a:p>
            <a:pPr eaLnBrk="1" fontAlgn="auto" hangingPunct="1">
              <a:spcAft>
                <a:spcPts val="0"/>
              </a:spcAft>
              <a:defRPr/>
            </a:pPr>
            <a:r>
              <a:rPr lang="en-US" dirty="0">
                <a:solidFill>
                  <a:srgbClr val="0070C0"/>
                </a:solidFill>
                <a:latin typeface="Arial" panose="020B0604020202020204" pitchFamily="34" charset="0"/>
              </a:rPr>
              <a:t>Calming to child;</a:t>
            </a:r>
          </a:p>
          <a:p>
            <a:pPr eaLnBrk="1" fontAlgn="auto" hangingPunct="1">
              <a:spcAft>
                <a:spcPts val="0"/>
              </a:spcAft>
              <a:buFontTx/>
              <a:buChar char="-"/>
              <a:defRPr/>
            </a:pPr>
            <a:r>
              <a:rPr lang="en-US" dirty="0">
                <a:solidFill>
                  <a:srgbClr val="0070C0"/>
                </a:solidFill>
                <a:latin typeface="Arial" panose="020B0604020202020204" pitchFamily="34" charset="0"/>
              </a:rPr>
              <a:t>anxious;</a:t>
            </a:r>
          </a:p>
          <a:p>
            <a:pPr eaLnBrk="1" fontAlgn="auto" hangingPunct="1">
              <a:spcAft>
                <a:spcPts val="0"/>
              </a:spcAft>
              <a:buFontTx/>
              <a:buChar char="-"/>
              <a:defRPr/>
            </a:pPr>
            <a:r>
              <a:rPr lang="en-US" dirty="0">
                <a:solidFill>
                  <a:srgbClr val="0070C0"/>
                </a:solidFill>
                <a:latin typeface="Arial" panose="020B0604020202020204" pitchFamily="34" charset="0"/>
              </a:rPr>
              <a:t>excited;</a:t>
            </a:r>
          </a:p>
          <a:p>
            <a:pPr eaLnBrk="1" fontAlgn="auto" hangingPunct="1">
              <a:spcAft>
                <a:spcPts val="0"/>
              </a:spcAft>
              <a:buFontTx/>
              <a:buChar char="-"/>
              <a:defRPr/>
            </a:pPr>
            <a:r>
              <a:rPr lang="en-US" dirty="0">
                <a:solidFill>
                  <a:srgbClr val="0070C0"/>
                </a:solidFill>
                <a:latin typeface="Arial" panose="020B0604020202020204" pitchFamily="34" charset="0"/>
              </a:rPr>
              <a:t>experiencing intense emotions.</a:t>
            </a:r>
            <a:endParaRPr lang="en-US" dirty="0">
              <a:solidFill>
                <a:srgbClr val="0070C0"/>
              </a:solidFill>
            </a:endParaRPr>
          </a:p>
        </p:txBody>
      </p:sp>
    </p:spTree>
    <p:extLst>
      <p:ext uri="{BB962C8B-B14F-4D97-AF65-F5344CB8AC3E}">
        <p14:creationId xmlns:p14="http://schemas.microsoft.com/office/powerpoint/2010/main" val="2197455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algn="ctr" eaLnBrk="1" hangingPunct="1"/>
            <a:r>
              <a:rPr lang="cy-GB" altLang="cy-GB" sz="3600" dirty="0">
                <a:latin typeface="Arial" panose="020B0604020202020204" pitchFamily="34" charset="0"/>
              </a:rPr>
              <a:t>Ymddygiad </a:t>
            </a:r>
            <a:r>
              <a:rPr lang="cy-GB" altLang="cy-GB" sz="3600" dirty="0" err="1">
                <a:latin typeface="Arial" panose="020B0604020202020204" pitchFamily="34" charset="0"/>
              </a:rPr>
              <a:t>hunansymbyliadol</a:t>
            </a:r>
            <a:r>
              <a:rPr lang="cy-GB" altLang="cy-GB" sz="3600" dirty="0">
                <a:latin typeface="Arial" panose="020B0604020202020204" pitchFamily="34" charset="0"/>
              </a:rPr>
              <a:t> - fideo</a:t>
            </a:r>
            <a:br>
              <a:rPr lang="cy-GB" altLang="cy-GB" sz="3600" dirty="0">
                <a:latin typeface="Arial" panose="020B0604020202020204" pitchFamily="34" charset="0"/>
              </a:rPr>
            </a:br>
            <a:r>
              <a:rPr lang="cy-GB" altLang="cy-GB" sz="3600" dirty="0" err="1">
                <a:solidFill>
                  <a:srgbClr val="0070C0"/>
                </a:solidFill>
                <a:latin typeface="Arial" panose="020B0604020202020204" pitchFamily="34" charset="0"/>
              </a:rPr>
              <a:t>Self-stimulatory</a:t>
            </a:r>
            <a:r>
              <a:rPr lang="cy-GB" altLang="cy-GB" sz="3600" dirty="0">
                <a:solidFill>
                  <a:srgbClr val="0070C0"/>
                </a:solidFill>
                <a:latin typeface="Arial" panose="020B0604020202020204" pitchFamily="34" charset="0"/>
              </a:rPr>
              <a:t> </a:t>
            </a:r>
            <a:r>
              <a:rPr lang="cy-GB" altLang="cy-GB" sz="3600" dirty="0" err="1">
                <a:solidFill>
                  <a:srgbClr val="0070C0"/>
                </a:solidFill>
                <a:latin typeface="Arial" panose="020B0604020202020204" pitchFamily="34" charset="0"/>
              </a:rPr>
              <a:t>behaviour</a:t>
            </a:r>
            <a:r>
              <a:rPr lang="cy-GB" altLang="cy-GB" sz="3600" dirty="0">
                <a:solidFill>
                  <a:srgbClr val="0070C0"/>
                </a:solidFill>
                <a:latin typeface="Arial" panose="020B0604020202020204" pitchFamily="34" charset="0"/>
              </a:rPr>
              <a:t> - fideo</a:t>
            </a:r>
            <a:endParaRPr lang="en-US" altLang="en-US" sz="3600" dirty="0">
              <a:solidFill>
                <a:srgbClr val="0070C0"/>
              </a:solidFill>
            </a:endParaRPr>
          </a:p>
        </p:txBody>
      </p:sp>
      <p:sp>
        <p:nvSpPr>
          <p:cNvPr id="3" name="Content Placeholder 2"/>
          <p:cNvSpPr>
            <a:spLocks noGrp="1"/>
          </p:cNvSpPr>
          <p:nvPr>
            <p:ph sz="half" idx="1"/>
          </p:nvPr>
        </p:nvSpPr>
        <p:spPr/>
        <p:txBody>
          <a:bodyPr rtlCol="0">
            <a:normAutofit/>
          </a:bodyPr>
          <a:lstStyle/>
          <a:p>
            <a:pPr marL="0" indent="0">
              <a:buNone/>
              <a:defRPr/>
            </a:pPr>
            <a:r>
              <a:rPr lang="en-US" dirty="0">
                <a:latin typeface="Arial" panose="020B0604020202020204" pitchFamily="34" charset="0"/>
              </a:rPr>
              <a:t>Autism Family (2016) </a:t>
            </a:r>
            <a:r>
              <a:rPr lang="en-US" i="1" dirty="0">
                <a:latin typeface="Arial" panose="020B0604020202020204" pitchFamily="34" charset="0"/>
              </a:rPr>
              <a:t>Autism Stimming Examples</a:t>
            </a:r>
            <a:r>
              <a:rPr lang="en-US" dirty="0">
                <a:latin typeface="Arial" panose="020B0604020202020204" pitchFamily="34" charset="0"/>
              </a:rPr>
              <a:t>. Available at: </a:t>
            </a:r>
            <a:r>
              <a:rPr lang="en-US" dirty="0">
                <a:latin typeface="Arial" panose="020B0604020202020204" pitchFamily="34" charset="0"/>
                <a:hlinkClick r:id="rId4"/>
              </a:rPr>
              <a:t>https://www.youtube.com/watch?v=4ALy6I1J1uo</a:t>
            </a:r>
            <a:r>
              <a:rPr lang="en-US" dirty="0">
                <a:latin typeface="Arial" panose="020B0604020202020204" pitchFamily="34" charset="0"/>
              </a:rPr>
              <a:t> [Accessed: December 10 2018].</a:t>
            </a:r>
          </a:p>
        </p:txBody>
      </p:sp>
      <p:pic>
        <p:nvPicPr>
          <p:cNvPr id="7" name="Online Media 6" title="Autism Stimming Examples">
            <a:hlinkClick r:id="" action="ppaction://media"/>
            <a:extLst>
              <a:ext uri="{FF2B5EF4-FFF2-40B4-BE49-F238E27FC236}">
                <a16:creationId xmlns:a16="http://schemas.microsoft.com/office/drawing/2014/main" id="{3C3A5D04-B7CD-4AB8-98AB-B5869476E730}"/>
              </a:ext>
            </a:extLst>
          </p:cNvPr>
          <p:cNvPicPr>
            <a:picLocks noGrp="1" noRot="1" noChangeAspect="1"/>
          </p:cNvPicPr>
          <p:nvPr>
            <p:ph sz="half" idx="2"/>
            <a:videoFile r:link="rId1"/>
          </p:nvPr>
        </p:nvPicPr>
        <p:blipFill>
          <a:blip r:embed="rId5"/>
          <a:stretch>
            <a:fillRect/>
          </a:stretch>
        </p:blipFill>
        <p:spPr>
          <a:xfrm>
            <a:off x="4629150" y="1825625"/>
            <a:ext cx="3886200" cy="3273425"/>
          </a:xfrm>
          <a:prstGeom prst="rect">
            <a:avLst/>
          </a:prstGeom>
        </p:spPr>
      </p:pic>
    </p:spTree>
    <p:extLst>
      <p:ext uri="{BB962C8B-B14F-4D97-AF65-F5344CB8AC3E}">
        <p14:creationId xmlns:p14="http://schemas.microsoft.com/office/powerpoint/2010/main" val="298156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a:bodyPr>
          <a:lstStyle/>
          <a:p>
            <a:pPr algn="ctr" eaLnBrk="1" hangingPunct="1"/>
            <a:r>
              <a:rPr lang="en-US" altLang="en-US" sz="4000" dirty="0" err="1">
                <a:latin typeface="Arial" panose="020B0604020202020204" pitchFamily="34" charset="0"/>
              </a:rPr>
              <a:t>Diddordebau</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Interests</a:t>
            </a:r>
          </a:p>
        </p:txBody>
      </p:sp>
      <p:sp>
        <p:nvSpPr>
          <p:cNvPr id="3" name="Content Placeholder 2"/>
          <p:cNvSpPr>
            <a:spLocks noGrp="1"/>
          </p:cNvSpPr>
          <p:nvPr>
            <p:ph sz="half" idx="1"/>
          </p:nvPr>
        </p:nvSpPr>
        <p:spPr>
          <a:xfrm>
            <a:off x="628650" y="1844824"/>
            <a:ext cx="3867150" cy="3744764"/>
          </a:xfrm>
        </p:spPr>
        <p:txBody>
          <a:bodyPr rtlCol="0">
            <a:normAutofit fontScale="92500" lnSpcReduction="20000"/>
          </a:bodyPr>
          <a:lstStyle/>
          <a:p>
            <a:pPr eaLnBrk="1" fontAlgn="auto" hangingPunct="1">
              <a:spcAft>
                <a:spcPts val="0"/>
              </a:spcAft>
              <a:defRPr/>
            </a:pPr>
            <a:r>
              <a:rPr lang="en-US" dirty="0" err="1">
                <a:latin typeface="Arial" panose="020B0604020202020204" pitchFamily="34" charset="0"/>
              </a:rPr>
              <a:t>Cyffredin</a:t>
            </a:r>
            <a:r>
              <a:rPr lang="en-US" dirty="0">
                <a:latin typeface="Arial" panose="020B0604020202020204" pitchFamily="34" charset="0"/>
              </a:rPr>
              <a:t> </a:t>
            </a:r>
            <a:r>
              <a:rPr lang="en-US" dirty="0" err="1">
                <a:latin typeface="Arial" panose="020B0604020202020204" pitchFamily="34" charset="0"/>
              </a:rPr>
              <a:t>iawn</a:t>
            </a:r>
            <a:r>
              <a:rPr lang="en-US" dirty="0">
                <a:latin typeface="Arial" panose="020B0604020202020204" pitchFamily="34" charset="0"/>
              </a:rPr>
              <a:t>;</a:t>
            </a:r>
          </a:p>
          <a:p>
            <a:pPr eaLnBrk="1" fontAlgn="auto" hangingPunct="1">
              <a:spcAft>
                <a:spcPts val="0"/>
              </a:spcAft>
              <a:defRPr/>
            </a:pPr>
            <a:r>
              <a:rPr lang="en-US" dirty="0" err="1">
                <a:latin typeface="Arial" panose="020B0604020202020204" pitchFamily="34" charset="0"/>
              </a:rPr>
              <a:t>Gallu</a:t>
            </a:r>
            <a:r>
              <a:rPr lang="en-US" dirty="0">
                <a:latin typeface="Arial" panose="020B0604020202020204" pitchFamily="34" charset="0"/>
              </a:rPr>
              <a:t> </a:t>
            </a:r>
            <a:r>
              <a:rPr lang="en-US" dirty="0" err="1">
                <a:latin typeface="Arial" panose="020B0604020202020204" pitchFamily="34" charset="0"/>
              </a:rPr>
              <a:t>newid</a:t>
            </a:r>
            <a:r>
              <a:rPr lang="en-US" dirty="0">
                <a:latin typeface="Arial" panose="020B0604020202020204" pitchFamily="34" charset="0"/>
              </a:rPr>
              <a:t> </a:t>
            </a:r>
            <a:r>
              <a:rPr lang="en-US" dirty="0" err="1">
                <a:latin typeface="Arial" panose="020B0604020202020204" pitchFamily="34" charset="0"/>
              </a:rPr>
              <a:t>dros</a:t>
            </a:r>
            <a:r>
              <a:rPr lang="en-US" dirty="0">
                <a:latin typeface="Arial" panose="020B0604020202020204" pitchFamily="34" charset="0"/>
              </a:rPr>
              <a:t> </a:t>
            </a:r>
            <a:r>
              <a:rPr lang="en-US" dirty="0" err="1">
                <a:latin typeface="Arial" panose="020B0604020202020204" pitchFamily="34" charset="0"/>
              </a:rPr>
              <a:t>amser</a:t>
            </a:r>
            <a:r>
              <a:rPr lang="en-US" dirty="0">
                <a:latin typeface="Arial" panose="020B0604020202020204" pitchFamily="34" charset="0"/>
              </a:rPr>
              <a:t> neu </a:t>
            </a:r>
            <a:r>
              <a:rPr lang="en-US" dirty="0" err="1">
                <a:latin typeface="Arial" panose="020B0604020202020204" pitchFamily="34" charset="0"/>
              </a:rPr>
              <a:t>aros</a:t>
            </a:r>
            <a:r>
              <a:rPr lang="en-US" dirty="0">
                <a:latin typeface="Arial" panose="020B0604020202020204" pitchFamily="34" charset="0"/>
              </a:rPr>
              <a:t> yr un </a:t>
            </a:r>
            <a:r>
              <a:rPr lang="en-US" dirty="0" err="1">
                <a:latin typeface="Arial" panose="020B0604020202020204" pitchFamily="34" charset="0"/>
              </a:rPr>
              <a:t>fath</a:t>
            </a:r>
            <a:r>
              <a:rPr lang="en-US" dirty="0">
                <a:latin typeface="Arial" panose="020B0604020202020204" pitchFamily="34" charset="0"/>
              </a:rPr>
              <a:t>;</a:t>
            </a:r>
          </a:p>
          <a:p>
            <a:pPr eaLnBrk="1" fontAlgn="auto" hangingPunct="1">
              <a:spcAft>
                <a:spcPts val="0"/>
              </a:spcAft>
              <a:defRPr/>
            </a:pPr>
            <a:r>
              <a:rPr lang="en-US" dirty="0" err="1">
                <a:latin typeface="Arial" panose="020B0604020202020204" pitchFamily="34" charset="0"/>
              </a:rPr>
              <a:t>Gallu</a:t>
            </a:r>
            <a:r>
              <a:rPr lang="en-US" dirty="0">
                <a:latin typeface="Arial" panose="020B0604020202020204" pitchFamily="34" charset="0"/>
              </a:rPr>
              <a:t> bod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anarferol</a:t>
            </a:r>
            <a:r>
              <a:rPr lang="en-US" dirty="0">
                <a:latin typeface="Arial" panose="020B0604020202020204" pitchFamily="34" charset="0"/>
              </a:rPr>
              <a:t>;</a:t>
            </a:r>
          </a:p>
          <a:p>
            <a:pPr eaLnBrk="1" fontAlgn="auto" hangingPunct="1">
              <a:spcAft>
                <a:spcPts val="0"/>
              </a:spcAft>
              <a:defRPr/>
            </a:pPr>
            <a:r>
              <a:rPr lang="en-US" dirty="0">
                <a:latin typeface="Arial" panose="020B0604020202020204" pitchFamily="34" charset="0"/>
              </a:rPr>
              <a:t>Ymennydd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fwy</a:t>
            </a:r>
            <a:r>
              <a:rPr lang="en-US" dirty="0">
                <a:latin typeface="Arial" panose="020B0604020202020204" pitchFamily="34" charset="0"/>
              </a:rPr>
              <a:t> </a:t>
            </a:r>
            <a:r>
              <a:rPr lang="en-US" dirty="0" err="1">
                <a:latin typeface="Arial" panose="020B0604020202020204" pitchFamily="34" charset="0"/>
              </a:rPr>
              <a:t>anhyblyg</a:t>
            </a:r>
            <a:r>
              <a:rPr lang="en-US" dirty="0">
                <a:latin typeface="Arial" panose="020B0604020202020204" pitchFamily="34" charset="0"/>
              </a:rPr>
              <a:t>;</a:t>
            </a:r>
          </a:p>
          <a:p>
            <a:pPr eaLnBrk="1" fontAlgn="auto" hangingPunct="1">
              <a:spcAft>
                <a:spcPts val="0"/>
              </a:spcAft>
              <a:defRPr/>
            </a:pPr>
            <a:r>
              <a:rPr lang="en-US" dirty="0">
                <a:latin typeface="Arial" panose="020B0604020202020204" pitchFamily="34" charset="0"/>
              </a:rPr>
              <a:t>Fwy </a:t>
            </a:r>
            <a:r>
              <a:rPr lang="en-US" dirty="0" err="1">
                <a:latin typeface="Arial" panose="020B0604020202020204" pitchFamily="34" charset="0"/>
              </a:rPr>
              <a:t>anodd</a:t>
            </a:r>
            <a:r>
              <a:rPr lang="en-US" dirty="0">
                <a:latin typeface="Arial" panose="020B0604020202020204" pitchFamily="34" charset="0"/>
              </a:rPr>
              <a:t> </a:t>
            </a:r>
            <a:r>
              <a:rPr lang="en-US" dirty="0" err="1">
                <a:latin typeface="Arial" panose="020B0604020202020204" pitchFamily="34" charset="0"/>
              </a:rPr>
              <a:t>i</a:t>
            </a:r>
            <a:r>
              <a:rPr lang="en-US" dirty="0">
                <a:latin typeface="Arial" panose="020B0604020202020204" pitchFamily="34" charset="0"/>
              </a:rPr>
              <a:t> </a:t>
            </a:r>
            <a:r>
              <a:rPr lang="en-US" dirty="0" err="1">
                <a:latin typeface="Arial" panose="020B0604020202020204" pitchFamily="34" charset="0"/>
              </a:rPr>
              <a:t>fod</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hyblyg</a:t>
            </a:r>
            <a:r>
              <a:rPr lang="en-US" dirty="0">
                <a:latin typeface="Arial" panose="020B0604020202020204" pitchFamily="34" charset="0"/>
              </a:rPr>
              <a:t> a </a:t>
            </a:r>
            <a:r>
              <a:rPr lang="en-US" dirty="0" err="1">
                <a:latin typeface="Arial" panose="020B0604020202020204" pitchFamily="34" charset="0"/>
              </a:rPr>
              <a:t>cael</a:t>
            </a:r>
            <a:r>
              <a:rPr lang="en-US" dirty="0">
                <a:latin typeface="Arial" panose="020B0604020202020204" pitchFamily="34" charset="0"/>
              </a:rPr>
              <a:t> </a:t>
            </a:r>
            <a:r>
              <a:rPr lang="en-US" dirty="0" err="1">
                <a:latin typeface="Arial" panose="020B0604020202020204" pitchFamily="34" charset="0"/>
              </a:rPr>
              <a:t>sawl</a:t>
            </a:r>
            <a:r>
              <a:rPr lang="en-US" dirty="0">
                <a:latin typeface="Arial" panose="020B0604020202020204" pitchFamily="34" charset="0"/>
              </a:rPr>
              <a:t> </a:t>
            </a:r>
            <a:r>
              <a:rPr lang="en-US" dirty="0" err="1">
                <a:latin typeface="Arial" panose="020B0604020202020204" pitchFamily="34" charset="0"/>
              </a:rPr>
              <a:t>diddordeb</a:t>
            </a:r>
            <a:r>
              <a:rPr lang="en-US" dirty="0">
                <a:latin typeface="Arial" panose="020B0604020202020204" pitchFamily="34" charset="0"/>
              </a:rPr>
              <a:t> </a:t>
            </a:r>
            <a:r>
              <a:rPr lang="en-US" dirty="0" err="1">
                <a:latin typeface="Arial" panose="020B0604020202020204" pitchFamily="34" charset="0"/>
              </a:rPr>
              <a:t>gwahanol</a:t>
            </a:r>
            <a:r>
              <a:rPr lang="en-US" dirty="0">
                <a:latin typeface="Arial" panose="020B0604020202020204" pitchFamily="34" charset="0"/>
              </a:rPr>
              <a:t>.</a:t>
            </a:r>
          </a:p>
          <a:p>
            <a:pPr marL="0" indent="0" eaLnBrk="1" fontAlgn="auto" hangingPunct="1">
              <a:spcAft>
                <a:spcPts val="0"/>
              </a:spcAft>
              <a:buNone/>
              <a:defRPr/>
            </a:pPr>
            <a:endParaRPr lang="en-US" dirty="0">
              <a:latin typeface="Arial" panose="020B0604020202020204" pitchFamily="34" charset="0"/>
            </a:endParaRPr>
          </a:p>
        </p:txBody>
      </p:sp>
      <p:sp>
        <p:nvSpPr>
          <p:cNvPr id="4" name="Content Placeholder 3"/>
          <p:cNvSpPr>
            <a:spLocks noGrp="1"/>
          </p:cNvSpPr>
          <p:nvPr>
            <p:ph sz="half" idx="2"/>
          </p:nvPr>
        </p:nvSpPr>
        <p:spPr>
          <a:xfrm>
            <a:off x="4716463" y="1844824"/>
            <a:ext cx="3867151" cy="4032448"/>
          </a:xfrm>
        </p:spPr>
        <p:txBody>
          <a:bodyPr rtlCol="0">
            <a:normAutofit fontScale="92500" lnSpcReduction="20000"/>
          </a:bodyPr>
          <a:lstStyle/>
          <a:p>
            <a:pPr eaLnBrk="1" fontAlgn="auto" hangingPunct="1">
              <a:spcAft>
                <a:spcPts val="0"/>
              </a:spcAft>
              <a:defRPr/>
            </a:pPr>
            <a:r>
              <a:rPr lang="en-US" dirty="0">
                <a:solidFill>
                  <a:srgbClr val="0070C0"/>
                </a:solidFill>
                <a:latin typeface="Arial" panose="020B0604020202020204" pitchFamily="34" charset="0"/>
              </a:rPr>
              <a:t>Very common;</a:t>
            </a:r>
          </a:p>
          <a:p>
            <a:pPr eaLnBrk="1" fontAlgn="auto" hangingPunct="1">
              <a:spcAft>
                <a:spcPts val="0"/>
              </a:spcAft>
              <a:defRPr/>
            </a:pPr>
            <a:r>
              <a:rPr lang="en-US" dirty="0">
                <a:solidFill>
                  <a:srgbClr val="0070C0"/>
                </a:solidFill>
                <a:latin typeface="Arial" panose="020B0604020202020204" pitchFamily="34" charset="0"/>
              </a:rPr>
              <a:t>Can change over time or remain the same;</a:t>
            </a:r>
          </a:p>
          <a:p>
            <a:pPr eaLnBrk="1" fontAlgn="auto" hangingPunct="1">
              <a:spcAft>
                <a:spcPts val="0"/>
              </a:spcAft>
              <a:defRPr/>
            </a:pPr>
            <a:r>
              <a:rPr lang="en-US" dirty="0">
                <a:solidFill>
                  <a:srgbClr val="0070C0"/>
                </a:solidFill>
                <a:latin typeface="Arial" panose="020B0604020202020204" pitchFamily="34" charset="0"/>
              </a:rPr>
              <a:t>May be unusual;</a:t>
            </a:r>
          </a:p>
          <a:p>
            <a:pPr eaLnBrk="1" fontAlgn="auto" hangingPunct="1">
              <a:spcAft>
                <a:spcPts val="0"/>
              </a:spcAft>
              <a:defRPr/>
            </a:pPr>
            <a:r>
              <a:rPr lang="en-GB" dirty="0">
                <a:solidFill>
                  <a:srgbClr val="0070C0"/>
                </a:solidFill>
                <a:latin typeface="Arial" panose="020B0604020202020204" pitchFamily="34" charset="0"/>
              </a:rPr>
              <a:t>Brain is more rigid;</a:t>
            </a:r>
          </a:p>
          <a:p>
            <a:pPr eaLnBrk="1" fontAlgn="auto" hangingPunct="1">
              <a:spcAft>
                <a:spcPts val="0"/>
              </a:spcAft>
              <a:defRPr/>
            </a:pPr>
            <a:r>
              <a:rPr lang="en-GB" dirty="0">
                <a:solidFill>
                  <a:srgbClr val="0070C0"/>
                </a:solidFill>
                <a:latin typeface="Arial" panose="020B0604020202020204" pitchFamily="34" charset="0"/>
              </a:rPr>
              <a:t>Harder to be flexible and have several interests.</a:t>
            </a:r>
          </a:p>
          <a:p>
            <a:pPr marL="0" indent="0" eaLnBrk="1" fontAlgn="auto" hangingPunct="1">
              <a:spcAft>
                <a:spcPts val="0"/>
              </a:spcAft>
              <a:buNone/>
              <a:defRPr/>
            </a:pPr>
            <a:endParaRPr lang="en-US" dirty="0">
              <a:solidFill>
                <a:srgbClr val="0070C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40829464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normAutofit/>
          </a:bodyPr>
          <a:lstStyle/>
          <a:p>
            <a:pPr algn="ctr" eaLnBrk="1" hangingPunct="1"/>
            <a:r>
              <a:rPr lang="en-US" altLang="en-US" sz="4000" dirty="0" err="1">
                <a:latin typeface="Arial" panose="020B0604020202020204" pitchFamily="34" charset="0"/>
              </a:rPr>
              <a:t>Diddordebau</a:t>
            </a:r>
            <a:r>
              <a:rPr lang="en-US" altLang="en-US" sz="4000" dirty="0">
                <a:latin typeface="Arial" panose="020B0604020202020204" pitchFamily="34" charset="0"/>
              </a:rPr>
              <a:t> </a:t>
            </a:r>
            <a:r>
              <a:rPr lang="en-US" altLang="en-US" sz="4000" dirty="0" err="1">
                <a:latin typeface="Arial" panose="020B0604020202020204" pitchFamily="34" charset="0"/>
              </a:rPr>
              <a:t>dwys</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Intense interests</a:t>
            </a:r>
          </a:p>
        </p:txBody>
      </p:sp>
      <p:sp>
        <p:nvSpPr>
          <p:cNvPr id="60419" name="Content Placeholder 2"/>
          <p:cNvSpPr>
            <a:spLocks noGrp="1"/>
          </p:cNvSpPr>
          <p:nvPr>
            <p:ph sz="half" idx="1"/>
          </p:nvPr>
        </p:nvSpPr>
        <p:spPr>
          <a:xfrm>
            <a:off x="899592" y="1844824"/>
            <a:ext cx="3596208" cy="3744764"/>
          </a:xfrm>
        </p:spPr>
        <p:txBody>
          <a:bodyPr>
            <a:normAutofit/>
          </a:bodyPr>
          <a:lstStyle/>
          <a:p>
            <a:pPr eaLnBrk="1" hangingPunct="1"/>
            <a:r>
              <a:rPr lang="en-US" altLang="en-US" dirty="0">
                <a:latin typeface="Arial" panose="020B0604020202020204" pitchFamily="34" charset="0"/>
              </a:rPr>
              <a:t>Pleserus;</a:t>
            </a:r>
          </a:p>
          <a:p>
            <a:pPr eaLnBrk="1" hangingPunct="1"/>
            <a:r>
              <a:rPr lang="en-US" altLang="en-US" dirty="0">
                <a:latin typeface="Arial" panose="020B0604020202020204" pitchFamily="34" charset="0"/>
              </a:rPr>
              <a:t>Dull o </a:t>
            </a:r>
            <a:r>
              <a:rPr lang="en-US" altLang="en-US" dirty="0" err="1">
                <a:latin typeface="Arial" panose="020B0604020202020204" pitchFamily="34" charset="0"/>
              </a:rPr>
              <a:t>ymdopi</a:t>
            </a:r>
            <a:r>
              <a:rPr lang="en-US" altLang="en-US" dirty="0">
                <a:latin typeface="Arial" panose="020B0604020202020204" pitchFamily="34" charset="0"/>
              </a:rPr>
              <a:t>;</a:t>
            </a:r>
          </a:p>
          <a:p>
            <a:pPr eaLnBrk="1" hangingPunct="1"/>
            <a:r>
              <a:rPr lang="en-US" altLang="en-US" dirty="0" err="1">
                <a:latin typeface="Arial" panose="020B0604020202020204" pitchFamily="34" charset="0"/>
              </a:rPr>
              <a:t>Darparu</a:t>
            </a:r>
            <a:r>
              <a:rPr lang="en-US" altLang="en-US" dirty="0">
                <a:latin typeface="Arial" panose="020B0604020202020204" pitchFamily="34" charset="0"/>
              </a:rPr>
              <a:t> </a:t>
            </a:r>
            <a:r>
              <a:rPr lang="en-US" altLang="en-US" dirty="0" err="1">
                <a:latin typeface="Arial" panose="020B0604020202020204" pitchFamily="34" charset="0"/>
              </a:rPr>
              <a:t>strwythur</a:t>
            </a:r>
            <a:r>
              <a:rPr lang="en-US" altLang="en-US" dirty="0">
                <a:latin typeface="Arial" panose="020B0604020202020204" pitchFamily="34" charset="0"/>
              </a:rPr>
              <a:t>, </a:t>
            </a:r>
            <a:r>
              <a:rPr lang="en-US" altLang="en-US" dirty="0" err="1">
                <a:latin typeface="Arial" panose="020B0604020202020204" pitchFamily="34" charset="0"/>
              </a:rPr>
              <a:t>trefn</a:t>
            </a:r>
            <a:r>
              <a:rPr lang="en-US" altLang="en-US" dirty="0">
                <a:latin typeface="Arial" panose="020B0604020202020204" pitchFamily="34" charset="0"/>
              </a:rPr>
              <a:t> a </a:t>
            </a:r>
            <a:r>
              <a:rPr lang="en-US" altLang="en-US" dirty="0" err="1">
                <a:latin typeface="Arial" panose="020B0604020202020204" pitchFamily="34" charset="0"/>
              </a:rPr>
              <a:t>dibynadwyedd</a:t>
            </a:r>
            <a:r>
              <a:rPr lang="en-US" altLang="en-US" dirty="0">
                <a:latin typeface="Arial" panose="020B0604020202020204" pitchFamily="34" charset="0"/>
              </a:rPr>
              <a:t>;</a:t>
            </a:r>
          </a:p>
          <a:p>
            <a:pPr eaLnBrk="1" hangingPunct="1"/>
            <a:r>
              <a:rPr lang="en-US" altLang="en-US" dirty="0" err="1">
                <a:latin typeface="Arial" panose="020B0604020202020204" pitchFamily="34" charset="0"/>
              </a:rPr>
              <a:t>Hanfodol</a:t>
            </a:r>
            <a:r>
              <a:rPr lang="en-US" altLang="en-US" dirty="0">
                <a:latin typeface="Arial" panose="020B0604020202020204" pitchFamily="34" charset="0"/>
              </a:rPr>
              <a:t> </a:t>
            </a:r>
            <a:r>
              <a:rPr lang="en-US" altLang="en-US" dirty="0" err="1">
                <a:latin typeface="Arial" panose="020B0604020202020204" pitchFamily="34" charset="0"/>
              </a:rPr>
              <a:t>ar</a:t>
            </a:r>
            <a:r>
              <a:rPr lang="en-US" altLang="en-US" dirty="0">
                <a:latin typeface="Arial" panose="020B0604020202020204" pitchFamily="34" charset="0"/>
              </a:rPr>
              <a:t> </a:t>
            </a:r>
            <a:r>
              <a:rPr lang="en-US" altLang="en-US" dirty="0" err="1">
                <a:latin typeface="Arial" panose="020B0604020202020204" pitchFamily="34" charset="0"/>
              </a:rPr>
              <a:t>gyfer</a:t>
            </a:r>
            <a:r>
              <a:rPr lang="en-US" altLang="en-US" dirty="0">
                <a:latin typeface="Arial" panose="020B0604020202020204" pitchFamily="34" charset="0"/>
              </a:rPr>
              <a:t> </a:t>
            </a:r>
            <a:r>
              <a:rPr lang="en-US" altLang="en-US" dirty="0" err="1">
                <a:latin typeface="Arial" panose="020B0604020202020204" pitchFamily="34" charset="0"/>
              </a:rPr>
              <a:t>eu</a:t>
            </a:r>
            <a:r>
              <a:rPr lang="en-US" altLang="en-US" dirty="0">
                <a:latin typeface="Arial" panose="020B0604020202020204" pitchFamily="34" charset="0"/>
              </a:rPr>
              <a:t> </a:t>
            </a:r>
            <a:r>
              <a:rPr lang="en-US" altLang="en-US" dirty="0" err="1">
                <a:latin typeface="Arial" panose="020B0604020202020204" pitchFamily="34" charset="0"/>
              </a:rPr>
              <a:t>lles</a:t>
            </a:r>
            <a:r>
              <a:rPr lang="en-US" altLang="en-US" dirty="0">
                <a:latin typeface="Arial" panose="020B0604020202020204" pitchFamily="34" charset="0"/>
              </a:rPr>
              <a:t> </a:t>
            </a:r>
            <a:r>
              <a:rPr lang="en-US" altLang="en-US" dirty="0" err="1">
                <a:latin typeface="Arial" panose="020B0604020202020204" pitchFamily="34" charset="0"/>
              </a:rPr>
              <a:t>a’u</a:t>
            </a:r>
            <a:r>
              <a:rPr lang="en-US" altLang="en-US" dirty="0">
                <a:latin typeface="Arial" panose="020B0604020202020204" pitchFamily="34" charset="0"/>
              </a:rPr>
              <a:t> </a:t>
            </a:r>
            <a:r>
              <a:rPr lang="en-US" altLang="en-US" dirty="0" err="1">
                <a:latin typeface="Arial" panose="020B0604020202020204" pitchFamily="34" charset="0"/>
              </a:rPr>
              <a:t>hapusrwydd</a:t>
            </a:r>
            <a:r>
              <a:rPr lang="en-US" altLang="en-US" dirty="0">
                <a:latin typeface="Arial" panose="020B0604020202020204" pitchFamily="34" charset="0"/>
              </a:rPr>
              <a:t>.</a:t>
            </a:r>
          </a:p>
        </p:txBody>
      </p:sp>
      <p:sp>
        <p:nvSpPr>
          <p:cNvPr id="60420" name="Content Placeholder 3"/>
          <p:cNvSpPr>
            <a:spLocks noGrp="1"/>
          </p:cNvSpPr>
          <p:nvPr>
            <p:ph sz="half" idx="2"/>
          </p:nvPr>
        </p:nvSpPr>
        <p:spPr>
          <a:xfrm>
            <a:off x="4716463" y="1844824"/>
            <a:ext cx="3959993" cy="3744764"/>
          </a:xfrm>
        </p:spPr>
        <p:txBody>
          <a:bodyPr>
            <a:normAutofit/>
          </a:bodyPr>
          <a:lstStyle/>
          <a:p>
            <a:pPr eaLnBrk="1" hangingPunct="1"/>
            <a:r>
              <a:rPr lang="en-US" altLang="en-US" dirty="0">
                <a:solidFill>
                  <a:srgbClr val="0070C0"/>
                </a:solidFill>
                <a:latin typeface="Arial" panose="020B0604020202020204" pitchFamily="34" charset="0"/>
              </a:rPr>
              <a:t>Enjoyable;</a:t>
            </a:r>
          </a:p>
          <a:p>
            <a:pPr eaLnBrk="1" hangingPunct="1"/>
            <a:r>
              <a:rPr lang="en-US" altLang="en-US" dirty="0">
                <a:solidFill>
                  <a:srgbClr val="0070C0"/>
                </a:solidFill>
                <a:latin typeface="Arial" panose="020B0604020202020204" pitchFamily="34" charset="0"/>
              </a:rPr>
              <a:t>A coping mechanism;</a:t>
            </a:r>
          </a:p>
          <a:p>
            <a:pPr eaLnBrk="1" hangingPunct="1"/>
            <a:r>
              <a:rPr lang="en-US" altLang="en-US" dirty="0">
                <a:solidFill>
                  <a:srgbClr val="0070C0"/>
                </a:solidFill>
                <a:latin typeface="Arial" panose="020B0604020202020204" pitchFamily="34" charset="0"/>
              </a:rPr>
              <a:t>Provides structure, order and predictability;</a:t>
            </a:r>
          </a:p>
          <a:p>
            <a:pPr eaLnBrk="1" hangingPunct="1"/>
            <a:r>
              <a:rPr lang="en-US" altLang="en-US" dirty="0">
                <a:solidFill>
                  <a:srgbClr val="0070C0"/>
                </a:solidFill>
                <a:latin typeface="Arial" panose="020B0604020202020204" pitchFamily="34" charset="0"/>
              </a:rPr>
              <a:t>Essential for their well-being and happiness.</a:t>
            </a:r>
          </a:p>
        </p:txBody>
      </p:sp>
    </p:spTree>
    <p:extLst>
      <p:ext uri="{BB962C8B-B14F-4D97-AF65-F5344CB8AC3E}">
        <p14:creationId xmlns:p14="http://schemas.microsoft.com/office/powerpoint/2010/main" val="2819291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algn="ctr" eaLnBrk="1" hangingPunct="1"/>
            <a:r>
              <a:rPr lang="cy-GB" altLang="cy-GB" sz="4000" dirty="0">
                <a:latin typeface="Arial" panose="020B0604020202020204" pitchFamily="34" charset="0"/>
              </a:rPr>
              <a:t>Diddordebau arbennig - Disney</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Special</a:t>
            </a:r>
            <a:r>
              <a:rPr lang="cy-GB" altLang="cy-GB" sz="4000" dirty="0">
                <a:solidFill>
                  <a:srgbClr val="0070C0"/>
                </a:solidFill>
                <a:latin typeface="Arial" panose="020B0604020202020204" pitchFamily="34" charset="0"/>
              </a:rPr>
              <a:t> </a:t>
            </a:r>
            <a:r>
              <a:rPr lang="cy-GB" altLang="cy-GB" sz="4000" dirty="0" err="1">
                <a:solidFill>
                  <a:srgbClr val="0070C0"/>
                </a:solidFill>
                <a:latin typeface="Arial" panose="020B0604020202020204" pitchFamily="34" charset="0"/>
              </a:rPr>
              <a:t>interests</a:t>
            </a:r>
            <a:r>
              <a:rPr lang="cy-GB" altLang="cy-GB" sz="4000" dirty="0">
                <a:solidFill>
                  <a:srgbClr val="0070C0"/>
                </a:solidFill>
                <a:latin typeface="Arial" panose="020B0604020202020204" pitchFamily="34" charset="0"/>
              </a:rPr>
              <a:t> - Disney</a:t>
            </a:r>
            <a:endParaRPr lang="en-US" altLang="en-US" sz="4000" dirty="0">
              <a:solidFill>
                <a:srgbClr val="0070C0"/>
              </a:solidFill>
            </a:endParaRPr>
          </a:p>
        </p:txBody>
      </p:sp>
      <p:pic>
        <p:nvPicPr>
          <p:cNvPr id="7" name="Online Media 6" title="Life, Animated Official Trailer 1 (2016) - Owen Suskind Documentary HD">
            <a:hlinkClick r:id="" action="ppaction://media"/>
            <a:extLst>
              <a:ext uri="{FF2B5EF4-FFF2-40B4-BE49-F238E27FC236}">
                <a16:creationId xmlns:a16="http://schemas.microsoft.com/office/drawing/2014/main" id="{38483EB8-5867-4AEC-A27F-37C39C47BCE9}"/>
              </a:ext>
            </a:extLst>
          </p:cNvPr>
          <p:cNvPicPr>
            <a:picLocks noGrp="1" noRot="1" noChangeAspect="1"/>
          </p:cNvPicPr>
          <p:nvPr>
            <p:ph sz="half" idx="2"/>
            <a:videoFile r:link="rId1"/>
          </p:nvPr>
        </p:nvPicPr>
        <p:blipFill>
          <a:blip r:embed="rId4"/>
          <a:stretch>
            <a:fillRect/>
          </a:stretch>
        </p:blipFill>
        <p:spPr>
          <a:xfrm>
            <a:off x="3635375" y="1690689"/>
            <a:ext cx="5329238" cy="3816349"/>
          </a:xfrm>
          <a:prstGeom prst="rect">
            <a:avLst/>
          </a:prstGeom>
        </p:spPr>
      </p:pic>
      <p:sp>
        <p:nvSpPr>
          <p:cNvPr id="8" name="Content Placeholder 7">
            <a:extLst>
              <a:ext uri="{FF2B5EF4-FFF2-40B4-BE49-F238E27FC236}">
                <a16:creationId xmlns:a16="http://schemas.microsoft.com/office/drawing/2014/main" id="{69A3EB43-E6A4-4217-888E-263ADA65CB8B}"/>
              </a:ext>
            </a:extLst>
          </p:cNvPr>
          <p:cNvSpPr txBox="1">
            <a:spLocks noGrp="1"/>
          </p:cNvSpPr>
          <p:nvPr>
            <p:ph sz="half" idx="1"/>
          </p:nvPr>
        </p:nvSpPr>
        <p:spPr>
          <a:xfrm>
            <a:off x="179512" y="1825625"/>
            <a:ext cx="3240360" cy="2585323"/>
          </a:xfrm>
          <a:prstGeom prst="rect">
            <a:avLst/>
          </a:prstGeom>
          <a:noFill/>
        </p:spPr>
        <p:txBody>
          <a:bodyPr wrap="square" rtlCol="0">
            <a:spAutoFit/>
          </a:bodyPr>
          <a:lstStyle/>
          <a:p>
            <a:pPr marL="0" indent="0">
              <a:buNone/>
            </a:pPr>
            <a:r>
              <a:rPr lang="en-GB" sz="2000" dirty="0" err="1">
                <a:latin typeface="Arial" panose="020B0604020202020204" pitchFamily="34" charset="0"/>
              </a:rPr>
              <a:t>Movieclips</a:t>
            </a:r>
            <a:r>
              <a:rPr lang="en-GB" sz="2000" dirty="0">
                <a:latin typeface="Arial" panose="020B0604020202020204" pitchFamily="34" charset="0"/>
              </a:rPr>
              <a:t> Indie (2016) </a:t>
            </a:r>
            <a:r>
              <a:rPr lang="en-GB" sz="2000" i="1" dirty="0">
                <a:latin typeface="Arial" panose="020B0604020202020204" pitchFamily="34" charset="0"/>
              </a:rPr>
              <a:t>Life, Animated Official Trailer 1 (2016) - Owen </a:t>
            </a:r>
            <a:r>
              <a:rPr lang="en-GB" sz="2000" i="1" dirty="0" err="1">
                <a:latin typeface="Arial" panose="020B0604020202020204" pitchFamily="34" charset="0"/>
              </a:rPr>
              <a:t>Suskind</a:t>
            </a:r>
            <a:r>
              <a:rPr lang="en-GB" sz="2000" i="1" dirty="0">
                <a:latin typeface="Arial" panose="020B0604020202020204" pitchFamily="34" charset="0"/>
              </a:rPr>
              <a:t> Documentary HD. </a:t>
            </a:r>
            <a:r>
              <a:rPr lang="en-GB" sz="2000" dirty="0">
                <a:latin typeface="Arial" panose="020B0604020202020204" pitchFamily="34" charset="0"/>
              </a:rPr>
              <a:t>Available at: </a:t>
            </a:r>
            <a:r>
              <a:rPr lang="en-GB" sz="2000" dirty="0">
                <a:latin typeface="Arial" panose="020B0604020202020204" pitchFamily="34" charset="0"/>
                <a:hlinkClick r:id="rId5"/>
              </a:rPr>
              <a:t>https://www.youtube.com/watch?v=4n7fosK9UyY</a:t>
            </a:r>
            <a:r>
              <a:rPr lang="en-GB" sz="2000" dirty="0">
                <a:latin typeface="Arial" panose="020B0604020202020204" pitchFamily="34" charset="0"/>
              </a:rPr>
              <a:t> [Accessed: December 10 2018].</a:t>
            </a:r>
          </a:p>
        </p:txBody>
      </p:sp>
    </p:spTree>
    <p:extLst>
      <p:ext uri="{BB962C8B-B14F-4D97-AF65-F5344CB8AC3E}">
        <p14:creationId xmlns:p14="http://schemas.microsoft.com/office/powerpoint/2010/main" val="750404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C4012-E9F5-6E0A-28AD-A531DC77D59A}"/>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D67DD956-D8AB-2A33-5CFC-D20EFB4DBB1B}"/>
              </a:ext>
            </a:extLst>
          </p:cNvPr>
          <p:cNvSpPr>
            <a:spLocks noGrp="1"/>
          </p:cNvSpPr>
          <p:nvPr>
            <p:ph type="title"/>
          </p:nvPr>
        </p:nvSpPr>
        <p:spPr/>
        <p:txBody>
          <a:bodyPr>
            <a:normAutofit/>
          </a:bodyPr>
          <a:lstStyle/>
          <a:p>
            <a:pPr algn="ctr" eaLnBrk="1" hangingPunct="1"/>
            <a:r>
              <a:rPr lang="en-US" altLang="en-US" sz="4000" dirty="0" err="1">
                <a:latin typeface="Arial" panose="020B0604020202020204" pitchFamily="34" charset="0"/>
              </a:rPr>
              <a:t>Cryfderau</a:t>
            </a:r>
            <a:r>
              <a:rPr lang="en-US" altLang="en-US" sz="4000" dirty="0">
                <a:latin typeface="Arial" panose="020B0604020202020204" pitchFamily="34" charset="0"/>
              </a:rPr>
              <a:t> </a:t>
            </a:r>
            <a:r>
              <a:rPr lang="en-US" altLang="en-US" sz="4000" dirty="0" err="1">
                <a:latin typeface="Arial" panose="020B0604020202020204" pitchFamily="34" charset="0"/>
              </a:rPr>
              <a:t>posib</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Potential strengths</a:t>
            </a:r>
          </a:p>
        </p:txBody>
      </p:sp>
      <p:sp>
        <p:nvSpPr>
          <p:cNvPr id="60419" name="Content Placeholder 2">
            <a:extLst>
              <a:ext uri="{FF2B5EF4-FFF2-40B4-BE49-F238E27FC236}">
                <a16:creationId xmlns:a16="http://schemas.microsoft.com/office/drawing/2014/main" id="{79E996B2-FE02-92F6-8C73-06951D24D37F}"/>
              </a:ext>
            </a:extLst>
          </p:cNvPr>
          <p:cNvSpPr>
            <a:spLocks noGrp="1"/>
          </p:cNvSpPr>
          <p:nvPr>
            <p:ph sz="half" idx="1"/>
          </p:nvPr>
        </p:nvSpPr>
        <p:spPr>
          <a:xfrm>
            <a:off x="899592" y="1844824"/>
            <a:ext cx="3596208" cy="3744764"/>
          </a:xfrm>
        </p:spPr>
        <p:txBody>
          <a:bodyPr>
            <a:normAutofit lnSpcReduction="10000"/>
          </a:bodyPr>
          <a:lstStyle/>
          <a:p>
            <a:pPr eaLnBrk="1" hangingPunct="1"/>
            <a:r>
              <a:rPr lang="en-US" altLang="en-US" dirty="0">
                <a:latin typeface="Arial" panose="020B0604020202020204" pitchFamily="34" charset="0"/>
              </a:rPr>
              <a:t>Sylw </a:t>
            </a:r>
            <a:r>
              <a:rPr lang="en-US" altLang="en-US" dirty="0" err="1">
                <a:latin typeface="Arial" panose="020B0604020202020204" pitchFamily="34" charset="0"/>
              </a:rPr>
              <a:t>i</a:t>
            </a:r>
            <a:r>
              <a:rPr lang="en-US" altLang="en-US" dirty="0">
                <a:latin typeface="Arial" panose="020B0604020202020204" pitchFamily="34" charset="0"/>
              </a:rPr>
              <a:t> </a:t>
            </a:r>
            <a:r>
              <a:rPr lang="en-US" altLang="en-US" dirty="0" err="1">
                <a:latin typeface="Arial" panose="020B0604020202020204" pitchFamily="34" charset="0"/>
              </a:rPr>
              <a:t>fanylion</a:t>
            </a:r>
            <a:r>
              <a:rPr lang="en-US" altLang="en-US" dirty="0">
                <a:latin typeface="Arial" panose="020B0604020202020204" pitchFamily="34" charset="0"/>
              </a:rPr>
              <a:t>;</a:t>
            </a:r>
          </a:p>
          <a:p>
            <a:pPr eaLnBrk="1" hangingPunct="1"/>
            <a:r>
              <a:rPr lang="en-US" altLang="en-US" dirty="0" err="1">
                <a:latin typeface="Arial" panose="020B0604020202020204" pitchFamily="34" charset="0"/>
              </a:rPr>
              <a:t>Gonestrwydd</a:t>
            </a:r>
            <a:r>
              <a:rPr lang="en-US" altLang="en-US" dirty="0">
                <a:latin typeface="Arial" panose="020B0604020202020204" pitchFamily="34" charset="0"/>
              </a:rPr>
              <a:t>;</a:t>
            </a:r>
          </a:p>
          <a:p>
            <a:pPr eaLnBrk="1" hangingPunct="1"/>
            <a:r>
              <a:rPr lang="en-US" altLang="en-US" dirty="0" err="1">
                <a:latin typeface="Arial" panose="020B0604020202020204" pitchFamily="34" charset="0"/>
              </a:rPr>
              <a:t>Creadigrwydd</a:t>
            </a:r>
            <a:r>
              <a:rPr lang="en-US" altLang="en-US" dirty="0">
                <a:latin typeface="Arial" panose="020B0604020202020204" pitchFamily="34" charset="0"/>
              </a:rPr>
              <a:t>;</a:t>
            </a:r>
          </a:p>
          <a:p>
            <a:pPr eaLnBrk="1" hangingPunct="1"/>
            <a:r>
              <a:rPr lang="en-US" altLang="en-US" dirty="0" err="1">
                <a:latin typeface="Arial" panose="020B0604020202020204" pitchFamily="34" charset="0"/>
              </a:rPr>
              <a:t>Canolbwyntio</a:t>
            </a:r>
            <a:r>
              <a:rPr lang="en-US" altLang="en-US" dirty="0">
                <a:latin typeface="Arial" panose="020B0604020202020204" pitchFamily="34" charset="0"/>
              </a:rPr>
              <a:t> </a:t>
            </a:r>
            <a:r>
              <a:rPr lang="en-US" altLang="en-US" dirty="0" err="1">
                <a:latin typeface="Arial" panose="020B0604020202020204" pitchFamily="34" charset="0"/>
              </a:rPr>
              <a:t>dwys</a:t>
            </a:r>
            <a:r>
              <a:rPr lang="en-US" altLang="en-US" dirty="0">
                <a:latin typeface="Arial" panose="020B0604020202020204" pitchFamily="34" charset="0"/>
              </a:rPr>
              <a:t>;</a:t>
            </a:r>
          </a:p>
          <a:p>
            <a:pPr eaLnBrk="1" hangingPunct="1"/>
            <a:r>
              <a:rPr lang="en-US" altLang="en-US" dirty="0" err="1">
                <a:latin typeface="Arial" panose="020B0604020202020204" pitchFamily="34" charset="0"/>
              </a:rPr>
              <a:t>Gwybodaeth</a:t>
            </a:r>
            <a:r>
              <a:rPr lang="en-US" altLang="en-US" dirty="0">
                <a:latin typeface="Arial" panose="020B0604020202020204" pitchFamily="34" charset="0"/>
              </a:rPr>
              <a:t> </a:t>
            </a:r>
            <a:r>
              <a:rPr lang="en-US" altLang="en-US" dirty="0" err="1">
                <a:latin typeface="Arial" panose="020B0604020202020204" pitchFamily="34" charset="0"/>
              </a:rPr>
              <a:t>arbenigol</a:t>
            </a:r>
            <a:r>
              <a:rPr lang="en-US" altLang="en-US" dirty="0">
                <a:latin typeface="Arial" panose="020B0604020202020204" pitchFamily="34" charset="0"/>
              </a:rPr>
              <a:t>;</a:t>
            </a:r>
          </a:p>
          <a:p>
            <a:pPr eaLnBrk="1" hangingPunct="1"/>
            <a:r>
              <a:rPr lang="en-US" altLang="en-US" dirty="0" err="1">
                <a:latin typeface="Arial" panose="020B0604020202020204" pitchFamily="34" charset="0"/>
              </a:rPr>
              <a:t>Datrys</a:t>
            </a:r>
            <a:r>
              <a:rPr lang="en-US" altLang="en-US" dirty="0">
                <a:latin typeface="Arial" panose="020B0604020202020204" pitchFamily="34" charset="0"/>
              </a:rPr>
              <a:t> </a:t>
            </a:r>
            <a:r>
              <a:rPr lang="en-US" altLang="en-US" dirty="0" err="1">
                <a:latin typeface="Arial" panose="020B0604020202020204" pitchFamily="34" charset="0"/>
              </a:rPr>
              <a:t>problemau'n</a:t>
            </a:r>
            <a:r>
              <a:rPr lang="en-US" altLang="en-US" dirty="0">
                <a:latin typeface="Arial" panose="020B0604020202020204" pitchFamily="34" charset="0"/>
              </a:rPr>
              <a:t> </a:t>
            </a:r>
            <a:r>
              <a:rPr lang="en-US" altLang="en-US" dirty="0" err="1">
                <a:latin typeface="Arial" panose="020B0604020202020204" pitchFamily="34" charset="0"/>
              </a:rPr>
              <a:t>arloesol</a:t>
            </a:r>
            <a:r>
              <a:rPr lang="en-US" altLang="en-US" dirty="0">
                <a:latin typeface="Arial" panose="020B0604020202020204" pitchFamily="34" charset="0"/>
              </a:rPr>
              <a:t>.</a:t>
            </a:r>
          </a:p>
        </p:txBody>
      </p:sp>
      <p:sp>
        <p:nvSpPr>
          <p:cNvPr id="60420" name="Content Placeholder 3">
            <a:extLst>
              <a:ext uri="{FF2B5EF4-FFF2-40B4-BE49-F238E27FC236}">
                <a16:creationId xmlns:a16="http://schemas.microsoft.com/office/drawing/2014/main" id="{BCD3ADC3-36DB-093F-9F36-1509608D2A44}"/>
              </a:ext>
            </a:extLst>
          </p:cNvPr>
          <p:cNvSpPr>
            <a:spLocks noGrp="1"/>
          </p:cNvSpPr>
          <p:nvPr>
            <p:ph sz="half" idx="2"/>
          </p:nvPr>
        </p:nvSpPr>
        <p:spPr>
          <a:xfrm>
            <a:off x="4716463" y="1844824"/>
            <a:ext cx="3959993" cy="3744764"/>
          </a:xfrm>
        </p:spPr>
        <p:txBody>
          <a:bodyPr>
            <a:normAutofit lnSpcReduction="10000"/>
          </a:bodyPr>
          <a:lstStyle/>
          <a:p>
            <a:pPr eaLnBrk="1" hangingPunct="1"/>
            <a:r>
              <a:rPr lang="en-GB" altLang="en-US" dirty="0">
                <a:solidFill>
                  <a:srgbClr val="0070C0"/>
                </a:solidFill>
                <a:latin typeface="Arial" panose="020B0604020202020204" pitchFamily="34" charset="0"/>
              </a:rPr>
              <a:t>Attention to detail;</a:t>
            </a:r>
          </a:p>
          <a:p>
            <a:pPr eaLnBrk="1" hangingPunct="1"/>
            <a:r>
              <a:rPr lang="en-GB" altLang="en-US" dirty="0">
                <a:solidFill>
                  <a:srgbClr val="0070C0"/>
                </a:solidFill>
                <a:latin typeface="Arial" panose="020B0604020202020204" pitchFamily="34" charset="0"/>
              </a:rPr>
              <a:t>Honesty;</a:t>
            </a:r>
          </a:p>
          <a:p>
            <a:pPr eaLnBrk="1" hangingPunct="1"/>
            <a:r>
              <a:rPr lang="en-GB" altLang="en-US" dirty="0">
                <a:solidFill>
                  <a:srgbClr val="0070C0"/>
                </a:solidFill>
                <a:latin typeface="Arial" panose="020B0604020202020204" pitchFamily="34" charset="0"/>
              </a:rPr>
              <a:t>Creativity;</a:t>
            </a:r>
          </a:p>
          <a:p>
            <a:pPr eaLnBrk="1" hangingPunct="1"/>
            <a:r>
              <a:rPr lang="en-GB" altLang="en-US" dirty="0">
                <a:solidFill>
                  <a:srgbClr val="0070C0"/>
                </a:solidFill>
                <a:latin typeface="Arial" panose="020B0604020202020204" pitchFamily="34" charset="0"/>
              </a:rPr>
              <a:t>Deep focus;</a:t>
            </a:r>
          </a:p>
          <a:p>
            <a:pPr eaLnBrk="1" hangingPunct="1"/>
            <a:r>
              <a:rPr lang="en-GB" altLang="en-US" dirty="0">
                <a:solidFill>
                  <a:srgbClr val="0070C0"/>
                </a:solidFill>
                <a:latin typeface="Arial" panose="020B0604020202020204" pitchFamily="34" charset="0"/>
              </a:rPr>
              <a:t>Specialist knowledge;</a:t>
            </a:r>
          </a:p>
          <a:p>
            <a:pPr eaLnBrk="1" hangingPunct="1"/>
            <a:r>
              <a:rPr lang="en-GB" altLang="en-US" dirty="0">
                <a:solidFill>
                  <a:srgbClr val="0070C0"/>
                </a:solidFill>
                <a:latin typeface="Arial" panose="020B0604020202020204" pitchFamily="34" charset="0"/>
              </a:rPr>
              <a:t>Innovative problem solving.</a:t>
            </a:r>
          </a:p>
        </p:txBody>
      </p:sp>
    </p:spTree>
    <p:extLst>
      <p:ext uri="{BB962C8B-B14F-4D97-AF65-F5344CB8AC3E}">
        <p14:creationId xmlns:p14="http://schemas.microsoft.com/office/powerpoint/2010/main" val="1787500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260E9-6194-1D39-DB8A-D810BE793D7C}"/>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9397BC87-0692-5354-A7B3-AC6B2FDD6BC4}"/>
              </a:ext>
            </a:extLst>
          </p:cNvPr>
          <p:cNvSpPr>
            <a:spLocks noGrp="1"/>
          </p:cNvSpPr>
          <p:nvPr>
            <p:ph type="title"/>
          </p:nvPr>
        </p:nvSpPr>
        <p:spPr>
          <a:xfrm>
            <a:off x="628650" y="365126"/>
            <a:ext cx="7886700" cy="845110"/>
          </a:xfrm>
        </p:spPr>
        <p:txBody>
          <a:bodyPr>
            <a:normAutofit fontScale="90000"/>
          </a:bodyPr>
          <a:lstStyle/>
          <a:p>
            <a:pPr algn="ctr" eaLnBrk="1" hangingPunct="1"/>
            <a:r>
              <a:rPr lang="en-US" altLang="en-US" sz="4000" dirty="0">
                <a:latin typeface="Arial" panose="020B0604020202020204" pitchFamily="34" charset="0"/>
              </a:rPr>
              <a:t>…ac </a:t>
            </a:r>
            <a:r>
              <a:rPr lang="en-US" altLang="en-US" sz="4000" dirty="0" err="1">
                <a:latin typeface="Arial" panose="020B0604020202020204" pitchFamily="34" charset="0"/>
              </a:rPr>
              <a:t>iaith</a:t>
            </a:r>
            <a:r>
              <a:rPr lang="en-US" altLang="en-US" sz="4000" dirty="0">
                <a:latin typeface="Arial" panose="020B0604020202020204" pitchFamily="34" charset="0"/>
              </a:rPr>
              <a:t>!</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…and language!</a:t>
            </a:r>
          </a:p>
        </p:txBody>
      </p:sp>
      <p:pic>
        <p:nvPicPr>
          <p:cNvPr id="4" name="Content Placeholder 3">
            <a:extLst>
              <a:ext uri="{FF2B5EF4-FFF2-40B4-BE49-F238E27FC236}">
                <a16:creationId xmlns:a16="http://schemas.microsoft.com/office/drawing/2014/main" id="{0F8AB6B0-6FE3-AE98-1A93-757D6A045243}"/>
              </a:ext>
            </a:extLst>
          </p:cNvPr>
          <p:cNvPicPr>
            <a:picLocks noGrp="1" noChangeAspect="1"/>
          </p:cNvPicPr>
          <p:nvPr>
            <p:ph idx="1"/>
          </p:nvPr>
        </p:nvPicPr>
        <p:blipFill>
          <a:blip r:embed="rId3"/>
          <a:stretch>
            <a:fillRect/>
          </a:stretch>
        </p:blipFill>
        <p:spPr>
          <a:xfrm>
            <a:off x="1411941" y="1438836"/>
            <a:ext cx="4002538" cy="4450976"/>
          </a:xfrm>
          <a:prstGeom prst="rect">
            <a:avLst/>
          </a:prstGeom>
        </p:spPr>
      </p:pic>
      <p:sp>
        <p:nvSpPr>
          <p:cNvPr id="5" name="TextBox 4">
            <a:extLst>
              <a:ext uri="{FF2B5EF4-FFF2-40B4-BE49-F238E27FC236}">
                <a16:creationId xmlns:a16="http://schemas.microsoft.com/office/drawing/2014/main" id="{9B20A5E2-FB4D-62A3-559B-A25F816C7C41}"/>
              </a:ext>
            </a:extLst>
          </p:cNvPr>
          <p:cNvSpPr txBox="1"/>
          <p:nvPr/>
        </p:nvSpPr>
        <p:spPr>
          <a:xfrm>
            <a:off x="147918" y="2245659"/>
            <a:ext cx="946478" cy="738664"/>
          </a:xfrm>
          <a:prstGeom prst="rect">
            <a:avLst/>
          </a:prstGeom>
          <a:noFill/>
        </p:spPr>
        <p:txBody>
          <a:bodyPr wrap="none" rtlCol="0">
            <a:spAutoFit/>
          </a:bodyPr>
          <a:lstStyle/>
          <a:p>
            <a:r>
              <a:rPr lang="en-GB" sz="1400" dirty="0"/>
              <a:t>(Source:</a:t>
            </a:r>
          </a:p>
          <a:p>
            <a:r>
              <a:rPr lang="en-GB" sz="1400" dirty="0"/>
              <a:t>TV Tropes,</a:t>
            </a:r>
          </a:p>
          <a:p>
            <a:r>
              <a:rPr lang="en-GB" sz="1400" dirty="0"/>
              <a:t>no date).</a:t>
            </a:r>
          </a:p>
        </p:txBody>
      </p:sp>
      <p:sp>
        <p:nvSpPr>
          <p:cNvPr id="6" name="Speech Bubble: Oval 5">
            <a:extLst>
              <a:ext uri="{FF2B5EF4-FFF2-40B4-BE49-F238E27FC236}">
                <a16:creationId xmlns:a16="http://schemas.microsoft.com/office/drawing/2014/main" id="{5E5064BA-8A37-EE25-E190-F01EA48D0688}"/>
              </a:ext>
            </a:extLst>
          </p:cNvPr>
          <p:cNvSpPr/>
          <p:nvPr/>
        </p:nvSpPr>
        <p:spPr>
          <a:xfrm>
            <a:off x="5836025" y="1640541"/>
            <a:ext cx="2679325" cy="1936377"/>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dirty="0"/>
              <a:t>Tenho visto o filme À Procura de Nemo e aprendido português.</a:t>
            </a:r>
            <a:endParaRPr lang="en-GB" dirty="0"/>
          </a:p>
        </p:txBody>
      </p:sp>
      <p:sp>
        <p:nvSpPr>
          <p:cNvPr id="7" name="Speech Bubble: Oval 6">
            <a:extLst>
              <a:ext uri="{FF2B5EF4-FFF2-40B4-BE49-F238E27FC236}">
                <a16:creationId xmlns:a16="http://schemas.microsoft.com/office/drawing/2014/main" id="{33758FA4-F781-D7FD-8FFA-5AEA8D0780DB}"/>
              </a:ext>
            </a:extLst>
          </p:cNvPr>
          <p:cNvSpPr/>
          <p:nvPr/>
        </p:nvSpPr>
        <p:spPr>
          <a:xfrm flipH="1">
            <a:off x="5836025" y="4007223"/>
            <a:ext cx="2571747" cy="1532965"/>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pt-BR" sz="2000" dirty="0"/>
              <a:t>Vou ler isto para ti em português</a:t>
            </a:r>
            <a:r>
              <a:rPr lang="pt-BR" dirty="0"/>
              <a:t>.</a:t>
            </a:r>
            <a:endParaRPr lang="en-GB" dirty="0"/>
          </a:p>
        </p:txBody>
      </p:sp>
    </p:spTree>
    <p:extLst>
      <p:ext uri="{BB962C8B-B14F-4D97-AF65-F5344CB8AC3E}">
        <p14:creationId xmlns:p14="http://schemas.microsoft.com/office/powerpoint/2010/main" val="38371157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CB9E0-6BF2-5325-C88B-D6ECE1A8A9DC}"/>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D8924542-D868-B2D2-905F-BF918EA77E8F}"/>
              </a:ext>
            </a:extLst>
          </p:cNvPr>
          <p:cNvSpPr>
            <a:spLocks noGrp="1"/>
          </p:cNvSpPr>
          <p:nvPr>
            <p:ph type="title"/>
          </p:nvPr>
        </p:nvSpPr>
        <p:spPr/>
        <p:txBody>
          <a:bodyPr>
            <a:normAutofit/>
          </a:bodyPr>
          <a:lstStyle/>
          <a:p>
            <a:pPr algn="ctr" eaLnBrk="1" hangingPunct="1"/>
            <a:r>
              <a:rPr lang="en-US" altLang="en-US" sz="4000" dirty="0">
                <a:latin typeface="Arial" panose="020B0604020202020204" pitchFamily="34" charset="0"/>
              </a:rPr>
              <a:t>Myth neu </a:t>
            </a:r>
            <a:r>
              <a:rPr lang="en-US" altLang="en-US" sz="4000" dirty="0" err="1">
                <a:latin typeface="Arial" panose="020B0604020202020204" pitchFamily="34" charset="0"/>
              </a:rPr>
              <a:t>Ffaith</a:t>
            </a:r>
            <a:r>
              <a:rPr lang="en-US" altLang="en-US" sz="4000" dirty="0">
                <a:latin typeface="Arial" panose="020B0604020202020204" pitchFamily="34" charset="0"/>
              </a:rPr>
              <a:t>?</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Myth or Fact?</a:t>
            </a:r>
          </a:p>
        </p:txBody>
      </p:sp>
      <p:sp>
        <p:nvSpPr>
          <p:cNvPr id="60419" name="Content Placeholder 2">
            <a:extLst>
              <a:ext uri="{FF2B5EF4-FFF2-40B4-BE49-F238E27FC236}">
                <a16:creationId xmlns:a16="http://schemas.microsoft.com/office/drawing/2014/main" id="{9731ACBF-0A85-9AC1-362E-6F1EC68AC1CE}"/>
              </a:ext>
            </a:extLst>
          </p:cNvPr>
          <p:cNvSpPr>
            <a:spLocks noGrp="1"/>
          </p:cNvSpPr>
          <p:nvPr>
            <p:ph sz="half" idx="1"/>
          </p:nvPr>
        </p:nvSpPr>
        <p:spPr>
          <a:xfrm>
            <a:off x="161365" y="1844824"/>
            <a:ext cx="4334435" cy="4125670"/>
          </a:xfrm>
        </p:spPr>
        <p:txBody>
          <a:bodyPr>
            <a:normAutofit fontScale="92500" lnSpcReduction="20000"/>
          </a:bodyPr>
          <a:lstStyle/>
          <a:p>
            <a:pPr eaLnBrk="1" hangingPunct="1"/>
            <a:r>
              <a:rPr lang="cy-GB" noProof="0" dirty="0">
                <a:latin typeface="Arial" panose="020B0604020202020204" pitchFamily="34" charset="0"/>
              </a:rPr>
              <a:t>Mae pob person awtistig yn osgoi rhyngweithio cymdeithasol;</a:t>
            </a:r>
          </a:p>
          <a:p>
            <a:pPr eaLnBrk="1" hangingPunct="1"/>
            <a:r>
              <a:rPr lang="cy-GB" noProof="0" dirty="0">
                <a:latin typeface="Arial" panose="020B0604020202020204" pitchFamily="34" charset="0"/>
              </a:rPr>
              <a:t>Mae awtistiaeth yn cael ei hachosi gan </a:t>
            </a:r>
            <a:r>
              <a:rPr lang="cy-GB" noProof="0" dirty="0" err="1">
                <a:latin typeface="Arial" panose="020B0604020202020204" pitchFamily="34" charset="0"/>
              </a:rPr>
              <a:t>rianta</a:t>
            </a:r>
            <a:r>
              <a:rPr lang="cy-GB" noProof="0" dirty="0">
                <a:latin typeface="Arial" panose="020B0604020202020204" pitchFamily="34" charset="0"/>
              </a:rPr>
              <a:t> gwael;</a:t>
            </a:r>
          </a:p>
          <a:p>
            <a:pPr eaLnBrk="1" hangingPunct="1"/>
            <a:r>
              <a:rPr lang="cy-GB" noProof="0" dirty="0">
                <a:latin typeface="Arial" panose="020B0604020202020204" pitchFamily="34" charset="0"/>
              </a:rPr>
              <a:t>Nid oes gan bobl awtistig empathi;</a:t>
            </a:r>
          </a:p>
          <a:p>
            <a:pPr eaLnBrk="1" hangingPunct="1"/>
            <a:r>
              <a:rPr lang="cy-GB" noProof="0" dirty="0">
                <a:latin typeface="Arial" panose="020B0604020202020204" pitchFamily="34" charset="0"/>
              </a:rPr>
              <a:t>Mae awtistiaeth yn effeithio ar fechgyn yn unig;</a:t>
            </a:r>
          </a:p>
          <a:p>
            <a:pPr eaLnBrk="1" hangingPunct="1"/>
            <a:r>
              <a:rPr lang="cy-GB" noProof="0" dirty="0">
                <a:latin typeface="Arial" panose="020B0604020202020204" pitchFamily="34" charset="0"/>
              </a:rPr>
              <a:t>Mae gan bob dysgwr awtistig yr un anghenion.</a:t>
            </a:r>
          </a:p>
        </p:txBody>
      </p:sp>
      <p:sp>
        <p:nvSpPr>
          <p:cNvPr id="60420" name="Content Placeholder 3">
            <a:extLst>
              <a:ext uri="{FF2B5EF4-FFF2-40B4-BE49-F238E27FC236}">
                <a16:creationId xmlns:a16="http://schemas.microsoft.com/office/drawing/2014/main" id="{D8A11AAC-391E-970A-6150-B0DD1278722B}"/>
              </a:ext>
            </a:extLst>
          </p:cNvPr>
          <p:cNvSpPr>
            <a:spLocks noGrp="1"/>
          </p:cNvSpPr>
          <p:nvPr>
            <p:ph sz="half" idx="2"/>
          </p:nvPr>
        </p:nvSpPr>
        <p:spPr>
          <a:xfrm>
            <a:off x="4716463" y="1844824"/>
            <a:ext cx="4145149" cy="4125670"/>
          </a:xfrm>
        </p:spPr>
        <p:txBody>
          <a:bodyPr>
            <a:normAutofit fontScale="92500" lnSpcReduction="20000"/>
          </a:bodyPr>
          <a:lstStyle/>
          <a:p>
            <a:pPr eaLnBrk="1" hangingPunct="1"/>
            <a:r>
              <a:rPr lang="en-GB" altLang="en-US" dirty="0">
                <a:solidFill>
                  <a:srgbClr val="0070C0"/>
                </a:solidFill>
                <a:latin typeface="Arial" panose="020B0604020202020204" pitchFamily="34" charset="0"/>
              </a:rPr>
              <a:t>All autistic people avoid social interaction.</a:t>
            </a:r>
          </a:p>
          <a:p>
            <a:pPr eaLnBrk="1" hangingPunct="1"/>
            <a:r>
              <a:rPr lang="en-GB" altLang="en-US" dirty="0">
                <a:solidFill>
                  <a:srgbClr val="0070C0"/>
                </a:solidFill>
                <a:latin typeface="Arial" panose="020B0604020202020204" pitchFamily="34" charset="0"/>
              </a:rPr>
              <a:t>Autism is caused by poor parenting.</a:t>
            </a:r>
          </a:p>
          <a:p>
            <a:pPr eaLnBrk="1" hangingPunct="1"/>
            <a:r>
              <a:rPr lang="en-GB" altLang="en-US" dirty="0">
                <a:solidFill>
                  <a:srgbClr val="0070C0"/>
                </a:solidFill>
                <a:latin typeface="Arial" panose="020B0604020202020204" pitchFamily="34" charset="0"/>
              </a:rPr>
              <a:t>Autistic people lack empathy.</a:t>
            </a:r>
          </a:p>
          <a:p>
            <a:pPr eaLnBrk="1" hangingPunct="1"/>
            <a:r>
              <a:rPr lang="en-GB" altLang="en-US" dirty="0">
                <a:solidFill>
                  <a:srgbClr val="0070C0"/>
                </a:solidFill>
                <a:latin typeface="Arial" panose="020B0604020202020204" pitchFamily="34" charset="0"/>
              </a:rPr>
              <a:t>Autism only affects boys.</a:t>
            </a:r>
          </a:p>
          <a:p>
            <a:pPr eaLnBrk="1" hangingPunct="1"/>
            <a:r>
              <a:rPr lang="en-GB" altLang="en-US" dirty="0">
                <a:solidFill>
                  <a:srgbClr val="0070C0"/>
                </a:solidFill>
                <a:latin typeface="Arial" panose="020B0604020202020204" pitchFamily="34" charset="0"/>
              </a:rPr>
              <a:t>Every autistic learner has the same needs.</a:t>
            </a:r>
          </a:p>
        </p:txBody>
      </p:sp>
    </p:spTree>
    <p:extLst>
      <p:ext uri="{BB962C8B-B14F-4D97-AF65-F5344CB8AC3E}">
        <p14:creationId xmlns:p14="http://schemas.microsoft.com/office/powerpoint/2010/main" val="12522929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774DC0-DB70-FFE3-58D7-8AD60E01DC3D}"/>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AE8F5F1C-4A25-1A2A-B626-A7E20157FAFB}"/>
              </a:ext>
            </a:extLst>
          </p:cNvPr>
          <p:cNvSpPr>
            <a:spLocks noGrp="1"/>
          </p:cNvSpPr>
          <p:nvPr>
            <p:ph type="title"/>
          </p:nvPr>
        </p:nvSpPr>
        <p:spPr/>
        <p:txBody>
          <a:bodyPr>
            <a:normAutofit/>
          </a:bodyPr>
          <a:lstStyle/>
          <a:p>
            <a:pPr algn="ctr" eaLnBrk="1" hangingPunct="1"/>
            <a:r>
              <a:rPr lang="en-US" altLang="en-US" sz="4000" dirty="0">
                <a:latin typeface="Arial" panose="020B0604020202020204" pitchFamily="34" charset="0"/>
              </a:rPr>
              <a:t>Fideo</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Video</a:t>
            </a:r>
          </a:p>
        </p:txBody>
      </p:sp>
      <p:pic>
        <p:nvPicPr>
          <p:cNvPr id="6" name="Online Media 5" title="Can you make it to the end?">
            <a:hlinkClick r:id="" action="ppaction://media"/>
            <a:extLst>
              <a:ext uri="{FF2B5EF4-FFF2-40B4-BE49-F238E27FC236}">
                <a16:creationId xmlns:a16="http://schemas.microsoft.com/office/drawing/2014/main" id="{E3771894-5D6C-5094-5C40-CBB53090A33D}"/>
              </a:ext>
            </a:extLst>
          </p:cNvPr>
          <p:cNvPicPr>
            <a:picLocks noGrp="1" noRot="1" noChangeAspect="1"/>
          </p:cNvPicPr>
          <p:nvPr>
            <p:ph idx="1"/>
            <a:videoFile r:link="rId1"/>
          </p:nvPr>
        </p:nvPicPr>
        <p:blipFill>
          <a:blip r:embed="rId4"/>
          <a:stretch>
            <a:fillRect/>
          </a:stretch>
        </p:blipFill>
        <p:spPr>
          <a:xfrm>
            <a:off x="363071" y="1825625"/>
            <a:ext cx="8377517" cy="3902822"/>
          </a:xfrm>
          <a:prstGeom prst="rect">
            <a:avLst/>
          </a:prstGeom>
        </p:spPr>
      </p:pic>
    </p:spTree>
    <p:extLst>
      <p:ext uri="{BB962C8B-B14F-4D97-AF65-F5344CB8AC3E}">
        <p14:creationId xmlns:p14="http://schemas.microsoft.com/office/powerpoint/2010/main" val="136162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571B7-DAFE-A528-0E3C-7C5B166472EB}"/>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187A2375-397D-39E6-1177-E81D5DF82A8E}"/>
              </a:ext>
            </a:extLst>
          </p:cNvPr>
          <p:cNvSpPr>
            <a:spLocks noGrp="1"/>
          </p:cNvSpPr>
          <p:nvPr>
            <p:ph type="title"/>
          </p:nvPr>
        </p:nvSpPr>
        <p:spPr>
          <a:xfrm>
            <a:off x="628650" y="365126"/>
            <a:ext cx="7886700" cy="1046816"/>
          </a:xfrm>
        </p:spPr>
        <p:txBody>
          <a:bodyPr>
            <a:normAutofit fontScale="90000"/>
          </a:bodyPr>
          <a:lstStyle/>
          <a:p>
            <a:pPr algn="ctr" eaLnBrk="1" hangingPunct="1"/>
            <a:r>
              <a:rPr lang="en-US" altLang="en-US" sz="4000" dirty="0">
                <a:latin typeface="Arial" panose="020B0604020202020204" pitchFamily="34" charset="0"/>
              </a:rPr>
              <a:t>Beth </a:t>
            </a:r>
            <a:r>
              <a:rPr lang="en-US" altLang="en-US" sz="4000" dirty="0" err="1">
                <a:latin typeface="Arial" panose="020B0604020202020204" pitchFamily="34" charset="0"/>
              </a:rPr>
              <a:t>yw</a:t>
            </a:r>
            <a:r>
              <a:rPr lang="en-US" altLang="en-US" sz="4000" dirty="0">
                <a:latin typeface="Arial" panose="020B0604020202020204" pitchFamily="34" charset="0"/>
              </a:rPr>
              <a:t> ADCG?</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What is ADHD?</a:t>
            </a:r>
          </a:p>
        </p:txBody>
      </p:sp>
      <p:sp>
        <p:nvSpPr>
          <p:cNvPr id="60419" name="Content Placeholder 2">
            <a:extLst>
              <a:ext uri="{FF2B5EF4-FFF2-40B4-BE49-F238E27FC236}">
                <a16:creationId xmlns:a16="http://schemas.microsoft.com/office/drawing/2014/main" id="{64F4FE2E-14C5-7BC0-D404-0E51A6DCA131}"/>
              </a:ext>
            </a:extLst>
          </p:cNvPr>
          <p:cNvSpPr>
            <a:spLocks noGrp="1"/>
          </p:cNvSpPr>
          <p:nvPr>
            <p:ph sz="half" idx="1"/>
          </p:nvPr>
        </p:nvSpPr>
        <p:spPr>
          <a:xfrm>
            <a:off x="161365" y="1559859"/>
            <a:ext cx="4334435" cy="4410635"/>
          </a:xfrm>
        </p:spPr>
        <p:txBody>
          <a:bodyPr>
            <a:normAutofit fontScale="85000" lnSpcReduction="20000"/>
          </a:bodyPr>
          <a:lstStyle/>
          <a:p>
            <a:pPr marL="0" indent="0" eaLnBrk="1" hangingPunct="1">
              <a:buNone/>
            </a:pPr>
            <a:r>
              <a:rPr lang="cy-GB" noProof="0" dirty="0">
                <a:latin typeface="Arial" panose="020B0604020202020204" pitchFamily="34" charset="0"/>
              </a:rPr>
              <a:t>Mae ADHD yn wahaniaeth </a:t>
            </a:r>
            <a:r>
              <a:rPr lang="cy-GB" noProof="0" dirty="0" err="1">
                <a:latin typeface="Arial" panose="020B0604020202020204" pitchFamily="34" charset="0"/>
              </a:rPr>
              <a:t>niwroddatblygiadol</a:t>
            </a:r>
            <a:r>
              <a:rPr lang="cy-GB" noProof="0" dirty="0">
                <a:latin typeface="Arial" panose="020B0604020202020204" pitchFamily="34" charset="0"/>
              </a:rPr>
              <a:t> sy'n cynnwys:</a:t>
            </a:r>
          </a:p>
          <a:p>
            <a:r>
              <a:rPr lang="cy-GB" noProof="0" dirty="0">
                <a:latin typeface="Arial" panose="020B0604020202020204" pitchFamily="34" charset="0"/>
              </a:rPr>
              <a:t>rheoleiddio sylw;</a:t>
            </a:r>
          </a:p>
          <a:p>
            <a:r>
              <a:rPr lang="cy-GB" noProof="0" dirty="0">
                <a:latin typeface="Arial" panose="020B0604020202020204" pitchFamily="34" charset="0"/>
              </a:rPr>
              <a:t>byrbwylltra;</a:t>
            </a:r>
          </a:p>
          <a:p>
            <a:r>
              <a:rPr lang="cy-GB" noProof="0" dirty="0">
                <a:latin typeface="Arial" panose="020B0604020202020204" pitchFamily="34" charset="0"/>
              </a:rPr>
              <a:t>rheoleiddio gweithgarwch;</a:t>
            </a:r>
          </a:p>
          <a:p>
            <a:r>
              <a:rPr lang="cy-GB" noProof="0" dirty="0">
                <a:latin typeface="Arial" panose="020B0604020202020204" pitchFamily="34" charset="0"/>
              </a:rPr>
              <a:t>swyddogaethau gweithredol.</a:t>
            </a:r>
          </a:p>
          <a:p>
            <a:pPr marL="0" indent="0">
              <a:buNone/>
            </a:pPr>
            <a:endParaRPr lang="cy-GB" dirty="0">
              <a:latin typeface="Arial" panose="020B0604020202020204" pitchFamily="34" charset="0"/>
            </a:endParaRPr>
          </a:p>
          <a:p>
            <a:pPr marL="0" indent="0">
              <a:buNone/>
            </a:pPr>
            <a:r>
              <a:rPr lang="cy-GB" noProof="0" dirty="0">
                <a:latin typeface="Arial" panose="020B0604020202020204" pitchFamily="34" charset="0"/>
              </a:rPr>
              <a:t>Mae 3 math o ADHD:</a:t>
            </a:r>
          </a:p>
          <a:p>
            <a:pPr>
              <a:buFontTx/>
              <a:buChar char="-"/>
            </a:pPr>
            <a:r>
              <a:rPr lang="cy-GB" noProof="0" dirty="0">
                <a:latin typeface="Arial" panose="020B0604020202020204" pitchFamily="34" charset="0"/>
              </a:rPr>
              <a:t>Math Diffyg Canolbwyntio;</a:t>
            </a:r>
          </a:p>
          <a:p>
            <a:pPr>
              <a:buFontTx/>
              <a:buChar char="-"/>
            </a:pPr>
            <a:r>
              <a:rPr lang="cy-GB" noProof="0" dirty="0">
                <a:latin typeface="Arial" panose="020B0604020202020204" pitchFamily="34" charset="0"/>
              </a:rPr>
              <a:t>Math Gorfywiog/Byrbwyll;</a:t>
            </a:r>
          </a:p>
          <a:p>
            <a:pPr>
              <a:buFontTx/>
              <a:buChar char="-"/>
            </a:pPr>
            <a:r>
              <a:rPr lang="cy-GB" noProof="0" dirty="0">
                <a:latin typeface="Arial" panose="020B0604020202020204" pitchFamily="34" charset="0"/>
              </a:rPr>
              <a:t>Math Cyfunol.</a:t>
            </a:r>
          </a:p>
        </p:txBody>
      </p:sp>
      <p:sp>
        <p:nvSpPr>
          <p:cNvPr id="60420" name="Content Placeholder 3">
            <a:extLst>
              <a:ext uri="{FF2B5EF4-FFF2-40B4-BE49-F238E27FC236}">
                <a16:creationId xmlns:a16="http://schemas.microsoft.com/office/drawing/2014/main" id="{E29672C4-2DDB-17BB-42D1-5B9C07278891}"/>
              </a:ext>
            </a:extLst>
          </p:cNvPr>
          <p:cNvSpPr>
            <a:spLocks noGrp="1"/>
          </p:cNvSpPr>
          <p:nvPr>
            <p:ph sz="half" idx="2"/>
          </p:nvPr>
        </p:nvSpPr>
        <p:spPr>
          <a:xfrm>
            <a:off x="4716463" y="1559859"/>
            <a:ext cx="4145149" cy="4410635"/>
          </a:xfrm>
        </p:spPr>
        <p:txBody>
          <a:bodyPr>
            <a:normAutofit fontScale="85000" lnSpcReduction="20000"/>
          </a:bodyPr>
          <a:lstStyle/>
          <a:p>
            <a:pPr marL="0" indent="0" eaLnBrk="1" hangingPunct="1">
              <a:buNone/>
            </a:pPr>
            <a:r>
              <a:rPr lang="en-GB" altLang="en-US" dirty="0">
                <a:solidFill>
                  <a:srgbClr val="0070C0"/>
                </a:solidFill>
                <a:latin typeface="Arial" panose="020B0604020202020204" pitchFamily="34" charset="0"/>
              </a:rPr>
              <a:t>ADHD is a neurodevelopmental difference involving:</a:t>
            </a:r>
          </a:p>
          <a:p>
            <a:pPr eaLnBrk="1" hangingPunct="1"/>
            <a:r>
              <a:rPr lang="en-GB" altLang="en-US" dirty="0">
                <a:solidFill>
                  <a:srgbClr val="0070C0"/>
                </a:solidFill>
                <a:latin typeface="Arial" panose="020B0604020202020204" pitchFamily="34" charset="0"/>
              </a:rPr>
              <a:t>attention regulation;</a:t>
            </a:r>
          </a:p>
          <a:p>
            <a:pPr eaLnBrk="1" hangingPunct="1"/>
            <a:r>
              <a:rPr lang="en-GB" altLang="en-US" dirty="0">
                <a:solidFill>
                  <a:srgbClr val="0070C0"/>
                </a:solidFill>
                <a:latin typeface="Arial" panose="020B0604020202020204" pitchFamily="34" charset="0"/>
              </a:rPr>
              <a:t>Impulsivity;</a:t>
            </a:r>
          </a:p>
          <a:p>
            <a:pPr eaLnBrk="1" hangingPunct="1"/>
            <a:r>
              <a:rPr lang="en-GB" altLang="en-US" dirty="0">
                <a:solidFill>
                  <a:srgbClr val="0070C0"/>
                </a:solidFill>
                <a:latin typeface="Arial" panose="020B0604020202020204" pitchFamily="34" charset="0"/>
              </a:rPr>
              <a:t>activity regulation;</a:t>
            </a:r>
          </a:p>
          <a:p>
            <a:pPr eaLnBrk="1" hangingPunct="1"/>
            <a:r>
              <a:rPr lang="en-GB" altLang="en-US" dirty="0">
                <a:solidFill>
                  <a:srgbClr val="0070C0"/>
                </a:solidFill>
                <a:latin typeface="Arial" panose="020B0604020202020204" pitchFamily="34" charset="0"/>
              </a:rPr>
              <a:t>executive functioning.</a:t>
            </a:r>
          </a:p>
          <a:p>
            <a:pPr eaLnBrk="1" hangingPunct="1"/>
            <a:endParaRPr lang="en-GB" altLang="en-US" dirty="0">
              <a:solidFill>
                <a:srgbClr val="0070C0"/>
              </a:solidFill>
              <a:latin typeface="Arial" panose="020B0604020202020204" pitchFamily="34" charset="0"/>
            </a:endParaRPr>
          </a:p>
          <a:p>
            <a:pPr marL="0" indent="0" eaLnBrk="1" hangingPunct="1">
              <a:buNone/>
            </a:pPr>
            <a:r>
              <a:rPr lang="en-GB" altLang="en-US" dirty="0">
                <a:solidFill>
                  <a:srgbClr val="0070C0"/>
                </a:solidFill>
                <a:latin typeface="Arial" panose="020B0604020202020204" pitchFamily="34" charset="0"/>
              </a:rPr>
              <a:t>There are 3 types of ADHD:</a:t>
            </a:r>
          </a:p>
          <a:p>
            <a:pPr eaLnBrk="1" hangingPunct="1">
              <a:buFontTx/>
              <a:buChar char="-"/>
            </a:pPr>
            <a:r>
              <a:rPr lang="en-GB" altLang="en-US" dirty="0">
                <a:solidFill>
                  <a:srgbClr val="0070C0"/>
                </a:solidFill>
                <a:latin typeface="Arial" panose="020B0604020202020204" pitchFamily="34" charset="0"/>
              </a:rPr>
              <a:t>Inattentive;</a:t>
            </a:r>
          </a:p>
          <a:p>
            <a:pPr eaLnBrk="1" hangingPunct="1">
              <a:buFontTx/>
              <a:buChar char="-"/>
            </a:pPr>
            <a:r>
              <a:rPr lang="en-GB" altLang="en-US" dirty="0">
                <a:solidFill>
                  <a:srgbClr val="0070C0"/>
                </a:solidFill>
                <a:latin typeface="Arial" panose="020B0604020202020204" pitchFamily="34" charset="0"/>
              </a:rPr>
              <a:t>Hyperactive/Impulsive;</a:t>
            </a:r>
          </a:p>
          <a:p>
            <a:pPr eaLnBrk="1" hangingPunct="1">
              <a:buFontTx/>
              <a:buChar char="-"/>
            </a:pPr>
            <a:r>
              <a:rPr lang="en-GB" altLang="en-US" dirty="0">
                <a:solidFill>
                  <a:srgbClr val="0070C0"/>
                </a:solidFill>
                <a:latin typeface="Arial" panose="020B0604020202020204" pitchFamily="34" charset="0"/>
              </a:rPr>
              <a:t>Combined.</a:t>
            </a:r>
          </a:p>
        </p:txBody>
      </p:sp>
    </p:spTree>
    <p:extLst>
      <p:ext uri="{BB962C8B-B14F-4D97-AF65-F5344CB8AC3E}">
        <p14:creationId xmlns:p14="http://schemas.microsoft.com/office/powerpoint/2010/main" val="15209875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D75DC-2D1E-3E65-DA19-ACB87062E459}"/>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192B7A03-C78B-E8DC-7F5C-28AB50C4D772}"/>
              </a:ext>
            </a:extLst>
          </p:cNvPr>
          <p:cNvSpPr>
            <a:spLocks noGrp="1"/>
          </p:cNvSpPr>
          <p:nvPr>
            <p:ph type="title"/>
          </p:nvPr>
        </p:nvSpPr>
        <p:spPr>
          <a:xfrm>
            <a:off x="628650" y="365126"/>
            <a:ext cx="7886700" cy="1046816"/>
          </a:xfrm>
        </p:spPr>
        <p:txBody>
          <a:bodyPr>
            <a:normAutofit fontScale="90000"/>
          </a:bodyPr>
          <a:lstStyle/>
          <a:p>
            <a:pPr algn="ctr" eaLnBrk="1" hangingPunct="1"/>
            <a:r>
              <a:rPr lang="en-US" altLang="en-US" sz="4000" dirty="0">
                <a:latin typeface="Arial" panose="020B0604020202020204" pitchFamily="34" charset="0"/>
              </a:rPr>
              <a:t>Math </a:t>
            </a:r>
            <a:r>
              <a:rPr lang="en-US" altLang="en-US" sz="4000" dirty="0" err="1">
                <a:latin typeface="Arial" panose="020B0604020202020204" pitchFamily="34" charset="0"/>
              </a:rPr>
              <a:t>diffyg</a:t>
            </a:r>
            <a:r>
              <a:rPr lang="en-US" altLang="en-US" sz="4000" dirty="0">
                <a:latin typeface="Arial" panose="020B0604020202020204" pitchFamily="34" charset="0"/>
              </a:rPr>
              <a:t> </a:t>
            </a:r>
            <a:r>
              <a:rPr lang="en-US" altLang="en-US" sz="4000" dirty="0" err="1">
                <a:latin typeface="Arial" panose="020B0604020202020204" pitchFamily="34" charset="0"/>
              </a:rPr>
              <a:t>canolbwyntio</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Inattentive type</a:t>
            </a:r>
          </a:p>
        </p:txBody>
      </p:sp>
      <p:pic>
        <p:nvPicPr>
          <p:cNvPr id="3" name="Content Placeholder 2">
            <a:extLst>
              <a:ext uri="{FF2B5EF4-FFF2-40B4-BE49-F238E27FC236}">
                <a16:creationId xmlns:a16="http://schemas.microsoft.com/office/drawing/2014/main" id="{3BC451D8-A811-B5D0-8871-CF18EF2EFED6}"/>
              </a:ext>
            </a:extLst>
          </p:cNvPr>
          <p:cNvPicPr>
            <a:picLocks noGrp="1" noChangeAspect="1"/>
          </p:cNvPicPr>
          <p:nvPr>
            <p:ph sz="half" idx="1"/>
          </p:nvPr>
        </p:nvPicPr>
        <p:blipFill>
          <a:blip r:embed="rId3"/>
          <a:stretch>
            <a:fillRect/>
          </a:stretch>
        </p:blipFill>
        <p:spPr>
          <a:xfrm>
            <a:off x="161925" y="1721224"/>
            <a:ext cx="4333875" cy="3188469"/>
          </a:xfrm>
          <a:prstGeom prst="rect">
            <a:avLst/>
          </a:prstGeom>
        </p:spPr>
      </p:pic>
      <p:sp>
        <p:nvSpPr>
          <p:cNvPr id="60420" name="Content Placeholder 3">
            <a:extLst>
              <a:ext uri="{FF2B5EF4-FFF2-40B4-BE49-F238E27FC236}">
                <a16:creationId xmlns:a16="http://schemas.microsoft.com/office/drawing/2014/main" id="{481CFA5F-F0DE-53AA-7C58-9108B71A851A}"/>
              </a:ext>
            </a:extLst>
          </p:cNvPr>
          <p:cNvSpPr>
            <a:spLocks noGrp="1"/>
          </p:cNvSpPr>
          <p:nvPr>
            <p:ph sz="half" idx="2"/>
          </p:nvPr>
        </p:nvSpPr>
        <p:spPr>
          <a:xfrm>
            <a:off x="4716463" y="1559859"/>
            <a:ext cx="4145149" cy="4410635"/>
          </a:xfrm>
        </p:spPr>
        <p:txBody>
          <a:bodyPr>
            <a:normAutofit fontScale="92500"/>
          </a:bodyPr>
          <a:lstStyle/>
          <a:p>
            <a:pPr fontAlgn="t">
              <a:buNone/>
            </a:pPr>
            <a:r>
              <a:rPr lang="cy-GB" noProof="0" dirty="0">
                <a:latin typeface="Arial" panose="020B0604020202020204" pitchFamily="34" charset="0"/>
                <a:cs typeface="Arial" panose="020B0604020202020204" pitchFamily="34" charset="0"/>
              </a:rPr>
              <a:t>Gall brofi:</a:t>
            </a:r>
          </a:p>
          <a:p>
            <a:pPr marL="342900" lvl="0" indent="-342900" fontAlgn="t"/>
            <a:r>
              <a:rPr lang="cy-GB" noProof="0" dirty="0">
                <a:latin typeface="Arial" panose="020B0604020202020204" pitchFamily="34" charset="0"/>
                <a:cs typeface="Arial" panose="020B0604020202020204" pitchFamily="34" charset="0"/>
              </a:rPr>
              <a:t>Tynnu sylw'n hawdd;</a:t>
            </a:r>
          </a:p>
          <a:p>
            <a:pPr marL="342900" lvl="0" indent="-342900" fontAlgn="t"/>
            <a:r>
              <a:rPr lang="cy-GB" noProof="0" dirty="0">
                <a:latin typeface="Arial" panose="020B0604020202020204" pitchFamily="34" charset="0"/>
                <a:cs typeface="Arial" panose="020B0604020202020204" pitchFamily="34" charset="0"/>
              </a:rPr>
              <a:t>Anghofrwydd;</a:t>
            </a:r>
          </a:p>
          <a:p>
            <a:pPr marL="342900" lvl="0" indent="-342900" fontAlgn="t"/>
            <a:r>
              <a:rPr lang="cy-GB" noProof="0" dirty="0">
                <a:latin typeface="Arial" panose="020B0604020202020204" pitchFamily="34" charset="0"/>
                <a:cs typeface="Arial" panose="020B0604020202020204" pitchFamily="34" charset="0"/>
              </a:rPr>
              <a:t>Anawsterau trefnu.</a:t>
            </a:r>
          </a:p>
          <a:p>
            <a:pPr marL="0" indent="0" eaLnBrk="1" hangingPunct="1">
              <a:buNone/>
            </a:pPr>
            <a:endParaRPr lang="en-GB" altLang="en-US" dirty="0">
              <a:solidFill>
                <a:srgbClr val="0070C0"/>
              </a:solidFill>
              <a:latin typeface="Arial" panose="020B0604020202020204" pitchFamily="34" charset="0"/>
            </a:endParaRPr>
          </a:p>
          <a:p>
            <a:pPr marL="0" indent="0" eaLnBrk="1" hangingPunct="1">
              <a:buNone/>
            </a:pPr>
            <a:r>
              <a:rPr lang="en-GB" altLang="en-US" dirty="0">
                <a:solidFill>
                  <a:srgbClr val="0070C0"/>
                </a:solidFill>
                <a:latin typeface="Arial" panose="020B0604020202020204" pitchFamily="34" charset="0"/>
              </a:rPr>
              <a:t>May experience:</a:t>
            </a:r>
          </a:p>
          <a:p>
            <a:r>
              <a:rPr lang="en-GB" altLang="en-US" dirty="0">
                <a:solidFill>
                  <a:srgbClr val="0070C0"/>
                </a:solidFill>
                <a:latin typeface="Arial" panose="020B0604020202020204" pitchFamily="34" charset="0"/>
              </a:rPr>
              <a:t>Distractibility;</a:t>
            </a:r>
          </a:p>
          <a:p>
            <a:r>
              <a:rPr lang="en-GB" altLang="en-US" dirty="0">
                <a:solidFill>
                  <a:srgbClr val="0070C0"/>
                </a:solidFill>
                <a:latin typeface="Arial" panose="020B0604020202020204" pitchFamily="34" charset="0"/>
              </a:rPr>
              <a:t>Forgetfulness;</a:t>
            </a:r>
          </a:p>
          <a:p>
            <a:r>
              <a:rPr lang="en-GB" altLang="en-US" dirty="0">
                <a:solidFill>
                  <a:srgbClr val="0070C0"/>
                </a:solidFill>
                <a:latin typeface="Arial" panose="020B0604020202020204" pitchFamily="34" charset="0"/>
              </a:rPr>
              <a:t>Organisation difficulties.</a:t>
            </a:r>
          </a:p>
        </p:txBody>
      </p:sp>
      <p:sp>
        <p:nvSpPr>
          <p:cNvPr id="4" name="TextBox 3">
            <a:extLst>
              <a:ext uri="{FF2B5EF4-FFF2-40B4-BE49-F238E27FC236}">
                <a16:creationId xmlns:a16="http://schemas.microsoft.com/office/drawing/2014/main" id="{0B54F7A7-32C7-A3B1-42F0-2CCB57F8DB12}"/>
              </a:ext>
            </a:extLst>
          </p:cNvPr>
          <p:cNvSpPr txBox="1"/>
          <p:nvPr/>
        </p:nvSpPr>
        <p:spPr>
          <a:xfrm>
            <a:off x="628650" y="5177118"/>
            <a:ext cx="2403415" cy="369332"/>
          </a:xfrm>
          <a:prstGeom prst="rect">
            <a:avLst/>
          </a:prstGeom>
          <a:noFill/>
        </p:spPr>
        <p:txBody>
          <a:bodyPr wrap="none" rtlCol="0">
            <a:spAutoFit/>
          </a:bodyPr>
          <a:lstStyle/>
          <a:p>
            <a:r>
              <a:rPr lang="en-GB" dirty="0"/>
              <a:t>(Source: </a:t>
            </a:r>
            <a:r>
              <a:rPr lang="en-GB" dirty="0" err="1"/>
              <a:t>Adiutor</a:t>
            </a:r>
            <a:r>
              <a:rPr lang="en-GB" dirty="0"/>
              <a:t>, 2022).</a:t>
            </a:r>
          </a:p>
        </p:txBody>
      </p:sp>
    </p:spTree>
    <p:extLst>
      <p:ext uri="{BB962C8B-B14F-4D97-AF65-F5344CB8AC3E}">
        <p14:creationId xmlns:p14="http://schemas.microsoft.com/office/powerpoint/2010/main" val="14868508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3D456-3D8F-D8FC-645E-A48394DAA5E1}"/>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CE32A777-44F7-EA53-10B8-D9A17D02EF54}"/>
              </a:ext>
            </a:extLst>
          </p:cNvPr>
          <p:cNvSpPr>
            <a:spLocks noGrp="1"/>
          </p:cNvSpPr>
          <p:nvPr>
            <p:ph type="title"/>
          </p:nvPr>
        </p:nvSpPr>
        <p:spPr>
          <a:xfrm>
            <a:off x="628650" y="365126"/>
            <a:ext cx="7886700" cy="1046816"/>
          </a:xfrm>
        </p:spPr>
        <p:txBody>
          <a:bodyPr>
            <a:normAutofit fontScale="90000"/>
          </a:bodyPr>
          <a:lstStyle/>
          <a:p>
            <a:pPr algn="ctr" eaLnBrk="1" hangingPunct="1"/>
            <a:r>
              <a:rPr lang="en-US" altLang="en-US" sz="4000" dirty="0">
                <a:latin typeface="Arial" panose="020B0604020202020204" pitchFamily="34" charset="0"/>
              </a:rPr>
              <a:t>Math </a:t>
            </a:r>
            <a:r>
              <a:rPr lang="en-US" altLang="en-US" sz="4000" dirty="0" err="1">
                <a:latin typeface="Arial" panose="020B0604020202020204" pitchFamily="34" charset="0"/>
              </a:rPr>
              <a:t>gorfywiog</a:t>
            </a:r>
            <a:r>
              <a:rPr lang="en-US" altLang="en-US" sz="4000" dirty="0">
                <a:latin typeface="Arial" panose="020B0604020202020204" pitchFamily="34" charset="0"/>
              </a:rPr>
              <a:t>/</a:t>
            </a:r>
            <a:r>
              <a:rPr lang="en-US" altLang="en-US" sz="4000" dirty="0" err="1">
                <a:latin typeface="Arial" panose="020B0604020202020204" pitchFamily="34" charset="0"/>
              </a:rPr>
              <a:t>byrbwyll</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Hyperactive/Impulsive type</a:t>
            </a:r>
          </a:p>
        </p:txBody>
      </p:sp>
      <p:sp>
        <p:nvSpPr>
          <p:cNvPr id="60420" name="Content Placeholder 3">
            <a:extLst>
              <a:ext uri="{FF2B5EF4-FFF2-40B4-BE49-F238E27FC236}">
                <a16:creationId xmlns:a16="http://schemas.microsoft.com/office/drawing/2014/main" id="{01C13A56-7218-88E7-9940-A1131A3E0893}"/>
              </a:ext>
            </a:extLst>
          </p:cNvPr>
          <p:cNvSpPr>
            <a:spLocks noGrp="1"/>
          </p:cNvSpPr>
          <p:nvPr>
            <p:ph sz="half" idx="2"/>
          </p:nvPr>
        </p:nvSpPr>
        <p:spPr>
          <a:xfrm>
            <a:off x="4716463" y="1559859"/>
            <a:ext cx="4145149" cy="4410635"/>
          </a:xfrm>
        </p:spPr>
        <p:txBody>
          <a:bodyPr>
            <a:normAutofit lnSpcReduction="10000"/>
          </a:bodyPr>
          <a:lstStyle/>
          <a:p>
            <a:pPr fontAlgn="t">
              <a:buNone/>
            </a:pPr>
            <a:r>
              <a:rPr lang="cy-GB" noProof="0" dirty="0">
                <a:latin typeface="Arial" panose="020B0604020202020204" pitchFamily="34" charset="0"/>
                <a:cs typeface="Arial" panose="020B0604020202020204" pitchFamily="34" charset="0"/>
              </a:rPr>
              <a:t>Gall brofi:</a:t>
            </a:r>
          </a:p>
          <a:p>
            <a:pPr marL="342900" lvl="0" indent="-342900" fontAlgn="t"/>
            <a:r>
              <a:rPr lang="cy-GB" noProof="0" dirty="0">
                <a:latin typeface="Arial" panose="020B0604020202020204" pitchFamily="34" charset="0"/>
                <a:cs typeface="Arial" panose="020B0604020202020204" pitchFamily="34" charset="0"/>
              </a:rPr>
              <a:t>Angen symud;</a:t>
            </a:r>
          </a:p>
          <a:p>
            <a:pPr marL="342900" lvl="0" indent="-342900" fontAlgn="t"/>
            <a:r>
              <a:rPr lang="cy-GB" noProof="0" dirty="0">
                <a:latin typeface="Arial" panose="020B0604020202020204" pitchFamily="34" charset="0"/>
                <a:cs typeface="Arial" panose="020B0604020202020204" pitchFamily="34" charset="0"/>
              </a:rPr>
              <a:t>Torri ar draws eraill;</a:t>
            </a:r>
          </a:p>
          <a:p>
            <a:pPr marL="342900" lvl="0" indent="-342900" fontAlgn="t"/>
            <a:r>
              <a:rPr lang="cy-GB" noProof="0" dirty="0">
                <a:latin typeface="Arial" panose="020B0604020202020204" pitchFamily="34" charset="0"/>
                <a:cs typeface="Arial" panose="020B0604020202020204" pitchFamily="34" charset="0"/>
              </a:rPr>
              <a:t>Gweithredu'n gyflym.</a:t>
            </a:r>
          </a:p>
          <a:p>
            <a:pPr marL="0" indent="0" eaLnBrk="1" hangingPunct="1">
              <a:buNone/>
            </a:pPr>
            <a:endParaRPr lang="en-GB" altLang="en-US" dirty="0">
              <a:solidFill>
                <a:srgbClr val="0070C0"/>
              </a:solidFill>
              <a:latin typeface="Arial" panose="020B0604020202020204" pitchFamily="34" charset="0"/>
            </a:endParaRPr>
          </a:p>
          <a:p>
            <a:pPr marL="0" indent="0" eaLnBrk="1" hangingPunct="1">
              <a:buNone/>
            </a:pPr>
            <a:r>
              <a:rPr lang="en-GB" altLang="en-US" dirty="0">
                <a:solidFill>
                  <a:srgbClr val="0070C0"/>
                </a:solidFill>
                <a:latin typeface="Arial" panose="020B0604020202020204" pitchFamily="34" charset="0"/>
              </a:rPr>
              <a:t>May experience:</a:t>
            </a:r>
          </a:p>
          <a:p>
            <a:r>
              <a:rPr lang="en-GB" altLang="en-US" dirty="0">
                <a:solidFill>
                  <a:srgbClr val="0070C0"/>
                </a:solidFill>
                <a:latin typeface="Arial" panose="020B0604020202020204" pitchFamily="34" charset="0"/>
              </a:rPr>
              <a:t>movement needs;</a:t>
            </a:r>
          </a:p>
          <a:p>
            <a:r>
              <a:rPr lang="en-GB" altLang="en-US" dirty="0">
                <a:solidFill>
                  <a:srgbClr val="0070C0"/>
                </a:solidFill>
                <a:latin typeface="Arial" panose="020B0604020202020204" pitchFamily="34" charset="0"/>
              </a:rPr>
              <a:t>Interrupting;</a:t>
            </a:r>
          </a:p>
          <a:p>
            <a:r>
              <a:rPr lang="en-GB" altLang="en-US" dirty="0">
                <a:solidFill>
                  <a:srgbClr val="0070C0"/>
                </a:solidFill>
                <a:latin typeface="Arial" panose="020B0604020202020204" pitchFamily="34" charset="0"/>
              </a:rPr>
              <a:t>acting quickly.</a:t>
            </a:r>
          </a:p>
        </p:txBody>
      </p:sp>
      <p:pic>
        <p:nvPicPr>
          <p:cNvPr id="3" name="Picture 2">
            <a:extLst>
              <a:ext uri="{FF2B5EF4-FFF2-40B4-BE49-F238E27FC236}">
                <a16:creationId xmlns:a16="http://schemas.microsoft.com/office/drawing/2014/main" id="{728B7600-7E8A-17FE-A4F0-32139A4A0247}"/>
              </a:ext>
            </a:extLst>
          </p:cNvPr>
          <p:cNvPicPr>
            <a:picLocks noChangeAspect="1"/>
          </p:cNvPicPr>
          <p:nvPr/>
        </p:nvPicPr>
        <p:blipFill>
          <a:blip r:embed="rId3"/>
          <a:stretch>
            <a:fillRect/>
          </a:stretch>
        </p:blipFill>
        <p:spPr>
          <a:xfrm>
            <a:off x="161365" y="1707775"/>
            <a:ext cx="4334435" cy="3307978"/>
          </a:xfrm>
          <a:prstGeom prst="rect">
            <a:avLst/>
          </a:prstGeom>
        </p:spPr>
      </p:pic>
      <p:sp>
        <p:nvSpPr>
          <p:cNvPr id="4" name="TextBox 3">
            <a:extLst>
              <a:ext uri="{FF2B5EF4-FFF2-40B4-BE49-F238E27FC236}">
                <a16:creationId xmlns:a16="http://schemas.microsoft.com/office/drawing/2014/main" id="{2269DAC0-4127-C768-558C-AD47CD6F4557}"/>
              </a:ext>
            </a:extLst>
          </p:cNvPr>
          <p:cNvSpPr txBox="1"/>
          <p:nvPr/>
        </p:nvSpPr>
        <p:spPr>
          <a:xfrm>
            <a:off x="416537" y="5311588"/>
            <a:ext cx="3752051" cy="338554"/>
          </a:xfrm>
          <a:prstGeom prst="rect">
            <a:avLst/>
          </a:prstGeom>
          <a:noFill/>
        </p:spPr>
        <p:txBody>
          <a:bodyPr wrap="square" rtlCol="0">
            <a:spAutoFit/>
          </a:bodyPr>
          <a:lstStyle/>
          <a:p>
            <a:r>
              <a:rPr lang="en-GB" sz="1600" dirty="0"/>
              <a:t>(Source: Families First </a:t>
            </a:r>
            <a:r>
              <a:rPr lang="en-GB" sz="1600" dirty="0" err="1"/>
              <a:t>Pediatrics</a:t>
            </a:r>
            <a:r>
              <a:rPr lang="en-GB" sz="1600" dirty="0"/>
              <a:t>, 2026).</a:t>
            </a:r>
          </a:p>
        </p:txBody>
      </p:sp>
    </p:spTree>
    <p:extLst>
      <p:ext uri="{BB962C8B-B14F-4D97-AF65-F5344CB8AC3E}">
        <p14:creationId xmlns:p14="http://schemas.microsoft.com/office/powerpoint/2010/main" val="19028840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DF4A3-7CC9-F699-834E-2D6BF7A1F0B8}"/>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FD956C90-D150-F5E4-9477-362B6D56CE4B}"/>
              </a:ext>
            </a:extLst>
          </p:cNvPr>
          <p:cNvSpPr>
            <a:spLocks noGrp="1"/>
          </p:cNvSpPr>
          <p:nvPr>
            <p:ph type="title"/>
          </p:nvPr>
        </p:nvSpPr>
        <p:spPr>
          <a:xfrm>
            <a:off x="628650" y="365126"/>
            <a:ext cx="7886700" cy="1046816"/>
          </a:xfrm>
        </p:spPr>
        <p:txBody>
          <a:bodyPr>
            <a:normAutofit fontScale="90000"/>
          </a:bodyPr>
          <a:lstStyle/>
          <a:p>
            <a:pPr algn="ctr" eaLnBrk="1" hangingPunct="1"/>
            <a:r>
              <a:rPr lang="cy-GB" sz="4000" noProof="0" dirty="0">
                <a:latin typeface="Arial" panose="020B0604020202020204" pitchFamily="34" charset="0"/>
              </a:rPr>
              <a:t>Math cyfunol</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Combined type</a:t>
            </a:r>
          </a:p>
        </p:txBody>
      </p:sp>
      <p:pic>
        <p:nvPicPr>
          <p:cNvPr id="3" name="Content Placeholder 2">
            <a:extLst>
              <a:ext uri="{FF2B5EF4-FFF2-40B4-BE49-F238E27FC236}">
                <a16:creationId xmlns:a16="http://schemas.microsoft.com/office/drawing/2014/main" id="{DD59D3CF-FA9A-0C83-8095-FCB81F14D5EE}"/>
              </a:ext>
            </a:extLst>
          </p:cNvPr>
          <p:cNvPicPr>
            <a:picLocks noGrp="1" noChangeAspect="1"/>
          </p:cNvPicPr>
          <p:nvPr>
            <p:ph sz="half" idx="1"/>
          </p:nvPr>
        </p:nvPicPr>
        <p:blipFill>
          <a:blip r:embed="rId3"/>
          <a:stretch>
            <a:fillRect/>
          </a:stretch>
        </p:blipFill>
        <p:spPr>
          <a:xfrm>
            <a:off x="161925" y="1748118"/>
            <a:ext cx="4333875" cy="3462057"/>
          </a:xfrm>
          <a:prstGeom prst="rect">
            <a:avLst/>
          </a:prstGeom>
        </p:spPr>
      </p:pic>
      <p:sp>
        <p:nvSpPr>
          <p:cNvPr id="60420" name="Content Placeholder 3">
            <a:extLst>
              <a:ext uri="{FF2B5EF4-FFF2-40B4-BE49-F238E27FC236}">
                <a16:creationId xmlns:a16="http://schemas.microsoft.com/office/drawing/2014/main" id="{E98A3A4E-9A2B-BF4D-4BFE-68EAF875CBC1}"/>
              </a:ext>
            </a:extLst>
          </p:cNvPr>
          <p:cNvSpPr>
            <a:spLocks noGrp="1"/>
          </p:cNvSpPr>
          <p:nvPr>
            <p:ph sz="half" idx="2"/>
          </p:nvPr>
        </p:nvSpPr>
        <p:spPr>
          <a:xfrm>
            <a:off x="4716463" y="2205318"/>
            <a:ext cx="4145149" cy="3765176"/>
          </a:xfrm>
        </p:spPr>
        <p:txBody>
          <a:bodyPr>
            <a:normAutofit/>
          </a:bodyPr>
          <a:lstStyle/>
          <a:p>
            <a:r>
              <a:rPr lang="cy-GB" noProof="0" dirty="0">
                <a:latin typeface="Arial" panose="020B0604020202020204" pitchFamily="34" charset="0"/>
              </a:rPr>
              <a:t>Nodweddion o’r ddau fath.</a:t>
            </a:r>
          </a:p>
          <a:p>
            <a:endParaRPr lang="en-GB" altLang="en-US" dirty="0">
              <a:solidFill>
                <a:srgbClr val="0070C0"/>
              </a:solidFill>
              <a:latin typeface="Arial" panose="020B0604020202020204" pitchFamily="34" charset="0"/>
            </a:endParaRPr>
          </a:p>
          <a:p>
            <a:endParaRPr lang="en-GB" altLang="en-US" dirty="0">
              <a:solidFill>
                <a:srgbClr val="0070C0"/>
              </a:solidFill>
              <a:latin typeface="Arial" panose="020B0604020202020204" pitchFamily="34" charset="0"/>
            </a:endParaRPr>
          </a:p>
          <a:p>
            <a:r>
              <a:rPr lang="en-GB" altLang="en-US" dirty="0">
                <a:solidFill>
                  <a:srgbClr val="0070C0"/>
                </a:solidFill>
                <a:latin typeface="Arial" panose="020B0604020202020204" pitchFamily="34" charset="0"/>
              </a:rPr>
              <a:t>Features of both types.</a:t>
            </a:r>
          </a:p>
        </p:txBody>
      </p:sp>
      <p:sp>
        <p:nvSpPr>
          <p:cNvPr id="4" name="TextBox 3">
            <a:extLst>
              <a:ext uri="{FF2B5EF4-FFF2-40B4-BE49-F238E27FC236}">
                <a16:creationId xmlns:a16="http://schemas.microsoft.com/office/drawing/2014/main" id="{20717B0F-9BD3-BD1D-D70F-01F4D7F599F4}"/>
              </a:ext>
            </a:extLst>
          </p:cNvPr>
          <p:cNvSpPr txBox="1"/>
          <p:nvPr/>
        </p:nvSpPr>
        <p:spPr>
          <a:xfrm>
            <a:off x="779929" y="5405718"/>
            <a:ext cx="2844753" cy="369332"/>
          </a:xfrm>
          <a:prstGeom prst="rect">
            <a:avLst/>
          </a:prstGeom>
          <a:noFill/>
        </p:spPr>
        <p:txBody>
          <a:bodyPr wrap="none" rtlCol="0">
            <a:spAutoFit/>
          </a:bodyPr>
          <a:lstStyle/>
          <a:p>
            <a:r>
              <a:rPr lang="en-GB" dirty="0"/>
              <a:t>(Source: Vital Record, 2014).</a:t>
            </a:r>
          </a:p>
        </p:txBody>
      </p:sp>
    </p:spTree>
    <p:extLst>
      <p:ext uri="{BB962C8B-B14F-4D97-AF65-F5344CB8AC3E}">
        <p14:creationId xmlns:p14="http://schemas.microsoft.com/office/powerpoint/2010/main" val="13371725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lgn="ctr" eaLnBrk="1" hangingPunct="1"/>
            <a:r>
              <a:rPr lang="cy-GB" altLang="cy-GB" sz="4000" dirty="0">
                <a:latin typeface="Arial" panose="020B0604020202020204" pitchFamily="34" charset="0"/>
              </a:rPr>
              <a:t>Cyffredinrwydd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Prevalence</a:t>
            </a:r>
            <a:endParaRPr lang="en-US" altLang="en-US" sz="4000" dirty="0">
              <a:solidFill>
                <a:srgbClr val="0070C0"/>
              </a:solidFill>
            </a:endParaRPr>
          </a:p>
        </p:txBody>
      </p:sp>
      <p:sp>
        <p:nvSpPr>
          <p:cNvPr id="3" name="Content Placeholder 2"/>
          <p:cNvSpPr>
            <a:spLocks noGrp="1"/>
          </p:cNvSpPr>
          <p:nvPr>
            <p:ph sz="half" idx="1"/>
          </p:nvPr>
        </p:nvSpPr>
        <p:spPr>
          <a:xfrm>
            <a:off x="457200" y="1988840"/>
            <a:ext cx="4038600" cy="3600748"/>
          </a:xfrm>
        </p:spPr>
        <p:txBody>
          <a:bodyPr rtlCol="0">
            <a:normAutofit fontScale="92500" lnSpcReduction="20000"/>
          </a:bodyPr>
          <a:lstStyle/>
          <a:p>
            <a:pPr eaLnBrk="1" fontAlgn="auto" hangingPunct="1">
              <a:spcAft>
                <a:spcPts val="0"/>
              </a:spcAft>
              <a:defRPr/>
            </a:pPr>
            <a:r>
              <a:rPr lang="cy-GB" noProof="0" dirty="0">
                <a:latin typeface="Arial" panose="020B0604020202020204" pitchFamily="34" charset="0"/>
              </a:rPr>
              <a:t>3 – 5% o blant yn y DU;</a:t>
            </a:r>
          </a:p>
          <a:p>
            <a:pPr eaLnBrk="1" fontAlgn="auto" hangingPunct="1">
              <a:spcAft>
                <a:spcPts val="0"/>
              </a:spcAft>
              <a:defRPr/>
            </a:pPr>
            <a:r>
              <a:rPr lang="cy-GB" noProof="0" dirty="0">
                <a:latin typeface="Arial" panose="020B0604020202020204" pitchFamily="34" charset="0"/>
              </a:rPr>
              <a:t>Cyfartaledd 1 plentyn fesul dosbarth;</a:t>
            </a:r>
          </a:p>
          <a:p>
            <a:pPr eaLnBrk="1" fontAlgn="auto" hangingPunct="1">
              <a:spcAft>
                <a:spcPts val="0"/>
              </a:spcAft>
              <a:defRPr/>
            </a:pPr>
            <a:r>
              <a:rPr lang="cy-GB" noProof="0" dirty="0">
                <a:latin typeface="Arial" panose="020B0604020202020204" pitchFamily="34" charset="0"/>
              </a:rPr>
              <a:t>Cymhareb – 4:1 (G:B);</a:t>
            </a:r>
          </a:p>
          <a:p>
            <a:pPr eaLnBrk="1" fontAlgn="auto" hangingPunct="1">
              <a:spcAft>
                <a:spcPts val="0"/>
              </a:spcAft>
              <a:defRPr/>
            </a:pPr>
            <a:r>
              <a:rPr lang="cy-GB" noProof="0" dirty="0">
                <a:latin typeface="Arial" panose="020B0604020202020204" pitchFamily="34" charset="0"/>
              </a:rPr>
              <a:t>Llawer o ferched yn mynd heb diagnosis;</a:t>
            </a:r>
          </a:p>
          <a:p>
            <a:pPr eaLnBrk="1" fontAlgn="auto" hangingPunct="1">
              <a:spcAft>
                <a:spcPts val="0"/>
              </a:spcAft>
              <a:defRPr/>
            </a:pPr>
            <a:r>
              <a:rPr lang="cy-GB" noProof="0" dirty="0">
                <a:latin typeface="Arial" panose="020B0604020202020204" pitchFamily="34" charset="0"/>
              </a:rPr>
              <a:t>Weithiau yn cael diagnosis cynnar o anhwylder sbectrwm awtistiaeth.</a:t>
            </a:r>
          </a:p>
          <a:p>
            <a:pPr eaLnBrk="1" fontAlgn="auto" hangingPunct="1">
              <a:spcAft>
                <a:spcPts val="0"/>
              </a:spcAft>
              <a:defRPr/>
            </a:pPr>
            <a:endParaRPr lang="en-US" dirty="0">
              <a:latin typeface="Arial" panose="020B0604020202020204" pitchFamily="34" charset="0"/>
            </a:endParaRPr>
          </a:p>
        </p:txBody>
      </p:sp>
      <p:sp>
        <p:nvSpPr>
          <p:cNvPr id="4" name="Content Placeholder 3"/>
          <p:cNvSpPr>
            <a:spLocks noGrp="1"/>
          </p:cNvSpPr>
          <p:nvPr>
            <p:ph sz="half" idx="2"/>
          </p:nvPr>
        </p:nvSpPr>
        <p:spPr>
          <a:xfrm>
            <a:off x="4648200" y="1988840"/>
            <a:ext cx="4038600" cy="3600748"/>
          </a:xfrm>
        </p:spPr>
        <p:txBody>
          <a:bodyPr rtlCol="0">
            <a:normAutofit fontScale="92500" lnSpcReduction="20000"/>
          </a:bodyPr>
          <a:lstStyle/>
          <a:p>
            <a:pPr eaLnBrk="1" fontAlgn="auto" hangingPunct="1">
              <a:spcAft>
                <a:spcPts val="0"/>
              </a:spcAft>
              <a:defRPr/>
            </a:pPr>
            <a:r>
              <a:rPr lang="en-US" dirty="0">
                <a:solidFill>
                  <a:srgbClr val="0070C0"/>
                </a:solidFill>
                <a:latin typeface="Arial" panose="020B0604020202020204" pitchFamily="34" charset="0"/>
              </a:rPr>
              <a:t>3 – 5% of children in UK;</a:t>
            </a:r>
          </a:p>
          <a:p>
            <a:pPr eaLnBrk="1" fontAlgn="auto" hangingPunct="1">
              <a:spcAft>
                <a:spcPts val="0"/>
              </a:spcAft>
              <a:defRPr/>
            </a:pPr>
            <a:r>
              <a:rPr lang="en-US" dirty="0">
                <a:solidFill>
                  <a:srgbClr val="0070C0"/>
                </a:solidFill>
                <a:latin typeface="Arial" panose="020B0604020202020204" pitchFamily="34" charset="0"/>
              </a:rPr>
              <a:t>Average 1 child per classroom;</a:t>
            </a:r>
          </a:p>
          <a:p>
            <a:pPr eaLnBrk="1" fontAlgn="auto" hangingPunct="1">
              <a:spcAft>
                <a:spcPts val="0"/>
              </a:spcAft>
              <a:defRPr/>
            </a:pPr>
            <a:r>
              <a:rPr lang="en-US" dirty="0">
                <a:solidFill>
                  <a:srgbClr val="0070C0"/>
                </a:solidFill>
                <a:latin typeface="Arial" panose="020B0604020202020204" pitchFamily="34" charset="0"/>
              </a:rPr>
              <a:t>Ratio – 4:1 (M:F);</a:t>
            </a:r>
          </a:p>
          <a:p>
            <a:pPr eaLnBrk="1" fontAlgn="auto" hangingPunct="1">
              <a:spcAft>
                <a:spcPts val="0"/>
              </a:spcAft>
              <a:defRPr/>
            </a:pPr>
            <a:r>
              <a:rPr lang="en-GB" dirty="0">
                <a:solidFill>
                  <a:srgbClr val="0070C0"/>
                </a:solidFill>
                <a:latin typeface="Arial" panose="020B0604020202020204" pitchFamily="34" charset="0"/>
              </a:rPr>
              <a:t>Many girls are not diagnosed;</a:t>
            </a:r>
          </a:p>
          <a:p>
            <a:pPr eaLnBrk="1" fontAlgn="auto" hangingPunct="1">
              <a:spcAft>
                <a:spcPts val="0"/>
              </a:spcAft>
              <a:defRPr/>
            </a:pPr>
            <a:r>
              <a:rPr lang="en-GB" dirty="0">
                <a:solidFill>
                  <a:srgbClr val="0070C0"/>
                </a:solidFill>
                <a:latin typeface="Arial" panose="020B0604020202020204" pitchFamily="34" charset="0"/>
              </a:rPr>
              <a:t>Sometimes initially diagnosed as an autistic spectrum disorder.</a:t>
            </a:r>
          </a:p>
          <a:p>
            <a:pPr eaLnBrk="1" fontAlgn="auto" hangingPunct="1">
              <a:spcAft>
                <a:spcPts val="0"/>
              </a:spcAft>
              <a:defRPr/>
            </a:pPr>
            <a:endParaRPr lang="en-US" dirty="0">
              <a:solidFill>
                <a:srgbClr val="0070C0"/>
              </a:solidFill>
              <a:latin typeface="Arial" panose="020B0604020202020204" pitchFamily="34" charset="0"/>
            </a:endParaRPr>
          </a:p>
          <a:p>
            <a:pPr eaLnBrk="1" fontAlgn="auto" hangingPunct="1">
              <a:spcAft>
                <a:spcPts val="0"/>
              </a:spcAft>
              <a:defRPr/>
            </a:pPr>
            <a:endParaRPr lang="en-US" dirty="0"/>
          </a:p>
        </p:txBody>
      </p:sp>
    </p:spTree>
    <p:extLst>
      <p:ext uri="{BB962C8B-B14F-4D97-AF65-F5344CB8AC3E}">
        <p14:creationId xmlns:p14="http://schemas.microsoft.com/office/powerpoint/2010/main" val="16748744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Oval 2"/>
          <p:cNvSpPr>
            <a:spLocks noChangeArrowheads="1"/>
          </p:cNvSpPr>
          <p:nvPr/>
        </p:nvSpPr>
        <p:spPr bwMode="auto">
          <a:xfrm>
            <a:off x="1549400" y="1606550"/>
            <a:ext cx="6484938" cy="4764088"/>
          </a:xfrm>
          <a:prstGeom prst="ellipse">
            <a:avLst/>
          </a:prstGeom>
          <a:solidFill>
            <a:srgbClr val="E8A300"/>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195" name="Oval 3"/>
          <p:cNvSpPr>
            <a:spLocks noChangeArrowheads="1"/>
          </p:cNvSpPr>
          <p:nvPr/>
        </p:nvSpPr>
        <p:spPr bwMode="auto">
          <a:xfrm>
            <a:off x="1979712" y="1988840"/>
            <a:ext cx="5683151" cy="4091285"/>
          </a:xfrm>
          <a:prstGeom prst="ellipse">
            <a:avLst/>
          </a:prstGeom>
          <a:solidFill>
            <a:srgbClr val="00A3F0"/>
          </a:soli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3012" name="Text Box 4"/>
          <p:cNvSpPr txBox="1">
            <a:spLocks noChangeArrowheads="1"/>
          </p:cNvSpPr>
          <p:nvPr/>
        </p:nvSpPr>
        <p:spPr bwMode="auto">
          <a:xfrm>
            <a:off x="3906838" y="3624263"/>
            <a:ext cx="1581150" cy="671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3800" b="1" i="0" u="none" strike="noStrike" kern="1200" cap="none" spc="0" normalizeH="0" baseline="0" noProof="0">
                <a:ln>
                  <a:noFill/>
                </a:ln>
                <a:solidFill>
                  <a:srgbClr val="FF9900"/>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ADHD</a:t>
            </a:r>
          </a:p>
        </p:txBody>
      </p:sp>
      <p:sp>
        <p:nvSpPr>
          <p:cNvPr id="43013" name="Text Box 5"/>
          <p:cNvSpPr txBox="1">
            <a:spLocks noChangeArrowheads="1"/>
          </p:cNvSpPr>
          <p:nvPr/>
        </p:nvSpPr>
        <p:spPr bwMode="auto">
          <a:xfrm>
            <a:off x="5638800" y="4953000"/>
            <a:ext cx="10985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Low self</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esteem</a:t>
            </a:r>
          </a:p>
        </p:txBody>
      </p:sp>
      <p:sp>
        <p:nvSpPr>
          <p:cNvPr id="43014" name="Text Box 6"/>
          <p:cNvSpPr txBox="1">
            <a:spLocks noChangeArrowheads="1"/>
          </p:cNvSpPr>
          <p:nvPr/>
        </p:nvSpPr>
        <p:spPr bwMode="auto">
          <a:xfrm>
            <a:off x="5562600" y="2667000"/>
            <a:ext cx="13271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Academic</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limitations</a:t>
            </a:r>
          </a:p>
        </p:txBody>
      </p:sp>
      <p:sp>
        <p:nvSpPr>
          <p:cNvPr id="43015" name="Text Box 7"/>
          <p:cNvSpPr txBox="1">
            <a:spLocks noChangeArrowheads="1"/>
          </p:cNvSpPr>
          <p:nvPr/>
        </p:nvSpPr>
        <p:spPr bwMode="auto">
          <a:xfrm>
            <a:off x="5943600" y="3810000"/>
            <a:ext cx="1682750"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Relationships</a:t>
            </a:r>
          </a:p>
        </p:txBody>
      </p:sp>
      <p:sp>
        <p:nvSpPr>
          <p:cNvPr id="43016" name="Text Box 8"/>
          <p:cNvSpPr txBox="1">
            <a:spLocks noChangeArrowheads="1"/>
          </p:cNvSpPr>
          <p:nvPr/>
        </p:nvSpPr>
        <p:spPr bwMode="auto">
          <a:xfrm>
            <a:off x="3719513" y="5372100"/>
            <a:ext cx="20383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Smoking and</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substance abuse</a:t>
            </a:r>
          </a:p>
        </p:txBody>
      </p:sp>
      <p:sp>
        <p:nvSpPr>
          <p:cNvPr id="43017" name="Text Box 9"/>
          <p:cNvSpPr txBox="1">
            <a:spLocks noChangeArrowheads="1"/>
          </p:cNvSpPr>
          <p:nvPr/>
        </p:nvSpPr>
        <p:spPr bwMode="auto">
          <a:xfrm>
            <a:off x="4191000" y="2133600"/>
            <a:ext cx="996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Injuries</a:t>
            </a:r>
          </a:p>
        </p:txBody>
      </p:sp>
      <p:sp>
        <p:nvSpPr>
          <p:cNvPr id="43018" name="Text Box 10"/>
          <p:cNvSpPr txBox="1">
            <a:spLocks noChangeArrowheads="1"/>
          </p:cNvSpPr>
          <p:nvPr/>
        </p:nvSpPr>
        <p:spPr bwMode="auto">
          <a:xfrm>
            <a:off x="2392363" y="4873625"/>
            <a:ext cx="17208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Motor vehicle </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accidents</a:t>
            </a:r>
          </a:p>
        </p:txBody>
      </p:sp>
      <p:sp>
        <p:nvSpPr>
          <p:cNvPr id="43019" name="Text Box 11"/>
          <p:cNvSpPr txBox="1">
            <a:spLocks noChangeArrowheads="1"/>
          </p:cNvSpPr>
          <p:nvPr/>
        </p:nvSpPr>
        <p:spPr bwMode="auto">
          <a:xfrm>
            <a:off x="2049463" y="3679825"/>
            <a:ext cx="13271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Legal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difficulties</a:t>
            </a:r>
          </a:p>
        </p:txBody>
      </p:sp>
      <p:sp>
        <p:nvSpPr>
          <p:cNvPr id="43020" name="Text Box 12"/>
          <p:cNvSpPr txBox="1">
            <a:spLocks noChangeArrowheads="1"/>
          </p:cNvSpPr>
          <p:nvPr/>
        </p:nvSpPr>
        <p:spPr bwMode="auto">
          <a:xfrm>
            <a:off x="2443163" y="2667000"/>
            <a:ext cx="1695450" cy="58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Occupational/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white"/>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vocational</a:t>
            </a:r>
          </a:p>
        </p:txBody>
      </p:sp>
      <p:sp>
        <p:nvSpPr>
          <p:cNvPr id="8205" name="Freeform 13"/>
          <p:cNvSpPr>
            <a:spLocks/>
          </p:cNvSpPr>
          <p:nvPr/>
        </p:nvSpPr>
        <p:spPr bwMode="auto">
          <a:xfrm>
            <a:off x="7483475" y="3819525"/>
            <a:ext cx="698500" cy="339725"/>
          </a:xfrm>
          <a:custGeom>
            <a:avLst/>
            <a:gdLst>
              <a:gd name="T0" fmla="*/ 0 w 506"/>
              <a:gd name="T1" fmla="*/ 0 h 278"/>
              <a:gd name="T2" fmla="*/ 2147483646 w 506"/>
              <a:gd name="T3" fmla="*/ 2147483646 h 278"/>
              <a:gd name="T4" fmla="*/ 2147483646 w 506"/>
              <a:gd name="T5" fmla="*/ 2147483646 h 278"/>
              <a:gd name="T6" fmla="*/ 0 60000 65536"/>
              <a:gd name="T7" fmla="*/ 0 60000 65536"/>
              <a:gd name="T8" fmla="*/ 0 60000 65536"/>
            </a:gdLst>
            <a:ahLst/>
            <a:cxnLst>
              <a:cxn ang="T6">
                <a:pos x="T0" y="T1"/>
              </a:cxn>
              <a:cxn ang="T7">
                <a:pos x="T2" y="T3"/>
              </a:cxn>
              <a:cxn ang="T8">
                <a:pos x="T4" y="T5"/>
              </a:cxn>
            </a:cxnLst>
            <a:rect l="0" t="0" r="r" b="b"/>
            <a:pathLst>
              <a:path w="506" h="278">
                <a:moveTo>
                  <a:pt x="0" y="0"/>
                </a:moveTo>
                <a:lnTo>
                  <a:pt x="277" y="278"/>
                </a:lnTo>
                <a:lnTo>
                  <a:pt x="506" y="33"/>
                </a:lnTo>
              </a:path>
            </a:pathLst>
          </a:custGeom>
          <a:solidFill>
            <a:srgbClr val="E8A300"/>
          </a:solidFill>
          <a:ln w="2857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06" name="Freeform 14"/>
          <p:cNvSpPr>
            <a:spLocks/>
          </p:cNvSpPr>
          <p:nvPr/>
        </p:nvSpPr>
        <p:spPr bwMode="auto">
          <a:xfrm rot="7641203">
            <a:off x="1937544" y="5176044"/>
            <a:ext cx="700087" cy="339725"/>
          </a:xfrm>
          <a:custGeom>
            <a:avLst/>
            <a:gdLst>
              <a:gd name="T0" fmla="*/ 0 w 506"/>
              <a:gd name="T1" fmla="*/ 0 h 278"/>
              <a:gd name="T2" fmla="*/ 2147483646 w 506"/>
              <a:gd name="T3" fmla="*/ 2147483646 h 278"/>
              <a:gd name="T4" fmla="*/ 2147483646 w 506"/>
              <a:gd name="T5" fmla="*/ 2147483646 h 278"/>
              <a:gd name="T6" fmla="*/ 0 60000 65536"/>
              <a:gd name="T7" fmla="*/ 0 60000 65536"/>
              <a:gd name="T8" fmla="*/ 0 60000 65536"/>
            </a:gdLst>
            <a:ahLst/>
            <a:cxnLst>
              <a:cxn ang="T6">
                <a:pos x="T0" y="T1"/>
              </a:cxn>
              <a:cxn ang="T7">
                <a:pos x="T2" y="T3"/>
              </a:cxn>
              <a:cxn ang="T8">
                <a:pos x="T4" y="T5"/>
              </a:cxn>
            </a:cxnLst>
            <a:rect l="0" t="0" r="r" b="b"/>
            <a:pathLst>
              <a:path w="506" h="278">
                <a:moveTo>
                  <a:pt x="0" y="0"/>
                </a:moveTo>
                <a:lnTo>
                  <a:pt x="277" y="278"/>
                </a:lnTo>
                <a:lnTo>
                  <a:pt x="506" y="33"/>
                </a:lnTo>
              </a:path>
            </a:pathLst>
          </a:custGeom>
          <a:solidFill>
            <a:srgbClr val="E8A300"/>
          </a:solidFill>
          <a:ln w="2857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3023" name="Text Box 15"/>
          <p:cNvSpPr txBox="1">
            <a:spLocks noChangeArrowheads="1"/>
          </p:cNvSpPr>
          <p:nvPr/>
        </p:nvSpPr>
        <p:spPr bwMode="auto">
          <a:xfrm rot="1687590">
            <a:off x="5943600" y="2032000"/>
            <a:ext cx="1452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E7E6E6"/>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Childhood</a:t>
            </a:r>
          </a:p>
        </p:txBody>
      </p:sp>
      <p:sp>
        <p:nvSpPr>
          <p:cNvPr id="43024" name="Text Box 16"/>
          <p:cNvSpPr txBox="1">
            <a:spLocks noChangeArrowheads="1"/>
          </p:cNvSpPr>
          <p:nvPr/>
        </p:nvSpPr>
        <p:spPr bwMode="auto">
          <a:xfrm rot="18600507">
            <a:off x="1375569" y="2739231"/>
            <a:ext cx="1455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E7E6E6"/>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Adulthood</a:t>
            </a:r>
          </a:p>
        </p:txBody>
      </p:sp>
      <p:sp>
        <p:nvSpPr>
          <p:cNvPr id="43025" name="Text Box 17"/>
          <p:cNvSpPr txBox="1">
            <a:spLocks noChangeArrowheads="1"/>
          </p:cNvSpPr>
          <p:nvPr/>
        </p:nvSpPr>
        <p:spPr bwMode="auto">
          <a:xfrm rot="43003">
            <a:off x="3948113" y="6022975"/>
            <a:ext cx="15938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srgbClr val="E7E6E6"/>
                </a:solidFill>
                <a:effectLst>
                  <a:outerShdw blurRad="38100" dist="38100" dir="2700000" algn="tl">
                    <a:srgbClr val="000000"/>
                  </a:outerShdw>
                </a:effectLst>
                <a:uLnTx/>
                <a:uFillTx/>
                <a:latin typeface="Arial" panose="020B0604020202020204" pitchFamily="34" charset="0"/>
                <a:ea typeface="+mn-ea"/>
                <a:cs typeface="Arial" panose="020B0604020202020204" pitchFamily="34" charset="0"/>
              </a:rPr>
              <a:t>Adolescence</a:t>
            </a:r>
          </a:p>
        </p:txBody>
      </p:sp>
      <p:sp>
        <p:nvSpPr>
          <p:cNvPr id="8210" name="Line 18"/>
          <p:cNvSpPr>
            <a:spLocks noChangeShapeType="1"/>
          </p:cNvSpPr>
          <p:nvPr/>
        </p:nvSpPr>
        <p:spPr bwMode="auto">
          <a:xfrm flipV="1">
            <a:off x="4719638" y="2619375"/>
            <a:ext cx="0" cy="758825"/>
          </a:xfrm>
          <a:prstGeom prst="line">
            <a:avLst/>
          </a:prstGeom>
          <a:noFill/>
          <a:ln w="38100">
            <a:solidFill>
              <a:schemeClr val="tx1"/>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1" name="Line 19"/>
          <p:cNvSpPr>
            <a:spLocks noChangeShapeType="1"/>
          </p:cNvSpPr>
          <p:nvPr/>
        </p:nvSpPr>
        <p:spPr bwMode="auto">
          <a:xfrm flipV="1">
            <a:off x="5199063" y="3206750"/>
            <a:ext cx="434975" cy="307975"/>
          </a:xfrm>
          <a:prstGeom prst="line">
            <a:avLst/>
          </a:prstGeom>
          <a:noFill/>
          <a:ln w="38100">
            <a:solidFill>
              <a:schemeClr val="tx1"/>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2" name="Line 20"/>
          <p:cNvSpPr>
            <a:spLocks noChangeShapeType="1"/>
          </p:cNvSpPr>
          <p:nvPr/>
        </p:nvSpPr>
        <p:spPr bwMode="auto">
          <a:xfrm flipV="1">
            <a:off x="4719638" y="4508500"/>
            <a:ext cx="0" cy="917575"/>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3" name="Line 21"/>
          <p:cNvSpPr>
            <a:spLocks noChangeShapeType="1"/>
          </p:cNvSpPr>
          <p:nvPr/>
        </p:nvSpPr>
        <p:spPr bwMode="auto">
          <a:xfrm flipH="1" flipV="1">
            <a:off x="5500688" y="3952875"/>
            <a:ext cx="528637" cy="0"/>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4" name="Line 22"/>
          <p:cNvSpPr>
            <a:spLocks noChangeShapeType="1"/>
          </p:cNvSpPr>
          <p:nvPr/>
        </p:nvSpPr>
        <p:spPr bwMode="auto">
          <a:xfrm flipH="1" flipV="1">
            <a:off x="5199063" y="4448175"/>
            <a:ext cx="439737" cy="481013"/>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5" name="Line 23"/>
          <p:cNvSpPr>
            <a:spLocks noChangeShapeType="1"/>
          </p:cNvSpPr>
          <p:nvPr/>
        </p:nvSpPr>
        <p:spPr bwMode="auto">
          <a:xfrm flipH="1" flipV="1">
            <a:off x="3905250" y="3206750"/>
            <a:ext cx="280988" cy="307975"/>
          </a:xfrm>
          <a:prstGeom prst="line">
            <a:avLst/>
          </a:prstGeom>
          <a:noFill/>
          <a:ln w="38100">
            <a:solidFill>
              <a:schemeClr val="tx1"/>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6" name="Line 24"/>
          <p:cNvSpPr>
            <a:spLocks noChangeShapeType="1"/>
          </p:cNvSpPr>
          <p:nvPr/>
        </p:nvSpPr>
        <p:spPr bwMode="auto">
          <a:xfrm flipV="1">
            <a:off x="3286125" y="3952875"/>
            <a:ext cx="619125" cy="0"/>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7" name="Line 25"/>
          <p:cNvSpPr>
            <a:spLocks noChangeShapeType="1"/>
          </p:cNvSpPr>
          <p:nvPr/>
        </p:nvSpPr>
        <p:spPr bwMode="auto">
          <a:xfrm flipV="1">
            <a:off x="3768725" y="4448175"/>
            <a:ext cx="461963" cy="388938"/>
          </a:xfrm>
          <a:prstGeom prst="line">
            <a:avLst/>
          </a:prstGeom>
          <a:noFill/>
          <a:ln w="38100">
            <a:solidFill>
              <a:schemeClr val="tx1"/>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218" name="Rectangle 26"/>
          <p:cNvSpPr>
            <a:spLocks noGrp="1" noChangeArrowheads="1"/>
          </p:cNvSpPr>
          <p:nvPr>
            <p:ph type="title"/>
          </p:nvPr>
        </p:nvSpPr>
        <p:spPr>
          <a:xfrm>
            <a:off x="457200" y="274638"/>
            <a:ext cx="8229600" cy="962024"/>
          </a:xfrm>
        </p:spPr>
        <p:txBody>
          <a:bodyPr>
            <a:noAutofit/>
          </a:bodyPr>
          <a:lstStyle/>
          <a:p>
            <a:pPr algn="ctr" eaLnBrk="1" hangingPunct="1"/>
            <a:r>
              <a:rPr lang="cy-GB" altLang="en-US" sz="3200" dirty="0">
                <a:latin typeface="Arial" panose="020B0604020202020204" pitchFamily="34" charset="0"/>
              </a:rPr>
              <a:t>Ardaloedd Potensial o Amhariad</a:t>
            </a:r>
            <a:br>
              <a:rPr lang="en-US" altLang="en-US" sz="3200" dirty="0"/>
            </a:br>
            <a:r>
              <a:rPr lang="en-US" altLang="en-US" sz="3200" dirty="0">
                <a:solidFill>
                  <a:srgbClr val="0070C0"/>
                </a:solidFill>
                <a:latin typeface="Arial" panose="020B0604020202020204" pitchFamily="34" charset="0"/>
              </a:rPr>
              <a:t>Potential Areas of Impairment</a:t>
            </a:r>
          </a:p>
        </p:txBody>
      </p:sp>
    </p:spTree>
    <p:extLst>
      <p:ext uri="{BB962C8B-B14F-4D97-AF65-F5344CB8AC3E}">
        <p14:creationId xmlns:p14="http://schemas.microsoft.com/office/powerpoint/2010/main" val="2014551426"/>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F5ED46-60BB-13DF-B48E-D32F9C0F6168}"/>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765799C1-AD9C-AEB6-A095-C122AAED0EFB}"/>
              </a:ext>
            </a:extLst>
          </p:cNvPr>
          <p:cNvSpPr>
            <a:spLocks noGrp="1"/>
          </p:cNvSpPr>
          <p:nvPr>
            <p:ph type="title"/>
          </p:nvPr>
        </p:nvSpPr>
        <p:spPr/>
        <p:txBody>
          <a:bodyPr>
            <a:normAutofit/>
          </a:bodyPr>
          <a:lstStyle/>
          <a:p>
            <a:pPr algn="ctr" eaLnBrk="1" hangingPunct="1"/>
            <a:r>
              <a:rPr lang="en-US" altLang="en-US" sz="4000" dirty="0" err="1">
                <a:latin typeface="Arial" panose="020B0604020202020204" pitchFamily="34" charset="0"/>
              </a:rPr>
              <a:t>Cryfderau</a:t>
            </a:r>
            <a:r>
              <a:rPr lang="en-US" altLang="en-US" sz="4000" dirty="0">
                <a:latin typeface="Arial" panose="020B0604020202020204" pitchFamily="34" charset="0"/>
              </a:rPr>
              <a:t> </a:t>
            </a:r>
            <a:r>
              <a:rPr lang="en-US" altLang="en-US" sz="4000" dirty="0" err="1">
                <a:latin typeface="Arial" panose="020B0604020202020204" pitchFamily="34" charset="0"/>
              </a:rPr>
              <a:t>posib</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Potential strengths</a:t>
            </a:r>
          </a:p>
        </p:txBody>
      </p:sp>
      <p:sp>
        <p:nvSpPr>
          <p:cNvPr id="60419" name="Content Placeholder 2">
            <a:extLst>
              <a:ext uri="{FF2B5EF4-FFF2-40B4-BE49-F238E27FC236}">
                <a16:creationId xmlns:a16="http://schemas.microsoft.com/office/drawing/2014/main" id="{0B8AC0F6-B9CA-5720-ECA8-605F884A7409}"/>
              </a:ext>
            </a:extLst>
          </p:cNvPr>
          <p:cNvSpPr>
            <a:spLocks noGrp="1"/>
          </p:cNvSpPr>
          <p:nvPr>
            <p:ph sz="half" idx="1"/>
          </p:nvPr>
        </p:nvSpPr>
        <p:spPr>
          <a:xfrm>
            <a:off x="349624" y="1844824"/>
            <a:ext cx="4146176" cy="4125670"/>
          </a:xfrm>
        </p:spPr>
        <p:txBody>
          <a:bodyPr>
            <a:normAutofit fontScale="92500" lnSpcReduction="20000"/>
          </a:bodyPr>
          <a:lstStyle/>
          <a:p>
            <a:pPr marL="0" indent="0" eaLnBrk="1" hangingPunct="1">
              <a:buNone/>
            </a:pPr>
            <a:r>
              <a:rPr lang="cy-GB" noProof="0" dirty="0">
                <a:latin typeface="Arial" panose="020B0604020202020204" pitchFamily="34" charset="0"/>
              </a:rPr>
              <a:t>Gall cryfderau posibl gynnwys:</a:t>
            </a:r>
          </a:p>
          <a:p>
            <a:r>
              <a:rPr lang="cy-GB" noProof="0" dirty="0">
                <a:latin typeface="Arial" panose="020B0604020202020204" pitchFamily="34" charset="0"/>
              </a:rPr>
              <a:t>Creadigrwydd;</a:t>
            </a:r>
          </a:p>
          <a:p>
            <a:r>
              <a:rPr lang="cy-GB" noProof="0" dirty="0">
                <a:latin typeface="Arial" panose="020B0604020202020204" pitchFamily="34" charset="0"/>
              </a:rPr>
              <a:t>Egni;</a:t>
            </a:r>
          </a:p>
          <a:p>
            <a:r>
              <a:rPr lang="cy-GB" noProof="0" dirty="0">
                <a:latin typeface="Arial" panose="020B0604020202020204" pitchFamily="34" charset="0"/>
              </a:rPr>
              <a:t>Brwdfrydedd;</a:t>
            </a:r>
          </a:p>
          <a:p>
            <a:r>
              <a:rPr lang="cy-GB" noProof="0" dirty="0">
                <a:latin typeface="Arial" panose="020B0604020202020204" pitchFamily="34" charset="0"/>
              </a:rPr>
              <a:t>Chwilfrydedd;</a:t>
            </a:r>
          </a:p>
          <a:p>
            <a:r>
              <a:rPr lang="cy-GB" noProof="0" dirty="0">
                <a:latin typeface="Arial" panose="020B0604020202020204" pitchFamily="34" charset="0"/>
              </a:rPr>
              <a:t>Parodrwydd i gymryd risgiau;</a:t>
            </a:r>
          </a:p>
          <a:p>
            <a:r>
              <a:rPr lang="cy-GB" noProof="0" dirty="0" err="1">
                <a:latin typeface="Arial" panose="020B0604020202020204" pitchFamily="34" charset="0"/>
              </a:rPr>
              <a:t>Arloesedd</a:t>
            </a:r>
            <a:r>
              <a:rPr lang="cy-GB" noProof="0" dirty="0">
                <a:latin typeface="Arial" panose="020B0604020202020204" pitchFamily="34" charset="0"/>
              </a:rPr>
              <a:t>;</a:t>
            </a:r>
          </a:p>
          <a:p>
            <a:r>
              <a:rPr lang="cy-GB" noProof="0" dirty="0">
                <a:latin typeface="Arial" panose="020B0604020202020204" pitchFamily="34" charset="0"/>
              </a:rPr>
              <a:t>Gor-ffocws.</a:t>
            </a:r>
          </a:p>
        </p:txBody>
      </p:sp>
      <p:sp>
        <p:nvSpPr>
          <p:cNvPr id="60420" name="Content Placeholder 3">
            <a:extLst>
              <a:ext uri="{FF2B5EF4-FFF2-40B4-BE49-F238E27FC236}">
                <a16:creationId xmlns:a16="http://schemas.microsoft.com/office/drawing/2014/main" id="{81C04FC1-6749-D553-3D9E-08D50C596C7E}"/>
              </a:ext>
            </a:extLst>
          </p:cNvPr>
          <p:cNvSpPr>
            <a:spLocks noGrp="1"/>
          </p:cNvSpPr>
          <p:nvPr>
            <p:ph sz="half" idx="2"/>
          </p:nvPr>
        </p:nvSpPr>
        <p:spPr>
          <a:xfrm>
            <a:off x="4716463" y="1844824"/>
            <a:ext cx="3959993" cy="4125670"/>
          </a:xfrm>
        </p:spPr>
        <p:txBody>
          <a:bodyPr>
            <a:normAutofit fontScale="92500" lnSpcReduction="20000"/>
          </a:bodyPr>
          <a:lstStyle/>
          <a:p>
            <a:pPr marL="0" indent="0" eaLnBrk="1" hangingPunct="1">
              <a:buNone/>
            </a:pPr>
            <a:r>
              <a:rPr lang="en-GB" altLang="en-US" dirty="0">
                <a:solidFill>
                  <a:srgbClr val="0070C0"/>
                </a:solidFill>
                <a:latin typeface="Arial" panose="020B0604020202020204" pitchFamily="34" charset="0"/>
              </a:rPr>
              <a:t>Potential strengths may include:</a:t>
            </a:r>
          </a:p>
          <a:p>
            <a:pPr eaLnBrk="1" hangingPunct="1"/>
            <a:r>
              <a:rPr lang="en-GB" altLang="en-US" dirty="0">
                <a:solidFill>
                  <a:srgbClr val="0070C0"/>
                </a:solidFill>
                <a:latin typeface="Arial" panose="020B0604020202020204" pitchFamily="34" charset="0"/>
              </a:rPr>
              <a:t>Creativity;</a:t>
            </a:r>
          </a:p>
          <a:p>
            <a:pPr eaLnBrk="1" hangingPunct="1"/>
            <a:r>
              <a:rPr lang="en-GB" altLang="en-US" dirty="0">
                <a:solidFill>
                  <a:srgbClr val="0070C0"/>
                </a:solidFill>
                <a:latin typeface="Arial" panose="020B0604020202020204" pitchFamily="34" charset="0"/>
              </a:rPr>
              <a:t>Energy;</a:t>
            </a:r>
          </a:p>
          <a:p>
            <a:pPr eaLnBrk="1" hangingPunct="1"/>
            <a:r>
              <a:rPr lang="en-GB" altLang="en-US" dirty="0">
                <a:solidFill>
                  <a:srgbClr val="0070C0"/>
                </a:solidFill>
                <a:latin typeface="Arial" panose="020B0604020202020204" pitchFamily="34" charset="0"/>
              </a:rPr>
              <a:t>Enthusiasm;</a:t>
            </a:r>
          </a:p>
          <a:p>
            <a:pPr eaLnBrk="1" hangingPunct="1"/>
            <a:r>
              <a:rPr lang="en-GB" altLang="en-US" dirty="0">
                <a:solidFill>
                  <a:srgbClr val="0070C0"/>
                </a:solidFill>
                <a:latin typeface="Arial" panose="020B0604020202020204" pitchFamily="34" charset="0"/>
              </a:rPr>
              <a:t>Curiosity;</a:t>
            </a:r>
          </a:p>
          <a:p>
            <a:pPr eaLnBrk="1" hangingPunct="1"/>
            <a:r>
              <a:rPr lang="en-GB" altLang="en-US" dirty="0">
                <a:solidFill>
                  <a:srgbClr val="0070C0"/>
                </a:solidFill>
                <a:latin typeface="Arial" panose="020B0604020202020204" pitchFamily="34" charset="0"/>
              </a:rPr>
              <a:t>risk-taking;</a:t>
            </a:r>
          </a:p>
          <a:p>
            <a:pPr eaLnBrk="1" hangingPunct="1"/>
            <a:r>
              <a:rPr lang="en-GB" altLang="en-US" dirty="0">
                <a:solidFill>
                  <a:srgbClr val="0070C0"/>
                </a:solidFill>
                <a:latin typeface="Arial" panose="020B0604020202020204" pitchFamily="34" charset="0"/>
              </a:rPr>
              <a:t>Innovation;</a:t>
            </a:r>
          </a:p>
          <a:p>
            <a:pPr eaLnBrk="1" hangingPunct="1"/>
            <a:r>
              <a:rPr lang="en-GB" altLang="en-US" dirty="0">
                <a:solidFill>
                  <a:srgbClr val="0070C0"/>
                </a:solidFill>
                <a:latin typeface="Arial" panose="020B0604020202020204" pitchFamily="34" charset="0"/>
              </a:rPr>
              <a:t>Hyperfocus.</a:t>
            </a:r>
          </a:p>
        </p:txBody>
      </p:sp>
    </p:spTree>
    <p:extLst>
      <p:ext uri="{BB962C8B-B14F-4D97-AF65-F5344CB8AC3E}">
        <p14:creationId xmlns:p14="http://schemas.microsoft.com/office/powerpoint/2010/main" val="23880012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56995-3FAA-051A-4EC9-641E1E12B317}"/>
            </a:ext>
          </a:extLst>
        </p:cNvPr>
        <p:cNvGrpSpPr/>
        <p:nvPr/>
      </p:nvGrpSpPr>
      <p:grpSpPr>
        <a:xfrm>
          <a:off x="0" y="0"/>
          <a:ext cx="0" cy="0"/>
          <a:chOff x="0" y="0"/>
          <a:chExt cx="0" cy="0"/>
        </a:xfrm>
      </p:grpSpPr>
      <p:sp>
        <p:nvSpPr>
          <p:cNvPr id="60418" name="Title 1">
            <a:extLst>
              <a:ext uri="{FF2B5EF4-FFF2-40B4-BE49-F238E27FC236}">
                <a16:creationId xmlns:a16="http://schemas.microsoft.com/office/drawing/2014/main" id="{88F68683-2A45-7E3F-4A4A-AFF620DB11A8}"/>
              </a:ext>
            </a:extLst>
          </p:cNvPr>
          <p:cNvSpPr>
            <a:spLocks noGrp="1"/>
          </p:cNvSpPr>
          <p:nvPr>
            <p:ph type="title"/>
          </p:nvPr>
        </p:nvSpPr>
        <p:spPr/>
        <p:txBody>
          <a:bodyPr>
            <a:normAutofit/>
          </a:bodyPr>
          <a:lstStyle/>
          <a:p>
            <a:pPr algn="ctr" eaLnBrk="1" hangingPunct="1"/>
            <a:r>
              <a:rPr lang="en-US" altLang="en-US" sz="4000" dirty="0" err="1">
                <a:latin typeface="Arial" panose="020B0604020202020204" pitchFamily="34" charset="0"/>
              </a:rPr>
              <a:t>Cwestiynau</a:t>
            </a:r>
            <a:br>
              <a:rPr lang="en-US" altLang="en-US" sz="4000" dirty="0">
                <a:latin typeface="Arial" panose="020B0604020202020204" pitchFamily="34" charset="0"/>
              </a:rPr>
            </a:br>
            <a:r>
              <a:rPr lang="en-US" altLang="en-US" sz="4000" dirty="0">
                <a:solidFill>
                  <a:srgbClr val="0070C0"/>
                </a:solidFill>
                <a:latin typeface="Arial" panose="020B0604020202020204" pitchFamily="34" charset="0"/>
              </a:rPr>
              <a:t>Questions</a:t>
            </a:r>
          </a:p>
        </p:txBody>
      </p:sp>
      <p:sp>
        <p:nvSpPr>
          <p:cNvPr id="60419" name="Content Placeholder 2">
            <a:extLst>
              <a:ext uri="{FF2B5EF4-FFF2-40B4-BE49-F238E27FC236}">
                <a16:creationId xmlns:a16="http://schemas.microsoft.com/office/drawing/2014/main" id="{48EC8AD7-060F-FDB7-314A-1012D455BF84}"/>
              </a:ext>
            </a:extLst>
          </p:cNvPr>
          <p:cNvSpPr>
            <a:spLocks noGrp="1"/>
          </p:cNvSpPr>
          <p:nvPr>
            <p:ph sz="half" idx="1"/>
          </p:nvPr>
        </p:nvSpPr>
        <p:spPr>
          <a:xfrm>
            <a:off x="349624" y="1844824"/>
            <a:ext cx="4146176" cy="4125670"/>
          </a:xfrm>
        </p:spPr>
        <p:txBody>
          <a:bodyPr>
            <a:normAutofit fontScale="92500" lnSpcReduction="20000"/>
          </a:bodyPr>
          <a:lstStyle/>
          <a:p>
            <a:pPr marL="0" indent="0" eaLnBrk="1" hangingPunct="1">
              <a:buNone/>
            </a:pPr>
            <a:r>
              <a:rPr lang="cy-GB" noProof="0" dirty="0">
                <a:latin typeface="Arial" panose="020B0604020202020204" pitchFamily="34" charset="0"/>
              </a:rPr>
              <a:t>• Pam mae trafodaethau addysgol yn aml yn canolbwyntio ar anawsterau yn hytrach nag ar gryfderau?</a:t>
            </a:r>
          </a:p>
          <a:p>
            <a:pPr marL="0" indent="0" eaLnBrk="1" hangingPunct="1">
              <a:buNone/>
            </a:pPr>
            <a:endParaRPr lang="cy-GB" dirty="0">
              <a:latin typeface="Arial" panose="020B0604020202020204" pitchFamily="34" charset="0"/>
            </a:endParaRPr>
          </a:p>
          <a:p>
            <a:r>
              <a:rPr lang="cy-GB" noProof="0" dirty="0">
                <a:latin typeface="Arial" panose="020B0604020202020204" pitchFamily="34" charset="0"/>
              </a:rPr>
              <a:t>Pa ragdybiaethau y gallai aelodau staff eu gwneud?</a:t>
            </a:r>
          </a:p>
          <a:p>
            <a:endParaRPr lang="cy-GB" dirty="0">
              <a:latin typeface="Arial" panose="020B0604020202020204" pitchFamily="34" charset="0"/>
            </a:endParaRPr>
          </a:p>
          <a:p>
            <a:r>
              <a:rPr lang="cy-GB" noProof="0" dirty="0">
                <a:latin typeface="Arial" panose="020B0604020202020204" pitchFamily="34" charset="0"/>
              </a:rPr>
              <a:t>Sut gallai'r amgylchedd gyfrannu? </a:t>
            </a:r>
          </a:p>
        </p:txBody>
      </p:sp>
      <p:sp>
        <p:nvSpPr>
          <p:cNvPr id="60420" name="Content Placeholder 3">
            <a:extLst>
              <a:ext uri="{FF2B5EF4-FFF2-40B4-BE49-F238E27FC236}">
                <a16:creationId xmlns:a16="http://schemas.microsoft.com/office/drawing/2014/main" id="{8327662A-410C-D0F3-D87C-7918DF8ACC3A}"/>
              </a:ext>
            </a:extLst>
          </p:cNvPr>
          <p:cNvSpPr>
            <a:spLocks noGrp="1"/>
          </p:cNvSpPr>
          <p:nvPr>
            <p:ph sz="half" idx="2"/>
          </p:nvPr>
        </p:nvSpPr>
        <p:spPr>
          <a:xfrm>
            <a:off x="4716463" y="1844824"/>
            <a:ext cx="3959993" cy="4125670"/>
          </a:xfrm>
        </p:spPr>
        <p:txBody>
          <a:bodyPr>
            <a:normAutofit fontScale="92500" lnSpcReduction="20000"/>
          </a:bodyPr>
          <a:lstStyle/>
          <a:p>
            <a:r>
              <a:rPr lang="en-GB" altLang="en-US" dirty="0">
                <a:solidFill>
                  <a:srgbClr val="0070C0"/>
                </a:solidFill>
                <a:latin typeface="Arial" panose="020B0604020202020204" pitchFamily="34" charset="0"/>
              </a:rPr>
              <a:t>Why do educational discussions often focus on difficulties rather than strengths?</a:t>
            </a:r>
          </a:p>
          <a:p>
            <a:pPr marL="0" indent="0">
              <a:buNone/>
            </a:pPr>
            <a:endParaRPr lang="en-GB" altLang="en-US" dirty="0">
              <a:solidFill>
                <a:srgbClr val="0070C0"/>
              </a:solidFill>
              <a:latin typeface="Arial" panose="020B0604020202020204" pitchFamily="34" charset="0"/>
            </a:endParaRPr>
          </a:p>
          <a:p>
            <a:r>
              <a:rPr lang="en-GB" altLang="en-US" dirty="0">
                <a:solidFill>
                  <a:srgbClr val="0070C0"/>
                </a:solidFill>
                <a:latin typeface="Arial" panose="020B0604020202020204" pitchFamily="34" charset="0"/>
              </a:rPr>
              <a:t>What assumptions might staff make?</a:t>
            </a:r>
          </a:p>
          <a:p>
            <a:pPr marL="0" indent="0">
              <a:buNone/>
            </a:pPr>
            <a:endParaRPr lang="en-GB" altLang="en-US" dirty="0">
              <a:solidFill>
                <a:srgbClr val="0070C0"/>
              </a:solidFill>
              <a:latin typeface="Arial" panose="020B0604020202020204" pitchFamily="34" charset="0"/>
            </a:endParaRPr>
          </a:p>
          <a:p>
            <a:r>
              <a:rPr lang="en-GB" altLang="en-US" dirty="0">
                <a:solidFill>
                  <a:srgbClr val="0070C0"/>
                </a:solidFill>
                <a:latin typeface="Arial" panose="020B0604020202020204" pitchFamily="34" charset="0"/>
              </a:rPr>
              <a:t>How could the environment contribute?</a:t>
            </a:r>
          </a:p>
        </p:txBody>
      </p:sp>
    </p:spTree>
    <p:extLst>
      <p:ext uri="{BB962C8B-B14F-4D97-AF65-F5344CB8AC3E}">
        <p14:creationId xmlns:p14="http://schemas.microsoft.com/office/powerpoint/2010/main" val="29819311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9643D-ABF4-AA03-CEEC-425D9CA888BC}"/>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Senario</a:t>
            </a:r>
            <a:r>
              <a:rPr lang="en-GB" sz="3600" dirty="0">
                <a:latin typeface="Arial" panose="020B0604020202020204" pitchFamily="34" charset="0"/>
                <a:cs typeface="Arial" panose="020B0604020202020204" pitchFamily="34" charset="0"/>
              </a:rPr>
              <a:t> - Sian</a:t>
            </a:r>
            <a:br>
              <a:rPr lang="en-GB" sz="3600" dirty="0">
                <a:latin typeface="Arial" panose="020B0604020202020204" pitchFamily="34" charset="0"/>
                <a:cs typeface="Arial" panose="020B0604020202020204" pitchFamily="34" charset="0"/>
              </a:rPr>
            </a:br>
            <a:endParaRPr lang="en-GB" sz="3600" dirty="0">
              <a:solidFill>
                <a:srgbClr val="0070C0"/>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B19E8692-A87D-C071-20A1-ADBB4FE0CB66}"/>
              </a:ext>
            </a:extLst>
          </p:cNvPr>
          <p:cNvPicPr>
            <a:picLocks noGrp="1" noChangeAspect="1"/>
          </p:cNvPicPr>
          <p:nvPr>
            <p:ph sz="half" idx="1"/>
          </p:nvPr>
        </p:nvPicPr>
        <p:blipFill>
          <a:blip r:embed="rId3"/>
          <a:stretch>
            <a:fillRect/>
          </a:stretch>
        </p:blipFill>
        <p:spPr>
          <a:xfrm>
            <a:off x="628650" y="1747496"/>
            <a:ext cx="3867150" cy="2580456"/>
          </a:xfrm>
          <a:prstGeom prst="rect">
            <a:avLst/>
          </a:prstGeom>
        </p:spPr>
      </p:pic>
      <p:sp>
        <p:nvSpPr>
          <p:cNvPr id="4" name="Content Placeholder 3">
            <a:extLst>
              <a:ext uri="{FF2B5EF4-FFF2-40B4-BE49-F238E27FC236}">
                <a16:creationId xmlns:a16="http://schemas.microsoft.com/office/drawing/2014/main" id="{48CA48E2-4D82-2A2D-3212-D75241D40FB5}"/>
              </a:ext>
            </a:extLst>
          </p:cNvPr>
          <p:cNvSpPr>
            <a:spLocks noGrp="1"/>
          </p:cNvSpPr>
          <p:nvPr>
            <p:ph sz="half" idx="2"/>
          </p:nvPr>
        </p:nvSpPr>
        <p:spPr>
          <a:xfrm>
            <a:off x="4648200" y="1261640"/>
            <a:ext cx="4264306" cy="4734045"/>
          </a:xfrm>
        </p:spPr>
        <p:txBody>
          <a:bodyPr>
            <a:normAutofit fontScale="62500" lnSpcReduction="20000"/>
          </a:bodyPr>
          <a:lstStyle/>
          <a:p>
            <a:pPr marL="0" indent="0">
              <a:buNone/>
            </a:pPr>
            <a:r>
              <a:rPr lang="cy-GB" b="1" noProof="0" dirty="0">
                <a:latin typeface="Arial" panose="020B0604020202020204" pitchFamily="34" charset="0"/>
                <a:cs typeface="Arial" panose="020B0604020202020204" pitchFamily="34" charset="0"/>
              </a:rPr>
              <a:t>Mae gan Sian ADHD ac mae’n gweld cwblhau gwersi yn heriol.</a:t>
            </a:r>
          </a:p>
          <a:p>
            <a:endParaRPr lang="cy-GB" noProof="0"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Model Meddygol</a:t>
            </a:r>
          </a:p>
          <a:p>
            <a:pPr marL="0" indent="0">
              <a:buNone/>
            </a:pPr>
            <a:r>
              <a:rPr lang="cy-GB" noProof="0" dirty="0">
                <a:latin typeface="Arial" panose="020B0604020202020204" pitchFamily="34" charset="0"/>
                <a:cs typeface="Arial" panose="020B0604020202020204" pitchFamily="34" charset="0"/>
              </a:rPr>
              <a:t>- Beth sydd o’i le ar Sian?</a:t>
            </a:r>
          </a:p>
          <a:p>
            <a:pPr marL="0" indent="0">
              <a:buNone/>
            </a:pPr>
            <a:r>
              <a:rPr lang="cy-GB" noProof="0" dirty="0">
                <a:latin typeface="Arial" panose="020B0604020202020204" pitchFamily="34" charset="0"/>
                <a:cs typeface="Arial" panose="020B0604020202020204" pitchFamily="34" charset="0"/>
              </a:rPr>
              <a:t>- Sut gallwn ni drwsio Sian?</a:t>
            </a:r>
          </a:p>
          <a:p>
            <a:endParaRPr lang="cy-GB" noProof="0"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Model Cymdeithasol</a:t>
            </a:r>
          </a:p>
          <a:p>
            <a:pPr>
              <a:buFontTx/>
              <a:buChar char="-"/>
            </a:pPr>
            <a:r>
              <a:rPr lang="cy-GB" noProof="0" dirty="0">
                <a:latin typeface="Arial" panose="020B0604020202020204" pitchFamily="34" charset="0"/>
                <a:cs typeface="Arial" panose="020B0604020202020204" pitchFamily="34" charset="0"/>
              </a:rPr>
              <a:t>Pa rwystrau sy’n bodoli?</a:t>
            </a:r>
          </a:p>
          <a:p>
            <a:pPr>
              <a:buFontTx/>
              <a:buChar char="-"/>
            </a:pPr>
            <a:r>
              <a:rPr lang="cy-GB" noProof="0" dirty="0">
                <a:latin typeface="Arial" panose="020B0604020202020204" pitchFamily="34" charset="0"/>
                <a:cs typeface="Arial" panose="020B0604020202020204" pitchFamily="34" charset="0"/>
              </a:rPr>
              <a:t>Pa newidiadau gallwn eu wneud?</a:t>
            </a:r>
          </a:p>
          <a:p>
            <a:endParaRPr lang="cy-GB" noProof="0"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Paradeim </a:t>
            </a:r>
            <a:r>
              <a:rPr lang="cy-GB" b="1" noProof="0" dirty="0" err="1">
                <a:latin typeface="Arial" panose="020B0604020202020204" pitchFamily="34" charset="0"/>
                <a:cs typeface="Arial" panose="020B0604020202020204" pitchFamily="34" charset="0"/>
              </a:rPr>
              <a:t>Niwroamrywiaeth</a:t>
            </a:r>
            <a:endParaRPr lang="cy-GB" b="1" noProof="0" dirty="0">
              <a:latin typeface="Arial" panose="020B0604020202020204" pitchFamily="34" charset="0"/>
              <a:cs typeface="Arial" panose="020B0604020202020204" pitchFamily="34" charset="0"/>
            </a:endParaRPr>
          </a:p>
          <a:p>
            <a:pPr>
              <a:buFontTx/>
              <a:buChar char="-"/>
            </a:pPr>
            <a:r>
              <a:rPr lang="cy-GB" noProof="0" dirty="0">
                <a:latin typeface="Arial" panose="020B0604020202020204" pitchFamily="34" charset="0"/>
                <a:cs typeface="Arial" panose="020B0604020202020204" pitchFamily="34" charset="0"/>
              </a:rPr>
              <a:t>Pa gryfderau y gallai Sian eu meddu?</a:t>
            </a:r>
          </a:p>
          <a:p>
            <a:pPr>
              <a:buFontTx/>
              <a:buChar char="-"/>
            </a:pPr>
            <a:r>
              <a:rPr lang="cy-GB" noProof="0" dirty="0">
                <a:latin typeface="Arial" panose="020B0604020202020204" pitchFamily="34" charset="0"/>
                <a:cs typeface="Arial" panose="020B0604020202020204" pitchFamily="34" charset="0"/>
              </a:rPr>
              <a:t>Sut gall yr amgylchedd alluogi Sian i lwyddo?</a:t>
            </a:r>
          </a:p>
        </p:txBody>
      </p:sp>
      <p:sp>
        <p:nvSpPr>
          <p:cNvPr id="7" name="TextBox 6">
            <a:extLst>
              <a:ext uri="{FF2B5EF4-FFF2-40B4-BE49-F238E27FC236}">
                <a16:creationId xmlns:a16="http://schemas.microsoft.com/office/drawing/2014/main" id="{70924572-C0BB-67CE-5DE0-C0A94030DFD8}"/>
              </a:ext>
            </a:extLst>
          </p:cNvPr>
          <p:cNvSpPr txBox="1"/>
          <p:nvPr/>
        </p:nvSpPr>
        <p:spPr>
          <a:xfrm>
            <a:off x="1145894" y="4537276"/>
            <a:ext cx="2979277" cy="369332"/>
          </a:xfrm>
          <a:prstGeom prst="rect">
            <a:avLst/>
          </a:prstGeom>
          <a:noFill/>
        </p:spPr>
        <p:txBody>
          <a:bodyPr wrap="none" rtlCol="0">
            <a:spAutoFit/>
          </a:bodyPr>
          <a:lstStyle/>
          <a:p>
            <a:r>
              <a:rPr lang="en-GB" dirty="0"/>
              <a:t>(</a:t>
            </a:r>
            <a:r>
              <a:rPr lang="en-GB" dirty="0" err="1"/>
              <a:t>Ffynhonnell</a:t>
            </a:r>
            <a:r>
              <a:rPr lang="en-GB" dirty="0"/>
              <a:t>: Henshaw, 2024)</a:t>
            </a:r>
          </a:p>
        </p:txBody>
      </p:sp>
    </p:spTree>
    <p:extLst>
      <p:ext uri="{BB962C8B-B14F-4D97-AF65-F5344CB8AC3E}">
        <p14:creationId xmlns:p14="http://schemas.microsoft.com/office/powerpoint/2010/main" val="24623998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17DE7-D1F2-8E67-B1A1-99ED235B15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3B596D-F2AA-61A8-8619-5F59FB1DBE36}"/>
              </a:ext>
            </a:extLst>
          </p:cNvPr>
          <p:cNvSpPr>
            <a:spLocks noGrp="1"/>
          </p:cNvSpPr>
          <p:nvPr>
            <p:ph type="title"/>
          </p:nvPr>
        </p:nvSpPr>
        <p:spPr/>
        <p:txBody>
          <a:bodyPr>
            <a:normAutofit/>
          </a:bodyPr>
          <a:lstStyle/>
          <a:p>
            <a:pPr algn="ctr"/>
            <a:r>
              <a:rPr lang="en-GB" sz="3600" dirty="0">
                <a:solidFill>
                  <a:srgbClr val="0070C0"/>
                </a:solidFill>
                <a:latin typeface="Arial" panose="020B0604020202020204" pitchFamily="34" charset="0"/>
                <a:cs typeface="Arial" panose="020B0604020202020204" pitchFamily="34" charset="0"/>
              </a:rPr>
              <a:t>Scenario - Sian</a:t>
            </a:r>
            <a:br>
              <a:rPr lang="en-GB" sz="3600" dirty="0">
                <a:latin typeface="Arial" panose="020B0604020202020204" pitchFamily="34" charset="0"/>
                <a:cs typeface="Arial" panose="020B0604020202020204" pitchFamily="34" charset="0"/>
              </a:rPr>
            </a:br>
            <a:endParaRPr lang="en-GB" sz="3600" dirty="0">
              <a:solidFill>
                <a:srgbClr val="0070C0"/>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7E2C3067-2511-F9F3-E52A-D1375DBD0F88}"/>
              </a:ext>
            </a:extLst>
          </p:cNvPr>
          <p:cNvPicPr>
            <a:picLocks noGrp="1" noChangeAspect="1"/>
          </p:cNvPicPr>
          <p:nvPr>
            <p:ph sz="half" idx="1"/>
          </p:nvPr>
        </p:nvPicPr>
        <p:blipFill>
          <a:blip r:embed="rId2"/>
          <a:stretch>
            <a:fillRect/>
          </a:stretch>
        </p:blipFill>
        <p:spPr>
          <a:xfrm>
            <a:off x="628650" y="1747496"/>
            <a:ext cx="3867150" cy="2580456"/>
          </a:xfrm>
          <a:prstGeom prst="rect">
            <a:avLst/>
          </a:prstGeom>
        </p:spPr>
      </p:pic>
      <p:sp>
        <p:nvSpPr>
          <p:cNvPr id="4" name="Content Placeholder 3">
            <a:extLst>
              <a:ext uri="{FF2B5EF4-FFF2-40B4-BE49-F238E27FC236}">
                <a16:creationId xmlns:a16="http://schemas.microsoft.com/office/drawing/2014/main" id="{5DD84B7F-8522-183B-E539-B2B399E471FA}"/>
              </a:ext>
            </a:extLst>
          </p:cNvPr>
          <p:cNvSpPr>
            <a:spLocks noGrp="1"/>
          </p:cNvSpPr>
          <p:nvPr>
            <p:ph sz="half" idx="2"/>
          </p:nvPr>
        </p:nvSpPr>
        <p:spPr>
          <a:xfrm>
            <a:off x="4648199" y="1354238"/>
            <a:ext cx="4345329" cy="4537276"/>
          </a:xfrm>
        </p:spPr>
        <p:txBody>
          <a:bodyPr>
            <a:normAutofit fontScale="6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Sian has ADHD and struggles to complete lessons.</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Medical Model</a:t>
            </a:r>
          </a:p>
          <a:p>
            <a:pPr>
              <a:buFontTx/>
              <a:buChar char="-"/>
            </a:pPr>
            <a:r>
              <a:rPr lang="en-GB" dirty="0">
                <a:solidFill>
                  <a:srgbClr val="0070C0"/>
                </a:solidFill>
                <a:latin typeface="Arial" panose="020B0604020202020204" pitchFamily="34" charset="0"/>
                <a:cs typeface="Arial" panose="020B0604020202020204" pitchFamily="34" charset="0"/>
              </a:rPr>
              <a:t>What’s wrong with Sian?</a:t>
            </a:r>
          </a:p>
          <a:p>
            <a:pPr>
              <a:buFontTx/>
              <a:buChar char="-"/>
            </a:pPr>
            <a:r>
              <a:rPr lang="en-GB" dirty="0">
                <a:solidFill>
                  <a:srgbClr val="0070C0"/>
                </a:solidFill>
                <a:latin typeface="Arial" panose="020B0604020202020204" pitchFamily="34" charset="0"/>
                <a:cs typeface="Arial" panose="020B0604020202020204" pitchFamily="34" charset="0"/>
              </a:rPr>
              <a:t>How do we fix Sian?</a:t>
            </a:r>
          </a:p>
          <a:p>
            <a:pPr>
              <a:buFontTx/>
              <a:buChar char="-"/>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Social Model</a:t>
            </a:r>
          </a:p>
          <a:p>
            <a:pPr>
              <a:buFontTx/>
              <a:buChar char="-"/>
            </a:pPr>
            <a:r>
              <a:rPr lang="en-GB" dirty="0">
                <a:solidFill>
                  <a:srgbClr val="0070C0"/>
                </a:solidFill>
                <a:latin typeface="Arial" panose="020B0604020202020204" pitchFamily="34" charset="0"/>
                <a:cs typeface="Arial" panose="020B0604020202020204" pitchFamily="34" charset="0"/>
              </a:rPr>
              <a:t>What barriers exist?</a:t>
            </a:r>
          </a:p>
          <a:p>
            <a:pPr>
              <a:buFontTx/>
              <a:buChar char="-"/>
            </a:pPr>
            <a:r>
              <a:rPr lang="en-GB" dirty="0">
                <a:solidFill>
                  <a:srgbClr val="0070C0"/>
                </a:solidFill>
                <a:latin typeface="Arial" panose="020B0604020202020204" pitchFamily="34" charset="0"/>
                <a:cs typeface="Arial" panose="020B0604020202020204" pitchFamily="34" charset="0"/>
              </a:rPr>
              <a:t>What changes could we make?</a:t>
            </a:r>
          </a:p>
          <a:p>
            <a:pPr>
              <a:buFontTx/>
              <a:buChar char="-"/>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Neurodiversity Paradigm</a:t>
            </a:r>
          </a:p>
          <a:p>
            <a:pPr>
              <a:buFontTx/>
              <a:buChar char="-"/>
            </a:pPr>
            <a:r>
              <a:rPr lang="en-GB" dirty="0">
                <a:solidFill>
                  <a:srgbClr val="0070C0"/>
                </a:solidFill>
                <a:latin typeface="Arial" panose="020B0604020202020204" pitchFamily="34" charset="0"/>
                <a:cs typeface="Arial" panose="020B0604020202020204" pitchFamily="34" charset="0"/>
              </a:rPr>
              <a:t>What strengths might Sian have?</a:t>
            </a:r>
          </a:p>
          <a:p>
            <a:pPr>
              <a:buFontTx/>
              <a:buChar char="-"/>
            </a:pPr>
            <a:r>
              <a:rPr lang="en-GB" dirty="0">
                <a:solidFill>
                  <a:srgbClr val="0070C0"/>
                </a:solidFill>
                <a:latin typeface="Arial" panose="020B0604020202020204" pitchFamily="34" charset="0"/>
                <a:cs typeface="Arial" panose="020B0604020202020204" pitchFamily="34" charset="0"/>
              </a:rPr>
              <a:t>How can the environment enable success?</a:t>
            </a:r>
          </a:p>
        </p:txBody>
      </p:sp>
      <p:sp>
        <p:nvSpPr>
          <p:cNvPr id="7" name="TextBox 6">
            <a:extLst>
              <a:ext uri="{FF2B5EF4-FFF2-40B4-BE49-F238E27FC236}">
                <a16:creationId xmlns:a16="http://schemas.microsoft.com/office/drawing/2014/main" id="{508640FF-530E-2737-BAF9-C85DD4DC6837}"/>
              </a:ext>
            </a:extLst>
          </p:cNvPr>
          <p:cNvSpPr txBox="1"/>
          <p:nvPr/>
        </p:nvSpPr>
        <p:spPr>
          <a:xfrm>
            <a:off x="1145894" y="4537276"/>
            <a:ext cx="2506648" cy="369332"/>
          </a:xfrm>
          <a:prstGeom prst="rect">
            <a:avLst/>
          </a:prstGeom>
          <a:noFill/>
        </p:spPr>
        <p:txBody>
          <a:bodyPr wrap="none" rtlCol="0">
            <a:spAutoFit/>
          </a:bodyPr>
          <a:lstStyle/>
          <a:p>
            <a:r>
              <a:rPr lang="en-GB" dirty="0"/>
              <a:t>(Source: Henshaw, 2024)</a:t>
            </a:r>
          </a:p>
        </p:txBody>
      </p:sp>
    </p:spTree>
    <p:extLst>
      <p:ext uri="{BB962C8B-B14F-4D97-AF65-F5344CB8AC3E}">
        <p14:creationId xmlns:p14="http://schemas.microsoft.com/office/powerpoint/2010/main" val="12497074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Autofit/>
          </a:bodyPr>
          <a:lstStyle/>
          <a:p>
            <a:pPr algn="ctr"/>
            <a:r>
              <a:rPr lang="cy-GB" altLang="cy-GB" sz="4000" dirty="0">
                <a:latin typeface="Arial" panose="020B0604020202020204" pitchFamily="34" charset="0"/>
              </a:rPr>
              <a:t>Anhwylder Prosesu Synhwyraidd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Sensory</a:t>
            </a:r>
            <a:r>
              <a:rPr lang="cy-GB" altLang="cy-GB" sz="4000" dirty="0">
                <a:solidFill>
                  <a:srgbClr val="0070C0"/>
                </a:solidFill>
                <a:latin typeface="Arial" panose="020B0604020202020204" pitchFamily="34" charset="0"/>
              </a:rPr>
              <a:t> </a:t>
            </a:r>
            <a:r>
              <a:rPr lang="cy-GB" altLang="cy-GB" sz="4000" dirty="0" err="1">
                <a:solidFill>
                  <a:srgbClr val="0070C0"/>
                </a:solidFill>
                <a:latin typeface="Arial" panose="020B0604020202020204" pitchFamily="34" charset="0"/>
              </a:rPr>
              <a:t>Processing</a:t>
            </a:r>
            <a:r>
              <a:rPr lang="cy-GB" altLang="cy-GB" sz="4000" dirty="0">
                <a:solidFill>
                  <a:srgbClr val="0070C0"/>
                </a:solidFill>
                <a:latin typeface="Arial" panose="020B0604020202020204" pitchFamily="34" charset="0"/>
              </a:rPr>
              <a:t> </a:t>
            </a:r>
            <a:r>
              <a:rPr lang="cy-GB" altLang="cy-GB" sz="4000" dirty="0" err="1">
                <a:solidFill>
                  <a:srgbClr val="0070C0"/>
                </a:solidFill>
                <a:latin typeface="Arial" panose="020B0604020202020204" pitchFamily="34" charset="0"/>
              </a:rPr>
              <a:t>Disorder</a:t>
            </a:r>
            <a:endParaRPr lang="en-US" altLang="en-US" sz="4000" dirty="0">
              <a:solidFill>
                <a:srgbClr val="0070C0"/>
              </a:solidFill>
            </a:endParaRPr>
          </a:p>
        </p:txBody>
      </p:sp>
      <p:sp>
        <p:nvSpPr>
          <p:cNvPr id="3" name="Content Placeholder 2"/>
          <p:cNvSpPr>
            <a:spLocks noGrp="1"/>
          </p:cNvSpPr>
          <p:nvPr>
            <p:ph sz="half" idx="1"/>
          </p:nvPr>
        </p:nvSpPr>
        <p:spPr>
          <a:xfrm>
            <a:off x="251520" y="1772816"/>
            <a:ext cx="4038600" cy="3816772"/>
          </a:xfrm>
        </p:spPr>
        <p:txBody>
          <a:bodyPr rtlCol="0">
            <a:normAutofit/>
          </a:bodyPr>
          <a:lstStyle/>
          <a:p>
            <a:pPr>
              <a:defRPr/>
            </a:pPr>
            <a:r>
              <a:rPr lang="en-US" dirty="0" err="1">
                <a:latin typeface="Arial" panose="020B0604020202020204" pitchFamily="34" charset="0"/>
              </a:rPr>
              <a:t>Gorymateb</a:t>
            </a:r>
            <a:r>
              <a:rPr lang="en-US" dirty="0">
                <a:latin typeface="Arial" panose="020B0604020202020204" pitchFamily="34" charset="0"/>
              </a:rPr>
              <a:t>/</a:t>
            </a:r>
            <a:r>
              <a:rPr lang="en-US" dirty="0" err="1">
                <a:latin typeface="Arial" panose="020B0604020202020204" pitchFamily="34" charset="0"/>
              </a:rPr>
              <a:t>tanymateb</a:t>
            </a:r>
            <a:r>
              <a:rPr lang="en-US" dirty="0">
                <a:latin typeface="Arial" panose="020B0604020202020204" pitchFamily="34" charset="0"/>
              </a:rPr>
              <a:t> </a:t>
            </a:r>
            <a:r>
              <a:rPr lang="en-US" dirty="0" err="1">
                <a:latin typeface="Arial" panose="020B0604020202020204" pitchFamily="34" charset="0"/>
              </a:rPr>
              <a:t>i</a:t>
            </a:r>
            <a:r>
              <a:rPr lang="en-US" dirty="0">
                <a:latin typeface="Arial" panose="020B0604020202020204" pitchFamily="34" charset="0"/>
              </a:rPr>
              <a:t> </a:t>
            </a:r>
            <a:r>
              <a:rPr lang="en-US" dirty="0" err="1">
                <a:latin typeface="Arial" panose="020B0604020202020204" pitchFamily="34" charset="0"/>
              </a:rPr>
              <a:t>fewnbwn</a:t>
            </a:r>
            <a:r>
              <a:rPr lang="en-US" dirty="0">
                <a:latin typeface="Arial" panose="020B0604020202020204" pitchFamily="34" charset="0"/>
              </a:rPr>
              <a:t> </a:t>
            </a:r>
            <a:r>
              <a:rPr lang="en-US" dirty="0" err="1">
                <a:latin typeface="Arial" panose="020B0604020202020204" pitchFamily="34" charset="0"/>
              </a:rPr>
              <a:t>gweledol</a:t>
            </a:r>
            <a:r>
              <a:rPr lang="en-US" dirty="0">
                <a:latin typeface="Arial" panose="020B0604020202020204" pitchFamily="34" charset="0"/>
              </a:rPr>
              <a:t>, </a:t>
            </a:r>
            <a:r>
              <a:rPr lang="en-US" dirty="0" err="1">
                <a:latin typeface="Arial" panose="020B0604020202020204" pitchFamily="34" charset="0"/>
              </a:rPr>
              <a:t>clywedol</a:t>
            </a:r>
            <a:r>
              <a:rPr lang="en-US" dirty="0">
                <a:latin typeface="Arial" panose="020B0604020202020204" pitchFamily="34" charset="0"/>
              </a:rPr>
              <a:t> a </a:t>
            </a:r>
            <a:r>
              <a:rPr lang="en-US" dirty="0" err="1">
                <a:latin typeface="Arial" panose="020B0604020202020204" pitchFamily="34" charset="0"/>
              </a:rPr>
              <a:t>cyffyrddol</a:t>
            </a:r>
            <a:r>
              <a:rPr lang="en-US" dirty="0">
                <a:latin typeface="Arial" panose="020B0604020202020204" pitchFamily="34" charset="0"/>
              </a:rPr>
              <a:t>.</a:t>
            </a:r>
          </a:p>
          <a:p>
            <a:pPr>
              <a:defRPr/>
            </a:pPr>
            <a:endParaRPr lang="en-US" dirty="0">
              <a:latin typeface="Arial" panose="020B0604020202020204" pitchFamily="34" charset="0"/>
            </a:endParaRPr>
          </a:p>
          <a:p>
            <a:pPr>
              <a:defRPr/>
            </a:pPr>
            <a:r>
              <a:rPr lang="en-US" dirty="0">
                <a:solidFill>
                  <a:srgbClr val="0070C0"/>
                </a:solidFill>
                <a:latin typeface="Arial" panose="020B0604020202020204" pitchFamily="34" charset="0"/>
              </a:rPr>
              <a:t>Overreact/underreact to visual, aural and tactile input.</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035977"/>
            <a:ext cx="4038600" cy="2859072"/>
          </a:xfrm>
        </p:spPr>
      </p:pic>
    </p:spTree>
    <p:extLst>
      <p:ext uri="{BB962C8B-B14F-4D97-AF65-F5344CB8AC3E}">
        <p14:creationId xmlns:p14="http://schemas.microsoft.com/office/powerpoint/2010/main" val="27751843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B3206-A669-64C3-D556-7B70CD133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D7089C-44C0-1D1A-DAAD-72F8743A1200}"/>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Gwahaniaethau Prosesu Synhwyraidd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Sensory Processing Differences</a:t>
            </a:r>
            <a:endParaRPr lang="en-GB" sz="3600" dirty="0"/>
          </a:p>
        </p:txBody>
      </p:sp>
      <p:sp>
        <p:nvSpPr>
          <p:cNvPr id="3" name="Content Placeholder 2">
            <a:extLst>
              <a:ext uri="{FF2B5EF4-FFF2-40B4-BE49-F238E27FC236}">
                <a16:creationId xmlns:a16="http://schemas.microsoft.com/office/drawing/2014/main" id="{5F30D82A-FB50-4EB5-454B-5F4FE2FAC97D}"/>
              </a:ext>
            </a:extLst>
          </p:cNvPr>
          <p:cNvSpPr>
            <a:spLocks noGrp="1"/>
          </p:cNvSpPr>
          <p:nvPr>
            <p:ph sz="half" idx="1"/>
          </p:nvPr>
        </p:nvSpPr>
        <p:spPr>
          <a:xfrm>
            <a:off x="374573" y="1484243"/>
            <a:ext cx="4121227" cy="4543068"/>
          </a:xfrm>
        </p:spPr>
        <p:txBody>
          <a:bodyPr>
            <a:normAutofit fontScale="70000" lnSpcReduction="20000"/>
          </a:bodyPr>
          <a:lstStyle/>
          <a:p>
            <a:r>
              <a:rPr lang="cy-GB" dirty="0" err="1">
                <a:latin typeface="Arial" panose="020B0604020202020204" pitchFamily="34" charset="0"/>
                <a:cs typeface="Arial" panose="020B0604020202020204" pitchFamily="34" charset="0"/>
              </a:rPr>
              <a:t>Gorsensitifrwydd</a:t>
            </a:r>
            <a:r>
              <a:rPr lang="cy-GB" dirty="0">
                <a:latin typeface="Arial" panose="020B0604020202020204" pitchFamily="34" charset="0"/>
                <a:cs typeface="Arial" panose="020B0604020202020204" pitchFamily="34" charset="0"/>
              </a:rPr>
              <a:t>;</a:t>
            </a:r>
          </a:p>
          <a:p>
            <a:r>
              <a:rPr lang="cy-GB" dirty="0" err="1">
                <a:latin typeface="Arial" panose="020B0604020202020204" pitchFamily="34" charset="0"/>
                <a:cs typeface="Arial" panose="020B0604020202020204" pitchFamily="34" charset="0"/>
              </a:rPr>
              <a:t>Hyposensitifrwydd</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Ceisio mewnbwn synhwyraidd;</a:t>
            </a:r>
          </a:p>
          <a:p>
            <a:r>
              <a:rPr lang="cy-GB" dirty="0">
                <a:latin typeface="Arial" panose="020B0604020202020204" pitchFamily="34" charset="0"/>
                <a:cs typeface="Arial" panose="020B0604020202020204" pitchFamily="34" charset="0"/>
              </a:rPr>
              <a:t>Osgoi mewnbwn synhwyraidd;</a:t>
            </a:r>
          </a:p>
          <a:p>
            <a:r>
              <a:rPr lang="cy-GB" dirty="0">
                <a:latin typeface="Arial" panose="020B0604020202020204" pitchFamily="34" charset="0"/>
                <a:cs typeface="Arial" panose="020B0604020202020204" pitchFamily="34" charset="0"/>
              </a:rPr>
              <a:t>Gall effeithio ar:</a:t>
            </a:r>
          </a:p>
          <a:p>
            <a:pPr>
              <a:buFontTx/>
              <a:buChar char="-"/>
            </a:pPr>
            <a:r>
              <a:rPr lang="cy-GB" dirty="0">
                <a:latin typeface="Arial" panose="020B0604020202020204" pitchFamily="34" charset="0"/>
                <a:cs typeface="Arial" panose="020B0604020202020204" pitchFamily="34" charset="0"/>
              </a:rPr>
              <a:t>Sain;</a:t>
            </a:r>
          </a:p>
          <a:p>
            <a:pPr>
              <a:buFontTx/>
              <a:buChar char="-"/>
            </a:pPr>
            <a:r>
              <a:rPr lang="cy-GB" dirty="0">
                <a:latin typeface="Arial" panose="020B0604020202020204" pitchFamily="34" charset="0"/>
                <a:cs typeface="Arial" panose="020B0604020202020204" pitchFamily="34" charset="0"/>
              </a:rPr>
              <a:t>Golwg;</a:t>
            </a:r>
          </a:p>
          <a:p>
            <a:pPr>
              <a:buFontTx/>
              <a:buChar char="-"/>
            </a:pPr>
            <a:r>
              <a:rPr lang="cy-GB" dirty="0">
                <a:latin typeface="Arial" panose="020B0604020202020204" pitchFamily="34" charset="0"/>
                <a:cs typeface="Arial" panose="020B0604020202020204" pitchFamily="34" charset="0"/>
              </a:rPr>
              <a:t>Cyffyrddiad;</a:t>
            </a:r>
          </a:p>
          <a:p>
            <a:pPr>
              <a:buFontTx/>
              <a:buChar char="-"/>
            </a:pPr>
            <a:r>
              <a:rPr lang="cy-GB" dirty="0">
                <a:latin typeface="Arial" panose="020B0604020202020204" pitchFamily="34" charset="0"/>
                <a:cs typeface="Arial" panose="020B0604020202020204" pitchFamily="34" charset="0"/>
              </a:rPr>
              <a:t>Blas;</a:t>
            </a:r>
          </a:p>
          <a:p>
            <a:pPr>
              <a:buFontTx/>
              <a:buChar char="-"/>
            </a:pPr>
            <a:r>
              <a:rPr lang="cy-GB" dirty="0">
                <a:latin typeface="Arial" panose="020B0604020202020204" pitchFamily="34" charset="0"/>
                <a:cs typeface="Arial" panose="020B0604020202020204" pitchFamily="34" charset="0"/>
              </a:rPr>
              <a:t>Arogl;</a:t>
            </a:r>
          </a:p>
          <a:p>
            <a:pPr>
              <a:buFontTx/>
              <a:buChar char="-"/>
            </a:pPr>
            <a:r>
              <a:rPr lang="cy-GB" dirty="0">
                <a:latin typeface="Arial" panose="020B0604020202020204" pitchFamily="34" charset="0"/>
                <a:cs typeface="Arial" panose="020B0604020202020204" pitchFamily="34" charset="0"/>
              </a:rPr>
              <a:t>Symudiad;</a:t>
            </a:r>
          </a:p>
          <a:p>
            <a:pPr>
              <a:buFontTx/>
              <a:buChar char="-"/>
            </a:pPr>
            <a:r>
              <a:rPr lang="cy-GB" dirty="0">
                <a:latin typeface="Arial" panose="020B0604020202020204" pitchFamily="34" charset="0"/>
                <a:cs typeface="Arial" panose="020B0604020202020204" pitchFamily="34" charset="0"/>
              </a:rPr>
              <a:t>Teimladau'r corff.</a:t>
            </a:r>
            <a:endParaRPr lang="en-GB" dirty="0"/>
          </a:p>
        </p:txBody>
      </p:sp>
      <p:sp>
        <p:nvSpPr>
          <p:cNvPr id="4" name="Content Placeholder 3">
            <a:extLst>
              <a:ext uri="{FF2B5EF4-FFF2-40B4-BE49-F238E27FC236}">
                <a16:creationId xmlns:a16="http://schemas.microsoft.com/office/drawing/2014/main" id="{4C09BCC2-2A1A-44F1-F0C4-2E35F07340B3}"/>
              </a:ext>
            </a:extLst>
          </p:cNvPr>
          <p:cNvSpPr>
            <a:spLocks noGrp="1"/>
          </p:cNvSpPr>
          <p:nvPr>
            <p:ph sz="half" idx="2"/>
          </p:nvPr>
        </p:nvSpPr>
        <p:spPr>
          <a:xfrm>
            <a:off x="4648199" y="1484243"/>
            <a:ext cx="4310271" cy="4543069"/>
          </a:xfrm>
        </p:spPr>
        <p:txBody>
          <a:bodyPr>
            <a:normAutofit fontScale="70000" lnSpcReduction="20000"/>
          </a:bodyPr>
          <a:lstStyle/>
          <a:p>
            <a:r>
              <a:rPr lang="en-GB" dirty="0">
                <a:solidFill>
                  <a:srgbClr val="0070C0"/>
                </a:solidFill>
                <a:latin typeface="Arial" panose="020B0604020202020204" pitchFamily="34" charset="0"/>
                <a:cs typeface="Arial" panose="020B0604020202020204" pitchFamily="34" charset="0"/>
              </a:rPr>
              <a:t>Hyper-sensitivity (over-responsive);</a:t>
            </a:r>
          </a:p>
          <a:p>
            <a:r>
              <a:rPr lang="en-GB" dirty="0">
                <a:solidFill>
                  <a:srgbClr val="0070C0"/>
                </a:solidFill>
                <a:latin typeface="Arial" panose="020B0604020202020204" pitchFamily="34" charset="0"/>
                <a:cs typeface="Arial" panose="020B0604020202020204" pitchFamily="34" charset="0"/>
              </a:rPr>
              <a:t>Hypo-sensitivity (under-responsive);</a:t>
            </a:r>
          </a:p>
          <a:p>
            <a:r>
              <a:rPr lang="en-GB" dirty="0">
                <a:solidFill>
                  <a:srgbClr val="0070C0"/>
                </a:solidFill>
                <a:latin typeface="Arial" panose="020B0604020202020204" pitchFamily="34" charset="0"/>
                <a:cs typeface="Arial" panose="020B0604020202020204" pitchFamily="34" charset="0"/>
              </a:rPr>
              <a:t>Sensory seeking;</a:t>
            </a:r>
          </a:p>
          <a:p>
            <a:r>
              <a:rPr lang="en-GB" dirty="0">
                <a:solidFill>
                  <a:srgbClr val="0070C0"/>
                </a:solidFill>
                <a:latin typeface="Arial" panose="020B0604020202020204" pitchFamily="34" charset="0"/>
                <a:cs typeface="Arial" panose="020B0604020202020204" pitchFamily="34" charset="0"/>
              </a:rPr>
              <a:t>Sensory avoidance;</a:t>
            </a:r>
          </a:p>
          <a:p>
            <a:r>
              <a:rPr lang="en-GB" dirty="0">
                <a:solidFill>
                  <a:srgbClr val="0070C0"/>
                </a:solidFill>
                <a:latin typeface="Arial" panose="020B0604020202020204" pitchFamily="34" charset="0"/>
                <a:cs typeface="Arial" panose="020B0604020202020204" pitchFamily="34" charset="0"/>
              </a:rPr>
              <a:t>Present across sensory systems:</a:t>
            </a:r>
          </a:p>
          <a:p>
            <a:pPr>
              <a:buFontTx/>
              <a:buChar char="-"/>
            </a:pPr>
            <a:r>
              <a:rPr lang="en-GB" dirty="0">
                <a:solidFill>
                  <a:srgbClr val="0070C0"/>
                </a:solidFill>
                <a:latin typeface="Arial" panose="020B0604020202020204" pitchFamily="34" charset="0"/>
                <a:cs typeface="Arial" panose="020B0604020202020204" pitchFamily="34" charset="0"/>
              </a:rPr>
              <a:t>Sound;</a:t>
            </a:r>
          </a:p>
          <a:p>
            <a:pPr>
              <a:buFontTx/>
              <a:buChar char="-"/>
            </a:pPr>
            <a:r>
              <a:rPr lang="en-GB" dirty="0">
                <a:solidFill>
                  <a:srgbClr val="0070C0"/>
                </a:solidFill>
                <a:latin typeface="Arial" panose="020B0604020202020204" pitchFamily="34" charset="0"/>
                <a:cs typeface="Arial" panose="020B0604020202020204" pitchFamily="34" charset="0"/>
              </a:rPr>
              <a:t>Sight;</a:t>
            </a:r>
          </a:p>
          <a:p>
            <a:pPr marL="0" indent="0">
              <a:buNone/>
            </a:pPr>
            <a:r>
              <a:rPr lang="en-GB" dirty="0">
                <a:solidFill>
                  <a:srgbClr val="0070C0"/>
                </a:solidFill>
                <a:latin typeface="Arial" panose="020B0604020202020204" pitchFamily="34" charset="0"/>
                <a:cs typeface="Arial" panose="020B0604020202020204" pitchFamily="34" charset="0"/>
              </a:rPr>
              <a:t>-  Touch;</a:t>
            </a:r>
          </a:p>
          <a:p>
            <a:pPr>
              <a:buFontTx/>
              <a:buChar char="-"/>
            </a:pPr>
            <a:r>
              <a:rPr lang="en-GB" dirty="0">
                <a:solidFill>
                  <a:srgbClr val="0070C0"/>
                </a:solidFill>
                <a:latin typeface="Arial" panose="020B0604020202020204" pitchFamily="34" charset="0"/>
                <a:cs typeface="Arial" panose="020B0604020202020204" pitchFamily="34" charset="0"/>
              </a:rPr>
              <a:t>Taste; </a:t>
            </a:r>
          </a:p>
          <a:p>
            <a:pPr>
              <a:buFontTx/>
              <a:buChar char="-"/>
            </a:pPr>
            <a:r>
              <a:rPr lang="en-GB" dirty="0">
                <a:solidFill>
                  <a:srgbClr val="0070C0"/>
                </a:solidFill>
                <a:latin typeface="Arial" panose="020B0604020202020204" pitchFamily="34" charset="0"/>
                <a:cs typeface="Arial" panose="020B0604020202020204" pitchFamily="34" charset="0"/>
              </a:rPr>
              <a:t>Smell;</a:t>
            </a:r>
          </a:p>
          <a:p>
            <a:pPr>
              <a:buFontTx/>
              <a:buChar char="-"/>
            </a:pPr>
            <a:r>
              <a:rPr lang="en-GB" dirty="0">
                <a:solidFill>
                  <a:srgbClr val="0070C0"/>
                </a:solidFill>
                <a:latin typeface="Arial" panose="020B0604020202020204" pitchFamily="34" charset="0"/>
                <a:cs typeface="Arial" panose="020B0604020202020204" pitchFamily="34" charset="0"/>
              </a:rPr>
              <a:t>Movement;</a:t>
            </a:r>
          </a:p>
          <a:p>
            <a:pPr>
              <a:buFontTx/>
              <a:buChar char="-"/>
            </a:pPr>
            <a:r>
              <a:rPr lang="en-GB" dirty="0">
                <a:solidFill>
                  <a:srgbClr val="0070C0"/>
                </a:solidFill>
                <a:latin typeface="Arial" panose="020B0604020202020204" pitchFamily="34" charset="0"/>
                <a:cs typeface="Arial" panose="020B0604020202020204" pitchFamily="34" charset="0"/>
              </a:rPr>
              <a:t>Internal body sensations.</a:t>
            </a:r>
            <a:endParaRPr lang="en-GB" dirty="0"/>
          </a:p>
        </p:txBody>
      </p:sp>
    </p:spTree>
    <p:extLst>
      <p:ext uri="{BB962C8B-B14F-4D97-AF65-F5344CB8AC3E}">
        <p14:creationId xmlns:p14="http://schemas.microsoft.com/office/powerpoint/2010/main" val="26263299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82871-5A58-6204-B63B-5B37E3E64E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21B4DF-621B-D3F2-55DC-E29336B5012B}"/>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Gwahaniaethau Prosesu Synhwyraidd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Sensory Processing Differences</a:t>
            </a:r>
            <a:endParaRPr lang="en-GB" sz="3600" dirty="0"/>
          </a:p>
        </p:txBody>
      </p:sp>
      <p:sp>
        <p:nvSpPr>
          <p:cNvPr id="3" name="Content Placeholder 2">
            <a:extLst>
              <a:ext uri="{FF2B5EF4-FFF2-40B4-BE49-F238E27FC236}">
                <a16:creationId xmlns:a16="http://schemas.microsoft.com/office/drawing/2014/main" id="{E7C7F201-D3BF-9FAB-7D28-7D987AFCE1E1}"/>
              </a:ext>
            </a:extLst>
          </p:cNvPr>
          <p:cNvSpPr>
            <a:spLocks noGrp="1"/>
          </p:cNvSpPr>
          <p:nvPr>
            <p:ph sz="half" idx="1"/>
          </p:nvPr>
        </p:nvSpPr>
        <p:spPr>
          <a:xfrm>
            <a:off x="374573" y="1484243"/>
            <a:ext cx="4121227" cy="4543068"/>
          </a:xfrm>
        </p:spPr>
        <p:txBody>
          <a:bodyPr>
            <a:normAutofit lnSpcReduction="10000"/>
          </a:bodyPr>
          <a:lstStyle/>
          <a:p>
            <a:r>
              <a:rPr lang="cy-GB" dirty="0">
                <a:latin typeface="Arial" panose="020B0604020202020204" pitchFamily="34" charset="0"/>
                <a:cs typeface="Arial" panose="020B0604020202020204" pitchFamily="34" charset="0"/>
              </a:rPr>
              <a:t>Gall effeithio ar:</a:t>
            </a:r>
          </a:p>
          <a:p>
            <a:pPr>
              <a:buFontTx/>
              <a:buChar char="-"/>
            </a:pPr>
            <a:r>
              <a:rPr lang="cy-GB" dirty="0">
                <a:latin typeface="Arial" panose="020B0604020202020204" pitchFamily="34" charset="0"/>
                <a:cs typeface="Arial" panose="020B0604020202020204" pitchFamily="34" charset="0"/>
              </a:rPr>
              <a:t>Sain;</a:t>
            </a:r>
          </a:p>
          <a:p>
            <a:pPr>
              <a:buFontTx/>
              <a:buChar char="-"/>
            </a:pPr>
            <a:r>
              <a:rPr lang="cy-GB" dirty="0">
                <a:latin typeface="Arial" panose="020B0604020202020204" pitchFamily="34" charset="0"/>
                <a:cs typeface="Arial" panose="020B0604020202020204" pitchFamily="34" charset="0"/>
              </a:rPr>
              <a:t>Golwg;</a:t>
            </a:r>
          </a:p>
          <a:p>
            <a:pPr>
              <a:buFontTx/>
              <a:buChar char="-"/>
            </a:pPr>
            <a:r>
              <a:rPr lang="cy-GB" dirty="0">
                <a:latin typeface="Arial" panose="020B0604020202020204" pitchFamily="34" charset="0"/>
                <a:cs typeface="Arial" panose="020B0604020202020204" pitchFamily="34" charset="0"/>
              </a:rPr>
              <a:t>Cyffyrddiad;</a:t>
            </a:r>
          </a:p>
          <a:p>
            <a:pPr>
              <a:buFontTx/>
              <a:buChar char="-"/>
            </a:pPr>
            <a:r>
              <a:rPr lang="cy-GB" dirty="0">
                <a:latin typeface="Arial" panose="020B0604020202020204" pitchFamily="34" charset="0"/>
                <a:cs typeface="Arial" panose="020B0604020202020204" pitchFamily="34" charset="0"/>
              </a:rPr>
              <a:t>Blas;</a:t>
            </a:r>
          </a:p>
          <a:p>
            <a:pPr>
              <a:buFontTx/>
              <a:buChar char="-"/>
            </a:pPr>
            <a:r>
              <a:rPr lang="cy-GB" dirty="0">
                <a:latin typeface="Arial" panose="020B0604020202020204" pitchFamily="34" charset="0"/>
                <a:cs typeface="Arial" panose="020B0604020202020204" pitchFamily="34" charset="0"/>
              </a:rPr>
              <a:t>Arogl;</a:t>
            </a:r>
          </a:p>
          <a:p>
            <a:pPr>
              <a:buFontTx/>
              <a:buChar char="-"/>
            </a:pPr>
            <a:r>
              <a:rPr lang="cy-GB" dirty="0">
                <a:latin typeface="Arial" panose="020B0604020202020204" pitchFamily="34" charset="0"/>
                <a:cs typeface="Arial" panose="020B0604020202020204" pitchFamily="34" charset="0"/>
              </a:rPr>
              <a:t>Symudiad;</a:t>
            </a:r>
          </a:p>
          <a:p>
            <a:pPr>
              <a:buFontTx/>
              <a:buChar char="-"/>
            </a:pPr>
            <a:r>
              <a:rPr lang="cy-GB" dirty="0">
                <a:latin typeface="Arial" panose="020B0604020202020204" pitchFamily="34" charset="0"/>
                <a:cs typeface="Arial" panose="020B0604020202020204" pitchFamily="34" charset="0"/>
              </a:rPr>
              <a:t>Teimladau'r corff.</a:t>
            </a:r>
            <a:endParaRPr lang="en-GB" dirty="0"/>
          </a:p>
        </p:txBody>
      </p:sp>
      <p:sp>
        <p:nvSpPr>
          <p:cNvPr id="4" name="Content Placeholder 3">
            <a:extLst>
              <a:ext uri="{FF2B5EF4-FFF2-40B4-BE49-F238E27FC236}">
                <a16:creationId xmlns:a16="http://schemas.microsoft.com/office/drawing/2014/main" id="{79C89F57-2D04-8E52-C543-DBBA3F3E60E8}"/>
              </a:ext>
            </a:extLst>
          </p:cNvPr>
          <p:cNvSpPr>
            <a:spLocks noGrp="1"/>
          </p:cNvSpPr>
          <p:nvPr>
            <p:ph sz="half" idx="2"/>
          </p:nvPr>
        </p:nvSpPr>
        <p:spPr>
          <a:xfrm>
            <a:off x="4648199" y="1484243"/>
            <a:ext cx="4310271" cy="4543069"/>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Present across sensory systems:</a:t>
            </a:r>
          </a:p>
          <a:p>
            <a:pPr>
              <a:buFontTx/>
              <a:buChar char="-"/>
            </a:pPr>
            <a:r>
              <a:rPr lang="en-GB" dirty="0">
                <a:solidFill>
                  <a:srgbClr val="0070C0"/>
                </a:solidFill>
                <a:latin typeface="Arial" panose="020B0604020202020204" pitchFamily="34" charset="0"/>
                <a:cs typeface="Arial" panose="020B0604020202020204" pitchFamily="34" charset="0"/>
              </a:rPr>
              <a:t>Sound;</a:t>
            </a:r>
          </a:p>
          <a:p>
            <a:pPr>
              <a:buFontTx/>
              <a:buChar char="-"/>
            </a:pPr>
            <a:r>
              <a:rPr lang="en-GB" dirty="0">
                <a:solidFill>
                  <a:srgbClr val="0070C0"/>
                </a:solidFill>
                <a:latin typeface="Arial" panose="020B0604020202020204" pitchFamily="34" charset="0"/>
                <a:cs typeface="Arial" panose="020B0604020202020204" pitchFamily="34" charset="0"/>
              </a:rPr>
              <a:t>Sight;</a:t>
            </a:r>
          </a:p>
          <a:p>
            <a:pPr marL="0" indent="0">
              <a:buNone/>
            </a:pPr>
            <a:r>
              <a:rPr lang="en-GB" dirty="0">
                <a:solidFill>
                  <a:srgbClr val="0070C0"/>
                </a:solidFill>
                <a:latin typeface="Arial" panose="020B0604020202020204" pitchFamily="34" charset="0"/>
                <a:cs typeface="Arial" panose="020B0604020202020204" pitchFamily="34" charset="0"/>
              </a:rPr>
              <a:t>-  Touch;</a:t>
            </a:r>
          </a:p>
          <a:p>
            <a:pPr>
              <a:buFontTx/>
              <a:buChar char="-"/>
            </a:pPr>
            <a:r>
              <a:rPr lang="en-GB" dirty="0">
                <a:solidFill>
                  <a:srgbClr val="0070C0"/>
                </a:solidFill>
                <a:latin typeface="Arial" panose="020B0604020202020204" pitchFamily="34" charset="0"/>
                <a:cs typeface="Arial" panose="020B0604020202020204" pitchFamily="34" charset="0"/>
              </a:rPr>
              <a:t>Taste; </a:t>
            </a:r>
          </a:p>
          <a:p>
            <a:pPr>
              <a:buFontTx/>
              <a:buChar char="-"/>
            </a:pPr>
            <a:r>
              <a:rPr lang="en-GB" dirty="0">
                <a:solidFill>
                  <a:srgbClr val="0070C0"/>
                </a:solidFill>
                <a:latin typeface="Arial" panose="020B0604020202020204" pitchFamily="34" charset="0"/>
                <a:cs typeface="Arial" panose="020B0604020202020204" pitchFamily="34" charset="0"/>
              </a:rPr>
              <a:t>Smell;</a:t>
            </a:r>
          </a:p>
          <a:p>
            <a:pPr>
              <a:buFontTx/>
              <a:buChar char="-"/>
            </a:pPr>
            <a:r>
              <a:rPr lang="en-GB" dirty="0">
                <a:solidFill>
                  <a:srgbClr val="0070C0"/>
                </a:solidFill>
                <a:latin typeface="Arial" panose="020B0604020202020204" pitchFamily="34" charset="0"/>
                <a:cs typeface="Arial" panose="020B0604020202020204" pitchFamily="34" charset="0"/>
              </a:rPr>
              <a:t>Movement;</a:t>
            </a:r>
          </a:p>
          <a:p>
            <a:pPr>
              <a:buFontTx/>
              <a:buChar char="-"/>
            </a:pPr>
            <a:r>
              <a:rPr lang="en-GB" dirty="0">
                <a:solidFill>
                  <a:srgbClr val="0070C0"/>
                </a:solidFill>
                <a:latin typeface="Arial" panose="020B0604020202020204" pitchFamily="34" charset="0"/>
                <a:cs typeface="Arial" panose="020B0604020202020204" pitchFamily="34" charset="0"/>
              </a:rPr>
              <a:t>Internal body sensations.</a:t>
            </a:r>
            <a:endParaRPr lang="en-GB" dirty="0"/>
          </a:p>
        </p:txBody>
      </p:sp>
    </p:spTree>
    <p:extLst>
      <p:ext uri="{BB962C8B-B14F-4D97-AF65-F5344CB8AC3E}">
        <p14:creationId xmlns:p14="http://schemas.microsoft.com/office/powerpoint/2010/main" val="40990793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61B40-FEE3-4403-0688-CA2BB41A03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805841-68C9-F79B-22A4-C3341FD20313}"/>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Gor-sensitifrwydd a </a:t>
            </a:r>
            <a:r>
              <a:rPr lang="cy-GB" sz="3600" dirty="0" err="1">
                <a:latin typeface="Arial" panose="020B0604020202020204" pitchFamily="34" charset="0"/>
                <a:cs typeface="Arial" panose="020B0604020202020204" pitchFamily="34" charset="0"/>
              </a:rPr>
              <a:t>Hypo</a:t>
            </a:r>
            <a:r>
              <a:rPr lang="cy-GB" sz="3600" dirty="0">
                <a:latin typeface="Arial" panose="020B0604020202020204" pitchFamily="34" charset="0"/>
                <a:cs typeface="Arial" panose="020B0604020202020204" pitchFamily="34" charset="0"/>
              </a:rPr>
              <a:t>-sensitifrwydd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Hyper-sensitivity and Hypo-sensitivity</a:t>
            </a:r>
            <a:endParaRPr lang="en-GB" sz="3600" dirty="0"/>
          </a:p>
        </p:txBody>
      </p:sp>
      <p:sp>
        <p:nvSpPr>
          <p:cNvPr id="3" name="Content Placeholder 2">
            <a:extLst>
              <a:ext uri="{FF2B5EF4-FFF2-40B4-BE49-F238E27FC236}">
                <a16:creationId xmlns:a16="http://schemas.microsoft.com/office/drawing/2014/main" id="{36749C20-4ACC-571F-B6F5-155B77DE7DAE}"/>
              </a:ext>
            </a:extLst>
          </p:cNvPr>
          <p:cNvSpPr>
            <a:spLocks noGrp="1"/>
          </p:cNvSpPr>
          <p:nvPr>
            <p:ph sz="half" idx="1"/>
          </p:nvPr>
        </p:nvSpPr>
        <p:spPr>
          <a:xfrm>
            <a:off x="374573" y="1484243"/>
            <a:ext cx="4121227" cy="4543068"/>
          </a:xfrm>
        </p:spPr>
        <p:txBody>
          <a:bodyPr>
            <a:normAutofit fontScale="77500" lnSpcReduction="20000"/>
          </a:bodyPr>
          <a:lstStyle/>
          <a:p>
            <a:pPr marL="0" indent="0">
              <a:buNone/>
            </a:pPr>
            <a:r>
              <a:rPr lang="cy-GB" b="1" dirty="0">
                <a:latin typeface="Arial" panose="020B0604020202020204" pitchFamily="34" charset="0"/>
                <a:cs typeface="Arial" panose="020B0604020202020204" pitchFamily="34" charset="0"/>
              </a:rPr>
              <a:t>Gor-sensitifrwydd;</a:t>
            </a:r>
          </a:p>
          <a:p>
            <a:r>
              <a:rPr lang="cy-GB" dirty="0">
                <a:latin typeface="Arial" panose="020B0604020202020204" pitchFamily="34" charset="0"/>
                <a:cs typeface="Arial" panose="020B0604020202020204" pitchFamily="34" charset="0"/>
              </a:rPr>
              <a:t>Mewnbwn synhwyraidd yn teimlo'n ddwys;</a:t>
            </a:r>
          </a:p>
          <a:p>
            <a:r>
              <a:rPr lang="cy-GB" dirty="0">
                <a:latin typeface="Arial" panose="020B0604020202020204" pitchFamily="34" charset="0"/>
                <a:cs typeface="Arial" panose="020B0604020202020204" pitchFamily="34" charset="0"/>
              </a:rPr>
              <a:t>Gall osgoi rhai teimladau;</a:t>
            </a:r>
          </a:p>
          <a:p>
            <a:r>
              <a:rPr lang="cy-GB" dirty="0">
                <a:latin typeface="Arial" panose="020B0604020202020204" pitchFamily="34" charset="0"/>
                <a:cs typeface="Arial" panose="020B0604020202020204" pitchFamily="34" charset="0"/>
              </a:rPr>
              <a:t>Gall gyfrannu at </a:t>
            </a:r>
            <a:r>
              <a:rPr lang="cy-GB" dirty="0" err="1">
                <a:latin typeface="Arial" panose="020B0604020202020204" pitchFamily="34" charset="0"/>
                <a:cs typeface="Arial" panose="020B0604020202020204" pitchFamily="34" charset="0"/>
              </a:rPr>
              <a:t>orbryder</a:t>
            </a:r>
            <a:r>
              <a:rPr lang="cy-GB" dirty="0">
                <a:latin typeface="Arial" panose="020B0604020202020204" pitchFamily="34" charset="0"/>
                <a:cs typeface="Arial" panose="020B0604020202020204" pitchFamily="34" charset="0"/>
              </a:rPr>
              <a:t> a gofid.</a:t>
            </a:r>
          </a:p>
          <a:p>
            <a:endParaRPr lang="cy-GB" dirty="0">
              <a:latin typeface="Arial" panose="020B0604020202020204" pitchFamily="34" charset="0"/>
              <a:cs typeface="Arial" panose="020B0604020202020204" pitchFamily="34" charset="0"/>
            </a:endParaRPr>
          </a:p>
          <a:p>
            <a:pPr marL="0" indent="0">
              <a:buNone/>
            </a:pPr>
            <a:r>
              <a:rPr lang="cy-GB" b="1" dirty="0" err="1">
                <a:latin typeface="Arial" panose="020B0604020202020204" pitchFamily="34" charset="0"/>
                <a:cs typeface="Arial" panose="020B0604020202020204" pitchFamily="34" charset="0"/>
              </a:rPr>
              <a:t>Hypo</a:t>
            </a:r>
            <a:r>
              <a:rPr lang="cy-GB" b="1" dirty="0">
                <a:latin typeface="Arial" panose="020B0604020202020204" pitchFamily="34" charset="0"/>
                <a:cs typeface="Arial" panose="020B0604020202020204" pitchFamily="34" charset="0"/>
              </a:rPr>
              <a:t>-sensitifrwydd</a:t>
            </a:r>
          </a:p>
          <a:p>
            <a:r>
              <a:rPr lang="cy-GB" dirty="0">
                <a:latin typeface="Arial" panose="020B0604020202020204" pitchFamily="34" charset="0"/>
                <a:cs typeface="Arial" panose="020B0604020202020204" pitchFamily="34" charset="0"/>
              </a:rPr>
              <a:t>Llai o ymwybyddiaeth o fewnbwn synhwyraidd;</a:t>
            </a:r>
          </a:p>
          <a:p>
            <a:r>
              <a:rPr lang="cy-GB" dirty="0">
                <a:latin typeface="Arial" panose="020B0604020202020204" pitchFamily="34" charset="0"/>
                <a:cs typeface="Arial" panose="020B0604020202020204" pitchFamily="34" charset="0"/>
              </a:rPr>
              <a:t>Efallai na fydd yn sylwi ar boen, tymheredd neu sain;</a:t>
            </a:r>
          </a:p>
          <a:p>
            <a:r>
              <a:rPr lang="cy-GB" dirty="0">
                <a:latin typeface="Arial" panose="020B0604020202020204" pitchFamily="34" charset="0"/>
                <a:cs typeface="Arial" panose="020B0604020202020204" pitchFamily="34" charset="0"/>
              </a:rPr>
              <a:t>Gall chwilio am fwy o fewnbwn synhwyraidd.</a:t>
            </a:r>
            <a:endParaRPr lang="en-GB" dirty="0"/>
          </a:p>
        </p:txBody>
      </p:sp>
      <p:sp>
        <p:nvSpPr>
          <p:cNvPr id="4" name="Content Placeholder 3">
            <a:extLst>
              <a:ext uri="{FF2B5EF4-FFF2-40B4-BE49-F238E27FC236}">
                <a16:creationId xmlns:a16="http://schemas.microsoft.com/office/drawing/2014/main" id="{78D91812-546F-7A9A-FD1E-E25506CB7CA7}"/>
              </a:ext>
            </a:extLst>
          </p:cNvPr>
          <p:cNvSpPr>
            <a:spLocks noGrp="1"/>
          </p:cNvSpPr>
          <p:nvPr>
            <p:ph sz="half" idx="2"/>
          </p:nvPr>
        </p:nvSpPr>
        <p:spPr>
          <a:xfrm>
            <a:off x="4648199" y="1484243"/>
            <a:ext cx="4310271" cy="4543069"/>
          </a:xfrm>
        </p:spPr>
        <p:txBody>
          <a:bodyPr>
            <a:normAutofit fontScale="77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Hyper-sensitivity</a:t>
            </a:r>
          </a:p>
          <a:p>
            <a:r>
              <a:rPr lang="en-GB" dirty="0">
                <a:solidFill>
                  <a:srgbClr val="0070C0"/>
                </a:solidFill>
                <a:latin typeface="Arial" panose="020B0604020202020204" pitchFamily="34" charset="0"/>
                <a:cs typeface="Arial" panose="020B0604020202020204" pitchFamily="34" charset="0"/>
              </a:rPr>
              <a:t>Sensory input feels intense;</a:t>
            </a:r>
          </a:p>
          <a:p>
            <a:r>
              <a:rPr lang="en-GB" dirty="0">
                <a:solidFill>
                  <a:srgbClr val="0070C0"/>
                </a:solidFill>
                <a:latin typeface="Arial" panose="020B0604020202020204" pitchFamily="34" charset="0"/>
                <a:cs typeface="Arial" panose="020B0604020202020204" pitchFamily="34" charset="0"/>
              </a:rPr>
              <a:t>May avoid certain sensations;</a:t>
            </a:r>
          </a:p>
          <a:p>
            <a:r>
              <a:rPr lang="en-GB" dirty="0">
                <a:solidFill>
                  <a:srgbClr val="0070C0"/>
                </a:solidFill>
                <a:latin typeface="Arial" panose="020B0604020202020204" pitchFamily="34" charset="0"/>
                <a:cs typeface="Arial" panose="020B0604020202020204" pitchFamily="34" charset="0"/>
              </a:rPr>
              <a:t>Can contribute to anxiety and distress.</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Hypo-sensitivity</a:t>
            </a:r>
          </a:p>
          <a:p>
            <a:r>
              <a:rPr lang="en-GB" dirty="0">
                <a:solidFill>
                  <a:srgbClr val="0070C0"/>
                </a:solidFill>
                <a:latin typeface="Arial" panose="020B0604020202020204" pitchFamily="34" charset="0"/>
                <a:cs typeface="Arial" panose="020B0604020202020204" pitchFamily="34" charset="0"/>
              </a:rPr>
              <a:t>Reduced awareness of sensory input;</a:t>
            </a:r>
          </a:p>
          <a:p>
            <a:r>
              <a:rPr lang="en-GB" dirty="0">
                <a:solidFill>
                  <a:srgbClr val="0070C0"/>
                </a:solidFill>
                <a:latin typeface="Arial" panose="020B0604020202020204" pitchFamily="34" charset="0"/>
                <a:cs typeface="Arial" panose="020B0604020202020204" pitchFamily="34" charset="0"/>
              </a:rPr>
              <a:t>May not notice pain, temperature or sounds;</a:t>
            </a:r>
          </a:p>
          <a:p>
            <a:r>
              <a:rPr lang="en-GB" dirty="0">
                <a:solidFill>
                  <a:srgbClr val="0070C0"/>
                </a:solidFill>
                <a:latin typeface="Arial" panose="020B0604020202020204" pitchFamily="34" charset="0"/>
                <a:cs typeface="Arial" panose="020B0604020202020204" pitchFamily="34" charset="0"/>
              </a:rPr>
              <a:t>May seek additional sensory stimulation.</a:t>
            </a:r>
            <a:endParaRPr lang="en-GB" dirty="0"/>
          </a:p>
        </p:txBody>
      </p:sp>
    </p:spTree>
    <p:extLst>
      <p:ext uri="{BB962C8B-B14F-4D97-AF65-F5344CB8AC3E}">
        <p14:creationId xmlns:p14="http://schemas.microsoft.com/office/powerpoint/2010/main" val="27008671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C3C53-1267-F6E4-3E2C-2708274111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3AA344-010D-82DA-978B-E24F7407B05E}"/>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Taith Archwilio’r Amgylchedd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Environmental Audit Walk</a:t>
            </a:r>
            <a:endParaRPr lang="en-GB" sz="3600" dirty="0"/>
          </a:p>
        </p:txBody>
      </p:sp>
      <p:sp>
        <p:nvSpPr>
          <p:cNvPr id="3" name="Content Placeholder 2">
            <a:extLst>
              <a:ext uri="{FF2B5EF4-FFF2-40B4-BE49-F238E27FC236}">
                <a16:creationId xmlns:a16="http://schemas.microsoft.com/office/drawing/2014/main" id="{FCC96B13-6E70-A384-6E46-70A0FDAD9E36}"/>
              </a:ext>
            </a:extLst>
          </p:cNvPr>
          <p:cNvSpPr>
            <a:spLocks noGrp="1"/>
          </p:cNvSpPr>
          <p:nvPr>
            <p:ph sz="half" idx="1"/>
          </p:nvPr>
        </p:nvSpPr>
        <p:spPr>
          <a:xfrm>
            <a:off x="374573" y="1484243"/>
            <a:ext cx="4121227" cy="4543068"/>
          </a:xfrm>
        </p:spPr>
        <p:txBody>
          <a:bodyPr>
            <a:normAutofit/>
          </a:bodyPr>
          <a:lstStyle/>
          <a:p>
            <a:r>
              <a:rPr lang="cy-GB" noProof="0" dirty="0">
                <a:latin typeface="Arial" panose="020B0604020202020204" pitchFamily="34" charset="0"/>
                <a:cs typeface="Arial" panose="020B0604020202020204" pitchFamily="34" charset="0"/>
              </a:rPr>
              <a:t>Archwiliwch y campws;</a:t>
            </a:r>
          </a:p>
          <a:p>
            <a:r>
              <a:rPr lang="cy-GB" noProof="0" dirty="0">
                <a:latin typeface="Arial" panose="020B0604020202020204" pitchFamily="34" charset="0"/>
                <a:cs typeface="Arial" panose="020B0604020202020204" pitchFamily="34" charset="0"/>
              </a:rPr>
              <a:t>Nodwch nodweddion a allai effeithio ar:</a:t>
            </a:r>
          </a:p>
          <a:p>
            <a:pPr>
              <a:buFontTx/>
              <a:buChar char="-"/>
            </a:pPr>
            <a:r>
              <a:rPr lang="cy-GB" noProof="0" dirty="0">
                <a:latin typeface="Arial" panose="020B0604020202020204" pitchFamily="34" charset="0"/>
                <a:cs typeface="Arial" panose="020B0604020202020204" pitchFamily="34" charset="0"/>
              </a:rPr>
              <a:t>Canolbwyntio;</a:t>
            </a:r>
          </a:p>
          <a:p>
            <a:pPr>
              <a:buFontTx/>
              <a:buChar char="-"/>
            </a:pPr>
            <a:r>
              <a:rPr lang="cy-GB" noProof="0" dirty="0">
                <a:latin typeface="Arial" panose="020B0604020202020204" pitchFamily="34" charset="0"/>
                <a:cs typeface="Arial" panose="020B0604020202020204" pitchFamily="34" charset="0"/>
              </a:rPr>
              <a:t>Cyfranogiad;</a:t>
            </a:r>
          </a:p>
          <a:p>
            <a:pPr>
              <a:buFontTx/>
              <a:buChar char="-"/>
            </a:pPr>
            <a:r>
              <a:rPr lang="cy-GB" noProof="0" dirty="0">
                <a:latin typeface="Arial" panose="020B0604020202020204" pitchFamily="34" charset="0"/>
                <a:cs typeface="Arial" panose="020B0604020202020204" pitchFamily="34" charset="0"/>
              </a:rPr>
              <a:t>Lles.</a:t>
            </a:r>
          </a:p>
        </p:txBody>
      </p:sp>
      <p:sp>
        <p:nvSpPr>
          <p:cNvPr id="4" name="Content Placeholder 3">
            <a:extLst>
              <a:ext uri="{FF2B5EF4-FFF2-40B4-BE49-F238E27FC236}">
                <a16:creationId xmlns:a16="http://schemas.microsoft.com/office/drawing/2014/main" id="{4868FEA1-CE52-838F-0FC1-013279CC2100}"/>
              </a:ext>
            </a:extLst>
          </p:cNvPr>
          <p:cNvSpPr>
            <a:spLocks noGrp="1"/>
          </p:cNvSpPr>
          <p:nvPr>
            <p:ph sz="half" idx="2"/>
          </p:nvPr>
        </p:nvSpPr>
        <p:spPr>
          <a:xfrm>
            <a:off x="4648199" y="1484243"/>
            <a:ext cx="4310271" cy="4543069"/>
          </a:xfrm>
        </p:spPr>
        <p:txBody>
          <a:bodyPr>
            <a:normAutofit/>
          </a:bodyPr>
          <a:lstStyle/>
          <a:p>
            <a:r>
              <a:rPr lang="en-GB" dirty="0">
                <a:solidFill>
                  <a:srgbClr val="0070C0"/>
                </a:solidFill>
                <a:latin typeface="Arial" panose="020B0604020202020204" pitchFamily="34" charset="0"/>
                <a:cs typeface="Arial" panose="020B0604020202020204" pitchFamily="34" charset="0"/>
              </a:rPr>
              <a:t>Explore the campus;</a:t>
            </a:r>
          </a:p>
          <a:p>
            <a:r>
              <a:rPr lang="en-GB" dirty="0">
                <a:solidFill>
                  <a:srgbClr val="0070C0"/>
                </a:solidFill>
                <a:latin typeface="Arial" panose="020B0604020202020204" pitchFamily="34" charset="0"/>
                <a:cs typeface="Arial" panose="020B0604020202020204" pitchFamily="34" charset="0"/>
              </a:rPr>
              <a:t>Identify features that may affect a learner’s:</a:t>
            </a:r>
          </a:p>
          <a:p>
            <a:pPr>
              <a:buFontTx/>
              <a:buChar char="-"/>
            </a:pPr>
            <a:r>
              <a:rPr lang="en-GB" dirty="0">
                <a:solidFill>
                  <a:srgbClr val="0070C0"/>
                </a:solidFill>
                <a:latin typeface="Arial" panose="020B0604020202020204" pitchFamily="34" charset="0"/>
                <a:cs typeface="Arial" panose="020B0604020202020204" pitchFamily="34" charset="0"/>
              </a:rPr>
              <a:t>Concentration;</a:t>
            </a:r>
          </a:p>
          <a:p>
            <a:pPr>
              <a:buFontTx/>
              <a:buChar char="-"/>
            </a:pPr>
            <a:r>
              <a:rPr lang="en-GB" dirty="0">
                <a:solidFill>
                  <a:srgbClr val="0070C0"/>
                </a:solidFill>
                <a:latin typeface="Arial" panose="020B0604020202020204" pitchFamily="34" charset="0"/>
                <a:cs typeface="Arial" panose="020B0604020202020204" pitchFamily="34" charset="0"/>
              </a:rPr>
              <a:t>Participation;</a:t>
            </a:r>
          </a:p>
          <a:p>
            <a:pPr>
              <a:buFontTx/>
              <a:buChar char="-"/>
            </a:pPr>
            <a:r>
              <a:rPr lang="en-GB" dirty="0">
                <a:solidFill>
                  <a:srgbClr val="0070C0"/>
                </a:solidFill>
                <a:latin typeface="Arial" panose="020B0604020202020204" pitchFamily="34" charset="0"/>
                <a:cs typeface="Arial" panose="020B0604020202020204" pitchFamily="34" charset="0"/>
              </a:rPr>
              <a:t>Wellbeing.</a:t>
            </a:r>
            <a:endParaRPr lang="en-GB" dirty="0"/>
          </a:p>
        </p:txBody>
      </p:sp>
    </p:spTree>
    <p:extLst>
      <p:ext uri="{BB962C8B-B14F-4D97-AF65-F5344CB8AC3E}">
        <p14:creationId xmlns:p14="http://schemas.microsoft.com/office/powerpoint/2010/main" val="39879262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30B87-B834-AC4C-CC53-2645F03D86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A88A19-A7FC-36F3-8B96-6D629EB1BC95}"/>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Taith Archwilio’r Amgylchedd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Environmental Audit Walk</a:t>
            </a:r>
            <a:endParaRPr lang="en-GB" sz="3600" dirty="0"/>
          </a:p>
        </p:txBody>
      </p:sp>
      <p:sp>
        <p:nvSpPr>
          <p:cNvPr id="3" name="Content Placeholder 2">
            <a:extLst>
              <a:ext uri="{FF2B5EF4-FFF2-40B4-BE49-F238E27FC236}">
                <a16:creationId xmlns:a16="http://schemas.microsoft.com/office/drawing/2014/main" id="{40DEDE9B-330E-8ED7-0519-4AA3A71B8805}"/>
              </a:ext>
            </a:extLst>
          </p:cNvPr>
          <p:cNvSpPr>
            <a:spLocks noGrp="1"/>
          </p:cNvSpPr>
          <p:nvPr>
            <p:ph sz="half" idx="1"/>
          </p:nvPr>
        </p:nvSpPr>
        <p:spPr>
          <a:xfrm>
            <a:off x="374573" y="1484243"/>
            <a:ext cx="4121227" cy="4543068"/>
          </a:xfrm>
        </p:spPr>
        <p:txBody>
          <a:bodyPr>
            <a:normAutofit fontScale="62500" lnSpcReduction="20000"/>
          </a:bodyPr>
          <a:lstStyle/>
          <a:p>
            <a:r>
              <a:rPr lang="cy-GB" b="1" dirty="0">
                <a:latin typeface="Arial" panose="020B0604020202020204" pitchFamily="34" charset="0"/>
                <a:cs typeface="Arial" panose="020B0604020202020204" pitchFamily="34" charset="0"/>
              </a:rPr>
              <a:t>Graddiwch ardaloedd sydd yn:</a:t>
            </a:r>
          </a:p>
          <a:p>
            <a:pPr>
              <a:buFontTx/>
              <a:buChar char="-"/>
            </a:pPr>
            <a:r>
              <a:rPr lang="cy-GB" dirty="0">
                <a:latin typeface="Arial" panose="020B0604020202020204" pitchFamily="34" charset="0"/>
                <a:cs typeface="Arial" panose="020B0604020202020204" pitchFamily="34" charset="0"/>
              </a:rPr>
              <a:t>Cefnogi dysgu;</a:t>
            </a:r>
          </a:p>
          <a:p>
            <a:pPr>
              <a:buFontTx/>
              <a:buChar char="-"/>
            </a:pPr>
            <a:r>
              <a:rPr lang="cy-GB" dirty="0">
                <a:latin typeface="Arial" panose="020B0604020202020204" pitchFamily="34" charset="0"/>
                <a:cs typeface="Arial" panose="020B0604020202020204" pitchFamily="34" charset="0"/>
              </a:rPr>
              <a:t>Gallent fod yn rhwystr;</a:t>
            </a:r>
          </a:p>
          <a:p>
            <a:pPr>
              <a:buFontTx/>
              <a:buChar char="-"/>
            </a:pPr>
            <a:r>
              <a:rPr lang="cy-GB" dirty="0">
                <a:latin typeface="Arial" panose="020B0604020202020204" pitchFamily="34" charset="0"/>
                <a:cs typeface="Arial" panose="020B0604020202020204" pitchFamily="34" charset="0"/>
              </a:rPr>
              <a:t>Nid ydych yn siŵr.</a:t>
            </a:r>
          </a:p>
          <a:p>
            <a:pPr marL="0" indent="0">
              <a:buNone/>
            </a:pPr>
            <a:endParaRPr lang="cy-GB" dirty="0">
              <a:latin typeface="Arial" panose="020B0604020202020204" pitchFamily="34" charset="0"/>
              <a:cs typeface="Arial" panose="020B0604020202020204" pitchFamily="34" charset="0"/>
            </a:endParaRPr>
          </a:p>
          <a:p>
            <a:r>
              <a:rPr lang="cy-GB" b="1" dirty="0">
                <a:latin typeface="Arial" panose="020B0604020202020204" pitchFamily="34" charset="0"/>
                <a:cs typeface="Arial" panose="020B0604020202020204" pitchFamily="34" charset="0"/>
              </a:rPr>
              <a:t>Ystyriwch:</a:t>
            </a:r>
          </a:p>
          <a:p>
            <a:pPr>
              <a:buFontTx/>
              <a:buChar char="-"/>
            </a:pPr>
            <a:r>
              <a:rPr lang="cy-GB" dirty="0">
                <a:latin typeface="Arial" panose="020B0604020202020204" pitchFamily="34" charset="0"/>
                <a:cs typeface="Arial" panose="020B0604020202020204" pitchFamily="34" charset="0"/>
              </a:rPr>
              <a:t>Goleuo;</a:t>
            </a:r>
          </a:p>
          <a:p>
            <a:pPr>
              <a:buFontTx/>
              <a:buChar char="-"/>
            </a:pPr>
            <a:r>
              <a:rPr lang="cy-GB" dirty="0">
                <a:latin typeface="Arial" panose="020B0604020202020204" pitchFamily="34" charset="0"/>
                <a:cs typeface="Arial" panose="020B0604020202020204" pitchFamily="34" charset="0"/>
              </a:rPr>
              <a:t>Sŵn;</a:t>
            </a:r>
          </a:p>
          <a:p>
            <a:pPr>
              <a:buFontTx/>
              <a:buChar char="-"/>
            </a:pPr>
            <a:r>
              <a:rPr lang="cy-GB" dirty="0">
                <a:latin typeface="Arial" panose="020B0604020202020204" pitchFamily="34" charset="0"/>
                <a:cs typeface="Arial" panose="020B0604020202020204" pitchFamily="34" charset="0"/>
              </a:rPr>
              <a:t>Arddangosfeydd gweledol;</a:t>
            </a:r>
          </a:p>
          <a:p>
            <a:pPr>
              <a:buFontTx/>
              <a:buChar char="-"/>
            </a:pPr>
            <a:r>
              <a:rPr lang="cy-GB" dirty="0">
                <a:latin typeface="Arial" panose="020B0604020202020204" pitchFamily="34" charset="0"/>
                <a:cs typeface="Arial" panose="020B0604020202020204" pitchFamily="34" charset="0"/>
              </a:rPr>
              <a:t>Trefniant eistedd;</a:t>
            </a:r>
          </a:p>
          <a:p>
            <a:pPr>
              <a:buFontTx/>
              <a:buChar char="-"/>
            </a:pPr>
            <a:r>
              <a:rPr lang="cy-GB" dirty="0">
                <a:latin typeface="Arial" panose="020B0604020202020204" pitchFamily="34" charset="0"/>
                <a:cs typeface="Arial" panose="020B0604020202020204" pitchFamily="34" charset="0"/>
              </a:rPr>
              <a:t>Gorboblogi / Gorlenwi; </a:t>
            </a:r>
          </a:p>
          <a:p>
            <a:pPr>
              <a:buFontTx/>
              <a:buChar char="-"/>
            </a:pPr>
            <a:r>
              <a:rPr lang="cy-GB" dirty="0">
                <a:latin typeface="Arial" panose="020B0604020202020204" pitchFamily="34" charset="0"/>
                <a:cs typeface="Arial" panose="020B0604020202020204" pitchFamily="34" charset="0"/>
              </a:rPr>
              <a:t>Arwyddion a llywio;</a:t>
            </a:r>
          </a:p>
          <a:p>
            <a:pPr>
              <a:buFontTx/>
              <a:buChar char="-"/>
            </a:pPr>
            <a:r>
              <a:rPr lang="cy-GB" dirty="0">
                <a:latin typeface="Arial" panose="020B0604020202020204" pitchFamily="34" charset="0"/>
                <a:cs typeface="Arial" panose="020B0604020202020204" pitchFamily="34" charset="0"/>
              </a:rPr>
              <a:t>Cyfleoedd ar gyfer mannau tawel;</a:t>
            </a:r>
          </a:p>
          <a:p>
            <a:pPr>
              <a:buFontTx/>
              <a:buChar char="-"/>
            </a:pPr>
            <a:r>
              <a:rPr lang="cy-GB" dirty="0">
                <a:latin typeface="Arial" panose="020B0604020202020204" pitchFamily="34" charset="0"/>
                <a:cs typeface="Arial" panose="020B0604020202020204" pitchFamily="34" charset="0"/>
              </a:rPr>
              <a:t>Gofynion synhwyraidd. </a:t>
            </a:r>
            <a:endParaRPr lang="en-GB" dirty="0"/>
          </a:p>
        </p:txBody>
      </p:sp>
      <p:sp>
        <p:nvSpPr>
          <p:cNvPr id="4" name="Content Placeholder 3">
            <a:extLst>
              <a:ext uri="{FF2B5EF4-FFF2-40B4-BE49-F238E27FC236}">
                <a16:creationId xmlns:a16="http://schemas.microsoft.com/office/drawing/2014/main" id="{FB833191-232B-A60D-95BE-BDCFAFB8C573}"/>
              </a:ext>
            </a:extLst>
          </p:cNvPr>
          <p:cNvSpPr>
            <a:spLocks noGrp="1"/>
          </p:cNvSpPr>
          <p:nvPr>
            <p:ph sz="half" idx="2"/>
          </p:nvPr>
        </p:nvSpPr>
        <p:spPr>
          <a:xfrm>
            <a:off x="4648199" y="1484243"/>
            <a:ext cx="4310271" cy="4543069"/>
          </a:xfrm>
        </p:spPr>
        <p:txBody>
          <a:bodyPr>
            <a:normAutofit fontScale="62500" lnSpcReduction="20000"/>
          </a:bodyPr>
          <a:lstStyle/>
          <a:p>
            <a:r>
              <a:rPr lang="en-GB" b="1" dirty="0">
                <a:solidFill>
                  <a:srgbClr val="0070C0"/>
                </a:solidFill>
                <a:latin typeface="Arial" panose="020B0604020202020204" pitchFamily="34" charset="0"/>
                <a:cs typeface="Arial" panose="020B0604020202020204" pitchFamily="34" charset="0"/>
              </a:rPr>
              <a:t>Rate areas that:</a:t>
            </a:r>
          </a:p>
          <a:p>
            <a:pPr>
              <a:buFontTx/>
              <a:buChar char="-"/>
            </a:pPr>
            <a:r>
              <a:rPr lang="en-GB" dirty="0">
                <a:solidFill>
                  <a:srgbClr val="0070C0"/>
                </a:solidFill>
                <a:latin typeface="Arial" panose="020B0604020202020204" pitchFamily="34" charset="0"/>
                <a:cs typeface="Arial" panose="020B0604020202020204" pitchFamily="34" charset="0"/>
              </a:rPr>
              <a:t>Support learning;</a:t>
            </a:r>
          </a:p>
          <a:p>
            <a:pPr>
              <a:buFontTx/>
              <a:buChar char="-"/>
            </a:pPr>
            <a:r>
              <a:rPr lang="en-GB" dirty="0">
                <a:solidFill>
                  <a:srgbClr val="0070C0"/>
                </a:solidFill>
                <a:latin typeface="Arial" panose="020B0604020202020204" pitchFamily="34" charset="0"/>
                <a:cs typeface="Arial" panose="020B0604020202020204" pitchFamily="34" charset="0"/>
              </a:rPr>
              <a:t>Could be a barrier;</a:t>
            </a:r>
          </a:p>
          <a:p>
            <a:pPr>
              <a:buFontTx/>
              <a:buChar char="-"/>
            </a:pPr>
            <a:r>
              <a:rPr lang="en-GB" dirty="0">
                <a:solidFill>
                  <a:srgbClr val="0070C0"/>
                </a:solidFill>
                <a:latin typeface="Arial" panose="020B0604020202020204" pitchFamily="34" charset="0"/>
                <a:cs typeface="Arial" panose="020B0604020202020204" pitchFamily="34" charset="0"/>
              </a:rPr>
              <a:t>You are unsure.</a:t>
            </a:r>
          </a:p>
          <a:p>
            <a:pPr>
              <a:buFontTx/>
              <a:buChar char="-"/>
            </a:pPr>
            <a:endParaRPr lang="en-GB"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Consider:</a:t>
            </a:r>
          </a:p>
          <a:p>
            <a:pPr>
              <a:buFontTx/>
              <a:buChar char="-"/>
            </a:pPr>
            <a:r>
              <a:rPr lang="en-GB" dirty="0">
                <a:solidFill>
                  <a:srgbClr val="0070C0"/>
                </a:solidFill>
                <a:latin typeface="Arial" panose="020B0604020202020204" pitchFamily="34" charset="0"/>
                <a:cs typeface="Arial" panose="020B0604020202020204" pitchFamily="34" charset="0"/>
              </a:rPr>
              <a:t>Lighting;</a:t>
            </a:r>
          </a:p>
          <a:p>
            <a:pPr>
              <a:buFontTx/>
              <a:buChar char="-"/>
            </a:pPr>
            <a:r>
              <a:rPr lang="en-GB" dirty="0">
                <a:solidFill>
                  <a:srgbClr val="0070C0"/>
                </a:solidFill>
                <a:latin typeface="Arial" panose="020B0604020202020204" pitchFamily="34" charset="0"/>
                <a:cs typeface="Arial" panose="020B0604020202020204" pitchFamily="34" charset="0"/>
              </a:rPr>
              <a:t>Noise;</a:t>
            </a:r>
          </a:p>
          <a:p>
            <a:pPr>
              <a:buFontTx/>
              <a:buChar char="-"/>
            </a:pPr>
            <a:r>
              <a:rPr lang="en-GB" dirty="0">
                <a:solidFill>
                  <a:srgbClr val="0070C0"/>
                </a:solidFill>
                <a:latin typeface="Arial" panose="020B0604020202020204" pitchFamily="34" charset="0"/>
                <a:cs typeface="Arial" panose="020B0604020202020204" pitchFamily="34" charset="0"/>
              </a:rPr>
              <a:t>Visual displays;</a:t>
            </a:r>
          </a:p>
          <a:p>
            <a:pPr>
              <a:buFontTx/>
              <a:buChar char="-"/>
            </a:pPr>
            <a:r>
              <a:rPr lang="en-GB" dirty="0">
                <a:solidFill>
                  <a:srgbClr val="0070C0"/>
                </a:solidFill>
                <a:latin typeface="Arial" panose="020B0604020202020204" pitchFamily="34" charset="0"/>
                <a:cs typeface="Arial" panose="020B0604020202020204" pitchFamily="34" charset="0"/>
              </a:rPr>
              <a:t>Seating layout;</a:t>
            </a:r>
          </a:p>
          <a:p>
            <a:pPr>
              <a:buFontTx/>
              <a:buChar char="-"/>
            </a:pPr>
            <a:r>
              <a:rPr lang="en-GB" dirty="0">
                <a:solidFill>
                  <a:srgbClr val="0070C0"/>
                </a:solidFill>
                <a:latin typeface="Arial" panose="020B0604020202020204" pitchFamily="34" charset="0"/>
                <a:cs typeface="Arial" panose="020B0604020202020204" pitchFamily="34" charset="0"/>
              </a:rPr>
              <a:t>Crowding;</a:t>
            </a:r>
          </a:p>
          <a:p>
            <a:pPr>
              <a:buFontTx/>
              <a:buChar char="-"/>
            </a:pPr>
            <a:r>
              <a:rPr lang="en-GB" dirty="0">
                <a:solidFill>
                  <a:srgbClr val="0070C0"/>
                </a:solidFill>
                <a:latin typeface="Arial" panose="020B0604020202020204" pitchFamily="34" charset="0"/>
                <a:cs typeface="Arial" panose="020B0604020202020204" pitchFamily="34" charset="0"/>
              </a:rPr>
              <a:t>Signage and navigation;</a:t>
            </a:r>
          </a:p>
          <a:p>
            <a:pPr>
              <a:buFontTx/>
              <a:buChar char="-"/>
            </a:pPr>
            <a:r>
              <a:rPr lang="en-GB" dirty="0">
                <a:solidFill>
                  <a:srgbClr val="0070C0"/>
                </a:solidFill>
                <a:latin typeface="Arial" panose="020B0604020202020204" pitchFamily="34" charset="0"/>
                <a:cs typeface="Arial" panose="020B0604020202020204" pitchFamily="34" charset="0"/>
              </a:rPr>
              <a:t>Opportunities for quiet spaces;</a:t>
            </a:r>
          </a:p>
          <a:p>
            <a:pPr>
              <a:buFontTx/>
              <a:buChar char="-"/>
            </a:pPr>
            <a:r>
              <a:rPr lang="en-GB" dirty="0">
                <a:solidFill>
                  <a:srgbClr val="0070C0"/>
                </a:solidFill>
                <a:latin typeface="Arial" panose="020B0604020202020204" pitchFamily="34" charset="0"/>
                <a:cs typeface="Arial" panose="020B0604020202020204" pitchFamily="34" charset="0"/>
              </a:rPr>
              <a:t>Sensory demands.</a:t>
            </a:r>
          </a:p>
          <a:p>
            <a:pPr marL="0" indent="0">
              <a:buNone/>
            </a:pPr>
            <a:endParaRPr lang="en-GB" dirty="0"/>
          </a:p>
        </p:txBody>
      </p:sp>
    </p:spTree>
    <p:extLst>
      <p:ext uri="{BB962C8B-B14F-4D97-AF65-F5344CB8AC3E}">
        <p14:creationId xmlns:p14="http://schemas.microsoft.com/office/powerpoint/2010/main" val="30743471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B053C-293B-B2CC-6C6B-78E6BF794E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83DF58-8ED5-A0AB-5114-CCA65206DCBF}"/>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Taith Archwilio’r Amgylchedd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Environmental Audit Walk</a:t>
            </a:r>
            <a:endParaRPr lang="en-GB" sz="3600" dirty="0"/>
          </a:p>
        </p:txBody>
      </p:sp>
      <p:sp>
        <p:nvSpPr>
          <p:cNvPr id="3" name="Content Placeholder 2">
            <a:extLst>
              <a:ext uri="{FF2B5EF4-FFF2-40B4-BE49-F238E27FC236}">
                <a16:creationId xmlns:a16="http://schemas.microsoft.com/office/drawing/2014/main" id="{65A5ED4D-DD91-D629-29DF-42169AC6FED5}"/>
              </a:ext>
            </a:extLst>
          </p:cNvPr>
          <p:cNvSpPr>
            <a:spLocks noGrp="1"/>
          </p:cNvSpPr>
          <p:nvPr>
            <p:ph sz="half" idx="1"/>
          </p:nvPr>
        </p:nvSpPr>
        <p:spPr>
          <a:xfrm>
            <a:off x="374573" y="1484243"/>
            <a:ext cx="4121227" cy="4543068"/>
          </a:xfrm>
        </p:spPr>
        <p:txBody>
          <a:bodyPr>
            <a:normAutofit fontScale="85000" lnSpcReduction="20000"/>
          </a:bodyPr>
          <a:lstStyle/>
          <a:p>
            <a:r>
              <a:rPr lang="cy-GB" dirty="0">
                <a:latin typeface="Arial" panose="020B0604020202020204" pitchFamily="34" charset="0"/>
                <a:cs typeface="Arial" panose="020B0604020202020204" pitchFamily="34" charset="0"/>
              </a:rPr>
              <a:t>A nododd pawb yr un rhwystrau?</a:t>
            </a:r>
          </a:p>
          <a:p>
            <a:r>
              <a:rPr lang="cy-GB" dirty="0">
                <a:latin typeface="Arial" panose="020B0604020202020204" pitchFamily="34" charset="0"/>
                <a:cs typeface="Arial" panose="020B0604020202020204" pitchFamily="34" charset="0"/>
              </a:rPr>
              <a:t>Pa ddysgwyr a allai gael eu heffeithio fwyaf?</a:t>
            </a:r>
          </a:p>
          <a:p>
            <a:r>
              <a:rPr lang="cy-GB" dirty="0">
                <a:latin typeface="Arial" panose="020B0604020202020204" pitchFamily="34" charset="0"/>
                <a:cs typeface="Arial" panose="020B0604020202020204" pitchFamily="34" charset="0"/>
              </a:rPr>
              <a:t>Ai anawsterau'r dysgwr yw'r rhain, neu rwystrau amgylcheddol?</a:t>
            </a:r>
          </a:p>
          <a:p>
            <a:r>
              <a:rPr lang="cy-GB" dirty="0">
                <a:latin typeface="Arial" panose="020B0604020202020204" pitchFamily="34" charset="0"/>
                <a:cs typeface="Arial" panose="020B0604020202020204" pitchFamily="34" charset="0"/>
              </a:rPr>
              <a:t>Pa newidiadau bach allai wella cyfranogiad? </a:t>
            </a:r>
          </a:p>
          <a:p>
            <a:endParaRPr lang="cy-GB"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Mae rhwystrau yn aml yn bodoli yn yr amgylchedd yn hytrach nag o fewn y dysgwr.</a:t>
            </a:r>
          </a:p>
          <a:p>
            <a:pPr marL="0" indent="0">
              <a:buNone/>
            </a:pPr>
            <a:endParaRPr lang="en-GB" dirty="0"/>
          </a:p>
        </p:txBody>
      </p:sp>
      <p:sp>
        <p:nvSpPr>
          <p:cNvPr id="4" name="Content Placeholder 3">
            <a:extLst>
              <a:ext uri="{FF2B5EF4-FFF2-40B4-BE49-F238E27FC236}">
                <a16:creationId xmlns:a16="http://schemas.microsoft.com/office/drawing/2014/main" id="{00E7FE79-0871-9DF9-8731-93CB8AC0FB66}"/>
              </a:ext>
            </a:extLst>
          </p:cNvPr>
          <p:cNvSpPr>
            <a:spLocks noGrp="1"/>
          </p:cNvSpPr>
          <p:nvPr>
            <p:ph sz="half" idx="2"/>
          </p:nvPr>
        </p:nvSpPr>
        <p:spPr>
          <a:xfrm>
            <a:off x="4648199" y="1484243"/>
            <a:ext cx="4310271" cy="4543069"/>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Did everyone identify the same barriers?</a:t>
            </a:r>
          </a:p>
          <a:p>
            <a:r>
              <a:rPr lang="en-GB" dirty="0">
                <a:solidFill>
                  <a:srgbClr val="0070C0"/>
                </a:solidFill>
                <a:latin typeface="Arial" panose="020B0604020202020204" pitchFamily="34" charset="0"/>
                <a:cs typeface="Arial" panose="020B0604020202020204" pitchFamily="34" charset="0"/>
              </a:rPr>
              <a:t>Which learners might be most affected?</a:t>
            </a:r>
          </a:p>
          <a:p>
            <a:r>
              <a:rPr lang="en-GB" dirty="0">
                <a:solidFill>
                  <a:srgbClr val="0070C0"/>
                </a:solidFill>
                <a:latin typeface="Arial" panose="020B0604020202020204" pitchFamily="34" charset="0"/>
                <a:cs typeface="Arial" panose="020B0604020202020204" pitchFamily="34" charset="0"/>
              </a:rPr>
              <a:t>Are these learner difficulties or environmental barriers?</a:t>
            </a:r>
          </a:p>
          <a:p>
            <a:r>
              <a:rPr lang="en-GB" dirty="0">
                <a:solidFill>
                  <a:srgbClr val="0070C0"/>
                </a:solidFill>
                <a:latin typeface="Arial" panose="020B0604020202020204" pitchFamily="34" charset="0"/>
                <a:cs typeface="Arial" panose="020B0604020202020204" pitchFamily="34" charset="0"/>
              </a:rPr>
              <a:t>What small changes could improve participation?</a:t>
            </a:r>
          </a:p>
          <a:p>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Barriers often exist in the environment rather than within the learner.</a:t>
            </a:r>
          </a:p>
          <a:p>
            <a:pPr marL="0" indent="0">
              <a:buNone/>
            </a:pPr>
            <a:endParaRPr lang="en-GB" dirty="0"/>
          </a:p>
        </p:txBody>
      </p:sp>
    </p:spTree>
    <p:extLst>
      <p:ext uri="{BB962C8B-B14F-4D97-AF65-F5344CB8AC3E}">
        <p14:creationId xmlns:p14="http://schemas.microsoft.com/office/powerpoint/2010/main" val="11879437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F58F0-F76F-0AC7-38EE-5AE38A095D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CA66A1-46C7-644C-8853-1DAC280F0961}"/>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Dylunio Amgylchedd Synhwyraidd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Sensory Environment Design</a:t>
            </a:r>
            <a:endParaRPr lang="en-GB" sz="3600" dirty="0"/>
          </a:p>
        </p:txBody>
      </p:sp>
      <p:sp>
        <p:nvSpPr>
          <p:cNvPr id="3" name="Content Placeholder 2">
            <a:extLst>
              <a:ext uri="{FF2B5EF4-FFF2-40B4-BE49-F238E27FC236}">
                <a16:creationId xmlns:a16="http://schemas.microsoft.com/office/drawing/2014/main" id="{EBD7857A-B588-BC3F-2881-4DAA21CCC49F}"/>
              </a:ext>
            </a:extLst>
          </p:cNvPr>
          <p:cNvSpPr>
            <a:spLocks noGrp="1"/>
          </p:cNvSpPr>
          <p:nvPr>
            <p:ph sz="half" idx="1"/>
          </p:nvPr>
        </p:nvSpPr>
        <p:spPr>
          <a:xfrm>
            <a:off x="374573" y="1484243"/>
            <a:ext cx="4121227" cy="4543068"/>
          </a:xfrm>
        </p:spPr>
        <p:txBody>
          <a:bodyPr>
            <a:normAutofit lnSpcReduction="10000"/>
          </a:bodyPr>
          <a:lstStyle/>
          <a:p>
            <a:r>
              <a:rPr lang="cy-GB" dirty="0">
                <a:latin typeface="Arial" panose="020B0604020202020204" pitchFamily="34" charset="0"/>
                <a:cs typeface="Arial" panose="020B0604020202020204" pitchFamily="34" charset="0"/>
              </a:rPr>
              <a:t>Rydych yn ymgynghorwyr addysgol eto!</a:t>
            </a:r>
          </a:p>
          <a:p>
            <a:endParaRPr lang="cy-GB" b="1" noProof="0"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Gyda chymorth AI, dyluniwch ddosbarth sy’n addas ar gyfer:</a:t>
            </a:r>
          </a:p>
          <a:p>
            <a:pPr>
              <a:buFontTx/>
              <a:buChar char="-"/>
            </a:pPr>
            <a:r>
              <a:rPr lang="cy-GB" noProof="0" dirty="0">
                <a:latin typeface="Arial" panose="020B0604020202020204" pitchFamily="34" charset="0"/>
                <a:cs typeface="Arial" panose="020B0604020202020204" pitchFamily="34" charset="0"/>
              </a:rPr>
              <a:t>Dysgwyr awtistig;</a:t>
            </a:r>
          </a:p>
          <a:p>
            <a:pPr>
              <a:buFontTx/>
              <a:buChar char="-"/>
            </a:pPr>
            <a:r>
              <a:rPr lang="cy-GB" dirty="0">
                <a:latin typeface="Arial" panose="020B0604020202020204" pitchFamily="34" charset="0"/>
                <a:cs typeface="Arial" panose="020B0604020202020204" pitchFamily="34" charset="0"/>
              </a:rPr>
              <a:t>Dysgwyr ag ADHD;</a:t>
            </a:r>
          </a:p>
          <a:p>
            <a:pPr>
              <a:buFontTx/>
              <a:buChar char="-"/>
            </a:pPr>
            <a:r>
              <a:rPr lang="cy-GB" noProof="0" dirty="0">
                <a:latin typeface="Arial" panose="020B0604020202020204" pitchFamily="34" charset="0"/>
                <a:cs typeface="Arial" panose="020B0604020202020204" pitchFamily="34" charset="0"/>
              </a:rPr>
              <a:t>Gwahaniaethau synhwyraidd.</a:t>
            </a:r>
          </a:p>
          <a:p>
            <a:pPr marL="0" indent="0">
              <a:buNone/>
            </a:pPr>
            <a:endParaRPr lang="en-GB" dirty="0"/>
          </a:p>
        </p:txBody>
      </p:sp>
      <p:sp>
        <p:nvSpPr>
          <p:cNvPr id="4" name="Content Placeholder 3">
            <a:extLst>
              <a:ext uri="{FF2B5EF4-FFF2-40B4-BE49-F238E27FC236}">
                <a16:creationId xmlns:a16="http://schemas.microsoft.com/office/drawing/2014/main" id="{9F15655B-296A-57F4-30CD-E297FB418A1A}"/>
              </a:ext>
            </a:extLst>
          </p:cNvPr>
          <p:cNvSpPr>
            <a:spLocks noGrp="1"/>
          </p:cNvSpPr>
          <p:nvPr>
            <p:ph sz="half" idx="2"/>
          </p:nvPr>
        </p:nvSpPr>
        <p:spPr>
          <a:xfrm>
            <a:off x="4648199" y="1484243"/>
            <a:ext cx="4310271" cy="4543069"/>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You are back to being educational consultants!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With support of AI, design a classroom suitable for:</a:t>
            </a:r>
          </a:p>
          <a:p>
            <a:pPr>
              <a:buFontTx/>
              <a:buChar char="-"/>
            </a:pPr>
            <a:r>
              <a:rPr lang="en-GB" dirty="0">
                <a:solidFill>
                  <a:srgbClr val="0070C0"/>
                </a:solidFill>
                <a:latin typeface="Arial" panose="020B0604020202020204" pitchFamily="34" charset="0"/>
                <a:cs typeface="Arial" panose="020B0604020202020204" pitchFamily="34" charset="0"/>
              </a:rPr>
              <a:t>Autistic learners;</a:t>
            </a:r>
          </a:p>
          <a:p>
            <a:pPr>
              <a:buFontTx/>
              <a:buChar char="-"/>
            </a:pPr>
            <a:r>
              <a:rPr lang="en-GB" dirty="0">
                <a:solidFill>
                  <a:srgbClr val="0070C0"/>
                </a:solidFill>
                <a:latin typeface="Arial" panose="020B0604020202020204" pitchFamily="34" charset="0"/>
                <a:cs typeface="Arial" panose="020B0604020202020204" pitchFamily="34" charset="0"/>
              </a:rPr>
              <a:t>Learners with ADHD;</a:t>
            </a:r>
          </a:p>
          <a:p>
            <a:pPr>
              <a:buFontTx/>
              <a:buChar char="-"/>
            </a:pPr>
            <a:r>
              <a:rPr lang="en-GB" dirty="0">
                <a:solidFill>
                  <a:srgbClr val="0070C0"/>
                </a:solidFill>
                <a:latin typeface="Arial" panose="020B0604020202020204" pitchFamily="34" charset="0"/>
                <a:cs typeface="Arial" panose="020B0604020202020204" pitchFamily="34" charset="0"/>
              </a:rPr>
              <a:t>Sensory differences.</a:t>
            </a:r>
          </a:p>
          <a:p>
            <a:pPr marL="0" indent="0">
              <a:buNone/>
            </a:pPr>
            <a:endParaRPr lang="en-GB" dirty="0"/>
          </a:p>
        </p:txBody>
      </p:sp>
    </p:spTree>
    <p:extLst>
      <p:ext uri="{BB962C8B-B14F-4D97-AF65-F5344CB8AC3E}">
        <p14:creationId xmlns:p14="http://schemas.microsoft.com/office/powerpoint/2010/main" val="21194085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9126B-CFC4-0E76-237E-22E53CFA6A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6D2710-E305-9696-4CE4-600BE17F56AF}"/>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Ystyriwch...</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Consider…</a:t>
            </a:r>
            <a:endParaRPr lang="en-GB" sz="3600" dirty="0"/>
          </a:p>
        </p:txBody>
      </p:sp>
      <p:sp>
        <p:nvSpPr>
          <p:cNvPr id="3" name="Content Placeholder 2">
            <a:extLst>
              <a:ext uri="{FF2B5EF4-FFF2-40B4-BE49-F238E27FC236}">
                <a16:creationId xmlns:a16="http://schemas.microsoft.com/office/drawing/2014/main" id="{8B2971DC-0ADE-9C22-DDA2-100BAA28F493}"/>
              </a:ext>
            </a:extLst>
          </p:cNvPr>
          <p:cNvSpPr>
            <a:spLocks noGrp="1"/>
          </p:cNvSpPr>
          <p:nvPr>
            <p:ph sz="half" idx="1"/>
          </p:nvPr>
        </p:nvSpPr>
        <p:spPr>
          <a:xfrm>
            <a:off x="374573" y="1484243"/>
            <a:ext cx="4121227" cy="4543068"/>
          </a:xfrm>
        </p:spPr>
        <p:txBody>
          <a:bodyPr>
            <a:normAutofit fontScale="70000" lnSpcReduction="20000"/>
          </a:bodyPr>
          <a:lstStyle/>
          <a:p>
            <a:r>
              <a:rPr lang="cy-GB" b="1" dirty="0">
                <a:latin typeface="Arial" panose="020B0604020202020204" pitchFamily="34" charset="0"/>
                <a:cs typeface="Arial" panose="020B0604020202020204" pitchFamily="34" charset="0"/>
              </a:rPr>
              <a:t>Yr Amgylchedd</a:t>
            </a:r>
          </a:p>
          <a:p>
            <a:pPr>
              <a:buFontTx/>
              <a:buChar char="-"/>
            </a:pPr>
            <a:r>
              <a:rPr lang="cy-GB" noProof="0" dirty="0">
                <a:latin typeface="Arial" panose="020B0604020202020204" pitchFamily="34" charset="0"/>
                <a:cs typeface="Arial" panose="020B0604020202020204" pitchFamily="34" charset="0"/>
              </a:rPr>
              <a:t>Sŵn;</a:t>
            </a:r>
          </a:p>
          <a:p>
            <a:pPr>
              <a:buFontTx/>
              <a:buChar char="-"/>
            </a:pPr>
            <a:r>
              <a:rPr lang="cy-GB" dirty="0">
                <a:latin typeface="Arial" panose="020B0604020202020204" pitchFamily="34" charset="0"/>
                <a:cs typeface="Arial" panose="020B0604020202020204" pitchFamily="34" charset="0"/>
              </a:rPr>
              <a:t>Goleuo;</a:t>
            </a:r>
          </a:p>
          <a:p>
            <a:pPr>
              <a:buFontTx/>
              <a:buChar char="-"/>
            </a:pPr>
            <a:r>
              <a:rPr lang="cy-GB" noProof="0" dirty="0">
                <a:latin typeface="Arial" panose="020B0604020202020204" pitchFamily="34" charset="0"/>
                <a:cs typeface="Arial" panose="020B0604020202020204" pitchFamily="34" charset="0"/>
              </a:rPr>
              <a:t>Trefniant </a:t>
            </a:r>
            <a:r>
              <a:rPr lang="cy-GB" dirty="0">
                <a:latin typeface="Arial" panose="020B0604020202020204" pitchFamily="34" charset="0"/>
                <a:cs typeface="Arial" panose="020B0604020202020204" pitchFamily="34" charset="0"/>
              </a:rPr>
              <a:t>yr ystafell.</a:t>
            </a:r>
          </a:p>
          <a:p>
            <a:pPr>
              <a:buFontTx/>
              <a:buChar char="-"/>
            </a:pPr>
            <a:endParaRPr lang="cy-GB" b="1" noProof="0" dirty="0">
              <a:latin typeface="Arial" panose="020B0604020202020204" pitchFamily="34" charset="0"/>
              <a:cs typeface="Arial" panose="020B0604020202020204" pitchFamily="34" charset="0"/>
            </a:endParaRPr>
          </a:p>
          <a:p>
            <a:r>
              <a:rPr lang="cy-GB" b="1" dirty="0">
                <a:latin typeface="Arial" panose="020B0604020202020204" pitchFamily="34" charset="0"/>
                <a:cs typeface="Arial" panose="020B0604020202020204" pitchFamily="34" charset="0"/>
              </a:rPr>
              <a:t>Adnoddau</a:t>
            </a:r>
          </a:p>
          <a:p>
            <a:pPr>
              <a:buFontTx/>
              <a:buChar char="-"/>
            </a:pPr>
            <a:r>
              <a:rPr lang="cy-GB" noProof="0" dirty="0">
                <a:latin typeface="Arial" panose="020B0604020202020204" pitchFamily="34" charset="0"/>
                <a:cs typeface="Arial" panose="020B0604020202020204" pitchFamily="34" charset="0"/>
              </a:rPr>
              <a:t>Cymorth gweledol;</a:t>
            </a:r>
          </a:p>
          <a:p>
            <a:pPr>
              <a:buFontTx/>
              <a:buChar char="-"/>
            </a:pPr>
            <a:r>
              <a:rPr lang="cy-GB" dirty="0">
                <a:latin typeface="Arial" panose="020B0604020202020204" pitchFamily="34" charset="0"/>
                <a:cs typeface="Arial" panose="020B0604020202020204" pitchFamily="34" charset="0"/>
              </a:rPr>
              <a:t>Technoleg;</a:t>
            </a:r>
          </a:p>
          <a:p>
            <a:pPr>
              <a:buFontTx/>
              <a:buChar char="-"/>
            </a:pPr>
            <a:r>
              <a:rPr lang="cy-GB" noProof="0" dirty="0">
                <a:latin typeface="Arial" panose="020B0604020202020204" pitchFamily="34" charset="0"/>
                <a:cs typeface="Arial" panose="020B0604020202020204" pitchFamily="34" charset="0"/>
              </a:rPr>
              <a:t>Trefniadaeth.</a:t>
            </a:r>
          </a:p>
          <a:p>
            <a:pPr>
              <a:buFontTx/>
              <a:buChar char="-"/>
            </a:pPr>
            <a:endParaRPr lang="cy-GB" b="1" dirty="0">
              <a:latin typeface="Arial" panose="020B0604020202020204" pitchFamily="34" charset="0"/>
              <a:cs typeface="Arial" panose="020B0604020202020204" pitchFamily="34" charset="0"/>
            </a:endParaRPr>
          </a:p>
          <a:p>
            <a:r>
              <a:rPr lang="cy-GB" b="1" dirty="0">
                <a:latin typeface="Arial" panose="020B0604020202020204" pitchFamily="34" charset="0"/>
                <a:cs typeface="Arial" panose="020B0604020202020204" pitchFamily="34" charset="0"/>
              </a:rPr>
              <a:t>Cyfranogiad</a:t>
            </a:r>
          </a:p>
          <a:p>
            <a:pPr>
              <a:buFontTx/>
              <a:buChar char="-"/>
            </a:pPr>
            <a:r>
              <a:rPr lang="cy-GB" noProof="0" dirty="0">
                <a:latin typeface="Arial" panose="020B0604020202020204" pitchFamily="34" charset="0"/>
                <a:cs typeface="Arial" panose="020B0604020202020204" pitchFamily="34" charset="0"/>
              </a:rPr>
              <a:t>Cyfleoedd i symud;</a:t>
            </a:r>
          </a:p>
          <a:p>
            <a:pPr>
              <a:buFontTx/>
              <a:buChar char="-"/>
            </a:pPr>
            <a:r>
              <a:rPr lang="cy-GB" dirty="0">
                <a:latin typeface="Arial" panose="020B0604020202020204" pitchFamily="34" charset="0"/>
                <a:cs typeface="Arial" panose="020B0604020202020204" pitchFamily="34" charset="0"/>
              </a:rPr>
              <a:t>Cymorth cyfathrebu.</a:t>
            </a:r>
            <a:endParaRPr lang="cy-GB" noProof="0"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2BCF5F41-CC1B-46B1-A7A9-003690D5FFF4}"/>
              </a:ext>
            </a:extLst>
          </p:cNvPr>
          <p:cNvSpPr>
            <a:spLocks noGrp="1"/>
          </p:cNvSpPr>
          <p:nvPr>
            <p:ph sz="half" idx="2"/>
          </p:nvPr>
        </p:nvSpPr>
        <p:spPr>
          <a:xfrm>
            <a:off x="4648199" y="1484243"/>
            <a:ext cx="4310271" cy="4543069"/>
          </a:xfrm>
        </p:spPr>
        <p:txBody>
          <a:bodyPr>
            <a:normAutofit fontScale="70000" lnSpcReduction="20000"/>
          </a:bodyPr>
          <a:lstStyle/>
          <a:p>
            <a:r>
              <a:rPr lang="en-GB" b="1" dirty="0">
                <a:solidFill>
                  <a:srgbClr val="0070C0"/>
                </a:solidFill>
                <a:latin typeface="Arial" panose="020B0604020202020204" pitchFamily="34" charset="0"/>
                <a:cs typeface="Arial" panose="020B0604020202020204" pitchFamily="34" charset="0"/>
              </a:rPr>
              <a:t>Environment</a:t>
            </a:r>
          </a:p>
          <a:p>
            <a:pPr>
              <a:buFontTx/>
              <a:buChar char="-"/>
            </a:pPr>
            <a:r>
              <a:rPr lang="en-GB" dirty="0">
                <a:solidFill>
                  <a:srgbClr val="0070C0"/>
                </a:solidFill>
                <a:latin typeface="Arial" panose="020B0604020202020204" pitchFamily="34" charset="0"/>
                <a:cs typeface="Arial" panose="020B0604020202020204" pitchFamily="34" charset="0"/>
              </a:rPr>
              <a:t>Noise; </a:t>
            </a:r>
          </a:p>
          <a:p>
            <a:pPr>
              <a:buFontTx/>
              <a:buChar char="-"/>
            </a:pPr>
            <a:r>
              <a:rPr lang="en-GB" dirty="0">
                <a:solidFill>
                  <a:srgbClr val="0070C0"/>
                </a:solidFill>
                <a:latin typeface="Arial" panose="020B0604020202020204" pitchFamily="34" charset="0"/>
                <a:cs typeface="Arial" panose="020B0604020202020204" pitchFamily="34" charset="0"/>
              </a:rPr>
              <a:t>Lighting;</a:t>
            </a:r>
          </a:p>
          <a:p>
            <a:pPr>
              <a:buFontTx/>
              <a:buChar char="-"/>
            </a:pPr>
            <a:r>
              <a:rPr lang="en-GB" dirty="0">
                <a:solidFill>
                  <a:srgbClr val="0070C0"/>
                </a:solidFill>
                <a:latin typeface="Arial" panose="020B0604020202020204" pitchFamily="34" charset="0"/>
                <a:cs typeface="Arial" panose="020B0604020202020204" pitchFamily="34" charset="0"/>
              </a:rPr>
              <a:t>Layout.</a:t>
            </a:r>
          </a:p>
          <a:p>
            <a:pPr>
              <a:buFontTx/>
              <a:buChar char="-"/>
            </a:pPr>
            <a:endParaRPr lang="en-GB"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Resources</a:t>
            </a:r>
          </a:p>
          <a:p>
            <a:pPr>
              <a:buFontTx/>
              <a:buChar char="-"/>
            </a:pPr>
            <a:r>
              <a:rPr lang="en-GB" dirty="0">
                <a:solidFill>
                  <a:srgbClr val="0070C0"/>
                </a:solidFill>
                <a:latin typeface="Arial" panose="020B0604020202020204" pitchFamily="34" charset="0"/>
                <a:cs typeface="Arial" panose="020B0604020202020204" pitchFamily="34" charset="0"/>
              </a:rPr>
              <a:t>Visual supports;</a:t>
            </a:r>
          </a:p>
          <a:p>
            <a:pPr>
              <a:buFontTx/>
              <a:buChar char="-"/>
            </a:pPr>
            <a:r>
              <a:rPr lang="en-GB" dirty="0">
                <a:solidFill>
                  <a:srgbClr val="0070C0"/>
                </a:solidFill>
                <a:latin typeface="Arial" panose="020B0604020202020204" pitchFamily="34" charset="0"/>
                <a:cs typeface="Arial" panose="020B0604020202020204" pitchFamily="34" charset="0"/>
              </a:rPr>
              <a:t>Technology;</a:t>
            </a:r>
          </a:p>
          <a:p>
            <a:pPr>
              <a:buFontTx/>
              <a:buChar char="-"/>
            </a:pPr>
            <a:r>
              <a:rPr lang="en-GB" dirty="0">
                <a:solidFill>
                  <a:srgbClr val="0070C0"/>
                </a:solidFill>
                <a:latin typeface="Arial" panose="020B0604020202020204" pitchFamily="34" charset="0"/>
                <a:cs typeface="Arial" panose="020B0604020202020204" pitchFamily="34" charset="0"/>
              </a:rPr>
              <a:t>Organisation.</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Participation</a:t>
            </a:r>
          </a:p>
          <a:p>
            <a:pPr>
              <a:buFontTx/>
              <a:buChar char="-"/>
            </a:pPr>
            <a:r>
              <a:rPr lang="en-GB" dirty="0">
                <a:solidFill>
                  <a:srgbClr val="0070C0"/>
                </a:solidFill>
                <a:latin typeface="Arial" panose="020B0604020202020204" pitchFamily="34" charset="0"/>
                <a:cs typeface="Arial" panose="020B0604020202020204" pitchFamily="34" charset="0"/>
              </a:rPr>
              <a:t>Movement opportunities;</a:t>
            </a:r>
          </a:p>
          <a:p>
            <a:pPr>
              <a:buFontTx/>
              <a:buChar char="-"/>
            </a:pPr>
            <a:r>
              <a:rPr lang="en-GB" dirty="0">
                <a:solidFill>
                  <a:srgbClr val="0070C0"/>
                </a:solidFill>
                <a:latin typeface="Arial" panose="020B0604020202020204" pitchFamily="34" charset="0"/>
                <a:cs typeface="Arial" panose="020B0604020202020204" pitchFamily="34" charset="0"/>
              </a:rPr>
              <a:t>Communication supports.</a:t>
            </a:r>
          </a:p>
          <a:p>
            <a:pPr marL="0" indent="0">
              <a:buNone/>
            </a:pPr>
            <a:endParaRPr lang="en-GB" dirty="0"/>
          </a:p>
        </p:txBody>
      </p:sp>
    </p:spTree>
    <p:extLst>
      <p:ext uri="{BB962C8B-B14F-4D97-AF65-F5344CB8AC3E}">
        <p14:creationId xmlns:p14="http://schemas.microsoft.com/office/powerpoint/2010/main" val="9075816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5BC55-10F3-1818-995E-21691270EF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A44523-E2CD-8451-8F0A-DF4FEA38679C}"/>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Gwerthusiad - a allwch adnabod...</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Evaluation – can you identify…</a:t>
            </a:r>
            <a:endParaRPr lang="en-GB" sz="3600" dirty="0"/>
          </a:p>
        </p:txBody>
      </p:sp>
      <p:sp>
        <p:nvSpPr>
          <p:cNvPr id="3" name="Content Placeholder 2">
            <a:extLst>
              <a:ext uri="{FF2B5EF4-FFF2-40B4-BE49-F238E27FC236}">
                <a16:creationId xmlns:a16="http://schemas.microsoft.com/office/drawing/2014/main" id="{C789355B-0269-5AB7-8AA6-F283DD98E177}"/>
              </a:ext>
            </a:extLst>
          </p:cNvPr>
          <p:cNvSpPr>
            <a:spLocks noGrp="1"/>
          </p:cNvSpPr>
          <p:nvPr>
            <p:ph sz="half" idx="1"/>
          </p:nvPr>
        </p:nvSpPr>
        <p:spPr>
          <a:xfrm>
            <a:off x="185531" y="1484243"/>
            <a:ext cx="4310270" cy="4543068"/>
          </a:xfrm>
        </p:spPr>
        <p:txBody>
          <a:bodyPr>
            <a:normAutofit fontScale="70000" lnSpcReduction="20000"/>
          </a:bodyPr>
          <a:lstStyle/>
          <a:p>
            <a:pPr marL="0" indent="0">
              <a:buNone/>
            </a:pPr>
            <a:r>
              <a:rPr lang="cy-GB" b="1" dirty="0">
                <a:latin typeface="Arial" panose="020B0604020202020204" pitchFamily="34" charset="0"/>
                <a:cs typeface="Arial" panose="020B0604020202020204" pitchFamily="34" charset="0"/>
              </a:rPr>
              <a:t>Awgrymiadau defnyddiol</a:t>
            </a:r>
          </a:p>
          <a:p>
            <a:pPr>
              <a:buFontTx/>
              <a:buChar char="-"/>
            </a:pPr>
            <a:r>
              <a:rPr lang="cy-GB" noProof="0" dirty="0">
                <a:latin typeface="Arial" panose="020B0604020202020204" pitchFamily="34" charset="0"/>
                <a:cs typeface="Arial" panose="020B0604020202020204" pitchFamily="34" charset="0"/>
              </a:rPr>
              <a:t>Pa argymhellion sy'n ymddangos eu bod wedi'u seilio ar dystiolaeth?</a:t>
            </a:r>
          </a:p>
          <a:p>
            <a:pPr marL="0" indent="0">
              <a:buNone/>
            </a:pPr>
            <a:endParaRPr lang="cy-GB" b="1" noProof="0"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Awgrymiadau cyffredinol</a:t>
            </a:r>
            <a:endParaRPr lang="cy-GB" noProof="0" dirty="0">
              <a:latin typeface="Arial" panose="020B0604020202020204" pitchFamily="34" charset="0"/>
              <a:cs typeface="Arial" panose="020B0604020202020204" pitchFamily="34" charset="0"/>
            </a:endParaRPr>
          </a:p>
          <a:p>
            <a:pPr>
              <a:buFontTx/>
              <a:buChar char="-"/>
            </a:pPr>
            <a:r>
              <a:rPr lang="cy-GB" dirty="0">
                <a:latin typeface="Arial" panose="020B0604020202020204" pitchFamily="34" charset="0"/>
                <a:cs typeface="Arial" panose="020B0604020202020204" pitchFamily="34" charset="0"/>
              </a:rPr>
              <a:t>Pa rai y gellid eu defnyddio mewn unrhyw ystafell ddosbarth?</a:t>
            </a:r>
          </a:p>
          <a:p>
            <a:pPr marL="0" indent="0">
              <a:buNone/>
            </a:pPr>
            <a:endParaRPr lang="cy-GB" b="1"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Ystyriaethau sydd ar goll</a:t>
            </a:r>
          </a:p>
          <a:p>
            <a:pPr>
              <a:buFontTx/>
              <a:buChar char="-"/>
            </a:pPr>
            <a:r>
              <a:rPr lang="cy-GB" noProof="0" dirty="0">
                <a:latin typeface="Arial" panose="020B0604020202020204" pitchFamily="34" charset="0"/>
                <a:cs typeface="Arial" panose="020B0604020202020204" pitchFamily="34" charset="0"/>
              </a:rPr>
              <a:t>Beth mae AI wedi'i anwybyddu?</a:t>
            </a:r>
          </a:p>
          <a:p>
            <a:pPr marL="0" indent="0">
              <a:buNone/>
            </a:pPr>
            <a:endParaRPr lang="cy-GB"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Gwybodaeth anghywir</a:t>
            </a:r>
          </a:p>
          <a:p>
            <a:pPr marL="0" indent="0">
              <a:buNone/>
            </a:pPr>
            <a:r>
              <a:rPr lang="cy-GB" dirty="0">
                <a:latin typeface="Arial" panose="020B0604020202020204" pitchFamily="34" charset="0"/>
                <a:cs typeface="Arial" panose="020B0604020202020204" pitchFamily="34" charset="0"/>
              </a:rPr>
              <a:t>- A oes unrhyw beth sy’n ystrydebol?</a:t>
            </a:r>
          </a:p>
        </p:txBody>
      </p:sp>
      <p:sp>
        <p:nvSpPr>
          <p:cNvPr id="4" name="Content Placeholder 3">
            <a:extLst>
              <a:ext uri="{FF2B5EF4-FFF2-40B4-BE49-F238E27FC236}">
                <a16:creationId xmlns:a16="http://schemas.microsoft.com/office/drawing/2014/main" id="{7B3C3BED-A7E0-DDB4-87C0-1E0597755AFA}"/>
              </a:ext>
            </a:extLst>
          </p:cNvPr>
          <p:cNvSpPr>
            <a:spLocks noGrp="1"/>
          </p:cNvSpPr>
          <p:nvPr>
            <p:ph sz="half" idx="2"/>
          </p:nvPr>
        </p:nvSpPr>
        <p:spPr>
          <a:xfrm>
            <a:off x="4648199" y="1484243"/>
            <a:ext cx="4310271" cy="4543069"/>
          </a:xfrm>
        </p:spPr>
        <p:txBody>
          <a:bodyPr>
            <a:normAutofit fontScale="70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Useful suggestions</a:t>
            </a:r>
          </a:p>
          <a:p>
            <a:pPr>
              <a:buFontTx/>
              <a:buChar char="-"/>
            </a:pPr>
            <a:r>
              <a:rPr lang="en-GB" dirty="0">
                <a:solidFill>
                  <a:srgbClr val="0070C0"/>
                </a:solidFill>
                <a:latin typeface="Arial" panose="020B0604020202020204" pitchFamily="34" charset="0"/>
                <a:cs typeface="Arial" panose="020B0604020202020204" pitchFamily="34" charset="0"/>
              </a:rPr>
              <a:t>Which recommendations appear evidence-informed?</a:t>
            </a:r>
          </a:p>
          <a:p>
            <a:pPr>
              <a:buFontTx/>
              <a:buChar char="-"/>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Generic suggestions</a:t>
            </a:r>
          </a:p>
          <a:p>
            <a:pPr>
              <a:buFontTx/>
              <a:buChar char="-"/>
            </a:pPr>
            <a:r>
              <a:rPr lang="en-GB" dirty="0">
                <a:solidFill>
                  <a:srgbClr val="0070C0"/>
                </a:solidFill>
                <a:latin typeface="Arial" panose="020B0604020202020204" pitchFamily="34" charset="0"/>
                <a:cs typeface="Arial" panose="020B0604020202020204" pitchFamily="34" charset="0"/>
              </a:rPr>
              <a:t>Which could apply to any classroom?</a:t>
            </a:r>
          </a:p>
          <a:p>
            <a:pPr>
              <a:buFontTx/>
              <a:buChar char="-"/>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Missing considerations</a:t>
            </a:r>
          </a:p>
          <a:p>
            <a:pPr>
              <a:buFontTx/>
              <a:buChar char="-"/>
            </a:pPr>
            <a:r>
              <a:rPr lang="en-GB" dirty="0">
                <a:solidFill>
                  <a:srgbClr val="0070C0"/>
                </a:solidFill>
                <a:latin typeface="Arial" panose="020B0604020202020204" pitchFamily="34" charset="0"/>
                <a:cs typeface="Arial" panose="020B0604020202020204" pitchFamily="34" charset="0"/>
              </a:rPr>
              <a:t>What has AI overlooked?</a:t>
            </a:r>
          </a:p>
          <a:p>
            <a:pPr>
              <a:buFontTx/>
              <a:buChar char="-"/>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Inaccurate information</a:t>
            </a:r>
          </a:p>
          <a:p>
            <a:pPr marL="0" indent="0">
              <a:buNone/>
            </a:pPr>
            <a:r>
              <a:rPr lang="en-GB" b="1" dirty="0">
                <a:solidFill>
                  <a:srgbClr val="0070C0"/>
                </a:solidFill>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Is there anything stereotypical?</a:t>
            </a:r>
          </a:p>
          <a:p>
            <a:pPr marL="0" indent="0">
              <a:buNone/>
            </a:pPr>
            <a:endParaRPr lang="en-GB" dirty="0"/>
          </a:p>
        </p:txBody>
      </p:sp>
    </p:spTree>
    <p:extLst>
      <p:ext uri="{BB962C8B-B14F-4D97-AF65-F5344CB8AC3E}">
        <p14:creationId xmlns:p14="http://schemas.microsoft.com/office/powerpoint/2010/main" val="426661354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FDDA3-C445-F69A-387C-F35B46C075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FE719B-FFCC-8986-BDA7-C9BE21906091}"/>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Dadl</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Debate</a:t>
            </a:r>
            <a:endParaRPr lang="en-GB" sz="3600" dirty="0"/>
          </a:p>
        </p:txBody>
      </p:sp>
      <p:sp>
        <p:nvSpPr>
          <p:cNvPr id="3" name="Content Placeholder 2">
            <a:extLst>
              <a:ext uri="{FF2B5EF4-FFF2-40B4-BE49-F238E27FC236}">
                <a16:creationId xmlns:a16="http://schemas.microsoft.com/office/drawing/2014/main" id="{2026F0CE-C9C2-BF24-019A-A5EF196BBD0E}"/>
              </a:ext>
            </a:extLst>
          </p:cNvPr>
          <p:cNvSpPr>
            <a:spLocks noGrp="1"/>
          </p:cNvSpPr>
          <p:nvPr>
            <p:ph sz="half" idx="1"/>
          </p:nvPr>
        </p:nvSpPr>
        <p:spPr>
          <a:xfrm>
            <a:off x="185531" y="1484243"/>
            <a:ext cx="4310270" cy="4543068"/>
          </a:xfrm>
        </p:spPr>
        <p:txBody>
          <a:bodyPr>
            <a:normAutofit fontScale="85000" lnSpcReduction="20000"/>
          </a:bodyPr>
          <a:lstStyle/>
          <a:p>
            <a:r>
              <a:rPr lang="cy-GB" b="1" dirty="0">
                <a:latin typeface="Arial" panose="020B0604020202020204" pitchFamily="34" charset="0"/>
                <a:cs typeface="Arial" panose="020B0604020202020204" pitchFamily="34" charset="0"/>
              </a:rPr>
              <a:t>Manteision</a:t>
            </a:r>
          </a:p>
          <a:p>
            <a:pPr>
              <a:buFontTx/>
              <a:buChar char="-"/>
            </a:pPr>
            <a:r>
              <a:rPr lang="cy-GB" dirty="0">
                <a:latin typeface="Arial" panose="020B0604020202020204" pitchFamily="34" charset="0"/>
                <a:cs typeface="Arial" panose="020B0604020202020204" pitchFamily="34" charset="0"/>
              </a:rPr>
              <a:t>Cyflymder;</a:t>
            </a:r>
          </a:p>
          <a:p>
            <a:pPr>
              <a:buFontTx/>
              <a:buChar char="-"/>
            </a:pPr>
            <a:r>
              <a:rPr lang="cy-GB" dirty="0">
                <a:latin typeface="Arial" panose="020B0604020202020204" pitchFamily="34" charset="0"/>
                <a:cs typeface="Arial" panose="020B0604020202020204" pitchFamily="34" charset="0"/>
              </a:rPr>
              <a:t>Cynhyrchu syniadau;</a:t>
            </a:r>
          </a:p>
          <a:p>
            <a:pPr>
              <a:buFontTx/>
              <a:buChar char="-"/>
            </a:pPr>
            <a:r>
              <a:rPr lang="cy-GB" dirty="0">
                <a:latin typeface="Arial" panose="020B0604020202020204" pitchFamily="34" charset="0"/>
                <a:cs typeface="Arial" panose="020B0604020202020204" pitchFamily="34" charset="0"/>
              </a:rPr>
              <a:t>Hygyrchedd.</a:t>
            </a:r>
          </a:p>
          <a:p>
            <a:pPr>
              <a:buFontTx/>
              <a:buChar char="-"/>
            </a:pPr>
            <a:endParaRPr lang="cy-GB" dirty="0">
              <a:latin typeface="Arial" panose="020B0604020202020204" pitchFamily="34" charset="0"/>
              <a:cs typeface="Arial" panose="020B0604020202020204" pitchFamily="34" charset="0"/>
            </a:endParaRPr>
          </a:p>
          <a:p>
            <a:r>
              <a:rPr lang="cy-GB" b="1" dirty="0">
                <a:latin typeface="Arial" panose="020B0604020202020204" pitchFamily="34" charset="0"/>
                <a:cs typeface="Arial" panose="020B0604020202020204" pitchFamily="34" charset="0"/>
              </a:rPr>
              <a:t>Cyfyngiadau</a:t>
            </a:r>
          </a:p>
          <a:p>
            <a:pPr>
              <a:buFontTx/>
              <a:buChar char="-"/>
            </a:pPr>
            <a:r>
              <a:rPr lang="cy-GB" dirty="0">
                <a:latin typeface="Arial" panose="020B0604020202020204" pitchFamily="34" charset="0"/>
                <a:cs typeface="Arial" panose="020B0604020202020204" pitchFamily="34" charset="0"/>
              </a:rPr>
              <a:t>Ystrydebu;</a:t>
            </a:r>
          </a:p>
          <a:p>
            <a:pPr>
              <a:buFontTx/>
              <a:buChar char="-"/>
            </a:pPr>
            <a:r>
              <a:rPr lang="cy-GB" dirty="0">
                <a:latin typeface="Arial" panose="020B0604020202020204" pitchFamily="34" charset="0"/>
                <a:cs typeface="Arial" panose="020B0604020202020204" pitchFamily="34" charset="0"/>
              </a:rPr>
              <a:t>Camgymeriadau neu anghywirdebau;</a:t>
            </a:r>
          </a:p>
          <a:p>
            <a:pPr>
              <a:buFontTx/>
              <a:buChar char="-"/>
            </a:pPr>
            <a:r>
              <a:rPr lang="cy-GB" dirty="0">
                <a:latin typeface="Arial" panose="020B0604020202020204" pitchFamily="34" charset="0"/>
                <a:cs typeface="Arial" panose="020B0604020202020204" pitchFamily="34" charset="0"/>
              </a:rPr>
              <a:t>Diffyg gwybodaeth am yr unigolyn; </a:t>
            </a:r>
          </a:p>
          <a:p>
            <a:pPr>
              <a:buFontTx/>
              <a:buChar char="-"/>
            </a:pPr>
            <a:r>
              <a:rPr lang="cy-GB" dirty="0">
                <a:latin typeface="Arial" panose="020B0604020202020204" pitchFamily="34" charset="0"/>
                <a:cs typeface="Arial" panose="020B0604020202020204" pitchFamily="34" charset="0"/>
              </a:rPr>
              <a:t>Pryderon moesegol. </a:t>
            </a:r>
          </a:p>
        </p:txBody>
      </p:sp>
      <p:sp>
        <p:nvSpPr>
          <p:cNvPr id="4" name="Content Placeholder 3">
            <a:extLst>
              <a:ext uri="{FF2B5EF4-FFF2-40B4-BE49-F238E27FC236}">
                <a16:creationId xmlns:a16="http://schemas.microsoft.com/office/drawing/2014/main" id="{8842DB01-16B7-3B1F-D25B-D1EF92BC59DE}"/>
              </a:ext>
            </a:extLst>
          </p:cNvPr>
          <p:cNvSpPr>
            <a:spLocks noGrp="1"/>
          </p:cNvSpPr>
          <p:nvPr>
            <p:ph sz="half" idx="2"/>
          </p:nvPr>
        </p:nvSpPr>
        <p:spPr>
          <a:xfrm>
            <a:off x="4648199" y="1484243"/>
            <a:ext cx="4310271" cy="4543069"/>
          </a:xfrm>
        </p:spPr>
        <p:txBody>
          <a:bodyPr>
            <a:normAutofit fontScale="85000" lnSpcReduction="20000"/>
          </a:bodyPr>
          <a:lstStyle/>
          <a:p>
            <a:r>
              <a:rPr lang="en-GB" b="1" dirty="0">
                <a:solidFill>
                  <a:srgbClr val="0070C0"/>
                </a:solidFill>
                <a:latin typeface="Arial" panose="020B0604020202020204" pitchFamily="34" charset="0"/>
                <a:cs typeface="Arial" panose="020B0604020202020204" pitchFamily="34" charset="0"/>
              </a:rPr>
              <a:t>Advantages</a:t>
            </a:r>
          </a:p>
          <a:p>
            <a:pPr>
              <a:buFontTx/>
              <a:buChar char="-"/>
            </a:pPr>
            <a:r>
              <a:rPr lang="en-GB" dirty="0">
                <a:solidFill>
                  <a:srgbClr val="0070C0"/>
                </a:solidFill>
                <a:latin typeface="Arial" panose="020B0604020202020204" pitchFamily="34" charset="0"/>
                <a:cs typeface="Arial" panose="020B0604020202020204" pitchFamily="34" charset="0"/>
              </a:rPr>
              <a:t>Speed;</a:t>
            </a:r>
          </a:p>
          <a:p>
            <a:pPr>
              <a:buFontTx/>
              <a:buChar char="-"/>
            </a:pPr>
            <a:r>
              <a:rPr lang="en-GB" dirty="0">
                <a:solidFill>
                  <a:srgbClr val="0070C0"/>
                </a:solidFill>
                <a:latin typeface="Arial" panose="020B0604020202020204" pitchFamily="34" charset="0"/>
                <a:cs typeface="Arial" panose="020B0604020202020204" pitchFamily="34" charset="0"/>
              </a:rPr>
              <a:t>Idea generation;</a:t>
            </a:r>
          </a:p>
          <a:p>
            <a:pPr>
              <a:buFontTx/>
              <a:buChar char="-"/>
            </a:pPr>
            <a:r>
              <a:rPr lang="en-GB" dirty="0">
                <a:solidFill>
                  <a:srgbClr val="0070C0"/>
                </a:solidFill>
                <a:latin typeface="Arial" panose="020B0604020202020204" pitchFamily="34" charset="0"/>
                <a:cs typeface="Arial" panose="020B0604020202020204" pitchFamily="34" charset="0"/>
              </a:rPr>
              <a:t>Accessibility.</a:t>
            </a:r>
          </a:p>
          <a:p>
            <a:pPr>
              <a:buFontTx/>
              <a:buChar char="-"/>
            </a:pPr>
            <a:endParaRPr lang="en-GB" b="1"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Limitations</a:t>
            </a:r>
          </a:p>
          <a:p>
            <a:pPr>
              <a:buFontTx/>
              <a:buChar char="-"/>
            </a:pPr>
            <a:r>
              <a:rPr lang="en-GB" dirty="0">
                <a:solidFill>
                  <a:srgbClr val="0070C0"/>
                </a:solidFill>
                <a:latin typeface="Arial" panose="020B0604020202020204" pitchFamily="34" charset="0"/>
                <a:cs typeface="Arial" panose="020B0604020202020204" pitchFamily="34" charset="0"/>
              </a:rPr>
              <a:t>Stereotyping;</a:t>
            </a:r>
          </a:p>
          <a:p>
            <a:pPr>
              <a:buFontTx/>
              <a:buChar char="-"/>
            </a:pPr>
            <a:r>
              <a:rPr lang="en-GB" dirty="0">
                <a:solidFill>
                  <a:srgbClr val="0070C0"/>
                </a:solidFill>
                <a:latin typeface="Arial" panose="020B0604020202020204" pitchFamily="34" charset="0"/>
                <a:cs typeface="Arial" panose="020B0604020202020204" pitchFamily="34" charset="0"/>
              </a:rPr>
              <a:t>Inaccuracies;</a:t>
            </a:r>
          </a:p>
          <a:p>
            <a:pPr>
              <a:buFontTx/>
              <a:buChar char="-"/>
            </a:pPr>
            <a:r>
              <a:rPr lang="en-GB" dirty="0">
                <a:solidFill>
                  <a:srgbClr val="0070C0"/>
                </a:solidFill>
                <a:latin typeface="Arial" panose="020B0604020202020204" pitchFamily="34" charset="0"/>
                <a:cs typeface="Arial" panose="020B0604020202020204" pitchFamily="34" charset="0"/>
              </a:rPr>
              <a:t>Lack of individual knowledge;</a:t>
            </a:r>
          </a:p>
          <a:p>
            <a:pPr>
              <a:buFontTx/>
              <a:buChar char="-"/>
            </a:pPr>
            <a:r>
              <a:rPr lang="en-GB" dirty="0">
                <a:solidFill>
                  <a:srgbClr val="0070C0"/>
                </a:solidFill>
                <a:latin typeface="Arial" panose="020B0604020202020204" pitchFamily="34" charset="0"/>
                <a:cs typeface="Arial" panose="020B0604020202020204" pitchFamily="34" charset="0"/>
              </a:rPr>
              <a:t>Ethical concerns.</a:t>
            </a:r>
            <a:endParaRPr lang="en-GB" dirty="0"/>
          </a:p>
        </p:txBody>
      </p:sp>
    </p:spTree>
    <p:extLst>
      <p:ext uri="{BB962C8B-B14F-4D97-AF65-F5344CB8AC3E}">
        <p14:creationId xmlns:p14="http://schemas.microsoft.com/office/powerpoint/2010/main" val="5041192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F6E60-96E9-C482-012B-B126775C1E02}"/>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Arfer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cynhwysol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Inclusive practice</a:t>
            </a:r>
          </a:p>
        </p:txBody>
      </p:sp>
      <p:sp>
        <p:nvSpPr>
          <p:cNvPr id="5" name="Content Placeholder 4">
            <a:extLst>
              <a:ext uri="{FF2B5EF4-FFF2-40B4-BE49-F238E27FC236}">
                <a16:creationId xmlns:a16="http://schemas.microsoft.com/office/drawing/2014/main" id="{02DDCC26-0CBA-6B05-3CF8-55404D3C05B4}"/>
              </a:ext>
            </a:extLst>
          </p:cNvPr>
          <p:cNvSpPr>
            <a:spLocks noGrp="1"/>
          </p:cNvSpPr>
          <p:nvPr>
            <p:ph idx="1"/>
          </p:nvPr>
        </p:nvSpPr>
        <p:spPr>
          <a:xfrm>
            <a:off x="138545" y="1953492"/>
            <a:ext cx="9005455" cy="3845540"/>
          </a:xfrm>
        </p:spPr>
        <p:txBody>
          <a:bodyPr/>
          <a:lstStyle/>
          <a:p>
            <a:pPr marL="0" indent="0">
              <a:buNone/>
            </a:pPr>
            <a:r>
              <a:rPr lang="en-GB" i="1" dirty="0">
                <a:latin typeface="Arial" panose="020B0604020202020204" pitchFamily="34" charset="0"/>
                <a:cs typeface="Arial" panose="020B0604020202020204" pitchFamily="34" charset="0"/>
              </a:rPr>
              <a:t>“Having an inclusive approach is about attitudes and practices. In early years this means that all practitioners must be committed to ensuring that their provisions does not exclude anyone, and that each child’s learning and development is supported according to need.”</a:t>
            </a:r>
          </a:p>
          <a:p>
            <a:pPr marL="0" indent="0">
              <a:buNone/>
            </a:pPr>
            <a:endParaRPr lang="en-GB" i="1" dirty="0">
              <a:latin typeface="Arial" panose="020B0604020202020204" pitchFamily="34" charset="0"/>
              <a:cs typeface="Arial" panose="020B0604020202020204" pitchFamily="34" charset="0"/>
            </a:endParaRPr>
          </a:p>
          <a:p>
            <a:pPr marL="0" indent="0" algn="r">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Neaum</a:t>
            </a:r>
            <a:r>
              <a:rPr lang="en-GB" sz="2000" dirty="0">
                <a:latin typeface="Arial" panose="020B0604020202020204" pitchFamily="34" charset="0"/>
                <a:cs typeface="Arial" panose="020B0604020202020204" pitchFamily="34" charset="0"/>
              </a:rPr>
              <a:t>, 2019: 111).</a:t>
            </a:r>
          </a:p>
        </p:txBody>
      </p:sp>
    </p:spTree>
    <p:extLst>
      <p:ext uri="{BB962C8B-B14F-4D97-AF65-F5344CB8AC3E}">
        <p14:creationId xmlns:p14="http://schemas.microsoft.com/office/powerpoint/2010/main" val="397201768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DB23A-21CE-7EBE-6F09-1813B513FD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F1DFF8-7584-C205-A610-B3EFFF697E67}"/>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Esiamplau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Examples</a:t>
            </a:r>
          </a:p>
        </p:txBody>
      </p:sp>
      <p:pic>
        <p:nvPicPr>
          <p:cNvPr id="6" name="Content Placeholder 5">
            <a:extLst>
              <a:ext uri="{FF2B5EF4-FFF2-40B4-BE49-F238E27FC236}">
                <a16:creationId xmlns:a16="http://schemas.microsoft.com/office/drawing/2014/main" id="{83751E59-1954-140B-4483-DB04DEC5F36F}"/>
              </a:ext>
            </a:extLst>
          </p:cNvPr>
          <p:cNvPicPr>
            <a:picLocks noGrp="1" noChangeAspect="1"/>
          </p:cNvPicPr>
          <p:nvPr>
            <p:ph sz="half" idx="1"/>
          </p:nvPr>
        </p:nvPicPr>
        <p:blipFill>
          <a:blip r:embed="rId3"/>
          <a:stretch>
            <a:fillRect/>
          </a:stretch>
        </p:blipFill>
        <p:spPr>
          <a:xfrm>
            <a:off x="762001" y="1690688"/>
            <a:ext cx="3228108" cy="3432175"/>
          </a:xfrm>
          <a:prstGeom prst="rect">
            <a:avLst/>
          </a:prstGeom>
        </p:spPr>
      </p:pic>
      <p:sp>
        <p:nvSpPr>
          <p:cNvPr id="4" name="Content Placeholder 3">
            <a:extLst>
              <a:ext uri="{FF2B5EF4-FFF2-40B4-BE49-F238E27FC236}">
                <a16:creationId xmlns:a16="http://schemas.microsoft.com/office/drawing/2014/main" id="{D413A5C1-20E0-96DA-50C6-EB2CEE5CCE8E}"/>
              </a:ext>
            </a:extLst>
          </p:cNvPr>
          <p:cNvSpPr>
            <a:spLocks noGrp="1"/>
          </p:cNvSpPr>
          <p:nvPr>
            <p:ph sz="half" idx="2"/>
          </p:nvPr>
        </p:nvSpPr>
        <p:spPr>
          <a:xfrm>
            <a:off x="4572000" y="1828800"/>
            <a:ext cx="4317423" cy="4142509"/>
          </a:xfrm>
        </p:spPr>
        <p:txBody>
          <a:bodyPr>
            <a:normAutofit fontScale="85000" lnSpcReduction="20000"/>
          </a:bodyPr>
          <a:lstStyle/>
          <a:p>
            <a:pPr lvl="0"/>
            <a:r>
              <a:rPr lang="cy-GB" b="1" noProof="0" dirty="0">
                <a:latin typeface="Arial" panose="020B0604020202020204" pitchFamily="34" charset="0"/>
                <a:cs typeface="Arial" panose="020B0604020202020204" pitchFamily="34" charset="0"/>
              </a:rPr>
              <a:t>Trefnau rhagweladwy</a:t>
            </a:r>
          </a:p>
          <a:p>
            <a:pPr marL="0" lvl="0" indent="0">
              <a:buNone/>
            </a:pPr>
            <a:r>
              <a:rPr lang="cy-GB" noProof="0" dirty="0">
                <a:latin typeface="Arial" panose="020B0604020202020204" pitchFamily="34" charset="0"/>
                <a:cs typeface="Arial" panose="020B0604020202020204" pitchFamily="34" charset="0"/>
              </a:rPr>
              <a:t>– lleihau ansicrwydd.</a:t>
            </a:r>
          </a:p>
          <a:p>
            <a:pPr lvl="0"/>
            <a:r>
              <a:rPr lang="cy-GB" b="1" noProof="0" dirty="0">
                <a:latin typeface="Arial" panose="020B0604020202020204" pitchFamily="34" charset="0"/>
                <a:cs typeface="Arial" panose="020B0604020202020204" pitchFamily="34" charset="0"/>
              </a:rPr>
              <a:t>Amserlenni gweledol</a:t>
            </a:r>
          </a:p>
          <a:p>
            <a:pPr marL="0" lvl="0" indent="0">
              <a:buNone/>
            </a:pPr>
            <a:r>
              <a:rPr lang="cy-GB" noProof="0" dirty="0">
                <a:latin typeface="Arial" panose="020B0604020202020204" pitchFamily="34" charset="0"/>
                <a:cs typeface="Arial" panose="020B0604020202020204" pitchFamily="34" charset="0"/>
              </a:rPr>
              <a:t>- cefnogi dealltwriaeth a threfniadaeth.</a:t>
            </a:r>
          </a:p>
          <a:p>
            <a:pPr lvl="0"/>
            <a:endParaRPr lang="en-GB" dirty="0">
              <a:solidFill>
                <a:srgbClr val="0070C0"/>
              </a:solidFill>
              <a:latin typeface="Arial" panose="020B0604020202020204" pitchFamily="34" charset="0"/>
              <a:cs typeface="Arial" panose="020B0604020202020204" pitchFamily="34" charset="0"/>
            </a:endParaRPr>
          </a:p>
          <a:p>
            <a:pPr lvl="0"/>
            <a:r>
              <a:rPr lang="en-GB" b="1" dirty="0">
                <a:solidFill>
                  <a:srgbClr val="0070C0"/>
                </a:solidFill>
                <a:latin typeface="Arial" panose="020B0604020202020204" pitchFamily="34" charset="0"/>
                <a:cs typeface="Arial" panose="020B0604020202020204" pitchFamily="34" charset="0"/>
              </a:rPr>
              <a:t>Predictable routines</a:t>
            </a:r>
          </a:p>
          <a:p>
            <a:pPr marL="0" lvl="0" indent="0">
              <a:buNone/>
            </a:pPr>
            <a:r>
              <a:rPr lang="en-GB" dirty="0">
                <a:solidFill>
                  <a:srgbClr val="0070C0"/>
                </a:solidFill>
                <a:latin typeface="Arial" panose="020B0604020202020204" pitchFamily="34" charset="0"/>
                <a:cs typeface="Arial" panose="020B0604020202020204" pitchFamily="34" charset="0"/>
              </a:rPr>
              <a:t>- reduces uncertainty.</a:t>
            </a:r>
          </a:p>
          <a:p>
            <a:pPr lvl="0"/>
            <a:r>
              <a:rPr lang="en-GB" b="1" dirty="0">
                <a:solidFill>
                  <a:srgbClr val="0070C0"/>
                </a:solidFill>
                <a:latin typeface="Arial" panose="020B0604020202020204" pitchFamily="34" charset="0"/>
                <a:cs typeface="Arial" panose="020B0604020202020204" pitchFamily="34" charset="0"/>
              </a:rPr>
              <a:t>Visual timetables</a:t>
            </a:r>
          </a:p>
          <a:p>
            <a:pPr marL="0" lvl="0" indent="0">
              <a:buNone/>
            </a:pPr>
            <a:r>
              <a:rPr lang="en-GB" dirty="0">
                <a:solidFill>
                  <a:srgbClr val="0070C0"/>
                </a:solidFill>
                <a:latin typeface="Arial" panose="020B0604020202020204" pitchFamily="34" charset="0"/>
                <a:cs typeface="Arial" panose="020B0604020202020204" pitchFamily="34" charset="0"/>
              </a:rPr>
              <a:t>- supports understanding and organisation. </a:t>
            </a:r>
          </a:p>
          <a:p>
            <a:endParaRPr lang="en-GB" dirty="0"/>
          </a:p>
        </p:txBody>
      </p:sp>
      <p:sp>
        <p:nvSpPr>
          <p:cNvPr id="7" name="TextBox 6">
            <a:extLst>
              <a:ext uri="{FF2B5EF4-FFF2-40B4-BE49-F238E27FC236}">
                <a16:creationId xmlns:a16="http://schemas.microsoft.com/office/drawing/2014/main" id="{EF8B5EA1-531B-2E09-3552-549E0398C531}"/>
              </a:ext>
            </a:extLst>
          </p:cNvPr>
          <p:cNvSpPr txBox="1"/>
          <p:nvPr/>
        </p:nvSpPr>
        <p:spPr>
          <a:xfrm>
            <a:off x="762001" y="5361709"/>
            <a:ext cx="3228108" cy="338554"/>
          </a:xfrm>
          <a:prstGeom prst="rect">
            <a:avLst/>
          </a:prstGeom>
          <a:noFill/>
        </p:spPr>
        <p:txBody>
          <a:bodyPr wrap="square" rtlCol="0">
            <a:spAutoFit/>
          </a:bodyPr>
          <a:lstStyle/>
          <a:p>
            <a:r>
              <a:rPr lang="en-GB" sz="1600" dirty="0"/>
              <a:t>(Source: The Autism Helper, 2026)</a:t>
            </a:r>
          </a:p>
        </p:txBody>
      </p:sp>
    </p:spTree>
    <p:extLst>
      <p:ext uri="{BB962C8B-B14F-4D97-AF65-F5344CB8AC3E}">
        <p14:creationId xmlns:p14="http://schemas.microsoft.com/office/powerpoint/2010/main" val="29511241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7D0A8-A1DB-4F42-3244-A39F6AC0F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4230A8-45A3-920A-AD0F-11EACA51D811}"/>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Esiamplau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Examples</a:t>
            </a:r>
          </a:p>
        </p:txBody>
      </p:sp>
      <p:sp>
        <p:nvSpPr>
          <p:cNvPr id="4" name="Content Placeholder 3">
            <a:extLst>
              <a:ext uri="{FF2B5EF4-FFF2-40B4-BE49-F238E27FC236}">
                <a16:creationId xmlns:a16="http://schemas.microsoft.com/office/drawing/2014/main" id="{3FC490B6-16E0-B533-93B0-CBD460CF0A3B}"/>
              </a:ext>
            </a:extLst>
          </p:cNvPr>
          <p:cNvSpPr>
            <a:spLocks noGrp="1"/>
          </p:cNvSpPr>
          <p:nvPr>
            <p:ph sz="half" idx="2"/>
          </p:nvPr>
        </p:nvSpPr>
        <p:spPr>
          <a:xfrm>
            <a:off x="4572000" y="1828800"/>
            <a:ext cx="4317423" cy="4142509"/>
          </a:xfrm>
        </p:spPr>
        <p:txBody>
          <a:bodyPr>
            <a:normAutofit fontScale="77500" lnSpcReduction="20000"/>
          </a:bodyPr>
          <a:lstStyle/>
          <a:p>
            <a:pPr lvl="0"/>
            <a:r>
              <a:rPr lang="cy-GB" b="1" noProof="0" dirty="0">
                <a:latin typeface="Arial" panose="020B0604020202020204" pitchFamily="34" charset="0"/>
                <a:cs typeface="Arial" panose="020B0604020202020204" pitchFamily="34" charset="0"/>
              </a:rPr>
              <a:t>Cyfarwyddiadau clir</a:t>
            </a:r>
          </a:p>
          <a:p>
            <a:pPr marL="0" lvl="0" indent="0">
              <a:buNone/>
            </a:pPr>
            <a:r>
              <a:rPr lang="cy-GB" noProof="0" dirty="0">
                <a:latin typeface="Arial" panose="020B0604020202020204" pitchFamily="34" charset="0"/>
                <a:cs typeface="Arial" panose="020B0604020202020204" pitchFamily="34" charset="0"/>
              </a:rPr>
              <a:t>– camau syml, wedi’u rhannu</a:t>
            </a:r>
            <a:r>
              <a:rPr lang="cy-GB" dirty="0">
                <a:latin typeface="Arial" panose="020B0604020202020204" pitchFamily="34" charset="0"/>
                <a:cs typeface="Arial" panose="020B0604020202020204" pitchFamily="34" charset="0"/>
              </a:rPr>
              <a:t>’n ddarnau.</a:t>
            </a:r>
            <a:endParaRPr lang="cy-GB" noProof="0" dirty="0">
              <a:latin typeface="Arial" panose="020B0604020202020204" pitchFamily="34" charset="0"/>
              <a:cs typeface="Arial" panose="020B0604020202020204" pitchFamily="34" charset="0"/>
            </a:endParaRPr>
          </a:p>
          <a:p>
            <a:pPr lvl="0"/>
            <a:r>
              <a:rPr lang="cy-GB" b="1" noProof="0" dirty="0">
                <a:latin typeface="Arial" panose="020B0604020202020204" pitchFamily="34" charset="0"/>
                <a:cs typeface="Arial" panose="020B0604020202020204" pitchFamily="34" charset="0"/>
              </a:rPr>
              <a:t>A</a:t>
            </a:r>
            <a:r>
              <a:rPr lang="cy-GB" b="1" dirty="0" err="1">
                <a:latin typeface="Arial" panose="020B0604020202020204" pitchFamily="34" charset="0"/>
                <a:cs typeface="Arial" panose="020B0604020202020204" pitchFamily="34" charset="0"/>
              </a:rPr>
              <a:t>sesiadau</a:t>
            </a:r>
            <a:r>
              <a:rPr lang="cy-GB" b="1" dirty="0">
                <a:latin typeface="Arial" panose="020B0604020202020204" pitchFamily="34" charset="0"/>
                <a:cs typeface="Arial" panose="020B0604020202020204" pitchFamily="34" charset="0"/>
              </a:rPr>
              <a:t> hyblyg</a:t>
            </a:r>
            <a:endParaRPr lang="cy-GB" b="1" noProof="0" dirty="0">
              <a:latin typeface="Arial" panose="020B0604020202020204" pitchFamily="34" charset="0"/>
              <a:cs typeface="Arial" panose="020B0604020202020204" pitchFamily="34" charset="0"/>
            </a:endParaRPr>
          </a:p>
          <a:p>
            <a:pPr marL="0" lvl="0" indent="0">
              <a:buNone/>
            </a:pPr>
            <a:r>
              <a:rPr lang="cy-GB" noProof="0"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f</a:t>
            </a:r>
            <a:r>
              <a:rPr lang="cy-GB" noProof="0" dirty="0" err="1">
                <a:latin typeface="Arial" panose="020B0604020202020204" pitchFamily="34" charset="0"/>
                <a:cs typeface="Arial" panose="020B0604020202020204" pitchFamily="34" charset="0"/>
              </a:rPr>
              <a:t>fyrdd</a:t>
            </a:r>
            <a:r>
              <a:rPr lang="cy-GB" noProof="0" dirty="0">
                <a:latin typeface="Arial" panose="020B0604020202020204" pitchFamily="34" charset="0"/>
                <a:cs typeface="Arial" panose="020B0604020202020204" pitchFamily="34" charset="0"/>
              </a:rPr>
              <a:t> gwahanol o ddangos dysgu.</a:t>
            </a:r>
          </a:p>
          <a:p>
            <a:pPr lvl="0"/>
            <a:endParaRPr lang="en-GB" dirty="0">
              <a:solidFill>
                <a:srgbClr val="0070C0"/>
              </a:solidFill>
              <a:latin typeface="Arial" panose="020B0604020202020204" pitchFamily="34" charset="0"/>
              <a:cs typeface="Arial" panose="020B0604020202020204" pitchFamily="34" charset="0"/>
            </a:endParaRPr>
          </a:p>
          <a:p>
            <a:pPr lvl="0"/>
            <a:r>
              <a:rPr lang="en-GB" b="1" dirty="0">
                <a:solidFill>
                  <a:srgbClr val="0070C0"/>
                </a:solidFill>
                <a:latin typeface="Arial" panose="020B0604020202020204" pitchFamily="34" charset="0"/>
                <a:cs typeface="Arial" panose="020B0604020202020204" pitchFamily="34" charset="0"/>
              </a:rPr>
              <a:t>Clear instructions</a:t>
            </a:r>
          </a:p>
          <a:p>
            <a:pPr marL="0" lvl="0" indent="0">
              <a:buNone/>
            </a:pPr>
            <a:r>
              <a:rPr lang="en-GB" dirty="0">
                <a:solidFill>
                  <a:srgbClr val="0070C0"/>
                </a:solidFill>
                <a:latin typeface="Arial" panose="020B0604020202020204" pitchFamily="34" charset="0"/>
                <a:cs typeface="Arial" panose="020B0604020202020204" pitchFamily="34" charset="0"/>
              </a:rPr>
              <a:t>- simple steps, broken down.</a:t>
            </a:r>
          </a:p>
          <a:p>
            <a:pPr lvl="0"/>
            <a:r>
              <a:rPr lang="en-GB" b="1" dirty="0">
                <a:solidFill>
                  <a:srgbClr val="0070C0"/>
                </a:solidFill>
                <a:latin typeface="Arial" panose="020B0604020202020204" pitchFamily="34" charset="0"/>
                <a:cs typeface="Arial" panose="020B0604020202020204" pitchFamily="34" charset="0"/>
              </a:rPr>
              <a:t>Flexible assessment</a:t>
            </a:r>
          </a:p>
          <a:p>
            <a:pPr marL="0" lvl="0" indent="0">
              <a:buNone/>
            </a:pPr>
            <a:r>
              <a:rPr lang="en-GB" dirty="0">
                <a:solidFill>
                  <a:srgbClr val="0070C0"/>
                </a:solidFill>
                <a:latin typeface="Arial" panose="020B0604020202020204" pitchFamily="34" charset="0"/>
                <a:cs typeface="Arial" panose="020B0604020202020204" pitchFamily="34" charset="0"/>
              </a:rPr>
              <a:t>- different ways that demonstrate learning.</a:t>
            </a:r>
          </a:p>
          <a:p>
            <a:endParaRPr lang="en-GB" dirty="0"/>
          </a:p>
        </p:txBody>
      </p:sp>
      <p:sp>
        <p:nvSpPr>
          <p:cNvPr id="7" name="TextBox 6">
            <a:extLst>
              <a:ext uri="{FF2B5EF4-FFF2-40B4-BE49-F238E27FC236}">
                <a16:creationId xmlns:a16="http://schemas.microsoft.com/office/drawing/2014/main" id="{6E09240D-4E2D-4F37-E408-62E9A5D04D73}"/>
              </a:ext>
            </a:extLst>
          </p:cNvPr>
          <p:cNvSpPr txBox="1"/>
          <p:nvPr/>
        </p:nvSpPr>
        <p:spPr>
          <a:xfrm>
            <a:off x="628650" y="5361709"/>
            <a:ext cx="3361459" cy="338554"/>
          </a:xfrm>
          <a:prstGeom prst="rect">
            <a:avLst/>
          </a:prstGeom>
          <a:noFill/>
        </p:spPr>
        <p:txBody>
          <a:bodyPr wrap="square" rtlCol="0">
            <a:spAutoFit/>
          </a:bodyPr>
          <a:lstStyle/>
          <a:p>
            <a:r>
              <a:rPr lang="en-GB" sz="1600" dirty="0"/>
              <a:t>(Source: Search Engine Journal, 2018)</a:t>
            </a:r>
          </a:p>
        </p:txBody>
      </p:sp>
      <p:pic>
        <p:nvPicPr>
          <p:cNvPr id="9" name="Content Placeholder 8">
            <a:extLst>
              <a:ext uri="{FF2B5EF4-FFF2-40B4-BE49-F238E27FC236}">
                <a16:creationId xmlns:a16="http://schemas.microsoft.com/office/drawing/2014/main" id="{86237698-F937-888D-EAB6-355C55F5ADF1}"/>
              </a:ext>
            </a:extLst>
          </p:cNvPr>
          <p:cNvPicPr>
            <a:picLocks noGrp="1" noChangeAspect="1"/>
          </p:cNvPicPr>
          <p:nvPr>
            <p:ph sz="half" idx="1"/>
          </p:nvPr>
        </p:nvPicPr>
        <p:blipFill>
          <a:blip r:embed="rId3"/>
          <a:stretch>
            <a:fillRect/>
          </a:stretch>
        </p:blipFill>
        <p:spPr>
          <a:xfrm>
            <a:off x="413905" y="1828800"/>
            <a:ext cx="3867150" cy="3297382"/>
          </a:xfrm>
          <a:prstGeom prst="rect">
            <a:avLst/>
          </a:prstGeom>
        </p:spPr>
      </p:pic>
    </p:spTree>
    <p:extLst>
      <p:ext uri="{BB962C8B-B14F-4D97-AF65-F5344CB8AC3E}">
        <p14:creationId xmlns:p14="http://schemas.microsoft.com/office/powerpoint/2010/main" val="22398131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13D41-2194-D00B-682A-86A76EE916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4172D0-1253-FA5D-A190-305E62B9C2EA}"/>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Esiamplau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Examples</a:t>
            </a:r>
          </a:p>
        </p:txBody>
      </p:sp>
      <p:sp>
        <p:nvSpPr>
          <p:cNvPr id="4" name="Content Placeholder 3">
            <a:extLst>
              <a:ext uri="{FF2B5EF4-FFF2-40B4-BE49-F238E27FC236}">
                <a16:creationId xmlns:a16="http://schemas.microsoft.com/office/drawing/2014/main" id="{1F753E57-AD63-B5AE-38B3-DD5EC288525E}"/>
              </a:ext>
            </a:extLst>
          </p:cNvPr>
          <p:cNvSpPr>
            <a:spLocks noGrp="1"/>
          </p:cNvSpPr>
          <p:nvPr>
            <p:ph sz="half" idx="2"/>
          </p:nvPr>
        </p:nvSpPr>
        <p:spPr>
          <a:xfrm>
            <a:off x="4405745" y="1828800"/>
            <a:ext cx="4641273" cy="4142509"/>
          </a:xfrm>
        </p:spPr>
        <p:txBody>
          <a:bodyPr>
            <a:normAutofit fontScale="77500" lnSpcReduction="20000"/>
          </a:bodyPr>
          <a:lstStyle/>
          <a:p>
            <a:r>
              <a:rPr lang="cy-GB" b="1" dirty="0">
                <a:latin typeface="Arial" panose="020B0604020202020204" pitchFamily="34" charset="0"/>
                <a:cs typeface="Arial" panose="020B0604020202020204" pitchFamily="34" charset="0"/>
              </a:rPr>
              <a:t>Cefnogaeth synhwyraidd</a:t>
            </a:r>
          </a:p>
          <a:p>
            <a:pPr marL="0" lvl="0" indent="0">
              <a:buNone/>
            </a:pPr>
            <a:r>
              <a:rPr lang="cy-GB" noProof="0" dirty="0">
                <a:latin typeface="Arial" panose="020B0604020202020204" pitchFamily="34" charset="0"/>
                <a:cs typeface="Arial" panose="020B0604020202020204" pitchFamily="34" charset="0"/>
              </a:rPr>
              <a:t>– mannau tawel, offer synhwyraidd.</a:t>
            </a:r>
          </a:p>
          <a:p>
            <a:pPr lvl="0"/>
            <a:r>
              <a:rPr lang="cy-GB" b="1" dirty="0">
                <a:latin typeface="Arial" panose="020B0604020202020204" pitchFamily="34" charset="0"/>
                <a:cs typeface="Arial" panose="020B0604020202020204" pitchFamily="34" charset="0"/>
              </a:rPr>
              <a:t>Llais y dysgwr</a:t>
            </a:r>
            <a:endParaRPr lang="cy-GB" b="1" noProof="0" dirty="0">
              <a:latin typeface="Arial" panose="020B0604020202020204" pitchFamily="34" charset="0"/>
              <a:cs typeface="Arial" panose="020B0604020202020204" pitchFamily="34" charset="0"/>
            </a:endParaRPr>
          </a:p>
          <a:p>
            <a:pPr marL="0" lvl="0" indent="0">
              <a:buNone/>
            </a:pPr>
            <a:r>
              <a:rPr lang="cy-GB" noProof="0"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Cynnwys dysgwyr mewn penderfyniadau.</a:t>
            </a:r>
            <a:endParaRPr lang="cy-GB" noProof="0" dirty="0">
              <a:latin typeface="Arial" panose="020B0604020202020204" pitchFamily="34" charset="0"/>
              <a:cs typeface="Arial" panose="020B0604020202020204" pitchFamily="34" charset="0"/>
            </a:endParaRPr>
          </a:p>
          <a:p>
            <a:pPr marL="0" lvl="0" indent="0">
              <a:buNone/>
            </a:pPr>
            <a:endParaRPr lang="en-GB"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Sensory support</a:t>
            </a:r>
          </a:p>
          <a:p>
            <a:pPr marL="0" lvl="0" indent="0">
              <a:buNone/>
            </a:pPr>
            <a:r>
              <a:rPr lang="en-GB" dirty="0">
                <a:solidFill>
                  <a:srgbClr val="0070C0"/>
                </a:solidFill>
                <a:latin typeface="Arial" panose="020B0604020202020204" pitchFamily="34" charset="0"/>
                <a:cs typeface="Arial" panose="020B0604020202020204" pitchFamily="34" charset="0"/>
              </a:rPr>
              <a:t>- quiet spaces, sensory equipment.</a:t>
            </a:r>
          </a:p>
          <a:p>
            <a:pPr lvl="0"/>
            <a:r>
              <a:rPr lang="en-GB" b="1" dirty="0">
                <a:solidFill>
                  <a:srgbClr val="0070C0"/>
                </a:solidFill>
                <a:latin typeface="Arial" panose="020B0604020202020204" pitchFamily="34" charset="0"/>
                <a:cs typeface="Arial" panose="020B0604020202020204" pitchFamily="34" charset="0"/>
              </a:rPr>
              <a:t>Learner voice</a:t>
            </a:r>
          </a:p>
          <a:p>
            <a:pPr marL="0" lvl="0" indent="0">
              <a:buNone/>
            </a:pPr>
            <a:r>
              <a:rPr lang="en-GB" dirty="0">
                <a:solidFill>
                  <a:srgbClr val="0070C0"/>
                </a:solidFill>
                <a:latin typeface="Arial" panose="020B0604020202020204" pitchFamily="34" charset="0"/>
                <a:cs typeface="Arial" panose="020B0604020202020204" pitchFamily="34" charset="0"/>
              </a:rPr>
              <a:t>- Include learners when making decisions.</a:t>
            </a:r>
          </a:p>
          <a:p>
            <a:endParaRPr lang="en-GB" dirty="0"/>
          </a:p>
        </p:txBody>
      </p:sp>
      <p:sp>
        <p:nvSpPr>
          <p:cNvPr id="7" name="TextBox 6">
            <a:extLst>
              <a:ext uri="{FF2B5EF4-FFF2-40B4-BE49-F238E27FC236}">
                <a16:creationId xmlns:a16="http://schemas.microsoft.com/office/drawing/2014/main" id="{EE8C6B56-EF7F-92F8-1EF8-CEFBDB8CDC91}"/>
              </a:ext>
            </a:extLst>
          </p:cNvPr>
          <p:cNvSpPr txBox="1"/>
          <p:nvPr/>
        </p:nvSpPr>
        <p:spPr>
          <a:xfrm>
            <a:off x="628650" y="5361709"/>
            <a:ext cx="3361459" cy="338554"/>
          </a:xfrm>
          <a:prstGeom prst="rect">
            <a:avLst/>
          </a:prstGeom>
          <a:noFill/>
        </p:spPr>
        <p:txBody>
          <a:bodyPr wrap="square" rtlCol="0">
            <a:spAutoFit/>
          </a:bodyPr>
          <a:lstStyle/>
          <a:p>
            <a:r>
              <a:rPr lang="en-GB" sz="1600" dirty="0"/>
              <a:t>(Source: </a:t>
            </a:r>
            <a:r>
              <a:rPr lang="en-GB" sz="1600" dirty="0" err="1"/>
              <a:t>Adaptemy</a:t>
            </a:r>
            <a:r>
              <a:rPr lang="en-GB" sz="1600" dirty="0"/>
              <a:t> 2026)</a:t>
            </a:r>
          </a:p>
        </p:txBody>
      </p:sp>
      <p:pic>
        <p:nvPicPr>
          <p:cNvPr id="8" name="Content Placeholder 7">
            <a:extLst>
              <a:ext uri="{FF2B5EF4-FFF2-40B4-BE49-F238E27FC236}">
                <a16:creationId xmlns:a16="http://schemas.microsoft.com/office/drawing/2014/main" id="{5CAEA23C-3818-3CEF-3A4A-5C6C7FC12DC8}"/>
              </a:ext>
            </a:extLst>
          </p:cNvPr>
          <p:cNvPicPr>
            <a:picLocks noGrp="1" noChangeAspect="1"/>
          </p:cNvPicPr>
          <p:nvPr>
            <p:ph sz="half" idx="1"/>
          </p:nvPr>
        </p:nvPicPr>
        <p:blipFill>
          <a:blip r:embed="rId3"/>
          <a:stretch>
            <a:fillRect/>
          </a:stretch>
        </p:blipFill>
        <p:spPr>
          <a:xfrm>
            <a:off x="330777" y="1690688"/>
            <a:ext cx="3867150" cy="3671021"/>
          </a:xfrm>
          <a:prstGeom prst="rect">
            <a:avLst/>
          </a:prstGeom>
        </p:spPr>
      </p:pic>
    </p:spTree>
    <p:extLst>
      <p:ext uri="{BB962C8B-B14F-4D97-AF65-F5344CB8AC3E}">
        <p14:creationId xmlns:p14="http://schemas.microsoft.com/office/powerpoint/2010/main" val="23364996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A9929-003C-1EE1-7192-F1E26FFB0322}"/>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Cwestiwn</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Question</a:t>
            </a:r>
          </a:p>
        </p:txBody>
      </p:sp>
      <p:sp>
        <p:nvSpPr>
          <p:cNvPr id="3" name="Content Placeholder 2">
            <a:extLst>
              <a:ext uri="{FF2B5EF4-FFF2-40B4-BE49-F238E27FC236}">
                <a16:creationId xmlns:a16="http://schemas.microsoft.com/office/drawing/2014/main" id="{345E60AF-41A6-F9FD-DFBE-0B2537AEBE64}"/>
              </a:ext>
            </a:extLst>
          </p:cNvPr>
          <p:cNvSpPr>
            <a:spLocks noGrp="1"/>
          </p:cNvSpPr>
          <p:nvPr>
            <p:ph sz="half" idx="1"/>
          </p:nvPr>
        </p:nvSpPr>
        <p:spPr>
          <a:xfrm>
            <a:off x="228600" y="1825625"/>
            <a:ext cx="4267200" cy="4185210"/>
          </a:xfrm>
        </p:spPr>
        <p:txBody>
          <a:bodyPr>
            <a:normAutofit/>
          </a:bodyPr>
          <a:lstStyle/>
          <a:p>
            <a:r>
              <a:rPr lang="cy-GB" noProof="0" dirty="0">
                <a:latin typeface="Arial" panose="020B0604020202020204" pitchFamily="34" charset="0"/>
                <a:cs typeface="Arial" panose="020B0604020202020204" pitchFamily="34" charset="0"/>
              </a:rPr>
              <a:t>Pa strategaeth fyddai’n fuddiol i bob dysgwr, ac nid dysgwyr ADY yn unig?</a:t>
            </a:r>
          </a:p>
          <a:p>
            <a:endParaRPr lang="cy-GB"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Ystyriwch DCD.</a:t>
            </a:r>
          </a:p>
        </p:txBody>
      </p:sp>
      <p:sp>
        <p:nvSpPr>
          <p:cNvPr id="4" name="Content Placeholder 3">
            <a:extLst>
              <a:ext uri="{FF2B5EF4-FFF2-40B4-BE49-F238E27FC236}">
                <a16:creationId xmlns:a16="http://schemas.microsoft.com/office/drawing/2014/main" id="{869E161B-1D77-0701-E20F-F10F9204362F}"/>
              </a:ext>
            </a:extLst>
          </p:cNvPr>
          <p:cNvSpPr>
            <a:spLocks noGrp="1"/>
          </p:cNvSpPr>
          <p:nvPr>
            <p:ph sz="half" idx="2"/>
          </p:nvPr>
        </p:nvSpPr>
        <p:spPr>
          <a:xfrm>
            <a:off x="4648200" y="1825625"/>
            <a:ext cx="4267200" cy="4185210"/>
          </a:xfrm>
        </p:spPr>
        <p:txBody>
          <a:bodyPr>
            <a:normAutofit/>
          </a:bodyPr>
          <a:lstStyle/>
          <a:p>
            <a:r>
              <a:rPr lang="en-GB" dirty="0">
                <a:solidFill>
                  <a:srgbClr val="0070C0"/>
                </a:solidFill>
                <a:latin typeface="Arial" panose="020B0604020202020204" pitchFamily="34" charset="0"/>
                <a:cs typeface="Arial" panose="020B0604020202020204" pitchFamily="34" charset="0"/>
              </a:rPr>
              <a:t>Which of these strategies benefit all learners, not only those with ALN?</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Consider UDL.</a:t>
            </a:r>
          </a:p>
        </p:txBody>
      </p:sp>
    </p:spTree>
    <p:extLst>
      <p:ext uri="{BB962C8B-B14F-4D97-AF65-F5344CB8AC3E}">
        <p14:creationId xmlns:p14="http://schemas.microsoft.com/office/powerpoint/2010/main" val="9094347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32441-7074-8865-101F-19BEC78473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E42F2-897B-BD01-6FCB-1DBF68C90E50}"/>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Crynodeb</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6122A9E3-D2F5-67C1-0878-F66472316DE5}"/>
              </a:ext>
            </a:extLst>
          </p:cNvPr>
          <p:cNvSpPr>
            <a:spLocks noGrp="1"/>
          </p:cNvSpPr>
          <p:nvPr>
            <p:ph sz="half" idx="1"/>
          </p:nvPr>
        </p:nvSpPr>
        <p:spPr>
          <a:xfrm>
            <a:off x="228600" y="1825625"/>
            <a:ext cx="4267200" cy="4185210"/>
          </a:xfrm>
        </p:spPr>
        <p:txBody>
          <a:bodyPr>
            <a:normAutofit fontScale="70000" lnSpcReduction="20000"/>
          </a:bodyPr>
          <a:lstStyle/>
          <a:p>
            <a:pPr marL="0" indent="0">
              <a:buNone/>
            </a:pPr>
            <a:r>
              <a:rPr lang="cy-GB" noProof="0" dirty="0">
                <a:latin typeface="Arial" panose="020B0604020202020204" pitchFamily="34" charset="0"/>
                <a:cs typeface="Arial" panose="020B0604020202020204" pitchFamily="34" charset="0"/>
              </a:rPr>
              <a:t>✅ Mae </a:t>
            </a:r>
            <a:r>
              <a:rPr lang="cy-GB" noProof="0" dirty="0" err="1">
                <a:latin typeface="Arial" panose="020B0604020202020204" pitchFamily="34" charset="0"/>
                <a:cs typeface="Arial" panose="020B0604020202020204" pitchFamily="34" charset="0"/>
              </a:rPr>
              <a:t>niwroamrywiaeth</a:t>
            </a:r>
            <a:r>
              <a:rPr lang="cy-GB" noProof="0" dirty="0">
                <a:latin typeface="Arial" panose="020B0604020202020204" pitchFamily="34" charset="0"/>
                <a:cs typeface="Arial" panose="020B0604020202020204" pitchFamily="34" charset="0"/>
              </a:rPr>
              <a:t> yn rhan naturiol o amrywiaeth ddynol;</a:t>
            </a:r>
          </a:p>
          <a:p>
            <a:pPr marL="0" indent="0">
              <a:buNone/>
            </a:pPr>
            <a:r>
              <a:rPr lang="cy-GB" noProof="0" dirty="0">
                <a:latin typeface="Arial" panose="020B0604020202020204" pitchFamily="34" charset="0"/>
                <a:cs typeface="Arial" panose="020B0604020202020204" pitchFamily="34" charset="0"/>
              </a:rPr>
              <a:t>✅ Mae awtistiaeth ac ADHD yn cynnwys gwahaniaethau, nid diffygion yn unig;</a:t>
            </a:r>
          </a:p>
          <a:p>
            <a:pPr marL="0" indent="0">
              <a:buNone/>
            </a:pPr>
            <a:r>
              <a:rPr lang="cy-GB" noProof="0" dirty="0">
                <a:latin typeface="Arial" panose="020B0604020202020204" pitchFamily="34" charset="0"/>
                <a:cs typeface="Arial" panose="020B0604020202020204" pitchFamily="34" charset="0"/>
              </a:rPr>
              <a:t>✅ Mae amgylcheddau synhwyraidd yn dylanwadu ar gyfranogiad;</a:t>
            </a:r>
          </a:p>
          <a:p>
            <a:pPr marL="0" indent="0">
              <a:buNone/>
            </a:pPr>
            <a:r>
              <a:rPr lang="cy-GB" noProof="0" dirty="0">
                <a:latin typeface="Arial" panose="020B0604020202020204" pitchFamily="34" charset="0"/>
                <a:cs typeface="Arial" panose="020B0604020202020204" pitchFamily="34" charset="0"/>
              </a:rPr>
              <a:t>✅ Mae rhwystrau yn aml yn bodoli o fewn systemau ac amgylcheddau;</a:t>
            </a:r>
          </a:p>
          <a:p>
            <a:pPr marL="0" indent="0">
              <a:buNone/>
            </a:pPr>
            <a:r>
              <a:rPr lang="cy-GB" noProof="0" dirty="0">
                <a:latin typeface="Arial" panose="020B0604020202020204" pitchFamily="34" charset="0"/>
                <a:cs typeface="Arial" panose="020B0604020202020204" pitchFamily="34" charset="0"/>
              </a:rPr>
              <a:t>✅ Mae dulliau sy'n canolbwyntio ar gryfderau yn hyrwyddo cynhwysiant;</a:t>
            </a:r>
          </a:p>
          <a:p>
            <a:pPr marL="0" indent="0">
              <a:buNone/>
            </a:pPr>
            <a:r>
              <a:rPr lang="cy-GB" noProof="0" dirty="0">
                <a:latin typeface="Arial" panose="020B0604020202020204" pitchFamily="34" charset="0"/>
                <a:cs typeface="Arial" panose="020B0604020202020204" pitchFamily="34" charset="0"/>
              </a:rPr>
              <a:t>✅ Mae barn broffesiynol yn parhau'n hanfodol. </a:t>
            </a:r>
          </a:p>
        </p:txBody>
      </p:sp>
      <p:sp>
        <p:nvSpPr>
          <p:cNvPr id="4" name="Content Placeholder 3">
            <a:extLst>
              <a:ext uri="{FF2B5EF4-FFF2-40B4-BE49-F238E27FC236}">
                <a16:creationId xmlns:a16="http://schemas.microsoft.com/office/drawing/2014/main" id="{F3428298-6F40-CE51-C0EA-F46765BBEF7C}"/>
              </a:ext>
            </a:extLst>
          </p:cNvPr>
          <p:cNvSpPr>
            <a:spLocks noGrp="1"/>
          </p:cNvSpPr>
          <p:nvPr>
            <p:ph sz="half" idx="2"/>
          </p:nvPr>
        </p:nvSpPr>
        <p:spPr>
          <a:xfrm>
            <a:off x="4648200" y="1825625"/>
            <a:ext cx="4267200" cy="4185210"/>
          </a:xfrm>
        </p:spPr>
        <p:txBody>
          <a:bodyPr>
            <a:normAutofit fontScale="70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 Neurodiversity is a natural part of human diversity;</a:t>
            </a:r>
          </a:p>
          <a:p>
            <a:pPr marL="0" indent="0">
              <a:buNone/>
            </a:pPr>
            <a:r>
              <a:rPr lang="en-GB" dirty="0">
                <a:solidFill>
                  <a:srgbClr val="0070C0"/>
                </a:solidFill>
                <a:latin typeface="Arial" panose="020B0604020202020204" pitchFamily="34" charset="0"/>
                <a:cs typeface="Arial" panose="020B0604020202020204" pitchFamily="34" charset="0"/>
              </a:rPr>
              <a:t>✅ Autism and ADHD involve differences, not deficits alone;</a:t>
            </a:r>
          </a:p>
          <a:p>
            <a:pPr marL="0" indent="0">
              <a:buNone/>
            </a:pPr>
            <a:r>
              <a:rPr lang="en-GB" dirty="0">
                <a:solidFill>
                  <a:srgbClr val="0070C0"/>
                </a:solidFill>
                <a:latin typeface="Arial" panose="020B0604020202020204" pitchFamily="34" charset="0"/>
                <a:cs typeface="Arial" panose="020B0604020202020204" pitchFamily="34" charset="0"/>
              </a:rPr>
              <a:t>✅ Sensory environments influence participation;</a:t>
            </a:r>
          </a:p>
          <a:p>
            <a:pPr marL="0" indent="0">
              <a:buNone/>
            </a:pPr>
            <a:r>
              <a:rPr lang="en-GB" dirty="0">
                <a:solidFill>
                  <a:srgbClr val="0070C0"/>
                </a:solidFill>
                <a:latin typeface="Arial" panose="020B0604020202020204" pitchFamily="34" charset="0"/>
                <a:cs typeface="Arial" panose="020B0604020202020204" pitchFamily="34" charset="0"/>
              </a:rPr>
              <a:t>✅ Barriers often exist within systems and environments;</a:t>
            </a:r>
          </a:p>
          <a:p>
            <a:pPr marL="0" indent="0">
              <a:buNone/>
            </a:pPr>
            <a:r>
              <a:rPr lang="en-GB" dirty="0">
                <a:solidFill>
                  <a:srgbClr val="0070C0"/>
                </a:solidFill>
                <a:latin typeface="Arial" panose="020B0604020202020204" pitchFamily="34" charset="0"/>
                <a:cs typeface="Arial" panose="020B0604020202020204" pitchFamily="34" charset="0"/>
              </a:rPr>
              <a:t>✅ Strengths-based approaches promote inclusion;</a:t>
            </a:r>
          </a:p>
          <a:p>
            <a:pPr marL="0" indent="0">
              <a:buNone/>
            </a:pPr>
            <a:r>
              <a:rPr lang="en-GB" dirty="0">
                <a:solidFill>
                  <a:srgbClr val="0070C0"/>
                </a:solidFill>
                <a:latin typeface="Arial" panose="020B0604020202020204" pitchFamily="34" charset="0"/>
                <a:cs typeface="Arial" panose="020B0604020202020204" pitchFamily="34" charset="0"/>
              </a:rPr>
              <a:t>✅ Professional judgement remains essential.</a:t>
            </a:r>
          </a:p>
        </p:txBody>
      </p:sp>
    </p:spTree>
    <p:extLst>
      <p:ext uri="{BB962C8B-B14F-4D97-AF65-F5344CB8AC3E}">
        <p14:creationId xmlns:p14="http://schemas.microsoft.com/office/powerpoint/2010/main" val="10404031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B87F6-0F8C-F786-5C2B-7B95A72124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4754D2-A76E-204C-0E1E-A7B1243AD20E}"/>
              </a:ext>
            </a:extLst>
          </p:cNvPr>
          <p:cNvSpPr>
            <a:spLocks noGrp="1"/>
          </p:cNvSpPr>
          <p:nvPr>
            <p:ph type="title"/>
          </p:nvPr>
        </p:nvSpPr>
        <p:spPr>
          <a:xfrm>
            <a:off x="628650" y="365127"/>
            <a:ext cx="7886700" cy="777874"/>
          </a:xfrm>
        </p:spPr>
        <p:txBody>
          <a:bodyPr>
            <a:noAutofit/>
          </a:bodyPr>
          <a:lstStyle/>
          <a:p>
            <a:pPr algn="ctr"/>
            <a:r>
              <a:rPr lang="en-GB" altLang="cy-GB" kern="0" dirty="0" err="1">
                <a:solidFill>
                  <a:srgbClr val="000000"/>
                </a:solidFill>
                <a:latin typeface="Arial" panose="020B0604020202020204" pitchFamily="34" charset="0"/>
                <a:ea typeface="ＭＳ Ｐゴシック" pitchFamily="34" charset="-128"/>
              </a:rPr>
              <a:t>Adfyfyriad</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Reflection</a:t>
            </a:r>
            <a:endParaRPr lang="en-GB" dirty="0">
              <a:solidFill>
                <a:srgbClr val="0070C0"/>
              </a:solidFill>
            </a:endParaRPr>
          </a:p>
        </p:txBody>
      </p:sp>
      <p:sp>
        <p:nvSpPr>
          <p:cNvPr id="4099" name="Rectangle 4">
            <a:extLst>
              <a:ext uri="{FF2B5EF4-FFF2-40B4-BE49-F238E27FC236}">
                <a16:creationId xmlns:a16="http://schemas.microsoft.com/office/drawing/2014/main" id="{1A9DB855-BF79-D500-9F83-69919A70790B}"/>
              </a:ext>
            </a:extLst>
          </p:cNvPr>
          <p:cNvSpPr>
            <a:spLocks noGrp="1" noChangeArrowheads="1"/>
          </p:cNvSpPr>
          <p:nvPr>
            <p:ph sz="half" idx="1"/>
          </p:nvPr>
        </p:nvSpPr>
        <p:spPr>
          <a:xfrm>
            <a:off x="304800" y="1825624"/>
            <a:ext cx="4114800" cy="4138553"/>
          </a:xfrm>
        </p:spPr>
        <p:txBody>
          <a:bodyPr>
            <a:normAutofit/>
          </a:bodyPr>
          <a:lstStyle/>
          <a:p>
            <a:pPr lvl="0" eaLnBrk="0" fontAlgn="base" hangingPunct="0">
              <a:spcAft>
                <a:spcPct val="0"/>
              </a:spcAft>
              <a:defRPr/>
            </a:pPr>
            <a:r>
              <a:rPr lang="cy-GB" kern="0" dirty="0">
                <a:solidFill>
                  <a:srgbClr val="000000"/>
                </a:solidFill>
                <a:latin typeface="Arial" panose="020B0604020202020204" pitchFamily="34" charset="0"/>
                <a:ea typeface="ＭＳ Ｐゴシック" charset="-128"/>
              </a:rPr>
              <a:t>Un stereoteip a heriwyd heddiw oedd...</a:t>
            </a:r>
          </a:p>
          <a:p>
            <a:pPr lvl="0" eaLnBrk="0" fontAlgn="base" hangingPunct="0">
              <a:spcAft>
                <a:spcPct val="0"/>
              </a:spcAft>
              <a:defRPr/>
            </a:pPr>
            <a:r>
              <a:rPr lang="cy-GB" kern="0" dirty="0">
                <a:solidFill>
                  <a:srgbClr val="000000"/>
                </a:solidFill>
                <a:latin typeface="Arial" panose="020B0604020202020204" pitchFamily="34" charset="0"/>
                <a:ea typeface="ＭＳ Ｐゴシック" charset="-128"/>
              </a:rPr>
              <a:t>Un arfer gynhwysol y byddaf yn ei ddefnyddio yw...</a:t>
            </a:r>
          </a:p>
          <a:p>
            <a:pPr lvl="0" eaLnBrk="0" fontAlgn="base" hangingPunct="0">
              <a:spcAft>
                <a:spcPct val="0"/>
              </a:spcAft>
              <a:defRPr/>
            </a:pPr>
            <a:r>
              <a:rPr lang="cy-GB" kern="0" dirty="0">
                <a:solidFill>
                  <a:srgbClr val="000000"/>
                </a:solidFill>
                <a:latin typeface="Arial" panose="020B0604020202020204" pitchFamily="34" charset="0"/>
                <a:ea typeface="ＭＳ Ｐゴシック" charset="-128"/>
              </a:rPr>
              <a:t>Un cwestiwn sydd gennyf o hyd yw... </a:t>
            </a: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70826087-E5C2-2B71-C808-1215C2711370}"/>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C492A59D-2C9A-5742-2CB3-415C171FF157}"/>
              </a:ext>
            </a:extLst>
          </p:cNvPr>
          <p:cNvSpPr>
            <a:spLocks noGrp="1"/>
          </p:cNvSpPr>
          <p:nvPr>
            <p:ph sz="quarter" idx="4294967295"/>
          </p:nvPr>
        </p:nvSpPr>
        <p:spPr>
          <a:xfrm>
            <a:off x="4572001" y="1825624"/>
            <a:ext cx="4267199" cy="4114801"/>
          </a:xfrm>
        </p:spPr>
        <p:txBody>
          <a:bodyPr>
            <a:normAutofit/>
          </a:bodyPr>
          <a:lstStyle/>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One stereotype challenged today was...</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One inclusive practice I will use is...</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One question I still have is...</a:t>
            </a: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444763436"/>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cy-GB" kern="0" dirty="0">
                <a:latin typeface="Arial" panose="020B0604020202020204" pitchFamily="34" charset="0"/>
                <a:ea typeface="ＭＳ Ｐゴシック" pitchFamily="34" charset="-128"/>
              </a:rPr>
              <a:t>Paratoi ar gyfer Sesiwn 6</a:t>
            </a:r>
            <a:br>
              <a:rPr lang="en-GB" altLang="cy-GB" kern="0" dirty="0">
                <a:solidFill>
                  <a:srgbClr val="FF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Preparation for Session 6</a:t>
            </a:r>
            <a:endParaRPr lang="en-GB" dirty="0">
              <a:solidFill>
                <a:srgbClr val="0070C0"/>
              </a:solidFill>
            </a:endParaRPr>
          </a:p>
        </p:txBody>
      </p:sp>
      <p:sp>
        <p:nvSpPr>
          <p:cNvPr id="4099" name="Rectangle 4"/>
          <p:cNvSpPr>
            <a:spLocks noGrp="1" noChangeArrowheads="1"/>
          </p:cNvSpPr>
          <p:nvPr>
            <p:ph idx="1"/>
          </p:nvPr>
        </p:nvSpPr>
        <p:spPr>
          <a:xfrm>
            <a:off x="174812" y="1825625"/>
            <a:ext cx="8740588" cy="4091081"/>
          </a:xfrm>
        </p:spPr>
        <p:txBody>
          <a:bodyPr>
            <a:normAutofit fontScale="92500" lnSpcReduction="10000"/>
          </a:bodyPr>
          <a:lstStyle/>
          <a:p>
            <a:pPr>
              <a:buFontTx/>
              <a:buNone/>
            </a:pPr>
            <a:r>
              <a:rPr lang="cy-GB" altLang="cy-GB" sz="2400" dirty="0">
                <a:latin typeface="Arial" panose="020B0604020202020204" pitchFamily="34" charset="0"/>
              </a:rPr>
              <a:t>Blewitt, C. </a:t>
            </a:r>
            <a:r>
              <a:rPr lang="cy-GB" altLang="cy-GB" sz="2400" i="1" dirty="0" err="1">
                <a:latin typeface="Arial" panose="020B0604020202020204" pitchFamily="34" charset="0"/>
              </a:rPr>
              <a:t>et</a:t>
            </a:r>
            <a:r>
              <a:rPr lang="cy-GB" altLang="cy-GB" sz="2400" i="1" dirty="0">
                <a:latin typeface="Arial" panose="020B0604020202020204" pitchFamily="34" charset="0"/>
              </a:rPr>
              <a:t> </a:t>
            </a:r>
            <a:r>
              <a:rPr lang="cy-GB" altLang="cy-GB" sz="2400" i="1" dirty="0" err="1">
                <a:latin typeface="Arial" panose="020B0604020202020204" pitchFamily="34" charset="0"/>
              </a:rPr>
              <a:t>al</a:t>
            </a:r>
            <a:r>
              <a:rPr lang="cy-GB" altLang="cy-GB" sz="2400" i="1" dirty="0">
                <a:latin typeface="Arial" panose="020B0604020202020204" pitchFamily="34" charset="0"/>
              </a:rPr>
              <a:t>. </a:t>
            </a:r>
            <a:r>
              <a:rPr lang="cy-GB" altLang="cy-GB" sz="2400" dirty="0">
                <a:latin typeface="Arial" panose="020B0604020202020204" pitchFamily="34" charset="0"/>
              </a:rPr>
              <a:t>(2020) ‘</a:t>
            </a:r>
            <a:r>
              <a:rPr lang="en-GB" altLang="cy-GB" sz="2400" dirty="0">
                <a:latin typeface="Arial" panose="020B0604020202020204" pitchFamily="34" charset="0"/>
              </a:rPr>
              <a:t>Strengthening the quality of educator-child interactions in early childhood education and care settings: a conceptual model to improve mental health outcomes for preschoolers’, </a:t>
            </a:r>
            <a:r>
              <a:rPr lang="en-GB" altLang="cy-GB" sz="2400" i="1" dirty="0">
                <a:latin typeface="Arial" panose="020B0604020202020204" pitchFamily="34" charset="0"/>
              </a:rPr>
              <a:t>Early Child Development and Care</a:t>
            </a:r>
            <a:r>
              <a:rPr lang="en-GB" altLang="cy-GB" sz="2400" dirty="0">
                <a:latin typeface="Arial" panose="020B0604020202020204" pitchFamily="34" charset="0"/>
              </a:rPr>
              <a:t>, 190, 7, pp.991-1004. </a:t>
            </a:r>
            <a:r>
              <a:rPr lang="en-GB" altLang="cy-GB" sz="2400" dirty="0">
                <a:latin typeface="Arial" panose="020B0604020202020204" pitchFamily="34" charset="0"/>
                <a:hlinkClick r:id="rId3"/>
              </a:rPr>
              <a:t>https://doi.org/10.1080/03004430.2018.1507028</a:t>
            </a:r>
            <a:r>
              <a:rPr lang="en-GB" altLang="cy-GB" sz="2400" dirty="0">
                <a:latin typeface="Arial" panose="020B0604020202020204" pitchFamily="34" charset="0"/>
              </a:rPr>
              <a:t> </a:t>
            </a:r>
            <a:endParaRPr lang="cy-GB" altLang="cy-GB" sz="2400" dirty="0">
              <a:latin typeface="Arial" panose="020B0604020202020204" pitchFamily="34" charset="0"/>
            </a:endParaRPr>
          </a:p>
          <a:p>
            <a:pPr>
              <a:buFontTx/>
              <a:buNone/>
            </a:pPr>
            <a:r>
              <a:rPr lang="cy-GB" altLang="cy-GB" sz="2400" dirty="0">
                <a:latin typeface="Arial" panose="020B0604020202020204" pitchFamily="34" charset="0"/>
              </a:rPr>
              <a:t>Morgan, S. (2018) </a:t>
            </a:r>
            <a:r>
              <a:rPr lang="cy-GB" altLang="cy-GB" sz="2400" i="1" dirty="0">
                <a:latin typeface="Arial" panose="020B0604020202020204" pitchFamily="34" charset="0"/>
              </a:rPr>
              <a:t>Is the </a:t>
            </a:r>
            <a:r>
              <a:rPr lang="cy-GB" altLang="cy-GB" sz="2400" i="1" dirty="0" err="1">
                <a:latin typeface="Arial" panose="020B0604020202020204" pitchFamily="34" charset="0"/>
              </a:rPr>
              <a:t>communication</a:t>
            </a:r>
            <a:r>
              <a:rPr lang="cy-GB" altLang="cy-GB" sz="2400" i="1" dirty="0">
                <a:latin typeface="Arial" panose="020B0604020202020204" pitchFamily="34" charset="0"/>
              </a:rPr>
              <a:t> pyramid a </a:t>
            </a:r>
            <a:r>
              <a:rPr lang="cy-GB" altLang="cy-GB" sz="2400" i="1" dirty="0" err="1">
                <a:latin typeface="Arial" panose="020B0604020202020204" pitchFamily="34" charset="0"/>
              </a:rPr>
              <a:t>useful</a:t>
            </a:r>
            <a:r>
              <a:rPr lang="cy-GB" altLang="cy-GB" sz="2400" i="1" dirty="0">
                <a:latin typeface="Arial" panose="020B0604020202020204" pitchFamily="34" charset="0"/>
              </a:rPr>
              <a:t> model of </a:t>
            </a:r>
            <a:r>
              <a:rPr lang="cy-GB" altLang="cy-GB" sz="2400" i="1" dirty="0" err="1">
                <a:latin typeface="Arial" panose="020B0604020202020204" pitchFamily="34" charset="0"/>
              </a:rPr>
              <a:t>language</a:t>
            </a:r>
            <a:r>
              <a:rPr lang="cy-GB" altLang="cy-GB" sz="2400" i="1" dirty="0">
                <a:latin typeface="Arial" panose="020B0604020202020204" pitchFamily="34" charset="0"/>
              </a:rPr>
              <a:t> </a:t>
            </a:r>
            <a:r>
              <a:rPr lang="cy-GB" altLang="cy-GB" sz="2400" i="1" dirty="0" err="1">
                <a:latin typeface="Arial" panose="020B0604020202020204" pitchFamily="34" charset="0"/>
              </a:rPr>
              <a:t>development</a:t>
            </a:r>
            <a:r>
              <a:rPr lang="cy-GB" altLang="cy-GB" sz="2400" i="1" dirty="0">
                <a:latin typeface="Arial" panose="020B0604020202020204" pitchFamily="34" charset="0"/>
              </a:rPr>
              <a:t>? </a:t>
            </a:r>
            <a:r>
              <a:rPr lang="cy-GB" altLang="cy-GB" sz="2400" dirty="0" err="1">
                <a:latin typeface="Arial" panose="020B0604020202020204" pitchFamily="34" charset="0"/>
              </a:rPr>
              <a:t>Available</a:t>
            </a:r>
            <a:r>
              <a:rPr lang="cy-GB" altLang="cy-GB" sz="2400" dirty="0">
                <a:latin typeface="Arial" panose="020B0604020202020204" pitchFamily="34" charset="0"/>
              </a:rPr>
              <a:t> at: </a:t>
            </a:r>
            <a:r>
              <a:rPr lang="cy-GB" altLang="cy-GB" sz="2400" dirty="0">
                <a:latin typeface="Arial" panose="020B0604020202020204" pitchFamily="34" charset="0"/>
                <a:hlinkClick r:id="rId4"/>
              </a:rPr>
              <a:t>https://www.rcslt.org/wp-content/uploads/media/Project/Bulletins/May-2018---AtE.pdf?la=en&amp;hash=752F7EC88E9A2A3A4013745E321CCD6800FBA283</a:t>
            </a:r>
            <a:r>
              <a:rPr lang="cy-GB" altLang="cy-GB" sz="2400" dirty="0">
                <a:latin typeface="Arial" panose="020B0604020202020204" pitchFamily="34" charset="0"/>
              </a:rPr>
              <a:t> [</a:t>
            </a:r>
            <a:r>
              <a:rPr lang="cy-GB" altLang="cy-GB" sz="2400" dirty="0" err="1">
                <a:latin typeface="Arial" panose="020B0604020202020204" pitchFamily="34" charset="0"/>
              </a:rPr>
              <a:t>Accessed</a:t>
            </a:r>
            <a:r>
              <a:rPr lang="cy-GB" altLang="cy-GB" sz="2400" dirty="0">
                <a:latin typeface="Arial" panose="020B0604020202020204" pitchFamily="34" charset="0"/>
              </a:rPr>
              <a:t>: </a:t>
            </a:r>
            <a:r>
              <a:rPr lang="cy-GB" altLang="cy-GB" sz="2400" dirty="0" err="1">
                <a:latin typeface="Arial" panose="020B0604020202020204" pitchFamily="34" charset="0"/>
              </a:rPr>
              <a:t>October</a:t>
            </a:r>
            <a:r>
              <a:rPr lang="cy-GB" altLang="cy-GB" sz="2400" dirty="0">
                <a:latin typeface="Arial" panose="020B0604020202020204" pitchFamily="34" charset="0"/>
              </a:rPr>
              <a:t> 22 2026]. </a:t>
            </a:r>
          </a:p>
          <a:p>
            <a:pPr>
              <a:buFontTx/>
              <a:buNone/>
            </a:pPr>
            <a:r>
              <a:rPr lang="cy-GB" altLang="cy-GB" sz="2400" dirty="0">
                <a:latin typeface="Arial" panose="020B0604020202020204" pitchFamily="34" charset="0"/>
              </a:rPr>
              <a:t>NHS (2026) </a:t>
            </a:r>
            <a:r>
              <a:rPr lang="cy-GB" altLang="cy-GB" sz="2400" i="1" dirty="0" err="1">
                <a:latin typeface="Arial" panose="020B0604020202020204" pitchFamily="34" charset="0"/>
              </a:rPr>
              <a:t>Communication</a:t>
            </a:r>
            <a:r>
              <a:rPr lang="cy-GB" altLang="cy-GB" sz="2400" i="1" dirty="0">
                <a:latin typeface="Arial" panose="020B0604020202020204" pitchFamily="34" charset="0"/>
              </a:rPr>
              <a:t> pyramid. </a:t>
            </a:r>
            <a:r>
              <a:rPr lang="cy-GB" altLang="cy-GB" sz="2400" dirty="0" err="1">
                <a:latin typeface="Arial" panose="020B0604020202020204" pitchFamily="34" charset="0"/>
              </a:rPr>
              <a:t>Available</a:t>
            </a:r>
            <a:r>
              <a:rPr lang="cy-GB" altLang="cy-GB" sz="2400" dirty="0">
                <a:latin typeface="Arial" panose="020B0604020202020204" pitchFamily="34" charset="0"/>
              </a:rPr>
              <a:t> at: </a:t>
            </a:r>
            <a:r>
              <a:rPr lang="cy-GB" altLang="cy-GB" sz="2400" dirty="0">
                <a:latin typeface="Arial" panose="020B0604020202020204" pitchFamily="34" charset="0"/>
                <a:hlinkClick r:id="rId5"/>
              </a:rPr>
              <a:t>https://www.nelft.nhs.uk/services-havering-child-adolescent-salt-develop-speech-language/</a:t>
            </a:r>
            <a:r>
              <a:rPr lang="cy-GB" altLang="cy-GB" sz="2400" dirty="0">
                <a:latin typeface="Arial" panose="020B0604020202020204" pitchFamily="34" charset="0"/>
              </a:rPr>
              <a:t> [</a:t>
            </a:r>
            <a:r>
              <a:rPr lang="cy-GB" altLang="cy-GB" sz="2400" dirty="0" err="1">
                <a:latin typeface="Arial" panose="020B0604020202020204" pitchFamily="34" charset="0"/>
              </a:rPr>
              <a:t>Accessed</a:t>
            </a:r>
            <a:r>
              <a:rPr lang="cy-GB" altLang="cy-GB" sz="2400" dirty="0">
                <a:latin typeface="Arial" panose="020B0604020202020204" pitchFamily="34" charset="0"/>
              </a:rPr>
              <a:t>: </a:t>
            </a:r>
            <a:r>
              <a:rPr lang="cy-GB" altLang="cy-GB" sz="2400" dirty="0" err="1">
                <a:latin typeface="Arial" panose="020B0604020202020204" pitchFamily="34" charset="0"/>
              </a:rPr>
              <a:t>October</a:t>
            </a:r>
            <a:r>
              <a:rPr lang="cy-GB" altLang="cy-GB" sz="2400" dirty="0">
                <a:latin typeface="Arial" panose="020B0604020202020204" pitchFamily="34" charset="0"/>
              </a:rPr>
              <a:t> 22 2026].</a:t>
            </a:r>
          </a:p>
          <a:p>
            <a:pPr>
              <a:buFontTx/>
              <a:buNone/>
            </a:pPr>
            <a:endParaRPr lang="cy-GB" altLang="cy-GB" dirty="0">
              <a:latin typeface="Arial" panose="020B0604020202020204" pitchFamily="34" charset="0"/>
            </a:endParaRPr>
          </a:p>
        </p:txBody>
      </p:sp>
    </p:spTree>
    <p:extLst>
      <p:ext uri="{BB962C8B-B14F-4D97-AF65-F5344CB8AC3E}">
        <p14:creationId xmlns:p14="http://schemas.microsoft.com/office/powerpoint/2010/main" val="2690048809"/>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76D7-6676-C46D-B01E-E46D104CC8E7}"/>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Darllen defnyddiol</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Useful reading</a:t>
            </a:r>
          </a:p>
        </p:txBody>
      </p:sp>
      <p:pic>
        <p:nvPicPr>
          <p:cNvPr id="8" name="Content Placeholder 7" descr="A book cover with colorful circles&#10;&#10;Description automatically generated">
            <a:extLst>
              <a:ext uri="{FF2B5EF4-FFF2-40B4-BE49-F238E27FC236}">
                <a16:creationId xmlns:a16="http://schemas.microsoft.com/office/drawing/2014/main" id="{D55D340C-B363-2F79-489A-50C82711D416}"/>
              </a:ext>
            </a:extLst>
          </p:cNvPr>
          <p:cNvPicPr>
            <a:picLocks noGrp="1" noChangeAspect="1"/>
          </p:cNvPicPr>
          <p:nvPr>
            <p:ph sz="half" idx="1"/>
          </p:nvPr>
        </p:nvPicPr>
        <p:blipFill>
          <a:blip r:embed="rId3"/>
          <a:stretch>
            <a:fillRect/>
          </a:stretch>
        </p:blipFill>
        <p:spPr>
          <a:xfrm>
            <a:off x="1222886" y="1825625"/>
            <a:ext cx="2678678" cy="3810000"/>
          </a:xfrm>
        </p:spPr>
      </p:pic>
      <p:pic>
        <p:nvPicPr>
          <p:cNvPr id="1026" name="Picture 2" descr="Page 1">
            <a:extLst>
              <a:ext uri="{FF2B5EF4-FFF2-40B4-BE49-F238E27FC236}">
                <a16:creationId xmlns:a16="http://schemas.microsoft.com/office/drawing/2014/main" id="{1F0DF6A7-0E74-9E2A-2E90-F7337781F970}"/>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319140" y="1825625"/>
            <a:ext cx="2525269"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2642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76D7-6676-C46D-B01E-E46D104CC8E7}"/>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Pobl i’w dilyn</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People to follow</a:t>
            </a:r>
          </a:p>
        </p:txBody>
      </p:sp>
      <p:sp>
        <p:nvSpPr>
          <p:cNvPr id="4" name="Content Placeholder 3">
            <a:extLst>
              <a:ext uri="{FF2B5EF4-FFF2-40B4-BE49-F238E27FC236}">
                <a16:creationId xmlns:a16="http://schemas.microsoft.com/office/drawing/2014/main" id="{1BB6E68B-2456-C0C8-7615-8F8925D62877}"/>
              </a:ext>
            </a:extLst>
          </p:cNvPr>
          <p:cNvSpPr>
            <a:spLocks noGrp="1"/>
          </p:cNvSpPr>
          <p:nvPr>
            <p:ph sz="half" idx="1"/>
          </p:nvPr>
        </p:nvSpPr>
        <p:spPr>
          <a:xfrm>
            <a:off x="628650" y="1825625"/>
            <a:ext cx="7886700" cy="3809862"/>
          </a:xfrm>
        </p:spPr>
        <p:txBody>
          <a:bodyPr/>
          <a:lstStyle/>
          <a:p>
            <a:r>
              <a:rPr lang="en-GB" dirty="0">
                <a:latin typeface="Arial" panose="020B0604020202020204" pitchFamily="34" charset="0"/>
                <a:cs typeface="Arial" panose="020B0604020202020204" pitchFamily="34" charset="0"/>
              </a:rPr>
              <a:t>Professor Amanda Kirby;</a:t>
            </a:r>
          </a:p>
          <a:p>
            <a:r>
              <a:rPr lang="en-GB" dirty="0">
                <a:latin typeface="Arial" panose="020B0604020202020204" pitchFamily="34" charset="0"/>
                <a:cs typeface="Arial" panose="020B0604020202020204" pitchFamily="34" charset="0"/>
              </a:rPr>
              <a:t>Abby Osbourne;</a:t>
            </a:r>
          </a:p>
          <a:p>
            <a:r>
              <a:rPr lang="en-GB" dirty="0">
                <a:latin typeface="Arial" panose="020B0604020202020204" pitchFamily="34" charset="0"/>
                <a:cs typeface="Arial" panose="020B0604020202020204" pitchFamily="34" charset="0"/>
              </a:rPr>
              <a:t>Catrina Lowri (</a:t>
            </a:r>
            <a:r>
              <a:rPr lang="en-GB" dirty="0" err="1">
                <a:latin typeface="Arial" panose="020B0604020202020204" pitchFamily="34" charset="0"/>
                <a:cs typeface="Arial" panose="020B0604020202020204" pitchFamily="34" charset="0"/>
              </a:rPr>
              <a:t>Neuroteachers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Niwrowahaniaeth</a:t>
            </a:r>
            <a:r>
              <a:rPr lang="en-GB" dirty="0">
                <a:latin typeface="Arial" panose="020B0604020202020204" pitchFamily="34" charset="0"/>
                <a:cs typeface="Arial" panose="020B0604020202020204" pitchFamily="34" charset="0"/>
              </a:rPr>
              <a:t> Cymru - </a:t>
            </a:r>
            <a:r>
              <a:rPr lang="en-GB" dirty="0">
                <a:solidFill>
                  <a:srgbClr val="FF0000"/>
                </a:solidFill>
                <a:latin typeface="Arial" panose="020B0604020202020204" pitchFamily="34" charset="0"/>
                <a:cs typeface="Arial" panose="020B0604020202020204" pitchFamily="34" charset="0"/>
                <a:hlinkClick r:id="rId3"/>
              </a:rPr>
              <a:t>https://neurodivergencewales.org/cy/</a:t>
            </a:r>
            <a:r>
              <a:rPr lang="en-GB" dirty="0">
                <a:solidFill>
                  <a:srgbClr val="FF0000"/>
                </a:solidFill>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AP Cymru – </a:t>
            </a:r>
            <a:r>
              <a:rPr lang="en-GB" dirty="0">
                <a:latin typeface="Arial" panose="020B0604020202020204" pitchFamily="34" charset="0"/>
                <a:cs typeface="Arial" panose="020B0604020202020204" pitchFamily="34" charset="0"/>
                <a:hlinkClick r:id="rId4"/>
              </a:rPr>
              <a:t>https://apcymru.org.uk/</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237872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3128B7-E955-339C-3E3E-0F3FEB445DC0}"/>
              </a:ext>
            </a:extLst>
          </p:cNvPr>
          <p:cNvSpPr>
            <a:spLocks noGrp="1"/>
          </p:cNvSpPr>
          <p:nvPr>
            <p:ph type="title"/>
          </p:nvPr>
        </p:nvSpPr>
        <p:spPr/>
        <p:txBody>
          <a:bodyPr/>
          <a:lstStyle/>
          <a:p>
            <a:pPr algn="ctr"/>
            <a:r>
              <a:rPr lang="cy-GB" altLang="cy-GB" kern="0" dirty="0">
                <a:solidFill>
                  <a:srgbClr val="000000"/>
                </a:solidFill>
                <a:latin typeface="Arial" panose="020B0604020202020204" pitchFamily="34" charset="0"/>
                <a:ea typeface="ＭＳ Ｐゴシック" pitchFamily="34" charset="-128"/>
              </a:rPr>
              <a:t>Cyfeirnodi</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Referencing</a:t>
            </a:r>
            <a:endParaRPr lang="en-GB" dirty="0">
              <a:solidFill>
                <a:srgbClr val="0070C0"/>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39C71EE-838F-01AB-A732-ED5202A90649}"/>
              </a:ext>
            </a:extLst>
          </p:cNvPr>
          <p:cNvSpPr>
            <a:spLocks noGrp="1"/>
          </p:cNvSpPr>
          <p:nvPr>
            <p:ph idx="1"/>
          </p:nvPr>
        </p:nvSpPr>
        <p:spPr>
          <a:xfrm>
            <a:off x="198303" y="1825625"/>
            <a:ext cx="8659257" cy="4046365"/>
          </a:xfrm>
        </p:spPr>
        <p:txBody>
          <a:bodyPr>
            <a:normAutofit fontScale="62500" lnSpcReduction="20000"/>
          </a:bodyPr>
          <a:lstStyle/>
          <a:p>
            <a:pPr marL="0" indent="0">
              <a:buNone/>
            </a:pPr>
            <a:r>
              <a:rPr lang="en-GB" dirty="0">
                <a:latin typeface="Arial" panose="020B0604020202020204" pitchFamily="34" charset="0"/>
                <a:cs typeface="Arial" panose="020B0604020202020204" pitchFamily="34" charset="0"/>
              </a:rPr>
              <a:t>Durrant, A. (2026) </a:t>
            </a:r>
            <a:r>
              <a:rPr lang="en-GB" i="1" dirty="0">
                <a:latin typeface="Arial" panose="020B0604020202020204" pitchFamily="34" charset="0"/>
                <a:cs typeface="Arial" panose="020B0604020202020204" pitchFamily="34" charset="0"/>
              </a:rPr>
              <a:t>SEND Strategies for the Secondary Years: Practical Ideas and Expert Advice to Support and Understand Young People</a:t>
            </a:r>
            <a:r>
              <a:rPr lang="en-GB" dirty="0">
                <a:latin typeface="Arial" panose="020B0604020202020204" pitchFamily="34" charset="0"/>
                <a:cs typeface="Arial" panose="020B0604020202020204" pitchFamily="34" charset="0"/>
              </a:rPr>
              <a:t>. Routledge</a:t>
            </a:r>
          </a:p>
          <a:p>
            <a:pPr marL="0" indent="0">
              <a:buNone/>
            </a:pPr>
            <a:r>
              <a:rPr lang="en-GB" dirty="0">
                <a:latin typeface="Arial" panose="020B0604020202020204" pitchFamily="34" charset="0"/>
                <a:cs typeface="Arial" panose="020B0604020202020204" pitchFamily="34" charset="0"/>
              </a:rPr>
              <a:t>Ellis, P.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 </a:t>
            </a:r>
            <a:r>
              <a:rPr lang="en-GB" i="1" dirty="0">
                <a:latin typeface="Arial" panose="020B0604020202020204" pitchFamily="34" charset="0"/>
                <a:cs typeface="Arial" panose="020B0604020202020204" pitchFamily="34" charset="0"/>
              </a:rPr>
              <a:t>Neurodiversity and education. </a:t>
            </a:r>
            <a:r>
              <a:rPr lang="en-GB" dirty="0">
                <a:latin typeface="Arial" panose="020B0604020202020204" pitchFamily="34" charset="0"/>
                <a:cs typeface="Arial" panose="020B0604020202020204" pitchFamily="34" charset="0"/>
              </a:rPr>
              <a:t>SAGE Publications LTD.</a:t>
            </a:r>
          </a:p>
          <a:p>
            <a:pPr marL="0" indent="0">
              <a:buNone/>
            </a:pPr>
            <a:r>
              <a:rPr lang="en-GB" dirty="0">
                <a:latin typeface="Arial" panose="020B0604020202020204" pitchFamily="34" charset="0"/>
                <a:cs typeface="Arial" panose="020B0604020202020204" pitchFamily="34" charset="0"/>
              </a:rPr>
              <a:t>Honeybourne, V. (2018) </a:t>
            </a:r>
            <a:r>
              <a:rPr lang="en-GB" i="1" dirty="0">
                <a:latin typeface="Arial" panose="020B0604020202020204" pitchFamily="34" charset="0"/>
                <a:cs typeface="Arial" panose="020B0604020202020204" pitchFamily="34" charset="0"/>
              </a:rPr>
              <a:t>The neurodiverse classroom. </a:t>
            </a:r>
            <a:r>
              <a:rPr lang="en-GB" dirty="0">
                <a:latin typeface="Arial" panose="020B0604020202020204" pitchFamily="34" charset="0"/>
                <a:cs typeface="Arial" panose="020B0604020202020204" pitchFamily="34" charset="0"/>
              </a:rPr>
              <a:t>Jessica Kingsley Publishers.</a:t>
            </a:r>
          </a:p>
          <a:p>
            <a:pPr marL="0" indent="0">
              <a:buNone/>
            </a:pPr>
            <a:r>
              <a:rPr lang="en-GB" dirty="0">
                <a:latin typeface="Arial" panose="020B0604020202020204" pitchFamily="34" charset="0"/>
                <a:cs typeface="Arial" panose="020B0604020202020204" pitchFamily="34" charset="0"/>
              </a:rPr>
              <a:t>Kirby, A. (2023) </a:t>
            </a:r>
            <a:r>
              <a:rPr lang="en-GB" i="1" dirty="0">
                <a:latin typeface="Arial" panose="020B0604020202020204" pitchFamily="34" charset="0"/>
                <a:cs typeface="Arial" panose="020B0604020202020204" pitchFamily="34" charset="0"/>
              </a:rPr>
              <a:t>Managing neurodiversity in the workplace. </a:t>
            </a:r>
            <a:r>
              <a:rPr lang="en-GB" dirty="0">
                <a:latin typeface="Arial" panose="020B0604020202020204" pitchFamily="34" charset="0"/>
                <a:cs typeface="Arial" panose="020B0604020202020204" pitchFamily="34" charset="0"/>
                <a:hlinkClick r:id="rId3"/>
              </a:rPr>
              <a:t>https://theequalityblog.co.uk/author/ceaserflask/</a:t>
            </a:r>
            <a:r>
              <a:rPr lang="en-GB" dirty="0">
                <a:latin typeface="Arial" panose="020B0604020202020204" pitchFamily="34" charset="0"/>
                <a:cs typeface="Arial" panose="020B0604020202020204" pitchFamily="34" charset="0"/>
              </a:rPr>
              <a:t> </a:t>
            </a:r>
          </a:p>
          <a:p>
            <a:pPr marL="0" indent="0">
              <a:buNone/>
            </a:pPr>
            <a:r>
              <a:rPr lang="en-GB" dirty="0" err="1">
                <a:latin typeface="Arial" panose="020B0604020202020204" pitchFamily="34" charset="0"/>
                <a:cs typeface="Arial" panose="020B0604020202020204" pitchFamily="34" charset="0"/>
              </a:rPr>
              <a:t>Neaum</a:t>
            </a:r>
            <a:r>
              <a:rPr lang="en-GB" dirty="0">
                <a:latin typeface="Arial" panose="020B0604020202020204" pitchFamily="34" charset="0"/>
                <a:cs typeface="Arial" panose="020B0604020202020204" pitchFamily="34" charset="0"/>
              </a:rPr>
              <a:t>, S. (2019) </a:t>
            </a:r>
            <a:r>
              <a:rPr lang="en-GB" i="1" dirty="0">
                <a:latin typeface="Arial" panose="020B0604020202020204" pitchFamily="34" charset="0"/>
                <a:cs typeface="Arial" panose="020B0604020202020204" pitchFamily="34" charset="0"/>
              </a:rPr>
              <a:t>Child development for early years students and practitioners</a:t>
            </a:r>
            <a:r>
              <a:rPr lang="en-GB" dirty="0">
                <a:latin typeface="Arial" panose="020B0604020202020204" pitchFamily="34" charset="0"/>
                <a:cs typeface="Arial" panose="020B0604020202020204" pitchFamily="34" charset="0"/>
              </a:rPr>
              <a:t>.(4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Sage.</a:t>
            </a:r>
          </a:p>
          <a:p>
            <a:pPr marL="0" indent="0">
              <a:buNone/>
            </a:pPr>
            <a:r>
              <a:rPr lang="en-GB" dirty="0" err="1">
                <a:latin typeface="Arial" panose="020B0604020202020204" pitchFamily="34" charset="0"/>
                <a:cs typeface="Arial" panose="020B0604020202020204" pitchFamily="34" charset="0"/>
              </a:rPr>
              <a:t>Simblett</a:t>
            </a:r>
            <a:r>
              <a:rPr lang="en-GB" dirty="0">
                <a:latin typeface="Arial" panose="020B0604020202020204" pitchFamily="34" charset="0"/>
                <a:cs typeface="Arial" panose="020B0604020202020204" pitchFamily="34" charset="0"/>
              </a:rPr>
              <a:t>, S., Lawson, W. and Leadbitter, K. (2026) </a:t>
            </a:r>
            <a:r>
              <a:rPr lang="en-GB" i="1" dirty="0">
                <a:latin typeface="Arial" panose="020B0604020202020204" pitchFamily="34" charset="0"/>
                <a:cs typeface="Arial" panose="020B0604020202020204" pitchFamily="34" charset="0"/>
              </a:rPr>
              <a:t>Redefining Neurodiversity: Designing Practical Solutions Through Lived Experience. </a:t>
            </a:r>
            <a:r>
              <a:rPr lang="en-GB" dirty="0">
                <a:latin typeface="Arial" panose="020B0604020202020204" pitchFamily="34" charset="0"/>
                <a:cs typeface="Arial" panose="020B0604020202020204" pitchFamily="34" charset="0"/>
              </a:rPr>
              <a:t>Jessica Kingsley.</a:t>
            </a:r>
          </a:p>
          <a:p>
            <a:pPr marL="0" indent="0">
              <a:buNone/>
            </a:pPr>
            <a:r>
              <a:rPr lang="en-GB" dirty="0">
                <a:latin typeface="Arial" panose="020B0604020202020204" pitchFamily="34" charset="0"/>
                <a:cs typeface="Arial" panose="020B0604020202020204" pitchFamily="34" charset="0"/>
              </a:rPr>
              <a:t>Walker, N. (2021) </a:t>
            </a:r>
            <a:r>
              <a:rPr lang="en-GB" i="1" dirty="0" err="1">
                <a:latin typeface="Arial" panose="020B0604020202020204" pitchFamily="34" charset="0"/>
                <a:cs typeface="Arial" panose="020B0604020202020204" pitchFamily="34" charset="0"/>
              </a:rPr>
              <a:t>Neuroqueer</a:t>
            </a:r>
            <a:r>
              <a:rPr lang="en-GB" i="1" dirty="0">
                <a:latin typeface="Arial" panose="020B0604020202020204" pitchFamily="34" charset="0"/>
                <a:cs typeface="Arial" panose="020B0604020202020204" pitchFamily="34" charset="0"/>
              </a:rPr>
              <a:t> Heresies: Notes on the Neurodiversity Paradigm, Autistic Empowerment and </a:t>
            </a:r>
            <a:r>
              <a:rPr lang="en-GB" i="1" dirty="0" err="1">
                <a:latin typeface="Arial" panose="020B0604020202020204" pitchFamily="34" charset="0"/>
                <a:cs typeface="Arial" panose="020B0604020202020204" pitchFamily="34" charset="0"/>
              </a:rPr>
              <a:t>Postnormal</a:t>
            </a:r>
            <a:r>
              <a:rPr lang="en-GB" i="1" dirty="0">
                <a:latin typeface="Arial" panose="020B0604020202020204" pitchFamily="34" charset="0"/>
                <a:cs typeface="Arial" panose="020B0604020202020204" pitchFamily="34" charset="0"/>
              </a:rPr>
              <a:t> Possibilities. </a:t>
            </a:r>
            <a:r>
              <a:rPr lang="en-GB" dirty="0">
                <a:latin typeface="Arial" panose="020B0604020202020204" pitchFamily="34" charset="0"/>
                <a:cs typeface="Arial" panose="020B0604020202020204" pitchFamily="34" charset="0"/>
              </a:rPr>
              <a:t>Autonomous Press.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647011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3597</Words>
  <Application>Microsoft Office PowerPoint</Application>
  <PresentationFormat>On-screen Show (4:3)</PresentationFormat>
  <Paragraphs>746</Paragraphs>
  <Slides>63</Slides>
  <Notes>61</Notes>
  <HiddenSlides>0</HiddenSlides>
  <MMClips>3</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63</vt:i4>
      </vt:variant>
    </vt:vector>
  </HeadingPairs>
  <TitlesOfParts>
    <vt:vector size="72" baseType="lpstr">
      <vt:lpstr>ＭＳ Ｐゴシック</vt:lpstr>
      <vt:lpstr>Arial</vt:lpstr>
      <vt:lpstr>Calibri</vt:lpstr>
      <vt:lpstr>Calibri Light</vt:lpstr>
      <vt:lpstr>Title Slide 1</vt:lpstr>
      <vt:lpstr>Title Slide 2</vt:lpstr>
      <vt:lpstr>Title Slide 4</vt:lpstr>
      <vt:lpstr>Sub Title 1</vt:lpstr>
      <vt:lpstr>Accessible 2</vt:lpstr>
      <vt:lpstr>ECCE4005C Dysgu i Bawb: Cyflwyniad i ADY   Sesiwn 5 Niwroamrywiaeth: Awtistiaeth ac ADCG   </vt:lpstr>
      <vt:lpstr>Amcanion y sesiwn Session aims</vt:lpstr>
      <vt:lpstr>Sgiliau trosglwyddadwy lefel uwch High-level transferable skills </vt:lpstr>
      <vt:lpstr>Cyflwyniad i niwroamrywiaeth Introduction to neurodiversity</vt:lpstr>
      <vt:lpstr>Trafodwch Discuss</vt:lpstr>
      <vt:lpstr>Termau Terms</vt:lpstr>
      <vt:lpstr>Trafod Discuss</vt:lpstr>
      <vt:lpstr>Diffiniad Definition</vt:lpstr>
      <vt:lpstr>PowerPoint Presentation</vt:lpstr>
      <vt:lpstr>Model Meddygol Medical Model </vt:lpstr>
      <vt:lpstr>Model Cymdeithasol Social Model </vt:lpstr>
      <vt:lpstr>Niwroamrywiaeth Neurodiversity </vt:lpstr>
      <vt:lpstr>Y Paradeim Niwroamlrywiaeth The Neurodiverse Paradigm</vt:lpstr>
      <vt:lpstr>Ystadegau Statistics</vt:lpstr>
      <vt:lpstr>Ystadegau Statistics</vt:lpstr>
      <vt:lpstr>Cyflyrau sy’n cyd-ddigwydd </vt:lpstr>
      <vt:lpstr>Co-occurring conditions</vt:lpstr>
      <vt:lpstr>PowerPoint Presentation</vt:lpstr>
      <vt:lpstr>Awtistiaeth Autism</vt:lpstr>
      <vt:lpstr>Cyffredinrwydd a Diagnosis Prevalence and Diagnosis</vt:lpstr>
      <vt:lpstr>Cyfathrebu Cymdeithasol Social Communication</vt:lpstr>
      <vt:lpstr> Rhagweladwyedd Predictability</vt:lpstr>
      <vt:lpstr>Awtistiaeth - Ymddygiad hunansymbyliadol Autism - Self-stimulatory behaviour</vt:lpstr>
      <vt:lpstr>Ymddygiad hunansymbyliadol - fideo Self-stimulatory behaviour - fideo</vt:lpstr>
      <vt:lpstr>Diddordebau Interests</vt:lpstr>
      <vt:lpstr>Diddordebau dwys Intense interests</vt:lpstr>
      <vt:lpstr>Diddordebau arbennig - Disney Special interests - Disney</vt:lpstr>
      <vt:lpstr>Cryfderau posib Potential strengths</vt:lpstr>
      <vt:lpstr>…ac iaith! …and language!</vt:lpstr>
      <vt:lpstr>Myth neu Ffaith? Myth or Fact?</vt:lpstr>
      <vt:lpstr>Fideo Video</vt:lpstr>
      <vt:lpstr>Beth yw ADCG? What is ADHD?</vt:lpstr>
      <vt:lpstr>Math diffyg canolbwyntio Inattentive type</vt:lpstr>
      <vt:lpstr>Math gorfywiog/byrbwyll Hyperactive/Impulsive type</vt:lpstr>
      <vt:lpstr>Math cyfunol Combined type</vt:lpstr>
      <vt:lpstr>Cyffredinrwydd Prevalence</vt:lpstr>
      <vt:lpstr>Ardaloedd Potensial o Amhariad Potential Areas of Impairment</vt:lpstr>
      <vt:lpstr>Cryfderau posib Potential strengths</vt:lpstr>
      <vt:lpstr>Cwestiynau Questions</vt:lpstr>
      <vt:lpstr>Senario - Sian </vt:lpstr>
      <vt:lpstr>Scenario - Sian </vt:lpstr>
      <vt:lpstr>Anhwylder Prosesu Synhwyraidd Sensory Processing Disorder</vt:lpstr>
      <vt:lpstr>Gwahaniaethau Prosesu Synhwyraidd Sensory Processing Differences</vt:lpstr>
      <vt:lpstr>Gwahaniaethau Prosesu Synhwyraidd Sensory Processing Differences</vt:lpstr>
      <vt:lpstr>Gor-sensitifrwydd a Hypo-sensitifrwydd Hyper-sensitivity and Hypo-sensitivity</vt:lpstr>
      <vt:lpstr>Taith Archwilio’r Amgylchedd Environmental Audit Walk</vt:lpstr>
      <vt:lpstr>Taith Archwilio’r Amgylchedd Environmental Audit Walk</vt:lpstr>
      <vt:lpstr>Taith Archwilio’r Amgylchedd Environmental Audit Walk</vt:lpstr>
      <vt:lpstr>Dylunio Amgylchedd Synhwyraidd Sensory Environment Design</vt:lpstr>
      <vt:lpstr>Ystyriwch... Consider…</vt:lpstr>
      <vt:lpstr>Gwerthusiad - a allwch adnabod... Evaluation – can you identify…</vt:lpstr>
      <vt:lpstr>Dadl Debate</vt:lpstr>
      <vt:lpstr>Arfer cynhwysol Inclusive practice</vt:lpstr>
      <vt:lpstr>Esiamplau Examples</vt:lpstr>
      <vt:lpstr>Esiamplau Examples</vt:lpstr>
      <vt:lpstr>Esiamplau Examples</vt:lpstr>
      <vt:lpstr>Cwestiwn Question</vt:lpstr>
      <vt:lpstr>Crynodeb Summary</vt:lpstr>
      <vt:lpstr>Adfyfyriad Reflection</vt:lpstr>
      <vt:lpstr>Paratoi ar gyfer Sesiwn 6 Preparation for Session 6</vt:lpstr>
      <vt:lpstr>Darllen defnyddiol Useful reading</vt:lpstr>
      <vt:lpstr>Pobl i’w dilyn People to follow</vt:lpstr>
      <vt:lpstr>Cyfeirnodi 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17</cp:revision>
  <dcterms:created xsi:type="dcterms:W3CDTF">2021-03-10T12:10:47Z</dcterms:created>
  <dcterms:modified xsi:type="dcterms:W3CDTF">2026-10-22T14:11:42Z</dcterms:modified>
</cp:coreProperties>
</file>