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0" r:id="rId1"/>
  </p:sldMasterIdLst>
  <p:notesMasterIdLst>
    <p:notesMasterId r:id="rId23"/>
  </p:notesMasterIdLst>
  <p:sldIdLst>
    <p:sldId id="335" r:id="rId2"/>
    <p:sldId id="307" r:id="rId3"/>
    <p:sldId id="309" r:id="rId4"/>
    <p:sldId id="311" r:id="rId5"/>
    <p:sldId id="312" r:id="rId6"/>
    <p:sldId id="326" r:id="rId7"/>
    <p:sldId id="314" r:id="rId8"/>
    <p:sldId id="318" r:id="rId9"/>
    <p:sldId id="319" r:id="rId10"/>
    <p:sldId id="320" r:id="rId11"/>
    <p:sldId id="321" r:id="rId12"/>
    <p:sldId id="322" r:id="rId13"/>
    <p:sldId id="323" r:id="rId14"/>
    <p:sldId id="330" r:id="rId15"/>
    <p:sldId id="331" r:id="rId16"/>
    <p:sldId id="332" r:id="rId17"/>
    <p:sldId id="334" r:id="rId18"/>
    <p:sldId id="325" r:id="rId19"/>
    <p:sldId id="324" r:id="rId20"/>
    <p:sldId id="327" r:id="rId21"/>
    <p:sldId id="266"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3" d="100"/>
          <a:sy n="73" d="100"/>
        </p:scale>
        <p:origin x="107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5BD59A-BB83-1244-A043-560952FD43B9}" type="doc">
      <dgm:prSet loTypeId="urn:microsoft.com/office/officeart/2005/8/layout/cycle4" loCatId="relationship" qsTypeId="urn:microsoft.com/office/officeart/2005/8/quickstyle/3D3" qsCatId="3D" csTypeId="urn:microsoft.com/office/officeart/2005/8/colors/accent1_2" csCatId="accent1" phldr="1"/>
      <dgm:spPr/>
      <dgm:t>
        <a:bodyPr/>
        <a:lstStyle/>
        <a:p>
          <a:endParaRPr lang="en-US"/>
        </a:p>
      </dgm:t>
    </dgm:pt>
    <dgm:pt modelId="{D3AC64AB-1393-E742-9D2A-CEA696CC3668}">
      <dgm:prSet phldrT="[Text]"/>
      <dgm:spPr/>
      <dgm:t>
        <a:bodyPr/>
        <a:lstStyle/>
        <a:p>
          <a:r>
            <a:rPr lang="en-US" i="0" smtClean="0">
              <a:latin typeface="+mn-lt"/>
              <a:ea typeface="+mn-ea"/>
              <a:cs typeface="+mn-cs"/>
            </a:rPr>
            <a:t>Generalisation</a:t>
          </a:r>
          <a:endParaRPr lang="en-US" i="0" dirty="0"/>
        </a:p>
      </dgm:t>
    </dgm:pt>
    <dgm:pt modelId="{3DCF65CA-DD14-4045-99BE-A9C0E8792809}" type="parTrans" cxnId="{C4303D41-EDA4-4547-B8C1-47AE3BB34213}">
      <dgm:prSet/>
      <dgm:spPr/>
      <dgm:t>
        <a:bodyPr/>
        <a:lstStyle/>
        <a:p>
          <a:endParaRPr lang="en-US"/>
        </a:p>
      </dgm:t>
    </dgm:pt>
    <dgm:pt modelId="{3FC7692C-C38C-6041-A513-E672DC87366A}" type="sibTrans" cxnId="{C4303D41-EDA4-4547-B8C1-47AE3BB34213}">
      <dgm:prSet/>
      <dgm:spPr/>
      <dgm:t>
        <a:bodyPr/>
        <a:lstStyle/>
        <a:p>
          <a:endParaRPr lang="en-US"/>
        </a:p>
      </dgm:t>
    </dgm:pt>
    <dgm:pt modelId="{7D9AEA14-F608-6C42-B3D7-7739FA8AF601}">
      <dgm:prSet phldrT="[Text]" custT="1"/>
      <dgm:spPr/>
      <dgm:t>
        <a:bodyPr/>
        <a:lstStyle/>
        <a:p>
          <a:r>
            <a:rPr lang="en-US" sz="1500" i="0" dirty="0" smtClean="0">
              <a:latin typeface="+mn-lt"/>
              <a:ea typeface="+mn-ea"/>
              <a:cs typeface="+mn-cs"/>
            </a:rPr>
            <a:t>the application of research results to cases or situations beyond those examined in the study</a:t>
          </a:r>
          <a:endParaRPr lang="en-US" sz="1500" i="0" dirty="0"/>
        </a:p>
      </dgm:t>
    </dgm:pt>
    <dgm:pt modelId="{B52FE76E-E2C3-2B49-B63E-F4EA27F1B453}" type="parTrans" cxnId="{A778F83F-04E1-2945-B5F0-29A3ACD58396}">
      <dgm:prSet/>
      <dgm:spPr/>
      <dgm:t>
        <a:bodyPr/>
        <a:lstStyle/>
        <a:p>
          <a:endParaRPr lang="en-US"/>
        </a:p>
      </dgm:t>
    </dgm:pt>
    <dgm:pt modelId="{5492751A-0081-9B4B-AFBF-0E6E6C95E5BF}" type="sibTrans" cxnId="{A778F83F-04E1-2945-B5F0-29A3ACD58396}">
      <dgm:prSet/>
      <dgm:spPr/>
      <dgm:t>
        <a:bodyPr/>
        <a:lstStyle/>
        <a:p>
          <a:endParaRPr lang="en-US"/>
        </a:p>
      </dgm:t>
    </dgm:pt>
    <dgm:pt modelId="{CD6874BD-86AE-0C4F-901B-83BED17FD47D}">
      <dgm:prSet phldrT="[Text]"/>
      <dgm:spPr/>
      <dgm:t>
        <a:bodyPr/>
        <a:lstStyle/>
        <a:p>
          <a:r>
            <a:rPr lang="en-US" smtClean="0"/>
            <a:t>Reliability</a:t>
          </a:r>
          <a:endParaRPr lang="en-US" dirty="0"/>
        </a:p>
      </dgm:t>
    </dgm:pt>
    <dgm:pt modelId="{771D5872-4232-6742-B1FF-BF13C3FACDD2}" type="parTrans" cxnId="{6E650272-5D09-6445-8F82-0892AFC48AB1}">
      <dgm:prSet/>
      <dgm:spPr/>
      <dgm:t>
        <a:bodyPr/>
        <a:lstStyle/>
        <a:p>
          <a:endParaRPr lang="en-US"/>
        </a:p>
      </dgm:t>
    </dgm:pt>
    <dgm:pt modelId="{ECDEAA2E-9485-9D4E-AEB4-E96623FC85D8}" type="sibTrans" cxnId="{6E650272-5D09-6445-8F82-0892AFC48AB1}">
      <dgm:prSet/>
      <dgm:spPr/>
      <dgm:t>
        <a:bodyPr/>
        <a:lstStyle/>
        <a:p>
          <a:endParaRPr lang="en-US"/>
        </a:p>
      </dgm:t>
    </dgm:pt>
    <dgm:pt modelId="{57D702E4-A713-EA4A-9518-6C2C1D7840B5}">
      <dgm:prSet phldrT="[Text]" custT="1"/>
      <dgm:spPr/>
      <dgm:t>
        <a:bodyPr/>
        <a:lstStyle/>
        <a:p>
          <a:r>
            <a:rPr lang="en-US" sz="1400" b="0" dirty="0" smtClean="0">
              <a:latin typeface="+mn-lt"/>
              <a:ea typeface="+mn-ea"/>
              <a:cs typeface="+mn-cs"/>
            </a:rPr>
            <a:t>the degree to which an assessment tool produces stable and consistent    	results</a:t>
          </a:r>
          <a:r>
            <a:rPr lang="en-US" sz="1900" b="0" dirty="0" smtClean="0">
              <a:latin typeface="+mn-lt"/>
              <a:ea typeface="+mn-ea"/>
              <a:cs typeface="+mn-cs"/>
            </a:rPr>
            <a:t>. </a:t>
          </a:r>
          <a:endParaRPr lang="en-US" sz="1900" dirty="0"/>
        </a:p>
      </dgm:t>
    </dgm:pt>
    <dgm:pt modelId="{A32A6068-7803-9042-BD38-A805B852F614}" type="parTrans" cxnId="{96B0DCDF-4E37-BB40-B57C-0FF46359B39D}">
      <dgm:prSet/>
      <dgm:spPr/>
      <dgm:t>
        <a:bodyPr/>
        <a:lstStyle/>
        <a:p>
          <a:endParaRPr lang="en-US"/>
        </a:p>
      </dgm:t>
    </dgm:pt>
    <dgm:pt modelId="{34071A67-A072-084E-8F13-8D2E146F58EE}" type="sibTrans" cxnId="{96B0DCDF-4E37-BB40-B57C-0FF46359B39D}">
      <dgm:prSet/>
      <dgm:spPr/>
      <dgm:t>
        <a:bodyPr/>
        <a:lstStyle/>
        <a:p>
          <a:endParaRPr lang="en-US"/>
        </a:p>
      </dgm:t>
    </dgm:pt>
    <dgm:pt modelId="{2A728220-DAE0-D74B-ABAD-C710F2EDB421}">
      <dgm:prSet phldrT="[Text]"/>
      <dgm:spPr/>
      <dgm:t>
        <a:bodyPr/>
        <a:lstStyle/>
        <a:p>
          <a:r>
            <a:rPr lang="en-US" smtClean="0"/>
            <a:t>Validity</a:t>
          </a:r>
          <a:endParaRPr lang="en-US" dirty="0"/>
        </a:p>
      </dgm:t>
    </dgm:pt>
    <dgm:pt modelId="{480EF5C1-9346-4240-BED8-0B5CB92C4EED}" type="parTrans" cxnId="{006A614B-5BBF-BA44-BCD2-DA4D866BCEE0}">
      <dgm:prSet/>
      <dgm:spPr/>
      <dgm:t>
        <a:bodyPr/>
        <a:lstStyle/>
        <a:p>
          <a:endParaRPr lang="en-US"/>
        </a:p>
      </dgm:t>
    </dgm:pt>
    <dgm:pt modelId="{305EED8F-D447-FE42-A280-E2B8BA552B26}" type="sibTrans" cxnId="{006A614B-5BBF-BA44-BCD2-DA4D866BCEE0}">
      <dgm:prSet/>
      <dgm:spPr/>
      <dgm:t>
        <a:bodyPr/>
        <a:lstStyle/>
        <a:p>
          <a:endParaRPr lang="en-US"/>
        </a:p>
      </dgm:t>
    </dgm:pt>
    <dgm:pt modelId="{9D6D0024-84DE-8149-80A2-69B9A4C78700}">
      <dgm:prSet phldrT="[Text]" custT="1"/>
      <dgm:spPr/>
      <dgm:t>
        <a:bodyPr/>
        <a:lstStyle/>
        <a:p>
          <a:r>
            <a:rPr lang="en-US" sz="1400" b="0" dirty="0" smtClean="0">
              <a:latin typeface="+mn-lt"/>
              <a:ea typeface="+mn-ea"/>
              <a:cs typeface="+mn-cs"/>
            </a:rPr>
            <a:t>the credibility or believability of the research. Are the findings genuine?  </a:t>
          </a:r>
          <a:endParaRPr lang="en-US" sz="1400" dirty="0"/>
        </a:p>
      </dgm:t>
    </dgm:pt>
    <dgm:pt modelId="{DEBF5CE1-766C-094F-8A30-FAEDFE59A021}" type="parTrans" cxnId="{9E14F559-E76A-D843-B7A4-A286638977CA}">
      <dgm:prSet/>
      <dgm:spPr/>
      <dgm:t>
        <a:bodyPr/>
        <a:lstStyle/>
        <a:p>
          <a:endParaRPr lang="en-US"/>
        </a:p>
      </dgm:t>
    </dgm:pt>
    <dgm:pt modelId="{6EAC0104-AC40-A74F-AF53-307C7B9004B4}" type="sibTrans" cxnId="{9E14F559-E76A-D843-B7A4-A286638977CA}">
      <dgm:prSet/>
      <dgm:spPr/>
      <dgm:t>
        <a:bodyPr/>
        <a:lstStyle/>
        <a:p>
          <a:endParaRPr lang="en-US"/>
        </a:p>
      </dgm:t>
    </dgm:pt>
    <dgm:pt modelId="{8D666F0E-F3C3-C54A-8870-42BC7A8250DF}">
      <dgm:prSet phldrT="[Text]"/>
      <dgm:spPr/>
      <dgm:t>
        <a:bodyPr/>
        <a:lstStyle/>
        <a:p>
          <a:r>
            <a:rPr lang="en-US" smtClean="0"/>
            <a:t>Representative sample</a:t>
          </a:r>
          <a:endParaRPr lang="en-US" dirty="0"/>
        </a:p>
      </dgm:t>
    </dgm:pt>
    <dgm:pt modelId="{B5474616-C594-AB46-A434-8C76F04FB139}" type="parTrans" cxnId="{2BD5E9E8-B4D8-BD46-AB69-9F484938F27F}">
      <dgm:prSet/>
      <dgm:spPr/>
      <dgm:t>
        <a:bodyPr/>
        <a:lstStyle/>
        <a:p>
          <a:endParaRPr lang="en-US"/>
        </a:p>
      </dgm:t>
    </dgm:pt>
    <dgm:pt modelId="{BC0A2726-B3CF-D644-9649-7E751FED3E2A}" type="sibTrans" cxnId="{2BD5E9E8-B4D8-BD46-AB69-9F484938F27F}">
      <dgm:prSet/>
      <dgm:spPr/>
      <dgm:t>
        <a:bodyPr/>
        <a:lstStyle/>
        <a:p>
          <a:endParaRPr lang="en-US"/>
        </a:p>
      </dgm:t>
    </dgm:pt>
    <dgm:pt modelId="{FC477046-9569-7A4F-B478-21EFE4C00CDA}">
      <dgm:prSet phldrT="[Text]"/>
      <dgm:spPr/>
      <dgm:t>
        <a:bodyPr/>
        <a:lstStyle/>
        <a:p>
          <a:r>
            <a:rPr lang="en-US" smtClean="0">
              <a:latin typeface="+mn-lt"/>
              <a:ea typeface="+mn-ea"/>
              <a:cs typeface="+mn-cs"/>
            </a:rPr>
            <a:t>a small quantity of something that accurately reflects the larger entity</a:t>
          </a:r>
          <a:endParaRPr lang="en-US" dirty="0"/>
        </a:p>
      </dgm:t>
    </dgm:pt>
    <dgm:pt modelId="{16B39B7A-9CEB-0642-A617-1621CF0542A4}" type="parTrans" cxnId="{FBD120E8-A8E2-974F-A307-3FA8D896AF5C}">
      <dgm:prSet/>
      <dgm:spPr/>
      <dgm:t>
        <a:bodyPr/>
        <a:lstStyle/>
        <a:p>
          <a:endParaRPr lang="en-US"/>
        </a:p>
      </dgm:t>
    </dgm:pt>
    <dgm:pt modelId="{B0EC940B-FDA6-4F41-AF9D-7F7A8C7ECF3C}" type="sibTrans" cxnId="{FBD120E8-A8E2-974F-A307-3FA8D896AF5C}">
      <dgm:prSet/>
      <dgm:spPr/>
      <dgm:t>
        <a:bodyPr/>
        <a:lstStyle/>
        <a:p>
          <a:endParaRPr lang="en-US"/>
        </a:p>
      </dgm:t>
    </dgm:pt>
    <dgm:pt modelId="{DB0E039C-4D00-A245-A198-4D198D796158}" type="pres">
      <dgm:prSet presAssocID="{515BD59A-BB83-1244-A043-560952FD43B9}" presName="cycleMatrixDiagram" presStyleCnt="0">
        <dgm:presLayoutVars>
          <dgm:chMax val="1"/>
          <dgm:dir/>
          <dgm:animLvl val="lvl"/>
          <dgm:resizeHandles val="exact"/>
        </dgm:presLayoutVars>
      </dgm:prSet>
      <dgm:spPr/>
      <dgm:t>
        <a:bodyPr/>
        <a:lstStyle/>
        <a:p>
          <a:endParaRPr lang="en-US"/>
        </a:p>
      </dgm:t>
    </dgm:pt>
    <dgm:pt modelId="{C5D02AEE-A3BF-2047-BDA1-27EB40905417}" type="pres">
      <dgm:prSet presAssocID="{515BD59A-BB83-1244-A043-560952FD43B9}" presName="children" presStyleCnt="0"/>
      <dgm:spPr/>
    </dgm:pt>
    <dgm:pt modelId="{6CA0260C-9207-834B-973E-03FCF516A9B9}" type="pres">
      <dgm:prSet presAssocID="{515BD59A-BB83-1244-A043-560952FD43B9}" presName="child1group" presStyleCnt="0"/>
      <dgm:spPr/>
    </dgm:pt>
    <dgm:pt modelId="{EB4670F1-8E16-C047-AD41-3DD9E38EF873}" type="pres">
      <dgm:prSet presAssocID="{515BD59A-BB83-1244-A043-560952FD43B9}" presName="child1" presStyleLbl="bgAcc1" presStyleIdx="0" presStyleCnt="4" custLinFactNeighborX="-2269" custLinFactNeighborY="-1347"/>
      <dgm:spPr/>
      <dgm:t>
        <a:bodyPr/>
        <a:lstStyle/>
        <a:p>
          <a:endParaRPr lang="en-US"/>
        </a:p>
      </dgm:t>
    </dgm:pt>
    <dgm:pt modelId="{EE493515-FDB3-A343-8B6D-2B9E677EF869}" type="pres">
      <dgm:prSet presAssocID="{515BD59A-BB83-1244-A043-560952FD43B9}" presName="child1Text" presStyleLbl="bgAcc1" presStyleIdx="0" presStyleCnt="4">
        <dgm:presLayoutVars>
          <dgm:bulletEnabled val="1"/>
        </dgm:presLayoutVars>
      </dgm:prSet>
      <dgm:spPr/>
      <dgm:t>
        <a:bodyPr/>
        <a:lstStyle/>
        <a:p>
          <a:endParaRPr lang="en-US"/>
        </a:p>
      </dgm:t>
    </dgm:pt>
    <dgm:pt modelId="{8D74ECF9-52A4-7146-B52F-85E0E5932F07}" type="pres">
      <dgm:prSet presAssocID="{515BD59A-BB83-1244-A043-560952FD43B9}" presName="child2group" presStyleCnt="0"/>
      <dgm:spPr/>
    </dgm:pt>
    <dgm:pt modelId="{7C65E52C-8882-D140-941C-420215C8067F}" type="pres">
      <dgm:prSet presAssocID="{515BD59A-BB83-1244-A043-560952FD43B9}" presName="child2" presStyleLbl="bgAcc1" presStyleIdx="1" presStyleCnt="4"/>
      <dgm:spPr/>
      <dgm:t>
        <a:bodyPr/>
        <a:lstStyle/>
        <a:p>
          <a:endParaRPr lang="en-US"/>
        </a:p>
      </dgm:t>
    </dgm:pt>
    <dgm:pt modelId="{51AACCE0-E695-E746-89AB-3E548B0CCC11}" type="pres">
      <dgm:prSet presAssocID="{515BD59A-BB83-1244-A043-560952FD43B9}" presName="child2Text" presStyleLbl="bgAcc1" presStyleIdx="1" presStyleCnt="4">
        <dgm:presLayoutVars>
          <dgm:bulletEnabled val="1"/>
        </dgm:presLayoutVars>
      </dgm:prSet>
      <dgm:spPr/>
      <dgm:t>
        <a:bodyPr/>
        <a:lstStyle/>
        <a:p>
          <a:endParaRPr lang="en-US"/>
        </a:p>
      </dgm:t>
    </dgm:pt>
    <dgm:pt modelId="{19CEC373-7FE5-B042-981E-2D5FC49924E1}" type="pres">
      <dgm:prSet presAssocID="{515BD59A-BB83-1244-A043-560952FD43B9}" presName="child3group" presStyleCnt="0"/>
      <dgm:spPr/>
    </dgm:pt>
    <dgm:pt modelId="{A612645D-00DF-5844-88E7-6C4F9D7360AC}" type="pres">
      <dgm:prSet presAssocID="{515BD59A-BB83-1244-A043-560952FD43B9}" presName="child3" presStyleLbl="bgAcc1" presStyleIdx="2" presStyleCnt="4"/>
      <dgm:spPr/>
      <dgm:t>
        <a:bodyPr/>
        <a:lstStyle/>
        <a:p>
          <a:endParaRPr lang="en-US"/>
        </a:p>
      </dgm:t>
    </dgm:pt>
    <dgm:pt modelId="{C76F99C3-A28A-D948-9944-D59363456F36}" type="pres">
      <dgm:prSet presAssocID="{515BD59A-BB83-1244-A043-560952FD43B9}" presName="child3Text" presStyleLbl="bgAcc1" presStyleIdx="2" presStyleCnt="4">
        <dgm:presLayoutVars>
          <dgm:bulletEnabled val="1"/>
        </dgm:presLayoutVars>
      </dgm:prSet>
      <dgm:spPr/>
      <dgm:t>
        <a:bodyPr/>
        <a:lstStyle/>
        <a:p>
          <a:endParaRPr lang="en-US"/>
        </a:p>
      </dgm:t>
    </dgm:pt>
    <dgm:pt modelId="{70049EFE-8C94-BE4C-8425-D26D75D3860C}" type="pres">
      <dgm:prSet presAssocID="{515BD59A-BB83-1244-A043-560952FD43B9}" presName="child4group" presStyleCnt="0"/>
      <dgm:spPr/>
    </dgm:pt>
    <dgm:pt modelId="{B584D4F6-7252-F54D-965C-4F7277D7C452}" type="pres">
      <dgm:prSet presAssocID="{515BD59A-BB83-1244-A043-560952FD43B9}" presName="child4" presStyleLbl="bgAcc1" presStyleIdx="3" presStyleCnt="4"/>
      <dgm:spPr/>
      <dgm:t>
        <a:bodyPr/>
        <a:lstStyle/>
        <a:p>
          <a:endParaRPr lang="en-US"/>
        </a:p>
      </dgm:t>
    </dgm:pt>
    <dgm:pt modelId="{1815F51C-AD63-744D-A03C-46E2769809F4}" type="pres">
      <dgm:prSet presAssocID="{515BD59A-BB83-1244-A043-560952FD43B9}" presName="child4Text" presStyleLbl="bgAcc1" presStyleIdx="3" presStyleCnt="4">
        <dgm:presLayoutVars>
          <dgm:bulletEnabled val="1"/>
        </dgm:presLayoutVars>
      </dgm:prSet>
      <dgm:spPr/>
      <dgm:t>
        <a:bodyPr/>
        <a:lstStyle/>
        <a:p>
          <a:endParaRPr lang="en-US"/>
        </a:p>
      </dgm:t>
    </dgm:pt>
    <dgm:pt modelId="{AD790B39-EEB1-7D4E-8CA3-8C890EF50FE5}" type="pres">
      <dgm:prSet presAssocID="{515BD59A-BB83-1244-A043-560952FD43B9}" presName="childPlaceholder" presStyleCnt="0"/>
      <dgm:spPr/>
    </dgm:pt>
    <dgm:pt modelId="{B0D7E013-0BC9-D142-A2B4-84ACA38F5539}" type="pres">
      <dgm:prSet presAssocID="{515BD59A-BB83-1244-A043-560952FD43B9}" presName="circle" presStyleCnt="0"/>
      <dgm:spPr/>
    </dgm:pt>
    <dgm:pt modelId="{ECD5416B-9FC5-6B4D-A303-DD377DB313E4}" type="pres">
      <dgm:prSet presAssocID="{515BD59A-BB83-1244-A043-560952FD43B9}" presName="quadrant1" presStyleLbl="node1" presStyleIdx="0" presStyleCnt="4">
        <dgm:presLayoutVars>
          <dgm:chMax val="1"/>
          <dgm:bulletEnabled val="1"/>
        </dgm:presLayoutVars>
      </dgm:prSet>
      <dgm:spPr/>
      <dgm:t>
        <a:bodyPr/>
        <a:lstStyle/>
        <a:p>
          <a:endParaRPr lang="en-US"/>
        </a:p>
      </dgm:t>
    </dgm:pt>
    <dgm:pt modelId="{29905C16-0A08-D24F-9921-0A0F4D22D6B7}" type="pres">
      <dgm:prSet presAssocID="{515BD59A-BB83-1244-A043-560952FD43B9}" presName="quadrant2" presStyleLbl="node1" presStyleIdx="1" presStyleCnt="4">
        <dgm:presLayoutVars>
          <dgm:chMax val="1"/>
          <dgm:bulletEnabled val="1"/>
        </dgm:presLayoutVars>
      </dgm:prSet>
      <dgm:spPr/>
      <dgm:t>
        <a:bodyPr/>
        <a:lstStyle/>
        <a:p>
          <a:endParaRPr lang="en-US"/>
        </a:p>
      </dgm:t>
    </dgm:pt>
    <dgm:pt modelId="{CEA3217C-519C-BE47-844F-150682B5B8CC}" type="pres">
      <dgm:prSet presAssocID="{515BD59A-BB83-1244-A043-560952FD43B9}" presName="quadrant3" presStyleLbl="node1" presStyleIdx="2" presStyleCnt="4">
        <dgm:presLayoutVars>
          <dgm:chMax val="1"/>
          <dgm:bulletEnabled val="1"/>
        </dgm:presLayoutVars>
      </dgm:prSet>
      <dgm:spPr/>
      <dgm:t>
        <a:bodyPr/>
        <a:lstStyle/>
        <a:p>
          <a:endParaRPr lang="en-US"/>
        </a:p>
      </dgm:t>
    </dgm:pt>
    <dgm:pt modelId="{429981F0-21EF-D14D-ACC7-D9F682319155}" type="pres">
      <dgm:prSet presAssocID="{515BD59A-BB83-1244-A043-560952FD43B9}" presName="quadrant4" presStyleLbl="node1" presStyleIdx="3" presStyleCnt="4">
        <dgm:presLayoutVars>
          <dgm:chMax val="1"/>
          <dgm:bulletEnabled val="1"/>
        </dgm:presLayoutVars>
      </dgm:prSet>
      <dgm:spPr/>
      <dgm:t>
        <a:bodyPr/>
        <a:lstStyle/>
        <a:p>
          <a:endParaRPr lang="en-US"/>
        </a:p>
      </dgm:t>
    </dgm:pt>
    <dgm:pt modelId="{55958A7D-3670-F548-9938-6E4812A16DA8}" type="pres">
      <dgm:prSet presAssocID="{515BD59A-BB83-1244-A043-560952FD43B9}" presName="quadrantPlaceholder" presStyleCnt="0"/>
      <dgm:spPr/>
    </dgm:pt>
    <dgm:pt modelId="{76BD5B68-5FA6-4041-890F-798607832EEC}" type="pres">
      <dgm:prSet presAssocID="{515BD59A-BB83-1244-A043-560952FD43B9}" presName="center1" presStyleLbl="fgShp" presStyleIdx="0" presStyleCnt="2"/>
      <dgm:spPr/>
    </dgm:pt>
    <dgm:pt modelId="{3C6AEB85-1AD9-D946-9A87-71838825696A}" type="pres">
      <dgm:prSet presAssocID="{515BD59A-BB83-1244-A043-560952FD43B9}" presName="center2" presStyleLbl="fgShp" presStyleIdx="1" presStyleCnt="2"/>
      <dgm:spPr/>
    </dgm:pt>
  </dgm:ptLst>
  <dgm:cxnLst>
    <dgm:cxn modelId="{70AEE15B-AFE1-5549-BC67-17C4D534F4CD}" type="presOf" srcId="{FC477046-9569-7A4F-B478-21EFE4C00CDA}" destId="{1815F51C-AD63-744D-A03C-46E2769809F4}" srcOrd="1" destOrd="0" presId="urn:microsoft.com/office/officeart/2005/8/layout/cycle4"/>
    <dgm:cxn modelId="{A778F83F-04E1-2945-B5F0-29A3ACD58396}" srcId="{D3AC64AB-1393-E742-9D2A-CEA696CC3668}" destId="{7D9AEA14-F608-6C42-B3D7-7739FA8AF601}" srcOrd="0" destOrd="0" parTransId="{B52FE76E-E2C3-2B49-B63E-F4EA27F1B453}" sibTransId="{5492751A-0081-9B4B-AFBF-0E6E6C95E5BF}"/>
    <dgm:cxn modelId="{D1010F43-F2C8-4346-946F-DE6EF7A3EEB3}" type="presOf" srcId="{8D666F0E-F3C3-C54A-8870-42BC7A8250DF}" destId="{429981F0-21EF-D14D-ACC7-D9F682319155}" srcOrd="0" destOrd="0" presId="urn:microsoft.com/office/officeart/2005/8/layout/cycle4"/>
    <dgm:cxn modelId="{56F3F8AD-AC3B-A94F-863E-A36E0069EA18}" type="presOf" srcId="{57D702E4-A713-EA4A-9518-6C2C1D7840B5}" destId="{51AACCE0-E695-E746-89AB-3E548B0CCC11}" srcOrd="1" destOrd="0" presId="urn:microsoft.com/office/officeart/2005/8/layout/cycle4"/>
    <dgm:cxn modelId="{C6B1F377-D523-FA44-8401-379FB0EBE8F4}" type="presOf" srcId="{7D9AEA14-F608-6C42-B3D7-7739FA8AF601}" destId="{EB4670F1-8E16-C047-AD41-3DD9E38EF873}" srcOrd="0" destOrd="0" presId="urn:microsoft.com/office/officeart/2005/8/layout/cycle4"/>
    <dgm:cxn modelId="{006A614B-5BBF-BA44-BCD2-DA4D866BCEE0}" srcId="{515BD59A-BB83-1244-A043-560952FD43B9}" destId="{2A728220-DAE0-D74B-ABAD-C710F2EDB421}" srcOrd="2" destOrd="0" parTransId="{480EF5C1-9346-4240-BED8-0B5CB92C4EED}" sibTransId="{305EED8F-D447-FE42-A280-E2B8BA552B26}"/>
    <dgm:cxn modelId="{A5526F90-5F0A-1D4D-817B-0441670D5C89}" type="presOf" srcId="{57D702E4-A713-EA4A-9518-6C2C1D7840B5}" destId="{7C65E52C-8882-D140-941C-420215C8067F}" srcOrd="0" destOrd="0" presId="urn:microsoft.com/office/officeart/2005/8/layout/cycle4"/>
    <dgm:cxn modelId="{9E14F559-E76A-D843-B7A4-A286638977CA}" srcId="{2A728220-DAE0-D74B-ABAD-C710F2EDB421}" destId="{9D6D0024-84DE-8149-80A2-69B9A4C78700}" srcOrd="0" destOrd="0" parTransId="{DEBF5CE1-766C-094F-8A30-FAEDFE59A021}" sibTransId="{6EAC0104-AC40-A74F-AF53-307C7B9004B4}"/>
    <dgm:cxn modelId="{941FCBB7-B0E6-A745-BC82-BF71FDEB4B4B}" type="presOf" srcId="{D3AC64AB-1393-E742-9D2A-CEA696CC3668}" destId="{ECD5416B-9FC5-6B4D-A303-DD377DB313E4}" srcOrd="0" destOrd="0" presId="urn:microsoft.com/office/officeart/2005/8/layout/cycle4"/>
    <dgm:cxn modelId="{2BD5E9E8-B4D8-BD46-AB69-9F484938F27F}" srcId="{515BD59A-BB83-1244-A043-560952FD43B9}" destId="{8D666F0E-F3C3-C54A-8870-42BC7A8250DF}" srcOrd="3" destOrd="0" parTransId="{B5474616-C594-AB46-A434-8C76F04FB139}" sibTransId="{BC0A2726-B3CF-D644-9649-7E751FED3E2A}"/>
    <dgm:cxn modelId="{91D1A6C8-26E7-D040-ACBA-78411001F238}" type="presOf" srcId="{9D6D0024-84DE-8149-80A2-69B9A4C78700}" destId="{C76F99C3-A28A-D948-9944-D59363456F36}" srcOrd="1" destOrd="0" presId="urn:microsoft.com/office/officeart/2005/8/layout/cycle4"/>
    <dgm:cxn modelId="{96B0DCDF-4E37-BB40-B57C-0FF46359B39D}" srcId="{CD6874BD-86AE-0C4F-901B-83BED17FD47D}" destId="{57D702E4-A713-EA4A-9518-6C2C1D7840B5}" srcOrd="0" destOrd="0" parTransId="{A32A6068-7803-9042-BD38-A805B852F614}" sibTransId="{34071A67-A072-084E-8F13-8D2E146F58EE}"/>
    <dgm:cxn modelId="{6E650272-5D09-6445-8F82-0892AFC48AB1}" srcId="{515BD59A-BB83-1244-A043-560952FD43B9}" destId="{CD6874BD-86AE-0C4F-901B-83BED17FD47D}" srcOrd="1" destOrd="0" parTransId="{771D5872-4232-6742-B1FF-BF13C3FACDD2}" sibTransId="{ECDEAA2E-9485-9D4E-AEB4-E96623FC85D8}"/>
    <dgm:cxn modelId="{F963F0FA-1968-734F-BBB3-A4545EED7C47}" type="presOf" srcId="{515BD59A-BB83-1244-A043-560952FD43B9}" destId="{DB0E039C-4D00-A245-A198-4D198D796158}" srcOrd="0" destOrd="0" presId="urn:microsoft.com/office/officeart/2005/8/layout/cycle4"/>
    <dgm:cxn modelId="{7D4831E8-2801-AB43-9EFB-A54694FCB6AE}" type="presOf" srcId="{9D6D0024-84DE-8149-80A2-69B9A4C78700}" destId="{A612645D-00DF-5844-88E7-6C4F9D7360AC}" srcOrd="0" destOrd="0" presId="urn:microsoft.com/office/officeart/2005/8/layout/cycle4"/>
    <dgm:cxn modelId="{DE09616D-F822-934E-B8FC-0ADB34877FB7}" type="presOf" srcId="{7D9AEA14-F608-6C42-B3D7-7739FA8AF601}" destId="{EE493515-FDB3-A343-8B6D-2B9E677EF869}" srcOrd="1" destOrd="0" presId="urn:microsoft.com/office/officeart/2005/8/layout/cycle4"/>
    <dgm:cxn modelId="{277D6D8F-E799-DD4A-857F-8FE1C60AE970}" type="presOf" srcId="{CD6874BD-86AE-0C4F-901B-83BED17FD47D}" destId="{29905C16-0A08-D24F-9921-0A0F4D22D6B7}" srcOrd="0" destOrd="0" presId="urn:microsoft.com/office/officeart/2005/8/layout/cycle4"/>
    <dgm:cxn modelId="{FBD120E8-A8E2-974F-A307-3FA8D896AF5C}" srcId="{8D666F0E-F3C3-C54A-8870-42BC7A8250DF}" destId="{FC477046-9569-7A4F-B478-21EFE4C00CDA}" srcOrd="0" destOrd="0" parTransId="{16B39B7A-9CEB-0642-A617-1621CF0542A4}" sibTransId="{B0EC940B-FDA6-4F41-AF9D-7F7A8C7ECF3C}"/>
    <dgm:cxn modelId="{C4303D41-EDA4-4547-B8C1-47AE3BB34213}" srcId="{515BD59A-BB83-1244-A043-560952FD43B9}" destId="{D3AC64AB-1393-E742-9D2A-CEA696CC3668}" srcOrd="0" destOrd="0" parTransId="{3DCF65CA-DD14-4045-99BE-A9C0E8792809}" sibTransId="{3FC7692C-C38C-6041-A513-E672DC87366A}"/>
    <dgm:cxn modelId="{4AB55269-F557-9C40-8A91-8685D9C4FF8A}" type="presOf" srcId="{FC477046-9569-7A4F-B478-21EFE4C00CDA}" destId="{B584D4F6-7252-F54D-965C-4F7277D7C452}" srcOrd="0" destOrd="0" presId="urn:microsoft.com/office/officeart/2005/8/layout/cycle4"/>
    <dgm:cxn modelId="{2FC7B89A-3736-6445-A64E-EA2E717132E6}" type="presOf" srcId="{2A728220-DAE0-D74B-ABAD-C710F2EDB421}" destId="{CEA3217C-519C-BE47-844F-150682B5B8CC}" srcOrd="0" destOrd="0" presId="urn:microsoft.com/office/officeart/2005/8/layout/cycle4"/>
    <dgm:cxn modelId="{5373F6BE-8520-A54D-AB13-99F3DE2B8BC6}" type="presParOf" srcId="{DB0E039C-4D00-A245-A198-4D198D796158}" destId="{C5D02AEE-A3BF-2047-BDA1-27EB40905417}" srcOrd="0" destOrd="0" presId="urn:microsoft.com/office/officeart/2005/8/layout/cycle4"/>
    <dgm:cxn modelId="{9905D4D9-00B4-8343-A9C5-F577ACE6173B}" type="presParOf" srcId="{C5D02AEE-A3BF-2047-BDA1-27EB40905417}" destId="{6CA0260C-9207-834B-973E-03FCF516A9B9}" srcOrd="0" destOrd="0" presId="urn:microsoft.com/office/officeart/2005/8/layout/cycle4"/>
    <dgm:cxn modelId="{3FE87FDC-B8DD-9149-B01D-5ACA856D20FF}" type="presParOf" srcId="{6CA0260C-9207-834B-973E-03FCF516A9B9}" destId="{EB4670F1-8E16-C047-AD41-3DD9E38EF873}" srcOrd="0" destOrd="0" presId="urn:microsoft.com/office/officeart/2005/8/layout/cycle4"/>
    <dgm:cxn modelId="{EAE1B577-D14B-E747-BC26-1479C0F9DBA3}" type="presParOf" srcId="{6CA0260C-9207-834B-973E-03FCF516A9B9}" destId="{EE493515-FDB3-A343-8B6D-2B9E677EF869}" srcOrd="1" destOrd="0" presId="urn:microsoft.com/office/officeart/2005/8/layout/cycle4"/>
    <dgm:cxn modelId="{92731DDD-CE9A-FC48-A5E2-05B9B0D1AC8A}" type="presParOf" srcId="{C5D02AEE-A3BF-2047-BDA1-27EB40905417}" destId="{8D74ECF9-52A4-7146-B52F-85E0E5932F07}" srcOrd="1" destOrd="0" presId="urn:microsoft.com/office/officeart/2005/8/layout/cycle4"/>
    <dgm:cxn modelId="{99F89F21-B1CE-D647-8C04-B744A218078C}" type="presParOf" srcId="{8D74ECF9-52A4-7146-B52F-85E0E5932F07}" destId="{7C65E52C-8882-D140-941C-420215C8067F}" srcOrd="0" destOrd="0" presId="urn:microsoft.com/office/officeart/2005/8/layout/cycle4"/>
    <dgm:cxn modelId="{7A2F3EF6-F8A8-344F-9AE8-66613C2B03A2}" type="presParOf" srcId="{8D74ECF9-52A4-7146-B52F-85E0E5932F07}" destId="{51AACCE0-E695-E746-89AB-3E548B0CCC11}" srcOrd="1" destOrd="0" presId="urn:microsoft.com/office/officeart/2005/8/layout/cycle4"/>
    <dgm:cxn modelId="{0CC28D59-EAFC-9545-B889-4FC15B3E9D36}" type="presParOf" srcId="{C5D02AEE-A3BF-2047-BDA1-27EB40905417}" destId="{19CEC373-7FE5-B042-981E-2D5FC49924E1}" srcOrd="2" destOrd="0" presId="urn:microsoft.com/office/officeart/2005/8/layout/cycle4"/>
    <dgm:cxn modelId="{F1FB5F93-8460-9E49-B519-EE9C23A91E2F}" type="presParOf" srcId="{19CEC373-7FE5-B042-981E-2D5FC49924E1}" destId="{A612645D-00DF-5844-88E7-6C4F9D7360AC}" srcOrd="0" destOrd="0" presId="urn:microsoft.com/office/officeart/2005/8/layout/cycle4"/>
    <dgm:cxn modelId="{37C5801C-6A5A-424C-B995-1EDABE365D10}" type="presParOf" srcId="{19CEC373-7FE5-B042-981E-2D5FC49924E1}" destId="{C76F99C3-A28A-D948-9944-D59363456F36}" srcOrd="1" destOrd="0" presId="urn:microsoft.com/office/officeart/2005/8/layout/cycle4"/>
    <dgm:cxn modelId="{5B2AAA01-7D81-4940-B339-2B89B43F0B8D}" type="presParOf" srcId="{C5D02AEE-A3BF-2047-BDA1-27EB40905417}" destId="{70049EFE-8C94-BE4C-8425-D26D75D3860C}" srcOrd="3" destOrd="0" presId="urn:microsoft.com/office/officeart/2005/8/layout/cycle4"/>
    <dgm:cxn modelId="{2B84E77A-D281-5B4E-A1CF-F25ED9D27878}" type="presParOf" srcId="{70049EFE-8C94-BE4C-8425-D26D75D3860C}" destId="{B584D4F6-7252-F54D-965C-4F7277D7C452}" srcOrd="0" destOrd="0" presId="urn:microsoft.com/office/officeart/2005/8/layout/cycle4"/>
    <dgm:cxn modelId="{16F5B5F6-798B-964A-A29B-64B60F506F15}" type="presParOf" srcId="{70049EFE-8C94-BE4C-8425-D26D75D3860C}" destId="{1815F51C-AD63-744D-A03C-46E2769809F4}" srcOrd="1" destOrd="0" presId="urn:microsoft.com/office/officeart/2005/8/layout/cycle4"/>
    <dgm:cxn modelId="{EF3BF8CB-EF67-9140-804F-5D7657597469}" type="presParOf" srcId="{C5D02AEE-A3BF-2047-BDA1-27EB40905417}" destId="{AD790B39-EEB1-7D4E-8CA3-8C890EF50FE5}" srcOrd="4" destOrd="0" presId="urn:microsoft.com/office/officeart/2005/8/layout/cycle4"/>
    <dgm:cxn modelId="{CFB822E0-85AB-8547-81A5-D4BE574A72C9}" type="presParOf" srcId="{DB0E039C-4D00-A245-A198-4D198D796158}" destId="{B0D7E013-0BC9-D142-A2B4-84ACA38F5539}" srcOrd="1" destOrd="0" presId="urn:microsoft.com/office/officeart/2005/8/layout/cycle4"/>
    <dgm:cxn modelId="{6EC18558-835C-484E-9D4E-1EC1FFF19ED6}" type="presParOf" srcId="{B0D7E013-0BC9-D142-A2B4-84ACA38F5539}" destId="{ECD5416B-9FC5-6B4D-A303-DD377DB313E4}" srcOrd="0" destOrd="0" presId="urn:microsoft.com/office/officeart/2005/8/layout/cycle4"/>
    <dgm:cxn modelId="{FFBCA6B0-F4D9-5142-BFA1-024D1C4310C5}" type="presParOf" srcId="{B0D7E013-0BC9-D142-A2B4-84ACA38F5539}" destId="{29905C16-0A08-D24F-9921-0A0F4D22D6B7}" srcOrd="1" destOrd="0" presId="urn:microsoft.com/office/officeart/2005/8/layout/cycle4"/>
    <dgm:cxn modelId="{3F1B0551-A0A1-BE43-8B9B-CE42BFDDB74A}" type="presParOf" srcId="{B0D7E013-0BC9-D142-A2B4-84ACA38F5539}" destId="{CEA3217C-519C-BE47-844F-150682B5B8CC}" srcOrd="2" destOrd="0" presId="urn:microsoft.com/office/officeart/2005/8/layout/cycle4"/>
    <dgm:cxn modelId="{AD438F42-1EFB-1B4D-9647-41C12E97B32F}" type="presParOf" srcId="{B0D7E013-0BC9-D142-A2B4-84ACA38F5539}" destId="{429981F0-21EF-D14D-ACC7-D9F682319155}" srcOrd="3" destOrd="0" presId="urn:microsoft.com/office/officeart/2005/8/layout/cycle4"/>
    <dgm:cxn modelId="{824A776B-5287-CC46-B9E5-2F5FB8CA04E3}" type="presParOf" srcId="{B0D7E013-0BC9-D142-A2B4-84ACA38F5539}" destId="{55958A7D-3670-F548-9938-6E4812A16DA8}" srcOrd="4" destOrd="0" presId="urn:microsoft.com/office/officeart/2005/8/layout/cycle4"/>
    <dgm:cxn modelId="{07AF5004-814B-7646-B0BE-CBC8F260318F}" type="presParOf" srcId="{DB0E039C-4D00-A245-A198-4D198D796158}" destId="{76BD5B68-5FA6-4041-890F-798607832EEC}" srcOrd="2" destOrd="0" presId="urn:microsoft.com/office/officeart/2005/8/layout/cycle4"/>
    <dgm:cxn modelId="{A5667904-10EB-7646-A6EE-8EE969323095}" type="presParOf" srcId="{DB0E039C-4D00-A245-A198-4D198D796158}" destId="{3C6AEB85-1AD9-D946-9A87-71838825696A}"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12645D-00DF-5844-88E7-6C4F9D7360AC}">
      <dsp:nvSpPr>
        <dsp:cNvPr id="0" name=""/>
        <dsp:cNvSpPr/>
      </dsp:nvSpPr>
      <dsp:spPr>
        <a:xfrm>
          <a:off x="4110227" y="3489666"/>
          <a:ext cx="2519172" cy="1631852"/>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US" sz="1400" b="0" kern="1200" dirty="0" smtClean="0">
              <a:latin typeface="+mn-lt"/>
              <a:ea typeface="+mn-ea"/>
              <a:cs typeface="+mn-cs"/>
            </a:rPr>
            <a:t>the credibility or believability of the research. Are the findings genuine?  </a:t>
          </a:r>
          <a:endParaRPr lang="en-US" sz="1400" kern="1200" dirty="0"/>
        </a:p>
      </dsp:txBody>
      <dsp:txXfrm>
        <a:off x="4901825" y="3933476"/>
        <a:ext cx="1691728" cy="1152197"/>
      </dsp:txXfrm>
    </dsp:sp>
    <dsp:sp modelId="{B584D4F6-7252-F54D-965C-4F7277D7C452}">
      <dsp:nvSpPr>
        <dsp:cNvPr id="0" name=""/>
        <dsp:cNvSpPr/>
      </dsp:nvSpPr>
      <dsp:spPr>
        <a:xfrm>
          <a:off x="0" y="3489666"/>
          <a:ext cx="2519172" cy="1631852"/>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14300" lvl="1" indent="-114300" algn="l" defTabSz="666750">
            <a:lnSpc>
              <a:spcPct val="90000"/>
            </a:lnSpc>
            <a:spcBef>
              <a:spcPct val="0"/>
            </a:spcBef>
            <a:spcAft>
              <a:spcPct val="15000"/>
            </a:spcAft>
            <a:buChar char="••"/>
          </a:pPr>
          <a:r>
            <a:rPr lang="en-US" sz="1500" kern="1200" smtClean="0">
              <a:latin typeface="+mn-lt"/>
              <a:ea typeface="+mn-ea"/>
              <a:cs typeface="+mn-cs"/>
            </a:rPr>
            <a:t>a small quantity of something that accurately reflects the larger entity</a:t>
          </a:r>
          <a:endParaRPr lang="en-US" sz="1500" kern="1200" dirty="0"/>
        </a:p>
      </dsp:txBody>
      <dsp:txXfrm>
        <a:off x="35846" y="3933476"/>
        <a:ext cx="1691728" cy="1152197"/>
      </dsp:txXfrm>
    </dsp:sp>
    <dsp:sp modelId="{7C65E52C-8882-D140-941C-420215C8067F}">
      <dsp:nvSpPr>
        <dsp:cNvPr id="0" name=""/>
        <dsp:cNvSpPr/>
      </dsp:nvSpPr>
      <dsp:spPr>
        <a:xfrm>
          <a:off x="4110227" y="21980"/>
          <a:ext cx="2519172" cy="1631852"/>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Char char="••"/>
          </a:pPr>
          <a:r>
            <a:rPr lang="en-US" sz="1400" b="0" kern="1200" dirty="0" smtClean="0">
              <a:latin typeface="+mn-lt"/>
              <a:ea typeface="+mn-ea"/>
              <a:cs typeface="+mn-cs"/>
            </a:rPr>
            <a:t>the degree to which an assessment tool produces stable and consistent    	results</a:t>
          </a:r>
          <a:r>
            <a:rPr lang="en-US" sz="1900" b="0" kern="1200" dirty="0" smtClean="0">
              <a:latin typeface="+mn-lt"/>
              <a:ea typeface="+mn-ea"/>
              <a:cs typeface="+mn-cs"/>
            </a:rPr>
            <a:t>. </a:t>
          </a:r>
          <a:endParaRPr lang="en-US" sz="1900" kern="1200" dirty="0"/>
        </a:p>
      </dsp:txBody>
      <dsp:txXfrm>
        <a:off x="4901825" y="57826"/>
        <a:ext cx="1691728" cy="1152197"/>
      </dsp:txXfrm>
    </dsp:sp>
    <dsp:sp modelId="{EB4670F1-8E16-C047-AD41-3DD9E38EF873}">
      <dsp:nvSpPr>
        <dsp:cNvPr id="0" name=""/>
        <dsp:cNvSpPr/>
      </dsp:nvSpPr>
      <dsp:spPr>
        <a:xfrm>
          <a:off x="0" y="0"/>
          <a:ext cx="2519172" cy="1631852"/>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57150" tIns="57150" rIns="57150" bIns="57150" numCol="1" spcCol="1270" anchor="t" anchorCtr="0">
          <a:noAutofit/>
        </a:bodyPr>
        <a:lstStyle/>
        <a:p>
          <a:pPr marL="114300" lvl="1" indent="-114300" algn="l" defTabSz="666750">
            <a:lnSpc>
              <a:spcPct val="90000"/>
            </a:lnSpc>
            <a:spcBef>
              <a:spcPct val="0"/>
            </a:spcBef>
            <a:spcAft>
              <a:spcPct val="15000"/>
            </a:spcAft>
            <a:buChar char="••"/>
          </a:pPr>
          <a:r>
            <a:rPr lang="en-US" sz="1500" i="0" kern="1200" dirty="0" smtClean="0">
              <a:latin typeface="+mn-lt"/>
              <a:ea typeface="+mn-ea"/>
              <a:cs typeface="+mn-cs"/>
            </a:rPr>
            <a:t>the application of research results to cases or situations beyond those examined in the study</a:t>
          </a:r>
          <a:endParaRPr lang="en-US" sz="1500" i="0" kern="1200" dirty="0"/>
        </a:p>
      </dsp:txBody>
      <dsp:txXfrm>
        <a:off x="35846" y="35846"/>
        <a:ext cx="1691728" cy="1152197"/>
      </dsp:txXfrm>
    </dsp:sp>
    <dsp:sp modelId="{ECD5416B-9FC5-6B4D-A303-DD377DB313E4}">
      <dsp:nvSpPr>
        <dsp:cNvPr id="0" name=""/>
        <dsp:cNvSpPr/>
      </dsp:nvSpPr>
      <dsp:spPr>
        <a:xfrm>
          <a:off x="1055604" y="312654"/>
          <a:ext cx="2208100" cy="2208100"/>
        </a:xfrm>
        <a:prstGeom prst="pieWedge">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US" sz="1500" i="0" kern="1200" smtClean="0">
              <a:latin typeface="+mn-lt"/>
              <a:ea typeface="+mn-ea"/>
              <a:cs typeface="+mn-cs"/>
            </a:rPr>
            <a:t>Generalisation</a:t>
          </a:r>
          <a:endParaRPr lang="en-US" sz="1500" i="0" kern="1200" dirty="0"/>
        </a:p>
      </dsp:txBody>
      <dsp:txXfrm>
        <a:off x="1702342" y="959392"/>
        <a:ext cx="1561362" cy="1561362"/>
      </dsp:txXfrm>
    </dsp:sp>
    <dsp:sp modelId="{29905C16-0A08-D24F-9921-0A0F4D22D6B7}">
      <dsp:nvSpPr>
        <dsp:cNvPr id="0" name=""/>
        <dsp:cNvSpPr/>
      </dsp:nvSpPr>
      <dsp:spPr>
        <a:xfrm rot="5400000">
          <a:off x="3365695" y="312654"/>
          <a:ext cx="2208100" cy="2208100"/>
        </a:xfrm>
        <a:prstGeom prst="pieWedge">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US" sz="1500" kern="1200" smtClean="0"/>
            <a:t>Reliability</a:t>
          </a:r>
          <a:endParaRPr lang="en-US" sz="1500" kern="1200" dirty="0"/>
        </a:p>
      </dsp:txBody>
      <dsp:txXfrm rot="-5400000">
        <a:off x="3365695" y="959392"/>
        <a:ext cx="1561362" cy="1561362"/>
      </dsp:txXfrm>
    </dsp:sp>
    <dsp:sp modelId="{CEA3217C-519C-BE47-844F-150682B5B8CC}">
      <dsp:nvSpPr>
        <dsp:cNvPr id="0" name=""/>
        <dsp:cNvSpPr/>
      </dsp:nvSpPr>
      <dsp:spPr>
        <a:xfrm rot="10800000">
          <a:off x="3365695" y="2622745"/>
          <a:ext cx="2208100" cy="2208100"/>
        </a:xfrm>
        <a:prstGeom prst="pieWedge">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US" sz="1500" kern="1200" smtClean="0"/>
            <a:t>Validity</a:t>
          </a:r>
          <a:endParaRPr lang="en-US" sz="1500" kern="1200" dirty="0"/>
        </a:p>
      </dsp:txBody>
      <dsp:txXfrm rot="10800000">
        <a:off x="3365695" y="2622745"/>
        <a:ext cx="1561362" cy="1561362"/>
      </dsp:txXfrm>
    </dsp:sp>
    <dsp:sp modelId="{429981F0-21EF-D14D-ACC7-D9F682319155}">
      <dsp:nvSpPr>
        <dsp:cNvPr id="0" name=""/>
        <dsp:cNvSpPr/>
      </dsp:nvSpPr>
      <dsp:spPr>
        <a:xfrm rot="16200000">
          <a:off x="1055604" y="2622745"/>
          <a:ext cx="2208100" cy="2208100"/>
        </a:xfrm>
        <a:prstGeom prst="pieWedge">
          <a:avLst/>
        </a:prstGeom>
        <a:solidFill>
          <a:schemeClr val="accent1">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US" sz="1500" kern="1200" smtClean="0"/>
            <a:t>Representative sample</a:t>
          </a:r>
          <a:endParaRPr lang="en-US" sz="1500" kern="1200" dirty="0"/>
        </a:p>
      </dsp:txBody>
      <dsp:txXfrm rot="5400000">
        <a:off x="1702342" y="2622745"/>
        <a:ext cx="1561362" cy="1561362"/>
      </dsp:txXfrm>
    </dsp:sp>
    <dsp:sp modelId="{76BD5B68-5FA6-4041-890F-798607832EEC}">
      <dsp:nvSpPr>
        <dsp:cNvPr id="0" name=""/>
        <dsp:cNvSpPr/>
      </dsp:nvSpPr>
      <dsp:spPr>
        <a:xfrm>
          <a:off x="2933509" y="2112791"/>
          <a:ext cx="762381" cy="662940"/>
        </a:xfrm>
        <a:prstGeom prst="circularArrow">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3C6AEB85-1AD9-D946-9A87-71838825696A}">
      <dsp:nvSpPr>
        <dsp:cNvPr id="0" name=""/>
        <dsp:cNvSpPr/>
      </dsp:nvSpPr>
      <dsp:spPr>
        <a:xfrm rot="10800000">
          <a:off x="2933509" y="2367768"/>
          <a:ext cx="762381" cy="662940"/>
        </a:xfrm>
        <a:prstGeom prst="circularArrow">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44C6B28-D85B-BC46-8228-5730C8AB12CE}" type="datetimeFigureOut">
              <a:rPr lang="en-US" smtClean="0"/>
              <a:pPr/>
              <a:t>1/15/2019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E7CBA4E-73A2-9F44-BE5A-97E230C6A66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drjoebio.com/uploads/1/8/1/3/1813500/gorrila_in_our_midst.pdf"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are going to start you reading about, talking about and trying out some of these</a:t>
            </a:r>
            <a:r>
              <a:rPr lang="en-GB" baseline="0" dirty="0" smtClean="0"/>
              <a:t> </a:t>
            </a:r>
            <a:r>
              <a:rPr lang="en-GB" dirty="0" smtClean="0"/>
              <a:t>methods of collecting data to help you develop your teacher expertise</a:t>
            </a:r>
            <a:endParaRPr lang="en-GB" dirty="0"/>
          </a:p>
        </p:txBody>
      </p:sp>
      <p:sp>
        <p:nvSpPr>
          <p:cNvPr id="4" name="Slide Number Placeholder 3"/>
          <p:cNvSpPr>
            <a:spLocks noGrp="1"/>
          </p:cNvSpPr>
          <p:nvPr>
            <p:ph type="sldNum" sz="quarter" idx="10"/>
          </p:nvPr>
        </p:nvSpPr>
        <p:spPr/>
        <p:txBody>
          <a:bodyPr/>
          <a:lstStyle/>
          <a:p>
            <a:fld id="{05649D97-5E5C-4119-B09D-9A2311781325}" type="slidenum">
              <a:rPr lang="en-GB" smtClean="0"/>
              <a:pPr/>
              <a:t>3</a:t>
            </a:fld>
            <a:endParaRPr lang="en-GB"/>
          </a:p>
        </p:txBody>
      </p:sp>
    </p:spTree>
    <p:extLst>
      <p:ext uri="{BB962C8B-B14F-4D97-AF65-F5344CB8AC3E}">
        <p14:creationId xmlns:p14="http://schemas.microsoft.com/office/powerpoint/2010/main" val="2408093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5</a:t>
            </a:fld>
            <a:endParaRPr lang="en-GB"/>
          </a:p>
        </p:txBody>
      </p:sp>
    </p:spTree>
    <p:extLst>
      <p:ext uri="{BB962C8B-B14F-4D97-AF65-F5344CB8AC3E}">
        <p14:creationId xmlns:p14="http://schemas.microsoft.com/office/powerpoint/2010/main" val="143871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example….</a:t>
            </a:r>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7</a:t>
            </a:fld>
            <a:endParaRPr lang="en-GB"/>
          </a:p>
        </p:txBody>
      </p:sp>
    </p:spTree>
    <p:extLst>
      <p:ext uri="{BB962C8B-B14F-4D97-AF65-F5344CB8AC3E}">
        <p14:creationId xmlns:p14="http://schemas.microsoft.com/office/powerpoint/2010/main" val="3566274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smtClean="0"/>
              <a:t>Other things to consider…</a:t>
            </a:r>
          </a:p>
          <a:p>
            <a:endParaRPr lang="en-GB" dirty="0" smtClean="0"/>
          </a:p>
          <a:p>
            <a:r>
              <a:rPr lang="en-GB" sz="1200" u="none" strike="noStrike" kern="1200" dirty="0" smtClean="0">
                <a:solidFill>
                  <a:schemeClr val="tx1"/>
                </a:solidFill>
                <a:effectLst/>
                <a:latin typeface="+mn-lt"/>
                <a:ea typeface="+mn-ea"/>
                <a:cs typeface="+mn-cs"/>
              </a:rPr>
              <a:t>Non-verbal communication includes facial expressions, the tone and pitch of the voice, gestures displayed through body language and the physical distance between the communicators.</a:t>
            </a:r>
          </a:p>
          <a:p>
            <a:endParaRPr lang="en-GB" sz="1200" u="none" strike="noStrike" kern="1200" dirty="0" smtClean="0">
              <a:solidFill>
                <a:schemeClr val="tx1"/>
              </a:solidFill>
              <a:effectLst/>
              <a:latin typeface="+mn-lt"/>
              <a:ea typeface="+mn-ea"/>
              <a:cs typeface="+mn-cs"/>
            </a:endParaRPr>
          </a:p>
          <a:p>
            <a:r>
              <a:rPr lang="en-GB" dirty="0" smtClean="0">
                <a:effectLst/>
              </a:rPr>
              <a:t>Scientific research on nonverbal communication and behaviour was started in 1872 with the publication of Charles Darwin's book </a:t>
            </a:r>
            <a:r>
              <a:rPr lang="en-GB" i="1" dirty="0" smtClean="0">
                <a:effectLst/>
              </a:rPr>
              <a:t>The Expression of the Emotions in Man and Animals.</a:t>
            </a:r>
            <a:endParaRPr lang="en-GB" sz="1200" u="none" strike="noStrike" kern="1200" dirty="0" smtClean="0">
              <a:solidFill>
                <a:schemeClr val="tx1"/>
              </a:solidFill>
              <a:effectLst/>
              <a:latin typeface="+mn-lt"/>
              <a:ea typeface="+mn-ea"/>
              <a:cs typeface="+mn-cs"/>
            </a:endParaRPr>
          </a:p>
          <a:p>
            <a:endParaRPr lang="en-GB" sz="1200" u="none" strike="noStrike" kern="1200" dirty="0" smtClean="0">
              <a:solidFill>
                <a:schemeClr val="tx1"/>
              </a:solidFill>
              <a:effectLst/>
              <a:latin typeface="+mn-lt"/>
              <a:ea typeface="+mn-ea"/>
              <a:cs typeface="+mn-cs"/>
            </a:endParaRPr>
          </a:p>
          <a:p>
            <a:r>
              <a:rPr lang="en-GB" sz="1200" u="none" strike="noStrike" kern="1200" dirty="0" smtClean="0">
                <a:solidFill>
                  <a:schemeClr val="tx1"/>
                </a:solidFill>
                <a:effectLst/>
                <a:latin typeface="+mn-lt"/>
                <a:ea typeface="+mn-ea"/>
                <a:cs typeface="+mn-cs"/>
              </a:rPr>
              <a:t>The bad news is that non-verbal communication can be very culture-specific.</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The popular stereotype of Italians, involving big gestures, lots of hand-waving, and plenty of loud and excited shouting, may be a stereotype, but it exists for a reason. In the Italian culture, excitement is shown a lot more obviously than in the UK, for example, and non-verbal communication tends to be a lot more obvious. This can make it much harder for Italians to interpret non-verbal communication in the UK or USA, where it is more subtle. However, even in Italy, there are geographical variations.</a:t>
            </a:r>
          </a:p>
          <a:p>
            <a:r>
              <a:rPr lang="en-GB" sz="1200" u="none" strike="noStrike" kern="1200" dirty="0" smtClean="0">
                <a:solidFill>
                  <a:schemeClr val="tx1"/>
                </a:solidFill>
                <a:effectLst/>
                <a:latin typeface="+mn-lt"/>
                <a:ea typeface="+mn-ea"/>
                <a:cs typeface="+mn-cs"/>
              </a:rPr>
              <a:t>The thumbs-up gesture, which generally signals approval in English-speaking countries, is considered offensive in other countries, including apparently Greece, Italy and some parts of the Middle East.</a:t>
            </a:r>
          </a:p>
          <a:p>
            <a:r>
              <a:rPr lang="en-GB" sz="1200" u="none" strike="noStrike" kern="1200" dirty="0" smtClean="0">
                <a:solidFill>
                  <a:schemeClr val="tx1"/>
                </a:solidFill>
                <a:effectLst/>
                <a:latin typeface="+mn-lt"/>
                <a:ea typeface="+mn-ea"/>
                <a:cs typeface="+mn-cs"/>
              </a:rPr>
              <a:t>Making a circle with your thumb and forefinger like this means OK in Western cultures. It is used in particular by divers in this way. In Japan, however, it is reputedly the sign for money, and in Arabic countries, it is a threat.</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8</a:t>
            </a:fld>
            <a:endParaRPr lang="en-GB"/>
          </a:p>
        </p:txBody>
      </p:sp>
    </p:spTree>
    <p:extLst>
      <p:ext uri="{BB962C8B-B14F-4D97-AF65-F5344CB8AC3E}">
        <p14:creationId xmlns:p14="http://schemas.microsoft.com/office/powerpoint/2010/main" val="4039617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smtClean="0">
                <a:effectLst/>
              </a:rPr>
              <a:t>Article available:</a:t>
            </a:r>
          </a:p>
          <a:p>
            <a:r>
              <a:rPr lang="en-GB" b="0" dirty="0" err="1" smtClean="0">
                <a:effectLst/>
              </a:rPr>
              <a:t>Zeki</a:t>
            </a:r>
            <a:r>
              <a:rPr lang="en-GB" b="0" dirty="0" smtClean="0">
                <a:effectLst/>
              </a:rPr>
              <a:t>, C.P. (2009)</a:t>
            </a:r>
          </a:p>
          <a:p>
            <a:r>
              <a:rPr lang="en-GB" b="0" dirty="0" smtClean="0">
                <a:effectLst/>
              </a:rPr>
              <a:t>The importance of non-verbal communication in classroom management </a:t>
            </a:r>
            <a:r>
              <a:rPr lang="en-GB" b="0" dirty="0" err="1" smtClean="0">
                <a:effectLst/>
              </a:rPr>
              <a:t>Procedia</a:t>
            </a:r>
            <a:r>
              <a:rPr lang="en-GB" b="0" dirty="0" smtClean="0">
                <a:effectLst/>
              </a:rPr>
              <a:t> - Social and </a:t>
            </a:r>
            <a:r>
              <a:rPr lang="en-GB" b="0" dirty="0" err="1" smtClean="0">
                <a:effectLst/>
              </a:rPr>
              <a:t>Behavioral</a:t>
            </a:r>
            <a:r>
              <a:rPr lang="en-GB" b="0" dirty="0" smtClean="0">
                <a:effectLst/>
              </a:rPr>
              <a:t> Sciences</a:t>
            </a:r>
          </a:p>
          <a:p>
            <a:r>
              <a:rPr lang="en-GB" b="0" dirty="0" smtClean="0">
                <a:effectLst/>
              </a:rPr>
              <a:t>Volume 1, Issue 1, 2009, Pages 1443–1449</a:t>
            </a:r>
          </a:p>
          <a:p>
            <a:r>
              <a:rPr lang="en-GB" b="0" dirty="0" smtClean="0">
                <a:effectLst/>
              </a:rPr>
              <a:t>http://www.sciencedirect.com/science/article/pii/S1877042809002572</a:t>
            </a:r>
          </a:p>
          <a:p>
            <a:endParaRPr lang="en-GB" b="0" dirty="0" smtClean="0">
              <a:effectLst/>
            </a:endParaRPr>
          </a:p>
          <a:p>
            <a:r>
              <a:rPr lang="en-GB" b="0" dirty="0" smtClean="0">
                <a:effectLst/>
              </a:rPr>
              <a:t>Newspaper article:</a:t>
            </a:r>
          </a:p>
          <a:p>
            <a:r>
              <a:rPr lang="en-GB" b="0" dirty="0" smtClean="0">
                <a:effectLst/>
              </a:rPr>
              <a:t>https://www.theguardian.com/careers/top-tips-for-trainee-teachers-use-your-body-language-to-control-the-classroom</a:t>
            </a:r>
          </a:p>
          <a:p>
            <a:endParaRPr lang="en-GB" b="0" dirty="0" smtClean="0">
              <a:effectLst/>
            </a:endParaRPr>
          </a:p>
          <a:p>
            <a:endParaRPr lang="en-GB" b="0" dirty="0" smtClean="0">
              <a:effectLst/>
            </a:endParaRPr>
          </a:p>
          <a:p>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9</a:t>
            </a:fld>
            <a:endParaRPr lang="en-GB"/>
          </a:p>
        </p:txBody>
      </p:sp>
    </p:spTree>
    <p:extLst>
      <p:ext uri="{BB962C8B-B14F-4D97-AF65-F5344CB8AC3E}">
        <p14:creationId xmlns:p14="http://schemas.microsoft.com/office/powerpoint/2010/main" val="42698046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Depending on your research focus, you might find it useful to carry out some teacher tracking</a:t>
            </a:r>
            <a:r>
              <a:rPr lang="en-GB" baseline="0" dirty="0" smtClean="0"/>
              <a:t> during the observation.</a:t>
            </a:r>
            <a:endParaRPr lang="en-GB" dirty="0"/>
          </a:p>
        </p:txBody>
      </p:sp>
      <p:sp>
        <p:nvSpPr>
          <p:cNvPr id="4" name="Slide Number Placeholder 3"/>
          <p:cNvSpPr>
            <a:spLocks noGrp="1"/>
          </p:cNvSpPr>
          <p:nvPr>
            <p:ph type="sldNum" sz="quarter" idx="10"/>
          </p:nvPr>
        </p:nvSpPr>
        <p:spPr/>
        <p:txBody>
          <a:bodyPr/>
          <a:lstStyle/>
          <a:p>
            <a:fld id="{BE7CBA4E-73A2-9F44-BE5A-97E230C6A66E}" type="slidenum">
              <a:rPr lang="en-US" smtClean="0"/>
              <a:pPr/>
              <a:t>10</a:t>
            </a:fld>
            <a:endParaRPr lang="en-US"/>
          </a:p>
        </p:txBody>
      </p:sp>
    </p:spTree>
    <p:extLst>
      <p:ext uri="{BB962C8B-B14F-4D97-AF65-F5344CB8AC3E}">
        <p14:creationId xmlns:p14="http://schemas.microsoft.com/office/powerpoint/2010/main" val="3745752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11</a:t>
            </a:fld>
            <a:endParaRPr lang="en-GB"/>
          </a:p>
        </p:txBody>
      </p:sp>
    </p:spTree>
    <p:extLst>
      <p:ext uri="{BB962C8B-B14F-4D97-AF65-F5344CB8AC3E}">
        <p14:creationId xmlns:p14="http://schemas.microsoft.com/office/powerpoint/2010/main" val="15567671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smtClean="0">
                <a:latin typeface="Comic Sans MS" panose="030F0702030302020204" pitchFamily="66" charset="0"/>
              </a:rPr>
              <a:t>In Fig. 2 are diagrams of a teacher talking to a class whilst standing in two different positions. If she stands as in diagram B, she has a much better view of the group. By moving to a new position relative to the pupil group, the teacher is able to gain a better view of the group. This means that targeting questions to specific pupils is easier, so is watching reactions to questions, and to the answers that other pupils are giving. Control of the group is easier also, should this be necessary.</a:t>
            </a:r>
          </a:p>
          <a:p>
            <a:pPr marL="0" marR="0" indent="0" algn="l" defTabSz="914400" rtl="0" eaLnBrk="1" fontAlgn="auto" latinLnBrk="0" hangingPunct="1">
              <a:lnSpc>
                <a:spcPct val="100000"/>
              </a:lnSpc>
              <a:spcBef>
                <a:spcPts val="0"/>
              </a:spcBef>
              <a:spcAft>
                <a:spcPts val="0"/>
              </a:spcAft>
              <a:buClrTx/>
              <a:buSzTx/>
              <a:buFontTx/>
              <a:buNone/>
              <a:tabLst/>
              <a:defRPr/>
            </a:pPr>
            <a:endParaRPr lang="en-US" b="0" dirty="0" smtClean="0">
              <a:latin typeface="Comic Sans MS" panose="030F0702030302020204" pitchFamily="66" charset="0"/>
            </a:endParaRPr>
          </a:p>
          <a:p>
            <a:r>
              <a:rPr lang="en-GB" sz="1200" b="0" i="0" u="none" strike="noStrike" kern="1200" baseline="0" dirty="0" smtClean="0">
                <a:solidFill>
                  <a:schemeClr val="tx1"/>
                </a:solidFill>
                <a:latin typeface="+mn-lt"/>
                <a:ea typeface="+mn-ea"/>
                <a:cs typeface="+mn-cs"/>
              </a:rPr>
              <a:t>A PhD Dissertation is available on this: </a:t>
            </a:r>
          </a:p>
          <a:p>
            <a:r>
              <a:rPr lang="en-GB" sz="1200" b="0" i="0" u="none" strike="noStrike" kern="1200" baseline="0" dirty="0" smtClean="0">
                <a:solidFill>
                  <a:schemeClr val="tx1"/>
                </a:solidFill>
                <a:latin typeface="+mn-lt"/>
                <a:ea typeface="+mn-ea"/>
                <a:cs typeface="+mn-cs"/>
              </a:rPr>
              <a:t>Yukari </a:t>
            </a:r>
            <a:r>
              <a:rPr lang="en-GB" sz="1200" b="0" i="0" u="none" strike="noStrike" kern="1200" baseline="0" dirty="0" err="1" smtClean="0">
                <a:solidFill>
                  <a:schemeClr val="tx1"/>
                </a:solidFill>
                <a:latin typeface="+mn-lt"/>
                <a:ea typeface="+mn-ea"/>
                <a:cs typeface="+mn-cs"/>
              </a:rPr>
              <a:t>Yamakawa</a:t>
            </a:r>
            <a:r>
              <a:rPr lang="en-GB" sz="1200" b="0" i="0" u="none" strike="noStrike" kern="1200" baseline="0" dirty="0" smtClean="0">
                <a:solidFill>
                  <a:schemeClr val="tx1"/>
                </a:solidFill>
                <a:latin typeface="+mn-lt"/>
                <a:ea typeface="+mn-ea"/>
                <a:cs typeface="+mn-cs"/>
              </a:rPr>
              <a:t> 2014 </a:t>
            </a:r>
            <a:r>
              <a:rPr lang="en-GB" sz="1200" b="1" i="0" u="none" strike="noStrike" kern="1200" baseline="0" dirty="0" smtClean="0">
                <a:solidFill>
                  <a:schemeClr val="tx1"/>
                </a:solidFill>
                <a:latin typeface="+mn-lt"/>
                <a:ea typeface="+mn-ea"/>
                <a:cs typeface="+mn-cs"/>
              </a:rPr>
              <a:t>THE IMPACT OF TEACHER POSITIONING ON STUDENTS’ OPPORTUNITIES TO LEARN: A CASE STUDY OF AN ELEMENTARY MATHEMATICS</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b="0" dirty="0" smtClean="0">
              <a:latin typeface="Comic Sans MS" panose="030F0702030302020204" pitchFamily="66" charset="0"/>
            </a:endParaRPr>
          </a:p>
          <a:p>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13</a:t>
            </a:fld>
            <a:endParaRPr lang="en-GB"/>
          </a:p>
        </p:txBody>
      </p:sp>
    </p:spTree>
    <p:extLst>
      <p:ext uri="{BB962C8B-B14F-4D97-AF65-F5344CB8AC3E}">
        <p14:creationId xmlns:p14="http://schemas.microsoft.com/office/powerpoint/2010/main" val="2766192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b="1" dirty="0" smtClean="0"/>
              <a:t>1. Observation produces a strong emotional response</a:t>
            </a:r>
          </a:p>
          <a:p>
            <a:r>
              <a:rPr lang="en-GB" dirty="0" smtClean="0"/>
              <a:t>When we sit in a classroom we know what we like. It is hard not to project our own preferences for particular styles or behaviours onto the situation, and compare what we see with what we think we would have done. Unfortunately, what we like may not correspond well with what helps others to learn.  By agreeing on the focus of the observation beforehand, we are less likely to concentrate on forming our own opinion – which could colour our judgement and create bias.</a:t>
            </a:r>
          </a:p>
          <a:p>
            <a:r>
              <a:rPr lang="en-GB" b="1" dirty="0" smtClean="0"/>
              <a:t>2. Learning is invisible</a:t>
            </a:r>
          </a:p>
          <a:p>
            <a:r>
              <a:rPr lang="en-GB" dirty="0" smtClean="0"/>
              <a:t>Many people claim that you can tell whether children are learning by observing what happens in classrooms. We may think that if we focus on what the students are doing, rather than the teacher’s performance, we will see learning happening. But learning is invisible and if we don’t judge it by teacher behaviours, we have to rely on observable proxies for student learning. E.G.</a:t>
            </a:r>
          </a:p>
          <a:p>
            <a:r>
              <a:rPr lang="en-GB" dirty="0" smtClean="0">
                <a:effectLst/>
              </a:rPr>
              <a:t>Students are busy: lots of work is done (especially written work)</a:t>
            </a:r>
          </a:p>
          <a:p>
            <a:r>
              <a:rPr lang="en-GB" dirty="0" smtClean="0">
                <a:effectLst/>
              </a:rPr>
              <a:t>Students are engaged, interested and motivated</a:t>
            </a:r>
          </a:p>
          <a:p>
            <a:r>
              <a:rPr lang="en-GB" dirty="0" smtClean="0">
                <a:effectLst/>
              </a:rPr>
              <a:t>Students are getting attention: feedback, explanations</a:t>
            </a:r>
          </a:p>
          <a:p>
            <a:r>
              <a:rPr lang="en-GB" dirty="0" smtClean="0">
                <a:effectLst/>
              </a:rPr>
              <a:t>Classroom is ordered, calm and under control</a:t>
            </a:r>
          </a:p>
          <a:p>
            <a:r>
              <a:rPr lang="en-GB" dirty="0" smtClean="0">
                <a:effectLst/>
              </a:rPr>
              <a:t>Curriculum has been ‘covered’ (i.e. presented to students in some form)</a:t>
            </a:r>
          </a:p>
          <a:p>
            <a:r>
              <a:rPr lang="en-GB" dirty="0" smtClean="0">
                <a:effectLst/>
              </a:rPr>
              <a:t>(At least some) students have supplied correct answers (whether or not they really understood them, could reproduce them independently or knew them already).</a:t>
            </a:r>
          </a:p>
          <a:p>
            <a:r>
              <a:rPr lang="en-GB" dirty="0" smtClean="0"/>
              <a:t>Of course, they are all related to learning but it is quite possible for any or all of them to be observed without any actual learning taking place.  Take care to note what is actually</a:t>
            </a:r>
            <a:r>
              <a:rPr lang="en-GB" baseline="0" dirty="0" smtClean="0"/>
              <a:t> happening, not what we assume is happening.</a:t>
            </a:r>
            <a:endParaRPr lang="en-GB" dirty="0" smtClean="0"/>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smtClean="0"/>
              <a:t>3. </a:t>
            </a:r>
            <a:r>
              <a:rPr lang="en-GB" dirty="0" smtClean="0"/>
              <a:t>Making links that don’t exist</a:t>
            </a:r>
            <a:endParaRPr lang="en-GB" b="1" dirty="0" smtClean="0"/>
          </a:p>
          <a:p>
            <a:r>
              <a:rPr lang="en-GB" dirty="0" smtClean="0"/>
              <a:t>We</a:t>
            </a:r>
            <a:r>
              <a:rPr lang="en-GB" baseline="0" dirty="0" smtClean="0"/>
              <a:t> must t</a:t>
            </a:r>
            <a:r>
              <a:rPr lang="en-GB" dirty="0" smtClean="0"/>
              <a:t>ake care not to match what we see with what we know to be good pedagogy. Unfortunately, we are limited here by two things: our ability to define and operationalise specific pedagogic practices, and our knowledge about whether they really are effective. Moreover, if a group of observers are shown the same lesson they might well disagree about whether each of these practices has been seen. </a:t>
            </a:r>
          </a:p>
          <a:p>
            <a:r>
              <a:rPr lang="en-GB" b="1" dirty="0" smtClean="0"/>
              <a:t>4. We assume that if you can do it you can spot it</a:t>
            </a:r>
          </a:p>
          <a:p>
            <a:r>
              <a:rPr lang="en-GB" dirty="0" smtClean="0"/>
              <a:t>For experienced teachers, their classroom behaviour is mostly automated and sub-conscious. If you do not know exactly what it is you do in a way you could describe explicitly, it may be difficult to recognise when you see someone else do the same. Even an effective teacher may not understand fully which bits of their practice really make a difference. And if the observing teacher is experienced but not particularly effective themselves, it may be even less likely they will be able to identify effective practices.  This is why we undertake a focused and structured observation – so that we are specific about the thing that we are observing.</a:t>
            </a:r>
          </a:p>
          <a:p>
            <a:pPr marL="228600" indent="-228600">
              <a:buAutoNum type="arabicPeriod" startAt="5"/>
            </a:pPr>
            <a:r>
              <a:rPr lang="en-GB" b="1" baseline="0" dirty="0" err="1" smtClean="0"/>
              <a:t>Inattentional</a:t>
            </a:r>
            <a:r>
              <a:rPr lang="en-GB" b="1" baseline="0" dirty="0" smtClean="0"/>
              <a:t> blindness</a:t>
            </a:r>
          </a:p>
          <a:p>
            <a:pPr marL="0" indent="0">
              <a:buNone/>
            </a:pPr>
            <a:r>
              <a:rPr lang="en-GB" dirty="0" smtClean="0"/>
              <a:t>A number of quite surprising studies in psychology show that when people try to focus on observing particular things, they can miss an extraordinary amount, a phenomenon known as </a:t>
            </a:r>
            <a:r>
              <a:rPr lang="en-GB" dirty="0" err="1" smtClean="0"/>
              <a:t>inattentional</a:t>
            </a:r>
            <a:r>
              <a:rPr lang="en-GB" dirty="0" smtClean="0"/>
              <a:t> blindness. For example, in </a:t>
            </a:r>
            <a:r>
              <a:rPr lang="en-GB" dirty="0" smtClean="0">
                <a:hlinkClick r:id="rId3"/>
              </a:rPr>
              <a:t>one study</a:t>
            </a:r>
            <a:r>
              <a:rPr lang="en-GB" dirty="0" smtClean="0"/>
              <a:t> around half the observers failed to spot a gorilla walking through the middle of a basketball game when their attention was focused on specific events. (Ref.: Simons &amp; </a:t>
            </a:r>
            <a:r>
              <a:rPr lang="en-GB" dirty="0" err="1" smtClean="0"/>
              <a:t>Chabris</a:t>
            </a:r>
            <a:r>
              <a:rPr lang="en-GB" dirty="0" smtClean="0"/>
              <a:t> (1999) </a:t>
            </a:r>
            <a:r>
              <a:rPr lang="fr-FR" sz="1200" b="0" i="1" u="none" strike="noStrike" kern="1200" baseline="0" dirty="0" smtClean="0">
                <a:solidFill>
                  <a:schemeClr val="tx1"/>
                </a:solidFill>
                <a:latin typeface="+mn-lt"/>
                <a:ea typeface="+mn-ea"/>
                <a:cs typeface="+mn-cs"/>
              </a:rPr>
              <a:t>Perception</a:t>
            </a:r>
            <a:r>
              <a:rPr lang="fr-FR" sz="1200" b="0" i="0" u="none" strike="noStrike" kern="1200" baseline="0" dirty="0" smtClean="0">
                <a:solidFill>
                  <a:schemeClr val="tx1"/>
                </a:solidFill>
                <a:latin typeface="+mn-lt"/>
                <a:ea typeface="+mn-ea"/>
                <a:cs typeface="+mn-cs"/>
              </a:rPr>
              <a:t>, 1999, Volume 28, pages 1059- 1074</a:t>
            </a:r>
            <a:endParaRPr lang="en-GB" dirty="0" smtClean="0"/>
          </a:p>
          <a:p>
            <a:r>
              <a:rPr lang="en-GB" dirty="0" smtClean="0"/>
              <a:t>SO – observation needs to be PLANNED!</a:t>
            </a:r>
            <a:endParaRPr lang="en-GB" dirty="0"/>
          </a:p>
        </p:txBody>
      </p:sp>
      <p:sp>
        <p:nvSpPr>
          <p:cNvPr id="4" name="Slide Number Placeholder 3"/>
          <p:cNvSpPr>
            <a:spLocks noGrp="1"/>
          </p:cNvSpPr>
          <p:nvPr>
            <p:ph type="sldNum" sz="quarter" idx="10"/>
          </p:nvPr>
        </p:nvSpPr>
        <p:spPr/>
        <p:txBody>
          <a:bodyPr/>
          <a:lstStyle/>
          <a:p>
            <a:fld id="{8D71463E-5B37-4B15-946A-8BBCE73F654C}" type="slidenum">
              <a:rPr lang="en-GB" smtClean="0"/>
              <a:pPr/>
              <a:t>14</a:t>
            </a:fld>
            <a:endParaRPr lang="en-GB"/>
          </a:p>
        </p:txBody>
      </p:sp>
    </p:spTree>
    <p:extLst>
      <p:ext uri="{BB962C8B-B14F-4D97-AF65-F5344CB8AC3E}">
        <p14:creationId xmlns:p14="http://schemas.microsoft.com/office/powerpoint/2010/main" val="12464616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a:t>
            </a:r>
            <a:r>
              <a:rPr lang="en-GB" baseline="0" dirty="0" smtClean="0"/>
              <a:t> can s</a:t>
            </a:r>
            <a:r>
              <a:rPr lang="en-GB" dirty="0" smtClean="0"/>
              <a:t>top when it gets to the heading ‘Phase 1: Plan the lesson’.</a:t>
            </a:r>
            <a:endParaRPr lang="en-GB" dirty="0"/>
          </a:p>
        </p:txBody>
      </p:sp>
      <p:sp>
        <p:nvSpPr>
          <p:cNvPr id="4" name="Slide Number Placeholder 3"/>
          <p:cNvSpPr>
            <a:spLocks noGrp="1"/>
          </p:cNvSpPr>
          <p:nvPr>
            <p:ph type="sldNum" sz="quarter" idx="10"/>
          </p:nvPr>
        </p:nvSpPr>
        <p:spPr/>
        <p:txBody>
          <a:bodyPr/>
          <a:lstStyle/>
          <a:p>
            <a:fld id="{BE7CBA4E-73A2-9F44-BE5A-97E230C6A66E}" type="slidenum">
              <a:rPr lang="en-US" smtClean="0"/>
              <a:pPr/>
              <a:t>15</a:t>
            </a:fld>
            <a:endParaRPr lang="en-US"/>
          </a:p>
        </p:txBody>
      </p:sp>
    </p:spTree>
    <p:extLst>
      <p:ext uri="{BB962C8B-B14F-4D97-AF65-F5344CB8AC3E}">
        <p14:creationId xmlns:p14="http://schemas.microsoft.com/office/powerpoint/2010/main" val="7898641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kern="1200" dirty="0" smtClean="0">
                <a:solidFill>
                  <a:schemeClr val="tx1"/>
                </a:solidFill>
                <a:latin typeface="+mn-lt"/>
                <a:ea typeface="+mn-ea"/>
                <a:cs typeface="+mn-cs"/>
              </a:rPr>
              <a:t>In your essay, you should consider these things in terms of observation as a research tool:</a:t>
            </a:r>
          </a:p>
          <a:p>
            <a:r>
              <a:rPr lang="en-US" sz="1200" b="0" kern="1200" dirty="0" smtClean="0">
                <a:solidFill>
                  <a:schemeClr val="tx1"/>
                </a:solidFill>
                <a:latin typeface="+mn-lt"/>
                <a:ea typeface="+mn-ea"/>
                <a:cs typeface="+mn-cs"/>
              </a:rPr>
              <a:t>Reliability is the degree to which an assessment tool produces stable and consistent results. </a:t>
            </a:r>
            <a:r>
              <a:rPr lang="en-US" sz="1200" kern="1200" dirty="0" smtClean="0">
                <a:solidFill>
                  <a:schemeClr val="tx1"/>
                </a:solidFill>
                <a:latin typeface="+mn-lt"/>
                <a:ea typeface="+mn-ea"/>
                <a:cs typeface="+mn-cs"/>
              </a:rPr>
              <a:t>Other researchers must be able to perform exactly the same experiment, under the same conditions and generate the same results.</a:t>
            </a:r>
            <a:endParaRPr lang="en-US" sz="1200" b="0" kern="1200" dirty="0" smtClean="0">
              <a:solidFill>
                <a:schemeClr val="tx1"/>
              </a:solidFill>
              <a:latin typeface="+mn-lt"/>
              <a:ea typeface="+mn-ea"/>
              <a:cs typeface="+mn-cs"/>
            </a:endParaRPr>
          </a:p>
          <a:p>
            <a:endParaRPr lang="en-US" sz="1200" b="0" kern="1200" dirty="0" smtClean="0">
              <a:solidFill>
                <a:schemeClr val="tx1"/>
              </a:solidFill>
              <a:latin typeface="+mn-lt"/>
              <a:ea typeface="+mn-ea"/>
              <a:cs typeface="+mn-cs"/>
            </a:endParaRPr>
          </a:p>
          <a:p>
            <a:r>
              <a:rPr lang="en-US" sz="1200" b="0" kern="1200" dirty="0" smtClean="0">
                <a:solidFill>
                  <a:schemeClr val="tx1"/>
                </a:solidFill>
                <a:latin typeface="+mn-lt"/>
                <a:ea typeface="+mn-ea"/>
                <a:cs typeface="+mn-cs"/>
              </a:rPr>
              <a:t>Validity refers to the credibility or believability of the research. Are the findings genuine?  Do your findings truly represent the phenomenon you are claiming to measure?</a:t>
            </a:r>
          </a:p>
          <a:p>
            <a:endParaRPr lang="en-US" sz="1200" b="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A representative sample is a small quantity of something that accurately reflects the larger entity. An example is when a small number of people accurately reflect the members of an entire population. In a classroom of 30 students, in which half the students are male and half are female, a representative sample might include six students: three males and three females. </a:t>
            </a:r>
          </a:p>
          <a:p>
            <a:endParaRPr lang="en-US" sz="1200" b="0" kern="1200" dirty="0" smtClean="0">
              <a:solidFill>
                <a:schemeClr val="tx1"/>
              </a:solidFill>
              <a:latin typeface="+mn-lt"/>
              <a:ea typeface="+mn-ea"/>
              <a:cs typeface="+mn-cs"/>
            </a:endParaRPr>
          </a:p>
          <a:p>
            <a:r>
              <a:rPr lang="en-US" sz="1200" i="1" kern="1200" dirty="0" smtClean="0">
                <a:solidFill>
                  <a:schemeClr val="tx1"/>
                </a:solidFill>
                <a:latin typeface="+mn-lt"/>
                <a:ea typeface="+mn-ea"/>
                <a:cs typeface="+mn-cs"/>
              </a:rPr>
              <a:t>“</a:t>
            </a:r>
            <a:r>
              <a:rPr lang="en-US" sz="1200" i="1" kern="1200" dirty="0" err="1" smtClean="0">
                <a:solidFill>
                  <a:schemeClr val="tx1"/>
                </a:solidFill>
                <a:latin typeface="+mn-lt"/>
                <a:ea typeface="+mn-ea"/>
                <a:cs typeface="+mn-cs"/>
              </a:rPr>
              <a:t>Generalisation</a:t>
            </a:r>
            <a:r>
              <a:rPr lang="en-US" sz="1200" i="1" kern="1200" dirty="0" smtClean="0">
                <a:solidFill>
                  <a:schemeClr val="tx1"/>
                </a:solidFill>
                <a:latin typeface="+mn-lt"/>
                <a:ea typeface="+mn-ea"/>
                <a:cs typeface="+mn-cs"/>
              </a:rPr>
              <a:t> is concerned with the application of research results to cases or situations beyond those examined in the study.” Collis and Hussey 2003</a:t>
            </a:r>
          </a:p>
          <a:p>
            <a:r>
              <a:rPr lang="en-US" sz="1200" kern="1200" dirty="0" smtClean="0">
                <a:solidFill>
                  <a:schemeClr val="tx1"/>
                </a:solidFill>
                <a:latin typeface="+mn-lt"/>
                <a:ea typeface="+mn-ea"/>
                <a:cs typeface="+mn-cs"/>
              </a:rPr>
              <a:t>Can the results of the research be applied more generally and more widely than the study itself or are they only relevant to the specific context of the study?</a:t>
            </a:r>
            <a:endParaRPr lang="en-US" b="0" dirty="0"/>
          </a:p>
        </p:txBody>
      </p:sp>
      <p:sp>
        <p:nvSpPr>
          <p:cNvPr id="4" name="Slide Number Placeholder 3"/>
          <p:cNvSpPr>
            <a:spLocks noGrp="1"/>
          </p:cNvSpPr>
          <p:nvPr>
            <p:ph type="sldNum" sz="quarter" idx="10"/>
          </p:nvPr>
        </p:nvSpPr>
        <p:spPr/>
        <p:txBody>
          <a:bodyPr/>
          <a:lstStyle/>
          <a:p>
            <a:fld id="{30F29891-1B53-0747-BB8F-932F4C08B3CE}" type="slidenum">
              <a:rPr lang="en-US" smtClean="0"/>
              <a:pPr/>
              <a:t>16</a:t>
            </a:fld>
            <a:endParaRPr lang="en-US"/>
          </a:p>
        </p:txBody>
      </p:sp>
    </p:spTree>
    <p:extLst>
      <p:ext uri="{BB962C8B-B14F-4D97-AF65-F5344CB8AC3E}">
        <p14:creationId xmlns:p14="http://schemas.microsoft.com/office/powerpoint/2010/main" val="29178763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Use the handouts;</a:t>
            </a:r>
          </a:p>
          <a:p>
            <a:r>
              <a:rPr lang="en-GB" dirty="0" smtClean="0"/>
              <a:t>Pairs</a:t>
            </a:r>
            <a:r>
              <a:rPr lang="en-GB" baseline="0" dirty="0" smtClean="0"/>
              <a:t> to select 2 different schedules and compare them – are there bits that they like and dislike?; are there parts that are more useful than others?</a:t>
            </a:r>
            <a:endParaRPr lang="en-GB" dirty="0"/>
          </a:p>
        </p:txBody>
      </p:sp>
      <p:sp>
        <p:nvSpPr>
          <p:cNvPr id="4" name="Slide Number Placeholder 3"/>
          <p:cNvSpPr>
            <a:spLocks noGrp="1"/>
          </p:cNvSpPr>
          <p:nvPr>
            <p:ph type="sldNum" sz="quarter" idx="10"/>
          </p:nvPr>
        </p:nvSpPr>
        <p:spPr/>
        <p:txBody>
          <a:bodyPr/>
          <a:lstStyle/>
          <a:p>
            <a:fld id="{BE7CBA4E-73A2-9F44-BE5A-97E230C6A66E}" type="slidenum">
              <a:rPr lang="en-US" smtClean="0"/>
              <a:pPr/>
              <a:t>18</a:t>
            </a:fld>
            <a:endParaRPr lang="en-US"/>
          </a:p>
        </p:txBody>
      </p:sp>
    </p:spTree>
    <p:extLst>
      <p:ext uri="{BB962C8B-B14F-4D97-AF65-F5344CB8AC3E}">
        <p14:creationId xmlns:p14="http://schemas.microsoft.com/office/powerpoint/2010/main" val="280272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Consider the usefulness of the Leuven Scale – this will depend on the research focus.</a:t>
            </a:r>
            <a:endParaRPr lang="en-GB" dirty="0"/>
          </a:p>
        </p:txBody>
      </p:sp>
      <p:sp>
        <p:nvSpPr>
          <p:cNvPr id="4" name="Slide Number Placeholder 3"/>
          <p:cNvSpPr>
            <a:spLocks noGrp="1"/>
          </p:cNvSpPr>
          <p:nvPr>
            <p:ph type="sldNum" sz="quarter" idx="10"/>
          </p:nvPr>
        </p:nvSpPr>
        <p:spPr/>
        <p:txBody>
          <a:bodyPr/>
          <a:lstStyle/>
          <a:p>
            <a:fld id="{BE7CBA4E-73A2-9F44-BE5A-97E230C6A66E}" type="slidenum">
              <a:rPr lang="en-US" smtClean="0"/>
              <a:pPr/>
              <a:t>19</a:t>
            </a:fld>
            <a:endParaRPr lang="en-US"/>
          </a:p>
        </p:txBody>
      </p:sp>
    </p:spTree>
    <p:extLst>
      <p:ext uri="{BB962C8B-B14F-4D97-AF65-F5344CB8AC3E}">
        <p14:creationId xmlns:p14="http://schemas.microsoft.com/office/powerpoint/2010/main" val="3212120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4DAD678-8292-B44F-B449-11AB87EC09E7}" type="datetimeFigureOut">
              <a:rPr lang="en-US" smtClean="0"/>
              <a:pPr/>
              <a:t>1/15/2019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DBBC28-5C1F-5742-8A54-C2BE7C34E713}" type="slidenum">
              <a:rPr lang="en-US" smtClean="0"/>
              <a:pPr/>
              <a:t>‹#›</a:t>
            </a:fld>
            <a:endParaRPr lang="en-US"/>
          </a:p>
        </p:txBody>
      </p:sp>
    </p:spTree>
    <p:extLst>
      <p:ext uri="{BB962C8B-B14F-4D97-AF65-F5344CB8AC3E}">
        <p14:creationId xmlns:p14="http://schemas.microsoft.com/office/powerpoint/2010/main" val="3272204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4DAD678-8292-B44F-B449-11AB87EC09E7}" type="datetimeFigureOut">
              <a:rPr lang="en-US" smtClean="0"/>
              <a:pPr/>
              <a:t>1/15/2019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DBBC28-5C1F-5742-8A54-C2BE7C34E713}" type="slidenum">
              <a:rPr lang="en-US" smtClean="0"/>
              <a:pPr/>
              <a:t>‹#›</a:t>
            </a:fld>
            <a:endParaRPr lang="en-US"/>
          </a:p>
        </p:txBody>
      </p:sp>
    </p:spTree>
    <p:extLst>
      <p:ext uri="{BB962C8B-B14F-4D97-AF65-F5344CB8AC3E}">
        <p14:creationId xmlns:p14="http://schemas.microsoft.com/office/powerpoint/2010/main" val="3150146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4DAD678-8292-B44F-B449-11AB87EC09E7}" type="datetimeFigureOut">
              <a:rPr lang="en-US" smtClean="0"/>
              <a:pPr/>
              <a:t>1/15/2019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DBBC28-5C1F-5742-8A54-C2BE7C34E713}" type="slidenum">
              <a:rPr lang="en-US" smtClean="0"/>
              <a:pPr/>
              <a:t>‹#›</a:t>
            </a:fld>
            <a:endParaRPr lang="en-US"/>
          </a:p>
        </p:txBody>
      </p:sp>
    </p:spTree>
    <p:extLst>
      <p:ext uri="{BB962C8B-B14F-4D97-AF65-F5344CB8AC3E}">
        <p14:creationId xmlns:p14="http://schemas.microsoft.com/office/powerpoint/2010/main" val="2327853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4DAD678-8292-B44F-B449-11AB87EC09E7}" type="datetimeFigureOut">
              <a:rPr lang="en-US" smtClean="0"/>
              <a:pPr/>
              <a:t>1/15/2019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DBBC28-5C1F-5742-8A54-C2BE7C34E713}" type="slidenum">
              <a:rPr lang="en-US" smtClean="0"/>
              <a:pPr/>
              <a:t>‹#›</a:t>
            </a:fld>
            <a:endParaRPr lang="en-US"/>
          </a:p>
        </p:txBody>
      </p:sp>
    </p:spTree>
    <p:extLst>
      <p:ext uri="{BB962C8B-B14F-4D97-AF65-F5344CB8AC3E}">
        <p14:creationId xmlns:p14="http://schemas.microsoft.com/office/powerpoint/2010/main" val="3883480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4DAD678-8292-B44F-B449-11AB87EC09E7}" type="datetimeFigureOut">
              <a:rPr lang="en-US" smtClean="0"/>
              <a:pPr/>
              <a:t>1/15/2019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ADBBC28-5C1F-5742-8A54-C2BE7C34E713}" type="slidenum">
              <a:rPr lang="en-US" smtClean="0"/>
              <a:pPr/>
              <a:t>‹#›</a:t>
            </a:fld>
            <a:endParaRPr lang="en-US"/>
          </a:p>
        </p:txBody>
      </p:sp>
    </p:spTree>
    <p:extLst>
      <p:ext uri="{BB962C8B-B14F-4D97-AF65-F5344CB8AC3E}">
        <p14:creationId xmlns:p14="http://schemas.microsoft.com/office/powerpoint/2010/main" val="1643705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4DAD678-8292-B44F-B449-11AB87EC09E7}" type="datetimeFigureOut">
              <a:rPr lang="en-US" smtClean="0"/>
              <a:pPr/>
              <a:t>1/15/2019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DBBC28-5C1F-5742-8A54-C2BE7C34E713}" type="slidenum">
              <a:rPr lang="en-US" smtClean="0"/>
              <a:pPr/>
              <a:t>‹#›</a:t>
            </a:fld>
            <a:endParaRPr lang="en-US"/>
          </a:p>
        </p:txBody>
      </p:sp>
    </p:spTree>
    <p:extLst>
      <p:ext uri="{BB962C8B-B14F-4D97-AF65-F5344CB8AC3E}">
        <p14:creationId xmlns:p14="http://schemas.microsoft.com/office/powerpoint/2010/main" val="3473022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DAD678-8292-B44F-B449-11AB87EC09E7}" type="datetimeFigureOut">
              <a:rPr lang="en-US" smtClean="0"/>
              <a:pPr/>
              <a:t>1/15/2019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ADBBC28-5C1F-5742-8A54-C2BE7C34E713}" type="slidenum">
              <a:rPr lang="en-US" smtClean="0"/>
              <a:pPr/>
              <a:t>‹#›</a:t>
            </a:fld>
            <a:endParaRPr lang="en-US"/>
          </a:p>
        </p:txBody>
      </p:sp>
    </p:spTree>
    <p:extLst>
      <p:ext uri="{BB962C8B-B14F-4D97-AF65-F5344CB8AC3E}">
        <p14:creationId xmlns:p14="http://schemas.microsoft.com/office/powerpoint/2010/main" val="515499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D4DAD678-8292-B44F-B449-11AB87EC09E7}" type="datetimeFigureOut">
              <a:rPr lang="en-US" smtClean="0"/>
              <a:pPr/>
              <a:t>1/15/2019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DBBC28-5C1F-5742-8A54-C2BE7C34E713}" type="slidenum">
              <a:rPr lang="en-US" smtClean="0"/>
              <a:pPr/>
              <a:t>‹#›</a:t>
            </a:fld>
            <a:endParaRPr lang="en-US"/>
          </a:p>
        </p:txBody>
      </p:sp>
    </p:spTree>
    <p:extLst>
      <p:ext uri="{BB962C8B-B14F-4D97-AF65-F5344CB8AC3E}">
        <p14:creationId xmlns:p14="http://schemas.microsoft.com/office/powerpoint/2010/main" val="1198823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4DAD678-8292-B44F-B449-11AB87EC09E7}" type="datetimeFigureOut">
              <a:rPr lang="en-US" smtClean="0"/>
              <a:pPr/>
              <a:t>1/15/2019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DBBC28-5C1F-5742-8A54-C2BE7C34E713}" type="slidenum">
              <a:rPr lang="en-US" smtClean="0"/>
              <a:pPr/>
              <a:t>‹#›</a:t>
            </a:fld>
            <a:endParaRPr lang="en-US"/>
          </a:p>
        </p:txBody>
      </p:sp>
    </p:spTree>
    <p:extLst>
      <p:ext uri="{BB962C8B-B14F-4D97-AF65-F5344CB8AC3E}">
        <p14:creationId xmlns:p14="http://schemas.microsoft.com/office/powerpoint/2010/main" val="167662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4DAD678-8292-B44F-B449-11AB87EC09E7}" type="datetimeFigureOut">
              <a:rPr lang="en-US" smtClean="0"/>
              <a:pPr/>
              <a:t>1/15/2019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DBBC28-5C1F-5742-8A54-C2BE7C34E713}" type="slidenum">
              <a:rPr lang="en-US" smtClean="0"/>
              <a:pPr/>
              <a:t>‹#›</a:t>
            </a:fld>
            <a:endParaRPr lang="en-US"/>
          </a:p>
        </p:txBody>
      </p:sp>
    </p:spTree>
    <p:extLst>
      <p:ext uri="{BB962C8B-B14F-4D97-AF65-F5344CB8AC3E}">
        <p14:creationId xmlns:p14="http://schemas.microsoft.com/office/powerpoint/2010/main" val="1902232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4DAD678-8292-B44F-B449-11AB87EC09E7}" type="datetimeFigureOut">
              <a:rPr lang="en-US" smtClean="0"/>
              <a:pPr/>
              <a:t>1/15/2019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DBBC28-5C1F-5742-8A54-C2BE7C34E713}"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473556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4DAD678-8292-B44F-B449-11AB87EC09E7}" type="datetimeFigureOut">
              <a:rPr lang="en-US" smtClean="0"/>
              <a:pPr/>
              <a:t>1/15/2019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DBBC28-5C1F-5742-8A54-C2BE7C34E713}" type="slidenum">
              <a:rPr lang="en-US" smtClean="0"/>
              <a:pPr/>
              <a:t>‹#›</a:t>
            </a:fld>
            <a:endParaRPr lang="en-US"/>
          </a:p>
        </p:txBody>
      </p:sp>
    </p:spTree>
    <p:extLst>
      <p:ext uri="{BB962C8B-B14F-4D97-AF65-F5344CB8AC3E}">
        <p14:creationId xmlns:p14="http://schemas.microsoft.com/office/powerpoint/2010/main" val="244647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4DAD678-8292-B44F-B449-11AB87EC09E7}" type="datetimeFigureOut">
              <a:rPr lang="en-US" smtClean="0"/>
              <a:pPr/>
              <a:t>1/15/2019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DBBC28-5C1F-5742-8A54-C2BE7C34E713}" type="slidenum">
              <a:rPr lang="en-US" smtClean="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269730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4DAD678-8292-B44F-B449-11AB87EC09E7}" type="datetimeFigureOut">
              <a:rPr lang="en-US" smtClean="0"/>
              <a:pPr/>
              <a:t>1/15/2019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DBBC28-5C1F-5742-8A54-C2BE7C34E713}" type="slidenum">
              <a:rPr lang="en-US" smtClean="0"/>
              <a:pPr/>
              <a:t>‹#›</a:t>
            </a:fld>
            <a:endParaRPr lang="en-US"/>
          </a:p>
        </p:txBody>
      </p:sp>
    </p:spTree>
    <p:extLst>
      <p:ext uri="{BB962C8B-B14F-4D97-AF65-F5344CB8AC3E}">
        <p14:creationId xmlns:p14="http://schemas.microsoft.com/office/powerpoint/2010/main" val="9530974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4DAD678-8292-B44F-B449-11AB87EC09E7}" type="datetimeFigureOut">
              <a:rPr lang="en-US" smtClean="0"/>
              <a:pPr/>
              <a:t>1/15/2019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DBBC28-5C1F-5742-8A54-C2BE7C34E713}" type="slidenum">
              <a:rPr lang="en-US" smtClean="0"/>
              <a:pPr/>
              <a:t>‹#›</a:t>
            </a:fld>
            <a:endParaRPr lang="en-US"/>
          </a:p>
        </p:txBody>
      </p:sp>
    </p:spTree>
    <p:extLst>
      <p:ext uri="{BB962C8B-B14F-4D97-AF65-F5344CB8AC3E}">
        <p14:creationId xmlns:p14="http://schemas.microsoft.com/office/powerpoint/2010/main" val="19145739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4DAD678-8292-B44F-B449-11AB87EC09E7}" type="datetimeFigureOut">
              <a:rPr lang="en-US" smtClean="0"/>
              <a:pPr/>
              <a:t>1/15/2019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DBBC28-5C1F-5742-8A54-C2BE7C34E713}" type="slidenum">
              <a:rPr lang="en-US" smtClean="0"/>
              <a:pPr/>
              <a:t>‹#›</a:t>
            </a:fld>
            <a:endParaRPr lang="en-US"/>
          </a:p>
        </p:txBody>
      </p:sp>
    </p:spTree>
    <p:extLst>
      <p:ext uri="{BB962C8B-B14F-4D97-AF65-F5344CB8AC3E}">
        <p14:creationId xmlns:p14="http://schemas.microsoft.com/office/powerpoint/2010/main" val="1592043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4DAD678-8292-B44F-B449-11AB87EC09E7}" type="datetimeFigureOut">
              <a:rPr lang="en-US" smtClean="0"/>
              <a:pPr/>
              <a:t>1/15/2019</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2ADBBC28-5C1F-5742-8A54-C2BE7C34E713}" type="slidenum">
              <a:rPr lang="en-US" smtClean="0"/>
              <a:pPr/>
              <a:t>‹#›</a:t>
            </a:fld>
            <a:endParaRPr lang="en-US"/>
          </a:p>
        </p:txBody>
      </p:sp>
    </p:spTree>
    <p:extLst>
      <p:ext uri="{BB962C8B-B14F-4D97-AF65-F5344CB8AC3E}">
        <p14:creationId xmlns:p14="http://schemas.microsoft.com/office/powerpoint/2010/main" val="388967750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hyperlink" Target="https://www.youtube.com/watch?v=uhiCFdWeQfA" TargetMode="External"/><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Vv0HJ-ftOAU&amp;t=67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WwUCufOeOdE"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59712"/>
            <a:ext cx="9144000" cy="1828800"/>
          </a:xfrm>
        </p:spPr>
        <p:txBody>
          <a:bodyPr>
            <a:normAutofit fontScale="90000"/>
          </a:bodyPr>
          <a:lstStyle/>
          <a:p>
            <a:r>
              <a:rPr lang="en-US" sz="4800" dirty="0" smtClean="0">
                <a:latin typeface="Comic Sans MS"/>
                <a:cs typeface="Comic Sans MS"/>
              </a:rPr>
              <a:t>The Enquiring Teacher</a:t>
            </a:r>
            <a:br>
              <a:rPr lang="en-US" sz="4800" dirty="0" smtClean="0">
                <a:latin typeface="Comic Sans MS"/>
                <a:cs typeface="Comic Sans MS"/>
              </a:rPr>
            </a:br>
            <a:r>
              <a:rPr lang="en-US" dirty="0" smtClean="0">
                <a:latin typeface="Comic Sans MS"/>
                <a:cs typeface="Comic Sans MS"/>
              </a:rPr>
              <a:t>ECPP7001</a:t>
            </a:r>
            <a:br>
              <a:rPr lang="en-US" dirty="0" smtClean="0">
                <a:latin typeface="Comic Sans MS"/>
                <a:cs typeface="Comic Sans MS"/>
              </a:rPr>
            </a:br>
            <a:r>
              <a:rPr lang="en-US">
                <a:latin typeface="Comic Sans MS"/>
                <a:cs typeface="Comic Sans MS"/>
              </a:rPr>
              <a:t>Session </a:t>
            </a:r>
            <a:r>
              <a:rPr lang="en-US" smtClean="0">
                <a:latin typeface="Comic Sans MS"/>
                <a:cs typeface="Comic Sans MS"/>
              </a:rPr>
              <a:t>4</a:t>
            </a:r>
            <a:endParaRPr lang="en-US" sz="4800" dirty="0">
              <a:latin typeface="Comic Sans MS"/>
              <a:cs typeface="Comic Sans MS"/>
            </a:endParaRPr>
          </a:p>
        </p:txBody>
      </p:sp>
      <p:sp>
        <p:nvSpPr>
          <p:cNvPr id="4" name="Text Placeholder 3"/>
          <p:cNvSpPr>
            <a:spLocks noGrp="1"/>
          </p:cNvSpPr>
          <p:nvPr>
            <p:ph type="body" idx="1"/>
          </p:nvPr>
        </p:nvSpPr>
        <p:spPr/>
        <p:txBody>
          <a:bodyPr/>
          <a:lstStyle/>
          <a:p>
            <a:endParaRPr lang="en-US" dirty="0" smtClean="0"/>
          </a:p>
          <a:p>
            <a:endParaRPr lang="en-US" dirty="0" smtClean="0"/>
          </a:p>
        </p:txBody>
      </p:sp>
      <p:pic>
        <p:nvPicPr>
          <p:cNvPr id="5" name="Picture 4" descr="research wordle 2.png"/>
          <p:cNvPicPr>
            <a:picLocks noChangeAspect="1"/>
          </p:cNvPicPr>
          <p:nvPr/>
        </p:nvPicPr>
        <p:blipFill>
          <a:blip r:embed="rId2"/>
          <a:stretch>
            <a:fillRect/>
          </a:stretch>
        </p:blipFill>
        <p:spPr>
          <a:xfrm>
            <a:off x="4416926" y="4820737"/>
            <a:ext cx="4508500" cy="1803400"/>
          </a:xfrm>
          <a:prstGeom prst="rect">
            <a:avLst/>
          </a:prstGeom>
        </p:spPr>
      </p:pic>
    </p:spTree>
    <p:extLst>
      <p:ext uri="{BB962C8B-B14F-4D97-AF65-F5344CB8AC3E}">
        <p14:creationId xmlns:p14="http://schemas.microsoft.com/office/powerpoint/2010/main" val="61853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Comic Sans MS" panose="030F0702030302020204" pitchFamily="66" charset="0"/>
              </a:rPr>
              <a:t>Collecting data from a variety of sources</a:t>
            </a:r>
            <a:endParaRPr lang="en-GB" dirty="0">
              <a:latin typeface="Comic Sans MS" panose="030F0702030302020204" pitchFamily="66" charset="0"/>
            </a:endParaRPr>
          </a:p>
        </p:txBody>
      </p:sp>
      <p:sp>
        <p:nvSpPr>
          <p:cNvPr id="4" name="Text Placeholder 3"/>
          <p:cNvSpPr>
            <a:spLocks noGrp="1"/>
          </p:cNvSpPr>
          <p:nvPr>
            <p:ph type="body" idx="1"/>
          </p:nvPr>
        </p:nvSpPr>
        <p:spPr/>
        <p:txBody>
          <a:bodyPr/>
          <a:lstStyle/>
          <a:p>
            <a:endParaRPr lang="en-US"/>
          </a:p>
        </p:txBody>
      </p:sp>
    </p:spTree>
    <p:extLst>
      <p:ext uri="{BB962C8B-B14F-4D97-AF65-F5344CB8AC3E}">
        <p14:creationId xmlns:p14="http://schemas.microsoft.com/office/powerpoint/2010/main" val="38004115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for collecting data in a classroom context</a:t>
            </a:r>
            <a:endParaRPr lang="en-GB" dirty="0"/>
          </a:p>
        </p:txBody>
      </p:sp>
      <p:sp>
        <p:nvSpPr>
          <p:cNvPr id="3" name="Content Placeholder 2"/>
          <p:cNvSpPr>
            <a:spLocks noGrp="1"/>
          </p:cNvSpPr>
          <p:nvPr>
            <p:ph idx="1"/>
          </p:nvPr>
        </p:nvSpPr>
        <p:spPr/>
        <p:txBody>
          <a:bodyPr/>
          <a:lstStyle/>
          <a:p>
            <a:r>
              <a:rPr lang="en-GB" dirty="0" smtClean="0"/>
              <a:t>Learning walk</a:t>
            </a:r>
          </a:p>
          <a:p>
            <a:r>
              <a:rPr lang="en-GB" dirty="0" smtClean="0"/>
              <a:t>Observation</a:t>
            </a:r>
          </a:p>
          <a:p>
            <a:r>
              <a:rPr lang="en-GB" dirty="0" smtClean="0"/>
              <a:t>Tracking</a:t>
            </a:r>
          </a:p>
          <a:p>
            <a:r>
              <a:rPr lang="en-GB" dirty="0" smtClean="0"/>
              <a:t>Pupil voice (this will be covered on Wednesday)</a:t>
            </a:r>
          </a:p>
          <a:p>
            <a:r>
              <a:rPr lang="en-GB" dirty="0" smtClean="0"/>
              <a:t>Field notes (this will be covered on Friday)</a:t>
            </a:r>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F7881B-7CC0-450A-9000-9C8FED38135B}" type="slidenum">
              <a:rPr lang="en-GB" smtClean="0"/>
              <a:pPr/>
              <a:t>3</a:t>
            </a:fld>
            <a:endParaRPr lang="en-GB"/>
          </a:p>
        </p:txBody>
      </p:sp>
    </p:spTree>
    <p:extLst>
      <p:ext uri="{BB962C8B-B14F-4D97-AF65-F5344CB8AC3E}">
        <p14:creationId xmlns:p14="http://schemas.microsoft.com/office/powerpoint/2010/main" val="8450658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Comic Sans MS" panose="030F0702030302020204" pitchFamily="66" charset="0"/>
              </a:rPr>
              <a:t>Observation</a:t>
            </a:r>
            <a:endParaRPr lang="en-GB" dirty="0"/>
          </a:p>
        </p:txBody>
      </p:sp>
      <p:sp>
        <p:nvSpPr>
          <p:cNvPr id="3" name="Content Placeholder 2"/>
          <p:cNvSpPr>
            <a:spLocks noGrp="1"/>
          </p:cNvSpPr>
          <p:nvPr>
            <p:ph idx="1"/>
          </p:nvPr>
        </p:nvSpPr>
        <p:spPr/>
        <p:txBody>
          <a:bodyPr/>
          <a:lstStyle/>
          <a:p>
            <a:r>
              <a:rPr lang="en-GB" b="0" dirty="0">
                <a:latin typeface="Comic Sans MS" panose="030F0702030302020204" pitchFamily="66" charset="0"/>
              </a:rPr>
              <a:t>John Dewey </a:t>
            </a:r>
            <a:r>
              <a:rPr lang="en-GB" b="0" dirty="0" smtClean="0">
                <a:latin typeface="Comic Sans MS" panose="030F0702030302020204" pitchFamily="66" charset="0"/>
              </a:rPr>
              <a:t>said: </a:t>
            </a:r>
          </a:p>
          <a:p>
            <a:pPr marL="0" indent="0">
              <a:buNone/>
            </a:pPr>
            <a:r>
              <a:rPr lang="en-GB" b="0" dirty="0" smtClean="0"/>
              <a:t>‘</a:t>
            </a:r>
            <a:r>
              <a:rPr lang="en-GB" b="0" i="1" dirty="0"/>
              <a:t>Observation alone is not enough. We have </a:t>
            </a:r>
            <a:r>
              <a:rPr lang="en-GB" b="0" i="1" dirty="0" smtClean="0"/>
              <a:t>to understand </a:t>
            </a:r>
            <a:r>
              <a:rPr lang="en-GB" b="0" i="1" dirty="0"/>
              <a:t>the significance of what we see, hear, and touch.</a:t>
            </a:r>
            <a:r>
              <a:rPr lang="en-GB" b="0" i="1" dirty="0" smtClean="0"/>
              <a:t>  This </a:t>
            </a:r>
            <a:r>
              <a:rPr lang="en-GB" b="0" i="1" dirty="0"/>
              <a:t>significance consists </a:t>
            </a:r>
            <a:r>
              <a:rPr lang="en-GB" b="0" i="1" dirty="0" smtClean="0"/>
              <a:t>of the </a:t>
            </a:r>
            <a:r>
              <a:rPr lang="en-GB" b="0" i="1" dirty="0"/>
              <a:t>consequences that will result when what is seen is acted upon</a:t>
            </a:r>
            <a:r>
              <a:rPr lang="en-GB" b="0" dirty="0">
                <a:latin typeface="Gill Sans MT"/>
                <a:cs typeface="Gill Sans MT"/>
              </a:rPr>
              <a:t>’ (</a:t>
            </a:r>
            <a:r>
              <a:rPr lang="en-GB" b="0" dirty="0" smtClean="0">
                <a:latin typeface="Gill Sans MT"/>
                <a:cs typeface="Gill Sans MT"/>
              </a:rPr>
              <a:t>1938:68</a:t>
            </a:r>
            <a:r>
              <a:rPr lang="en-GB" b="0" dirty="0">
                <a:latin typeface="Gill Sans MT"/>
                <a:cs typeface="Gill Sans MT"/>
              </a:rPr>
              <a:t>).</a:t>
            </a:r>
            <a:endParaRPr lang="en-GB" dirty="0">
              <a:latin typeface="Gill Sans MT"/>
              <a:cs typeface="Gill Sans MT"/>
            </a:endParaRPr>
          </a:p>
        </p:txBody>
      </p:sp>
      <p:sp>
        <p:nvSpPr>
          <p:cNvPr id="4" name="Date Placeholder 3"/>
          <p:cNvSpPr>
            <a:spLocks noGrp="1"/>
          </p:cNvSpPr>
          <p:nvPr>
            <p:ph type="dt" sz="half" idx="10"/>
          </p:nvPr>
        </p:nvSpPr>
        <p:spPr/>
        <p:txBody>
          <a:bodyPr/>
          <a:lstStyle/>
          <a:p>
            <a:fld id="{31E7ADFF-DA75-4C2B-B79E-63D43DB1ED94}" type="datetime1">
              <a:rPr lang="en-US" smtClean="0"/>
              <a:pPr/>
              <a:t>1/15/2019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4</a:t>
            </a:fld>
            <a:endParaRPr lang="en-US"/>
          </a:p>
        </p:txBody>
      </p:sp>
    </p:spTree>
    <p:extLst>
      <p:ext uri="{BB962C8B-B14F-4D97-AF65-F5344CB8AC3E}">
        <p14:creationId xmlns:p14="http://schemas.microsoft.com/office/powerpoint/2010/main" val="16590376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Observation</a:t>
            </a:r>
            <a:endParaRPr lang="en-US" dirty="0"/>
          </a:p>
        </p:txBody>
      </p:sp>
      <p:sp>
        <p:nvSpPr>
          <p:cNvPr id="3" name="Content Placeholder 2"/>
          <p:cNvSpPr>
            <a:spLocks noGrp="1"/>
          </p:cNvSpPr>
          <p:nvPr>
            <p:ph idx="1"/>
          </p:nvPr>
        </p:nvSpPr>
        <p:spPr/>
        <p:txBody>
          <a:bodyPr/>
          <a:lstStyle/>
          <a:p>
            <a:pPr>
              <a:buNone/>
            </a:pPr>
            <a:r>
              <a:rPr lang="en-GB" dirty="0" smtClean="0"/>
              <a:t>You could focus on: </a:t>
            </a:r>
            <a:endParaRPr lang="en-US" dirty="0" smtClean="0"/>
          </a:p>
          <a:p>
            <a:pPr lvl="0"/>
            <a:r>
              <a:rPr lang="en-GB" dirty="0" smtClean="0"/>
              <a:t>the purposes of communicating e.g. to instruct, persuade, encourage, transmit information;</a:t>
            </a:r>
            <a:endParaRPr lang="en-US" dirty="0" smtClean="0"/>
          </a:p>
          <a:p>
            <a:pPr lvl="0"/>
            <a:r>
              <a:rPr lang="en-GB" dirty="0" smtClean="0"/>
              <a:t>possible barriers to effective communication e.g. linguistic, environmental,  physical and how these are addressed;</a:t>
            </a:r>
            <a:endParaRPr lang="en-US" dirty="0" smtClean="0"/>
          </a:p>
          <a:p>
            <a:pPr lvl="0"/>
            <a:r>
              <a:rPr lang="en-GB" dirty="0" smtClean="0"/>
              <a:t>non-verbal means of communication e.g. facial expressions, movement of teacher and pupils.</a:t>
            </a:r>
            <a:endParaRPr lang="en-US" dirty="0" smtClean="0"/>
          </a:p>
          <a:p>
            <a:endParaRPr lang="en-US" dirty="0" smtClean="0"/>
          </a:p>
        </p:txBody>
      </p:sp>
      <p:sp>
        <p:nvSpPr>
          <p:cNvPr id="4" name="Date Placeholder 3"/>
          <p:cNvSpPr>
            <a:spLocks noGrp="1"/>
          </p:cNvSpPr>
          <p:nvPr>
            <p:ph type="dt" sz="half" idx="10"/>
          </p:nvPr>
        </p:nvSpPr>
        <p:spPr/>
        <p:txBody>
          <a:bodyPr/>
          <a:lstStyle/>
          <a:p>
            <a:fld id="{52045C5F-0309-4294-9628-5563293FF19D}" type="datetime1">
              <a:rPr lang="en-US" smtClean="0"/>
              <a:pPr/>
              <a:t>1/15/2019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5</a:t>
            </a:fld>
            <a:endParaRPr lang="en-US"/>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Observation (contd.)</a:t>
            </a:r>
            <a:endParaRPr lang="en-GB" dirty="0"/>
          </a:p>
        </p:txBody>
      </p:sp>
      <p:sp>
        <p:nvSpPr>
          <p:cNvPr id="3" name="Content Placeholder 2"/>
          <p:cNvSpPr>
            <a:spLocks noGrp="1"/>
          </p:cNvSpPr>
          <p:nvPr>
            <p:ph idx="1"/>
          </p:nvPr>
        </p:nvSpPr>
        <p:spPr/>
        <p:txBody>
          <a:bodyPr/>
          <a:lstStyle/>
          <a:p>
            <a:r>
              <a:rPr lang="en-GB" dirty="0" smtClean="0"/>
              <a:t>how speaking and listening skills are promoted</a:t>
            </a:r>
          </a:p>
          <a:p>
            <a:r>
              <a:rPr lang="en-GB" dirty="0" smtClean="0"/>
              <a:t> explanations</a:t>
            </a:r>
          </a:p>
          <a:p>
            <a:r>
              <a:rPr lang="en-GB" dirty="0" smtClean="0"/>
              <a:t>communication between pupils</a:t>
            </a:r>
          </a:p>
          <a:p>
            <a:r>
              <a:rPr lang="en-GB" dirty="0" smtClean="0"/>
              <a:t>Review of previous learning</a:t>
            </a:r>
          </a:p>
          <a:p>
            <a:r>
              <a:rPr lang="en-GB" dirty="0" smtClean="0"/>
              <a:t>Questioning skills, e.g. types of questions, pupil responses, wait time</a:t>
            </a:r>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493343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3332" y="287866"/>
            <a:ext cx="7924801" cy="1631216"/>
          </a:xfrm>
          <a:prstGeom prst="rect">
            <a:avLst/>
          </a:prstGeom>
        </p:spPr>
        <p:txBody>
          <a:bodyPr wrap="square">
            <a:spAutoFit/>
          </a:bodyPr>
          <a:lstStyle/>
          <a:p>
            <a:r>
              <a:rPr lang="en-US" sz="2000" dirty="0">
                <a:latin typeface="Comic Sans MS" panose="030F0702030302020204" pitchFamily="66" charset="0"/>
              </a:rPr>
              <a:t>The average time teachers give between asking a question and taking an answer </a:t>
            </a:r>
            <a:r>
              <a:rPr lang="en-US" sz="2000" dirty="0" smtClean="0">
                <a:latin typeface="Comic Sans MS" panose="030F0702030302020204" pitchFamily="66" charset="0"/>
              </a:rPr>
              <a:t>is ………..?</a:t>
            </a:r>
          </a:p>
          <a:p>
            <a:r>
              <a:rPr lang="en-US" sz="2000" dirty="0" smtClean="0">
                <a:latin typeface="Comic Sans MS" panose="030F0702030302020204" pitchFamily="66" charset="0"/>
              </a:rPr>
              <a:t>Check out the clip below.</a:t>
            </a:r>
          </a:p>
          <a:p>
            <a:r>
              <a:rPr lang="en-US" sz="2000" dirty="0">
                <a:latin typeface="Comic Sans MS" panose="030F0702030302020204" pitchFamily="66" charset="0"/>
                <a:hlinkClick r:id="rId5"/>
              </a:rPr>
              <a:t>https://</a:t>
            </a:r>
            <a:r>
              <a:rPr lang="en-US" sz="2000" dirty="0" smtClean="0">
                <a:latin typeface="Comic Sans MS" panose="030F0702030302020204" pitchFamily="66" charset="0"/>
                <a:hlinkClick r:id="rId5"/>
              </a:rPr>
              <a:t>www.youtube.com/watch?v=uhiCFdWeQfA</a:t>
            </a:r>
            <a:endParaRPr lang="en-US" sz="2000" dirty="0" smtClean="0">
              <a:latin typeface="Comic Sans MS" panose="030F0702030302020204" pitchFamily="66" charset="0"/>
            </a:endParaRPr>
          </a:p>
          <a:p>
            <a:endParaRPr lang="en-US" sz="2000" dirty="0">
              <a:latin typeface="Comic Sans MS" panose="030F0702030302020204" pitchFamily="66" charset="0"/>
            </a:endParaRPr>
          </a:p>
        </p:txBody>
      </p:sp>
      <p:sp>
        <p:nvSpPr>
          <p:cNvPr id="4" name="TextBox 3"/>
          <p:cNvSpPr txBox="1"/>
          <p:nvPr/>
        </p:nvSpPr>
        <p:spPr>
          <a:xfrm>
            <a:off x="3691467" y="5249333"/>
            <a:ext cx="5596404" cy="923330"/>
          </a:xfrm>
          <a:prstGeom prst="rect">
            <a:avLst/>
          </a:prstGeom>
          <a:noFill/>
        </p:spPr>
        <p:txBody>
          <a:bodyPr wrap="none" rtlCol="0">
            <a:spAutoFit/>
          </a:bodyPr>
          <a:lstStyle/>
          <a:p>
            <a:r>
              <a:rPr lang="en-US" sz="5400" dirty="0" smtClean="0">
                <a:latin typeface="Comic Sans MS" panose="030F0702030302020204" pitchFamily="66" charset="0"/>
              </a:rPr>
              <a:t>0.9 of a second!!!</a:t>
            </a:r>
            <a:endParaRPr lang="en-US" sz="5400" dirty="0">
              <a:latin typeface="Comic Sans MS" panose="030F0702030302020204" pitchFamily="66" charset="0"/>
            </a:endParaRP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D357AA-FABF-AA4B-9415-FFC06ACDC7FB}" type="slidenum">
              <a:rPr lang="en-US" smtClean="0"/>
              <a:pPr/>
              <a:t>7</a:t>
            </a:fld>
            <a:endParaRPr lang="en-US"/>
          </a:p>
        </p:txBody>
      </p:sp>
      <p:pic>
        <p:nvPicPr>
          <p:cNvPr id="8" name="Anyone, anyone teacher from Ferris Bueller's Day Off">
            <a:hlinkClick r:id="" action="ppaction://media"/>
          </p:cNvPr>
          <p:cNvPicPr/>
          <p:nvPr>
            <a:videoFile r:link="rId2"/>
            <p:extLst>
              <p:ext uri="{DAA4B4D4-6D71-4841-9C94-3DE7FCFB9230}">
                <p14:media xmlns:p14="http://schemas.microsoft.com/office/powerpoint/2010/main" r:embed="rId1"/>
              </p:ext>
            </p:extLst>
          </p:nvPr>
        </p:nvPicPr>
        <p:blipFill>
          <a:blip r:embed="rId6"/>
          <a:stretch>
            <a:fillRect/>
          </a:stretch>
        </p:blipFill>
        <p:spPr>
          <a:xfrm>
            <a:off x="1905000" y="1636646"/>
            <a:ext cx="4572000" cy="3429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accel="50000" decel="50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8"/>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p:cTn id="13" dur="1" fill="hold"/>
                                        <p:tgtEl>
                                          <p:spTgt spid="8"/>
                                        </p:tgtEl>
                                      </p:cBhvr>
                                    </p:cmd>
                                  </p:childTnLst>
                                </p:cTn>
                              </p:par>
                            </p:childTnLst>
                          </p:cTn>
                        </p:par>
                      </p:childTnLst>
                    </p:cTn>
                  </p:par>
                </p:childTnLst>
              </p:cTn>
              <p:nextCondLst>
                <p:cond evt="onClick" delay="0">
                  <p:tgtEl>
                    <p:spTgt spid="8"/>
                  </p:tgtEl>
                </p:cond>
              </p:nextCondLst>
            </p:seq>
            <p:video>
              <p:cMediaNode vol="80000">
                <p:cTn id="14" fill="hold" display="0">
                  <p:stCondLst>
                    <p:cond delay="indefinite"/>
                  </p:stCondLst>
                </p:cTn>
                <p:tgtEl>
                  <p:spTgt spid="8"/>
                </p:tgtEl>
              </p:cMediaNode>
            </p:video>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tudent-Body-Language-Poster2.jpg"/>
          <p:cNvPicPr>
            <a:picLocks noChangeAspect="1"/>
          </p:cNvPicPr>
          <p:nvPr/>
        </p:nvPicPr>
        <p:blipFill>
          <a:blip r:embed="rId3"/>
          <a:stretch>
            <a:fillRect/>
          </a:stretch>
        </p:blipFill>
        <p:spPr>
          <a:xfrm>
            <a:off x="706964" y="557213"/>
            <a:ext cx="7607300" cy="5998064"/>
          </a:xfrm>
          <a:prstGeom prst="rect">
            <a:avLst/>
          </a:prstGeom>
        </p:spPr>
      </p:pic>
      <p:sp>
        <p:nvSpPr>
          <p:cNvPr id="3" name="TextBox 2"/>
          <p:cNvSpPr txBox="1"/>
          <p:nvPr/>
        </p:nvSpPr>
        <p:spPr>
          <a:xfrm>
            <a:off x="2235203" y="15516"/>
            <a:ext cx="5517857" cy="600164"/>
          </a:xfrm>
          <a:prstGeom prst="rect">
            <a:avLst/>
          </a:prstGeom>
          <a:noFill/>
        </p:spPr>
        <p:txBody>
          <a:bodyPr wrap="none" rtlCol="0">
            <a:spAutoFit/>
          </a:bodyPr>
          <a:lstStyle/>
          <a:p>
            <a:r>
              <a:rPr lang="en-US" sz="3300" dirty="0" smtClean="0">
                <a:latin typeface="Comic Sans MS" panose="030F0702030302020204" pitchFamily="66" charset="0"/>
              </a:rPr>
              <a:t>Non verbal communication?</a:t>
            </a:r>
            <a:endParaRPr lang="en-US" sz="3300" dirty="0">
              <a:latin typeface="Comic Sans MS" panose="030F0702030302020204" pitchFamily="66" charset="0"/>
            </a:endParaRP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8</a:t>
            </a:fld>
            <a:endParaRPr lang="en-US"/>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ody language-p2.jpg"/>
          <p:cNvPicPr>
            <a:picLocks noChangeAspect="1"/>
          </p:cNvPicPr>
          <p:nvPr/>
        </p:nvPicPr>
        <p:blipFill>
          <a:blip r:embed="rId3"/>
          <a:stretch>
            <a:fillRect/>
          </a:stretch>
        </p:blipFill>
        <p:spPr>
          <a:xfrm>
            <a:off x="288396" y="162338"/>
            <a:ext cx="4047345" cy="2486025"/>
          </a:xfrm>
          <a:prstGeom prst="rect">
            <a:avLst/>
          </a:prstGeom>
        </p:spPr>
      </p:pic>
      <p:pic>
        <p:nvPicPr>
          <p:cNvPr id="3" name="Picture 2" descr="Body language-p3.jpg"/>
          <p:cNvPicPr>
            <a:picLocks noChangeAspect="1"/>
          </p:cNvPicPr>
          <p:nvPr/>
        </p:nvPicPr>
        <p:blipFill>
          <a:blip r:embed="rId4"/>
          <a:stretch>
            <a:fillRect/>
          </a:stretch>
        </p:blipFill>
        <p:spPr>
          <a:xfrm>
            <a:off x="4541837" y="162338"/>
            <a:ext cx="4331230" cy="3816995"/>
          </a:xfrm>
          <a:prstGeom prst="rect">
            <a:avLst/>
          </a:prstGeom>
        </p:spPr>
      </p:pic>
      <p:pic>
        <p:nvPicPr>
          <p:cNvPr id="5" name="Picture 4"/>
          <p:cNvPicPr>
            <a:picLocks noChangeAspect="1"/>
          </p:cNvPicPr>
          <p:nvPr/>
        </p:nvPicPr>
        <p:blipFill>
          <a:blip r:embed="rId5"/>
          <a:stretch>
            <a:fillRect/>
          </a:stretch>
        </p:blipFill>
        <p:spPr>
          <a:xfrm>
            <a:off x="288396" y="3444597"/>
            <a:ext cx="4105525" cy="2782634"/>
          </a:xfrm>
          <a:prstGeom prst="rect">
            <a:avLst/>
          </a:prstGeom>
        </p:spPr>
      </p:pic>
      <p:sp>
        <p:nvSpPr>
          <p:cNvPr id="4" name="Date Placeholder 3"/>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D357AA-FABF-AA4B-9415-FFC06ACDC7FB}" type="slidenum">
              <a:rPr lang="en-US" smtClean="0"/>
              <a:pPr/>
              <a:t>9</a:t>
            </a:fld>
            <a:endParaRPr lang="en-US"/>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Teacher Tracking</a:t>
            </a:r>
            <a:endParaRPr lang="en-US" dirty="0"/>
          </a:p>
        </p:txBody>
      </p:sp>
      <p:sp>
        <p:nvSpPr>
          <p:cNvPr id="3" name="Content Placeholder 2"/>
          <p:cNvSpPr>
            <a:spLocks noGrp="1"/>
          </p:cNvSpPr>
          <p:nvPr>
            <p:ph type="body" idx="1"/>
          </p:nvPr>
        </p:nvSpPr>
        <p:spPr/>
        <p:txBody>
          <a:bodyPr/>
          <a:lstStyle/>
          <a:p>
            <a:pPr>
              <a:buNone/>
            </a:pPr>
            <a:r>
              <a:rPr lang="en-US" dirty="0" smtClean="0"/>
              <a:t>	</a:t>
            </a:r>
          </a:p>
        </p:txBody>
      </p:sp>
      <p:sp>
        <p:nvSpPr>
          <p:cNvPr id="11" name="Content Placeholder 10"/>
          <p:cNvSpPr>
            <a:spLocks noGrp="1"/>
          </p:cNvSpPr>
          <p:nvPr>
            <p:ph sz="half" idx="2"/>
          </p:nvPr>
        </p:nvSpPr>
        <p:spPr/>
        <p:txBody>
          <a:bodyPr/>
          <a:lstStyle/>
          <a:p>
            <a:pPr marL="0" indent="0">
              <a:buNone/>
            </a:pPr>
            <a:endParaRPr lang="en-GB" dirty="0"/>
          </a:p>
        </p:txBody>
      </p:sp>
      <p:sp>
        <p:nvSpPr>
          <p:cNvPr id="12" name="Text Placeholder 11"/>
          <p:cNvSpPr>
            <a:spLocks noGrp="1"/>
          </p:cNvSpPr>
          <p:nvPr>
            <p:ph type="body" sz="quarter" idx="3"/>
          </p:nvPr>
        </p:nvSpPr>
        <p:spPr/>
        <p:txBody>
          <a:bodyPr/>
          <a:lstStyle/>
          <a:p>
            <a:endParaRPr lang="en-GB"/>
          </a:p>
        </p:txBody>
      </p:sp>
      <p:sp>
        <p:nvSpPr>
          <p:cNvPr id="13" name="Content Placeholder 12"/>
          <p:cNvSpPr>
            <a:spLocks noGrp="1"/>
          </p:cNvSpPr>
          <p:nvPr>
            <p:ph sz="quarter" idx="4"/>
          </p:nvPr>
        </p:nvSpPr>
        <p:spPr/>
        <p:txBody>
          <a:bodyPr/>
          <a:lstStyle/>
          <a:p>
            <a:r>
              <a:rPr lang="en-US" dirty="0"/>
              <a:t>The teacher movement technique is a tracking record of where a teacher positions himself or herself and where the teacher moves throughout the lesson. </a:t>
            </a:r>
          </a:p>
          <a:p>
            <a:endParaRPr lang="en-GB" dirty="0"/>
          </a:p>
        </p:txBody>
      </p:sp>
      <p:sp>
        <p:nvSpPr>
          <p:cNvPr id="4" name="Date Placeholder 3"/>
          <p:cNvSpPr>
            <a:spLocks noGrp="1"/>
          </p:cNvSpPr>
          <p:nvPr>
            <p:ph type="dt" sz="half" idx="10"/>
          </p:nvPr>
        </p:nvSpPr>
        <p:spPr/>
        <p:txBody>
          <a:bodyPr/>
          <a:lstStyle/>
          <a:p>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ED357AA-FABF-AA4B-9415-FFC06ACDC7FB}" type="slidenum">
              <a:rPr lang="en-US" smtClean="0"/>
              <a:pPr/>
              <a:t>10</a:t>
            </a:fld>
            <a:endParaRPr lang="en-US"/>
          </a:p>
        </p:txBody>
      </p:sp>
      <p:pic>
        <p:nvPicPr>
          <p:cNvPr id="5" name="Content Placeholder 3" descr="classroom_traffic.jpg"/>
          <p:cNvPicPr>
            <a:picLocks/>
          </p:cNvPicPr>
          <p:nvPr/>
        </p:nvPicPr>
        <p:blipFill>
          <a:blip r:embed="rId3"/>
          <a:srcRect l="7115" t="22912" r="60508" b="34380"/>
          <a:stretch>
            <a:fillRect/>
          </a:stretch>
        </p:blipFill>
        <p:spPr>
          <a:xfrm>
            <a:off x="6444676" y="280587"/>
            <a:ext cx="2551956" cy="2091534"/>
          </a:xfrm>
          <a:prstGeom prst="rect">
            <a:avLst/>
          </a:prstGeom>
          <a:ln w="28575">
            <a:solidFill>
              <a:srgbClr val="FF0000"/>
            </a:solidFill>
          </a:ln>
        </p:spPr>
      </p:pic>
      <p:sp>
        <p:nvSpPr>
          <p:cNvPr id="6" name="Rectangle 5"/>
          <p:cNvSpPr/>
          <p:nvPr/>
        </p:nvSpPr>
        <p:spPr>
          <a:xfrm>
            <a:off x="457200" y="2760132"/>
            <a:ext cx="3243071" cy="2308324"/>
          </a:xfrm>
          <a:prstGeom prst="rect">
            <a:avLst/>
          </a:prstGeom>
        </p:spPr>
        <p:txBody>
          <a:bodyPr wrap="square">
            <a:spAutoFit/>
          </a:bodyPr>
          <a:lstStyle/>
          <a:p>
            <a:r>
              <a:rPr lang="en-US" dirty="0" smtClean="0">
                <a:effectLst>
                  <a:outerShdw blurRad="38100" dist="38100" dir="2700000" algn="tl">
                    <a:srgbClr val="000000">
                      <a:alpha val="43137"/>
                    </a:srgbClr>
                  </a:outerShdw>
                </a:effectLst>
                <a:latin typeface="Gill Sans"/>
                <a:cs typeface="Gill Sans"/>
              </a:rPr>
              <a:t>Number the teacher’s initial location as number one and draw a circle around the number. Draw a continuous line from there to the next stop and label it as number two with a circle around it and so on. </a:t>
            </a:r>
            <a:endParaRPr lang="en-US" dirty="0">
              <a:effectLst>
                <a:outerShdw blurRad="38100" dist="38100" dir="2700000" algn="tl">
                  <a:srgbClr val="000000">
                    <a:alpha val="43137"/>
                  </a:srgbClr>
                </a:outerShdw>
              </a:effectLst>
              <a:latin typeface="Gill Sans"/>
              <a:cs typeface="Gill Sans"/>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107577"/>
            <a:ext cx="7581901" cy="569756"/>
          </a:xfrm>
        </p:spPr>
        <p:txBody>
          <a:bodyPr>
            <a:normAutofit fontScale="90000"/>
          </a:bodyPr>
          <a:lstStyle/>
          <a:p>
            <a:r>
              <a:rPr lang="en-US" dirty="0" smtClean="0">
                <a:latin typeface="Comic Sans MS" panose="030F0702030302020204" pitchFamily="66" charset="0"/>
              </a:rPr>
              <a:t>Teacher Tracking</a:t>
            </a:r>
            <a:endParaRPr lang="en-US" dirty="0">
              <a:latin typeface="Comic Sans MS" panose="030F0702030302020204" pitchFamily="66" charset="0"/>
            </a:endParaRPr>
          </a:p>
        </p:txBody>
      </p:sp>
      <p:pic>
        <p:nvPicPr>
          <p:cNvPr id="4" name="Content Placeholder 3" descr="classroom_traffic.jpg"/>
          <p:cNvPicPr>
            <a:picLocks noGrp="1"/>
          </p:cNvPicPr>
          <p:nvPr>
            <p:ph idx="1"/>
          </p:nvPr>
        </p:nvPicPr>
        <p:blipFill>
          <a:blip r:embed="rId3"/>
          <a:srcRect l="7115" t="12177" r="8778" b="9409"/>
          <a:stretch>
            <a:fillRect/>
          </a:stretch>
        </p:blipFill>
        <p:spPr>
          <a:xfrm>
            <a:off x="609588" y="931328"/>
            <a:ext cx="7874000" cy="5689600"/>
          </a:xfrm>
          <a:prstGeom prst="rect">
            <a:avLst/>
          </a:prstGeom>
        </p:spPr>
      </p:pic>
      <p:sp>
        <p:nvSpPr>
          <p:cNvPr id="3" name="Date Placeholder 2"/>
          <p:cNvSpPr>
            <a:spLocks noGrp="1"/>
          </p:cNvSpPr>
          <p:nvPr>
            <p:ph type="dt" sz="half" idx="10"/>
          </p:nvPr>
        </p:nvSpPr>
        <p:spPr/>
        <p:txBody>
          <a:bodyPr/>
          <a:lstStyle/>
          <a:p>
            <a:fld id="{3E8F040D-8F8E-4EC3-9C27-9C509CD3835C}" type="datetime1">
              <a:rPr lang="en-US" smtClean="0"/>
              <a:pPr/>
              <a:t>1/15/2019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11</a:t>
            </a:fld>
            <a:endParaRPr lang="en-US"/>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mtClean="0"/>
              <a:t>How could you develop your tracking charts further?</a:t>
            </a:r>
            <a:endParaRPr lang="en-US" dirty="0"/>
          </a:p>
        </p:txBody>
      </p:sp>
      <p:sp>
        <p:nvSpPr>
          <p:cNvPr id="3" name="Content Placeholder 2"/>
          <p:cNvSpPr>
            <a:spLocks noGrp="1"/>
          </p:cNvSpPr>
          <p:nvPr>
            <p:ph idx="1"/>
          </p:nvPr>
        </p:nvSpPr>
        <p:spPr/>
        <p:txBody>
          <a:bodyPr/>
          <a:lstStyle/>
          <a:p>
            <a:r>
              <a:rPr lang="en-US" smtClean="0"/>
              <a:t>Position</a:t>
            </a:r>
          </a:p>
          <a:p>
            <a:r>
              <a:rPr lang="en-US" smtClean="0"/>
              <a:t>Level</a:t>
            </a:r>
          </a:p>
          <a:p>
            <a:r>
              <a:rPr lang="en-US" smtClean="0"/>
              <a:t>Projection</a:t>
            </a:r>
          </a:p>
          <a:p>
            <a:r>
              <a:rPr lang="en-US" smtClean="0"/>
              <a:t>Spread of interaction</a:t>
            </a:r>
          </a:p>
          <a:p>
            <a:r>
              <a:rPr lang="en-US" smtClean="0"/>
              <a:t>Time spent in an area</a:t>
            </a:r>
          </a:p>
          <a:p>
            <a:r>
              <a:rPr lang="en-US" smtClean="0"/>
              <a:t>Sitting</a:t>
            </a:r>
          </a:p>
          <a:p>
            <a:r>
              <a:rPr lang="en-US" smtClean="0"/>
              <a:t>Ideas?</a:t>
            </a:r>
            <a:endParaRPr lang="en-US" dirty="0"/>
          </a:p>
        </p:txBody>
      </p:sp>
      <p:sp>
        <p:nvSpPr>
          <p:cNvPr id="4" name="Date Placeholder 3"/>
          <p:cNvSpPr>
            <a:spLocks noGrp="1"/>
          </p:cNvSpPr>
          <p:nvPr>
            <p:ph type="dt" sz="half" idx="10"/>
          </p:nvPr>
        </p:nvSpPr>
        <p:spPr/>
        <p:txBody>
          <a:bodyPr/>
          <a:lstStyle/>
          <a:p>
            <a:fld id="{ACB37C8C-CBFD-4A72-8CE9-A88AD8DED052}" type="datetime1">
              <a:rPr lang="en-US" smtClean="0"/>
              <a:pPr/>
              <a:t>1/15/2019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12</a:t>
            </a:fld>
            <a:endParaRPr lang="en-US"/>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Positioning</a:t>
            </a:r>
            <a:endParaRPr lang="en-US" dirty="0"/>
          </a:p>
        </p:txBody>
      </p:sp>
      <p:sp>
        <p:nvSpPr>
          <p:cNvPr id="3" name="Content Placeholder 2"/>
          <p:cNvSpPr>
            <a:spLocks noGrp="1"/>
          </p:cNvSpPr>
          <p:nvPr>
            <p:ph idx="1"/>
          </p:nvPr>
        </p:nvSpPr>
        <p:spPr/>
        <p:txBody>
          <a:bodyPr/>
          <a:lstStyle/>
          <a:p>
            <a:r>
              <a:rPr lang="en-US" smtClean="0"/>
              <a:t>This is a a simple classroom management technique that helps in the distribution of questions around the class. </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D357AA-FABF-AA4B-9415-FFC06ACDC7FB}" type="slidenum">
              <a:rPr lang="en-US" smtClean="0"/>
              <a:pPr/>
              <a:t>13</a:t>
            </a:fld>
            <a:endParaRPr lang="en-US"/>
          </a:p>
        </p:txBody>
      </p:sp>
      <p:pic>
        <p:nvPicPr>
          <p:cNvPr id="4" name="Picture 3" descr="Teacher position.tiff"/>
          <p:cNvPicPr>
            <a:picLocks noChangeAspect="1"/>
          </p:cNvPicPr>
          <p:nvPr/>
        </p:nvPicPr>
        <p:blipFill>
          <a:blip r:embed="rId3"/>
          <a:stretch>
            <a:fillRect/>
          </a:stretch>
        </p:blipFill>
        <p:spPr>
          <a:xfrm>
            <a:off x="868363" y="3208866"/>
            <a:ext cx="7493000" cy="3378200"/>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Things to consider during observation</a:t>
            </a:r>
            <a:endParaRPr lang="en-GB" dirty="0"/>
          </a:p>
        </p:txBody>
      </p:sp>
      <p:sp>
        <p:nvSpPr>
          <p:cNvPr id="3" name="Content Placeholder 2"/>
          <p:cNvSpPr>
            <a:spLocks noGrp="1"/>
          </p:cNvSpPr>
          <p:nvPr>
            <p:ph idx="1"/>
          </p:nvPr>
        </p:nvSpPr>
        <p:spPr/>
        <p:txBody>
          <a:bodyPr/>
          <a:lstStyle/>
          <a:p>
            <a:r>
              <a:rPr lang="en-GB" dirty="0" smtClean="0"/>
              <a:t>Observation produces a strong emotional response</a:t>
            </a:r>
          </a:p>
          <a:p>
            <a:r>
              <a:rPr lang="en-GB" dirty="0" smtClean="0"/>
              <a:t>Learning is invisible</a:t>
            </a:r>
          </a:p>
          <a:p>
            <a:r>
              <a:rPr lang="en-GB" dirty="0" smtClean="0"/>
              <a:t>Making links that don’t exist</a:t>
            </a:r>
          </a:p>
          <a:p>
            <a:r>
              <a:rPr lang="en-GB" dirty="0" smtClean="0"/>
              <a:t>We assume that if you can do it you can spot it</a:t>
            </a:r>
          </a:p>
          <a:p>
            <a:r>
              <a:rPr lang="en-GB" dirty="0" err="1" smtClean="0"/>
              <a:t>Inattentional</a:t>
            </a:r>
            <a:r>
              <a:rPr lang="en-GB" dirty="0" smtClean="0"/>
              <a:t> blindness</a:t>
            </a:r>
            <a:endParaRPr lang="en-GB"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D357AA-FABF-AA4B-9415-FFC06ACDC7FB}" type="slidenum">
              <a:rPr lang="en-US" smtClean="0"/>
              <a:pPr/>
              <a:t>14</a:t>
            </a:fld>
            <a:endParaRPr lang="en-US"/>
          </a:p>
        </p:txBody>
      </p:sp>
    </p:spTree>
    <p:extLst>
      <p:ext uri="{BB962C8B-B14F-4D97-AF65-F5344CB8AC3E}">
        <p14:creationId xmlns:p14="http://schemas.microsoft.com/office/powerpoint/2010/main" val="191738796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Observation within lesson study…</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www.youtube.com/watch?v=Vv0HJ-ftOAU&amp;t=67s</a:t>
            </a:r>
            <a:endParaRPr lang="en-GB" dirty="0" smtClean="0"/>
          </a:p>
          <a:p>
            <a:endParaRPr lang="en-GB" dirty="0"/>
          </a:p>
        </p:txBody>
      </p:sp>
    </p:spTree>
    <p:extLst>
      <p:ext uri="{BB962C8B-B14F-4D97-AF65-F5344CB8AC3E}">
        <p14:creationId xmlns:p14="http://schemas.microsoft.com/office/powerpoint/2010/main" val="40969952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3426128974"/>
              </p:ext>
            </p:extLst>
          </p:nvPr>
        </p:nvGraphicFramePr>
        <p:xfrm>
          <a:off x="988646" y="755650"/>
          <a:ext cx="6629400" cy="5143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41624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 </a:t>
            </a:r>
            <a:r>
              <a:rPr lang="en-GB" dirty="0" smtClean="0"/>
              <a:t>observation…</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Reliable?</a:t>
            </a:r>
          </a:p>
          <a:p>
            <a:r>
              <a:rPr lang="en-GB" dirty="0" smtClean="0"/>
              <a:t>Valid?</a:t>
            </a:r>
          </a:p>
          <a:p>
            <a:endParaRPr lang="en-GB" dirty="0"/>
          </a:p>
          <a:p>
            <a:r>
              <a:rPr lang="en-GB" dirty="0" smtClean="0"/>
              <a:t>To what extent does your observation enable you to demonstrate a representative sample?</a:t>
            </a:r>
          </a:p>
          <a:p>
            <a:endParaRPr lang="en-GB" dirty="0"/>
          </a:p>
          <a:p>
            <a:r>
              <a:rPr lang="en-GB" dirty="0" smtClean="0"/>
              <a:t>Can you generalise your results?</a:t>
            </a:r>
            <a:endParaRPr lang="en-GB" dirty="0"/>
          </a:p>
        </p:txBody>
      </p:sp>
    </p:spTree>
    <p:extLst>
      <p:ext uri="{BB962C8B-B14F-4D97-AF65-F5344CB8AC3E}">
        <p14:creationId xmlns:p14="http://schemas.microsoft.com/office/powerpoint/2010/main" val="29685499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Observation schedules</a:t>
            </a:r>
            <a:endParaRPr lang="en-US" dirty="0"/>
          </a:p>
        </p:txBody>
      </p:sp>
      <p:sp>
        <p:nvSpPr>
          <p:cNvPr id="3" name="Content Placeholder 2"/>
          <p:cNvSpPr>
            <a:spLocks noGrp="1"/>
          </p:cNvSpPr>
          <p:nvPr>
            <p:ph idx="1"/>
          </p:nvPr>
        </p:nvSpPr>
        <p:spPr/>
        <p:txBody>
          <a:bodyPr/>
          <a:lstStyle/>
          <a:p>
            <a:r>
              <a:rPr lang="en-US" dirty="0" smtClean="0"/>
              <a:t>Compare and contrast</a:t>
            </a:r>
          </a:p>
          <a:p>
            <a:r>
              <a:rPr lang="en-US" dirty="0" smtClean="0"/>
              <a:t>Positives and negatives?</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Leuven Scale</a:t>
            </a:r>
            <a:endParaRPr lang="en-US" dirty="0"/>
          </a:p>
        </p:txBody>
      </p:sp>
      <p:sp>
        <p:nvSpPr>
          <p:cNvPr id="8" name="Content Placeholder 7"/>
          <p:cNvSpPr>
            <a:spLocks noGrp="1"/>
          </p:cNvSpPr>
          <p:nvPr>
            <p:ph idx="1"/>
          </p:nvPr>
        </p:nvSpPr>
        <p:spPr/>
        <p:txBody>
          <a:bodyPr/>
          <a:lstStyle/>
          <a:p>
            <a:endParaRPr lang="en-US" dirty="0" smtClean="0"/>
          </a:p>
          <a:p>
            <a:pPr>
              <a:buNone/>
            </a:pPr>
            <a:r>
              <a:rPr lang="en-US" dirty="0" smtClean="0">
                <a:hlinkClick r:id="rId3"/>
              </a:rPr>
              <a:t>https://www.youtube.com/watch?v=WwUCufOeOdE</a:t>
            </a:r>
            <a:endParaRPr lang="en-US" dirty="0" smtClean="0"/>
          </a:p>
          <a:p>
            <a:endParaRPr lang="en-US" dirty="0" smtClean="0"/>
          </a:p>
          <a:p>
            <a:endParaRPr lang="en-US" dirty="0"/>
          </a:p>
        </p:txBody>
      </p:sp>
      <p:sp>
        <p:nvSpPr>
          <p:cNvPr id="5" name="Date Placeholder 4"/>
          <p:cNvSpPr>
            <a:spLocks noGrp="1"/>
          </p:cNvSpPr>
          <p:nvPr>
            <p:ph type="dt" sz="half" idx="10"/>
          </p:nvPr>
        </p:nvSpPr>
        <p:spPr/>
        <p:txBody>
          <a:bodyPr/>
          <a:lstStyle/>
          <a:p>
            <a:fld id="{B62FD02A-9A41-42B3-8C3C-EE98CA27A392}" type="datetime1">
              <a:rPr lang="en-US" smtClean="0"/>
              <a:pPr/>
              <a:t>1/15/2019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D357AA-FABF-AA4B-9415-FFC06ACDC7FB}" type="slidenum">
              <a:rPr lang="en-US" smtClean="0"/>
              <a:pPr/>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You need to:</a:t>
            </a:r>
          </a:p>
          <a:p>
            <a:r>
              <a:rPr lang="en-GB" dirty="0" smtClean="0"/>
              <a:t>Prepare an observation schedule that fits your needs.</a:t>
            </a:r>
          </a:p>
          <a:p>
            <a:endParaRPr lang="en-GB" dirty="0"/>
          </a:p>
          <a:p>
            <a:pPr marL="0" indent="0">
              <a:buNone/>
            </a:pPr>
            <a:r>
              <a:rPr lang="en-GB" dirty="0" smtClean="0"/>
              <a:t>Consider:</a:t>
            </a:r>
          </a:p>
          <a:p>
            <a:r>
              <a:rPr lang="en-GB" dirty="0" smtClean="0"/>
              <a:t>What you need the observer to observe in order to answer your research question;</a:t>
            </a:r>
          </a:p>
          <a:p>
            <a:r>
              <a:rPr lang="en-GB" dirty="0" smtClean="0"/>
              <a:t>How the observer might best make these observations;</a:t>
            </a:r>
          </a:p>
          <a:p>
            <a:r>
              <a:rPr lang="en-GB" dirty="0" smtClean="0"/>
              <a:t>The observation schedule structure that enables the observer to note their observations;</a:t>
            </a:r>
          </a:p>
          <a:p>
            <a:r>
              <a:rPr lang="en-GB" dirty="0" smtClean="0"/>
              <a:t>Whether or not you need some kind of scale to follow;</a:t>
            </a:r>
          </a:p>
          <a:p>
            <a:r>
              <a:rPr lang="en-GB" dirty="0" smtClean="0"/>
              <a:t>The number of boxes that would be reasonable for the observer to fill.</a:t>
            </a:r>
          </a:p>
          <a:p>
            <a:endParaRPr lang="en-GB" dirty="0"/>
          </a:p>
        </p:txBody>
      </p:sp>
    </p:spTree>
    <p:extLst>
      <p:ext uri="{BB962C8B-B14F-4D97-AF65-F5344CB8AC3E}">
        <p14:creationId xmlns:p14="http://schemas.microsoft.com/office/powerpoint/2010/main" val="26800297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a:p>
        </p:txBody>
      </p:sp>
      <p:pic>
        <p:nvPicPr>
          <p:cNvPr id="4" name="Content Placeholder 3" descr="research pic.jpg"/>
          <p:cNvPicPr>
            <a:picLocks noGrp="1" noChangeAspect="1"/>
          </p:cNvPicPr>
          <p:nvPr>
            <p:ph idx="1"/>
          </p:nvPr>
        </p:nvPicPr>
        <p:blipFill>
          <a:blip r:embed="rId2"/>
          <a:srcRect l="-1083" r="-1083"/>
          <a:stretch>
            <a:fillRect/>
          </a:stretch>
        </p:blipFill>
        <p:spPr>
          <a:xfrm>
            <a:off x="1473200" y="2323540"/>
            <a:ext cx="6053221" cy="3329038"/>
          </a:xfrm>
        </p:spPr>
      </p:pic>
    </p:spTree>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Facet</Template>
  <TotalTime>203</TotalTime>
  <Words>1705</Words>
  <Application>Microsoft Office PowerPoint</Application>
  <PresentationFormat>On-screen Show (4:3)</PresentationFormat>
  <Paragraphs>169</Paragraphs>
  <Slides>21</Slides>
  <Notes>13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Comic Sans MS</vt:lpstr>
      <vt:lpstr>Gill Sans</vt:lpstr>
      <vt:lpstr>Gill Sans MT</vt:lpstr>
      <vt:lpstr>Trebuchet MS</vt:lpstr>
      <vt:lpstr>Wingdings 3</vt:lpstr>
      <vt:lpstr>Facet</vt:lpstr>
      <vt:lpstr>The Enquiring Teacher ECPP7001 Session 4</vt:lpstr>
      <vt:lpstr>Collecting data from a variety of sources</vt:lpstr>
      <vt:lpstr>Methods for collecting data in a classroom context</vt:lpstr>
      <vt:lpstr>Observation</vt:lpstr>
      <vt:lpstr>Observation</vt:lpstr>
      <vt:lpstr>Observation (contd.)</vt:lpstr>
      <vt:lpstr>PowerPoint Presentation</vt:lpstr>
      <vt:lpstr>PowerPoint Presentation</vt:lpstr>
      <vt:lpstr>PowerPoint Presentation</vt:lpstr>
      <vt:lpstr>Teacher Tracking</vt:lpstr>
      <vt:lpstr>Teacher Tracking</vt:lpstr>
      <vt:lpstr>How could you develop your tracking charts further?</vt:lpstr>
      <vt:lpstr>Positioning</vt:lpstr>
      <vt:lpstr>Things to consider during observation</vt:lpstr>
      <vt:lpstr>Observation within lesson study…</vt:lpstr>
      <vt:lpstr>PowerPoint Presentation</vt:lpstr>
      <vt:lpstr>Is observation… </vt:lpstr>
      <vt:lpstr>Observation schedules</vt:lpstr>
      <vt:lpstr>Leuven Scale</vt:lpstr>
      <vt:lpstr>Task</vt:lpstr>
      <vt:lpstr>PowerPoint Presentation</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Enquiring Teacher Programme</dc:title>
  <dc:creator>swwcte10</dc:creator>
  <cp:lastModifiedBy>Rachel Wallis</cp:lastModifiedBy>
  <cp:revision>21</cp:revision>
  <dcterms:created xsi:type="dcterms:W3CDTF">2018-02-06T19:47:17Z</dcterms:created>
  <dcterms:modified xsi:type="dcterms:W3CDTF">2019-01-15T10:52:18Z</dcterms:modified>
</cp:coreProperties>
</file>