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79D36D-BE7B-4664-BF3F-C6BCF3DB615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53227ED-3CEC-4F4D-B06C-502AF7B4B220}">
      <dgm:prSet/>
      <dgm:spPr/>
      <dgm:t>
        <a:bodyPr/>
        <a:lstStyle/>
        <a:p>
          <a:r>
            <a:rPr lang="en-US" b="0" i="0" baseline="0"/>
            <a:t>This interactive workshop focuses on the importance of cultural inclusivity in guest services within the hospitality industry. </a:t>
          </a:r>
          <a:endParaRPr lang="en-US"/>
        </a:p>
      </dgm:t>
    </dgm:pt>
    <dgm:pt modelId="{AAD261E6-4E96-436B-90C1-F476578B3342}" type="parTrans" cxnId="{947E40F2-B888-4567-92CA-F97D567BB6DE}">
      <dgm:prSet/>
      <dgm:spPr/>
      <dgm:t>
        <a:bodyPr/>
        <a:lstStyle/>
        <a:p>
          <a:endParaRPr lang="en-US"/>
        </a:p>
      </dgm:t>
    </dgm:pt>
    <dgm:pt modelId="{236B37AD-18AF-4111-B054-550BC64B6CAC}" type="sibTrans" cxnId="{947E40F2-B888-4567-92CA-F97D567BB6DE}">
      <dgm:prSet/>
      <dgm:spPr/>
      <dgm:t>
        <a:bodyPr/>
        <a:lstStyle/>
        <a:p>
          <a:endParaRPr lang="en-US"/>
        </a:p>
      </dgm:t>
    </dgm:pt>
    <dgm:pt modelId="{33DFA51D-3ED7-4BEC-85BC-620176BC74C4}">
      <dgm:prSet/>
      <dgm:spPr/>
      <dgm:t>
        <a:bodyPr/>
        <a:lstStyle/>
        <a:p>
          <a:r>
            <a:rPr lang="en-US" b="0" i="0" baseline="0"/>
            <a:t>The event will take place over one full day, featuring a combination of presentations, breakout sessions, and practical demonstrations. </a:t>
          </a:r>
          <a:endParaRPr lang="en-US"/>
        </a:p>
      </dgm:t>
    </dgm:pt>
    <dgm:pt modelId="{3F11F2C2-1AC9-47F3-8194-F0702B35A538}" type="parTrans" cxnId="{C456A9E3-9D77-4C51-9DE0-E73DC7D2A931}">
      <dgm:prSet/>
      <dgm:spPr/>
      <dgm:t>
        <a:bodyPr/>
        <a:lstStyle/>
        <a:p>
          <a:endParaRPr lang="en-US"/>
        </a:p>
      </dgm:t>
    </dgm:pt>
    <dgm:pt modelId="{977C6624-CB64-4870-A708-8A76570A2B7D}" type="sibTrans" cxnId="{C456A9E3-9D77-4C51-9DE0-E73DC7D2A931}">
      <dgm:prSet/>
      <dgm:spPr/>
      <dgm:t>
        <a:bodyPr/>
        <a:lstStyle/>
        <a:p>
          <a:endParaRPr lang="en-US"/>
        </a:p>
      </dgm:t>
    </dgm:pt>
    <dgm:pt modelId="{E6CC58AE-A4D3-4665-A343-0BA58CCAAADB}">
      <dgm:prSet/>
      <dgm:spPr/>
      <dgm:t>
        <a:bodyPr/>
        <a:lstStyle/>
        <a:p>
          <a:r>
            <a:rPr lang="en-US" b="0" i="0" baseline="0" dirty="0"/>
            <a:t>Case studies from hotels that have successfully implemented inclusive guest services practices will be showcased, providing real-world examples and insights</a:t>
          </a:r>
          <a:r>
            <a:rPr lang="en-GB" b="0" i="0" baseline="0" dirty="0"/>
            <a:t>(</a:t>
          </a:r>
          <a:r>
            <a:rPr lang="en-GB" b="0" i="0" baseline="0" dirty="0" err="1"/>
            <a:t>Bharwani</a:t>
          </a:r>
          <a:r>
            <a:rPr lang="en-GB" b="0" i="0" baseline="0" dirty="0"/>
            <a:t> and Jauhari, 2017)</a:t>
          </a:r>
          <a:r>
            <a:rPr lang="en-US" b="0" i="0" baseline="0" dirty="0"/>
            <a:t>. </a:t>
          </a:r>
          <a:endParaRPr lang="en-US" dirty="0"/>
        </a:p>
      </dgm:t>
    </dgm:pt>
    <dgm:pt modelId="{7288C28D-1A10-42B9-B9EB-B0089645DD25}" type="parTrans" cxnId="{94CBCF40-03C6-411B-A14E-C2427DEA254B}">
      <dgm:prSet/>
      <dgm:spPr/>
      <dgm:t>
        <a:bodyPr/>
        <a:lstStyle/>
        <a:p>
          <a:endParaRPr lang="en-US"/>
        </a:p>
      </dgm:t>
    </dgm:pt>
    <dgm:pt modelId="{683E34AD-6989-4D5B-8829-9D796AF76EC3}" type="sibTrans" cxnId="{94CBCF40-03C6-411B-A14E-C2427DEA254B}">
      <dgm:prSet/>
      <dgm:spPr/>
      <dgm:t>
        <a:bodyPr/>
        <a:lstStyle/>
        <a:p>
          <a:endParaRPr lang="en-US"/>
        </a:p>
      </dgm:t>
    </dgm:pt>
    <dgm:pt modelId="{2B387F38-C01F-49A9-BB47-5D4282C43513}">
      <dgm:prSet/>
      <dgm:spPr/>
      <dgm:t>
        <a:bodyPr/>
        <a:lstStyle/>
        <a:p>
          <a:r>
            <a:rPr lang="en-US" b="0" i="0" baseline="0"/>
            <a:t>The workshop aims to equip attendees with tools and strategies to create more inclusive guest experiences and promote understanding of diverse cultural needs (Bharwani &amp; Talib, 2017). </a:t>
          </a:r>
          <a:endParaRPr lang="en-US"/>
        </a:p>
      </dgm:t>
    </dgm:pt>
    <dgm:pt modelId="{15A961A9-B0BC-4D28-874F-B18065F1917C}" type="parTrans" cxnId="{77AED2A1-80AA-42C2-B906-F843DE3B0378}">
      <dgm:prSet/>
      <dgm:spPr/>
      <dgm:t>
        <a:bodyPr/>
        <a:lstStyle/>
        <a:p>
          <a:endParaRPr lang="en-US"/>
        </a:p>
      </dgm:t>
    </dgm:pt>
    <dgm:pt modelId="{F85F5261-B7CF-4394-BE8D-CC217DBFAAC7}" type="sibTrans" cxnId="{77AED2A1-80AA-42C2-B906-F843DE3B0378}">
      <dgm:prSet/>
      <dgm:spPr/>
      <dgm:t>
        <a:bodyPr/>
        <a:lstStyle/>
        <a:p>
          <a:endParaRPr lang="en-US"/>
        </a:p>
      </dgm:t>
    </dgm:pt>
    <dgm:pt modelId="{27AD3541-1974-4486-8B8F-79CB2D65F758}">
      <dgm:prSet/>
      <dgm:spPr/>
      <dgm:t>
        <a:bodyPr/>
        <a:lstStyle/>
        <a:p>
          <a:r>
            <a:rPr lang="en-US" b="0" i="0" baseline="0"/>
            <a:t>Key topics covered will include multilingual staff training, dietary accommodation policies, and cultural sensitivity training for frontline employees. </a:t>
          </a:r>
          <a:endParaRPr lang="en-US"/>
        </a:p>
      </dgm:t>
    </dgm:pt>
    <dgm:pt modelId="{17FA0795-94ED-47E8-846E-3C111FD74A7D}" type="parTrans" cxnId="{B0CC4CBC-87DC-426D-BAA0-65AD15DF6C9E}">
      <dgm:prSet/>
      <dgm:spPr/>
      <dgm:t>
        <a:bodyPr/>
        <a:lstStyle/>
        <a:p>
          <a:endParaRPr lang="en-US"/>
        </a:p>
      </dgm:t>
    </dgm:pt>
    <dgm:pt modelId="{5EEF4F96-AFF1-4379-819B-1D8DD71B4ADA}" type="sibTrans" cxnId="{B0CC4CBC-87DC-426D-BAA0-65AD15DF6C9E}">
      <dgm:prSet/>
      <dgm:spPr/>
      <dgm:t>
        <a:bodyPr/>
        <a:lstStyle/>
        <a:p>
          <a:endParaRPr lang="en-US"/>
        </a:p>
      </dgm:t>
    </dgm:pt>
    <dgm:pt modelId="{BF4B4053-0AA3-4F31-9E1E-3A1BCCA4FDA4}" type="pres">
      <dgm:prSet presAssocID="{6179D36D-BE7B-4664-BF3F-C6BCF3DB6156}" presName="root" presStyleCnt="0">
        <dgm:presLayoutVars>
          <dgm:dir/>
          <dgm:resizeHandles val="exact"/>
        </dgm:presLayoutVars>
      </dgm:prSet>
      <dgm:spPr/>
    </dgm:pt>
    <dgm:pt modelId="{ED6F1D3B-097A-4BFF-A0DC-8FC27CFF2B68}" type="pres">
      <dgm:prSet presAssocID="{E53227ED-3CEC-4F4D-B06C-502AF7B4B220}" presName="compNode" presStyleCnt="0"/>
      <dgm:spPr/>
    </dgm:pt>
    <dgm:pt modelId="{3C744655-228D-441B-A1AB-299C83236167}" type="pres">
      <dgm:prSet presAssocID="{E53227ED-3CEC-4F4D-B06C-502AF7B4B220}" presName="bgRect" presStyleLbl="bgShp" presStyleIdx="0" presStyleCnt="5"/>
      <dgm:spPr/>
    </dgm:pt>
    <dgm:pt modelId="{0AFAD41C-9E0B-4C17-B0BB-CADE24CA8E78}" type="pres">
      <dgm:prSet presAssocID="{E53227ED-3CEC-4F4D-B06C-502AF7B4B22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60F13D8E-3868-4102-934E-4F064EE7D26F}" type="pres">
      <dgm:prSet presAssocID="{E53227ED-3CEC-4F4D-B06C-502AF7B4B220}" presName="spaceRect" presStyleCnt="0"/>
      <dgm:spPr/>
    </dgm:pt>
    <dgm:pt modelId="{DCA83210-63FD-4DA6-BAA1-DA074FDD5530}" type="pres">
      <dgm:prSet presAssocID="{E53227ED-3CEC-4F4D-B06C-502AF7B4B220}" presName="parTx" presStyleLbl="revTx" presStyleIdx="0" presStyleCnt="5">
        <dgm:presLayoutVars>
          <dgm:chMax val="0"/>
          <dgm:chPref val="0"/>
        </dgm:presLayoutVars>
      </dgm:prSet>
      <dgm:spPr/>
    </dgm:pt>
    <dgm:pt modelId="{0E917FA7-794B-4313-A686-21D87C9D5D96}" type="pres">
      <dgm:prSet presAssocID="{236B37AD-18AF-4111-B054-550BC64B6CAC}" presName="sibTrans" presStyleCnt="0"/>
      <dgm:spPr/>
    </dgm:pt>
    <dgm:pt modelId="{1DB62264-8536-4A97-BBC3-4C14ADC3E9DA}" type="pres">
      <dgm:prSet presAssocID="{33DFA51D-3ED7-4BEC-85BC-620176BC74C4}" presName="compNode" presStyleCnt="0"/>
      <dgm:spPr/>
    </dgm:pt>
    <dgm:pt modelId="{24053557-257D-4864-A997-1B8115C84C26}" type="pres">
      <dgm:prSet presAssocID="{33DFA51D-3ED7-4BEC-85BC-620176BC74C4}" presName="bgRect" presStyleLbl="bgShp" presStyleIdx="1" presStyleCnt="5"/>
      <dgm:spPr/>
    </dgm:pt>
    <dgm:pt modelId="{53DDA7B1-9C1F-4D14-B801-251A2561D6F6}" type="pres">
      <dgm:prSet presAssocID="{33DFA51D-3ED7-4BEC-85BC-620176BC74C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7322613-CD57-4288-8B0D-A052DB521A7D}" type="pres">
      <dgm:prSet presAssocID="{33DFA51D-3ED7-4BEC-85BC-620176BC74C4}" presName="spaceRect" presStyleCnt="0"/>
      <dgm:spPr/>
    </dgm:pt>
    <dgm:pt modelId="{20D53401-EBCD-44AD-9183-B7D737B85339}" type="pres">
      <dgm:prSet presAssocID="{33DFA51D-3ED7-4BEC-85BC-620176BC74C4}" presName="parTx" presStyleLbl="revTx" presStyleIdx="1" presStyleCnt="5">
        <dgm:presLayoutVars>
          <dgm:chMax val="0"/>
          <dgm:chPref val="0"/>
        </dgm:presLayoutVars>
      </dgm:prSet>
      <dgm:spPr/>
    </dgm:pt>
    <dgm:pt modelId="{6D02E70E-D092-4473-9964-6E259B4E703C}" type="pres">
      <dgm:prSet presAssocID="{977C6624-CB64-4870-A708-8A76570A2B7D}" presName="sibTrans" presStyleCnt="0"/>
      <dgm:spPr/>
    </dgm:pt>
    <dgm:pt modelId="{75CA3D29-DC70-4620-B2B3-BD87763AE34B}" type="pres">
      <dgm:prSet presAssocID="{E6CC58AE-A4D3-4665-A343-0BA58CCAAADB}" presName="compNode" presStyleCnt="0"/>
      <dgm:spPr/>
    </dgm:pt>
    <dgm:pt modelId="{D5A6B763-B605-4689-A768-D49630CFAB7E}" type="pres">
      <dgm:prSet presAssocID="{E6CC58AE-A4D3-4665-A343-0BA58CCAAADB}" presName="bgRect" presStyleLbl="bgShp" presStyleIdx="2" presStyleCnt="5"/>
      <dgm:spPr/>
    </dgm:pt>
    <dgm:pt modelId="{C1224865-9842-43C7-AE73-41C66DFE45E5}" type="pres">
      <dgm:prSet presAssocID="{E6CC58AE-A4D3-4665-A343-0BA58CCAAAD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B293FBDB-A5AF-4E52-ADB7-3785B001104A}" type="pres">
      <dgm:prSet presAssocID="{E6CC58AE-A4D3-4665-A343-0BA58CCAAADB}" presName="spaceRect" presStyleCnt="0"/>
      <dgm:spPr/>
    </dgm:pt>
    <dgm:pt modelId="{B747ADA1-B1EC-4CE7-B15A-AFDFB209A9E9}" type="pres">
      <dgm:prSet presAssocID="{E6CC58AE-A4D3-4665-A343-0BA58CCAAADB}" presName="parTx" presStyleLbl="revTx" presStyleIdx="2" presStyleCnt="5">
        <dgm:presLayoutVars>
          <dgm:chMax val="0"/>
          <dgm:chPref val="0"/>
        </dgm:presLayoutVars>
      </dgm:prSet>
      <dgm:spPr/>
    </dgm:pt>
    <dgm:pt modelId="{9FFE32B7-3FD3-4E12-BAB5-E2194E1D0F27}" type="pres">
      <dgm:prSet presAssocID="{683E34AD-6989-4D5B-8829-9D796AF76EC3}" presName="sibTrans" presStyleCnt="0"/>
      <dgm:spPr/>
    </dgm:pt>
    <dgm:pt modelId="{80077297-3061-4C08-87D5-FA3420D4EEE6}" type="pres">
      <dgm:prSet presAssocID="{2B387F38-C01F-49A9-BB47-5D4282C43513}" presName="compNode" presStyleCnt="0"/>
      <dgm:spPr/>
    </dgm:pt>
    <dgm:pt modelId="{3C794F60-A906-43ED-B9F4-F0F7CBE74612}" type="pres">
      <dgm:prSet presAssocID="{2B387F38-C01F-49A9-BB47-5D4282C43513}" presName="bgRect" presStyleLbl="bgShp" presStyleIdx="3" presStyleCnt="5"/>
      <dgm:spPr/>
    </dgm:pt>
    <dgm:pt modelId="{4738BCB1-241B-4219-9A56-B736BD2B2C8A}" type="pres">
      <dgm:prSet presAssocID="{2B387F38-C01F-49A9-BB47-5D4282C4351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6101710-AB78-4999-919F-996197DA1433}" type="pres">
      <dgm:prSet presAssocID="{2B387F38-C01F-49A9-BB47-5D4282C43513}" presName="spaceRect" presStyleCnt="0"/>
      <dgm:spPr/>
    </dgm:pt>
    <dgm:pt modelId="{7CBF13C2-0E6D-434F-85F9-DB79BA373A44}" type="pres">
      <dgm:prSet presAssocID="{2B387F38-C01F-49A9-BB47-5D4282C43513}" presName="parTx" presStyleLbl="revTx" presStyleIdx="3" presStyleCnt="5">
        <dgm:presLayoutVars>
          <dgm:chMax val="0"/>
          <dgm:chPref val="0"/>
        </dgm:presLayoutVars>
      </dgm:prSet>
      <dgm:spPr/>
    </dgm:pt>
    <dgm:pt modelId="{4ADD6797-6C4A-4D79-A75E-C54F97459637}" type="pres">
      <dgm:prSet presAssocID="{F85F5261-B7CF-4394-BE8D-CC217DBFAAC7}" presName="sibTrans" presStyleCnt="0"/>
      <dgm:spPr/>
    </dgm:pt>
    <dgm:pt modelId="{544141A6-8D99-45A1-9CA9-2A182E2635F9}" type="pres">
      <dgm:prSet presAssocID="{27AD3541-1974-4486-8B8F-79CB2D65F758}" presName="compNode" presStyleCnt="0"/>
      <dgm:spPr/>
    </dgm:pt>
    <dgm:pt modelId="{25BEE98D-D024-438F-BD61-37B595F6FF6E}" type="pres">
      <dgm:prSet presAssocID="{27AD3541-1974-4486-8B8F-79CB2D65F758}" presName="bgRect" presStyleLbl="bgShp" presStyleIdx="4" presStyleCnt="5"/>
      <dgm:spPr/>
    </dgm:pt>
    <dgm:pt modelId="{A74D83B7-1A2F-4373-8AA7-E0E970079FEE}" type="pres">
      <dgm:prSet presAssocID="{27AD3541-1974-4486-8B8F-79CB2D65F75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6F6D030-1653-48B9-8A07-6D0AD4820EBF}" type="pres">
      <dgm:prSet presAssocID="{27AD3541-1974-4486-8B8F-79CB2D65F758}" presName="spaceRect" presStyleCnt="0"/>
      <dgm:spPr/>
    </dgm:pt>
    <dgm:pt modelId="{530DF85F-408B-45EA-AD7F-E98429090809}" type="pres">
      <dgm:prSet presAssocID="{27AD3541-1974-4486-8B8F-79CB2D65F75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0D6F201-2AA1-48D5-9418-BD0ED7A347EF}" type="presOf" srcId="{E53227ED-3CEC-4F4D-B06C-502AF7B4B220}" destId="{DCA83210-63FD-4DA6-BAA1-DA074FDD5530}" srcOrd="0" destOrd="0" presId="urn:microsoft.com/office/officeart/2018/2/layout/IconVerticalSolidList"/>
    <dgm:cxn modelId="{6B13090B-CF38-48A6-B4EB-EFCB8EC0D61C}" type="presOf" srcId="{27AD3541-1974-4486-8B8F-79CB2D65F758}" destId="{530DF85F-408B-45EA-AD7F-E98429090809}" srcOrd="0" destOrd="0" presId="urn:microsoft.com/office/officeart/2018/2/layout/IconVerticalSolidList"/>
    <dgm:cxn modelId="{776CBD10-57C7-44E3-8159-5E6D44FA92F5}" type="presOf" srcId="{E6CC58AE-A4D3-4665-A343-0BA58CCAAADB}" destId="{B747ADA1-B1EC-4CE7-B15A-AFDFB209A9E9}" srcOrd="0" destOrd="0" presId="urn:microsoft.com/office/officeart/2018/2/layout/IconVerticalSolidList"/>
    <dgm:cxn modelId="{A7745627-A463-4898-90A7-3C6CA86DAE04}" type="presOf" srcId="{6179D36D-BE7B-4664-BF3F-C6BCF3DB6156}" destId="{BF4B4053-0AA3-4F31-9E1E-3A1BCCA4FDA4}" srcOrd="0" destOrd="0" presId="urn:microsoft.com/office/officeart/2018/2/layout/IconVerticalSolidList"/>
    <dgm:cxn modelId="{94CBCF40-03C6-411B-A14E-C2427DEA254B}" srcId="{6179D36D-BE7B-4664-BF3F-C6BCF3DB6156}" destId="{E6CC58AE-A4D3-4665-A343-0BA58CCAAADB}" srcOrd="2" destOrd="0" parTransId="{7288C28D-1A10-42B9-B9EB-B0089645DD25}" sibTransId="{683E34AD-6989-4D5B-8829-9D796AF76EC3}"/>
    <dgm:cxn modelId="{63CF766A-4302-4047-91BC-C6EB457DD2AA}" type="presOf" srcId="{33DFA51D-3ED7-4BEC-85BC-620176BC74C4}" destId="{20D53401-EBCD-44AD-9183-B7D737B85339}" srcOrd="0" destOrd="0" presId="urn:microsoft.com/office/officeart/2018/2/layout/IconVerticalSolidList"/>
    <dgm:cxn modelId="{77AED2A1-80AA-42C2-B906-F843DE3B0378}" srcId="{6179D36D-BE7B-4664-BF3F-C6BCF3DB6156}" destId="{2B387F38-C01F-49A9-BB47-5D4282C43513}" srcOrd="3" destOrd="0" parTransId="{15A961A9-B0BC-4D28-874F-B18065F1917C}" sibTransId="{F85F5261-B7CF-4394-BE8D-CC217DBFAAC7}"/>
    <dgm:cxn modelId="{3DBC17BA-77E9-48DB-BC74-6996019BD739}" type="presOf" srcId="{2B387F38-C01F-49A9-BB47-5D4282C43513}" destId="{7CBF13C2-0E6D-434F-85F9-DB79BA373A44}" srcOrd="0" destOrd="0" presId="urn:microsoft.com/office/officeart/2018/2/layout/IconVerticalSolidList"/>
    <dgm:cxn modelId="{B0CC4CBC-87DC-426D-BAA0-65AD15DF6C9E}" srcId="{6179D36D-BE7B-4664-BF3F-C6BCF3DB6156}" destId="{27AD3541-1974-4486-8B8F-79CB2D65F758}" srcOrd="4" destOrd="0" parTransId="{17FA0795-94ED-47E8-846E-3C111FD74A7D}" sibTransId="{5EEF4F96-AFF1-4379-819B-1D8DD71B4ADA}"/>
    <dgm:cxn modelId="{C456A9E3-9D77-4C51-9DE0-E73DC7D2A931}" srcId="{6179D36D-BE7B-4664-BF3F-C6BCF3DB6156}" destId="{33DFA51D-3ED7-4BEC-85BC-620176BC74C4}" srcOrd="1" destOrd="0" parTransId="{3F11F2C2-1AC9-47F3-8194-F0702B35A538}" sibTransId="{977C6624-CB64-4870-A708-8A76570A2B7D}"/>
    <dgm:cxn modelId="{947E40F2-B888-4567-92CA-F97D567BB6DE}" srcId="{6179D36D-BE7B-4664-BF3F-C6BCF3DB6156}" destId="{E53227ED-3CEC-4F4D-B06C-502AF7B4B220}" srcOrd="0" destOrd="0" parTransId="{AAD261E6-4E96-436B-90C1-F476578B3342}" sibTransId="{236B37AD-18AF-4111-B054-550BC64B6CAC}"/>
    <dgm:cxn modelId="{C3500D17-A4A8-41DA-8E00-F622E6351E26}" type="presParOf" srcId="{BF4B4053-0AA3-4F31-9E1E-3A1BCCA4FDA4}" destId="{ED6F1D3B-097A-4BFF-A0DC-8FC27CFF2B68}" srcOrd="0" destOrd="0" presId="urn:microsoft.com/office/officeart/2018/2/layout/IconVerticalSolidList"/>
    <dgm:cxn modelId="{A1D9C5DE-97F8-471C-B0E9-932F4E25FA4D}" type="presParOf" srcId="{ED6F1D3B-097A-4BFF-A0DC-8FC27CFF2B68}" destId="{3C744655-228D-441B-A1AB-299C83236167}" srcOrd="0" destOrd="0" presId="urn:microsoft.com/office/officeart/2018/2/layout/IconVerticalSolidList"/>
    <dgm:cxn modelId="{E68ACECB-D0A5-4640-A596-256A5B6E0390}" type="presParOf" srcId="{ED6F1D3B-097A-4BFF-A0DC-8FC27CFF2B68}" destId="{0AFAD41C-9E0B-4C17-B0BB-CADE24CA8E78}" srcOrd="1" destOrd="0" presId="urn:microsoft.com/office/officeart/2018/2/layout/IconVerticalSolidList"/>
    <dgm:cxn modelId="{6466D7C3-EC95-4C70-ABF5-957584C6F395}" type="presParOf" srcId="{ED6F1D3B-097A-4BFF-A0DC-8FC27CFF2B68}" destId="{60F13D8E-3868-4102-934E-4F064EE7D26F}" srcOrd="2" destOrd="0" presId="urn:microsoft.com/office/officeart/2018/2/layout/IconVerticalSolidList"/>
    <dgm:cxn modelId="{225DE89D-7CB0-4ACF-9A35-CAC799D88A6A}" type="presParOf" srcId="{ED6F1D3B-097A-4BFF-A0DC-8FC27CFF2B68}" destId="{DCA83210-63FD-4DA6-BAA1-DA074FDD5530}" srcOrd="3" destOrd="0" presId="urn:microsoft.com/office/officeart/2018/2/layout/IconVerticalSolidList"/>
    <dgm:cxn modelId="{D1158876-ABD6-41D4-BB75-A3F27BBC5C64}" type="presParOf" srcId="{BF4B4053-0AA3-4F31-9E1E-3A1BCCA4FDA4}" destId="{0E917FA7-794B-4313-A686-21D87C9D5D96}" srcOrd="1" destOrd="0" presId="urn:microsoft.com/office/officeart/2018/2/layout/IconVerticalSolidList"/>
    <dgm:cxn modelId="{C767E06D-3558-4CED-B461-0DCBE4BEEFD5}" type="presParOf" srcId="{BF4B4053-0AA3-4F31-9E1E-3A1BCCA4FDA4}" destId="{1DB62264-8536-4A97-BBC3-4C14ADC3E9DA}" srcOrd="2" destOrd="0" presId="urn:microsoft.com/office/officeart/2018/2/layout/IconVerticalSolidList"/>
    <dgm:cxn modelId="{F8B02D4A-9D2D-4399-9A8B-0C3B646B4A67}" type="presParOf" srcId="{1DB62264-8536-4A97-BBC3-4C14ADC3E9DA}" destId="{24053557-257D-4864-A997-1B8115C84C26}" srcOrd="0" destOrd="0" presId="urn:microsoft.com/office/officeart/2018/2/layout/IconVerticalSolidList"/>
    <dgm:cxn modelId="{18C86D64-E146-471C-BF21-9FACCDF95FF6}" type="presParOf" srcId="{1DB62264-8536-4A97-BBC3-4C14ADC3E9DA}" destId="{53DDA7B1-9C1F-4D14-B801-251A2561D6F6}" srcOrd="1" destOrd="0" presId="urn:microsoft.com/office/officeart/2018/2/layout/IconVerticalSolidList"/>
    <dgm:cxn modelId="{B46FE166-50C6-4F8E-AB82-12143C24EBDD}" type="presParOf" srcId="{1DB62264-8536-4A97-BBC3-4C14ADC3E9DA}" destId="{E7322613-CD57-4288-8B0D-A052DB521A7D}" srcOrd="2" destOrd="0" presId="urn:microsoft.com/office/officeart/2018/2/layout/IconVerticalSolidList"/>
    <dgm:cxn modelId="{3F3D05A0-67FA-41BB-80D6-DF5DCDAAA6CB}" type="presParOf" srcId="{1DB62264-8536-4A97-BBC3-4C14ADC3E9DA}" destId="{20D53401-EBCD-44AD-9183-B7D737B85339}" srcOrd="3" destOrd="0" presId="urn:microsoft.com/office/officeart/2018/2/layout/IconVerticalSolidList"/>
    <dgm:cxn modelId="{188BDEDC-A401-43F1-A48B-2C5EAD3A7EEE}" type="presParOf" srcId="{BF4B4053-0AA3-4F31-9E1E-3A1BCCA4FDA4}" destId="{6D02E70E-D092-4473-9964-6E259B4E703C}" srcOrd="3" destOrd="0" presId="urn:microsoft.com/office/officeart/2018/2/layout/IconVerticalSolidList"/>
    <dgm:cxn modelId="{05F273DA-C3D2-41A9-BF34-A62733393D98}" type="presParOf" srcId="{BF4B4053-0AA3-4F31-9E1E-3A1BCCA4FDA4}" destId="{75CA3D29-DC70-4620-B2B3-BD87763AE34B}" srcOrd="4" destOrd="0" presId="urn:microsoft.com/office/officeart/2018/2/layout/IconVerticalSolidList"/>
    <dgm:cxn modelId="{6CF0B53F-9E70-49BF-BF0C-AF10FB5DD1A3}" type="presParOf" srcId="{75CA3D29-DC70-4620-B2B3-BD87763AE34B}" destId="{D5A6B763-B605-4689-A768-D49630CFAB7E}" srcOrd="0" destOrd="0" presId="urn:microsoft.com/office/officeart/2018/2/layout/IconVerticalSolidList"/>
    <dgm:cxn modelId="{97288A17-2D97-4D15-9EF6-DF55B60990C0}" type="presParOf" srcId="{75CA3D29-DC70-4620-B2B3-BD87763AE34B}" destId="{C1224865-9842-43C7-AE73-41C66DFE45E5}" srcOrd="1" destOrd="0" presId="urn:microsoft.com/office/officeart/2018/2/layout/IconVerticalSolidList"/>
    <dgm:cxn modelId="{16E06A01-6F92-4D2A-B56F-206512EAC7FF}" type="presParOf" srcId="{75CA3D29-DC70-4620-B2B3-BD87763AE34B}" destId="{B293FBDB-A5AF-4E52-ADB7-3785B001104A}" srcOrd="2" destOrd="0" presId="urn:microsoft.com/office/officeart/2018/2/layout/IconVerticalSolidList"/>
    <dgm:cxn modelId="{3B0E94A3-A180-40CA-BA4E-C645F05A22BC}" type="presParOf" srcId="{75CA3D29-DC70-4620-B2B3-BD87763AE34B}" destId="{B747ADA1-B1EC-4CE7-B15A-AFDFB209A9E9}" srcOrd="3" destOrd="0" presId="urn:microsoft.com/office/officeart/2018/2/layout/IconVerticalSolidList"/>
    <dgm:cxn modelId="{E34651FF-2625-4D74-817F-5B0D5325D811}" type="presParOf" srcId="{BF4B4053-0AA3-4F31-9E1E-3A1BCCA4FDA4}" destId="{9FFE32B7-3FD3-4E12-BAB5-E2194E1D0F27}" srcOrd="5" destOrd="0" presId="urn:microsoft.com/office/officeart/2018/2/layout/IconVerticalSolidList"/>
    <dgm:cxn modelId="{2D7E4D55-A311-48C5-ADF7-7496F8246E41}" type="presParOf" srcId="{BF4B4053-0AA3-4F31-9E1E-3A1BCCA4FDA4}" destId="{80077297-3061-4C08-87D5-FA3420D4EEE6}" srcOrd="6" destOrd="0" presId="urn:microsoft.com/office/officeart/2018/2/layout/IconVerticalSolidList"/>
    <dgm:cxn modelId="{EF178871-0004-43D2-83E8-FF8EC2B37F77}" type="presParOf" srcId="{80077297-3061-4C08-87D5-FA3420D4EEE6}" destId="{3C794F60-A906-43ED-B9F4-F0F7CBE74612}" srcOrd="0" destOrd="0" presId="urn:microsoft.com/office/officeart/2018/2/layout/IconVerticalSolidList"/>
    <dgm:cxn modelId="{A0B7E97C-61C2-4F0E-92D2-95D52BB68FC3}" type="presParOf" srcId="{80077297-3061-4C08-87D5-FA3420D4EEE6}" destId="{4738BCB1-241B-4219-9A56-B736BD2B2C8A}" srcOrd="1" destOrd="0" presId="urn:microsoft.com/office/officeart/2018/2/layout/IconVerticalSolidList"/>
    <dgm:cxn modelId="{B101F28F-488D-459E-9BB4-D455CEFA2420}" type="presParOf" srcId="{80077297-3061-4C08-87D5-FA3420D4EEE6}" destId="{A6101710-AB78-4999-919F-996197DA1433}" srcOrd="2" destOrd="0" presId="urn:microsoft.com/office/officeart/2018/2/layout/IconVerticalSolidList"/>
    <dgm:cxn modelId="{6FB09572-6D99-4B28-87ED-22622EE1F4E1}" type="presParOf" srcId="{80077297-3061-4C08-87D5-FA3420D4EEE6}" destId="{7CBF13C2-0E6D-434F-85F9-DB79BA373A44}" srcOrd="3" destOrd="0" presId="urn:microsoft.com/office/officeart/2018/2/layout/IconVerticalSolidList"/>
    <dgm:cxn modelId="{5ABBA35F-B126-4531-8446-32EF83D6B90F}" type="presParOf" srcId="{BF4B4053-0AA3-4F31-9E1E-3A1BCCA4FDA4}" destId="{4ADD6797-6C4A-4D79-A75E-C54F97459637}" srcOrd="7" destOrd="0" presId="urn:microsoft.com/office/officeart/2018/2/layout/IconVerticalSolidList"/>
    <dgm:cxn modelId="{228DC4EF-69E6-4E79-85BD-12015DCE6F04}" type="presParOf" srcId="{BF4B4053-0AA3-4F31-9E1E-3A1BCCA4FDA4}" destId="{544141A6-8D99-45A1-9CA9-2A182E2635F9}" srcOrd="8" destOrd="0" presId="urn:microsoft.com/office/officeart/2018/2/layout/IconVerticalSolidList"/>
    <dgm:cxn modelId="{2BC49A7A-DC93-4EEB-9709-A2588A38ED2E}" type="presParOf" srcId="{544141A6-8D99-45A1-9CA9-2A182E2635F9}" destId="{25BEE98D-D024-438F-BD61-37B595F6FF6E}" srcOrd="0" destOrd="0" presId="urn:microsoft.com/office/officeart/2018/2/layout/IconVerticalSolidList"/>
    <dgm:cxn modelId="{3D61BDBF-1DC1-43A8-8CF2-D60100CFD3F8}" type="presParOf" srcId="{544141A6-8D99-45A1-9CA9-2A182E2635F9}" destId="{A74D83B7-1A2F-4373-8AA7-E0E970079FEE}" srcOrd="1" destOrd="0" presId="urn:microsoft.com/office/officeart/2018/2/layout/IconVerticalSolidList"/>
    <dgm:cxn modelId="{31CE5711-B67C-44CA-9237-97FDA92E8FEB}" type="presParOf" srcId="{544141A6-8D99-45A1-9CA9-2A182E2635F9}" destId="{E6F6D030-1653-48B9-8A07-6D0AD4820EBF}" srcOrd="2" destOrd="0" presId="urn:microsoft.com/office/officeart/2018/2/layout/IconVerticalSolidList"/>
    <dgm:cxn modelId="{BF4B4820-6E71-4DEF-ACD5-6B7E89150AA5}" type="presParOf" srcId="{544141A6-8D99-45A1-9CA9-2A182E2635F9}" destId="{530DF85F-408B-45EA-AD7F-E984290908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74A430-B72C-405B-A8E7-04C751F087CE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051F7B73-12E5-4B07-B5CD-2DBC168173A5}">
      <dgm:prSet custT="1"/>
      <dgm:spPr/>
      <dgm:t>
        <a:bodyPr/>
        <a:lstStyle/>
        <a:p>
          <a:r>
            <a:rPr lang="en-US" sz="1400" b="0" i="0" baseline="0"/>
            <a:t>The workshop focuses on cultural inclusivity in guest services, addressing the growing diversity of global travelers and the need for hospitality professionals to adapt their services accordingly. </a:t>
          </a:r>
          <a:endParaRPr lang="en-US" sz="1400"/>
        </a:p>
      </dgm:t>
    </dgm:pt>
    <dgm:pt modelId="{CF471CB4-9B5C-41B0-A9C2-9700A8DE0B39}" type="parTrans" cxnId="{CB7F1FDE-D8D8-4909-8463-617D5DC67B4B}">
      <dgm:prSet/>
      <dgm:spPr/>
      <dgm:t>
        <a:bodyPr/>
        <a:lstStyle/>
        <a:p>
          <a:endParaRPr lang="en-US" sz="1400"/>
        </a:p>
      </dgm:t>
    </dgm:pt>
    <dgm:pt modelId="{579C4A91-F0E7-49CA-AA12-D6D83F8C5CE3}" type="sibTrans" cxnId="{CB7F1FDE-D8D8-4909-8463-617D5DC67B4B}">
      <dgm:prSet/>
      <dgm:spPr/>
      <dgm:t>
        <a:bodyPr/>
        <a:lstStyle/>
        <a:p>
          <a:endParaRPr lang="en-US" sz="1400"/>
        </a:p>
      </dgm:t>
    </dgm:pt>
    <dgm:pt modelId="{FF0A809D-B8A9-400D-85E2-0D0DB60CA419}">
      <dgm:prSet custT="1"/>
      <dgm:spPr/>
      <dgm:t>
        <a:bodyPr/>
        <a:lstStyle/>
        <a:p>
          <a:r>
            <a:rPr lang="en-US" sz="1400" b="0" i="0" baseline="0"/>
            <a:t>It explores the concept of cultural intelligence (CQ) and its application in the hospitality industry, emphasizing how increased CQ can lead to improved guest satisfaction and loyalty (Koo et al., 2020). </a:t>
          </a:r>
          <a:endParaRPr lang="en-US" sz="1400"/>
        </a:p>
      </dgm:t>
    </dgm:pt>
    <dgm:pt modelId="{70F39558-5C12-442E-8A71-3A57FC16C26B}" type="parTrans" cxnId="{B98087C0-9A98-4D9E-9FCB-F193C71ACBE1}">
      <dgm:prSet/>
      <dgm:spPr/>
      <dgm:t>
        <a:bodyPr/>
        <a:lstStyle/>
        <a:p>
          <a:endParaRPr lang="en-US" sz="1400"/>
        </a:p>
      </dgm:t>
    </dgm:pt>
    <dgm:pt modelId="{D76F4BB6-7937-4266-93D1-CA022D6B7CC8}" type="sibTrans" cxnId="{B98087C0-9A98-4D9E-9FCB-F193C71ACBE1}">
      <dgm:prSet/>
      <dgm:spPr/>
      <dgm:t>
        <a:bodyPr/>
        <a:lstStyle/>
        <a:p>
          <a:endParaRPr lang="en-US" sz="1400"/>
        </a:p>
      </dgm:t>
    </dgm:pt>
    <dgm:pt modelId="{31B50F0E-087A-496F-A1A0-EC380C48A2EF}">
      <dgm:prSet custT="1"/>
      <dgm:spPr/>
      <dgm:t>
        <a:bodyPr/>
        <a:lstStyle/>
        <a:p>
          <a:r>
            <a:rPr lang="en-US" sz="1400" b="0" i="0" baseline="0"/>
            <a:t>The event examines common challenges in cross-cultural guest interactions, such as language barriers, dietary restrictions, and differing cultural expectations of service. </a:t>
          </a:r>
          <a:endParaRPr lang="en-US" sz="1400"/>
        </a:p>
      </dgm:t>
    </dgm:pt>
    <dgm:pt modelId="{EC45BB7A-9805-47DF-BD3D-EF2859A8CAAD}" type="parTrans" cxnId="{B3AD581F-FE51-44EC-8E66-CF4680295F6B}">
      <dgm:prSet/>
      <dgm:spPr/>
      <dgm:t>
        <a:bodyPr/>
        <a:lstStyle/>
        <a:p>
          <a:endParaRPr lang="en-US" sz="1400"/>
        </a:p>
      </dgm:t>
    </dgm:pt>
    <dgm:pt modelId="{9A4EE63E-DE79-49DA-B11E-AC697BB31D5E}" type="sibTrans" cxnId="{B3AD581F-FE51-44EC-8E66-CF4680295F6B}">
      <dgm:prSet/>
      <dgm:spPr/>
      <dgm:t>
        <a:bodyPr/>
        <a:lstStyle/>
        <a:p>
          <a:endParaRPr lang="en-US" sz="1400"/>
        </a:p>
      </dgm:t>
    </dgm:pt>
    <dgm:pt modelId="{73127F54-506C-487E-BDA0-1DC15F5F0730}">
      <dgm:prSet custT="1"/>
      <dgm:spPr/>
      <dgm:t>
        <a:bodyPr/>
        <a:lstStyle/>
        <a:p>
          <a:r>
            <a:rPr lang="en-US" sz="1400" b="0" i="0" baseline="0" dirty="0"/>
            <a:t>Practical strategies for implementing inclusive practices are presented, including multilingual signage, diverse menu options, and culturally sensitive communication techniques. </a:t>
          </a:r>
          <a:endParaRPr lang="en-US" sz="1400" dirty="0"/>
        </a:p>
      </dgm:t>
    </dgm:pt>
    <dgm:pt modelId="{DD46242B-011A-4135-AFB0-FC39AE6E4B48}" type="parTrans" cxnId="{6DA867EB-7CEC-435A-BFB9-E6C000CCE1D6}">
      <dgm:prSet/>
      <dgm:spPr/>
      <dgm:t>
        <a:bodyPr/>
        <a:lstStyle/>
        <a:p>
          <a:endParaRPr lang="en-US" sz="1400"/>
        </a:p>
      </dgm:t>
    </dgm:pt>
    <dgm:pt modelId="{0B0E0784-A49E-4709-B5BB-6861DFD4D82A}" type="sibTrans" cxnId="{6DA867EB-7CEC-435A-BFB9-E6C000CCE1D6}">
      <dgm:prSet/>
      <dgm:spPr/>
      <dgm:t>
        <a:bodyPr/>
        <a:lstStyle/>
        <a:p>
          <a:endParaRPr lang="en-US" sz="1400"/>
        </a:p>
      </dgm:t>
    </dgm:pt>
    <dgm:pt modelId="{B8287C02-8762-46E1-B0F1-1E2ECCD47DD0}">
      <dgm:prSet custT="1"/>
      <dgm:spPr/>
      <dgm:t>
        <a:bodyPr/>
        <a:lstStyle/>
        <a:p>
          <a:r>
            <a:rPr lang="en-US" sz="1400" b="0" i="0" baseline="0"/>
            <a:t>The workshop incorporates interactive elements like role-playing exercises and virtual reality simulations to allow participants to practice handling diverse guest scenarios in a safe environment. </a:t>
          </a:r>
          <a:endParaRPr lang="en-US" sz="1400"/>
        </a:p>
      </dgm:t>
    </dgm:pt>
    <dgm:pt modelId="{287C90E1-C89B-45BB-A1E8-AFD601D1B7BB}" type="parTrans" cxnId="{45CEDBED-BE2A-427D-8C29-9597B9E7FC22}">
      <dgm:prSet/>
      <dgm:spPr/>
      <dgm:t>
        <a:bodyPr/>
        <a:lstStyle/>
        <a:p>
          <a:endParaRPr lang="en-US" sz="1400"/>
        </a:p>
      </dgm:t>
    </dgm:pt>
    <dgm:pt modelId="{1CE78679-0FDF-445B-90E6-FD2E8C061B32}" type="sibTrans" cxnId="{45CEDBED-BE2A-427D-8C29-9597B9E7FC22}">
      <dgm:prSet/>
      <dgm:spPr/>
      <dgm:t>
        <a:bodyPr/>
        <a:lstStyle/>
        <a:p>
          <a:endParaRPr lang="en-US" sz="1400"/>
        </a:p>
      </dgm:t>
    </dgm:pt>
    <dgm:pt modelId="{9CE2A8A3-F356-4E72-91BF-DE258DCDD67A}">
      <dgm:prSet custT="1"/>
      <dgm:spPr/>
      <dgm:t>
        <a:bodyPr/>
        <a:lstStyle/>
        <a:p>
          <a:r>
            <a:rPr lang="en-US" sz="1400" b="0" i="0" baseline="0"/>
            <a:t>Case studies from hotels that have successfully implemented inclusive guest services are analyzed, providing attendees with real-world examples and best practices to emulate. </a:t>
          </a:r>
          <a:endParaRPr lang="en-US" sz="1400"/>
        </a:p>
      </dgm:t>
    </dgm:pt>
    <dgm:pt modelId="{E374B81A-DE85-494C-9DF2-A69A828B32BA}" type="parTrans" cxnId="{326B18C5-25EE-425F-935F-DFD30BB05E70}">
      <dgm:prSet/>
      <dgm:spPr/>
      <dgm:t>
        <a:bodyPr/>
        <a:lstStyle/>
        <a:p>
          <a:endParaRPr lang="en-US" sz="1400"/>
        </a:p>
      </dgm:t>
    </dgm:pt>
    <dgm:pt modelId="{8068A7FB-3074-4140-B43E-72691BC5C299}" type="sibTrans" cxnId="{326B18C5-25EE-425F-935F-DFD30BB05E70}">
      <dgm:prSet/>
      <dgm:spPr/>
      <dgm:t>
        <a:bodyPr/>
        <a:lstStyle/>
        <a:p>
          <a:endParaRPr lang="en-US" sz="1400"/>
        </a:p>
      </dgm:t>
    </dgm:pt>
    <dgm:pt modelId="{37FBBB98-F802-4A5C-AD3C-B0A96199685F}" type="pres">
      <dgm:prSet presAssocID="{7B74A430-B72C-405B-A8E7-04C751F087CE}" presName="Name0" presStyleCnt="0">
        <dgm:presLayoutVars>
          <dgm:dir/>
          <dgm:resizeHandles val="exact"/>
        </dgm:presLayoutVars>
      </dgm:prSet>
      <dgm:spPr/>
    </dgm:pt>
    <dgm:pt modelId="{0D2637B5-135F-48AD-857C-ADA7FD786AB3}" type="pres">
      <dgm:prSet presAssocID="{051F7B73-12E5-4B07-B5CD-2DBC168173A5}" presName="node" presStyleLbl="node1" presStyleIdx="0" presStyleCnt="11">
        <dgm:presLayoutVars>
          <dgm:bulletEnabled val="1"/>
        </dgm:presLayoutVars>
      </dgm:prSet>
      <dgm:spPr/>
    </dgm:pt>
    <dgm:pt modelId="{DF52F96D-51C7-49D2-B10B-F9B11283D427}" type="pres">
      <dgm:prSet presAssocID="{579C4A91-F0E7-49CA-AA12-D6D83F8C5CE3}" presName="sibTransSpacerBeforeConnector" presStyleCnt="0"/>
      <dgm:spPr/>
    </dgm:pt>
    <dgm:pt modelId="{8F0C7045-F6CE-4E76-B7D2-6BF13CC6EDC7}" type="pres">
      <dgm:prSet presAssocID="{579C4A91-F0E7-49CA-AA12-D6D83F8C5CE3}" presName="sibTrans" presStyleLbl="node1" presStyleIdx="1" presStyleCnt="11"/>
      <dgm:spPr/>
    </dgm:pt>
    <dgm:pt modelId="{7BC2348A-75B3-498E-B305-99C47CD80DB6}" type="pres">
      <dgm:prSet presAssocID="{579C4A91-F0E7-49CA-AA12-D6D83F8C5CE3}" presName="sibTransSpacerAfterConnector" presStyleCnt="0"/>
      <dgm:spPr/>
    </dgm:pt>
    <dgm:pt modelId="{2F069B9E-1938-48E3-90C7-646732D6BA76}" type="pres">
      <dgm:prSet presAssocID="{FF0A809D-B8A9-400D-85E2-0D0DB60CA419}" presName="node" presStyleLbl="node1" presStyleIdx="2" presStyleCnt="11">
        <dgm:presLayoutVars>
          <dgm:bulletEnabled val="1"/>
        </dgm:presLayoutVars>
      </dgm:prSet>
      <dgm:spPr/>
    </dgm:pt>
    <dgm:pt modelId="{2C0762F9-D6B3-4DCA-A7FF-ADF4A2544632}" type="pres">
      <dgm:prSet presAssocID="{D76F4BB6-7937-4266-93D1-CA022D6B7CC8}" presName="sibTransSpacerBeforeConnector" presStyleCnt="0"/>
      <dgm:spPr/>
    </dgm:pt>
    <dgm:pt modelId="{644D5458-78D5-4CF6-9146-45EB7D6FC095}" type="pres">
      <dgm:prSet presAssocID="{D76F4BB6-7937-4266-93D1-CA022D6B7CC8}" presName="sibTrans" presStyleLbl="node1" presStyleIdx="3" presStyleCnt="11"/>
      <dgm:spPr/>
    </dgm:pt>
    <dgm:pt modelId="{BB179590-3FF5-4783-8F8C-93F71B8178AE}" type="pres">
      <dgm:prSet presAssocID="{D76F4BB6-7937-4266-93D1-CA022D6B7CC8}" presName="sibTransSpacerAfterConnector" presStyleCnt="0"/>
      <dgm:spPr/>
    </dgm:pt>
    <dgm:pt modelId="{E7046828-A407-4B23-8E90-81F5ABF60155}" type="pres">
      <dgm:prSet presAssocID="{31B50F0E-087A-496F-A1A0-EC380C48A2EF}" presName="node" presStyleLbl="node1" presStyleIdx="4" presStyleCnt="11">
        <dgm:presLayoutVars>
          <dgm:bulletEnabled val="1"/>
        </dgm:presLayoutVars>
      </dgm:prSet>
      <dgm:spPr/>
    </dgm:pt>
    <dgm:pt modelId="{B1BE2EB2-F40C-421E-A007-5ABC9BABFF0C}" type="pres">
      <dgm:prSet presAssocID="{9A4EE63E-DE79-49DA-B11E-AC697BB31D5E}" presName="sibTransSpacerBeforeConnector" presStyleCnt="0"/>
      <dgm:spPr/>
    </dgm:pt>
    <dgm:pt modelId="{AED6F72B-6E2E-4F07-822D-B8FFA514C67A}" type="pres">
      <dgm:prSet presAssocID="{9A4EE63E-DE79-49DA-B11E-AC697BB31D5E}" presName="sibTrans" presStyleLbl="node1" presStyleIdx="5" presStyleCnt="11"/>
      <dgm:spPr/>
    </dgm:pt>
    <dgm:pt modelId="{BEC245CE-F7D2-4379-97E5-D0865B145525}" type="pres">
      <dgm:prSet presAssocID="{9A4EE63E-DE79-49DA-B11E-AC697BB31D5E}" presName="sibTransSpacerAfterConnector" presStyleCnt="0"/>
      <dgm:spPr/>
    </dgm:pt>
    <dgm:pt modelId="{9B47C931-EF4A-46F6-873F-F5E73713269C}" type="pres">
      <dgm:prSet presAssocID="{73127F54-506C-487E-BDA0-1DC15F5F0730}" presName="node" presStyleLbl="node1" presStyleIdx="6" presStyleCnt="11">
        <dgm:presLayoutVars>
          <dgm:bulletEnabled val="1"/>
        </dgm:presLayoutVars>
      </dgm:prSet>
      <dgm:spPr/>
    </dgm:pt>
    <dgm:pt modelId="{AB38DC5B-2258-43EB-80F1-7A8CAA936A05}" type="pres">
      <dgm:prSet presAssocID="{0B0E0784-A49E-4709-B5BB-6861DFD4D82A}" presName="sibTransSpacerBeforeConnector" presStyleCnt="0"/>
      <dgm:spPr/>
    </dgm:pt>
    <dgm:pt modelId="{6B917089-E418-43C1-AB47-24B7C8BC760A}" type="pres">
      <dgm:prSet presAssocID="{0B0E0784-A49E-4709-B5BB-6861DFD4D82A}" presName="sibTrans" presStyleLbl="node1" presStyleIdx="7" presStyleCnt="11"/>
      <dgm:spPr/>
    </dgm:pt>
    <dgm:pt modelId="{5B93E343-5773-43EE-91B4-F1C307E36DB3}" type="pres">
      <dgm:prSet presAssocID="{0B0E0784-A49E-4709-B5BB-6861DFD4D82A}" presName="sibTransSpacerAfterConnector" presStyleCnt="0"/>
      <dgm:spPr/>
    </dgm:pt>
    <dgm:pt modelId="{1B4582B1-4474-47C5-A822-7230AE1B35AA}" type="pres">
      <dgm:prSet presAssocID="{B8287C02-8762-46E1-B0F1-1E2ECCD47DD0}" presName="node" presStyleLbl="node1" presStyleIdx="8" presStyleCnt="11">
        <dgm:presLayoutVars>
          <dgm:bulletEnabled val="1"/>
        </dgm:presLayoutVars>
      </dgm:prSet>
      <dgm:spPr/>
    </dgm:pt>
    <dgm:pt modelId="{9EB93FDE-2C57-4632-BADB-C2B9916ACA39}" type="pres">
      <dgm:prSet presAssocID="{1CE78679-0FDF-445B-90E6-FD2E8C061B32}" presName="sibTransSpacerBeforeConnector" presStyleCnt="0"/>
      <dgm:spPr/>
    </dgm:pt>
    <dgm:pt modelId="{016C6286-BB92-41ED-AF2F-3D9379FB4A90}" type="pres">
      <dgm:prSet presAssocID="{1CE78679-0FDF-445B-90E6-FD2E8C061B32}" presName="sibTrans" presStyleLbl="node1" presStyleIdx="9" presStyleCnt="11"/>
      <dgm:spPr/>
    </dgm:pt>
    <dgm:pt modelId="{38FF21B4-9594-4791-8255-00AEF1E4A792}" type="pres">
      <dgm:prSet presAssocID="{1CE78679-0FDF-445B-90E6-FD2E8C061B32}" presName="sibTransSpacerAfterConnector" presStyleCnt="0"/>
      <dgm:spPr/>
    </dgm:pt>
    <dgm:pt modelId="{20E3B818-98BE-4FD6-AF8E-664C5D60C574}" type="pres">
      <dgm:prSet presAssocID="{9CE2A8A3-F356-4E72-91BF-DE258DCDD67A}" presName="node" presStyleLbl="node1" presStyleIdx="10" presStyleCnt="11">
        <dgm:presLayoutVars>
          <dgm:bulletEnabled val="1"/>
        </dgm:presLayoutVars>
      </dgm:prSet>
      <dgm:spPr/>
    </dgm:pt>
  </dgm:ptLst>
  <dgm:cxnLst>
    <dgm:cxn modelId="{C4D41104-6B1F-4FE0-9A6F-C9CD48B10F8C}" type="presOf" srcId="{0B0E0784-A49E-4709-B5BB-6861DFD4D82A}" destId="{6B917089-E418-43C1-AB47-24B7C8BC760A}" srcOrd="0" destOrd="0" presId="urn:microsoft.com/office/officeart/2016/7/layout/BasicProcessNew"/>
    <dgm:cxn modelId="{E424BE08-2FE6-4217-ACA2-350D34E13029}" type="presOf" srcId="{9A4EE63E-DE79-49DA-B11E-AC697BB31D5E}" destId="{AED6F72B-6E2E-4F07-822D-B8FFA514C67A}" srcOrd="0" destOrd="0" presId="urn:microsoft.com/office/officeart/2016/7/layout/BasicProcessNew"/>
    <dgm:cxn modelId="{0DDF721E-8ACB-4F7A-A9E7-B74410C8E9E5}" type="presOf" srcId="{D76F4BB6-7937-4266-93D1-CA022D6B7CC8}" destId="{644D5458-78D5-4CF6-9146-45EB7D6FC095}" srcOrd="0" destOrd="0" presId="urn:microsoft.com/office/officeart/2016/7/layout/BasicProcessNew"/>
    <dgm:cxn modelId="{B3AD581F-FE51-44EC-8E66-CF4680295F6B}" srcId="{7B74A430-B72C-405B-A8E7-04C751F087CE}" destId="{31B50F0E-087A-496F-A1A0-EC380C48A2EF}" srcOrd="2" destOrd="0" parTransId="{EC45BB7A-9805-47DF-BD3D-EF2859A8CAAD}" sibTransId="{9A4EE63E-DE79-49DA-B11E-AC697BB31D5E}"/>
    <dgm:cxn modelId="{1E926830-356A-4928-B0CF-6592CAE88487}" type="presOf" srcId="{1CE78679-0FDF-445B-90E6-FD2E8C061B32}" destId="{016C6286-BB92-41ED-AF2F-3D9379FB4A90}" srcOrd="0" destOrd="0" presId="urn:microsoft.com/office/officeart/2016/7/layout/BasicProcessNew"/>
    <dgm:cxn modelId="{8824A84C-4528-4CCD-89D0-88D5797EE868}" type="presOf" srcId="{579C4A91-F0E7-49CA-AA12-D6D83F8C5CE3}" destId="{8F0C7045-F6CE-4E76-B7D2-6BF13CC6EDC7}" srcOrd="0" destOrd="0" presId="urn:microsoft.com/office/officeart/2016/7/layout/BasicProcessNew"/>
    <dgm:cxn modelId="{59A06784-6585-4D81-A20F-1150A15E83AC}" type="presOf" srcId="{73127F54-506C-487E-BDA0-1DC15F5F0730}" destId="{9B47C931-EF4A-46F6-873F-F5E73713269C}" srcOrd="0" destOrd="0" presId="urn:microsoft.com/office/officeart/2016/7/layout/BasicProcessNew"/>
    <dgm:cxn modelId="{448B3286-1204-47FD-8707-93EBF66C5172}" type="presOf" srcId="{9CE2A8A3-F356-4E72-91BF-DE258DCDD67A}" destId="{20E3B818-98BE-4FD6-AF8E-664C5D60C574}" srcOrd="0" destOrd="0" presId="urn:microsoft.com/office/officeart/2016/7/layout/BasicProcessNew"/>
    <dgm:cxn modelId="{821E788B-D145-43BD-98ED-23936BE4D313}" type="presOf" srcId="{FF0A809D-B8A9-400D-85E2-0D0DB60CA419}" destId="{2F069B9E-1938-48E3-90C7-646732D6BA76}" srcOrd="0" destOrd="0" presId="urn:microsoft.com/office/officeart/2016/7/layout/BasicProcessNew"/>
    <dgm:cxn modelId="{7A4EA991-CF4C-408B-92C0-93F8EA993F19}" type="presOf" srcId="{7B74A430-B72C-405B-A8E7-04C751F087CE}" destId="{37FBBB98-F802-4A5C-AD3C-B0A96199685F}" srcOrd="0" destOrd="0" presId="urn:microsoft.com/office/officeart/2016/7/layout/BasicProcessNew"/>
    <dgm:cxn modelId="{8405E595-E9FE-4B00-9C3F-F5B6F86F2B25}" type="presOf" srcId="{31B50F0E-087A-496F-A1A0-EC380C48A2EF}" destId="{E7046828-A407-4B23-8E90-81F5ABF60155}" srcOrd="0" destOrd="0" presId="urn:microsoft.com/office/officeart/2016/7/layout/BasicProcessNew"/>
    <dgm:cxn modelId="{F641FA9C-B1F3-41F9-9194-21907C61A26E}" type="presOf" srcId="{B8287C02-8762-46E1-B0F1-1E2ECCD47DD0}" destId="{1B4582B1-4474-47C5-A822-7230AE1B35AA}" srcOrd="0" destOrd="0" presId="urn:microsoft.com/office/officeart/2016/7/layout/BasicProcessNew"/>
    <dgm:cxn modelId="{B98087C0-9A98-4D9E-9FCB-F193C71ACBE1}" srcId="{7B74A430-B72C-405B-A8E7-04C751F087CE}" destId="{FF0A809D-B8A9-400D-85E2-0D0DB60CA419}" srcOrd="1" destOrd="0" parTransId="{70F39558-5C12-442E-8A71-3A57FC16C26B}" sibTransId="{D76F4BB6-7937-4266-93D1-CA022D6B7CC8}"/>
    <dgm:cxn modelId="{326B18C5-25EE-425F-935F-DFD30BB05E70}" srcId="{7B74A430-B72C-405B-A8E7-04C751F087CE}" destId="{9CE2A8A3-F356-4E72-91BF-DE258DCDD67A}" srcOrd="5" destOrd="0" parTransId="{E374B81A-DE85-494C-9DF2-A69A828B32BA}" sibTransId="{8068A7FB-3074-4140-B43E-72691BC5C299}"/>
    <dgm:cxn modelId="{CB7F1FDE-D8D8-4909-8463-617D5DC67B4B}" srcId="{7B74A430-B72C-405B-A8E7-04C751F087CE}" destId="{051F7B73-12E5-4B07-B5CD-2DBC168173A5}" srcOrd="0" destOrd="0" parTransId="{CF471CB4-9B5C-41B0-A9C2-9700A8DE0B39}" sibTransId="{579C4A91-F0E7-49CA-AA12-D6D83F8C5CE3}"/>
    <dgm:cxn modelId="{6DA867EB-7CEC-435A-BFB9-E6C000CCE1D6}" srcId="{7B74A430-B72C-405B-A8E7-04C751F087CE}" destId="{73127F54-506C-487E-BDA0-1DC15F5F0730}" srcOrd="3" destOrd="0" parTransId="{DD46242B-011A-4135-AFB0-FC39AE6E4B48}" sibTransId="{0B0E0784-A49E-4709-B5BB-6861DFD4D82A}"/>
    <dgm:cxn modelId="{45CEDBED-BE2A-427D-8C29-9597B9E7FC22}" srcId="{7B74A430-B72C-405B-A8E7-04C751F087CE}" destId="{B8287C02-8762-46E1-B0F1-1E2ECCD47DD0}" srcOrd="4" destOrd="0" parTransId="{287C90E1-C89B-45BB-A1E8-AFD601D1B7BB}" sibTransId="{1CE78679-0FDF-445B-90E6-FD2E8C061B32}"/>
    <dgm:cxn modelId="{AEF053F8-D034-4DA8-8F2F-9B2A3AC920DB}" type="presOf" srcId="{051F7B73-12E5-4B07-B5CD-2DBC168173A5}" destId="{0D2637B5-135F-48AD-857C-ADA7FD786AB3}" srcOrd="0" destOrd="0" presId="urn:microsoft.com/office/officeart/2016/7/layout/BasicProcessNew"/>
    <dgm:cxn modelId="{E0C8B5CE-54C3-4133-83A3-4DBFDED161DC}" type="presParOf" srcId="{37FBBB98-F802-4A5C-AD3C-B0A96199685F}" destId="{0D2637B5-135F-48AD-857C-ADA7FD786AB3}" srcOrd="0" destOrd="0" presId="urn:microsoft.com/office/officeart/2016/7/layout/BasicProcessNew"/>
    <dgm:cxn modelId="{2C1463DD-0171-46EE-88E2-6022A311CA19}" type="presParOf" srcId="{37FBBB98-F802-4A5C-AD3C-B0A96199685F}" destId="{DF52F96D-51C7-49D2-B10B-F9B11283D427}" srcOrd="1" destOrd="0" presId="urn:microsoft.com/office/officeart/2016/7/layout/BasicProcessNew"/>
    <dgm:cxn modelId="{26EC6D91-5E33-4765-A815-0187F0C98F8B}" type="presParOf" srcId="{37FBBB98-F802-4A5C-AD3C-B0A96199685F}" destId="{8F0C7045-F6CE-4E76-B7D2-6BF13CC6EDC7}" srcOrd="2" destOrd="0" presId="urn:microsoft.com/office/officeart/2016/7/layout/BasicProcessNew"/>
    <dgm:cxn modelId="{AB68D2D1-A3AE-46CF-A05C-B10137DF3266}" type="presParOf" srcId="{37FBBB98-F802-4A5C-AD3C-B0A96199685F}" destId="{7BC2348A-75B3-498E-B305-99C47CD80DB6}" srcOrd="3" destOrd="0" presId="urn:microsoft.com/office/officeart/2016/7/layout/BasicProcessNew"/>
    <dgm:cxn modelId="{837BF505-B631-44AA-8541-EB43920ABD52}" type="presParOf" srcId="{37FBBB98-F802-4A5C-AD3C-B0A96199685F}" destId="{2F069B9E-1938-48E3-90C7-646732D6BA76}" srcOrd="4" destOrd="0" presId="urn:microsoft.com/office/officeart/2016/7/layout/BasicProcessNew"/>
    <dgm:cxn modelId="{3F7BCD2C-FE21-41F4-ABA7-293229F0FFFA}" type="presParOf" srcId="{37FBBB98-F802-4A5C-AD3C-B0A96199685F}" destId="{2C0762F9-D6B3-4DCA-A7FF-ADF4A2544632}" srcOrd="5" destOrd="0" presId="urn:microsoft.com/office/officeart/2016/7/layout/BasicProcessNew"/>
    <dgm:cxn modelId="{4FE2D0E5-C42B-46BB-92CD-9B965081FE91}" type="presParOf" srcId="{37FBBB98-F802-4A5C-AD3C-B0A96199685F}" destId="{644D5458-78D5-4CF6-9146-45EB7D6FC095}" srcOrd="6" destOrd="0" presId="urn:microsoft.com/office/officeart/2016/7/layout/BasicProcessNew"/>
    <dgm:cxn modelId="{AB7FF25F-ED2E-4964-BF59-C0637B3E4F0A}" type="presParOf" srcId="{37FBBB98-F802-4A5C-AD3C-B0A96199685F}" destId="{BB179590-3FF5-4783-8F8C-93F71B8178AE}" srcOrd="7" destOrd="0" presId="urn:microsoft.com/office/officeart/2016/7/layout/BasicProcessNew"/>
    <dgm:cxn modelId="{B6AE67CE-786A-427C-8436-225A39A409BE}" type="presParOf" srcId="{37FBBB98-F802-4A5C-AD3C-B0A96199685F}" destId="{E7046828-A407-4B23-8E90-81F5ABF60155}" srcOrd="8" destOrd="0" presId="urn:microsoft.com/office/officeart/2016/7/layout/BasicProcessNew"/>
    <dgm:cxn modelId="{7BA73925-F2B9-443D-9A30-5E50892BDAAA}" type="presParOf" srcId="{37FBBB98-F802-4A5C-AD3C-B0A96199685F}" destId="{B1BE2EB2-F40C-421E-A007-5ABC9BABFF0C}" srcOrd="9" destOrd="0" presId="urn:microsoft.com/office/officeart/2016/7/layout/BasicProcessNew"/>
    <dgm:cxn modelId="{B9B1A3B8-B200-4192-B0DA-E80B61E63968}" type="presParOf" srcId="{37FBBB98-F802-4A5C-AD3C-B0A96199685F}" destId="{AED6F72B-6E2E-4F07-822D-B8FFA514C67A}" srcOrd="10" destOrd="0" presId="urn:microsoft.com/office/officeart/2016/7/layout/BasicProcessNew"/>
    <dgm:cxn modelId="{E32F1549-F6FE-46F8-8D36-E3E08A939BEB}" type="presParOf" srcId="{37FBBB98-F802-4A5C-AD3C-B0A96199685F}" destId="{BEC245CE-F7D2-4379-97E5-D0865B145525}" srcOrd="11" destOrd="0" presId="urn:microsoft.com/office/officeart/2016/7/layout/BasicProcessNew"/>
    <dgm:cxn modelId="{8E16ABD8-4F41-4D8D-9A92-BD4F6AB89C8C}" type="presParOf" srcId="{37FBBB98-F802-4A5C-AD3C-B0A96199685F}" destId="{9B47C931-EF4A-46F6-873F-F5E73713269C}" srcOrd="12" destOrd="0" presId="urn:microsoft.com/office/officeart/2016/7/layout/BasicProcessNew"/>
    <dgm:cxn modelId="{775DC0FE-8E0D-4293-BA5D-E52606AED2FF}" type="presParOf" srcId="{37FBBB98-F802-4A5C-AD3C-B0A96199685F}" destId="{AB38DC5B-2258-43EB-80F1-7A8CAA936A05}" srcOrd="13" destOrd="0" presId="urn:microsoft.com/office/officeart/2016/7/layout/BasicProcessNew"/>
    <dgm:cxn modelId="{647CA078-E0F6-4778-A3A5-AE9E9AB687BC}" type="presParOf" srcId="{37FBBB98-F802-4A5C-AD3C-B0A96199685F}" destId="{6B917089-E418-43C1-AB47-24B7C8BC760A}" srcOrd="14" destOrd="0" presId="urn:microsoft.com/office/officeart/2016/7/layout/BasicProcessNew"/>
    <dgm:cxn modelId="{53DED649-042C-4770-9E55-69D43C430181}" type="presParOf" srcId="{37FBBB98-F802-4A5C-AD3C-B0A96199685F}" destId="{5B93E343-5773-43EE-91B4-F1C307E36DB3}" srcOrd="15" destOrd="0" presId="urn:microsoft.com/office/officeart/2016/7/layout/BasicProcessNew"/>
    <dgm:cxn modelId="{CA3E7CCB-3D55-4FD0-8E40-767785B12227}" type="presParOf" srcId="{37FBBB98-F802-4A5C-AD3C-B0A96199685F}" destId="{1B4582B1-4474-47C5-A822-7230AE1B35AA}" srcOrd="16" destOrd="0" presId="urn:microsoft.com/office/officeart/2016/7/layout/BasicProcessNew"/>
    <dgm:cxn modelId="{2D71ABD9-3EAC-42E1-9D46-D578B2EC33D4}" type="presParOf" srcId="{37FBBB98-F802-4A5C-AD3C-B0A96199685F}" destId="{9EB93FDE-2C57-4632-BADB-C2B9916ACA39}" srcOrd="17" destOrd="0" presId="urn:microsoft.com/office/officeart/2016/7/layout/BasicProcessNew"/>
    <dgm:cxn modelId="{A5EF3BB4-46BD-42F7-86A6-A942EC65705C}" type="presParOf" srcId="{37FBBB98-F802-4A5C-AD3C-B0A96199685F}" destId="{016C6286-BB92-41ED-AF2F-3D9379FB4A90}" srcOrd="18" destOrd="0" presId="urn:microsoft.com/office/officeart/2016/7/layout/BasicProcessNew"/>
    <dgm:cxn modelId="{E9A5E27A-6031-457E-A281-B000617DC3ED}" type="presParOf" srcId="{37FBBB98-F802-4A5C-AD3C-B0A96199685F}" destId="{38FF21B4-9594-4791-8255-00AEF1E4A792}" srcOrd="19" destOrd="0" presId="urn:microsoft.com/office/officeart/2016/7/layout/BasicProcessNew"/>
    <dgm:cxn modelId="{259F8FD1-21F2-44D0-B89C-66EF401263C3}" type="presParOf" srcId="{37FBBB98-F802-4A5C-AD3C-B0A96199685F}" destId="{20E3B818-98BE-4FD6-AF8E-664C5D60C574}" srcOrd="20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23E725-D481-4DD7-B110-823CD907414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2578466-F62F-470E-9D0D-4A0756ECD71E}">
      <dgm:prSet/>
      <dgm:spPr/>
      <dgm:t>
        <a:bodyPr/>
        <a:lstStyle/>
        <a:p>
          <a:r>
            <a:rPr lang="en-US" b="0" i="0" baseline="0"/>
            <a:t>Increasing globalization of travel drives demand for cultural competence training. </a:t>
          </a:r>
          <a:endParaRPr lang="en-US"/>
        </a:p>
      </dgm:t>
    </dgm:pt>
    <dgm:pt modelId="{D922E56C-5028-4E1C-8B34-DB35D7111CF6}" type="parTrans" cxnId="{EE5F0176-1711-48F5-824E-ED9F2143103F}">
      <dgm:prSet/>
      <dgm:spPr/>
      <dgm:t>
        <a:bodyPr/>
        <a:lstStyle/>
        <a:p>
          <a:endParaRPr lang="en-US"/>
        </a:p>
      </dgm:t>
    </dgm:pt>
    <dgm:pt modelId="{A3B4CD8D-4EC3-4513-83A8-5CFD1954DFD7}" type="sibTrans" cxnId="{EE5F0176-1711-48F5-824E-ED9F2143103F}">
      <dgm:prSet/>
      <dgm:spPr/>
      <dgm:t>
        <a:bodyPr/>
        <a:lstStyle/>
        <a:p>
          <a:endParaRPr lang="en-US"/>
        </a:p>
      </dgm:t>
    </dgm:pt>
    <dgm:pt modelId="{D60F7BBC-79BA-4E69-894C-DA6CBACE753E}">
      <dgm:prSet/>
      <dgm:spPr/>
      <dgm:t>
        <a:bodyPr/>
        <a:lstStyle/>
        <a:p>
          <a:r>
            <a:rPr lang="en-US" b="0" i="0" baseline="0"/>
            <a:t>Limited supply of hospitality-specific cultural inclusivity programs. </a:t>
          </a:r>
          <a:endParaRPr lang="en-US"/>
        </a:p>
      </dgm:t>
    </dgm:pt>
    <dgm:pt modelId="{2F6C7C26-9FB6-4014-A2AC-8A4478690596}" type="parTrans" cxnId="{C36009F0-46D6-45AD-8BF9-D4D18D6A6050}">
      <dgm:prSet/>
      <dgm:spPr/>
      <dgm:t>
        <a:bodyPr/>
        <a:lstStyle/>
        <a:p>
          <a:endParaRPr lang="en-US"/>
        </a:p>
      </dgm:t>
    </dgm:pt>
    <dgm:pt modelId="{C34997FB-36E2-4873-B45E-09D183FAC7D9}" type="sibTrans" cxnId="{C36009F0-46D6-45AD-8BF9-D4D18D6A6050}">
      <dgm:prSet/>
      <dgm:spPr/>
      <dgm:t>
        <a:bodyPr/>
        <a:lstStyle/>
        <a:p>
          <a:endParaRPr lang="en-US"/>
        </a:p>
      </dgm:t>
    </dgm:pt>
    <dgm:pt modelId="{C838C138-70AD-4393-994D-B53A0DD614E6}">
      <dgm:prSet/>
      <dgm:spPr/>
      <dgm:t>
        <a:bodyPr/>
        <a:lstStyle/>
        <a:p>
          <a:r>
            <a:rPr lang="en-US" b="0" i="0" baseline="0"/>
            <a:t>Cultural intelligence positively impacts hotel employee performance (Koo et al., 2020). </a:t>
          </a:r>
          <a:endParaRPr lang="en-US"/>
        </a:p>
      </dgm:t>
    </dgm:pt>
    <dgm:pt modelId="{25C0159D-8B20-44BE-8D78-DB9A1582205E}" type="parTrans" cxnId="{E7D46036-B6FD-4048-8F24-1746A3ABF308}">
      <dgm:prSet/>
      <dgm:spPr/>
      <dgm:t>
        <a:bodyPr/>
        <a:lstStyle/>
        <a:p>
          <a:endParaRPr lang="en-US"/>
        </a:p>
      </dgm:t>
    </dgm:pt>
    <dgm:pt modelId="{D4B72661-3254-4407-82A7-12B5DDAFD0E0}" type="sibTrans" cxnId="{E7D46036-B6FD-4048-8F24-1746A3ABF308}">
      <dgm:prSet/>
      <dgm:spPr/>
      <dgm:t>
        <a:bodyPr/>
        <a:lstStyle/>
        <a:p>
          <a:endParaRPr lang="en-US"/>
        </a:p>
      </dgm:t>
    </dgm:pt>
    <dgm:pt modelId="{55001E7C-6A84-444D-AD41-D51FA33135A8}">
      <dgm:prSet/>
      <dgm:spPr/>
      <dgm:t>
        <a:bodyPr/>
        <a:lstStyle/>
        <a:p>
          <a:r>
            <a:rPr lang="en-US" b="0" i="0" baseline="0"/>
            <a:t>COVID-19 reshapes guest expectations, potentially increasing demand for inclusivity training. </a:t>
          </a:r>
          <a:endParaRPr lang="en-US"/>
        </a:p>
      </dgm:t>
    </dgm:pt>
    <dgm:pt modelId="{D065B466-4D9C-4665-8BF7-A12A8DA3C372}" type="parTrans" cxnId="{9B6054F8-8970-4B90-A4E8-4E4F8AB9DF3E}">
      <dgm:prSet/>
      <dgm:spPr/>
      <dgm:t>
        <a:bodyPr/>
        <a:lstStyle/>
        <a:p>
          <a:endParaRPr lang="en-US"/>
        </a:p>
      </dgm:t>
    </dgm:pt>
    <dgm:pt modelId="{64AECADB-F3A8-4E5B-ADED-878507C65335}" type="sibTrans" cxnId="{9B6054F8-8970-4B90-A4E8-4E4F8AB9DF3E}">
      <dgm:prSet/>
      <dgm:spPr/>
      <dgm:t>
        <a:bodyPr/>
        <a:lstStyle/>
        <a:p>
          <a:endParaRPr lang="en-US"/>
        </a:p>
      </dgm:t>
    </dgm:pt>
    <dgm:pt modelId="{6C3989C4-D145-42CA-BEB9-B8BA97358999}">
      <dgm:prSet/>
      <dgm:spPr/>
      <dgm:t>
        <a:bodyPr/>
        <a:lstStyle/>
        <a:p>
          <a:r>
            <a:rPr lang="en-US" b="0" i="0" baseline="0"/>
            <a:t>Competition from general corporate training providers and online platforms. </a:t>
          </a:r>
          <a:endParaRPr lang="en-US"/>
        </a:p>
      </dgm:t>
    </dgm:pt>
    <dgm:pt modelId="{0600685A-B199-4563-B116-A9749C1DBAB9}" type="parTrans" cxnId="{C7EFC563-D72B-407D-A0E5-C5365F7C3DAE}">
      <dgm:prSet/>
      <dgm:spPr/>
      <dgm:t>
        <a:bodyPr/>
        <a:lstStyle/>
        <a:p>
          <a:endParaRPr lang="en-US"/>
        </a:p>
      </dgm:t>
    </dgm:pt>
    <dgm:pt modelId="{434E48EC-347C-423E-8BE8-185D96FD649E}" type="sibTrans" cxnId="{C7EFC563-D72B-407D-A0E5-C5365F7C3DAE}">
      <dgm:prSet/>
      <dgm:spPr/>
      <dgm:t>
        <a:bodyPr/>
        <a:lstStyle/>
        <a:p>
          <a:endParaRPr lang="en-US"/>
        </a:p>
      </dgm:t>
    </dgm:pt>
    <dgm:pt modelId="{F1DAD1FD-7384-40D6-99E2-83CFE6C9C0F6}">
      <dgm:prSet/>
      <dgm:spPr/>
      <dgm:t>
        <a:bodyPr/>
        <a:lstStyle/>
        <a:p>
          <a:r>
            <a:rPr lang="en-US" b="0" i="0" baseline="0" dirty="0"/>
            <a:t>Hotels seek cultural awareness as a competitive advantage, driving training demand</a:t>
          </a:r>
          <a:r>
            <a:rPr lang="en-GB" b="0" i="0" baseline="0" dirty="0"/>
            <a:t>(</a:t>
          </a:r>
          <a:r>
            <a:rPr lang="en-GB" b="0" i="0" baseline="0" dirty="0" err="1"/>
            <a:t>Dedeoglu</a:t>
          </a:r>
          <a:r>
            <a:rPr lang="en-GB" b="0" i="0" baseline="0" dirty="0"/>
            <a:t> et al., 2018)</a:t>
          </a:r>
          <a:r>
            <a:rPr lang="en-US" b="0" i="0" baseline="0" dirty="0"/>
            <a:t>. </a:t>
          </a:r>
          <a:endParaRPr lang="en-US" dirty="0"/>
        </a:p>
      </dgm:t>
    </dgm:pt>
    <dgm:pt modelId="{72214957-B2BB-4A02-8077-861755D969B7}" type="parTrans" cxnId="{EE057B56-398E-40F6-ADB6-DCCC8B2CB5A4}">
      <dgm:prSet/>
      <dgm:spPr/>
      <dgm:t>
        <a:bodyPr/>
        <a:lstStyle/>
        <a:p>
          <a:endParaRPr lang="en-US"/>
        </a:p>
      </dgm:t>
    </dgm:pt>
    <dgm:pt modelId="{574D86B7-704F-4AA6-92C0-DC43F71E3A27}" type="sibTrans" cxnId="{EE057B56-398E-40F6-ADB6-DCCC8B2CB5A4}">
      <dgm:prSet/>
      <dgm:spPr/>
      <dgm:t>
        <a:bodyPr/>
        <a:lstStyle/>
        <a:p>
          <a:endParaRPr lang="en-US"/>
        </a:p>
      </dgm:t>
    </dgm:pt>
    <dgm:pt modelId="{B293B735-F821-45A0-AE3C-B77F733D4017}" type="pres">
      <dgm:prSet presAssocID="{B423E725-D481-4DD7-B110-823CD907414F}" presName="diagram" presStyleCnt="0">
        <dgm:presLayoutVars>
          <dgm:dir/>
          <dgm:resizeHandles val="exact"/>
        </dgm:presLayoutVars>
      </dgm:prSet>
      <dgm:spPr/>
    </dgm:pt>
    <dgm:pt modelId="{D17E224B-A969-406E-B598-0711A14A3036}" type="pres">
      <dgm:prSet presAssocID="{52578466-F62F-470E-9D0D-4A0756ECD71E}" presName="node" presStyleLbl="node1" presStyleIdx="0" presStyleCnt="6">
        <dgm:presLayoutVars>
          <dgm:bulletEnabled val="1"/>
        </dgm:presLayoutVars>
      </dgm:prSet>
      <dgm:spPr/>
    </dgm:pt>
    <dgm:pt modelId="{986CC253-681E-490B-BBC7-434CE21DBBCA}" type="pres">
      <dgm:prSet presAssocID="{A3B4CD8D-4EC3-4513-83A8-5CFD1954DFD7}" presName="sibTrans" presStyleCnt="0"/>
      <dgm:spPr/>
    </dgm:pt>
    <dgm:pt modelId="{C8D83B37-A40A-4C94-BB2A-4FF5AD994C9D}" type="pres">
      <dgm:prSet presAssocID="{D60F7BBC-79BA-4E69-894C-DA6CBACE753E}" presName="node" presStyleLbl="node1" presStyleIdx="1" presStyleCnt="6">
        <dgm:presLayoutVars>
          <dgm:bulletEnabled val="1"/>
        </dgm:presLayoutVars>
      </dgm:prSet>
      <dgm:spPr/>
    </dgm:pt>
    <dgm:pt modelId="{C93A33A9-8A1C-4B1B-8642-6F8EDFE724F9}" type="pres">
      <dgm:prSet presAssocID="{C34997FB-36E2-4873-B45E-09D183FAC7D9}" presName="sibTrans" presStyleCnt="0"/>
      <dgm:spPr/>
    </dgm:pt>
    <dgm:pt modelId="{04DFCA0C-0AD7-4928-8123-47D80A1963C4}" type="pres">
      <dgm:prSet presAssocID="{C838C138-70AD-4393-994D-B53A0DD614E6}" presName="node" presStyleLbl="node1" presStyleIdx="2" presStyleCnt="6">
        <dgm:presLayoutVars>
          <dgm:bulletEnabled val="1"/>
        </dgm:presLayoutVars>
      </dgm:prSet>
      <dgm:spPr/>
    </dgm:pt>
    <dgm:pt modelId="{7E8B4F29-4377-400F-A08D-375024AD5209}" type="pres">
      <dgm:prSet presAssocID="{D4B72661-3254-4407-82A7-12B5DDAFD0E0}" presName="sibTrans" presStyleCnt="0"/>
      <dgm:spPr/>
    </dgm:pt>
    <dgm:pt modelId="{3635C964-CE99-4FEF-8876-2D0DD27DC89F}" type="pres">
      <dgm:prSet presAssocID="{55001E7C-6A84-444D-AD41-D51FA33135A8}" presName="node" presStyleLbl="node1" presStyleIdx="3" presStyleCnt="6">
        <dgm:presLayoutVars>
          <dgm:bulletEnabled val="1"/>
        </dgm:presLayoutVars>
      </dgm:prSet>
      <dgm:spPr/>
    </dgm:pt>
    <dgm:pt modelId="{97502421-6654-411E-BB5B-099F018B1131}" type="pres">
      <dgm:prSet presAssocID="{64AECADB-F3A8-4E5B-ADED-878507C65335}" presName="sibTrans" presStyleCnt="0"/>
      <dgm:spPr/>
    </dgm:pt>
    <dgm:pt modelId="{9528F16F-70F4-4593-9199-1395345C290B}" type="pres">
      <dgm:prSet presAssocID="{6C3989C4-D145-42CA-BEB9-B8BA97358999}" presName="node" presStyleLbl="node1" presStyleIdx="4" presStyleCnt="6">
        <dgm:presLayoutVars>
          <dgm:bulletEnabled val="1"/>
        </dgm:presLayoutVars>
      </dgm:prSet>
      <dgm:spPr/>
    </dgm:pt>
    <dgm:pt modelId="{0A2A935E-2E4F-46C1-98F2-176538F25D04}" type="pres">
      <dgm:prSet presAssocID="{434E48EC-347C-423E-8BE8-185D96FD649E}" presName="sibTrans" presStyleCnt="0"/>
      <dgm:spPr/>
    </dgm:pt>
    <dgm:pt modelId="{638FF198-E89A-4352-B343-1EE9C7D7AB62}" type="pres">
      <dgm:prSet presAssocID="{F1DAD1FD-7384-40D6-99E2-83CFE6C9C0F6}" presName="node" presStyleLbl="node1" presStyleIdx="5" presStyleCnt="6">
        <dgm:presLayoutVars>
          <dgm:bulletEnabled val="1"/>
        </dgm:presLayoutVars>
      </dgm:prSet>
      <dgm:spPr/>
    </dgm:pt>
  </dgm:ptLst>
  <dgm:cxnLst>
    <dgm:cxn modelId="{488DFD04-8510-45C7-8E8E-13ABB9CF30B0}" type="presOf" srcId="{B423E725-D481-4DD7-B110-823CD907414F}" destId="{B293B735-F821-45A0-AE3C-B77F733D4017}" srcOrd="0" destOrd="0" presId="urn:microsoft.com/office/officeart/2005/8/layout/default"/>
    <dgm:cxn modelId="{E7D46036-B6FD-4048-8F24-1746A3ABF308}" srcId="{B423E725-D481-4DD7-B110-823CD907414F}" destId="{C838C138-70AD-4393-994D-B53A0DD614E6}" srcOrd="2" destOrd="0" parTransId="{25C0159D-8B20-44BE-8D78-DB9A1582205E}" sibTransId="{D4B72661-3254-4407-82A7-12B5DDAFD0E0}"/>
    <dgm:cxn modelId="{C7EFC563-D72B-407D-A0E5-C5365F7C3DAE}" srcId="{B423E725-D481-4DD7-B110-823CD907414F}" destId="{6C3989C4-D145-42CA-BEB9-B8BA97358999}" srcOrd="4" destOrd="0" parTransId="{0600685A-B199-4563-B116-A9749C1DBAB9}" sibTransId="{434E48EC-347C-423E-8BE8-185D96FD649E}"/>
    <dgm:cxn modelId="{CFFFBD4A-1BEE-42AB-A788-358087E351C0}" type="presOf" srcId="{C838C138-70AD-4393-994D-B53A0DD614E6}" destId="{04DFCA0C-0AD7-4928-8123-47D80A1963C4}" srcOrd="0" destOrd="0" presId="urn:microsoft.com/office/officeart/2005/8/layout/default"/>
    <dgm:cxn modelId="{00596251-795D-41E3-AB40-2AC9CC11B231}" type="presOf" srcId="{55001E7C-6A84-444D-AD41-D51FA33135A8}" destId="{3635C964-CE99-4FEF-8876-2D0DD27DC89F}" srcOrd="0" destOrd="0" presId="urn:microsoft.com/office/officeart/2005/8/layout/default"/>
    <dgm:cxn modelId="{C62CF753-FC84-4BD9-85F6-FB2AF8876ED4}" type="presOf" srcId="{6C3989C4-D145-42CA-BEB9-B8BA97358999}" destId="{9528F16F-70F4-4593-9199-1395345C290B}" srcOrd="0" destOrd="0" presId="urn:microsoft.com/office/officeart/2005/8/layout/default"/>
    <dgm:cxn modelId="{EE5F0176-1711-48F5-824E-ED9F2143103F}" srcId="{B423E725-D481-4DD7-B110-823CD907414F}" destId="{52578466-F62F-470E-9D0D-4A0756ECD71E}" srcOrd="0" destOrd="0" parTransId="{D922E56C-5028-4E1C-8B34-DB35D7111CF6}" sibTransId="{A3B4CD8D-4EC3-4513-83A8-5CFD1954DFD7}"/>
    <dgm:cxn modelId="{EE057B56-398E-40F6-ADB6-DCCC8B2CB5A4}" srcId="{B423E725-D481-4DD7-B110-823CD907414F}" destId="{F1DAD1FD-7384-40D6-99E2-83CFE6C9C0F6}" srcOrd="5" destOrd="0" parTransId="{72214957-B2BB-4A02-8077-861755D969B7}" sibTransId="{574D86B7-704F-4AA6-92C0-DC43F71E3A27}"/>
    <dgm:cxn modelId="{EF7443B0-A1C2-41F2-82D5-F16DDA8DD8FB}" type="presOf" srcId="{D60F7BBC-79BA-4E69-894C-DA6CBACE753E}" destId="{C8D83B37-A40A-4C94-BB2A-4FF5AD994C9D}" srcOrd="0" destOrd="0" presId="urn:microsoft.com/office/officeart/2005/8/layout/default"/>
    <dgm:cxn modelId="{8659A3E8-1380-4F00-B60E-47E3619318DA}" type="presOf" srcId="{F1DAD1FD-7384-40D6-99E2-83CFE6C9C0F6}" destId="{638FF198-E89A-4352-B343-1EE9C7D7AB62}" srcOrd="0" destOrd="0" presId="urn:microsoft.com/office/officeart/2005/8/layout/default"/>
    <dgm:cxn modelId="{C36009F0-46D6-45AD-8BF9-D4D18D6A6050}" srcId="{B423E725-D481-4DD7-B110-823CD907414F}" destId="{D60F7BBC-79BA-4E69-894C-DA6CBACE753E}" srcOrd="1" destOrd="0" parTransId="{2F6C7C26-9FB6-4014-A2AC-8A4478690596}" sibTransId="{C34997FB-36E2-4873-B45E-09D183FAC7D9}"/>
    <dgm:cxn modelId="{171E3EF2-3E08-476B-8D7B-191FFB58F031}" type="presOf" srcId="{52578466-F62F-470E-9D0D-4A0756ECD71E}" destId="{D17E224B-A969-406E-B598-0711A14A3036}" srcOrd="0" destOrd="0" presId="urn:microsoft.com/office/officeart/2005/8/layout/default"/>
    <dgm:cxn modelId="{9B6054F8-8970-4B90-A4E8-4E4F8AB9DF3E}" srcId="{B423E725-D481-4DD7-B110-823CD907414F}" destId="{55001E7C-6A84-444D-AD41-D51FA33135A8}" srcOrd="3" destOrd="0" parTransId="{D065B466-4D9C-4665-8BF7-A12A8DA3C372}" sibTransId="{64AECADB-F3A8-4E5B-ADED-878507C65335}"/>
    <dgm:cxn modelId="{DC57F42A-FF85-44F9-8660-A9DDD95FDA8F}" type="presParOf" srcId="{B293B735-F821-45A0-AE3C-B77F733D4017}" destId="{D17E224B-A969-406E-B598-0711A14A3036}" srcOrd="0" destOrd="0" presId="urn:microsoft.com/office/officeart/2005/8/layout/default"/>
    <dgm:cxn modelId="{74275852-F3F2-4DEF-9BDE-85F5D0C10653}" type="presParOf" srcId="{B293B735-F821-45A0-AE3C-B77F733D4017}" destId="{986CC253-681E-490B-BBC7-434CE21DBBCA}" srcOrd="1" destOrd="0" presId="urn:microsoft.com/office/officeart/2005/8/layout/default"/>
    <dgm:cxn modelId="{6472C0F5-BE23-4813-BD23-F894C0FD3F54}" type="presParOf" srcId="{B293B735-F821-45A0-AE3C-B77F733D4017}" destId="{C8D83B37-A40A-4C94-BB2A-4FF5AD994C9D}" srcOrd="2" destOrd="0" presId="urn:microsoft.com/office/officeart/2005/8/layout/default"/>
    <dgm:cxn modelId="{AA476DE1-7987-4B6D-97D1-2EF59F3E3003}" type="presParOf" srcId="{B293B735-F821-45A0-AE3C-B77F733D4017}" destId="{C93A33A9-8A1C-4B1B-8642-6F8EDFE724F9}" srcOrd="3" destOrd="0" presId="urn:microsoft.com/office/officeart/2005/8/layout/default"/>
    <dgm:cxn modelId="{544046CB-3A10-43C8-9E0B-16BD3A7CB2C5}" type="presParOf" srcId="{B293B735-F821-45A0-AE3C-B77F733D4017}" destId="{04DFCA0C-0AD7-4928-8123-47D80A1963C4}" srcOrd="4" destOrd="0" presId="urn:microsoft.com/office/officeart/2005/8/layout/default"/>
    <dgm:cxn modelId="{1E21F5A5-2A0B-4DBC-9AF3-E6384BEB528D}" type="presParOf" srcId="{B293B735-F821-45A0-AE3C-B77F733D4017}" destId="{7E8B4F29-4377-400F-A08D-375024AD5209}" srcOrd="5" destOrd="0" presId="urn:microsoft.com/office/officeart/2005/8/layout/default"/>
    <dgm:cxn modelId="{2CFACBAB-F58A-4394-92A2-6543CC87546E}" type="presParOf" srcId="{B293B735-F821-45A0-AE3C-B77F733D4017}" destId="{3635C964-CE99-4FEF-8876-2D0DD27DC89F}" srcOrd="6" destOrd="0" presId="urn:microsoft.com/office/officeart/2005/8/layout/default"/>
    <dgm:cxn modelId="{F43367A6-E848-4E1D-881F-4438E3877D68}" type="presParOf" srcId="{B293B735-F821-45A0-AE3C-B77F733D4017}" destId="{97502421-6654-411E-BB5B-099F018B1131}" srcOrd="7" destOrd="0" presId="urn:microsoft.com/office/officeart/2005/8/layout/default"/>
    <dgm:cxn modelId="{30F471E9-4961-435C-B8BF-5F9A7250F677}" type="presParOf" srcId="{B293B735-F821-45A0-AE3C-B77F733D4017}" destId="{9528F16F-70F4-4593-9199-1395345C290B}" srcOrd="8" destOrd="0" presId="urn:microsoft.com/office/officeart/2005/8/layout/default"/>
    <dgm:cxn modelId="{0118AB48-6446-42E9-A052-0E5CAC840A19}" type="presParOf" srcId="{B293B735-F821-45A0-AE3C-B77F733D4017}" destId="{0A2A935E-2E4F-46C1-98F2-176538F25D04}" srcOrd="9" destOrd="0" presId="urn:microsoft.com/office/officeart/2005/8/layout/default"/>
    <dgm:cxn modelId="{0E0FF122-9F2E-4EC7-ADCF-9A44343F8220}" type="presParOf" srcId="{B293B735-F821-45A0-AE3C-B77F733D4017}" destId="{638FF198-E89A-4352-B343-1EE9C7D7AB6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BDC00A-31A9-4199-8334-59B46EF55E9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C957CD6-3E9E-4ABF-B6B2-CAEAD49DA5BD}">
      <dgm:prSet/>
      <dgm:spPr/>
      <dgm:t>
        <a:bodyPr/>
        <a:lstStyle/>
        <a:p>
          <a:r>
            <a:rPr lang="en-US" b="0" i="0" baseline="0"/>
            <a:t>Venue: Conference center or large hotel meeting room with space for interactive sessions </a:t>
          </a:r>
          <a:endParaRPr lang="en-US"/>
        </a:p>
      </dgm:t>
    </dgm:pt>
    <dgm:pt modelId="{F8C70044-9E9A-42F7-B0E3-26FAC3C9140B}" type="parTrans" cxnId="{48D4D2F9-74DA-4AA3-95ED-7E3ADE110D48}">
      <dgm:prSet/>
      <dgm:spPr/>
      <dgm:t>
        <a:bodyPr/>
        <a:lstStyle/>
        <a:p>
          <a:endParaRPr lang="en-US"/>
        </a:p>
      </dgm:t>
    </dgm:pt>
    <dgm:pt modelId="{F6FF4BD4-F47D-4877-A391-B2F55C366858}" type="sibTrans" cxnId="{48D4D2F9-74DA-4AA3-95ED-7E3ADE110D48}">
      <dgm:prSet/>
      <dgm:spPr/>
      <dgm:t>
        <a:bodyPr/>
        <a:lstStyle/>
        <a:p>
          <a:endParaRPr lang="en-US"/>
        </a:p>
      </dgm:t>
    </dgm:pt>
    <dgm:pt modelId="{93F1C1A1-B354-42D8-98E6-C07A2C79278E}">
      <dgm:prSet/>
      <dgm:spPr/>
      <dgm:t>
        <a:bodyPr/>
        <a:lstStyle/>
        <a:p>
          <a:r>
            <a:rPr lang="en-US" b="0" i="0" baseline="0"/>
            <a:t>Equipment: Audiovisual setup for presentations and multimedia content </a:t>
          </a:r>
          <a:endParaRPr lang="en-US"/>
        </a:p>
      </dgm:t>
    </dgm:pt>
    <dgm:pt modelId="{904F6B3F-D832-406F-9F3B-1DA27D269823}" type="parTrans" cxnId="{1F988606-1B50-4C81-8A4F-7B8CF707C1C5}">
      <dgm:prSet/>
      <dgm:spPr/>
      <dgm:t>
        <a:bodyPr/>
        <a:lstStyle/>
        <a:p>
          <a:endParaRPr lang="en-US"/>
        </a:p>
      </dgm:t>
    </dgm:pt>
    <dgm:pt modelId="{0DFBF905-2B14-48BA-91DF-C67E8EB6D260}" type="sibTrans" cxnId="{1F988606-1B50-4C81-8A4F-7B8CF707C1C5}">
      <dgm:prSet/>
      <dgm:spPr/>
      <dgm:t>
        <a:bodyPr/>
        <a:lstStyle/>
        <a:p>
          <a:endParaRPr lang="en-US"/>
        </a:p>
      </dgm:t>
    </dgm:pt>
    <dgm:pt modelId="{C51EF421-E805-496B-BCBE-27E806B6CA35}">
      <dgm:prSet/>
      <dgm:spPr/>
      <dgm:t>
        <a:bodyPr/>
        <a:lstStyle/>
        <a:p>
          <a:r>
            <a:rPr lang="en-US" b="0" i="0" baseline="0"/>
            <a:t>Staffing: Experienced facilitators in cultural diversity and hospitality, plus support staff </a:t>
          </a:r>
          <a:endParaRPr lang="en-US"/>
        </a:p>
      </dgm:t>
    </dgm:pt>
    <dgm:pt modelId="{C5F9EC34-1DCA-43A7-AC17-E07569B8A0FA}" type="parTrans" cxnId="{A044D6F9-8A9C-48FB-8CFB-E6A9AD49E29E}">
      <dgm:prSet/>
      <dgm:spPr/>
      <dgm:t>
        <a:bodyPr/>
        <a:lstStyle/>
        <a:p>
          <a:endParaRPr lang="en-US"/>
        </a:p>
      </dgm:t>
    </dgm:pt>
    <dgm:pt modelId="{F19DD949-0932-4BAD-A8D7-3884795741EB}" type="sibTrans" cxnId="{A044D6F9-8A9C-48FB-8CFB-E6A9AD49E29E}">
      <dgm:prSet/>
      <dgm:spPr/>
      <dgm:t>
        <a:bodyPr/>
        <a:lstStyle/>
        <a:p>
          <a:endParaRPr lang="en-US"/>
        </a:p>
      </dgm:t>
    </dgm:pt>
    <dgm:pt modelId="{EA83902A-186D-4AC9-91AF-7992ADBFF6D8}">
      <dgm:prSet/>
      <dgm:spPr/>
      <dgm:t>
        <a:bodyPr/>
        <a:lstStyle/>
        <a:p>
          <a:r>
            <a:rPr lang="en-US" b="0" i="0" baseline="0"/>
            <a:t>Catering: Culturally diverse meal options accommodating dietary restrictions </a:t>
          </a:r>
          <a:endParaRPr lang="en-US"/>
        </a:p>
      </dgm:t>
    </dgm:pt>
    <dgm:pt modelId="{A464B0F7-F0E9-4D70-A047-D0181D2AA1A6}" type="parTrans" cxnId="{BBE55D32-9086-4E80-8333-3451F277F1FA}">
      <dgm:prSet/>
      <dgm:spPr/>
      <dgm:t>
        <a:bodyPr/>
        <a:lstStyle/>
        <a:p>
          <a:endParaRPr lang="en-US"/>
        </a:p>
      </dgm:t>
    </dgm:pt>
    <dgm:pt modelId="{22DC9A58-7661-41FD-B2E1-FCD0054A0EF3}" type="sibTrans" cxnId="{BBE55D32-9086-4E80-8333-3451F277F1FA}">
      <dgm:prSet/>
      <dgm:spPr/>
      <dgm:t>
        <a:bodyPr/>
        <a:lstStyle/>
        <a:p>
          <a:endParaRPr lang="en-US"/>
        </a:p>
      </dgm:t>
    </dgm:pt>
    <dgm:pt modelId="{A16EC88A-A024-4534-B315-EE1E93DBA21C}">
      <dgm:prSet/>
      <dgm:spPr/>
      <dgm:t>
        <a:bodyPr/>
        <a:lstStyle/>
        <a:p>
          <a:r>
            <a:rPr lang="en-US" b="0" i="0" baseline="0"/>
            <a:t>Physical environment impacts learning outcomes in hospitality training (Gannon et al., 2017) </a:t>
          </a:r>
          <a:endParaRPr lang="en-US"/>
        </a:p>
      </dgm:t>
    </dgm:pt>
    <dgm:pt modelId="{D4480F81-3398-4364-AA3A-984D264406A7}" type="parTrans" cxnId="{94DCFF7E-F04F-468B-8D5F-BEFE0E545F77}">
      <dgm:prSet/>
      <dgm:spPr/>
      <dgm:t>
        <a:bodyPr/>
        <a:lstStyle/>
        <a:p>
          <a:endParaRPr lang="en-US"/>
        </a:p>
      </dgm:t>
    </dgm:pt>
    <dgm:pt modelId="{EE2D58C8-354C-4943-9BB3-F6AA9824D324}" type="sibTrans" cxnId="{94DCFF7E-F04F-468B-8D5F-BEFE0E545F77}">
      <dgm:prSet/>
      <dgm:spPr/>
      <dgm:t>
        <a:bodyPr/>
        <a:lstStyle/>
        <a:p>
          <a:endParaRPr lang="en-US"/>
        </a:p>
      </dgm:t>
    </dgm:pt>
    <dgm:pt modelId="{22DB3FD3-F551-4C06-A53A-AF674FD6704C}">
      <dgm:prSet/>
      <dgm:spPr/>
      <dgm:t>
        <a:bodyPr/>
        <a:lstStyle/>
        <a:p>
          <a:r>
            <a:rPr lang="en-US" b="0" i="0" baseline="0" dirty="0"/>
            <a:t>Materials: Multi-language marketing materials and workshop handouts (</a:t>
          </a:r>
          <a:r>
            <a:rPr lang="en-US" b="0" i="0" baseline="0" dirty="0" err="1"/>
            <a:t>Lemy</a:t>
          </a:r>
          <a:r>
            <a:rPr lang="en-US" b="0" i="0" baseline="0" dirty="0"/>
            <a:t>, Goh and Ferry, 2019)</a:t>
          </a:r>
          <a:endParaRPr lang="en-US" dirty="0"/>
        </a:p>
      </dgm:t>
    </dgm:pt>
    <dgm:pt modelId="{D7857466-3354-47E8-B5A4-08814AAFF878}" type="parTrans" cxnId="{37DCD8F2-C441-494F-8C0B-E1AADD97CA4C}">
      <dgm:prSet/>
      <dgm:spPr/>
      <dgm:t>
        <a:bodyPr/>
        <a:lstStyle/>
        <a:p>
          <a:endParaRPr lang="en-US"/>
        </a:p>
      </dgm:t>
    </dgm:pt>
    <dgm:pt modelId="{4C37DDFB-6F6B-4191-89E3-34224D2A12BC}" type="sibTrans" cxnId="{37DCD8F2-C441-494F-8C0B-E1AADD97CA4C}">
      <dgm:prSet/>
      <dgm:spPr/>
      <dgm:t>
        <a:bodyPr/>
        <a:lstStyle/>
        <a:p>
          <a:endParaRPr lang="en-US"/>
        </a:p>
      </dgm:t>
    </dgm:pt>
    <dgm:pt modelId="{8717143C-E27E-4D93-A031-C049589F1434}" type="pres">
      <dgm:prSet presAssocID="{8FBDC00A-31A9-4199-8334-59B46EF55E9D}" presName="root" presStyleCnt="0">
        <dgm:presLayoutVars>
          <dgm:dir/>
          <dgm:resizeHandles val="exact"/>
        </dgm:presLayoutVars>
      </dgm:prSet>
      <dgm:spPr/>
    </dgm:pt>
    <dgm:pt modelId="{AE69D78F-E8B5-41DB-BE04-1E43C9CB6417}" type="pres">
      <dgm:prSet presAssocID="{EC957CD6-3E9E-4ABF-B6B2-CAEAD49DA5BD}" presName="compNode" presStyleCnt="0"/>
      <dgm:spPr/>
    </dgm:pt>
    <dgm:pt modelId="{328D0AA4-B327-4B6A-9094-A62194309827}" type="pres">
      <dgm:prSet presAssocID="{EC957CD6-3E9E-4ABF-B6B2-CAEAD49DA5B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84C5A1B-95BA-4F0A-B755-6840E751E4F5}" type="pres">
      <dgm:prSet presAssocID="{EC957CD6-3E9E-4ABF-B6B2-CAEAD49DA5BD}" presName="spaceRect" presStyleCnt="0"/>
      <dgm:spPr/>
    </dgm:pt>
    <dgm:pt modelId="{167CC3C1-1A92-4B6B-B166-5261C689BDD0}" type="pres">
      <dgm:prSet presAssocID="{EC957CD6-3E9E-4ABF-B6B2-CAEAD49DA5BD}" presName="textRect" presStyleLbl="revTx" presStyleIdx="0" presStyleCnt="6">
        <dgm:presLayoutVars>
          <dgm:chMax val="1"/>
          <dgm:chPref val="1"/>
        </dgm:presLayoutVars>
      </dgm:prSet>
      <dgm:spPr/>
    </dgm:pt>
    <dgm:pt modelId="{731DF71C-E9BE-40B4-AB5A-2124C7CE50FB}" type="pres">
      <dgm:prSet presAssocID="{F6FF4BD4-F47D-4877-A391-B2F55C366858}" presName="sibTrans" presStyleCnt="0"/>
      <dgm:spPr/>
    </dgm:pt>
    <dgm:pt modelId="{FD92799F-1379-49AE-BF05-7696342A3135}" type="pres">
      <dgm:prSet presAssocID="{93F1C1A1-B354-42D8-98E6-C07A2C79278E}" presName="compNode" presStyleCnt="0"/>
      <dgm:spPr/>
    </dgm:pt>
    <dgm:pt modelId="{4E5E1435-1EB2-432A-A158-2436AFBFCBFF}" type="pres">
      <dgm:prSet presAssocID="{93F1C1A1-B354-42D8-98E6-C07A2C79278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11D6EC4E-B8DF-4D02-BA9D-EC57718348E3}" type="pres">
      <dgm:prSet presAssocID="{93F1C1A1-B354-42D8-98E6-C07A2C79278E}" presName="spaceRect" presStyleCnt="0"/>
      <dgm:spPr/>
    </dgm:pt>
    <dgm:pt modelId="{CD77B0F2-C5A1-444E-8A64-A8019F0D13DC}" type="pres">
      <dgm:prSet presAssocID="{93F1C1A1-B354-42D8-98E6-C07A2C79278E}" presName="textRect" presStyleLbl="revTx" presStyleIdx="1" presStyleCnt="6">
        <dgm:presLayoutVars>
          <dgm:chMax val="1"/>
          <dgm:chPref val="1"/>
        </dgm:presLayoutVars>
      </dgm:prSet>
      <dgm:spPr/>
    </dgm:pt>
    <dgm:pt modelId="{63F33C4C-9C5B-482C-B408-49AD4C554290}" type="pres">
      <dgm:prSet presAssocID="{0DFBF905-2B14-48BA-91DF-C67E8EB6D260}" presName="sibTrans" presStyleCnt="0"/>
      <dgm:spPr/>
    </dgm:pt>
    <dgm:pt modelId="{E083704B-B51A-425E-A2AD-B2A10E827F50}" type="pres">
      <dgm:prSet presAssocID="{C51EF421-E805-496B-BCBE-27E806B6CA35}" presName="compNode" presStyleCnt="0"/>
      <dgm:spPr/>
    </dgm:pt>
    <dgm:pt modelId="{1DDE027D-D77D-4296-B746-547CDB3DE7BD}" type="pres">
      <dgm:prSet presAssocID="{C51EF421-E805-496B-BCBE-27E806B6CA3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BD67EF6-AE2E-45AC-B06D-727B63C2105C}" type="pres">
      <dgm:prSet presAssocID="{C51EF421-E805-496B-BCBE-27E806B6CA35}" presName="spaceRect" presStyleCnt="0"/>
      <dgm:spPr/>
    </dgm:pt>
    <dgm:pt modelId="{5342D211-0FF9-45E0-9053-D0108A5078DA}" type="pres">
      <dgm:prSet presAssocID="{C51EF421-E805-496B-BCBE-27E806B6CA35}" presName="textRect" presStyleLbl="revTx" presStyleIdx="2" presStyleCnt="6">
        <dgm:presLayoutVars>
          <dgm:chMax val="1"/>
          <dgm:chPref val="1"/>
        </dgm:presLayoutVars>
      </dgm:prSet>
      <dgm:spPr/>
    </dgm:pt>
    <dgm:pt modelId="{E4C020EA-4090-47BA-A173-07B35A3AF29E}" type="pres">
      <dgm:prSet presAssocID="{F19DD949-0932-4BAD-A8D7-3884795741EB}" presName="sibTrans" presStyleCnt="0"/>
      <dgm:spPr/>
    </dgm:pt>
    <dgm:pt modelId="{E3902755-9336-4AB5-BED0-ECD95E4EA174}" type="pres">
      <dgm:prSet presAssocID="{EA83902A-186D-4AC9-91AF-7992ADBFF6D8}" presName="compNode" presStyleCnt="0"/>
      <dgm:spPr/>
    </dgm:pt>
    <dgm:pt modelId="{22420BD6-75E2-45ED-89E8-CFC09655F143}" type="pres">
      <dgm:prSet presAssocID="{EA83902A-186D-4AC9-91AF-7992ADBFF6D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CD51BABF-F94D-447F-9616-44FE366990E5}" type="pres">
      <dgm:prSet presAssocID="{EA83902A-186D-4AC9-91AF-7992ADBFF6D8}" presName="spaceRect" presStyleCnt="0"/>
      <dgm:spPr/>
    </dgm:pt>
    <dgm:pt modelId="{B1A5B795-6DB9-4DFE-A326-AED3F4B22CCA}" type="pres">
      <dgm:prSet presAssocID="{EA83902A-186D-4AC9-91AF-7992ADBFF6D8}" presName="textRect" presStyleLbl="revTx" presStyleIdx="3" presStyleCnt="6">
        <dgm:presLayoutVars>
          <dgm:chMax val="1"/>
          <dgm:chPref val="1"/>
        </dgm:presLayoutVars>
      </dgm:prSet>
      <dgm:spPr/>
    </dgm:pt>
    <dgm:pt modelId="{C693B729-35D8-4CFC-B383-3BAF6E46D35D}" type="pres">
      <dgm:prSet presAssocID="{22DC9A58-7661-41FD-B2E1-FCD0054A0EF3}" presName="sibTrans" presStyleCnt="0"/>
      <dgm:spPr/>
    </dgm:pt>
    <dgm:pt modelId="{2CA98016-52CB-472A-94A2-E1CE659D1BC3}" type="pres">
      <dgm:prSet presAssocID="{A16EC88A-A024-4534-B315-EE1E93DBA21C}" presName="compNode" presStyleCnt="0"/>
      <dgm:spPr/>
    </dgm:pt>
    <dgm:pt modelId="{05F8551E-5FDB-4134-8F6D-60C9867B3C6F}" type="pres">
      <dgm:prSet presAssocID="{A16EC88A-A024-4534-B315-EE1E93DBA21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ring"/>
        </a:ext>
      </dgm:extLst>
    </dgm:pt>
    <dgm:pt modelId="{E4AEEE93-7445-49BF-B95F-82CBDC35ECDC}" type="pres">
      <dgm:prSet presAssocID="{A16EC88A-A024-4534-B315-EE1E93DBA21C}" presName="spaceRect" presStyleCnt="0"/>
      <dgm:spPr/>
    </dgm:pt>
    <dgm:pt modelId="{2BC333D7-C266-446F-BADA-575CC51B2A84}" type="pres">
      <dgm:prSet presAssocID="{A16EC88A-A024-4534-B315-EE1E93DBA21C}" presName="textRect" presStyleLbl="revTx" presStyleIdx="4" presStyleCnt="6">
        <dgm:presLayoutVars>
          <dgm:chMax val="1"/>
          <dgm:chPref val="1"/>
        </dgm:presLayoutVars>
      </dgm:prSet>
      <dgm:spPr/>
    </dgm:pt>
    <dgm:pt modelId="{BAAF7EB1-747F-4F6A-8E1D-F76FEE7563A9}" type="pres">
      <dgm:prSet presAssocID="{EE2D58C8-354C-4943-9BB3-F6AA9824D324}" presName="sibTrans" presStyleCnt="0"/>
      <dgm:spPr/>
    </dgm:pt>
    <dgm:pt modelId="{25DCF157-7CB1-4B6E-A1E4-42F073C46F04}" type="pres">
      <dgm:prSet presAssocID="{22DB3FD3-F551-4C06-A53A-AF674FD6704C}" presName="compNode" presStyleCnt="0"/>
      <dgm:spPr/>
    </dgm:pt>
    <dgm:pt modelId="{DEC7B83B-17F1-4FE2-9F9A-CDCF5EA178BD}" type="pres">
      <dgm:prSet presAssocID="{22DB3FD3-F551-4C06-A53A-AF674FD6704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A083D9D-FA4E-4720-844C-94901467E4FE}" type="pres">
      <dgm:prSet presAssocID="{22DB3FD3-F551-4C06-A53A-AF674FD6704C}" presName="spaceRect" presStyleCnt="0"/>
      <dgm:spPr/>
    </dgm:pt>
    <dgm:pt modelId="{BBC236A8-0967-47C6-B3DC-28625572B5BE}" type="pres">
      <dgm:prSet presAssocID="{22DB3FD3-F551-4C06-A53A-AF674FD6704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2656C01-AAF1-41C1-B3DA-657E2E03766A}" type="presOf" srcId="{A16EC88A-A024-4534-B315-EE1E93DBA21C}" destId="{2BC333D7-C266-446F-BADA-575CC51B2A84}" srcOrd="0" destOrd="0" presId="urn:microsoft.com/office/officeart/2018/2/layout/IconLabelList"/>
    <dgm:cxn modelId="{0C6F8E04-BF95-4956-8A65-1EC954F42D9E}" type="presOf" srcId="{EC957CD6-3E9E-4ABF-B6B2-CAEAD49DA5BD}" destId="{167CC3C1-1A92-4B6B-B166-5261C689BDD0}" srcOrd="0" destOrd="0" presId="urn:microsoft.com/office/officeart/2018/2/layout/IconLabelList"/>
    <dgm:cxn modelId="{1F988606-1B50-4C81-8A4F-7B8CF707C1C5}" srcId="{8FBDC00A-31A9-4199-8334-59B46EF55E9D}" destId="{93F1C1A1-B354-42D8-98E6-C07A2C79278E}" srcOrd="1" destOrd="0" parTransId="{904F6B3F-D832-406F-9F3B-1DA27D269823}" sibTransId="{0DFBF905-2B14-48BA-91DF-C67E8EB6D260}"/>
    <dgm:cxn modelId="{BBE55D32-9086-4E80-8333-3451F277F1FA}" srcId="{8FBDC00A-31A9-4199-8334-59B46EF55E9D}" destId="{EA83902A-186D-4AC9-91AF-7992ADBFF6D8}" srcOrd="3" destOrd="0" parTransId="{A464B0F7-F0E9-4D70-A047-D0181D2AA1A6}" sibTransId="{22DC9A58-7661-41FD-B2E1-FCD0054A0EF3}"/>
    <dgm:cxn modelId="{F83DFB69-98A1-4965-B83F-7595219A3D16}" type="presOf" srcId="{C51EF421-E805-496B-BCBE-27E806B6CA35}" destId="{5342D211-0FF9-45E0-9053-D0108A5078DA}" srcOrd="0" destOrd="0" presId="urn:microsoft.com/office/officeart/2018/2/layout/IconLabelList"/>
    <dgm:cxn modelId="{79C4407E-7D8F-4B8A-B01A-EF662E6E92F4}" type="presOf" srcId="{8FBDC00A-31A9-4199-8334-59B46EF55E9D}" destId="{8717143C-E27E-4D93-A031-C049589F1434}" srcOrd="0" destOrd="0" presId="urn:microsoft.com/office/officeart/2018/2/layout/IconLabelList"/>
    <dgm:cxn modelId="{94DCFF7E-F04F-468B-8D5F-BEFE0E545F77}" srcId="{8FBDC00A-31A9-4199-8334-59B46EF55E9D}" destId="{A16EC88A-A024-4534-B315-EE1E93DBA21C}" srcOrd="4" destOrd="0" parTransId="{D4480F81-3398-4364-AA3A-984D264406A7}" sibTransId="{EE2D58C8-354C-4943-9BB3-F6AA9824D324}"/>
    <dgm:cxn modelId="{D06B4994-6024-476B-A0AD-17FB055FE442}" type="presOf" srcId="{EA83902A-186D-4AC9-91AF-7992ADBFF6D8}" destId="{B1A5B795-6DB9-4DFE-A326-AED3F4B22CCA}" srcOrd="0" destOrd="0" presId="urn:microsoft.com/office/officeart/2018/2/layout/IconLabelList"/>
    <dgm:cxn modelId="{84000EDB-D7DF-4B57-91CB-ABC7F77B6618}" type="presOf" srcId="{22DB3FD3-F551-4C06-A53A-AF674FD6704C}" destId="{BBC236A8-0967-47C6-B3DC-28625572B5BE}" srcOrd="0" destOrd="0" presId="urn:microsoft.com/office/officeart/2018/2/layout/IconLabelList"/>
    <dgm:cxn modelId="{85355BE7-F17E-4945-9AB9-370C8773C8D9}" type="presOf" srcId="{93F1C1A1-B354-42D8-98E6-C07A2C79278E}" destId="{CD77B0F2-C5A1-444E-8A64-A8019F0D13DC}" srcOrd="0" destOrd="0" presId="urn:microsoft.com/office/officeart/2018/2/layout/IconLabelList"/>
    <dgm:cxn modelId="{37DCD8F2-C441-494F-8C0B-E1AADD97CA4C}" srcId="{8FBDC00A-31A9-4199-8334-59B46EF55E9D}" destId="{22DB3FD3-F551-4C06-A53A-AF674FD6704C}" srcOrd="5" destOrd="0" parTransId="{D7857466-3354-47E8-B5A4-08814AAFF878}" sibTransId="{4C37DDFB-6F6B-4191-89E3-34224D2A12BC}"/>
    <dgm:cxn modelId="{48D4D2F9-74DA-4AA3-95ED-7E3ADE110D48}" srcId="{8FBDC00A-31A9-4199-8334-59B46EF55E9D}" destId="{EC957CD6-3E9E-4ABF-B6B2-CAEAD49DA5BD}" srcOrd="0" destOrd="0" parTransId="{F8C70044-9E9A-42F7-B0E3-26FAC3C9140B}" sibTransId="{F6FF4BD4-F47D-4877-A391-B2F55C366858}"/>
    <dgm:cxn modelId="{A044D6F9-8A9C-48FB-8CFB-E6A9AD49E29E}" srcId="{8FBDC00A-31A9-4199-8334-59B46EF55E9D}" destId="{C51EF421-E805-496B-BCBE-27E806B6CA35}" srcOrd="2" destOrd="0" parTransId="{C5F9EC34-1DCA-43A7-AC17-E07569B8A0FA}" sibTransId="{F19DD949-0932-4BAD-A8D7-3884795741EB}"/>
    <dgm:cxn modelId="{33A95412-8E99-4CA7-B458-7D0434B1AD9E}" type="presParOf" srcId="{8717143C-E27E-4D93-A031-C049589F1434}" destId="{AE69D78F-E8B5-41DB-BE04-1E43C9CB6417}" srcOrd="0" destOrd="0" presId="urn:microsoft.com/office/officeart/2018/2/layout/IconLabelList"/>
    <dgm:cxn modelId="{3D6D7364-29B2-449C-9010-DC37951A18FC}" type="presParOf" srcId="{AE69D78F-E8B5-41DB-BE04-1E43C9CB6417}" destId="{328D0AA4-B327-4B6A-9094-A62194309827}" srcOrd="0" destOrd="0" presId="urn:microsoft.com/office/officeart/2018/2/layout/IconLabelList"/>
    <dgm:cxn modelId="{25449169-95EF-4475-B72D-D5AAC38BAEA8}" type="presParOf" srcId="{AE69D78F-E8B5-41DB-BE04-1E43C9CB6417}" destId="{584C5A1B-95BA-4F0A-B755-6840E751E4F5}" srcOrd="1" destOrd="0" presId="urn:microsoft.com/office/officeart/2018/2/layout/IconLabelList"/>
    <dgm:cxn modelId="{A146632B-8D31-4349-A1B2-6EC13A105842}" type="presParOf" srcId="{AE69D78F-E8B5-41DB-BE04-1E43C9CB6417}" destId="{167CC3C1-1A92-4B6B-B166-5261C689BDD0}" srcOrd="2" destOrd="0" presId="urn:microsoft.com/office/officeart/2018/2/layout/IconLabelList"/>
    <dgm:cxn modelId="{279703D1-E64A-44F4-9C38-35BD5770AE12}" type="presParOf" srcId="{8717143C-E27E-4D93-A031-C049589F1434}" destId="{731DF71C-E9BE-40B4-AB5A-2124C7CE50FB}" srcOrd="1" destOrd="0" presId="urn:microsoft.com/office/officeart/2018/2/layout/IconLabelList"/>
    <dgm:cxn modelId="{70386649-91B2-4C97-AAED-B2F7537D63C1}" type="presParOf" srcId="{8717143C-E27E-4D93-A031-C049589F1434}" destId="{FD92799F-1379-49AE-BF05-7696342A3135}" srcOrd="2" destOrd="0" presId="urn:microsoft.com/office/officeart/2018/2/layout/IconLabelList"/>
    <dgm:cxn modelId="{6E93D09E-16C8-450E-8464-76AAFA70F887}" type="presParOf" srcId="{FD92799F-1379-49AE-BF05-7696342A3135}" destId="{4E5E1435-1EB2-432A-A158-2436AFBFCBFF}" srcOrd="0" destOrd="0" presId="urn:microsoft.com/office/officeart/2018/2/layout/IconLabelList"/>
    <dgm:cxn modelId="{112E8EE2-2406-472F-8B42-B7608D1AD3FF}" type="presParOf" srcId="{FD92799F-1379-49AE-BF05-7696342A3135}" destId="{11D6EC4E-B8DF-4D02-BA9D-EC57718348E3}" srcOrd="1" destOrd="0" presId="urn:microsoft.com/office/officeart/2018/2/layout/IconLabelList"/>
    <dgm:cxn modelId="{9C49075D-B51E-49FB-BF79-1DE5FCA7E809}" type="presParOf" srcId="{FD92799F-1379-49AE-BF05-7696342A3135}" destId="{CD77B0F2-C5A1-444E-8A64-A8019F0D13DC}" srcOrd="2" destOrd="0" presId="urn:microsoft.com/office/officeart/2018/2/layout/IconLabelList"/>
    <dgm:cxn modelId="{3B113C39-7A71-43EE-8FBC-5D6E124D2C83}" type="presParOf" srcId="{8717143C-E27E-4D93-A031-C049589F1434}" destId="{63F33C4C-9C5B-482C-B408-49AD4C554290}" srcOrd="3" destOrd="0" presId="urn:microsoft.com/office/officeart/2018/2/layout/IconLabelList"/>
    <dgm:cxn modelId="{BE915BCA-7AA9-45AA-941C-6C7F4E3CFE64}" type="presParOf" srcId="{8717143C-E27E-4D93-A031-C049589F1434}" destId="{E083704B-B51A-425E-A2AD-B2A10E827F50}" srcOrd="4" destOrd="0" presId="urn:microsoft.com/office/officeart/2018/2/layout/IconLabelList"/>
    <dgm:cxn modelId="{01EA8338-9951-4687-BA5E-EBFA65BD1E70}" type="presParOf" srcId="{E083704B-B51A-425E-A2AD-B2A10E827F50}" destId="{1DDE027D-D77D-4296-B746-547CDB3DE7BD}" srcOrd="0" destOrd="0" presId="urn:microsoft.com/office/officeart/2018/2/layout/IconLabelList"/>
    <dgm:cxn modelId="{0F135875-3582-4706-9BD7-EF2B240B5C14}" type="presParOf" srcId="{E083704B-B51A-425E-A2AD-B2A10E827F50}" destId="{EBD67EF6-AE2E-45AC-B06D-727B63C2105C}" srcOrd="1" destOrd="0" presId="urn:microsoft.com/office/officeart/2018/2/layout/IconLabelList"/>
    <dgm:cxn modelId="{82A964D0-1753-4D1A-AFB8-703D8BD4C3D1}" type="presParOf" srcId="{E083704B-B51A-425E-A2AD-B2A10E827F50}" destId="{5342D211-0FF9-45E0-9053-D0108A5078DA}" srcOrd="2" destOrd="0" presId="urn:microsoft.com/office/officeart/2018/2/layout/IconLabelList"/>
    <dgm:cxn modelId="{33BC44A2-9125-4AD4-916A-1898FFA53960}" type="presParOf" srcId="{8717143C-E27E-4D93-A031-C049589F1434}" destId="{E4C020EA-4090-47BA-A173-07B35A3AF29E}" srcOrd="5" destOrd="0" presId="urn:microsoft.com/office/officeart/2018/2/layout/IconLabelList"/>
    <dgm:cxn modelId="{1E629A94-D6DD-4501-9541-1898CCE6AF32}" type="presParOf" srcId="{8717143C-E27E-4D93-A031-C049589F1434}" destId="{E3902755-9336-4AB5-BED0-ECD95E4EA174}" srcOrd="6" destOrd="0" presId="urn:microsoft.com/office/officeart/2018/2/layout/IconLabelList"/>
    <dgm:cxn modelId="{63821B51-5035-47E0-8D43-14F61D9EC578}" type="presParOf" srcId="{E3902755-9336-4AB5-BED0-ECD95E4EA174}" destId="{22420BD6-75E2-45ED-89E8-CFC09655F143}" srcOrd="0" destOrd="0" presId="urn:microsoft.com/office/officeart/2018/2/layout/IconLabelList"/>
    <dgm:cxn modelId="{DC5E4E16-FEC9-4D53-89E3-405A9D2B55BE}" type="presParOf" srcId="{E3902755-9336-4AB5-BED0-ECD95E4EA174}" destId="{CD51BABF-F94D-447F-9616-44FE366990E5}" srcOrd="1" destOrd="0" presId="urn:microsoft.com/office/officeart/2018/2/layout/IconLabelList"/>
    <dgm:cxn modelId="{6D09105D-69EF-4614-8BBA-64967F3E38C5}" type="presParOf" srcId="{E3902755-9336-4AB5-BED0-ECD95E4EA174}" destId="{B1A5B795-6DB9-4DFE-A326-AED3F4B22CCA}" srcOrd="2" destOrd="0" presId="urn:microsoft.com/office/officeart/2018/2/layout/IconLabelList"/>
    <dgm:cxn modelId="{BC12E4D7-FD29-449F-B3CF-BE0E39DACDC1}" type="presParOf" srcId="{8717143C-E27E-4D93-A031-C049589F1434}" destId="{C693B729-35D8-4CFC-B383-3BAF6E46D35D}" srcOrd="7" destOrd="0" presId="urn:microsoft.com/office/officeart/2018/2/layout/IconLabelList"/>
    <dgm:cxn modelId="{A8FF6FBD-0A9F-45D4-B3B0-38A7D5AD4195}" type="presParOf" srcId="{8717143C-E27E-4D93-A031-C049589F1434}" destId="{2CA98016-52CB-472A-94A2-E1CE659D1BC3}" srcOrd="8" destOrd="0" presId="urn:microsoft.com/office/officeart/2018/2/layout/IconLabelList"/>
    <dgm:cxn modelId="{C7A60173-48AC-4C0E-AE84-1EBE21222E7B}" type="presParOf" srcId="{2CA98016-52CB-472A-94A2-E1CE659D1BC3}" destId="{05F8551E-5FDB-4134-8F6D-60C9867B3C6F}" srcOrd="0" destOrd="0" presId="urn:microsoft.com/office/officeart/2018/2/layout/IconLabelList"/>
    <dgm:cxn modelId="{3DD10BCC-459D-432F-8A84-9E442BC57837}" type="presParOf" srcId="{2CA98016-52CB-472A-94A2-E1CE659D1BC3}" destId="{E4AEEE93-7445-49BF-B95F-82CBDC35ECDC}" srcOrd="1" destOrd="0" presId="urn:microsoft.com/office/officeart/2018/2/layout/IconLabelList"/>
    <dgm:cxn modelId="{BF7EB141-B02C-4E5A-B728-3DEE39B496FA}" type="presParOf" srcId="{2CA98016-52CB-472A-94A2-E1CE659D1BC3}" destId="{2BC333D7-C266-446F-BADA-575CC51B2A84}" srcOrd="2" destOrd="0" presId="urn:microsoft.com/office/officeart/2018/2/layout/IconLabelList"/>
    <dgm:cxn modelId="{F12C44FD-EDA0-45D8-8B51-8FEDC6CBAFEA}" type="presParOf" srcId="{8717143C-E27E-4D93-A031-C049589F1434}" destId="{BAAF7EB1-747F-4F6A-8E1D-F76FEE7563A9}" srcOrd="9" destOrd="0" presId="urn:microsoft.com/office/officeart/2018/2/layout/IconLabelList"/>
    <dgm:cxn modelId="{CB31D8FA-7EB7-484E-B15B-EA47A7B5F7FB}" type="presParOf" srcId="{8717143C-E27E-4D93-A031-C049589F1434}" destId="{25DCF157-7CB1-4B6E-A1E4-42F073C46F04}" srcOrd="10" destOrd="0" presId="urn:microsoft.com/office/officeart/2018/2/layout/IconLabelList"/>
    <dgm:cxn modelId="{0F7A5B47-D9D3-4120-9E1C-9E4DD925A01E}" type="presParOf" srcId="{25DCF157-7CB1-4B6E-A1E4-42F073C46F04}" destId="{DEC7B83B-17F1-4FE2-9F9A-CDCF5EA178BD}" srcOrd="0" destOrd="0" presId="urn:microsoft.com/office/officeart/2018/2/layout/IconLabelList"/>
    <dgm:cxn modelId="{CDBEFE53-F10D-4B01-AA66-1D48E99CA443}" type="presParOf" srcId="{25DCF157-7CB1-4B6E-A1E4-42F073C46F04}" destId="{5A083D9D-FA4E-4720-844C-94901467E4FE}" srcOrd="1" destOrd="0" presId="urn:microsoft.com/office/officeart/2018/2/layout/IconLabelList"/>
    <dgm:cxn modelId="{595C3760-737B-4B09-9285-E52DC37202EA}" type="presParOf" srcId="{25DCF157-7CB1-4B6E-A1E4-42F073C46F04}" destId="{BBC236A8-0967-47C6-B3DC-28625572B5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C1A85E-53D6-4898-9DD2-72C5ABFBB9C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CF73F57-F893-49CD-B5B1-ECA71C84238D}">
      <dgm:prSet/>
      <dgm:spPr/>
      <dgm:t>
        <a:bodyPr/>
        <a:lstStyle/>
        <a:p>
          <a:r>
            <a:rPr lang="en-US" b="0" i="0" baseline="0" dirty="0"/>
            <a:t>Conduct a literature review of recent studies on cultural inclusivity in hospitality to identify current trends and best practices</a:t>
          </a:r>
          <a:r>
            <a:rPr lang="en-GB" b="0" i="0" baseline="0" dirty="0"/>
            <a:t>(Sucher and Cheung, 2018)</a:t>
          </a:r>
          <a:r>
            <a:rPr lang="en-US" b="0" i="0" baseline="0" dirty="0"/>
            <a:t>. </a:t>
          </a:r>
          <a:endParaRPr lang="en-US" dirty="0"/>
        </a:p>
      </dgm:t>
    </dgm:pt>
    <dgm:pt modelId="{3BF4A883-BE46-4A0B-895B-2B27398B13ED}" type="parTrans" cxnId="{6B5C8C17-A6C0-4E6E-86C5-62C46E98A461}">
      <dgm:prSet/>
      <dgm:spPr/>
      <dgm:t>
        <a:bodyPr/>
        <a:lstStyle/>
        <a:p>
          <a:endParaRPr lang="en-US"/>
        </a:p>
      </dgm:t>
    </dgm:pt>
    <dgm:pt modelId="{ED1707ED-606E-4344-9B9D-8C27C80FF593}" type="sibTrans" cxnId="{6B5C8C17-A6C0-4E6E-86C5-62C46E98A461}">
      <dgm:prSet/>
      <dgm:spPr/>
      <dgm:t>
        <a:bodyPr/>
        <a:lstStyle/>
        <a:p>
          <a:endParaRPr lang="en-US"/>
        </a:p>
      </dgm:t>
    </dgm:pt>
    <dgm:pt modelId="{F7A16771-FB85-493A-ACA5-48DA7A5F2AFF}">
      <dgm:prSet/>
      <dgm:spPr/>
      <dgm:t>
        <a:bodyPr/>
        <a:lstStyle/>
        <a:p>
          <a:r>
            <a:rPr lang="en-US" b="0" i="0" baseline="0"/>
            <a:t>Survey potential attendees to assess their specific needs and expectations for the workshop content. </a:t>
          </a:r>
          <a:endParaRPr lang="en-US"/>
        </a:p>
      </dgm:t>
    </dgm:pt>
    <dgm:pt modelId="{F0FAA065-1DF2-464D-BE0C-AE3ECB701568}" type="parTrans" cxnId="{BE000703-A9AB-47AF-BA73-C8846E31751E}">
      <dgm:prSet/>
      <dgm:spPr/>
      <dgm:t>
        <a:bodyPr/>
        <a:lstStyle/>
        <a:p>
          <a:endParaRPr lang="en-US"/>
        </a:p>
      </dgm:t>
    </dgm:pt>
    <dgm:pt modelId="{506D95CB-2ED3-45B7-A8F7-4DC55D4D4D86}" type="sibTrans" cxnId="{BE000703-A9AB-47AF-BA73-C8846E31751E}">
      <dgm:prSet/>
      <dgm:spPr/>
      <dgm:t>
        <a:bodyPr/>
        <a:lstStyle/>
        <a:p>
          <a:endParaRPr lang="en-US"/>
        </a:p>
      </dgm:t>
    </dgm:pt>
    <dgm:pt modelId="{14C1C758-7998-4ED6-AA2A-0F4BF0F78EE5}">
      <dgm:prSet/>
      <dgm:spPr/>
      <dgm:t>
        <a:bodyPr/>
        <a:lstStyle/>
        <a:p>
          <a:r>
            <a:rPr lang="en-US" b="0" i="0" baseline="0"/>
            <a:t>Analyze case studies of hotels that have successfully implemented inclusive guest services to extract actionable insights. </a:t>
          </a:r>
          <a:endParaRPr lang="en-US"/>
        </a:p>
      </dgm:t>
    </dgm:pt>
    <dgm:pt modelId="{6AC81F9C-F7B7-4F62-81BC-CB6E30D86DCD}" type="parTrans" cxnId="{26343337-166C-437C-ABDE-243A7D11E270}">
      <dgm:prSet/>
      <dgm:spPr/>
      <dgm:t>
        <a:bodyPr/>
        <a:lstStyle/>
        <a:p>
          <a:endParaRPr lang="en-US"/>
        </a:p>
      </dgm:t>
    </dgm:pt>
    <dgm:pt modelId="{59DB982B-FE8A-48EC-A9F5-68AE04406693}" type="sibTrans" cxnId="{26343337-166C-437C-ABDE-243A7D11E270}">
      <dgm:prSet/>
      <dgm:spPr/>
      <dgm:t>
        <a:bodyPr/>
        <a:lstStyle/>
        <a:p>
          <a:endParaRPr lang="en-US"/>
        </a:p>
      </dgm:t>
    </dgm:pt>
    <dgm:pt modelId="{5554F53D-1CA9-41F9-9E80-3F6E8BDCEB8A}">
      <dgm:prSet/>
      <dgm:spPr/>
      <dgm:t>
        <a:bodyPr/>
        <a:lstStyle/>
        <a:p>
          <a:r>
            <a:rPr lang="en-US" b="0" i="0" baseline="0"/>
            <a:t>Research indicates that cultural intelligence positively impacts job satisfaction and performance in the hospitality industry (Koh et al., 2019). </a:t>
          </a:r>
          <a:endParaRPr lang="en-US"/>
        </a:p>
      </dgm:t>
    </dgm:pt>
    <dgm:pt modelId="{184C0623-02AB-44AD-BCB6-6BA6C2BB2D51}" type="parTrans" cxnId="{924BE18E-D1E2-460D-9D39-78C72E024810}">
      <dgm:prSet/>
      <dgm:spPr/>
      <dgm:t>
        <a:bodyPr/>
        <a:lstStyle/>
        <a:p>
          <a:endParaRPr lang="en-US"/>
        </a:p>
      </dgm:t>
    </dgm:pt>
    <dgm:pt modelId="{74732441-DB9E-4EF9-AA2D-3F2B8603AA95}" type="sibTrans" cxnId="{924BE18E-D1E2-460D-9D39-78C72E024810}">
      <dgm:prSet/>
      <dgm:spPr/>
      <dgm:t>
        <a:bodyPr/>
        <a:lstStyle/>
        <a:p>
          <a:endParaRPr lang="en-US"/>
        </a:p>
      </dgm:t>
    </dgm:pt>
    <dgm:pt modelId="{0629D834-E82E-480B-8FD6-F7AF8B1E1BFD}">
      <dgm:prSet/>
      <dgm:spPr/>
      <dgm:t>
        <a:bodyPr/>
        <a:lstStyle/>
        <a:p>
          <a:r>
            <a:rPr lang="en-US" b="0" i="0" baseline="0"/>
            <a:t>Interview diversity and inclusion experts from the hospitality sector to gather practical advice and real-world examples. </a:t>
          </a:r>
          <a:endParaRPr lang="en-US"/>
        </a:p>
      </dgm:t>
    </dgm:pt>
    <dgm:pt modelId="{02281CFD-612F-4B8E-ADAF-1C7ED78422AE}" type="parTrans" cxnId="{8021CC81-F75E-4577-8C51-6C2D8BAAAA43}">
      <dgm:prSet/>
      <dgm:spPr/>
      <dgm:t>
        <a:bodyPr/>
        <a:lstStyle/>
        <a:p>
          <a:endParaRPr lang="en-US"/>
        </a:p>
      </dgm:t>
    </dgm:pt>
    <dgm:pt modelId="{3B03834C-FFCB-4A62-9B1B-D521B45729F9}" type="sibTrans" cxnId="{8021CC81-F75E-4577-8C51-6C2D8BAAAA43}">
      <dgm:prSet/>
      <dgm:spPr/>
      <dgm:t>
        <a:bodyPr/>
        <a:lstStyle/>
        <a:p>
          <a:endParaRPr lang="en-US"/>
        </a:p>
      </dgm:t>
    </dgm:pt>
    <dgm:pt modelId="{D593A717-5B10-4425-8C40-D2305FA3A6A4}">
      <dgm:prSet/>
      <dgm:spPr/>
      <dgm:t>
        <a:bodyPr/>
        <a:lstStyle/>
        <a:p>
          <a:r>
            <a:rPr lang="en-US" b="0" i="0" baseline="0" dirty="0"/>
            <a:t>Examine existing training programs on cultural inclusivity to identify gaps that this workshop can address</a:t>
          </a:r>
          <a:r>
            <a:rPr lang="en-GB" b="0" i="0" baseline="0" dirty="0"/>
            <a:t>(</a:t>
          </a:r>
          <a:r>
            <a:rPr lang="en-GB" b="0" i="0" baseline="0" dirty="0" err="1"/>
            <a:t>Yadegaridehkordi</a:t>
          </a:r>
          <a:r>
            <a:rPr lang="en-GB" b="0" i="0" baseline="0" dirty="0"/>
            <a:t> et al., 2018)</a:t>
          </a:r>
          <a:r>
            <a:rPr lang="en-US" b="0" i="0" baseline="0" dirty="0"/>
            <a:t>. </a:t>
          </a:r>
          <a:endParaRPr lang="en-US" dirty="0"/>
        </a:p>
      </dgm:t>
    </dgm:pt>
    <dgm:pt modelId="{3A1434DF-7B9B-448B-8012-D1ECD418986D}" type="parTrans" cxnId="{834FBF26-14CC-4B21-A441-093C8372288C}">
      <dgm:prSet/>
      <dgm:spPr/>
      <dgm:t>
        <a:bodyPr/>
        <a:lstStyle/>
        <a:p>
          <a:endParaRPr lang="en-US"/>
        </a:p>
      </dgm:t>
    </dgm:pt>
    <dgm:pt modelId="{82CCB41A-C3B0-46FE-8550-3F8C96F505C4}" type="sibTrans" cxnId="{834FBF26-14CC-4B21-A441-093C8372288C}">
      <dgm:prSet/>
      <dgm:spPr/>
      <dgm:t>
        <a:bodyPr/>
        <a:lstStyle/>
        <a:p>
          <a:endParaRPr lang="en-US"/>
        </a:p>
      </dgm:t>
    </dgm:pt>
    <dgm:pt modelId="{1B2C5B2D-A35E-4A24-818D-838BF9712931}" type="pres">
      <dgm:prSet presAssocID="{5BC1A85E-53D6-4898-9DD2-72C5ABFBB9C1}" presName="vert0" presStyleCnt="0">
        <dgm:presLayoutVars>
          <dgm:dir/>
          <dgm:animOne val="branch"/>
          <dgm:animLvl val="lvl"/>
        </dgm:presLayoutVars>
      </dgm:prSet>
      <dgm:spPr/>
    </dgm:pt>
    <dgm:pt modelId="{E3C57734-E1DE-48CC-8077-A06E3F1288AF}" type="pres">
      <dgm:prSet presAssocID="{5CF73F57-F893-49CD-B5B1-ECA71C84238D}" presName="thickLine" presStyleLbl="alignNode1" presStyleIdx="0" presStyleCnt="6"/>
      <dgm:spPr/>
    </dgm:pt>
    <dgm:pt modelId="{31F82049-21BB-41FB-9F52-CD44FA678E6D}" type="pres">
      <dgm:prSet presAssocID="{5CF73F57-F893-49CD-B5B1-ECA71C84238D}" presName="horz1" presStyleCnt="0"/>
      <dgm:spPr/>
    </dgm:pt>
    <dgm:pt modelId="{96B07DA8-83D2-4A88-969D-B769BDC37035}" type="pres">
      <dgm:prSet presAssocID="{5CF73F57-F893-49CD-B5B1-ECA71C84238D}" presName="tx1" presStyleLbl="revTx" presStyleIdx="0" presStyleCnt="6"/>
      <dgm:spPr/>
    </dgm:pt>
    <dgm:pt modelId="{C1CBF408-D82C-41C5-9D22-2963C5D28490}" type="pres">
      <dgm:prSet presAssocID="{5CF73F57-F893-49CD-B5B1-ECA71C84238D}" presName="vert1" presStyleCnt="0"/>
      <dgm:spPr/>
    </dgm:pt>
    <dgm:pt modelId="{5F9EE731-1376-4664-974E-F84C37E4E1A1}" type="pres">
      <dgm:prSet presAssocID="{F7A16771-FB85-493A-ACA5-48DA7A5F2AFF}" presName="thickLine" presStyleLbl="alignNode1" presStyleIdx="1" presStyleCnt="6"/>
      <dgm:spPr/>
    </dgm:pt>
    <dgm:pt modelId="{74A359F7-70D2-455A-A9F9-43EBB68BCB53}" type="pres">
      <dgm:prSet presAssocID="{F7A16771-FB85-493A-ACA5-48DA7A5F2AFF}" presName="horz1" presStyleCnt="0"/>
      <dgm:spPr/>
    </dgm:pt>
    <dgm:pt modelId="{17CDFF52-BED6-48D3-9FF8-ED4D75808436}" type="pres">
      <dgm:prSet presAssocID="{F7A16771-FB85-493A-ACA5-48DA7A5F2AFF}" presName="tx1" presStyleLbl="revTx" presStyleIdx="1" presStyleCnt="6"/>
      <dgm:spPr/>
    </dgm:pt>
    <dgm:pt modelId="{0C114F5E-F05D-41A4-B4E5-0FF6475E7EC1}" type="pres">
      <dgm:prSet presAssocID="{F7A16771-FB85-493A-ACA5-48DA7A5F2AFF}" presName="vert1" presStyleCnt="0"/>
      <dgm:spPr/>
    </dgm:pt>
    <dgm:pt modelId="{FDFB7B0F-F233-49A3-9A7D-1CA270148606}" type="pres">
      <dgm:prSet presAssocID="{14C1C758-7998-4ED6-AA2A-0F4BF0F78EE5}" presName="thickLine" presStyleLbl="alignNode1" presStyleIdx="2" presStyleCnt="6"/>
      <dgm:spPr/>
    </dgm:pt>
    <dgm:pt modelId="{93FF60A4-EAC5-4B22-B200-7F53627CC36D}" type="pres">
      <dgm:prSet presAssocID="{14C1C758-7998-4ED6-AA2A-0F4BF0F78EE5}" presName="horz1" presStyleCnt="0"/>
      <dgm:spPr/>
    </dgm:pt>
    <dgm:pt modelId="{08217542-D6FD-4F2C-A358-45993101085A}" type="pres">
      <dgm:prSet presAssocID="{14C1C758-7998-4ED6-AA2A-0F4BF0F78EE5}" presName="tx1" presStyleLbl="revTx" presStyleIdx="2" presStyleCnt="6"/>
      <dgm:spPr/>
    </dgm:pt>
    <dgm:pt modelId="{EB250A2C-6B8B-49C0-BD81-EEA7B412904A}" type="pres">
      <dgm:prSet presAssocID="{14C1C758-7998-4ED6-AA2A-0F4BF0F78EE5}" presName="vert1" presStyleCnt="0"/>
      <dgm:spPr/>
    </dgm:pt>
    <dgm:pt modelId="{927660B2-486A-4C13-AD45-F7565158680F}" type="pres">
      <dgm:prSet presAssocID="{5554F53D-1CA9-41F9-9E80-3F6E8BDCEB8A}" presName="thickLine" presStyleLbl="alignNode1" presStyleIdx="3" presStyleCnt="6"/>
      <dgm:spPr/>
    </dgm:pt>
    <dgm:pt modelId="{30CD3884-019C-4801-B135-D002A1F46E6E}" type="pres">
      <dgm:prSet presAssocID="{5554F53D-1CA9-41F9-9E80-3F6E8BDCEB8A}" presName="horz1" presStyleCnt="0"/>
      <dgm:spPr/>
    </dgm:pt>
    <dgm:pt modelId="{7A9B9309-842E-4891-A654-82CB88E2867B}" type="pres">
      <dgm:prSet presAssocID="{5554F53D-1CA9-41F9-9E80-3F6E8BDCEB8A}" presName="tx1" presStyleLbl="revTx" presStyleIdx="3" presStyleCnt="6"/>
      <dgm:spPr/>
    </dgm:pt>
    <dgm:pt modelId="{B4F21AD9-B73B-4C03-8E45-CF3AC13A27B2}" type="pres">
      <dgm:prSet presAssocID="{5554F53D-1CA9-41F9-9E80-3F6E8BDCEB8A}" presName="vert1" presStyleCnt="0"/>
      <dgm:spPr/>
    </dgm:pt>
    <dgm:pt modelId="{393F9F88-25D0-4CB3-BAAB-7962D65089B6}" type="pres">
      <dgm:prSet presAssocID="{0629D834-E82E-480B-8FD6-F7AF8B1E1BFD}" presName="thickLine" presStyleLbl="alignNode1" presStyleIdx="4" presStyleCnt="6"/>
      <dgm:spPr/>
    </dgm:pt>
    <dgm:pt modelId="{EE482747-FFC2-4D89-8071-E2FBCD4EEA22}" type="pres">
      <dgm:prSet presAssocID="{0629D834-E82E-480B-8FD6-F7AF8B1E1BFD}" presName="horz1" presStyleCnt="0"/>
      <dgm:spPr/>
    </dgm:pt>
    <dgm:pt modelId="{BDA80D7E-D50C-49CD-A083-2DDC322280DE}" type="pres">
      <dgm:prSet presAssocID="{0629D834-E82E-480B-8FD6-F7AF8B1E1BFD}" presName="tx1" presStyleLbl="revTx" presStyleIdx="4" presStyleCnt="6"/>
      <dgm:spPr/>
    </dgm:pt>
    <dgm:pt modelId="{2F8B1C45-C6FE-4BA9-90F2-F9D01774D605}" type="pres">
      <dgm:prSet presAssocID="{0629D834-E82E-480B-8FD6-F7AF8B1E1BFD}" presName="vert1" presStyleCnt="0"/>
      <dgm:spPr/>
    </dgm:pt>
    <dgm:pt modelId="{3150AD22-BFE6-4189-8831-B19C617A2B24}" type="pres">
      <dgm:prSet presAssocID="{D593A717-5B10-4425-8C40-D2305FA3A6A4}" presName="thickLine" presStyleLbl="alignNode1" presStyleIdx="5" presStyleCnt="6"/>
      <dgm:spPr/>
    </dgm:pt>
    <dgm:pt modelId="{762BAAC1-4BB4-469B-BE43-9BE1035B54E9}" type="pres">
      <dgm:prSet presAssocID="{D593A717-5B10-4425-8C40-D2305FA3A6A4}" presName="horz1" presStyleCnt="0"/>
      <dgm:spPr/>
    </dgm:pt>
    <dgm:pt modelId="{DDA0D34B-6CE1-4589-AB38-93FBB611FF02}" type="pres">
      <dgm:prSet presAssocID="{D593A717-5B10-4425-8C40-D2305FA3A6A4}" presName="tx1" presStyleLbl="revTx" presStyleIdx="5" presStyleCnt="6"/>
      <dgm:spPr/>
    </dgm:pt>
    <dgm:pt modelId="{C02D095E-A675-42DF-ADE0-591ACF2671DE}" type="pres">
      <dgm:prSet presAssocID="{D593A717-5B10-4425-8C40-D2305FA3A6A4}" presName="vert1" presStyleCnt="0"/>
      <dgm:spPr/>
    </dgm:pt>
  </dgm:ptLst>
  <dgm:cxnLst>
    <dgm:cxn modelId="{BE000703-A9AB-47AF-BA73-C8846E31751E}" srcId="{5BC1A85E-53D6-4898-9DD2-72C5ABFBB9C1}" destId="{F7A16771-FB85-493A-ACA5-48DA7A5F2AFF}" srcOrd="1" destOrd="0" parTransId="{F0FAA065-1DF2-464D-BE0C-AE3ECB701568}" sibTransId="{506D95CB-2ED3-45B7-A8F7-4DC55D4D4D86}"/>
    <dgm:cxn modelId="{6B5C8C17-A6C0-4E6E-86C5-62C46E98A461}" srcId="{5BC1A85E-53D6-4898-9DD2-72C5ABFBB9C1}" destId="{5CF73F57-F893-49CD-B5B1-ECA71C84238D}" srcOrd="0" destOrd="0" parTransId="{3BF4A883-BE46-4A0B-895B-2B27398B13ED}" sibTransId="{ED1707ED-606E-4344-9B9D-8C27C80FF593}"/>
    <dgm:cxn modelId="{834FBF26-14CC-4B21-A441-093C8372288C}" srcId="{5BC1A85E-53D6-4898-9DD2-72C5ABFBB9C1}" destId="{D593A717-5B10-4425-8C40-D2305FA3A6A4}" srcOrd="5" destOrd="0" parTransId="{3A1434DF-7B9B-448B-8012-D1ECD418986D}" sibTransId="{82CCB41A-C3B0-46FE-8550-3F8C96F505C4}"/>
    <dgm:cxn modelId="{26343337-166C-437C-ABDE-243A7D11E270}" srcId="{5BC1A85E-53D6-4898-9DD2-72C5ABFBB9C1}" destId="{14C1C758-7998-4ED6-AA2A-0F4BF0F78EE5}" srcOrd="2" destOrd="0" parTransId="{6AC81F9C-F7B7-4F62-81BC-CB6E30D86DCD}" sibTransId="{59DB982B-FE8A-48EC-A9F5-68AE04406693}"/>
    <dgm:cxn modelId="{52A58442-99A0-41AC-9893-7D861E4E0D7A}" type="presOf" srcId="{5BC1A85E-53D6-4898-9DD2-72C5ABFBB9C1}" destId="{1B2C5B2D-A35E-4A24-818D-838BF9712931}" srcOrd="0" destOrd="0" presId="urn:microsoft.com/office/officeart/2008/layout/LinedList"/>
    <dgm:cxn modelId="{BA88F46F-AF43-4070-8235-9EDF69792A48}" type="presOf" srcId="{D593A717-5B10-4425-8C40-D2305FA3A6A4}" destId="{DDA0D34B-6CE1-4589-AB38-93FBB611FF02}" srcOrd="0" destOrd="0" presId="urn:microsoft.com/office/officeart/2008/layout/LinedList"/>
    <dgm:cxn modelId="{8021CC81-F75E-4577-8C51-6C2D8BAAAA43}" srcId="{5BC1A85E-53D6-4898-9DD2-72C5ABFBB9C1}" destId="{0629D834-E82E-480B-8FD6-F7AF8B1E1BFD}" srcOrd="4" destOrd="0" parTransId="{02281CFD-612F-4B8E-ADAF-1C7ED78422AE}" sibTransId="{3B03834C-FFCB-4A62-9B1B-D521B45729F9}"/>
    <dgm:cxn modelId="{924BE18E-D1E2-460D-9D39-78C72E024810}" srcId="{5BC1A85E-53D6-4898-9DD2-72C5ABFBB9C1}" destId="{5554F53D-1CA9-41F9-9E80-3F6E8BDCEB8A}" srcOrd="3" destOrd="0" parTransId="{184C0623-02AB-44AD-BCB6-6BA6C2BB2D51}" sibTransId="{74732441-DB9E-4EF9-AA2D-3F2B8603AA95}"/>
    <dgm:cxn modelId="{20DF1BA1-D7DC-407C-8BA4-FE854ED378B6}" type="presOf" srcId="{F7A16771-FB85-493A-ACA5-48DA7A5F2AFF}" destId="{17CDFF52-BED6-48D3-9FF8-ED4D75808436}" srcOrd="0" destOrd="0" presId="urn:microsoft.com/office/officeart/2008/layout/LinedList"/>
    <dgm:cxn modelId="{4BAB29A6-A705-4CD3-B6D0-EAA179EBF2AB}" type="presOf" srcId="{5554F53D-1CA9-41F9-9E80-3F6E8BDCEB8A}" destId="{7A9B9309-842E-4891-A654-82CB88E2867B}" srcOrd="0" destOrd="0" presId="urn:microsoft.com/office/officeart/2008/layout/LinedList"/>
    <dgm:cxn modelId="{701C5EB9-1797-4C32-B54D-73220B1CB32F}" type="presOf" srcId="{14C1C758-7998-4ED6-AA2A-0F4BF0F78EE5}" destId="{08217542-D6FD-4F2C-A358-45993101085A}" srcOrd="0" destOrd="0" presId="urn:microsoft.com/office/officeart/2008/layout/LinedList"/>
    <dgm:cxn modelId="{02E747CC-6108-4C83-9456-D64120B2CFF3}" type="presOf" srcId="{5CF73F57-F893-49CD-B5B1-ECA71C84238D}" destId="{96B07DA8-83D2-4A88-969D-B769BDC37035}" srcOrd="0" destOrd="0" presId="urn:microsoft.com/office/officeart/2008/layout/LinedList"/>
    <dgm:cxn modelId="{0C4BC5F8-91BF-4502-9857-F714C0C1B373}" type="presOf" srcId="{0629D834-E82E-480B-8FD6-F7AF8B1E1BFD}" destId="{BDA80D7E-D50C-49CD-A083-2DDC322280DE}" srcOrd="0" destOrd="0" presId="urn:microsoft.com/office/officeart/2008/layout/LinedList"/>
    <dgm:cxn modelId="{844CC073-6988-473C-9D0B-335E070D7058}" type="presParOf" srcId="{1B2C5B2D-A35E-4A24-818D-838BF9712931}" destId="{E3C57734-E1DE-48CC-8077-A06E3F1288AF}" srcOrd="0" destOrd="0" presId="urn:microsoft.com/office/officeart/2008/layout/LinedList"/>
    <dgm:cxn modelId="{D96394FC-7ADE-4E31-A1C3-8714D61219A0}" type="presParOf" srcId="{1B2C5B2D-A35E-4A24-818D-838BF9712931}" destId="{31F82049-21BB-41FB-9F52-CD44FA678E6D}" srcOrd="1" destOrd="0" presId="urn:microsoft.com/office/officeart/2008/layout/LinedList"/>
    <dgm:cxn modelId="{79E25C86-5946-4E4F-9376-D9C3D4A36B76}" type="presParOf" srcId="{31F82049-21BB-41FB-9F52-CD44FA678E6D}" destId="{96B07DA8-83D2-4A88-969D-B769BDC37035}" srcOrd="0" destOrd="0" presId="urn:microsoft.com/office/officeart/2008/layout/LinedList"/>
    <dgm:cxn modelId="{EF788E40-5C71-4CE4-9CBC-9D589E9D754E}" type="presParOf" srcId="{31F82049-21BB-41FB-9F52-CD44FA678E6D}" destId="{C1CBF408-D82C-41C5-9D22-2963C5D28490}" srcOrd="1" destOrd="0" presId="urn:microsoft.com/office/officeart/2008/layout/LinedList"/>
    <dgm:cxn modelId="{862F2E40-67E4-4FE6-A9D6-3F7833651B62}" type="presParOf" srcId="{1B2C5B2D-A35E-4A24-818D-838BF9712931}" destId="{5F9EE731-1376-4664-974E-F84C37E4E1A1}" srcOrd="2" destOrd="0" presId="urn:microsoft.com/office/officeart/2008/layout/LinedList"/>
    <dgm:cxn modelId="{8BEB7373-12C5-4B70-A5A9-0215402ABF00}" type="presParOf" srcId="{1B2C5B2D-A35E-4A24-818D-838BF9712931}" destId="{74A359F7-70D2-455A-A9F9-43EBB68BCB53}" srcOrd="3" destOrd="0" presId="urn:microsoft.com/office/officeart/2008/layout/LinedList"/>
    <dgm:cxn modelId="{89086050-1A8D-4A76-93A9-D53AEB334A27}" type="presParOf" srcId="{74A359F7-70D2-455A-A9F9-43EBB68BCB53}" destId="{17CDFF52-BED6-48D3-9FF8-ED4D75808436}" srcOrd="0" destOrd="0" presId="urn:microsoft.com/office/officeart/2008/layout/LinedList"/>
    <dgm:cxn modelId="{C40445DF-5212-4093-AC4A-BEBB2E44AADF}" type="presParOf" srcId="{74A359F7-70D2-455A-A9F9-43EBB68BCB53}" destId="{0C114F5E-F05D-41A4-B4E5-0FF6475E7EC1}" srcOrd="1" destOrd="0" presId="urn:microsoft.com/office/officeart/2008/layout/LinedList"/>
    <dgm:cxn modelId="{5DE4158E-8BF6-4628-B640-97C4CF50B49F}" type="presParOf" srcId="{1B2C5B2D-A35E-4A24-818D-838BF9712931}" destId="{FDFB7B0F-F233-49A3-9A7D-1CA270148606}" srcOrd="4" destOrd="0" presId="urn:microsoft.com/office/officeart/2008/layout/LinedList"/>
    <dgm:cxn modelId="{02F3778D-4711-4EDF-8695-88054EED881C}" type="presParOf" srcId="{1B2C5B2D-A35E-4A24-818D-838BF9712931}" destId="{93FF60A4-EAC5-4B22-B200-7F53627CC36D}" srcOrd="5" destOrd="0" presId="urn:microsoft.com/office/officeart/2008/layout/LinedList"/>
    <dgm:cxn modelId="{297E5467-B6F4-4FE5-B06E-7FFA9C5FBC6E}" type="presParOf" srcId="{93FF60A4-EAC5-4B22-B200-7F53627CC36D}" destId="{08217542-D6FD-4F2C-A358-45993101085A}" srcOrd="0" destOrd="0" presId="urn:microsoft.com/office/officeart/2008/layout/LinedList"/>
    <dgm:cxn modelId="{3FE061C2-DC2B-45FF-B3E1-0D972719EFE6}" type="presParOf" srcId="{93FF60A4-EAC5-4B22-B200-7F53627CC36D}" destId="{EB250A2C-6B8B-49C0-BD81-EEA7B412904A}" srcOrd="1" destOrd="0" presId="urn:microsoft.com/office/officeart/2008/layout/LinedList"/>
    <dgm:cxn modelId="{52E20F5D-EA58-4AE5-A3CC-C4C244F694C7}" type="presParOf" srcId="{1B2C5B2D-A35E-4A24-818D-838BF9712931}" destId="{927660B2-486A-4C13-AD45-F7565158680F}" srcOrd="6" destOrd="0" presId="urn:microsoft.com/office/officeart/2008/layout/LinedList"/>
    <dgm:cxn modelId="{0DFCEF09-79C4-4EFE-A878-BEF0ADB833D2}" type="presParOf" srcId="{1B2C5B2D-A35E-4A24-818D-838BF9712931}" destId="{30CD3884-019C-4801-B135-D002A1F46E6E}" srcOrd="7" destOrd="0" presId="urn:microsoft.com/office/officeart/2008/layout/LinedList"/>
    <dgm:cxn modelId="{534DE44C-B8DE-4A70-AB4B-2DC178739D9B}" type="presParOf" srcId="{30CD3884-019C-4801-B135-D002A1F46E6E}" destId="{7A9B9309-842E-4891-A654-82CB88E2867B}" srcOrd="0" destOrd="0" presId="urn:microsoft.com/office/officeart/2008/layout/LinedList"/>
    <dgm:cxn modelId="{9108ADD2-2745-4442-89DE-AD2A2E48CA50}" type="presParOf" srcId="{30CD3884-019C-4801-B135-D002A1F46E6E}" destId="{B4F21AD9-B73B-4C03-8E45-CF3AC13A27B2}" srcOrd="1" destOrd="0" presId="urn:microsoft.com/office/officeart/2008/layout/LinedList"/>
    <dgm:cxn modelId="{1C4A1500-5D19-4AA2-95EB-779B2BA4D1ED}" type="presParOf" srcId="{1B2C5B2D-A35E-4A24-818D-838BF9712931}" destId="{393F9F88-25D0-4CB3-BAAB-7962D65089B6}" srcOrd="8" destOrd="0" presId="urn:microsoft.com/office/officeart/2008/layout/LinedList"/>
    <dgm:cxn modelId="{E23E0807-4685-4236-A1C6-9169E0F426BE}" type="presParOf" srcId="{1B2C5B2D-A35E-4A24-818D-838BF9712931}" destId="{EE482747-FFC2-4D89-8071-E2FBCD4EEA22}" srcOrd="9" destOrd="0" presId="urn:microsoft.com/office/officeart/2008/layout/LinedList"/>
    <dgm:cxn modelId="{D0FDB15E-85B0-494E-A735-FC480863064D}" type="presParOf" srcId="{EE482747-FFC2-4D89-8071-E2FBCD4EEA22}" destId="{BDA80D7E-D50C-49CD-A083-2DDC322280DE}" srcOrd="0" destOrd="0" presId="urn:microsoft.com/office/officeart/2008/layout/LinedList"/>
    <dgm:cxn modelId="{584A26E1-E452-465F-968B-FE299191225A}" type="presParOf" srcId="{EE482747-FFC2-4D89-8071-E2FBCD4EEA22}" destId="{2F8B1C45-C6FE-4BA9-90F2-F9D01774D605}" srcOrd="1" destOrd="0" presId="urn:microsoft.com/office/officeart/2008/layout/LinedList"/>
    <dgm:cxn modelId="{D5107557-FC3F-43DC-87A7-BCBC25AA76A5}" type="presParOf" srcId="{1B2C5B2D-A35E-4A24-818D-838BF9712931}" destId="{3150AD22-BFE6-4189-8831-B19C617A2B24}" srcOrd="10" destOrd="0" presId="urn:microsoft.com/office/officeart/2008/layout/LinedList"/>
    <dgm:cxn modelId="{05E9646D-ED2B-4FE5-8EA0-53A85C8B24B1}" type="presParOf" srcId="{1B2C5B2D-A35E-4A24-818D-838BF9712931}" destId="{762BAAC1-4BB4-469B-BE43-9BE1035B54E9}" srcOrd="11" destOrd="0" presId="urn:microsoft.com/office/officeart/2008/layout/LinedList"/>
    <dgm:cxn modelId="{27C4694B-D18A-422A-8BC5-9603DE1056E6}" type="presParOf" srcId="{762BAAC1-4BB4-469B-BE43-9BE1035B54E9}" destId="{DDA0D34B-6CE1-4589-AB38-93FBB611FF02}" srcOrd="0" destOrd="0" presId="urn:microsoft.com/office/officeart/2008/layout/LinedList"/>
    <dgm:cxn modelId="{26B3EFCD-BCF0-4D05-8ED7-BF6DFA2B8A48}" type="presParOf" srcId="{762BAAC1-4BB4-469B-BE43-9BE1035B54E9}" destId="{C02D095E-A675-42DF-ADE0-591ACF2671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C0C10C-6AA9-453B-AFD9-4733351CDE18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8B52682-1BD4-4EDC-9236-5D62064F37B5}">
      <dgm:prSet/>
      <dgm:spPr/>
      <dgm:t>
        <a:bodyPr/>
        <a:lstStyle/>
        <a:p>
          <a:r>
            <a:rPr lang="en-US" b="0" i="0" baseline="0"/>
            <a:t>Workshop addresses critical need for cultural competence training in hospitality </a:t>
          </a:r>
          <a:endParaRPr lang="en-US"/>
        </a:p>
      </dgm:t>
    </dgm:pt>
    <dgm:pt modelId="{81EBBB9E-C832-41B1-B15D-5701E2F65CCF}" type="parTrans" cxnId="{BC724DFC-295B-4630-A919-F58BF12728FF}">
      <dgm:prSet/>
      <dgm:spPr/>
      <dgm:t>
        <a:bodyPr/>
        <a:lstStyle/>
        <a:p>
          <a:endParaRPr lang="en-US"/>
        </a:p>
      </dgm:t>
    </dgm:pt>
    <dgm:pt modelId="{A7416CA1-EBBE-473C-B997-268A9E35DB37}" type="sibTrans" cxnId="{BC724DFC-295B-4630-A919-F58BF12728FF}">
      <dgm:prSet/>
      <dgm:spPr/>
      <dgm:t>
        <a:bodyPr/>
        <a:lstStyle/>
        <a:p>
          <a:endParaRPr lang="en-US"/>
        </a:p>
      </dgm:t>
    </dgm:pt>
    <dgm:pt modelId="{D9D33A7C-7530-40C0-9B8B-3CF410141C38}">
      <dgm:prSet/>
      <dgm:spPr/>
      <dgm:t>
        <a:bodyPr/>
        <a:lstStyle/>
        <a:p>
          <a:r>
            <a:rPr lang="en-US" b="0" i="0" baseline="0"/>
            <a:t>Equips participants with practical strategies for implementing inclusive practices </a:t>
          </a:r>
          <a:endParaRPr lang="en-US"/>
        </a:p>
      </dgm:t>
    </dgm:pt>
    <dgm:pt modelId="{17455B12-27EE-4256-B305-DA768F495511}" type="parTrans" cxnId="{48EB59C9-DD48-4B77-A4B1-805DB38EA13D}">
      <dgm:prSet/>
      <dgm:spPr/>
      <dgm:t>
        <a:bodyPr/>
        <a:lstStyle/>
        <a:p>
          <a:endParaRPr lang="en-US"/>
        </a:p>
      </dgm:t>
    </dgm:pt>
    <dgm:pt modelId="{FCADA8C1-2209-4A55-8080-3F391D91555E}" type="sibTrans" cxnId="{48EB59C9-DD48-4B77-A4B1-805DB38EA13D}">
      <dgm:prSet/>
      <dgm:spPr/>
      <dgm:t>
        <a:bodyPr/>
        <a:lstStyle/>
        <a:p>
          <a:endParaRPr lang="en-US"/>
        </a:p>
      </dgm:t>
    </dgm:pt>
    <dgm:pt modelId="{15BE46A1-6A68-40E8-9F1A-7533850F8E55}">
      <dgm:prSet/>
      <dgm:spPr/>
      <dgm:t>
        <a:bodyPr/>
        <a:lstStyle/>
        <a:p>
          <a:r>
            <a:rPr lang="en-US" b="0" i="0" baseline="0"/>
            <a:t>Cultural intelligence significantly impacts service quality in hospitality (Oktadiana &amp; Pearce, 2020) </a:t>
          </a:r>
          <a:endParaRPr lang="en-US"/>
        </a:p>
      </dgm:t>
    </dgm:pt>
    <dgm:pt modelId="{E51B16C3-F7D0-4F82-BA89-03F1B6527030}" type="parTrans" cxnId="{6D29FF8D-44DB-4860-8BC6-3C6B420FDEAE}">
      <dgm:prSet/>
      <dgm:spPr/>
      <dgm:t>
        <a:bodyPr/>
        <a:lstStyle/>
        <a:p>
          <a:endParaRPr lang="en-US"/>
        </a:p>
      </dgm:t>
    </dgm:pt>
    <dgm:pt modelId="{C533E730-C6B8-493C-852D-8825D8028300}" type="sibTrans" cxnId="{6D29FF8D-44DB-4860-8BC6-3C6B420FDEAE}">
      <dgm:prSet/>
      <dgm:spPr/>
      <dgm:t>
        <a:bodyPr/>
        <a:lstStyle/>
        <a:p>
          <a:endParaRPr lang="en-US"/>
        </a:p>
      </dgm:t>
    </dgm:pt>
    <dgm:pt modelId="{022B477E-B6B7-4FEB-B5E2-B4FF8D6564E4}">
      <dgm:prSet/>
      <dgm:spPr/>
      <dgm:t>
        <a:bodyPr/>
        <a:lstStyle/>
        <a:p>
          <a:r>
            <a:rPr lang="en-US" b="0" i="0" baseline="0"/>
            <a:t>Comprehensive approach combines theoretical knowledge, case studies, and interactive sessions </a:t>
          </a:r>
          <a:endParaRPr lang="en-US"/>
        </a:p>
      </dgm:t>
    </dgm:pt>
    <dgm:pt modelId="{8BC5A479-66DF-41C9-8158-93BB8F38EE22}" type="parTrans" cxnId="{1B794E16-760F-4FB5-BEF1-96D768534C10}">
      <dgm:prSet/>
      <dgm:spPr/>
      <dgm:t>
        <a:bodyPr/>
        <a:lstStyle/>
        <a:p>
          <a:endParaRPr lang="en-US"/>
        </a:p>
      </dgm:t>
    </dgm:pt>
    <dgm:pt modelId="{5FF98343-6627-4194-9538-1D5AA15C7E09}" type="sibTrans" cxnId="{1B794E16-760F-4FB5-BEF1-96D768534C10}">
      <dgm:prSet/>
      <dgm:spPr/>
      <dgm:t>
        <a:bodyPr/>
        <a:lstStyle/>
        <a:p>
          <a:endParaRPr lang="en-US"/>
        </a:p>
      </dgm:t>
    </dgm:pt>
    <dgm:pt modelId="{9EF3D09F-6D5C-47EE-97B3-7531B39DF498}" type="pres">
      <dgm:prSet presAssocID="{E0C0C10C-6AA9-453B-AFD9-4733351CDE18}" presName="outerComposite" presStyleCnt="0">
        <dgm:presLayoutVars>
          <dgm:chMax val="5"/>
          <dgm:dir/>
          <dgm:resizeHandles val="exact"/>
        </dgm:presLayoutVars>
      </dgm:prSet>
      <dgm:spPr/>
    </dgm:pt>
    <dgm:pt modelId="{5C75B2F4-603C-4B35-8CCF-003E29EC0EBF}" type="pres">
      <dgm:prSet presAssocID="{E0C0C10C-6AA9-453B-AFD9-4733351CDE18}" presName="dummyMaxCanvas" presStyleCnt="0">
        <dgm:presLayoutVars/>
      </dgm:prSet>
      <dgm:spPr/>
    </dgm:pt>
    <dgm:pt modelId="{43F825A4-CAA1-4140-A99E-0177B1DCCEA7}" type="pres">
      <dgm:prSet presAssocID="{E0C0C10C-6AA9-453B-AFD9-4733351CDE18}" presName="FourNodes_1" presStyleLbl="node1" presStyleIdx="0" presStyleCnt="4">
        <dgm:presLayoutVars>
          <dgm:bulletEnabled val="1"/>
        </dgm:presLayoutVars>
      </dgm:prSet>
      <dgm:spPr/>
    </dgm:pt>
    <dgm:pt modelId="{0BCA833C-0F03-4121-A80E-F21CDF89E2D6}" type="pres">
      <dgm:prSet presAssocID="{E0C0C10C-6AA9-453B-AFD9-4733351CDE18}" presName="FourNodes_2" presStyleLbl="node1" presStyleIdx="1" presStyleCnt="4">
        <dgm:presLayoutVars>
          <dgm:bulletEnabled val="1"/>
        </dgm:presLayoutVars>
      </dgm:prSet>
      <dgm:spPr/>
    </dgm:pt>
    <dgm:pt modelId="{A1740FA1-DDC1-4684-BDC4-CAF3857AD5F4}" type="pres">
      <dgm:prSet presAssocID="{E0C0C10C-6AA9-453B-AFD9-4733351CDE18}" presName="FourNodes_3" presStyleLbl="node1" presStyleIdx="2" presStyleCnt="4">
        <dgm:presLayoutVars>
          <dgm:bulletEnabled val="1"/>
        </dgm:presLayoutVars>
      </dgm:prSet>
      <dgm:spPr/>
    </dgm:pt>
    <dgm:pt modelId="{1B72F64E-A81D-49A9-9CEC-7749130AF57B}" type="pres">
      <dgm:prSet presAssocID="{E0C0C10C-6AA9-453B-AFD9-4733351CDE18}" presName="FourNodes_4" presStyleLbl="node1" presStyleIdx="3" presStyleCnt="4">
        <dgm:presLayoutVars>
          <dgm:bulletEnabled val="1"/>
        </dgm:presLayoutVars>
      </dgm:prSet>
      <dgm:spPr/>
    </dgm:pt>
    <dgm:pt modelId="{E8DF38CD-9E95-4A13-A546-9DB5AB48CA74}" type="pres">
      <dgm:prSet presAssocID="{E0C0C10C-6AA9-453B-AFD9-4733351CDE18}" presName="FourConn_1-2" presStyleLbl="fgAccFollowNode1" presStyleIdx="0" presStyleCnt="3">
        <dgm:presLayoutVars>
          <dgm:bulletEnabled val="1"/>
        </dgm:presLayoutVars>
      </dgm:prSet>
      <dgm:spPr/>
    </dgm:pt>
    <dgm:pt modelId="{40D2AE04-CF86-47F0-9CA5-545B30D4C58D}" type="pres">
      <dgm:prSet presAssocID="{E0C0C10C-6AA9-453B-AFD9-4733351CDE18}" presName="FourConn_2-3" presStyleLbl="fgAccFollowNode1" presStyleIdx="1" presStyleCnt="3">
        <dgm:presLayoutVars>
          <dgm:bulletEnabled val="1"/>
        </dgm:presLayoutVars>
      </dgm:prSet>
      <dgm:spPr/>
    </dgm:pt>
    <dgm:pt modelId="{CF22BFC1-8A80-480A-88CF-0899210E4A81}" type="pres">
      <dgm:prSet presAssocID="{E0C0C10C-6AA9-453B-AFD9-4733351CDE18}" presName="FourConn_3-4" presStyleLbl="fgAccFollowNode1" presStyleIdx="2" presStyleCnt="3">
        <dgm:presLayoutVars>
          <dgm:bulletEnabled val="1"/>
        </dgm:presLayoutVars>
      </dgm:prSet>
      <dgm:spPr/>
    </dgm:pt>
    <dgm:pt modelId="{164A6028-8C6F-4221-B380-C7A84F75FE42}" type="pres">
      <dgm:prSet presAssocID="{E0C0C10C-6AA9-453B-AFD9-4733351CDE18}" presName="FourNodes_1_text" presStyleLbl="node1" presStyleIdx="3" presStyleCnt="4">
        <dgm:presLayoutVars>
          <dgm:bulletEnabled val="1"/>
        </dgm:presLayoutVars>
      </dgm:prSet>
      <dgm:spPr/>
    </dgm:pt>
    <dgm:pt modelId="{6A76E711-2FAD-4DDB-ADA9-E887322AC493}" type="pres">
      <dgm:prSet presAssocID="{E0C0C10C-6AA9-453B-AFD9-4733351CDE18}" presName="FourNodes_2_text" presStyleLbl="node1" presStyleIdx="3" presStyleCnt="4">
        <dgm:presLayoutVars>
          <dgm:bulletEnabled val="1"/>
        </dgm:presLayoutVars>
      </dgm:prSet>
      <dgm:spPr/>
    </dgm:pt>
    <dgm:pt modelId="{480C160F-1FD7-45A9-8094-9772E33E8CE2}" type="pres">
      <dgm:prSet presAssocID="{E0C0C10C-6AA9-453B-AFD9-4733351CDE18}" presName="FourNodes_3_text" presStyleLbl="node1" presStyleIdx="3" presStyleCnt="4">
        <dgm:presLayoutVars>
          <dgm:bulletEnabled val="1"/>
        </dgm:presLayoutVars>
      </dgm:prSet>
      <dgm:spPr/>
    </dgm:pt>
    <dgm:pt modelId="{125DF5A6-AF82-4408-8E11-36DB64ECC2BB}" type="pres">
      <dgm:prSet presAssocID="{E0C0C10C-6AA9-453B-AFD9-4733351CDE1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4750F08-80C2-4871-AE5E-CB5987A51B71}" type="presOf" srcId="{C533E730-C6B8-493C-852D-8825D8028300}" destId="{CF22BFC1-8A80-480A-88CF-0899210E4A81}" srcOrd="0" destOrd="0" presId="urn:microsoft.com/office/officeart/2005/8/layout/vProcess5"/>
    <dgm:cxn modelId="{1B794E16-760F-4FB5-BEF1-96D768534C10}" srcId="{E0C0C10C-6AA9-453B-AFD9-4733351CDE18}" destId="{022B477E-B6B7-4FEB-B5E2-B4FF8D6564E4}" srcOrd="3" destOrd="0" parTransId="{8BC5A479-66DF-41C9-8158-93BB8F38EE22}" sibTransId="{5FF98343-6627-4194-9538-1D5AA15C7E09}"/>
    <dgm:cxn modelId="{5BA73917-9D8D-4731-9B98-DA968BDA4A79}" type="presOf" srcId="{E0C0C10C-6AA9-453B-AFD9-4733351CDE18}" destId="{9EF3D09F-6D5C-47EE-97B3-7531B39DF498}" srcOrd="0" destOrd="0" presId="urn:microsoft.com/office/officeart/2005/8/layout/vProcess5"/>
    <dgm:cxn modelId="{EF15EB19-0D15-41EF-854E-DE92E32FDC7D}" type="presOf" srcId="{A7416CA1-EBBE-473C-B997-268A9E35DB37}" destId="{E8DF38CD-9E95-4A13-A546-9DB5AB48CA74}" srcOrd="0" destOrd="0" presId="urn:microsoft.com/office/officeart/2005/8/layout/vProcess5"/>
    <dgm:cxn modelId="{EAB50434-DB0B-40CF-A56E-C061679CCA59}" type="presOf" srcId="{D9D33A7C-7530-40C0-9B8B-3CF410141C38}" destId="{0BCA833C-0F03-4121-A80E-F21CDF89E2D6}" srcOrd="0" destOrd="0" presId="urn:microsoft.com/office/officeart/2005/8/layout/vProcess5"/>
    <dgm:cxn modelId="{D9BC0837-6073-4AAD-A6A9-B277C663A4C4}" type="presOf" srcId="{68B52682-1BD4-4EDC-9236-5D62064F37B5}" destId="{164A6028-8C6F-4221-B380-C7A84F75FE42}" srcOrd="1" destOrd="0" presId="urn:microsoft.com/office/officeart/2005/8/layout/vProcess5"/>
    <dgm:cxn modelId="{5F2BF040-8A64-4A19-97B9-F76E810D60AF}" type="presOf" srcId="{15BE46A1-6A68-40E8-9F1A-7533850F8E55}" destId="{480C160F-1FD7-45A9-8094-9772E33E8CE2}" srcOrd="1" destOrd="0" presId="urn:microsoft.com/office/officeart/2005/8/layout/vProcess5"/>
    <dgm:cxn modelId="{1F5F1A43-9214-4A39-BBDA-C823D4E15F7F}" type="presOf" srcId="{022B477E-B6B7-4FEB-B5E2-B4FF8D6564E4}" destId="{125DF5A6-AF82-4408-8E11-36DB64ECC2BB}" srcOrd="1" destOrd="0" presId="urn:microsoft.com/office/officeart/2005/8/layout/vProcess5"/>
    <dgm:cxn modelId="{704DB248-9E48-4984-BFD5-BBE6A85EF86D}" type="presOf" srcId="{15BE46A1-6A68-40E8-9F1A-7533850F8E55}" destId="{A1740FA1-DDC1-4684-BDC4-CAF3857AD5F4}" srcOrd="0" destOrd="0" presId="urn:microsoft.com/office/officeart/2005/8/layout/vProcess5"/>
    <dgm:cxn modelId="{FCEAB678-E357-4EB7-BDA6-DFE9984ED2A8}" type="presOf" srcId="{D9D33A7C-7530-40C0-9B8B-3CF410141C38}" destId="{6A76E711-2FAD-4DDB-ADA9-E887322AC493}" srcOrd="1" destOrd="0" presId="urn:microsoft.com/office/officeart/2005/8/layout/vProcess5"/>
    <dgm:cxn modelId="{6D29FF8D-44DB-4860-8BC6-3C6B420FDEAE}" srcId="{E0C0C10C-6AA9-453B-AFD9-4733351CDE18}" destId="{15BE46A1-6A68-40E8-9F1A-7533850F8E55}" srcOrd="2" destOrd="0" parTransId="{E51B16C3-F7D0-4F82-BA89-03F1B6527030}" sibTransId="{C533E730-C6B8-493C-852D-8825D8028300}"/>
    <dgm:cxn modelId="{AA0ABCB0-E466-47C6-B6AE-7F4A5F7B9D67}" type="presOf" srcId="{022B477E-B6B7-4FEB-B5E2-B4FF8D6564E4}" destId="{1B72F64E-A81D-49A9-9CEC-7749130AF57B}" srcOrd="0" destOrd="0" presId="urn:microsoft.com/office/officeart/2005/8/layout/vProcess5"/>
    <dgm:cxn modelId="{48EB59C9-DD48-4B77-A4B1-805DB38EA13D}" srcId="{E0C0C10C-6AA9-453B-AFD9-4733351CDE18}" destId="{D9D33A7C-7530-40C0-9B8B-3CF410141C38}" srcOrd="1" destOrd="0" parTransId="{17455B12-27EE-4256-B305-DA768F495511}" sibTransId="{FCADA8C1-2209-4A55-8080-3F391D91555E}"/>
    <dgm:cxn modelId="{26C1A3D1-24BC-4CE1-A0BC-563593042773}" type="presOf" srcId="{68B52682-1BD4-4EDC-9236-5D62064F37B5}" destId="{43F825A4-CAA1-4140-A99E-0177B1DCCEA7}" srcOrd="0" destOrd="0" presId="urn:microsoft.com/office/officeart/2005/8/layout/vProcess5"/>
    <dgm:cxn modelId="{ACCF72E9-FAA0-4B75-8DF1-CD4033FBD3D8}" type="presOf" srcId="{FCADA8C1-2209-4A55-8080-3F391D91555E}" destId="{40D2AE04-CF86-47F0-9CA5-545B30D4C58D}" srcOrd="0" destOrd="0" presId="urn:microsoft.com/office/officeart/2005/8/layout/vProcess5"/>
    <dgm:cxn modelId="{BC724DFC-295B-4630-A919-F58BF12728FF}" srcId="{E0C0C10C-6AA9-453B-AFD9-4733351CDE18}" destId="{68B52682-1BD4-4EDC-9236-5D62064F37B5}" srcOrd="0" destOrd="0" parTransId="{81EBBB9E-C832-41B1-B15D-5701E2F65CCF}" sibTransId="{A7416CA1-EBBE-473C-B997-268A9E35DB37}"/>
    <dgm:cxn modelId="{84AD7B9D-6F54-4F65-8A67-F7A7A80E6619}" type="presParOf" srcId="{9EF3D09F-6D5C-47EE-97B3-7531B39DF498}" destId="{5C75B2F4-603C-4B35-8CCF-003E29EC0EBF}" srcOrd="0" destOrd="0" presId="urn:microsoft.com/office/officeart/2005/8/layout/vProcess5"/>
    <dgm:cxn modelId="{64A29300-2B72-4817-97BF-D3E30BD74184}" type="presParOf" srcId="{9EF3D09F-6D5C-47EE-97B3-7531B39DF498}" destId="{43F825A4-CAA1-4140-A99E-0177B1DCCEA7}" srcOrd="1" destOrd="0" presId="urn:microsoft.com/office/officeart/2005/8/layout/vProcess5"/>
    <dgm:cxn modelId="{7500D842-A52B-45F6-BFD1-A371A2BA7AD8}" type="presParOf" srcId="{9EF3D09F-6D5C-47EE-97B3-7531B39DF498}" destId="{0BCA833C-0F03-4121-A80E-F21CDF89E2D6}" srcOrd="2" destOrd="0" presId="urn:microsoft.com/office/officeart/2005/8/layout/vProcess5"/>
    <dgm:cxn modelId="{2070BD9D-A909-407C-B0E4-A828E9510644}" type="presParOf" srcId="{9EF3D09F-6D5C-47EE-97B3-7531B39DF498}" destId="{A1740FA1-DDC1-4684-BDC4-CAF3857AD5F4}" srcOrd="3" destOrd="0" presId="urn:microsoft.com/office/officeart/2005/8/layout/vProcess5"/>
    <dgm:cxn modelId="{A1B1B55F-2E4C-4FF0-A7EE-E43E7F63C1BF}" type="presParOf" srcId="{9EF3D09F-6D5C-47EE-97B3-7531B39DF498}" destId="{1B72F64E-A81D-49A9-9CEC-7749130AF57B}" srcOrd="4" destOrd="0" presId="urn:microsoft.com/office/officeart/2005/8/layout/vProcess5"/>
    <dgm:cxn modelId="{A1DA6058-C3D7-4789-A21F-076AD6978DC6}" type="presParOf" srcId="{9EF3D09F-6D5C-47EE-97B3-7531B39DF498}" destId="{E8DF38CD-9E95-4A13-A546-9DB5AB48CA74}" srcOrd="5" destOrd="0" presId="urn:microsoft.com/office/officeart/2005/8/layout/vProcess5"/>
    <dgm:cxn modelId="{281300BA-52D2-4CE2-8AD5-E24EF2739A4E}" type="presParOf" srcId="{9EF3D09F-6D5C-47EE-97B3-7531B39DF498}" destId="{40D2AE04-CF86-47F0-9CA5-545B30D4C58D}" srcOrd="6" destOrd="0" presId="urn:microsoft.com/office/officeart/2005/8/layout/vProcess5"/>
    <dgm:cxn modelId="{123CD00E-6EC4-4B67-9FC9-03E362E018B9}" type="presParOf" srcId="{9EF3D09F-6D5C-47EE-97B3-7531B39DF498}" destId="{CF22BFC1-8A80-480A-88CF-0899210E4A81}" srcOrd="7" destOrd="0" presId="urn:microsoft.com/office/officeart/2005/8/layout/vProcess5"/>
    <dgm:cxn modelId="{C4F53024-A2D4-4C83-A5C0-9E5FCC736967}" type="presParOf" srcId="{9EF3D09F-6D5C-47EE-97B3-7531B39DF498}" destId="{164A6028-8C6F-4221-B380-C7A84F75FE42}" srcOrd="8" destOrd="0" presId="urn:microsoft.com/office/officeart/2005/8/layout/vProcess5"/>
    <dgm:cxn modelId="{5BF54786-D26B-4AB9-BB89-473F7268295F}" type="presParOf" srcId="{9EF3D09F-6D5C-47EE-97B3-7531B39DF498}" destId="{6A76E711-2FAD-4DDB-ADA9-E887322AC493}" srcOrd="9" destOrd="0" presId="urn:microsoft.com/office/officeart/2005/8/layout/vProcess5"/>
    <dgm:cxn modelId="{4E9E4C2F-4029-440B-8C44-0C6043FE87C1}" type="presParOf" srcId="{9EF3D09F-6D5C-47EE-97B3-7531B39DF498}" destId="{480C160F-1FD7-45A9-8094-9772E33E8CE2}" srcOrd="10" destOrd="0" presId="urn:microsoft.com/office/officeart/2005/8/layout/vProcess5"/>
    <dgm:cxn modelId="{C6A56393-062E-44DC-A674-7F94FC50C1D8}" type="presParOf" srcId="{9EF3D09F-6D5C-47EE-97B3-7531B39DF498}" destId="{125DF5A6-AF82-4408-8E11-36DB64ECC2B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744655-228D-441B-A1AB-299C83236167}">
      <dsp:nvSpPr>
        <dsp:cNvPr id="0" name=""/>
        <dsp:cNvSpPr/>
      </dsp:nvSpPr>
      <dsp:spPr>
        <a:xfrm>
          <a:off x="0" y="4363"/>
          <a:ext cx="6833175" cy="929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FAD41C-9E0B-4C17-B0BB-CADE24CA8E78}">
      <dsp:nvSpPr>
        <dsp:cNvPr id="0" name=""/>
        <dsp:cNvSpPr/>
      </dsp:nvSpPr>
      <dsp:spPr>
        <a:xfrm>
          <a:off x="281134" y="213471"/>
          <a:ext cx="511153" cy="5111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A83210-63FD-4DA6-BAA1-DA074FDD5530}">
      <dsp:nvSpPr>
        <dsp:cNvPr id="0" name=""/>
        <dsp:cNvSpPr/>
      </dsp:nvSpPr>
      <dsp:spPr>
        <a:xfrm>
          <a:off x="1073422" y="4363"/>
          <a:ext cx="5759752" cy="929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58" tIns="98358" rIns="98358" bIns="983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This interactive workshop focuses on the importance of cultural inclusivity in guest services within the hospitality industry. </a:t>
          </a:r>
          <a:endParaRPr lang="en-US" sz="1500" kern="1200"/>
        </a:p>
      </dsp:txBody>
      <dsp:txXfrm>
        <a:off x="1073422" y="4363"/>
        <a:ext cx="5759752" cy="929369"/>
      </dsp:txXfrm>
    </dsp:sp>
    <dsp:sp modelId="{24053557-257D-4864-A997-1B8115C84C26}">
      <dsp:nvSpPr>
        <dsp:cNvPr id="0" name=""/>
        <dsp:cNvSpPr/>
      </dsp:nvSpPr>
      <dsp:spPr>
        <a:xfrm>
          <a:off x="0" y="1166075"/>
          <a:ext cx="6833175" cy="929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DA7B1-9C1F-4D14-B801-251A2561D6F6}">
      <dsp:nvSpPr>
        <dsp:cNvPr id="0" name=""/>
        <dsp:cNvSpPr/>
      </dsp:nvSpPr>
      <dsp:spPr>
        <a:xfrm>
          <a:off x="281134" y="1375183"/>
          <a:ext cx="511153" cy="5111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53401-EBCD-44AD-9183-B7D737B85339}">
      <dsp:nvSpPr>
        <dsp:cNvPr id="0" name=""/>
        <dsp:cNvSpPr/>
      </dsp:nvSpPr>
      <dsp:spPr>
        <a:xfrm>
          <a:off x="1073422" y="1166075"/>
          <a:ext cx="5759752" cy="929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58" tIns="98358" rIns="98358" bIns="983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The event will take place over one full day, featuring a combination of presentations, breakout sessions, and practical demonstrations. </a:t>
          </a:r>
          <a:endParaRPr lang="en-US" sz="1500" kern="1200"/>
        </a:p>
      </dsp:txBody>
      <dsp:txXfrm>
        <a:off x="1073422" y="1166075"/>
        <a:ext cx="5759752" cy="929369"/>
      </dsp:txXfrm>
    </dsp:sp>
    <dsp:sp modelId="{D5A6B763-B605-4689-A768-D49630CFAB7E}">
      <dsp:nvSpPr>
        <dsp:cNvPr id="0" name=""/>
        <dsp:cNvSpPr/>
      </dsp:nvSpPr>
      <dsp:spPr>
        <a:xfrm>
          <a:off x="0" y="2327788"/>
          <a:ext cx="6833175" cy="929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224865-9842-43C7-AE73-41C66DFE45E5}">
      <dsp:nvSpPr>
        <dsp:cNvPr id="0" name=""/>
        <dsp:cNvSpPr/>
      </dsp:nvSpPr>
      <dsp:spPr>
        <a:xfrm>
          <a:off x="281134" y="2536896"/>
          <a:ext cx="511153" cy="5111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7ADA1-B1EC-4CE7-B15A-AFDFB209A9E9}">
      <dsp:nvSpPr>
        <dsp:cNvPr id="0" name=""/>
        <dsp:cNvSpPr/>
      </dsp:nvSpPr>
      <dsp:spPr>
        <a:xfrm>
          <a:off x="1073422" y="2327788"/>
          <a:ext cx="5759752" cy="929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58" tIns="98358" rIns="98358" bIns="983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Case studies from hotels that have successfully implemented inclusive guest services practices will be showcased, providing real-world examples and insights</a:t>
          </a:r>
          <a:r>
            <a:rPr lang="en-GB" sz="1500" b="0" i="0" kern="1200" baseline="0" dirty="0"/>
            <a:t>(</a:t>
          </a:r>
          <a:r>
            <a:rPr lang="en-GB" sz="1500" b="0" i="0" kern="1200" baseline="0" dirty="0" err="1"/>
            <a:t>Bharwani</a:t>
          </a:r>
          <a:r>
            <a:rPr lang="en-GB" sz="1500" b="0" i="0" kern="1200" baseline="0" dirty="0"/>
            <a:t> and Jauhari, 2017)</a:t>
          </a:r>
          <a:r>
            <a:rPr lang="en-US" sz="1500" b="0" i="0" kern="1200" baseline="0" dirty="0"/>
            <a:t>. </a:t>
          </a:r>
          <a:endParaRPr lang="en-US" sz="1500" kern="1200" dirty="0"/>
        </a:p>
      </dsp:txBody>
      <dsp:txXfrm>
        <a:off x="1073422" y="2327788"/>
        <a:ext cx="5759752" cy="929369"/>
      </dsp:txXfrm>
    </dsp:sp>
    <dsp:sp modelId="{3C794F60-A906-43ED-B9F4-F0F7CBE74612}">
      <dsp:nvSpPr>
        <dsp:cNvPr id="0" name=""/>
        <dsp:cNvSpPr/>
      </dsp:nvSpPr>
      <dsp:spPr>
        <a:xfrm>
          <a:off x="0" y="3489500"/>
          <a:ext cx="6833175" cy="929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8BCB1-241B-4219-9A56-B736BD2B2C8A}">
      <dsp:nvSpPr>
        <dsp:cNvPr id="0" name=""/>
        <dsp:cNvSpPr/>
      </dsp:nvSpPr>
      <dsp:spPr>
        <a:xfrm>
          <a:off x="281134" y="3698608"/>
          <a:ext cx="511153" cy="5111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F13C2-0E6D-434F-85F9-DB79BA373A44}">
      <dsp:nvSpPr>
        <dsp:cNvPr id="0" name=""/>
        <dsp:cNvSpPr/>
      </dsp:nvSpPr>
      <dsp:spPr>
        <a:xfrm>
          <a:off x="1073422" y="3489500"/>
          <a:ext cx="5759752" cy="929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58" tIns="98358" rIns="98358" bIns="983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The workshop aims to equip attendees with tools and strategies to create more inclusive guest experiences and promote understanding of diverse cultural needs (Bharwani &amp; Talib, 2017). </a:t>
          </a:r>
          <a:endParaRPr lang="en-US" sz="1500" kern="1200"/>
        </a:p>
      </dsp:txBody>
      <dsp:txXfrm>
        <a:off x="1073422" y="3489500"/>
        <a:ext cx="5759752" cy="929369"/>
      </dsp:txXfrm>
    </dsp:sp>
    <dsp:sp modelId="{25BEE98D-D024-438F-BD61-37B595F6FF6E}">
      <dsp:nvSpPr>
        <dsp:cNvPr id="0" name=""/>
        <dsp:cNvSpPr/>
      </dsp:nvSpPr>
      <dsp:spPr>
        <a:xfrm>
          <a:off x="0" y="4651212"/>
          <a:ext cx="6833175" cy="929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4D83B7-1A2F-4373-8AA7-E0E970079FEE}">
      <dsp:nvSpPr>
        <dsp:cNvPr id="0" name=""/>
        <dsp:cNvSpPr/>
      </dsp:nvSpPr>
      <dsp:spPr>
        <a:xfrm>
          <a:off x="281134" y="4860321"/>
          <a:ext cx="511153" cy="5111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DF85F-408B-45EA-AD7F-E98429090809}">
      <dsp:nvSpPr>
        <dsp:cNvPr id="0" name=""/>
        <dsp:cNvSpPr/>
      </dsp:nvSpPr>
      <dsp:spPr>
        <a:xfrm>
          <a:off x="1073422" y="4651212"/>
          <a:ext cx="5759752" cy="929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58" tIns="98358" rIns="98358" bIns="983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Key topics covered will include multilingual staff training, dietary accommodation policies, and cultural sensitivity training for frontline employees. </a:t>
          </a:r>
          <a:endParaRPr lang="en-US" sz="1500" kern="1200"/>
        </a:p>
      </dsp:txBody>
      <dsp:txXfrm>
        <a:off x="1073422" y="4651212"/>
        <a:ext cx="5759752" cy="929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2637B5-135F-48AD-857C-ADA7FD786AB3}">
      <dsp:nvSpPr>
        <dsp:cNvPr id="0" name=""/>
        <dsp:cNvSpPr/>
      </dsp:nvSpPr>
      <dsp:spPr>
        <a:xfrm>
          <a:off x="3385" y="121074"/>
          <a:ext cx="1659783" cy="33544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The workshop focuses on cultural inclusivity in guest services, addressing the growing diversity of global travelers and the need for hospitality professionals to adapt their services accordingly. </a:t>
          </a:r>
          <a:endParaRPr lang="en-US" sz="1400" kern="1200"/>
        </a:p>
      </dsp:txBody>
      <dsp:txXfrm>
        <a:off x="3385" y="121074"/>
        <a:ext cx="1659783" cy="3354490"/>
      </dsp:txXfrm>
    </dsp:sp>
    <dsp:sp modelId="{8F0C7045-F6CE-4E76-B7D2-6BF13CC6EDC7}">
      <dsp:nvSpPr>
        <dsp:cNvPr id="0" name=""/>
        <dsp:cNvSpPr/>
      </dsp:nvSpPr>
      <dsp:spPr>
        <a:xfrm>
          <a:off x="1686661" y="1676819"/>
          <a:ext cx="24896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2008415"/>
            <a:satOff val="-67"/>
            <a:lumOff val="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69B9E-1938-48E3-90C7-646732D6BA76}">
      <dsp:nvSpPr>
        <dsp:cNvPr id="0" name=""/>
        <dsp:cNvSpPr/>
      </dsp:nvSpPr>
      <dsp:spPr>
        <a:xfrm>
          <a:off x="1959122" y="121074"/>
          <a:ext cx="1659783" cy="3354490"/>
        </a:xfrm>
        <a:prstGeom prst="rect">
          <a:avLst/>
        </a:prstGeom>
        <a:solidFill>
          <a:schemeClr val="accent4">
            <a:hueOff val="4016830"/>
            <a:satOff val="-135"/>
            <a:lumOff val="14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It explores the concept of cultural intelligence (CQ) and its application in the hospitality industry, emphasizing how increased CQ can lead to improved guest satisfaction and loyalty (Koo et al., 2020). </a:t>
          </a:r>
          <a:endParaRPr lang="en-US" sz="1400" kern="1200"/>
        </a:p>
      </dsp:txBody>
      <dsp:txXfrm>
        <a:off x="1959122" y="121074"/>
        <a:ext cx="1659783" cy="3354490"/>
      </dsp:txXfrm>
    </dsp:sp>
    <dsp:sp modelId="{644D5458-78D5-4CF6-9146-45EB7D6FC095}">
      <dsp:nvSpPr>
        <dsp:cNvPr id="0" name=""/>
        <dsp:cNvSpPr/>
      </dsp:nvSpPr>
      <dsp:spPr>
        <a:xfrm>
          <a:off x="3642399" y="1676819"/>
          <a:ext cx="24896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6025246"/>
            <a:satOff val="-202"/>
            <a:lumOff val="2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46828-A407-4B23-8E90-81F5ABF60155}">
      <dsp:nvSpPr>
        <dsp:cNvPr id="0" name=""/>
        <dsp:cNvSpPr/>
      </dsp:nvSpPr>
      <dsp:spPr>
        <a:xfrm>
          <a:off x="3914859" y="121074"/>
          <a:ext cx="1659783" cy="3354490"/>
        </a:xfrm>
        <a:prstGeom prst="rect">
          <a:avLst/>
        </a:prstGeom>
        <a:solidFill>
          <a:schemeClr val="accent4">
            <a:hueOff val="8033661"/>
            <a:satOff val="-270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The event examines common challenges in cross-cultural guest interactions, such as language barriers, dietary restrictions, and differing cultural expectations of service. </a:t>
          </a:r>
          <a:endParaRPr lang="en-US" sz="1400" kern="1200"/>
        </a:p>
      </dsp:txBody>
      <dsp:txXfrm>
        <a:off x="3914859" y="121074"/>
        <a:ext cx="1659783" cy="3354490"/>
      </dsp:txXfrm>
    </dsp:sp>
    <dsp:sp modelId="{AED6F72B-6E2E-4F07-822D-B8FFA514C67A}">
      <dsp:nvSpPr>
        <dsp:cNvPr id="0" name=""/>
        <dsp:cNvSpPr/>
      </dsp:nvSpPr>
      <dsp:spPr>
        <a:xfrm>
          <a:off x="5598136" y="1676819"/>
          <a:ext cx="24896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10042076"/>
            <a:satOff val="-337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7C931-EF4A-46F6-873F-F5E73713269C}">
      <dsp:nvSpPr>
        <dsp:cNvPr id="0" name=""/>
        <dsp:cNvSpPr/>
      </dsp:nvSpPr>
      <dsp:spPr>
        <a:xfrm>
          <a:off x="5870596" y="121074"/>
          <a:ext cx="1659783" cy="3354490"/>
        </a:xfrm>
        <a:prstGeom prst="rect">
          <a:avLst/>
        </a:prstGeom>
        <a:solidFill>
          <a:schemeClr val="accent4">
            <a:hueOff val="12050492"/>
            <a:satOff val="-404"/>
            <a:lumOff val="42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Practical strategies for implementing inclusive practices are presented, including multilingual signage, diverse menu options, and culturally sensitive communication techniques. </a:t>
          </a:r>
          <a:endParaRPr lang="en-US" sz="1400" kern="1200" dirty="0"/>
        </a:p>
      </dsp:txBody>
      <dsp:txXfrm>
        <a:off x="5870596" y="121074"/>
        <a:ext cx="1659783" cy="3354490"/>
      </dsp:txXfrm>
    </dsp:sp>
    <dsp:sp modelId="{6B917089-E418-43C1-AB47-24B7C8BC760A}">
      <dsp:nvSpPr>
        <dsp:cNvPr id="0" name=""/>
        <dsp:cNvSpPr/>
      </dsp:nvSpPr>
      <dsp:spPr>
        <a:xfrm>
          <a:off x="7553873" y="1676819"/>
          <a:ext cx="24896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14058907"/>
            <a:satOff val="-472"/>
            <a:lumOff val="49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582B1-4474-47C5-A822-7230AE1B35AA}">
      <dsp:nvSpPr>
        <dsp:cNvPr id="0" name=""/>
        <dsp:cNvSpPr/>
      </dsp:nvSpPr>
      <dsp:spPr>
        <a:xfrm>
          <a:off x="7826334" y="121074"/>
          <a:ext cx="1659783" cy="3354490"/>
        </a:xfrm>
        <a:prstGeom prst="rect">
          <a:avLst/>
        </a:prstGeom>
        <a:solidFill>
          <a:schemeClr val="accent4">
            <a:hueOff val="16067322"/>
            <a:satOff val="-539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The workshop incorporates interactive elements like role-playing exercises and virtual reality simulations to allow participants to practice handling diverse guest scenarios in a safe environment. </a:t>
          </a:r>
          <a:endParaRPr lang="en-US" sz="1400" kern="1200"/>
        </a:p>
      </dsp:txBody>
      <dsp:txXfrm>
        <a:off x="7826334" y="121074"/>
        <a:ext cx="1659783" cy="3354490"/>
      </dsp:txXfrm>
    </dsp:sp>
    <dsp:sp modelId="{016C6286-BB92-41ED-AF2F-3D9379FB4A90}">
      <dsp:nvSpPr>
        <dsp:cNvPr id="0" name=""/>
        <dsp:cNvSpPr/>
      </dsp:nvSpPr>
      <dsp:spPr>
        <a:xfrm>
          <a:off x="9509610" y="1676819"/>
          <a:ext cx="24896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18075736"/>
            <a:satOff val="-607"/>
            <a:lumOff val="63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3B818-98BE-4FD6-AF8E-664C5D60C574}">
      <dsp:nvSpPr>
        <dsp:cNvPr id="0" name=""/>
        <dsp:cNvSpPr/>
      </dsp:nvSpPr>
      <dsp:spPr>
        <a:xfrm>
          <a:off x="9782071" y="121074"/>
          <a:ext cx="1659783" cy="3354490"/>
        </a:xfrm>
        <a:prstGeom prst="rect">
          <a:avLst/>
        </a:prstGeom>
        <a:solidFill>
          <a:schemeClr val="accent4">
            <a:hueOff val="20084152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Case studies from hotels that have successfully implemented inclusive guest services are analyzed, providing attendees with real-world examples and best practices to emulate. </a:t>
          </a:r>
          <a:endParaRPr lang="en-US" sz="1400" kern="1200"/>
        </a:p>
      </dsp:txBody>
      <dsp:txXfrm>
        <a:off x="9782071" y="121074"/>
        <a:ext cx="1659783" cy="33544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7E224B-A969-406E-B598-0711A14A3036}">
      <dsp:nvSpPr>
        <dsp:cNvPr id="0" name=""/>
        <dsp:cNvSpPr/>
      </dsp:nvSpPr>
      <dsp:spPr>
        <a:xfrm>
          <a:off x="487797" y="3149"/>
          <a:ext cx="2789323" cy="16735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Increasing globalization of travel drives demand for cultural competence training. </a:t>
          </a:r>
          <a:endParaRPr lang="en-US" sz="1700" kern="1200"/>
        </a:p>
      </dsp:txBody>
      <dsp:txXfrm>
        <a:off x="487797" y="3149"/>
        <a:ext cx="2789323" cy="1673594"/>
      </dsp:txXfrm>
    </dsp:sp>
    <dsp:sp modelId="{C8D83B37-A40A-4C94-BB2A-4FF5AD994C9D}">
      <dsp:nvSpPr>
        <dsp:cNvPr id="0" name=""/>
        <dsp:cNvSpPr/>
      </dsp:nvSpPr>
      <dsp:spPr>
        <a:xfrm>
          <a:off x="3556053" y="3149"/>
          <a:ext cx="2789323" cy="167359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Limited supply of hospitality-specific cultural inclusivity programs. </a:t>
          </a:r>
          <a:endParaRPr lang="en-US" sz="1700" kern="1200"/>
        </a:p>
      </dsp:txBody>
      <dsp:txXfrm>
        <a:off x="3556053" y="3149"/>
        <a:ext cx="2789323" cy="1673594"/>
      </dsp:txXfrm>
    </dsp:sp>
    <dsp:sp modelId="{04DFCA0C-0AD7-4928-8123-47D80A1963C4}">
      <dsp:nvSpPr>
        <dsp:cNvPr id="0" name=""/>
        <dsp:cNvSpPr/>
      </dsp:nvSpPr>
      <dsp:spPr>
        <a:xfrm>
          <a:off x="487797" y="1955675"/>
          <a:ext cx="2789323" cy="167359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Cultural intelligence positively impacts hotel employee performance (Koo et al., 2020). </a:t>
          </a:r>
          <a:endParaRPr lang="en-US" sz="1700" kern="1200"/>
        </a:p>
      </dsp:txBody>
      <dsp:txXfrm>
        <a:off x="487797" y="1955675"/>
        <a:ext cx="2789323" cy="1673594"/>
      </dsp:txXfrm>
    </dsp:sp>
    <dsp:sp modelId="{3635C964-CE99-4FEF-8876-2D0DD27DC89F}">
      <dsp:nvSpPr>
        <dsp:cNvPr id="0" name=""/>
        <dsp:cNvSpPr/>
      </dsp:nvSpPr>
      <dsp:spPr>
        <a:xfrm>
          <a:off x="3556053" y="1955675"/>
          <a:ext cx="2789323" cy="167359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COVID-19 reshapes guest expectations, potentially increasing demand for inclusivity training. </a:t>
          </a:r>
          <a:endParaRPr lang="en-US" sz="1700" kern="1200"/>
        </a:p>
      </dsp:txBody>
      <dsp:txXfrm>
        <a:off x="3556053" y="1955675"/>
        <a:ext cx="2789323" cy="1673594"/>
      </dsp:txXfrm>
    </dsp:sp>
    <dsp:sp modelId="{9528F16F-70F4-4593-9199-1395345C290B}">
      <dsp:nvSpPr>
        <dsp:cNvPr id="0" name=""/>
        <dsp:cNvSpPr/>
      </dsp:nvSpPr>
      <dsp:spPr>
        <a:xfrm>
          <a:off x="487797" y="3908202"/>
          <a:ext cx="2789323" cy="167359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Competition from general corporate training providers and online platforms. </a:t>
          </a:r>
          <a:endParaRPr lang="en-US" sz="1700" kern="1200"/>
        </a:p>
      </dsp:txBody>
      <dsp:txXfrm>
        <a:off x="487797" y="3908202"/>
        <a:ext cx="2789323" cy="1673594"/>
      </dsp:txXfrm>
    </dsp:sp>
    <dsp:sp modelId="{638FF198-E89A-4352-B343-1EE9C7D7AB62}">
      <dsp:nvSpPr>
        <dsp:cNvPr id="0" name=""/>
        <dsp:cNvSpPr/>
      </dsp:nvSpPr>
      <dsp:spPr>
        <a:xfrm>
          <a:off x="3556053" y="3908202"/>
          <a:ext cx="2789323" cy="16735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Hotels seek cultural awareness as a competitive advantage, driving training demand</a:t>
          </a:r>
          <a:r>
            <a:rPr lang="en-GB" sz="1700" b="0" i="0" kern="1200" baseline="0" dirty="0"/>
            <a:t>(</a:t>
          </a:r>
          <a:r>
            <a:rPr lang="en-GB" sz="1700" b="0" i="0" kern="1200" baseline="0" dirty="0" err="1"/>
            <a:t>Dedeoglu</a:t>
          </a:r>
          <a:r>
            <a:rPr lang="en-GB" sz="1700" b="0" i="0" kern="1200" baseline="0" dirty="0"/>
            <a:t> et al., 2018)</a:t>
          </a:r>
          <a:r>
            <a:rPr lang="en-US" sz="1700" b="0" i="0" kern="1200" baseline="0" dirty="0"/>
            <a:t>. </a:t>
          </a:r>
          <a:endParaRPr lang="en-US" sz="1700" kern="1200" dirty="0"/>
        </a:p>
      </dsp:txBody>
      <dsp:txXfrm>
        <a:off x="3556053" y="3908202"/>
        <a:ext cx="2789323" cy="16735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8D0AA4-B327-4B6A-9094-A62194309827}">
      <dsp:nvSpPr>
        <dsp:cNvPr id="0" name=""/>
        <dsp:cNvSpPr/>
      </dsp:nvSpPr>
      <dsp:spPr>
        <a:xfrm>
          <a:off x="676386" y="611936"/>
          <a:ext cx="880779" cy="8807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CC3C1-1A92-4B6B-B166-5261C689BDD0}">
      <dsp:nvSpPr>
        <dsp:cNvPr id="0" name=""/>
        <dsp:cNvSpPr/>
      </dsp:nvSpPr>
      <dsp:spPr>
        <a:xfrm>
          <a:off x="138132" y="1827812"/>
          <a:ext cx="19572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Venue: Conference center or large hotel meeting room with space for interactive sessions </a:t>
          </a:r>
          <a:endParaRPr lang="en-US" sz="1200" kern="1200"/>
        </a:p>
      </dsp:txBody>
      <dsp:txXfrm>
        <a:off x="138132" y="1827812"/>
        <a:ext cx="1957286" cy="720000"/>
      </dsp:txXfrm>
    </dsp:sp>
    <dsp:sp modelId="{4E5E1435-1EB2-432A-A158-2436AFBFCBFF}">
      <dsp:nvSpPr>
        <dsp:cNvPr id="0" name=""/>
        <dsp:cNvSpPr/>
      </dsp:nvSpPr>
      <dsp:spPr>
        <a:xfrm>
          <a:off x="2976197" y="611936"/>
          <a:ext cx="880779" cy="8807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7B0F2-C5A1-444E-8A64-A8019F0D13DC}">
      <dsp:nvSpPr>
        <dsp:cNvPr id="0" name=""/>
        <dsp:cNvSpPr/>
      </dsp:nvSpPr>
      <dsp:spPr>
        <a:xfrm>
          <a:off x="2437944" y="1827812"/>
          <a:ext cx="19572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Equipment: Audiovisual setup for presentations and multimedia content </a:t>
          </a:r>
          <a:endParaRPr lang="en-US" sz="1200" kern="1200"/>
        </a:p>
      </dsp:txBody>
      <dsp:txXfrm>
        <a:off x="2437944" y="1827812"/>
        <a:ext cx="1957286" cy="720000"/>
      </dsp:txXfrm>
    </dsp:sp>
    <dsp:sp modelId="{1DDE027D-D77D-4296-B746-547CDB3DE7BD}">
      <dsp:nvSpPr>
        <dsp:cNvPr id="0" name=""/>
        <dsp:cNvSpPr/>
      </dsp:nvSpPr>
      <dsp:spPr>
        <a:xfrm>
          <a:off x="5276009" y="611936"/>
          <a:ext cx="880779" cy="8807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2D211-0FF9-45E0-9053-D0108A5078DA}">
      <dsp:nvSpPr>
        <dsp:cNvPr id="0" name=""/>
        <dsp:cNvSpPr/>
      </dsp:nvSpPr>
      <dsp:spPr>
        <a:xfrm>
          <a:off x="4737756" y="1827812"/>
          <a:ext cx="19572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Staffing: Experienced facilitators in cultural diversity and hospitality, plus support staff </a:t>
          </a:r>
          <a:endParaRPr lang="en-US" sz="1200" kern="1200"/>
        </a:p>
      </dsp:txBody>
      <dsp:txXfrm>
        <a:off x="4737756" y="1827812"/>
        <a:ext cx="1957286" cy="720000"/>
      </dsp:txXfrm>
    </dsp:sp>
    <dsp:sp modelId="{22420BD6-75E2-45ED-89E8-CFC09655F143}">
      <dsp:nvSpPr>
        <dsp:cNvPr id="0" name=""/>
        <dsp:cNvSpPr/>
      </dsp:nvSpPr>
      <dsp:spPr>
        <a:xfrm>
          <a:off x="676386" y="3037133"/>
          <a:ext cx="880779" cy="8807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5B795-6DB9-4DFE-A326-AED3F4B22CCA}">
      <dsp:nvSpPr>
        <dsp:cNvPr id="0" name=""/>
        <dsp:cNvSpPr/>
      </dsp:nvSpPr>
      <dsp:spPr>
        <a:xfrm>
          <a:off x="138132" y="4253009"/>
          <a:ext cx="19572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Catering: Culturally diverse meal options accommodating dietary restrictions </a:t>
          </a:r>
          <a:endParaRPr lang="en-US" sz="1200" kern="1200"/>
        </a:p>
      </dsp:txBody>
      <dsp:txXfrm>
        <a:off x="138132" y="4253009"/>
        <a:ext cx="1957286" cy="720000"/>
      </dsp:txXfrm>
    </dsp:sp>
    <dsp:sp modelId="{05F8551E-5FDB-4134-8F6D-60C9867B3C6F}">
      <dsp:nvSpPr>
        <dsp:cNvPr id="0" name=""/>
        <dsp:cNvSpPr/>
      </dsp:nvSpPr>
      <dsp:spPr>
        <a:xfrm>
          <a:off x="2976197" y="3037133"/>
          <a:ext cx="880779" cy="88077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333D7-C266-446F-BADA-575CC51B2A84}">
      <dsp:nvSpPr>
        <dsp:cNvPr id="0" name=""/>
        <dsp:cNvSpPr/>
      </dsp:nvSpPr>
      <dsp:spPr>
        <a:xfrm>
          <a:off x="2437944" y="4253009"/>
          <a:ext cx="19572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Physical environment impacts learning outcomes in hospitality training (Gannon et al., 2017) </a:t>
          </a:r>
          <a:endParaRPr lang="en-US" sz="1200" kern="1200"/>
        </a:p>
      </dsp:txBody>
      <dsp:txXfrm>
        <a:off x="2437944" y="4253009"/>
        <a:ext cx="1957286" cy="720000"/>
      </dsp:txXfrm>
    </dsp:sp>
    <dsp:sp modelId="{DEC7B83B-17F1-4FE2-9F9A-CDCF5EA178BD}">
      <dsp:nvSpPr>
        <dsp:cNvPr id="0" name=""/>
        <dsp:cNvSpPr/>
      </dsp:nvSpPr>
      <dsp:spPr>
        <a:xfrm>
          <a:off x="5276009" y="3037133"/>
          <a:ext cx="880779" cy="88077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236A8-0967-47C6-B3DC-28625572B5BE}">
      <dsp:nvSpPr>
        <dsp:cNvPr id="0" name=""/>
        <dsp:cNvSpPr/>
      </dsp:nvSpPr>
      <dsp:spPr>
        <a:xfrm>
          <a:off x="4737756" y="4253009"/>
          <a:ext cx="19572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/>
            <a:t>Materials: Multi-language marketing materials and workshop handouts (</a:t>
          </a:r>
          <a:r>
            <a:rPr lang="en-US" sz="1200" b="0" i="0" kern="1200" baseline="0" dirty="0" err="1"/>
            <a:t>Lemy</a:t>
          </a:r>
          <a:r>
            <a:rPr lang="en-US" sz="1200" b="0" i="0" kern="1200" baseline="0" dirty="0"/>
            <a:t>, Goh and Ferry, 2019)</a:t>
          </a:r>
          <a:endParaRPr lang="en-US" sz="1200" kern="1200" dirty="0"/>
        </a:p>
      </dsp:txBody>
      <dsp:txXfrm>
        <a:off x="4737756" y="4253009"/>
        <a:ext cx="1957286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57734-E1DE-48CC-8077-A06E3F1288AF}">
      <dsp:nvSpPr>
        <dsp:cNvPr id="0" name=""/>
        <dsp:cNvSpPr/>
      </dsp:nvSpPr>
      <dsp:spPr>
        <a:xfrm>
          <a:off x="0" y="2727"/>
          <a:ext cx="68331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07DA8-83D2-4A88-969D-B769BDC37035}">
      <dsp:nvSpPr>
        <dsp:cNvPr id="0" name=""/>
        <dsp:cNvSpPr/>
      </dsp:nvSpPr>
      <dsp:spPr>
        <a:xfrm>
          <a:off x="0" y="2727"/>
          <a:ext cx="6833175" cy="9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Conduct a literature review of recent studies on cultural inclusivity in hospitality to identify current trends and best practices</a:t>
          </a:r>
          <a:r>
            <a:rPr lang="en-GB" sz="1800" b="0" i="0" kern="1200" baseline="0" dirty="0"/>
            <a:t>(Sucher and Cheung, 2018)</a:t>
          </a:r>
          <a:r>
            <a:rPr lang="en-US" sz="1800" b="0" i="0" kern="1200" baseline="0" dirty="0"/>
            <a:t>. </a:t>
          </a:r>
          <a:endParaRPr lang="en-US" sz="1800" kern="1200" dirty="0"/>
        </a:p>
      </dsp:txBody>
      <dsp:txXfrm>
        <a:off x="0" y="2727"/>
        <a:ext cx="6833175" cy="929915"/>
      </dsp:txXfrm>
    </dsp:sp>
    <dsp:sp modelId="{5F9EE731-1376-4664-974E-F84C37E4E1A1}">
      <dsp:nvSpPr>
        <dsp:cNvPr id="0" name=""/>
        <dsp:cNvSpPr/>
      </dsp:nvSpPr>
      <dsp:spPr>
        <a:xfrm>
          <a:off x="0" y="932642"/>
          <a:ext cx="68331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DFF52-BED6-48D3-9FF8-ED4D75808436}">
      <dsp:nvSpPr>
        <dsp:cNvPr id="0" name=""/>
        <dsp:cNvSpPr/>
      </dsp:nvSpPr>
      <dsp:spPr>
        <a:xfrm>
          <a:off x="0" y="932642"/>
          <a:ext cx="6833175" cy="9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Survey potential attendees to assess their specific needs and expectations for the workshop content. </a:t>
          </a:r>
          <a:endParaRPr lang="en-US" sz="1800" kern="1200"/>
        </a:p>
      </dsp:txBody>
      <dsp:txXfrm>
        <a:off x="0" y="932642"/>
        <a:ext cx="6833175" cy="929915"/>
      </dsp:txXfrm>
    </dsp:sp>
    <dsp:sp modelId="{FDFB7B0F-F233-49A3-9A7D-1CA270148606}">
      <dsp:nvSpPr>
        <dsp:cNvPr id="0" name=""/>
        <dsp:cNvSpPr/>
      </dsp:nvSpPr>
      <dsp:spPr>
        <a:xfrm>
          <a:off x="0" y="1862557"/>
          <a:ext cx="68331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17542-D6FD-4F2C-A358-45993101085A}">
      <dsp:nvSpPr>
        <dsp:cNvPr id="0" name=""/>
        <dsp:cNvSpPr/>
      </dsp:nvSpPr>
      <dsp:spPr>
        <a:xfrm>
          <a:off x="0" y="1862557"/>
          <a:ext cx="6833175" cy="9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Analyze case studies of hotels that have successfully implemented inclusive guest services to extract actionable insights. </a:t>
          </a:r>
          <a:endParaRPr lang="en-US" sz="1800" kern="1200"/>
        </a:p>
      </dsp:txBody>
      <dsp:txXfrm>
        <a:off x="0" y="1862557"/>
        <a:ext cx="6833175" cy="929915"/>
      </dsp:txXfrm>
    </dsp:sp>
    <dsp:sp modelId="{927660B2-486A-4C13-AD45-F7565158680F}">
      <dsp:nvSpPr>
        <dsp:cNvPr id="0" name=""/>
        <dsp:cNvSpPr/>
      </dsp:nvSpPr>
      <dsp:spPr>
        <a:xfrm>
          <a:off x="0" y="2792472"/>
          <a:ext cx="68331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B9309-842E-4891-A654-82CB88E2867B}">
      <dsp:nvSpPr>
        <dsp:cNvPr id="0" name=""/>
        <dsp:cNvSpPr/>
      </dsp:nvSpPr>
      <dsp:spPr>
        <a:xfrm>
          <a:off x="0" y="2792473"/>
          <a:ext cx="6833175" cy="9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Research indicates that cultural intelligence positively impacts job satisfaction and performance in the hospitality industry (Koh et al., 2019). </a:t>
          </a:r>
          <a:endParaRPr lang="en-US" sz="1800" kern="1200"/>
        </a:p>
      </dsp:txBody>
      <dsp:txXfrm>
        <a:off x="0" y="2792473"/>
        <a:ext cx="6833175" cy="929915"/>
      </dsp:txXfrm>
    </dsp:sp>
    <dsp:sp modelId="{393F9F88-25D0-4CB3-BAAB-7962D65089B6}">
      <dsp:nvSpPr>
        <dsp:cNvPr id="0" name=""/>
        <dsp:cNvSpPr/>
      </dsp:nvSpPr>
      <dsp:spPr>
        <a:xfrm>
          <a:off x="0" y="3722388"/>
          <a:ext cx="68331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80D7E-D50C-49CD-A083-2DDC322280DE}">
      <dsp:nvSpPr>
        <dsp:cNvPr id="0" name=""/>
        <dsp:cNvSpPr/>
      </dsp:nvSpPr>
      <dsp:spPr>
        <a:xfrm>
          <a:off x="0" y="3722388"/>
          <a:ext cx="6833175" cy="9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Interview diversity and inclusion experts from the hospitality sector to gather practical advice and real-world examples. </a:t>
          </a:r>
          <a:endParaRPr lang="en-US" sz="1800" kern="1200"/>
        </a:p>
      </dsp:txBody>
      <dsp:txXfrm>
        <a:off x="0" y="3722388"/>
        <a:ext cx="6833175" cy="929915"/>
      </dsp:txXfrm>
    </dsp:sp>
    <dsp:sp modelId="{3150AD22-BFE6-4189-8831-B19C617A2B24}">
      <dsp:nvSpPr>
        <dsp:cNvPr id="0" name=""/>
        <dsp:cNvSpPr/>
      </dsp:nvSpPr>
      <dsp:spPr>
        <a:xfrm>
          <a:off x="0" y="4652303"/>
          <a:ext cx="68331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0D34B-6CE1-4589-AB38-93FBB611FF02}">
      <dsp:nvSpPr>
        <dsp:cNvPr id="0" name=""/>
        <dsp:cNvSpPr/>
      </dsp:nvSpPr>
      <dsp:spPr>
        <a:xfrm>
          <a:off x="0" y="4652303"/>
          <a:ext cx="6833175" cy="9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Examine existing training programs on cultural inclusivity to identify gaps that this workshop can address</a:t>
          </a:r>
          <a:r>
            <a:rPr lang="en-GB" sz="1800" b="0" i="0" kern="1200" baseline="0" dirty="0"/>
            <a:t>(</a:t>
          </a:r>
          <a:r>
            <a:rPr lang="en-GB" sz="1800" b="0" i="0" kern="1200" baseline="0" dirty="0" err="1"/>
            <a:t>Yadegaridehkordi</a:t>
          </a:r>
          <a:r>
            <a:rPr lang="en-GB" sz="1800" b="0" i="0" kern="1200" baseline="0" dirty="0"/>
            <a:t> et al., 2018)</a:t>
          </a:r>
          <a:r>
            <a:rPr lang="en-US" sz="1800" b="0" i="0" kern="1200" baseline="0" dirty="0"/>
            <a:t>. </a:t>
          </a:r>
          <a:endParaRPr lang="en-US" sz="1800" kern="1200" dirty="0"/>
        </a:p>
      </dsp:txBody>
      <dsp:txXfrm>
        <a:off x="0" y="4652303"/>
        <a:ext cx="6833175" cy="9299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825A4-CAA1-4140-A99E-0177B1DCCEA7}">
      <dsp:nvSpPr>
        <dsp:cNvPr id="0" name=""/>
        <dsp:cNvSpPr/>
      </dsp:nvSpPr>
      <dsp:spPr>
        <a:xfrm>
          <a:off x="0" y="0"/>
          <a:ext cx="8915109" cy="611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Workshop addresses critical need for cultural competence training in hospitality </a:t>
          </a:r>
          <a:endParaRPr lang="en-US" sz="1500" kern="1200"/>
        </a:p>
      </dsp:txBody>
      <dsp:txXfrm>
        <a:off x="17911" y="17911"/>
        <a:ext cx="8203539" cy="575714"/>
      </dsp:txXfrm>
    </dsp:sp>
    <dsp:sp modelId="{0BCA833C-0F03-4121-A80E-F21CDF89E2D6}">
      <dsp:nvSpPr>
        <dsp:cNvPr id="0" name=""/>
        <dsp:cNvSpPr/>
      </dsp:nvSpPr>
      <dsp:spPr>
        <a:xfrm>
          <a:off x="746640" y="722725"/>
          <a:ext cx="8915109" cy="611536"/>
        </a:xfrm>
        <a:prstGeom prst="roundRect">
          <a:avLst>
            <a:gd name="adj" fmla="val 10000"/>
          </a:avLst>
        </a:prstGeom>
        <a:solidFill>
          <a:schemeClr val="accent5">
            <a:hueOff val="-498922"/>
            <a:satOff val="225"/>
            <a:lumOff val="-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Equips participants with practical strategies for implementing inclusive practices </a:t>
          </a:r>
          <a:endParaRPr lang="en-US" sz="1500" kern="1200"/>
        </a:p>
      </dsp:txBody>
      <dsp:txXfrm>
        <a:off x="764551" y="740636"/>
        <a:ext cx="7735148" cy="575714"/>
      </dsp:txXfrm>
    </dsp:sp>
    <dsp:sp modelId="{A1740FA1-DDC1-4684-BDC4-CAF3857AD5F4}">
      <dsp:nvSpPr>
        <dsp:cNvPr id="0" name=""/>
        <dsp:cNvSpPr/>
      </dsp:nvSpPr>
      <dsp:spPr>
        <a:xfrm>
          <a:off x="1482136" y="1445450"/>
          <a:ext cx="8915109" cy="611536"/>
        </a:xfrm>
        <a:prstGeom prst="roundRect">
          <a:avLst>
            <a:gd name="adj" fmla="val 10000"/>
          </a:avLst>
        </a:prstGeom>
        <a:solidFill>
          <a:schemeClr val="accent5">
            <a:hueOff val="-997843"/>
            <a:satOff val="449"/>
            <a:lumOff val="-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Cultural intelligence significantly impacts service quality in hospitality (Oktadiana &amp; Pearce, 2020) </a:t>
          </a:r>
          <a:endParaRPr lang="en-US" sz="1500" kern="1200"/>
        </a:p>
      </dsp:txBody>
      <dsp:txXfrm>
        <a:off x="1500047" y="1463361"/>
        <a:ext cx="7746292" cy="575714"/>
      </dsp:txXfrm>
    </dsp:sp>
    <dsp:sp modelId="{1B72F64E-A81D-49A9-9CEC-7749130AF57B}">
      <dsp:nvSpPr>
        <dsp:cNvPr id="0" name=""/>
        <dsp:cNvSpPr/>
      </dsp:nvSpPr>
      <dsp:spPr>
        <a:xfrm>
          <a:off x="2228777" y="2168176"/>
          <a:ext cx="8915109" cy="611536"/>
        </a:xfrm>
        <a:prstGeom prst="roundRect">
          <a:avLst>
            <a:gd name="adj" fmla="val 10000"/>
          </a:avLst>
        </a:prstGeom>
        <a:solidFill>
          <a:schemeClr val="accent5">
            <a:hueOff val="-1496765"/>
            <a:satOff val="674"/>
            <a:lumOff val="-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Comprehensive approach combines theoretical knowledge, case studies, and interactive sessions </a:t>
          </a:r>
          <a:endParaRPr lang="en-US" sz="1500" kern="1200"/>
        </a:p>
      </dsp:txBody>
      <dsp:txXfrm>
        <a:off x="2246688" y="2186087"/>
        <a:ext cx="7735148" cy="575714"/>
      </dsp:txXfrm>
    </dsp:sp>
    <dsp:sp modelId="{E8DF38CD-9E95-4A13-A546-9DB5AB48CA74}">
      <dsp:nvSpPr>
        <dsp:cNvPr id="0" name=""/>
        <dsp:cNvSpPr/>
      </dsp:nvSpPr>
      <dsp:spPr>
        <a:xfrm>
          <a:off x="8517610" y="468381"/>
          <a:ext cx="397498" cy="39749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607047" y="468381"/>
        <a:ext cx="218624" cy="299117"/>
      </dsp:txXfrm>
    </dsp:sp>
    <dsp:sp modelId="{40D2AE04-CF86-47F0-9CA5-545B30D4C58D}">
      <dsp:nvSpPr>
        <dsp:cNvPr id="0" name=""/>
        <dsp:cNvSpPr/>
      </dsp:nvSpPr>
      <dsp:spPr>
        <a:xfrm>
          <a:off x="9264251" y="1191107"/>
          <a:ext cx="397498" cy="39749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32882"/>
            <a:satOff val="-7923"/>
            <a:lumOff val="-70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353688" y="1191107"/>
        <a:ext cx="218624" cy="299117"/>
      </dsp:txXfrm>
    </dsp:sp>
    <dsp:sp modelId="{CF22BFC1-8A80-480A-88CF-0899210E4A81}">
      <dsp:nvSpPr>
        <dsp:cNvPr id="0" name=""/>
        <dsp:cNvSpPr/>
      </dsp:nvSpPr>
      <dsp:spPr>
        <a:xfrm>
          <a:off x="9999747" y="1913832"/>
          <a:ext cx="397498" cy="39749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265764"/>
            <a:satOff val="-15847"/>
            <a:lumOff val="-141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10089184" y="1913832"/>
        <a:ext cx="218624" cy="2991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9232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851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7108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0099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249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6069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267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876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400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540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792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0100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horizon-jhssr.com/articles/authors/pdf-version-13/JHSSR%20(Vol%206%20(S)%20Jun%202024).pdf" TargetMode="External"/><Relationship Id="rId3" Type="http://schemas.openxmlformats.org/officeDocument/2006/relationships/hyperlink" Target="https://www.researchgate.net/publication/344787413_Influence_of_Organisational_Culture_on_Employee_Commitment_Evidence_from_Environmental_Protection_Agency_in_Ghana" TargetMode="External"/><Relationship Id="rId7" Type="http://schemas.openxmlformats.org/officeDocument/2006/relationships/hyperlink" Target="https://www.emerald.com/insight/content/doi/10.1108/ijchm-06-2016-0319/full/html" TargetMode="External"/><Relationship Id="rId2" Type="http://schemas.openxmlformats.org/officeDocument/2006/relationships/hyperlink" Target="https://link.springer.com/book/10.1007/978-3-031-28893-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pii/S0278431917309532" TargetMode="External"/><Relationship Id="rId11" Type="http://schemas.openxmlformats.org/officeDocument/2006/relationships/hyperlink" Target="https://www.researchgate.net/publication/374741452_Studia_Periegetica_Business_Tourism_in_an_African_city_Evidence_from_Harare_Zimbabwe" TargetMode="External"/><Relationship Id="rId5" Type="http://schemas.openxmlformats.org/officeDocument/2006/relationships/hyperlink" Target="http://eprints.uthm.edu.my/8477/" TargetMode="External"/><Relationship Id="rId10" Type="http://schemas.openxmlformats.org/officeDocument/2006/relationships/hyperlink" Target="https://link.springer.com/article/10.1007/s10668-016-9807-6" TargetMode="External"/><Relationship Id="rId4" Type="http://schemas.openxmlformats.org/officeDocument/2006/relationships/hyperlink" Target="https://www.researchgate.net/publication/346005972_Hospitality_diversity_management_and_job_satisfaction_The_mediating_role_of_organizational_commitment_across_individual_differences" TargetMode="External"/><Relationship Id="rId9" Type="http://schemas.openxmlformats.org/officeDocument/2006/relationships/hyperlink" Target="https://www.sciencedirect.com/science/article/pii/S144767701830324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C484FA2-F69F-96FC-C5B1-5794C3A175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-1" b="2498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D041D9-AC2E-EC82-6A06-ED5B681F2B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FFFFFF"/>
                </a:solidFill>
              </a:rPr>
              <a:t>International Meetings Management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for the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Hotel Industry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Cultural Inclusivity in Guest Services: A Workshop for Hospitality Professionals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F33EED-4B90-F94B-3CB9-DDF1D8DF6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5000" y="4201721"/>
            <a:ext cx="5867649" cy="1949813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STUDENT ID: 2119794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STUDENT NAME: Mihaela Delia Ilie</a:t>
            </a:r>
          </a:p>
          <a:p>
            <a:pPr algn="r"/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2277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39BC6F-0ECD-8DDB-F91A-0D89F1807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5600" b="1"/>
              <a:t>Event Overview</a:t>
            </a:r>
            <a:endParaRPr lang="en-GB" sz="56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758A467-7D2C-C9B5-1319-7249686F83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7686249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7005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22C1E-53B6-1192-E563-916EB91E6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764" y="124968"/>
            <a:ext cx="10634472" cy="2157984"/>
          </a:xfrm>
        </p:spPr>
        <p:txBody>
          <a:bodyPr/>
          <a:lstStyle/>
          <a:p>
            <a:r>
              <a:rPr lang="en-GB"/>
              <a:t>Event Content &amp; Context</a:t>
            </a:r>
            <a:endParaRPr lang="en-GB" dirty="0"/>
          </a:p>
        </p:txBody>
      </p:sp>
      <p:graphicFrame>
        <p:nvGraphicFramePr>
          <p:cNvPr id="18" name="Rectangle 1">
            <a:extLst>
              <a:ext uri="{FF2B5EF4-FFF2-40B4-BE49-F238E27FC236}">
                <a16:creationId xmlns:a16="http://schemas.microsoft.com/office/drawing/2014/main" id="{01592013-D1FE-076D-2FCE-552740995D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349041"/>
              </p:ext>
            </p:extLst>
          </p:nvPr>
        </p:nvGraphicFramePr>
        <p:xfrm>
          <a:off x="482600" y="2282952"/>
          <a:ext cx="11445240" cy="3596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867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D2B980-7907-E346-03ED-9B7D12EAF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dirty="0"/>
              <a:t>Market Factors: Target Market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E00797DB-2676-9E46-9ACC-EE51D39CCF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8567493"/>
              </p:ext>
            </p:extLst>
          </p:nvPr>
        </p:nvGraphicFramePr>
        <p:xfrm>
          <a:off x="4560950" y="1090551"/>
          <a:ext cx="7543658" cy="47961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45393">
                  <a:extLst>
                    <a:ext uri="{9D8B030D-6E8A-4147-A177-3AD203B41FA5}">
                      <a16:colId xmlns:a16="http://schemas.microsoft.com/office/drawing/2014/main" val="2848416349"/>
                    </a:ext>
                  </a:extLst>
                </a:gridCol>
                <a:gridCol w="2243302">
                  <a:extLst>
                    <a:ext uri="{9D8B030D-6E8A-4147-A177-3AD203B41FA5}">
                      <a16:colId xmlns:a16="http://schemas.microsoft.com/office/drawing/2014/main" val="3029359579"/>
                    </a:ext>
                  </a:extLst>
                </a:gridCol>
                <a:gridCol w="3554963">
                  <a:extLst>
                    <a:ext uri="{9D8B030D-6E8A-4147-A177-3AD203B41FA5}">
                      <a16:colId xmlns:a16="http://schemas.microsoft.com/office/drawing/2014/main" val="2805026371"/>
                    </a:ext>
                  </a:extLst>
                </a:gridCol>
              </a:tblGrid>
              <a:tr h="4786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Target Audience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Characteristics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Rationale for Targeting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4944465"/>
                  </a:ext>
                </a:extLst>
              </a:tr>
              <a:tr h="103433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u="none" strike="noStrike" dirty="0">
                          <a:effectLst/>
                        </a:rPr>
                        <a:t>Hotel Front Desk Staff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Direct guest interaction</a:t>
                      </a:r>
                    </a:p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Diverse cultural encounters</a:t>
                      </a:r>
                    </a:p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- Need for immediate problem-solving skills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These employees are often the first point of contact for guests and require strong cultural competence to ensure positive first impressions and guest satisfaction.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2222665"/>
                  </a:ext>
                </a:extLst>
              </a:tr>
              <a:tr h="103433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u="none" strike="noStrike" dirty="0">
                          <a:effectLst/>
                        </a:rPr>
                        <a:t>Guest Service Managers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Oversee guest experience</a:t>
                      </a:r>
                    </a:p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Responsible for staff training</a:t>
                      </a:r>
                    </a:p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Develop service policies(Jang and Moutinho, 2019).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Managers play a crucial role in implementing and maintaining inclusive practices across their teams, directly impacting the overall guest experience.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5129791"/>
                  </a:ext>
                </a:extLst>
              </a:tr>
              <a:tr h="1034336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u="none" strike="noStrike" dirty="0">
                          <a:effectLst/>
                        </a:rPr>
                        <a:t>Diversity and Inclusion Trainers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- Expertise in D&amp;I topics</a:t>
                      </a:r>
                    </a:p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Experience in corporate training</a:t>
                      </a:r>
                    </a:p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Understanding of organizational change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These professionals can benefit from industry-specific knowledge to tailor their training programs to the unique challenges of the hospitality sector.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2538827"/>
                  </a:ext>
                </a:extLst>
              </a:tr>
              <a:tr h="121445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u="none" strike="noStrike" dirty="0">
                          <a:effectLst/>
                        </a:rPr>
                        <a:t>HR Professionals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Responsible for hiring practices</a:t>
                      </a:r>
                    </a:p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Develop company policies</a:t>
                      </a:r>
                    </a:p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- Handle employee relations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>
                          <a:effectLst/>
                        </a:rPr>
                        <a:t>HR professionals are key in creating a diverse workforce and fostering an inclusive organizational culture, which in turn supports inclusive guest services (Manoharan &amp; Singal, 2017).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47" marR="1347" marT="134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014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2716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4EC30-ED3C-B739-3E9B-3B80C01B0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dirty="0"/>
              <a:t>Market Factors: Demand &amp; Supply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2D28443-3F50-1A99-D27B-C845F9D4DF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084417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690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4BA46-3EAB-3738-8D0F-C734BC5A2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5100"/>
              <a:t>Operational Factors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B5D800F-FF35-16FE-5834-7495C3D6C2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547102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8030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E2E86-7F57-9C21-9CBF-A8D2A1421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6100"/>
              <a:t>Financial Factors: Predicted Costs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91B4DE2-6B9E-B9E4-040B-35927520A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113675"/>
              </p:ext>
            </p:extLst>
          </p:nvPr>
        </p:nvGraphicFramePr>
        <p:xfrm>
          <a:off x="4947703" y="636527"/>
          <a:ext cx="6530762" cy="5799521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610233">
                  <a:extLst>
                    <a:ext uri="{9D8B030D-6E8A-4147-A177-3AD203B41FA5}">
                      <a16:colId xmlns:a16="http://schemas.microsoft.com/office/drawing/2014/main" val="88700343"/>
                    </a:ext>
                  </a:extLst>
                </a:gridCol>
                <a:gridCol w="1269130">
                  <a:extLst>
                    <a:ext uri="{9D8B030D-6E8A-4147-A177-3AD203B41FA5}">
                      <a16:colId xmlns:a16="http://schemas.microsoft.com/office/drawing/2014/main" val="2127578264"/>
                    </a:ext>
                  </a:extLst>
                </a:gridCol>
                <a:gridCol w="3651399">
                  <a:extLst>
                    <a:ext uri="{9D8B030D-6E8A-4147-A177-3AD203B41FA5}">
                      <a16:colId xmlns:a16="http://schemas.microsoft.com/office/drawing/2014/main" val="2251738000"/>
                    </a:ext>
                  </a:extLst>
                </a:gridCol>
              </a:tblGrid>
              <a:tr h="628093">
                <a:tc>
                  <a:txBody>
                    <a:bodyPr/>
                    <a:lstStyle/>
                    <a:p>
                      <a:r>
                        <a:rPr lang="en-GB" sz="1300" b="1" cap="all" spc="60">
                          <a:solidFill>
                            <a:schemeClr val="tx1"/>
                          </a:solidFill>
                        </a:rPr>
                        <a:t>Cost Category</a:t>
                      </a:r>
                    </a:p>
                  </a:txBody>
                  <a:tcPr marL="48454" marR="48454" marT="98140" marB="9814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cap="all" spc="60" dirty="0">
                          <a:solidFill>
                            <a:schemeClr val="tx1"/>
                          </a:solidFill>
                        </a:rPr>
                        <a:t>Estimated Amount (£)</a:t>
                      </a:r>
                    </a:p>
                  </a:txBody>
                  <a:tcPr marL="48454" marR="48454" marT="98140" marB="9814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cap="all" spc="6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 marL="48454" marR="48454" marT="98140" marB="9814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1682938"/>
                  </a:ext>
                </a:extLst>
              </a:tr>
              <a:tr h="685033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Venue Rental</a:t>
                      </a:r>
                    </a:p>
                  </a:txBody>
                  <a:tcPr marL="48454" marR="48454" marT="24227" marB="98140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5,000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cap="none" spc="0">
                          <a:solidFill>
                            <a:schemeClr val="tx1"/>
                          </a:solidFill>
                        </a:rPr>
                        <a:t>Conference center or hotel meeting space for one day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4618307"/>
                  </a:ext>
                </a:extLst>
              </a:tr>
              <a:tr h="685033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Facilitator Fees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3,500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cap="none" spc="0">
                          <a:solidFill>
                            <a:schemeClr val="tx1"/>
                          </a:solidFill>
                        </a:rPr>
                        <a:t>Expert speakers and workshop leaders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4702523"/>
                  </a:ext>
                </a:extLst>
              </a:tr>
              <a:tr h="423328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AV Equipment</a:t>
                      </a:r>
                    </a:p>
                  </a:txBody>
                  <a:tcPr marL="48454" marR="48454" marT="24227" marB="98140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1,000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Projectors, microphones, speakers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8165803"/>
                  </a:ext>
                </a:extLst>
              </a:tr>
              <a:tr h="685033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Catering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2,500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cap="none" spc="0" dirty="0">
                          <a:solidFill>
                            <a:schemeClr val="tx1"/>
                          </a:solidFill>
                        </a:rPr>
                        <a:t>Culturally diverse meals and refreshments(</a:t>
                      </a:r>
                      <a:r>
                        <a:rPr lang="en-US" sz="1700" cap="none" spc="0" dirty="0" err="1">
                          <a:solidFill>
                            <a:schemeClr val="tx1"/>
                          </a:solidFill>
                        </a:rPr>
                        <a:t>Gursoy</a:t>
                      </a:r>
                      <a:r>
                        <a:rPr lang="en-US" sz="1700" cap="none" spc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700" cap="none" spc="0" dirty="0" err="1">
                          <a:solidFill>
                            <a:schemeClr val="tx1"/>
                          </a:solidFill>
                        </a:rPr>
                        <a:t>Altinay</a:t>
                      </a:r>
                      <a:r>
                        <a:rPr lang="en-US" sz="1700" cap="none" spc="0" dirty="0">
                          <a:solidFill>
                            <a:schemeClr val="tx1"/>
                          </a:solidFill>
                        </a:rPr>
                        <a:t> and </a:t>
                      </a:r>
                      <a:r>
                        <a:rPr lang="en-US" sz="1700" cap="none" spc="0" dirty="0" err="1">
                          <a:solidFill>
                            <a:schemeClr val="tx1"/>
                          </a:solidFill>
                        </a:rPr>
                        <a:t>Kenebayeva</a:t>
                      </a:r>
                      <a:r>
                        <a:rPr lang="en-US" sz="1700" cap="none" spc="0" dirty="0">
                          <a:solidFill>
                            <a:schemeClr val="tx1"/>
                          </a:solidFill>
                        </a:rPr>
                        <a:t>, 2017)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2482799"/>
                  </a:ext>
                </a:extLst>
              </a:tr>
              <a:tr h="685033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Marketing</a:t>
                      </a:r>
                    </a:p>
                  </a:txBody>
                  <a:tcPr marL="48454" marR="48454" marT="24227" marB="98140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1,500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Online and print promotional materials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5659723"/>
                  </a:ext>
                </a:extLst>
              </a:tr>
              <a:tr h="685033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Printed Materials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500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Handouts, workbooks, and certificates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109998"/>
                  </a:ext>
                </a:extLst>
              </a:tr>
              <a:tr h="685033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Miscellaneous</a:t>
                      </a:r>
                    </a:p>
                  </a:txBody>
                  <a:tcPr marL="48454" marR="48454" marT="24227" marB="98140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1,000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Contingency for unexpected expenses (Mak et al. ,2017).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7411554"/>
                  </a:ext>
                </a:extLst>
              </a:tr>
              <a:tr h="423328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Total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15,000</a:t>
                      </a: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7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8454" marR="48454" marT="24227" marB="9814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2808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7424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8A07A-2326-5271-39CD-1E95374EE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 b="1"/>
              <a:t>Financial Factors: Predicted Revenues</a:t>
            </a:r>
            <a:endParaRPr lang="en-GB" sz="56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CC5F112-F89E-AB02-C5AA-E9A54C0ABD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034287"/>
              </p:ext>
            </p:extLst>
          </p:nvPr>
        </p:nvGraphicFramePr>
        <p:xfrm>
          <a:off x="4796496" y="1409986"/>
          <a:ext cx="6833176" cy="4213198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2290557">
                  <a:extLst>
                    <a:ext uri="{9D8B030D-6E8A-4147-A177-3AD203B41FA5}">
                      <a16:colId xmlns:a16="http://schemas.microsoft.com/office/drawing/2014/main" val="223135294"/>
                    </a:ext>
                  </a:extLst>
                </a:gridCol>
                <a:gridCol w="2245064">
                  <a:extLst>
                    <a:ext uri="{9D8B030D-6E8A-4147-A177-3AD203B41FA5}">
                      <a16:colId xmlns:a16="http://schemas.microsoft.com/office/drawing/2014/main" val="2079263715"/>
                    </a:ext>
                  </a:extLst>
                </a:gridCol>
                <a:gridCol w="2297555">
                  <a:extLst>
                    <a:ext uri="{9D8B030D-6E8A-4147-A177-3AD203B41FA5}">
                      <a16:colId xmlns:a16="http://schemas.microsoft.com/office/drawing/2014/main" val="515307534"/>
                    </a:ext>
                  </a:extLst>
                </a:gridCol>
              </a:tblGrid>
              <a:tr h="477039">
                <a:tc>
                  <a:txBody>
                    <a:bodyPr/>
                    <a:lstStyle/>
                    <a:p>
                      <a:r>
                        <a:rPr lang="en-GB" sz="1500" b="0" cap="none" spc="0">
                          <a:solidFill>
                            <a:schemeClr val="bg1"/>
                          </a:solidFill>
                        </a:rPr>
                        <a:t>Revenue Source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0" cap="none" spc="0">
                          <a:solidFill>
                            <a:schemeClr val="bg1"/>
                          </a:solidFill>
                        </a:rPr>
                        <a:t>Estimated Amount (£)</a:t>
                      </a:r>
                    </a:p>
                  </a:txBody>
                  <a:tcPr marL="131018" marR="94542" marT="100783" marB="10078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0" cap="none" spc="0">
                          <a:solidFill>
                            <a:schemeClr val="bg1"/>
                          </a:solidFill>
                        </a:rPr>
                        <a:t>Description</a:t>
                      </a:r>
                    </a:p>
                  </a:txBody>
                  <a:tcPr marL="131018" marR="94542" marT="100783" marB="10078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9271855"/>
                  </a:ext>
                </a:extLst>
              </a:tr>
              <a:tr h="712198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Ticket Sales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15,000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100 attendees at £150 per ticket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4481418"/>
                  </a:ext>
                </a:extLst>
              </a:tr>
              <a:tr h="947358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Sponsorships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5,000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Corporate sponsorships from hospitality brands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3582585"/>
                  </a:ext>
                </a:extLst>
              </a:tr>
              <a:tr h="712198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Workshop Materials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1,000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Sale of additional resources and guides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927023"/>
                  </a:ext>
                </a:extLst>
              </a:tr>
              <a:tr h="712198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Post-Event Consulting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2,000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Follow-up services for attendees(Kim and Koo, 2017)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7259435"/>
                  </a:ext>
                </a:extLst>
              </a:tr>
              <a:tr h="477039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Total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23,000</a:t>
                      </a: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5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1018" marR="94542" marT="100783" marB="10078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26320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9726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979DB-75FD-C8F7-6FA3-A0D544477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dirty="0"/>
              <a:t>Pre-Event Research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1DED16C-5DC5-006D-B0DB-5540710201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23551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7218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2091CE-8F6A-ED12-C6C1-29CEAA0CC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696037"/>
            <a:ext cx="5481579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Strategic Goals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6C116DA-899F-423B-A82A-01DAF67C1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7A030CB-D662-4E87-B668-9DE9163E9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7F947FE2-C7ED-40F6-BF61-8642A1E95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0A4775E8-27EE-AA2E-B993-17B9837B17B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2235758"/>
              </p:ext>
            </p:extLst>
          </p:nvPr>
        </p:nvGraphicFramePr>
        <p:xfrm>
          <a:off x="522464" y="3062595"/>
          <a:ext cx="11147072" cy="2945204"/>
        </p:xfrm>
        <a:graphic>
          <a:graphicData uri="http://schemas.openxmlformats.org/drawingml/2006/table">
            <a:tbl>
              <a:tblPr>
                <a:tableStyleId>{912C8C85-51F0-491E-9774-3900AFEF0FD7}</a:tableStyleId>
              </a:tblPr>
              <a:tblGrid>
                <a:gridCol w="1637979">
                  <a:extLst>
                    <a:ext uri="{9D8B030D-6E8A-4147-A177-3AD203B41FA5}">
                      <a16:colId xmlns:a16="http://schemas.microsoft.com/office/drawing/2014/main" val="3399322983"/>
                    </a:ext>
                  </a:extLst>
                </a:gridCol>
                <a:gridCol w="4774823">
                  <a:extLst>
                    <a:ext uri="{9D8B030D-6E8A-4147-A177-3AD203B41FA5}">
                      <a16:colId xmlns:a16="http://schemas.microsoft.com/office/drawing/2014/main" val="2663578962"/>
                    </a:ext>
                  </a:extLst>
                </a:gridCol>
                <a:gridCol w="4734270">
                  <a:extLst>
                    <a:ext uri="{9D8B030D-6E8A-4147-A177-3AD203B41FA5}">
                      <a16:colId xmlns:a16="http://schemas.microsoft.com/office/drawing/2014/main" val="1093638685"/>
                    </a:ext>
                  </a:extLst>
                </a:gridCol>
              </a:tblGrid>
              <a:tr h="264326">
                <a:tc>
                  <a:txBody>
                    <a:bodyPr/>
                    <a:lstStyle/>
                    <a:p>
                      <a:r>
                        <a:rPr lang="en-GB" sz="1400" b="1" dirty="0"/>
                        <a:t>Strategic Goal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Description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Key Performance Indicator (KPI)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7314505"/>
                  </a:ext>
                </a:extLst>
              </a:tr>
              <a:tr h="446813">
                <a:tc>
                  <a:txBody>
                    <a:bodyPr/>
                    <a:lstStyle/>
                    <a:p>
                      <a:r>
                        <a:rPr lang="en-GB" sz="1200" i="1" dirty="0"/>
                        <a:t>Enhance Cultural Competence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Improve participants' ability to interact effectively with guests from diverse cultural backgrounds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Pre- and post-workshop assessment scores on cultural competence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3318622"/>
                  </a:ext>
                </a:extLst>
              </a:tr>
              <a:tr h="446813">
                <a:tc>
                  <a:txBody>
                    <a:bodyPr/>
                    <a:lstStyle/>
                    <a:p>
                      <a:r>
                        <a:rPr lang="en-GB" sz="1200" i="1" dirty="0"/>
                        <a:t>Implement Inclusive Practices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Equip attendees with practical strategies to create more inclusive guest experiences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Number of new inclusive practices implemented by attendees' organizations within 6 months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2015142"/>
                  </a:ext>
                </a:extLst>
              </a:tr>
              <a:tr h="446813">
                <a:tc>
                  <a:txBody>
                    <a:bodyPr/>
                    <a:lstStyle/>
                    <a:p>
                      <a:r>
                        <a:rPr lang="en-GB" sz="1200" i="1" dirty="0"/>
                        <a:t>Drive Organizational Change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Inspire attendees to become champions for cultural inclusivity within their organizations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Percentage of attendees who initiate diversity and inclusion projects post-workshop(</a:t>
                      </a:r>
                      <a:r>
                        <a:rPr lang="en-US" sz="1200" dirty="0" err="1"/>
                        <a:t>Lemy</a:t>
                      </a:r>
                      <a:r>
                        <a:rPr lang="en-US" sz="1200" dirty="0"/>
                        <a:t>, Goh and Ferry, 2019)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50008217"/>
                  </a:ext>
                </a:extLst>
              </a:tr>
              <a:tr h="446813">
                <a:tc>
                  <a:txBody>
                    <a:bodyPr/>
                    <a:lstStyle/>
                    <a:p>
                      <a:r>
                        <a:rPr lang="en-GB" sz="1200" i="1" dirty="0"/>
                        <a:t>Improve Guest Satisfaction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Ultimately enhance guest satisfaction through more culturally sensitive service(</a:t>
                      </a:r>
                      <a:r>
                        <a:rPr lang="en-US" sz="1200" dirty="0" err="1"/>
                        <a:t>Dedeoglu</a:t>
                      </a:r>
                      <a:r>
                        <a:rPr lang="en-US" sz="1200" dirty="0"/>
                        <a:t> et al., 2018).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Increase in guest satisfaction scores related to cultural sensitivity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92450760"/>
                  </a:ext>
                </a:extLst>
              </a:tr>
              <a:tr h="446813">
                <a:tc>
                  <a:txBody>
                    <a:bodyPr/>
                    <a:lstStyle/>
                    <a:p>
                      <a:r>
                        <a:rPr lang="en-GB" sz="1200" i="1" dirty="0"/>
                        <a:t>Foster Industry Networking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Create opportunities for professionals to share experiences and best practices (Fong et al. 2020).</a:t>
                      </a:r>
                      <a:endParaRPr lang="en-US" sz="1200" dirty="0"/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Number of new professional connections made during the workshop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0461946"/>
                  </a:ext>
                </a:extLst>
              </a:tr>
              <a:tr h="446813">
                <a:tc>
                  <a:txBody>
                    <a:bodyPr/>
                    <a:lstStyle/>
                    <a:p>
                      <a:r>
                        <a:rPr lang="en-GB" sz="1200" i="1" dirty="0"/>
                        <a:t>Promote Continuous Learning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Encourage ongoing education and development in cultural inclusivity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Percentage of attendees who engage in follow-up resources or additional training</a:t>
                      </a:r>
                    </a:p>
                  </a:txBody>
                  <a:tcPr marL="45344" marR="45344" marT="22671" marB="226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3411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9469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50423-CA9D-D5B8-A801-40137D961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10361960" cy="1493871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E35919D-1255-443D-3ACD-867E493770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4270615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2547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D148E7-1EDB-4129-A130-04858F70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5"/>
            <a:ext cx="11147071" cy="585126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28DB2-FA7D-ED46-6B27-38D7B2B74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605" y="976160"/>
            <a:ext cx="3171799" cy="4902115"/>
          </a:xfrm>
        </p:spPr>
        <p:txBody>
          <a:bodyPr anchor="ctr"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1E68C9-4F6E-4640-AE06-FCA671F7D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4B062-F847-D774-2EF5-6972FB41C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1520" y="976160"/>
            <a:ext cx="8840751" cy="5217882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Alonso-Almeida, M.D.M.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Bremser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K., (2021). Diversity in hospitality management: gender leadership in Saudi Arabia.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33(7), pp.2387-2407.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https://link.springer.com/book/10.1007/978-3-031-28893-7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Bharwani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 and Jauhari, V., (2017). An exploratory study of competencies required to co-create memorable customer experiences in the hospitality industry.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29(4), pp.1159-1187.</a:t>
            </a:r>
          </a:p>
          <a:p>
            <a:pPr>
              <a:lnSpc>
                <a:spcPct val="90000"/>
              </a:lnSpc>
            </a:pP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Dedeoglu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B.B.,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Bilgihan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Ye, B.H.,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Buonincontri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Okumus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(2018). The impact of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servicescape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on hedonic value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behavioral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intentions: The importance of previous experience.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72, pp.10-20.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Fong, L.H.N., Kian, T.P., Ferns, B.S. and Luk, C., (2020). The impact of cultural intelligence on communication effectiveness, service quality and organizational performance in hospitality.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Hospitality and Tourism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45, pp.388-397.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https://www.researchgate.net/publication/344787413_Influence_of_Organisational_Culture_on_Employee_Commitment_Evidence_from_Environmental_Protection_Agency_in_Ghana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de-DE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Gannon, J., Baum, T. and </a:t>
            </a:r>
            <a:r>
              <a:rPr lang="de-DE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Gebbels</a:t>
            </a:r>
            <a:r>
              <a:rPr lang="de-DE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(2021). 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Diversity and inclusion in hospitality: Investigating the financial performance effects.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94, p.102866.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https://www.researchgate.net/publication/346005972_Hospitality_diversity_management_and_job_satisfaction_The_mediating_role_of_organizational_commitment_across_individual_differences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Gannon, J.M., Roper, A. and Doherty, L., (2017). Effective learning environments in hospitality management education: The role of the physical environment.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Hospitality &amp; Tourism Education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29(4), pp.169-180.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http://eprints.uthm.edu.my/8477/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Gursoy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Altinay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Kenebayeva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(2017). Religiosity and entrepreneurship behaviours.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67, pp.87-94.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Jang, S. and Moutinho, L., (2019). Do price promotions drive consumer spending on luxury hotel services? The moderating roles of room price and user-generated content.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78, pp.27-35.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https://www.sciencedirect.com/science/article/pii/S0278431917309532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Kim, M. and Koo, D.W., (2017). Linking LMX, engagement, innovative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and job performance in hotel employees.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29(12), pp.3044-3062.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https://www.emerald.com/insight/content/doi/10.1108/ijchm-06-2016-0319/full/html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Koh, C.W., Sims, G.K. and Shi, L., (2019). Cultural intelligence and job performance in the hospitality industry: the role of job satisfaction and job engagement.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31(9), pp.3741-3761.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https://horizon-jhssr.com/articles/authors/pdf-version-13/JHSSR%20(Vol%206%20(S)%20Jun%202024).pdf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Lai, I.K.W., (2019). Hotel image and reputation on building customer loyalty: An empirical study in Macau.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Hospitality and Tourism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38, pp.111-121.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https://www.sciencedirect.com/science/article/pii/S1447677018303243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Lemy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Goh, E. and Ferry, J., (2019). Moving out of the silo: How service quality innovations can develop customer loyalty in Indonesia's hotels.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Vacation Marketing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25(4), pp.462-479.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Mak, A.H., Lumbers, M., Eves, A. and Chang, R.C., (2017). The effects of food-related personality traits on tourist food consumption motivations.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Asia Pacific Journal of Tourism Research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22(1), pp.1-20.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Mohanty, P., (2017). An empirical study on the service quality perception of domestic and foreign tourists in India.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&amp; Hospitality Research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17(4), pp.406-421.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https://link.springer.com/article/10.1007/s10668-016-9807-6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Oktadiana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 and Pearce, P.L., (2020). Losing touch: Uncomfortable encounters with tourism during the COVID-19 pandemic.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Hospitality and Tourism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44, pp.266-276.</a:t>
            </a:r>
          </a:p>
          <a:p>
            <a:pPr>
              <a:lnSpc>
                <a:spcPct val="90000"/>
              </a:lnSpc>
            </a:pP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Pizam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and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Tasci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A.D., (2019).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Experienscape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expanding the concept of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servicescape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with a multi-stakeholder and multi-disciplinary approach.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76, pp.25-37.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Rahimi, R. and Kozak, M., (2017). Impact of customer relationship management on customer satisfaction: The case of a budget hotel chain.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Travel &amp; Tourism Marketing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34(1), pp.40-51.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Rogerson, J.M. and Sims, S.R., (2022). Hotel diversity: The case of South Africa's 'Black-owned' hotels.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African Journal of Hospitality, Tourism and Leisure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11(1), pp.243-258. Available at: </a:t>
            </a:r>
            <a:r>
              <a:rPr lang="en-GB" sz="7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https://www.researchgate.net/publication/374741452_Studia_Periegetica_Business_Tourism_in_an_African_city_Evidence_from_Harare_Zimbabwe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 February 2025].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Sucher, W. and Cheung, C., (2018). Diversity management for reducing discrimination and service complexity in worldwide hospitality and tourism industries.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Worldwide Hospitality and Tourism Themes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10(3), pp.301-312.</a:t>
            </a:r>
          </a:p>
          <a:p>
            <a:pPr>
              <a:lnSpc>
                <a:spcPct val="90000"/>
              </a:lnSpc>
            </a:pP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Yadegaridehkordi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E.,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Nilashi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Nasir, M.H.N.B.M. and Ibrahim, O., (2018). Predicting determinants of hotel success and development using Structural Equation Modelling (SEM)-ANFIS method. 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Management</a:t>
            </a:r>
            <a:r>
              <a:rPr lang="en-GB" sz="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66, pp.364-386.</a:t>
            </a:r>
          </a:p>
          <a:p>
            <a:pPr>
              <a:lnSpc>
                <a:spcPct val="90000"/>
              </a:lnSpc>
            </a:pPr>
            <a:endParaRPr lang="en-GB" sz="7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DF3F0BE-4FF5-481A-9206-F765D61B5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228840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DarkSeedLeftStep">
      <a:dk1>
        <a:srgbClr val="000000"/>
      </a:dk1>
      <a:lt1>
        <a:srgbClr val="FFFFFF"/>
      </a:lt1>
      <a:dk2>
        <a:srgbClr val="31201C"/>
      </a:dk2>
      <a:lt2>
        <a:srgbClr val="F2F0F3"/>
      </a:lt2>
      <a:accent1>
        <a:srgbClr val="71B01F"/>
      </a:accent1>
      <a:accent2>
        <a:srgbClr val="A3A612"/>
      </a:accent2>
      <a:accent3>
        <a:srgbClr val="D89126"/>
      </a:accent3>
      <a:accent4>
        <a:srgbClr val="D53B17"/>
      </a:accent4>
      <a:accent5>
        <a:srgbClr val="E72955"/>
      </a:accent5>
      <a:accent6>
        <a:srgbClr val="D51792"/>
      </a:accent6>
      <a:hlink>
        <a:srgbClr val="C0434B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2351</Words>
  <Application>Microsoft Office PowerPoint</Application>
  <PresentationFormat>Widescreen</PresentationFormat>
  <Paragraphs>154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 Narrow</vt:lpstr>
      <vt:lpstr>Arial</vt:lpstr>
      <vt:lpstr>Seaford</vt:lpstr>
      <vt:lpstr>Times New Roman</vt:lpstr>
      <vt:lpstr>LevelVTI</vt:lpstr>
      <vt:lpstr>International Meetings Management for the Hotel Industry Cultural Inclusivity in Guest Services: A Workshop for Hospitality Professionals</vt:lpstr>
      <vt:lpstr>Event Overview</vt:lpstr>
      <vt:lpstr>Event Content &amp; Context</vt:lpstr>
      <vt:lpstr>Market Factors: Target Market</vt:lpstr>
      <vt:lpstr>Market Factors: Demand &amp; Supply</vt:lpstr>
      <vt:lpstr>Operational Factors</vt:lpstr>
      <vt:lpstr>Financial Factors: Predicted Costs</vt:lpstr>
      <vt:lpstr>Financial Factors: Predicted Revenues</vt:lpstr>
      <vt:lpstr>Pre-Event Research</vt:lpstr>
      <vt:lpstr>Strategic Goals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2025-02-01T02:21:25Z</dcterms:created>
  <dcterms:modified xsi:type="dcterms:W3CDTF">2025-02-01T02:59:02Z</dcterms:modified>
</cp:coreProperties>
</file>