
<file path=[Content_Types].xml><?xml version="1.0" encoding="utf-8"?>
<Types xmlns="http://schemas.openxmlformats.org/package/2006/content-types">
  <Default Extension="emf" ContentType="image/x-e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4"/>
  </p:notesMasterIdLst>
  <p:sldIdLst>
    <p:sldId id="257" r:id="rId2"/>
    <p:sldId id="276" r:id="rId3"/>
    <p:sldId id="293" r:id="rId4"/>
    <p:sldId id="328" r:id="rId5"/>
    <p:sldId id="313" r:id="rId6"/>
    <p:sldId id="330" r:id="rId7"/>
    <p:sldId id="327" r:id="rId8"/>
    <p:sldId id="382" r:id="rId9"/>
    <p:sldId id="325" r:id="rId10"/>
    <p:sldId id="326" r:id="rId11"/>
    <p:sldId id="332" r:id="rId12"/>
    <p:sldId id="383" r:id="rId13"/>
    <p:sldId id="385" r:id="rId14"/>
    <p:sldId id="386" r:id="rId15"/>
    <p:sldId id="387" r:id="rId16"/>
    <p:sldId id="388" r:id="rId17"/>
    <p:sldId id="389" r:id="rId18"/>
    <p:sldId id="391" r:id="rId19"/>
    <p:sldId id="392" r:id="rId20"/>
    <p:sldId id="393" r:id="rId21"/>
    <p:sldId id="273" r:id="rId22"/>
    <p:sldId id="28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824"/>
    <p:restoredTop sz="54286"/>
  </p:normalViewPr>
  <p:slideViewPr>
    <p:cSldViewPr snapToGrid="0" snapToObjects="1">
      <p:cViewPr varScale="1">
        <p:scale>
          <a:sx n="48" d="100"/>
          <a:sy n="48" d="100"/>
        </p:scale>
        <p:origin x="472"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826A2C-5479-944A-8225-4D3982AB50B4}" type="datetimeFigureOut">
              <a:rPr lang="en-US" smtClean="0"/>
              <a:t>10/23/20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6B352B-CE58-8244-A246-7FE01DB8FCC2}" type="slidenum">
              <a:rPr lang="en-US" smtClean="0"/>
              <a:t>‹#›</a:t>
            </a:fld>
            <a:endParaRPr lang="en-US"/>
          </a:p>
        </p:txBody>
      </p:sp>
    </p:spTree>
    <p:extLst>
      <p:ext uri="{BB962C8B-B14F-4D97-AF65-F5344CB8AC3E}">
        <p14:creationId xmlns:p14="http://schemas.microsoft.com/office/powerpoint/2010/main" val="373836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4</a:t>
            </a:fld>
            <a:endParaRPr lang="en-US"/>
          </a:p>
        </p:txBody>
      </p:sp>
    </p:spTree>
    <p:extLst>
      <p:ext uri="{BB962C8B-B14F-4D97-AF65-F5344CB8AC3E}">
        <p14:creationId xmlns:p14="http://schemas.microsoft.com/office/powerpoint/2010/main" val="4163530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endParaRPr lang="en-US" b="0" dirty="0"/>
          </a:p>
        </p:txBody>
      </p:sp>
      <p:sp>
        <p:nvSpPr>
          <p:cNvPr id="4" name="Slide Number Placeholder 3"/>
          <p:cNvSpPr>
            <a:spLocks noGrp="1"/>
          </p:cNvSpPr>
          <p:nvPr>
            <p:ph type="sldNum" sz="quarter" idx="5"/>
          </p:nvPr>
        </p:nvSpPr>
        <p:spPr/>
        <p:txBody>
          <a:bodyPr/>
          <a:lstStyle/>
          <a:p>
            <a:fld id="{166B352B-CE58-8244-A246-7FE01DB8FCC2}" type="slidenum">
              <a:rPr lang="en-US" smtClean="0"/>
              <a:t>5</a:t>
            </a:fld>
            <a:endParaRPr lang="en-US"/>
          </a:p>
        </p:txBody>
      </p:sp>
    </p:spTree>
    <p:extLst>
      <p:ext uri="{BB962C8B-B14F-4D97-AF65-F5344CB8AC3E}">
        <p14:creationId xmlns:p14="http://schemas.microsoft.com/office/powerpoint/2010/main" val="1338312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66B352B-CE58-8244-A246-7FE01DB8FCC2}" type="slidenum">
              <a:rPr lang="en-US" smtClean="0"/>
              <a:t>6</a:t>
            </a:fld>
            <a:endParaRPr lang="en-US"/>
          </a:p>
        </p:txBody>
      </p:sp>
    </p:spTree>
    <p:extLst>
      <p:ext uri="{BB962C8B-B14F-4D97-AF65-F5344CB8AC3E}">
        <p14:creationId xmlns:p14="http://schemas.microsoft.com/office/powerpoint/2010/main" val="2416470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7</a:t>
            </a:fld>
            <a:endParaRPr lang="en-US"/>
          </a:p>
        </p:txBody>
      </p:sp>
    </p:spTree>
    <p:extLst>
      <p:ext uri="{BB962C8B-B14F-4D97-AF65-F5344CB8AC3E}">
        <p14:creationId xmlns:p14="http://schemas.microsoft.com/office/powerpoint/2010/main" val="27046165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8</a:t>
            </a:fld>
            <a:endParaRPr lang="en-US"/>
          </a:p>
        </p:txBody>
      </p:sp>
    </p:spTree>
    <p:extLst>
      <p:ext uri="{BB962C8B-B14F-4D97-AF65-F5344CB8AC3E}">
        <p14:creationId xmlns:p14="http://schemas.microsoft.com/office/powerpoint/2010/main" val="3721947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9</a:t>
            </a:fld>
            <a:endParaRPr lang="en-US"/>
          </a:p>
        </p:txBody>
      </p:sp>
    </p:spTree>
    <p:extLst>
      <p:ext uri="{BB962C8B-B14F-4D97-AF65-F5344CB8AC3E}">
        <p14:creationId xmlns:p14="http://schemas.microsoft.com/office/powerpoint/2010/main" val="3616749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10</a:t>
            </a:fld>
            <a:endParaRPr lang="en-US"/>
          </a:p>
        </p:txBody>
      </p:sp>
    </p:spTree>
    <p:extLst>
      <p:ext uri="{BB962C8B-B14F-4D97-AF65-F5344CB8AC3E}">
        <p14:creationId xmlns:p14="http://schemas.microsoft.com/office/powerpoint/2010/main" val="38847437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11</a:t>
            </a:fld>
            <a:endParaRPr lang="en-US"/>
          </a:p>
        </p:txBody>
      </p:sp>
    </p:spTree>
    <p:extLst>
      <p:ext uri="{BB962C8B-B14F-4D97-AF65-F5344CB8AC3E}">
        <p14:creationId xmlns:p14="http://schemas.microsoft.com/office/powerpoint/2010/main" val="2643328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12</a:t>
            </a:fld>
            <a:endParaRPr lang="en-US"/>
          </a:p>
        </p:txBody>
      </p:sp>
    </p:spTree>
    <p:extLst>
      <p:ext uri="{BB962C8B-B14F-4D97-AF65-F5344CB8AC3E}">
        <p14:creationId xmlns:p14="http://schemas.microsoft.com/office/powerpoint/2010/main" val="1283942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13</a:t>
            </a:fld>
            <a:endParaRPr lang="en-US"/>
          </a:p>
        </p:txBody>
      </p:sp>
    </p:spTree>
    <p:extLst>
      <p:ext uri="{BB962C8B-B14F-4D97-AF65-F5344CB8AC3E}">
        <p14:creationId xmlns:p14="http://schemas.microsoft.com/office/powerpoint/2010/main" val="24928936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14</a:t>
            </a:fld>
            <a:endParaRPr lang="en-US"/>
          </a:p>
        </p:txBody>
      </p:sp>
    </p:spTree>
    <p:extLst>
      <p:ext uri="{BB962C8B-B14F-4D97-AF65-F5344CB8AC3E}">
        <p14:creationId xmlns:p14="http://schemas.microsoft.com/office/powerpoint/2010/main" val="2041704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15</a:t>
            </a:fld>
            <a:endParaRPr lang="en-US"/>
          </a:p>
        </p:txBody>
      </p:sp>
    </p:spTree>
    <p:extLst>
      <p:ext uri="{BB962C8B-B14F-4D97-AF65-F5344CB8AC3E}">
        <p14:creationId xmlns:p14="http://schemas.microsoft.com/office/powerpoint/2010/main" val="1137484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16</a:t>
            </a:fld>
            <a:endParaRPr lang="en-US"/>
          </a:p>
        </p:txBody>
      </p:sp>
    </p:spTree>
    <p:extLst>
      <p:ext uri="{BB962C8B-B14F-4D97-AF65-F5344CB8AC3E}">
        <p14:creationId xmlns:p14="http://schemas.microsoft.com/office/powerpoint/2010/main" val="3045046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17</a:t>
            </a:fld>
            <a:endParaRPr lang="en-US"/>
          </a:p>
        </p:txBody>
      </p:sp>
    </p:spTree>
    <p:extLst>
      <p:ext uri="{BB962C8B-B14F-4D97-AF65-F5344CB8AC3E}">
        <p14:creationId xmlns:p14="http://schemas.microsoft.com/office/powerpoint/2010/main" val="2022935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18</a:t>
            </a:fld>
            <a:endParaRPr lang="en-US"/>
          </a:p>
        </p:txBody>
      </p:sp>
    </p:spTree>
    <p:extLst>
      <p:ext uri="{BB962C8B-B14F-4D97-AF65-F5344CB8AC3E}">
        <p14:creationId xmlns:p14="http://schemas.microsoft.com/office/powerpoint/2010/main" val="1033211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19</a:t>
            </a:fld>
            <a:endParaRPr lang="en-US"/>
          </a:p>
        </p:txBody>
      </p:sp>
    </p:spTree>
    <p:extLst>
      <p:ext uri="{BB962C8B-B14F-4D97-AF65-F5344CB8AC3E}">
        <p14:creationId xmlns:p14="http://schemas.microsoft.com/office/powerpoint/2010/main" val="31831475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66B352B-CE58-8244-A246-7FE01DB8FCC2}" type="slidenum">
              <a:rPr lang="en-US" smtClean="0"/>
              <a:t>20</a:t>
            </a:fld>
            <a:endParaRPr lang="en-US"/>
          </a:p>
        </p:txBody>
      </p:sp>
    </p:spTree>
    <p:extLst>
      <p:ext uri="{BB962C8B-B14F-4D97-AF65-F5344CB8AC3E}">
        <p14:creationId xmlns:p14="http://schemas.microsoft.com/office/powerpoint/2010/main" val="1321711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21</a:t>
            </a:fld>
            <a:endParaRPr lang="en-US"/>
          </a:p>
        </p:txBody>
      </p:sp>
    </p:spTree>
    <p:extLst>
      <p:ext uri="{BB962C8B-B14F-4D97-AF65-F5344CB8AC3E}">
        <p14:creationId xmlns:p14="http://schemas.microsoft.com/office/powerpoint/2010/main" val="2675264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304A26-0D3A-5541-86B8-46DA5CA36584}" type="slidenum">
              <a:rPr lang="en-US" smtClean="0"/>
              <a:t>22</a:t>
            </a:fld>
            <a:endParaRPr lang="en-US"/>
          </a:p>
        </p:txBody>
      </p:sp>
    </p:spTree>
    <p:extLst>
      <p:ext uri="{BB962C8B-B14F-4D97-AF65-F5344CB8AC3E}">
        <p14:creationId xmlns:p14="http://schemas.microsoft.com/office/powerpoint/2010/main" val="26009031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FA1EB535-FD61-4A9C-9096-2BD4B955C174}" type="datetime1">
              <a:rPr lang="en-GB" smtClean="0"/>
              <a:t>23/10/2020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287889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1746"/>
            <a:ext cx="10972800" cy="1143000"/>
          </a:xfrm>
        </p:spPr>
        <p:txBody>
          <a:bodyPr>
            <a:normAutofit/>
          </a:bodyPr>
          <a:lstStyle>
            <a:lvl1pPr>
              <a:defRPr sz="3200"/>
            </a:lvl1pPr>
          </a:lstStyle>
          <a:p>
            <a:r>
              <a:rPr lang="en-US"/>
              <a:t>Click to edit Master title style</a:t>
            </a:r>
            <a:endParaRPr lang="en-GB" dirty="0"/>
          </a:p>
        </p:txBody>
      </p:sp>
      <p:sp>
        <p:nvSpPr>
          <p:cNvPr id="3" name="Content Placeholder 2"/>
          <p:cNvSpPr>
            <a:spLocks noGrp="1"/>
          </p:cNvSpPr>
          <p:nvPr>
            <p:ph idx="1"/>
          </p:nvPr>
        </p:nvSpPr>
        <p:spPr>
          <a:xfrm>
            <a:off x="609600" y="1600201"/>
            <a:ext cx="10972800" cy="3917032"/>
          </a:xfrm>
        </p:spPr>
        <p:txBody>
          <a:bodyPr/>
          <a:lstStyle>
            <a:lvl1pPr>
              <a:defRPr sz="2800"/>
            </a:lvl1pPr>
            <a:lvl2pPr>
              <a:defRPr sz="2400"/>
            </a:lvl2pPr>
            <a:lvl3pPr>
              <a:defRPr sz="2000"/>
            </a:lvl3pPr>
            <a:lvl4pPr>
              <a:defRPr sz="1800"/>
            </a:lvl4pPr>
            <a:lvl5pPr>
              <a:defRPr sz="14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4369EF55-93F3-4F59-B2CC-7FFC222AECF8}" type="datetime1">
              <a:rPr lang="en-GB" smtClean="0"/>
              <a:t>23/10/2020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154394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6F97E76-EFB2-4AF3-AA78-C4BDCD222E78}" type="datetime1">
              <a:rPr lang="en-GB" smtClean="0"/>
              <a:t>23/10/2020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9877518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74A07F-3A93-4B0D-B98F-18F7D6B6F8F9}" type="datetime1">
              <a:rPr lang="en-GB" smtClean="0"/>
              <a:t>23/10/2020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094021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C19E6F-DAA7-45F5-B261-DD074588C1C0}" type="datetime1">
              <a:rPr lang="en-GB" smtClean="0"/>
              <a:t>23/10/2020</a:t>
            </a:fld>
            <a:endParaRPr lang="en-GB"/>
          </a:p>
        </p:txBody>
      </p:sp>
      <p:sp>
        <p:nvSpPr>
          <p:cNvPr id="9" name="Slide Number Placeholder 8"/>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4149654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06A818-4D65-4773-95B1-ACD3D376FA51}" type="datetime1">
              <a:rPr lang="en-GB" smtClean="0"/>
              <a:t>23/10/2020</a:t>
            </a:fld>
            <a:endParaRPr lang="en-GB"/>
          </a:p>
        </p:txBody>
      </p:sp>
      <p:sp>
        <p:nvSpPr>
          <p:cNvPr id="5" name="Slide Number Placeholder 4"/>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911184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5BDFB3-B3CA-4774-A124-EED5487DA404}" type="datetime1">
              <a:rPr lang="en-GB" smtClean="0"/>
              <a:t>23/10/2020</a:t>
            </a:fld>
            <a:endParaRPr lang="en-GB"/>
          </a:p>
        </p:txBody>
      </p:sp>
      <p:sp>
        <p:nvSpPr>
          <p:cNvPr id="4" name="Slide Number Placeholder 3"/>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165738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07E4E5F-8B6A-428A-AFA4-33B6B75F534E}" type="datetime1">
              <a:rPr lang="en-GB" smtClean="0"/>
              <a:t>23/10/2020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778063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D4F45BF-86A6-4971-9911-E4ECF186F714}" type="datetime1">
              <a:rPr lang="en-GB" smtClean="0"/>
              <a:t>23/10/2020</a:t>
            </a:fld>
            <a:endParaRPr lang="en-GB"/>
          </a:p>
        </p:txBody>
      </p:sp>
      <p:sp>
        <p:nvSpPr>
          <p:cNvPr id="7" name="Slide Number Placeholder 6"/>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3228687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369EA52-3928-4B5E-A0EE-C76291E66012}" type="datetime1">
              <a:rPr lang="en-GB" smtClean="0"/>
              <a:t>23/10/2020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486845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05ED639-EB68-42BD-BAA3-182B0CBB6A30}" type="datetime1">
              <a:rPr lang="en-GB" smtClean="0"/>
              <a:t>23/10/2020</a:t>
            </a:fld>
            <a:endParaRPr lang="en-GB"/>
          </a:p>
        </p:txBody>
      </p:sp>
      <p:sp>
        <p:nvSpPr>
          <p:cNvPr id="6" name="Slide Number Placeholder 5"/>
          <p:cNvSpPr>
            <a:spLocks noGrp="1"/>
          </p:cNvSpPr>
          <p:nvPr>
            <p:ph type="sldNum" sz="quarter" idx="12"/>
          </p:nvPr>
        </p:nvSpPr>
        <p:spPr/>
        <p:txBody>
          <a:bodyPr/>
          <a:lstStyle/>
          <a:p>
            <a:fld id="{3D165440-4880-415F-9146-4793BDD623F8}" type="slidenum">
              <a:rPr lang="en-GB" smtClean="0"/>
              <a:t>‹#›</a:t>
            </a:fld>
            <a:endParaRPr lang="en-GB"/>
          </a:p>
        </p:txBody>
      </p:sp>
    </p:spTree>
    <p:extLst>
      <p:ext uri="{BB962C8B-B14F-4D97-AF65-F5344CB8AC3E}">
        <p14:creationId xmlns:p14="http://schemas.microsoft.com/office/powerpoint/2010/main" val="2024714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183E945C-4056-4F98-BB02-CCD2975A3A20}" type="datetime1">
              <a:rPr lang="en-GB" smtClean="0"/>
              <a:t>23/10/2020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3D165440-4880-415F-9146-4793BDD623F8}" type="slidenum">
              <a:rPr lang="en-GB" smtClean="0"/>
              <a:t>‹#›</a:t>
            </a:fld>
            <a:endParaRPr lang="en-GB"/>
          </a:p>
        </p:txBody>
      </p:sp>
      <p:sp>
        <p:nvSpPr>
          <p:cNvPr id="7" name="Date Placeholder 3">
            <a:extLst>
              <a:ext uri="{FF2B5EF4-FFF2-40B4-BE49-F238E27FC236}">
                <a16:creationId xmlns:a16="http://schemas.microsoft.com/office/drawing/2014/main" id="{1FCA4A94-EA50-5741-99A8-0A685A7BC2DA}"/>
              </a:ext>
            </a:extLst>
          </p:cNvPr>
          <p:cNvSpPr txBox="1">
            <a:spLocks/>
          </p:cNvSpPr>
          <p:nvPr userDrawn="1"/>
        </p:nvSpPr>
        <p:spPr>
          <a:xfrm>
            <a:off x="11329416" y="6619156"/>
            <a:ext cx="896111" cy="222928"/>
          </a:xfrm>
          <a:prstGeom prst="rect">
            <a:avLst/>
          </a:prstGeom>
        </p:spPr>
        <p:txBody>
          <a:bodyPr vert="horz" lIns="91440" tIns="45720" rIns="91440" bIns="45720" rtlCol="0" anchor="ctr"/>
          <a:lstStyle>
            <a:defPPr>
              <a:defRPr lang="en-US"/>
            </a:defPPr>
            <a:lvl1pPr marL="0" algn="ctr" defTabSz="914400" rtl="0" eaLnBrk="1" latinLnBrk="0" hangingPunct="1">
              <a:defRPr sz="105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dirty="0"/>
              <a:t>M. Bell-Davies</a:t>
            </a:r>
          </a:p>
        </p:txBody>
      </p:sp>
    </p:spTree>
    <p:extLst>
      <p:ext uri="{BB962C8B-B14F-4D97-AF65-F5344CB8AC3E}">
        <p14:creationId xmlns:p14="http://schemas.microsoft.com/office/powerpoint/2010/main" val="5439296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tiff"/></Relationships>
</file>

<file path=ppt/slides/_rels/slide17.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70C4C4-D4F9-AF47-9CE8-98B486B46F57}"/>
              </a:ext>
            </a:extLst>
          </p:cNvPr>
          <p:cNvSpPr>
            <a:spLocks noGrp="1"/>
          </p:cNvSpPr>
          <p:nvPr>
            <p:ph type="ctrTitle"/>
          </p:nvPr>
        </p:nvSpPr>
        <p:spPr/>
        <p:txBody>
          <a:bodyPr/>
          <a:lstStyle/>
          <a:p>
            <a:r>
              <a:rPr lang="en-US" dirty="0">
                <a:solidFill>
                  <a:schemeClr val="bg1"/>
                </a:solidFill>
              </a:rPr>
              <a:t>BA Management Skills for the Workplace</a:t>
            </a:r>
            <a:br>
              <a:rPr lang="en-US" dirty="0">
                <a:solidFill>
                  <a:schemeClr val="bg1"/>
                </a:solidFill>
              </a:rPr>
            </a:br>
            <a:r>
              <a:rPr lang="en-US" dirty="0">
                <a:solidFill>
                  <a:schemeClr val="bg1"/>
                </a:solidFill>
              </a:rPr>
              <a:t>BMSK5003</a:t>
            </a:r>
            <a:endParaRPr lang="en-US" dirty="0"/>
          </a:p>
        </p:txBody>
      </p:sp>
      <p:sp>
        <p:nvSpPr>
          <p:cNvPr id="3" name="Subtitle 2">
            <a:extLst>
              <a:ext uri="{FF2B5EF4-FFF2-40B4-BE49-F238E27FC236}">
                <a16:creationId xmlns:a16="http://schemas.microsoft.com/office/drawing/2014/main" id="{50F01303-D95B-654C-B7CE-C557920BD28C}"/>
              </a:ext>
            </a:extLst>
          </p:cNvPr>
          <p:cNvSpPr>
            <a:spLocks noGrp="1"/>
          </p:cNvSpPr>
          <p:nvPr>
            <p:ph type="subTitle" idx="1"/>
          </p:nvPr>
        </p:nvSpPr>
        <p:spPr>
          <a:xfrm>
            <a:off x="2371060" y="3744615"/>
            <a:ext cx="7989164" cy="529673"/>
          </a:xfrm>
        </p:spPr>
        <p:txBody>
          <a:bodyPr>
            <a:normAutofit fontScale="92500" lnSpcReduction="10000"/>
          </a:bodyPr>
          <a:lstStyle/>
          <a:p>
            <a:r>
              <a:rPr lang="en-GB" b="1" dirty="0">
                <a:solidFill>
                  <a:schemeClr val="bg1"/>
                </a:solidFill>
              </a:rPr>
              <a:t>Understanding the Customer Experience </a:t>
            </a:r>
            <a:endParaRPr lang="en-US" dirty="0">
              <a:solidFill>
                <a:schemeClr val="bg1"/>
              </a:solidFill>
            </a:endParaRPr>
          </a:p>
        </p:txBody>
      </p:sp>
    </p:spTree>
    <p:extLst>
      <p:ext uri="{BB962C8B-B14F-4D97-AF65-F5344CB8AC3E}">
        <p14:creationId xmlns:p14="http://schemas.microsoft.com/office/powerpoint/2010/main" val="2135153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1624E0-EED6-F345-8795-C24FA88A2101}"/>
              </a:ext>
            </a:extLst>
          </p:cNvPr>
          <p:cNvSpPr>
            <a:spLocks noGrp="1"/>
          </p:cNvSpPr>
          <p:nvPr>
            <p:ph idx="1"/>
          </p:nvPr>
        </p:nvSpPr>
        <p:spPr/>
        <p:txBody>
          <a:bodyPr>
            <a:normAutofit fontScale="40000" lnSpcReduction="20000"/>
          </a:bodyPr>
          <a:lstStyle/>
          <a:p>
            <a:pPr marL="0" indent="0">
              <a:buNone/>
            </a:pPr>
            <a:r>
              <a:rPr lang="en-US" sz="4000" b="1" dirty="0"/>
              <a:t>Assignment - recap</a:t>
            </a:r>
            <a:endParaRPr lang="en-US" sz="4000" dirty="0"/>
          </a:p>
          <a:p>
            <a:endParaRPr lang="en-US" sz="4000" dirty="0"/>
          </a:p>
          <a:p>
            <a:pPr marL="0" indent="0">
              <a:buNone/>
            </a:pPr>
            <a:r>
              <a:rPr lang="en-US" sz="4000" b="1" dirty="0"/>
              <a:t>Critically </a:t>
            </a:r>
            <a:r>
              <a:rPr lang="en-US" sz="4000" b="1" dirty="0" err="1"/>
              <a:t>analyse</a:t>
            </a:r>
            <a:r>
              <a:rPr lang="en-US" sz="4000" b="1" dirty="0"/>
              <a:t> the factors that impact on your </a:t>
            </a:r>
            <a:r>
              <a:rPr lang="en-US" sz="4000" b="1" dirty="0" err="1"/>
              <a:t>organisations</a:t>
            </a:r>
            <a:r>
              <a:rPr lang="en-US" sz="4000" b="1" dirty="0"/>
              <a:t> ability to </a:t>
            </a:r>
            <a:r>
              <a:rPr lang="en-US" sz="4000" b="1" dirty="0" err="1"/>
              <a:t>maximise</a:t>
            </a:r>
            <a:r>
              <a:rPr lang="en-US" sz="4000" b="1" dirty="0"/>
              <a:t> customer value. </a:t>
            </a:r>
          </a:p>
          <a:p>
            <a:pPr marL="0" indent="0">
              <a:buNone/>
            </a:pPr>
            <a:r>
              <a:rPr lang="en-US" sz="4000" dirty="0"/>
              <a:t>	a. </a:t>
            </a:r>
            <a:r>
              <a:rPr lang="en-US" sz="4000" dirty="0" err="1"/>
              <a:t>analyse</a:t>
            </a:r>
            <a:r>
              <a:rPr lang="en-US" sz="4000" dirty="0"/>
              <a:t> the customers’ experience of an </a:t>
            </a:r>
            <a:r>
              <a:rPr lang="en-US" sz="4000" dirty="0" err="1"/>
              <a:t>organisation</a:t>
            </a:r>
            <a:r>
              <a:rPr lang="en-US" sz="4000" dirty="0"/>
              <a:t>;</a:t>
            </a:r>
          </a:p>
          <a:p>
            <a:pPr marL="0" indent="0">
              <a:buNone/>
            </a:pPr>
            <a:r>
              <a:rPr lang="en-US" sz="4000" dirty="0"/>
              <a:t>	b. critically evaluate the benefits and challenges of developing and maintaining good customer relationships.</a:t>
            </a:r>
          </a:p>
          <a:p>
            <a:endParaRPr lang="en-US" sz="4000" dirty="0"/>
          </a:p>
          <a:p>
            <a:pPr marL="0" indent="0">
              <a:buNone/>
            </a:pPr>
            <a:r>
              <a:rPr lang="en-US" sz="4000" b="1" dirty="0"/>
              <a:t>Critical understanding of your </a:t>
            </a:r>
            <a:r>
              <a:rPr lang="en-US" sz="4000" b="1" dirty="0" err="1"/>
              <a:t>organisations</a:t>
            </a:r>
            <a:r>
              <a:rPr lang="en-US" sz="4000" b="1" dirty="0"/>
              <a:t> quality processes and its effectiveness in meeting customer requirements.</a:t>
            </a:r>
          </a:p>
          <a:p>
            <a:pPr marL="0" indent="0">
              <a:buNone/>
            </a:pPr>
            <a:r>
              <a:rPr lang="en-US" sz="4000" dirty="0"/>
              <a:t>	a. evidence a critical understanding of quality process in the workplace;</a:t>
            </a:r>
          </a:p>
          <a:p>
            <a:pPr marL="0" indent="0">
              <a:buNone/>
            </a:pPr>
            <a:r>
              <a:rPr lang="en-US" sz="4000" dirty="0"/>
              <a:t>	b. </a:t>
            </a:r>
            <a:r>
              <a:rPr lang="en-US" sz="4000" dirty="0" err="1"/>
              <a:t>analyse</a:t>
            </a:r>
            <a:r>
              <a:rPr lang="en-US" sz="4000" dirty="0"/>
              <a:t> the customers’ experience of an </a:t>
            </a:r>
            <a:r>
              <a:rPr lang="en-US" sz="4000" dirty="0" err="1"/>
              <a:t>organisation</a:t>
            </a:r>
            <a:r>
              <a:rPr lang="en-US" sz="4000" dirty="0"/>
              <a:t>;</a:t>
            </a:r>
          </a:p>
          <a:p>
            <a:pPr marL="0" indent="0">
              <a:buNone/>
            </a:pPr>
            <a:r>
              <a:rPr lang="en-US" sz="4000" dirty="0"/>
              <a:t>  </a:t>
            </a:r>
          </a:p>
          <a:p>
            <a:pPr marL="0" indent="0">
              <a:buNone/>
            </a:pPr>
            <a:r>
              <a:rPr lang="en-US" sz="4000" b="1" dirty="0"/>
              <a:t>Aim</a:t>
            </a:r>
          </a:p>
          <a:p>
            <a:pPr marL="0" indent="0">
              <a:buNone/>
            </a:pPr>
            <a:r>
              <a:rPr lang="en-US" sz="4000" dirty="0"/>
              <a:t>To instill a critical understanding of quality systems and controls for customers</a:t>
            </a:r>
          </a:p>
          <a:p>
            <a:endParaRPr lang="en-US" sz="4000" dirty="0"/>
          </a:p>
          <a:p>
            <a:pPr marL="0" indent="0">
              <a:buNone/>
            </a:pPr>
            <a:br>
              <a:rPr lang="en-US" sz="4000" b="1" dirty="0">
                <a:solidFill>
                  <a:srgbClr val="FF0000"/>
                </a:solidFill>
              </a:rPr>
            </a:br>
            <a:r>
              <a:rPr lang="en-US" sz="4000" b="1" dirty="0">
                <a:solidFill>
                  <a:srgbClr val="FF0000"/>
                </a:solidFill>
              </a:rPr>
              <a:t>							Submission Date: Sunday 19th July 2020</a:t>
            </a:r>
          </a:p>
          <a:p>
            <a:pPr marL="0" indent="0">
              <a:buNone/>
            </a:pPr>
            <a:endParaRPr lang="en-US" dirty="0"/>
          </a:p>
        </p:txBody>
      </p:sp>
      <p:sp>
        <p:nvSpPr>
          <p:cNvPr id="4" name="Slide Number Placeholder 3">
            <a:extLst>
              <a:ext uri="{FF2B5EF4-FFF2-40B4-BE49-F238E27FC236}">
                <a16:creationId xmlns:a16="http://schemas.microsoft.com/office/drawing/2014/main" id="{58D56B7B-4337-5C46-BFC8-BAF2878D3926}"/>
              </a:ext>
            </a:extLst>
          </p:cNvPr>
          <p:cNvSpPr>
            <a:spLocks noGrp="1"/>
          </p:cNvSpPr>
          <p:nvPr>
            <p:ph type="sldNum" sz="quarter" idx="12"/>
          </p:nvPr>
        </p:nvSpPr>
        <p:spPr/>
        <p:txBody>
          <a:bodyPr/>
          <a:lstStyle/>
          <a:p>
            <a:fld id="{3D165440-4880-415F-9146-4793BDD623F8}" type="slidenum">
              <a:rPr lang="en-GB" smtClean="0"/>
              <a:t>2</a:t>
            </a:fld>
            <a:endParaRPr lang="en-GB"/>
          </a:p>
        </p:txBody>
      </p:sp>
      <p:sp>
        <p:nvSpPr>
          <p:cNvPr id="7" name="Title 1">
            <a:extLst>
              <a:ext uri="{FF2B5EF4-FFF2-40B4-BE49-F238E27FC236}">
                <a16:creationId xmlns:a16="http://schemas.microsoft.com/office/drawing/2014/main" id="{D82B824D-014C-5E4D-BFDF-B892FA5C9BF9}"/>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Tree>
    <p:extLst>
      <p:ext uri="{BB962C8B-B14F-4D97-AF65-F5344CB8AC3E}">
        <p14:creationId xmlns:p14="http://schemas.microsoft.com/office/powerpoint/2010/main" val="34566532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0B4E8-0292-6F46-AD74-9509CAB79D8A}"/>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
        <p:nvSpPr>
          <p:cNvPr id="4" name="Slide Number Placeholder 3">
            <a:extLst>
              <a:ext uri="{FF2B5EF4-FFF2-40B4-BE49-F238E27FC236}">
                <a16:creationId xmlns:a16="http://schemas.microsoft.com/office/drawing/2014/main" id="{7AECE98E-8BE4-E942-A046-7042179FA54E}"/>
              </a:ext>
            </a:extLst>
          </p:cNvPr>
          <p:cNvSpPr>
            <a:spLocks noGrp="1"/>
          </p:cNvSpPr>
          <p:nvPr>
            <p:ph type="sldNum" sz="quarter" idx="12"/>
          </p:nvPr>
        </p:nvSpPr>
        <p:spPr/>
        <p:txBody>
          <a:bodyPr/>
          <a:lstStyle/>
          <a:p>
            <a:fld id="{3D165440-4880-415F-9146-4793BDD623F8}" type="slidenum">
              <a:rPr lang="en-GB" smtClean="0"/>
              <a:t>3</a:t>
            </a:fld>
            <a:endParaRPr lang="en-GB"/>
          </a:p>
        </p:txBody>
      </p:sp>
      <p:sp>
        <p:nvSpPr>
          <p:cNvPr id="5" name="Content Placeholder 3">
            <a:extLst>
              <a:ext uri="{FF2B5EF4-FFF2-40B4-BE49-F238E27FC236}">
                <a16:creationId xmlns:a16="http://schemas.microsoft.com/office/drawing/2014/main" id="{14E46C33-1EBF-4B44-91F2-B10CEE5E623F}"/>
              </a:ext>
            </a:extLst>
          </p:cNvPr>
          <p:cNvSpPr txBox="1">
            <a:spLocks/>
          </p:cNvSpPr>
          <p:nvPr/>
        </p:nvSpPr>
        <p:spPr>
          <a:xfrm>
            <a:off x="597778" y="1386809"/>
            <a:ext cx="5828506" cy="4329224"/>
          </a:xfrm>
          <a:prstGeom prst="rect">
            <a:avLst/>
          </a:prstGeom>
        </p:spPr>
        <p:txBody>
          <a:bodyPr>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altLang="en-US" b="1" dirty="0">
                <a:cs typeface="Arial" panose="020B0604020202020204" pitchFamily="34" charset="0"/>
              </a:rPr>
              <a:t>Critically analyse the factors that impact on your organisations ability to maximise customer value</a:t>
            </a:r>
          </a:p>
          <a:p>
            <a:pPr marL="571500" indent="-571500">
              <a:buFont typeface="+mj-lt"/>
              <a:buAutoNum type="romanLcPeriod"/>
            </a:pPr>
            <a:endParaRPr lang="en-GB" altLang="en-US" sz="2200" i="1" dirty="0">
              <a:cs typeface="Arial" panose="020B0604020202020204" pitchFamily="34" charset="0"/>
            </a:endParaRPr>
          </a:p>
          <a:p>
            <a:r>
              <a:rPr lang="en-GB" altLang="en-US" sz="2500" dirty="0">
                <a:cs typeface="Arial" panose="020B0604020202020204" pitchFamily="34" charset="0"/>
              </a:rPr>
              <a:t>What is criticality?</a:t>
            </a:r>
          </a:p>
          <a:p>
            <a:r>
              <a:rPr lang="en-GB" altLang="en-US" sz="2500" dirty="0">
                <a:cs typeface="Arial" panose="020B0604020202020204" pitchFamily="34" charset="0"/>
              </a:rPr>
              <a:t>What factors?</a:t>
            </a:r>
          </a:p>
          <a:p>
            <a:r>
              <a:rPr lang="en-GB" altLang="en-US" sz="2500" dirty="0">
                <a:cs typeface="Arial" panose="020B0604020202020204" pitchFamily="34" charset="0"/>
              </a:rPr>
              <a:t>Who said what about factors?</a:t>
            </a:r>
          </a:p>
          <a:p>
            <a:r>
              <a:rPr lang="en-GB" altLang="en-US" sz="2500" dirty="0">
                <a:cs typeface="Arial" panose="020B0604020202020204" pitchFamily="34" charset="0"/>
              </a:rPr>
              <a:t>What maximises customer value?</a:t>
            </a:r>
          </a:p>
          <a:p>
            <a:r>
              <a:rPr lang="en-GB" altLang="en-US" sz="2500" dirty="0">
                <a:cs typeface="Arial" panose="020B0604020202020204" pitchFamily="34" charset="0"/>
              </a:rPr>
              <a:t>What is customer value? Who said?</a:t>
            </a:r>
          </a:p>
          <a:p>
            <a:r>
              <a:rPr lang="en-GB" altLang="en-US" sz="2500" dirty="0">
                <a:cs typeface="Arial" panose="020B0604020202020204" pitchFamily="34" charset="0"/>
              </a:rPr>
              <a:t>Where does your own organisation fit in?</a:t>
            </a:r>
          </a:p>
          <a:p>
            <a:pPr marL="0" indent="0">
              <a:buFont typeface="Arial" pitchFamily="34" charset="0"/>
              <a:buNone/>
            </a:pPr>
            <a:endParaRPr lang="en-GB" altLang="en-US" dirty="0">
              <a:cs typeface="Arial" panose="020B0604020202020204" pitchFamily="34" charset="0"/>
            </a:endParaRPr>
          </a:p>
          <a:p>
            <a:pPr marL="0" indent="0">
              <a:buFont typeface="Arial" pitchFamily="34" charset="0"/>
              <a:buNone/>
            </a:pPr>
            <a:r>
              <a:rPr lang="en-GB" altLang="en-US" b="1" dirty="0">
                <a:cs typeface="Arial" panose="020B0604020202020204" pitchFamily="34" charset="0"/>
              </a:rPr>
              <a:t>Demonstrate critical understanding of organisations quality processes and its effectiveness in meeting customer requirements. </a:t>
            </a:r>
          </a:p>
          <a:p>
            <a:pPr marL="0" indent="0">
              <a:buFont typeface="Arial" pitchFamily="34" charset="0"/>
              <a:buNone/>
            </a:pPr>
            <a:endParaRPr lang="en-GB" altLang="en-US" sz="2900" b="1" dirty="0">
              <a:cs typeface="Arial" panose="020B0604020202020204" pitchFamily="34" charset="0"/>
            </a:endParaRPr>
          </a:p>
          <a:p>
            <a:pPr marL="414900" algn="just">
              <a:lnSpc>
                <a:spcPts val="1060"/>
              </a:lnSpc>
              <a:tabLst>
                <a:tab pos="0" algn="l"/>
                <a:tab pos="108000" algn="l"/>
              </a:tabLst>
              <a:defRPr/>
            </a:pPr>
            <a:r>
              <a:rPr lang="en-GB" altLang="en-US" sz="2500" dirty="0"/>
              <a:t>What is Critical Understanding?</a:t>
            </a:r>
          </a:p>
          <a:p>
            <a:pPr marL="414900" algn="just">
              <a:lnSpc>
                <a:spcPts val="1060"/>
              </a:lnSpc>
              <a:tabLst>
                <a:tab pos="0" algn="l"/>
                <a:tab pos="108000" algn="l"/>
              </a:tabLst>
              <a:defRPr/>
            </a:pPr>
            <a:r>
              <a:rPr lang="en-GB" altLang="en-US" sz="2500" dirty="0"/>
              <a:t>What quality systems do your organisation and others have?</a:t>
            </a:r>
          </a:p>
          <a:p>
            <a:pPr marL="414900" algn="just">
              <a:lnSpc>
                <a:spcPts val="1060"/>
              </a:lnSpc>
              <a:tabLst>
                <a:tab pos="0" algn="l"/>
                <a:tab pos="108000" algn="l"/>
              </a:tabLst>
              <a:defRPr/>
            </a:pPr>
            <a:r>
              <a:rPr lang="en-GB" altLang="en-US" sz="2500" dirty="0"/>
              <a:t>How do they work?  Do they work? Are they effective?</a:t>
            </a:r>
          </a:p>
          <a:p>
            <a:pPr marL="414900" algn="just">
              <a:lnSpc>
                <a:spcPts val="1060"/>
              </a:lnSpc>
              <a:tabLst>
                <a:tab pos="0" algn="l"/>
                <a:tab pos="108000" algn="l"/>
              </a:tabLst>
              <a:defRPr/>
            </a:pPr>
            <a:r>
              <a:rPr lang="en-GB" altLang="en-US" sz="2500" dirty="0"/>
              <a:t>What do the customers want?</a:t>
            </a:r>
          </a:p>
          <a:p>
            <a:pPr marL="414900" algn="just">
              <a:lnSpc>
                <a:spcPts val="1060"/>
              </a:lnSpc>
              <a:tabLst>
                <a:tab pos="0" algn="l"/>
                <a:tab pos="108000" algn="l"/>
              </a:tabLst>
              <a:defRPr/>
            </a:pPr>
            <a:r>
              <a:rPr lang="en-GB" altLang="en-US" sz="2500" dirty="0"/>
              <a:t>Who are your customers?</a:t>
            </a:r>
          </a:p>
          <a:p>
            <a:pPr marL="0" indent="0">
              <a:buFont typeface="Arial" pitchFamily="34" charset="0"/>
              <a:buNone/>
            </a:pPr>
            <a:endParaRPr lang="en-GB" altLang="en-US" sz="2600" dirty="0">
              <a:cs typeface="Arial" panose="020B0604020202020204" pitchFamily="34" charset="0"/>
            </a:endParaRPr>
          </a:p>
          <a:p>
            <a:endParaRPr lang="en-GB" sz="2200" dirty="0"/>
          </a:p>
          <a:p>
            <a:endParaRPr lang="en-GB" dirty="0"/>
          </a:p>
        </p:txBody>
      </p:sp>
      <p:sp>
        <p:nvSpPr>
          <p:cNvPr id="6" name="Content Placeholder 5">
            <a:extLst>
              <a:ext uri="{FF2B5EF4-FFF2-40B4-BE49-F238E27FC236}">
                <a16:creationId xmlns:a16="http://schemas.microsoft.com/office/drawing/2014/main" id="{82956464-5E0D-2540-95E6-AFD4AF0A7E25}"/>
              </a:ext>
            </a:extLst>
          </p:cNvPr>
          <p:cNvSpPr txBox="1">
            <a:spLocks/>
          </p:cNvSpPr>
          <p:nvPr/>
        </p:nvSpPr>
        <p:spPr>
          <a:xfrm>
            <a:off x="6158270" y="1212531"/>
            <a:ext cx="6033730" cy="4135202"/>
          </a:xfrm>
          <a:prstGeom prst="rect">
            <a:avLst/>
          </a:prstGeom>
        </p:spPr>
        <p:txBody>
          <a:bodyPr>
            <a:normAutofit fontScale="5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70000"/>
              </a:lnSpc>
              <a:spcBef>
                <a:spcPts val="0"/>
              </a:spcBef>
              <a:buFont typeface="Arial" pitchFamily="34" charset="0"/>
              <a:buNone/>
            </a:pPr>
            <a:r>
              <a:rPr lang="en-GB" sz="3600" b="1" dirty="0"/>
              <a:t>Common Assessment Criteria</a:t>
            </a:r>
          </a:p>
          <a:p>
            <a:pPr marL="0" indent="0">
              <a:lnSpc>
                <a:spcPct val="170000"/>
              </a:lnSpc>
              <a:spcBef>
                <a:spcPts val="0"/>
              </a:spcBef>
              <a:buFont typeface="Arial" pitchFamily="34" charset="0"/>
              <a:buNone/>
            </a:pPr>
            <a:endParaRPr lang="en-GB" sz="3300" dirty="0"/>
          </a:p>
          <a:p>
            <a:pPr marL="0" indent="0">
              <a:lnSpc>
                <a:spcPct val="170000"/>
              </a:lnSpc>
              <a:spcBef>
                <a:spcPts val="0"/>
              </a:spcBef>
              <a:buFont typeface="Arial" pitchFamily="34" charset="0"/>
              <a:buNone/>
            </a:pPr>
            <a:r>
              <a:rPr lang="en-GB" sz="3300" dirty="0"/>
              <a:t>Engagement with Literature Skills.			20</a:t>
            </a:r>
          </a:p>
          <a:p>
            <a:pPr marL="0" indent="0">
              <a:lnSpc>
                <a:spcPct val="170000"/>
              </a:lnSpc>
              <a:spcBef>
                <a:spcPts val="0"/>
              </a:spcBef>
              <a:buFont typeface="Arial" pitchFamily="34" charset="0"/>
              <a:buNone/>
            </a:pPr>
            <a:r>
              <a:rPr lang="en-GB" sz="3300" dirty="0"/>
              <a:t>Knowledge and Understanding Skills 			30</a:t>
            </a:r>
          </a:p>
          <a:p>
            <a:pPr marL="0" indent="0">
              <a:lnSpc>
                <a:spcPct val="170000"/>
              </a:lnSpc>
              <a:spcBef>
                <a:spcPts val="0"/>
              </a:spcBef>
              <a:buFont typeface="Arial" pitchFamily="34" charset="0"/>
              <a:buNone/>
            </a:pPr>
            <a:r>
              <a:rPr lang="en-GB" sz="3300" dirty="0"/>
              <a:t>Cognitive and Intellectual Skills          			30</a:t>
            </a:r>
          </a:p>
          <a:p>
            <a:pPr marL="0" indent="0">
              <a:lnSpc>
                <a:spcPct val="170000"/>
              </a:lnSpc>
              <a:spcBef>
                <a:spcPts val="0"/>
              </a:spcBef>
              <a:buFont typeface="Arial" pitchFamily="34" charset="0"/>
              <a:buNone/>
            </a:pPr>
            <a:r>
              <a:rPr lang="en-GB" sz="3300" dirty="0"/>
              <a:t>Practical Application Skills 				10</a:t>
            </a:r>
          </a:p>
          <a:p>
            <a:pPr marL="0" indent="0">
              <a:lnSpc>
                <a:spcPct val="170000"/>
              </a:lnSpc>
              <a:spcBef>
                <a:spcPts val="0"/>
              </a:spcBef>
              <a:buFont typeface="Arial" pitchFamily="34" charset="0"/>
              <a:buNone/>
            </a:pPr>
            <a:r>
              <a:rPr lang="en-GB" sz="3300" dirty="0"/>
              <a:t>Transferable Skills for Life and Professional Practice 	10</a:t>
            </a:r>
          </a:p>
          <a:p>
            <a:pPr marL="514350" indent="-514350">
              <a:buFont typeface="+mj-lt"/>
              <a:buAutoNum type="arabicPeriod"/>
            </a:pPr>
            <a:endParaRPr lang="en-GB" dirty="0"/>
          </a:p>
        </p:txBody>
      </p:sp>
    </p:spTree>
    <p:extLst>
      <p:ext uri="{BB962C8B-B14F-4D97-AF65-F5344CB8AC3E}">
        <p14:creationId xmlns:p14="http://schemas.microsoft.com/office/powerpoint/2010/main" val="2275062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Eight Dimensions of Quality</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4</a:t>
            </a:fld>
            <a:endParaRPr lang="en-GB" altLang="en-US"/>
          </a:p>
        </p:txBody>
      </p:sp>
      <p:pic>
        <p:nvPicPr>
          <p:cNvPr id="8" name="Picture 7">
            <a:extLst>
              <a:ext uri="{FF2B5EF4-FFF2-40B4-BE49-F238E27FC236}">
                <a16:creationId xmlns:a16="http://schemas.microsoft.com/office/drawing/2014/main" id="{F6A25D45-3BF3-0840-9C49-7805A642C293}"/>
              </a:ext>
            </a:extLst>
          </p:cNvPr>
          <p:cNvPicPr>
            <a:picLocks noChangeAspect="1"/>
          </p:cNvPicPr>
          <p:nvPr/>
        </p:nvPicPr>
        <p:blipFill>
          <a:blip r:embed="rId3"/>
          <a:stretch>
            <a:fillRect/>
          </a:stretch>
        </p:blipFill>
        <p:spPr>
          <a:xfrm>
            <a:off x="8277548" y="1174746"/>
            <a:ext cx="3810075" cy="3787751"/>
          </a:xfrm>
          <a:prstGeom prst="rect">
            <a:avLst/>
          </a:prstGeom>
        </p:spPr>
      </p:pic>
      <p:sp>
        <p:nvSpPr>
          <p:cNvPr id="9" name="TextBox 8">
            <a:extLst>
              <a:ext uri="{FF2B5EF4-FFF2-40B4-BE49-F238E27FC236}">
                <a16:creationId xmlns:a16="http://schemas.microsoft.com/office/drawing/2014/main" id="{C65F6F38-FBAD-5744-A0B7-A0DE93D65A07}"/>
              </a:ext>
            </a:extLst>
          </p:cNvPr>
          <p:cNvSpPr txBox="1"/>
          <p:nvPr/>
        </p:nvSpPr>
        <p:spPr>
          <a:xfrm>
            <a:off x="423861" y="1174746"/>
            <a:ext cx="7853687" cy="3970318"/>
          </a:xfrm>
          <a:prstGeom prst="rect">
            <a:avLst/>
          </a:prstGeom>
          <a:noFill/>
        </p:spPr>
        <p:txBody>
          <a:bodyPr wrap="square" rtlCol="0">
            <a:spAutoFit/>
          </a:bodyPr>
          <a:lstStyle/>
          <a:p>
            <a:pPr marL="285750" indent="-285750">
              <a:buFont typeface="Arial" panose="020B0604020202020204" pitchFamily="34" charset="0"/>
              <a:buChar char="•"/>
            </a:pPr>
            <a:r>
              <a:rPr lang="en-GB" b="1" dirty="0"/>
              <a:t>Performance</a:t>
            </a:r>
            <a:r>
              <a:rPr lang="en-GB" dirty="0"/>
              <a:t> - primary operating characteristics</a:t>
            </a:r>
          </a:p>
          <a:p>
            <a:pPr marL="285750" indent="-285750">
              <a:buFont typeface="Arial" panose="020B0604020202020204" pitchFamily="34" charset="0"/>
              <a:buChar char="•"/>
            </a:pPr>
            <a:r>
              <a:rPr lang="en-GB" b="1" dirty="0"/>
              <a:t>Features</a:t>
            </a:r>
            <a:r>
              <a:rPr lang="en-GB" dirty="0"/>
              <a:t> - secondary aspects of performance, the "bells and whistles" of products and services</a:t>
            </a:r>
          </a:p>
          <a:p>
            <a:pPr marL="285750" indent="-285750">
              <a:buFont typeface="Arial" panose="020B0604020202020204" pitchFamily="34" charset="0"/>
              <a:buChar char="•"/>
            </a:pPr>
            <a:r>
              <a:rPr lang="en-GB" b="1" dirty="0"/>
              <a:t>Reliability</a:t>
            </a:r>
            <a:r>
              <a:rPr lang="en-GB" dirty="0"/>
              <a:t> - the probability of a product malfunctioning or failing within a specified time period</a:t>
            </a:r>
          </a:p>
          <a:p>
            <a:pPr marL="285750" indent="-285750">
              <a:buFont typeface="Arial" panose="020B0604020202020204" pitchFamily="34" charset="0"/>
              <a:buChar char="•"/>
            </a:pPr>
            <a:r>
              <a:rPr lang="en-GB" b="1" dirty="0"/>
              <a:t>Conformance</a:t>
            </a:r>
            <a:r>
              <a:rPr lang="en-GB" dirty="0"/>
              <a:t> - how much does the design and operating characteristics meet established standards</a:t>
            </a:r>
          </a:p>
          <a:p>
            <a:pPr marL="285750" indent="-285750">
              <a:buFont typeface="Arial" panose="020B0604020202020204" pitchFamily="34" charset="0"/>
              <a:buChar char="•"/>
            </a:pPr>
            <a:r>
              <a:rPr lang="en-GB" b="1" dirty="0"/>
              <a:t>Durability</a:t>
            </a:r>
            <a:r>
              <a:rPr lang="en-GB" dirty="0"/>
              <a:t> – a measure of product life, durability has both economic and technical dimensions</a:t>
            </a:r>
          </a:p>
          <a:p>
            <a:pPr marL="285750" indent="-285750">
              <a:buFont typeface="Arial" panose="020B0604020202020204" pitchFamily="34" charset="0"/>
              <a:buChar char="•"/>
            </a:pPr>
            <a:r>
              <a:rPr lang="en-GB" b="1" dirty="0"/>
              <a:t>Serviceability</a:t>
            </a:r>
            <a:r>
              <a:rPr lang="en-GB" dirty="0"/>
              <a:t> - the speed, courtesy, competence, and ease of repair</a:t>
            </a:r>
          </a:p>
          <a:p>
            <a:pPr marL="285750" indent="-285750">
              <a:buFont typeface="Arial" panose="020B0604020202020204" pitchFamily="34" charset="0"/>
              <a:buChar char="•"/>
            </a:pPr>
            <a:r>
              <a:rPr lang="en-GB" b="1" dirty="0"/>
              <a:t>Aesthetics</a:t>
            </a:r>
            <a:r>
              <a:rPr lang="en-GB" dirty="0"/>
              <a:t> - how a product looks, feels, sounds, tastes, or smells (subjective)</a:t>
            </a:r>
          </a:p>
          <a:p>
            <a:pPr marL="285750" indent="-285750">
              <a:buFont typeface="Arial" panose="020B0604020202020204" pitchFamily="34" charset="0"/>
              <a:buChar char="•"/>
            </a:pPr>
            <a:r>
              <a:rPr lang="en-GB" b="1" dirty="0"/>
              <a:t>Perceived quality </a:t>
            </a:r>
            <a:r>
              <a:rPr lang="en-GB" dirty="0"/>
              <a:t>- tangible and intangible product aspects</a:t>
            </a:r>
          </a:p>
          <a:p>
            <a:r>
              <a:rPr lang="en-GB" dirty="0"/>
              <a:t>	</a:t>
            </a:r>
          </a:p>
          <a:p>
            <a:pPr algn="r"/>
            <a:r>
              <a:rPr lang="en-US" dirty="0"/>
              <a:t>(Garvin, 1987)</a:t>
            </a:r>
          </a:p>
        </p:txBody>
      </p:sp>
    </p:spTree>
    <p:extLst>
      <p:ext uri="{BB962C8B-B14F-4D97-AF65-F5344CB8AC3E}">
        <p14:creationId xmlns:p14="http://schemas.microsoft.com/office/powerpoint/2010/main" val="1811708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 Control</a:t>
            </a:r>
          </a:p>
        </p:txBody>
      </p:sp>
      <p:sp>
        <p:nvSpPr>
          <p:cNvPr id="3" name="Content Placeholder 2"/>
          <p:cNvSpPr>
            <a:spLocks noGrp="1"/>
          </p:cNvSpPr>
          <p:nvPr>
            <p:ph idx="1"/>
          </p:nvPr>
        </p:nvSpPr>
        <p:spPr>
          <a:xfrm>
            <a:off x="609600" y="928688"/>
            <a:ext cx="10972800" cy="4514850"/>
          </a:xfrm>
        </p:spPr>
        <p:txBody>
          <a:bodyPr>
            <a:normAutofit lnSpcReduction="10000"/>
          </a:bodyPr>
          <a:lstStyle/>
          <a:p>
            <a:pPr marL="0" indent="0">
              <a:buNone/>
            </a:pPr>
            <a:endParaRPr lang="en-GB" dirty="0"/>
          </a:p>
          <a:p>
            <a:r>
              <a:rPr lang="en-GB" dirty="0"/>
              <a:t>“Quality is not an act, it is a habit”  (Aristotle)</a:t>
            </a:r>
            <a:br>
              <a:rPr lang="en-GB" dirty="0"/>
            </a:br>
            <a:r>
              <a:rPr lang="en-GB" dirty="0" err="1"/>
              <a:t>Juran</a:t>
            </a:r>
            <a:r>
              <a:rPr lang="en-GB" dirty="0"/>
              <a:t> Model</a:t>
            </a:r>
          </a:p>
          <a:p>
            <a:r>
              <a:rPr lang="en-GB" dirty="0" err="1"/>
              <a:t>Garvins</a:t>
            </a:r>
            <a:r>
              <a:rPr lang="en-GB" dirty="0"/>
              <a:t> 8 Dimensions of Quality</a:t>
            </a:r>
          </a:p>
          <a:p>
            <a:r>
              <a:rPr lang="en-GB" dirty="0" err="1"/>
              <a:t>Demings</a:t>
            </a:r>
            <a:r>
              <a:rPr lang="en-GB" dirty="0"/>
              <a:t> 14 Points of Quality</a:t>
            </a:r>
          </a:p>
          <a:p>
            <a:r>
              <a:rPr lang="en-GB" dirty="0"/>
              <a:t>Total Quality Management – TQM</a:t>
            </a:r>
          </a:p>
          <a:p>
            <a:r>
              <a:rPr lang="en-GB" dirty="0"/>
              <a:t>LEAN </a:t>
            </a:r>
          </a:p>
          <a:p>
            <a:r>
              <a:rPr lang="en-GB" dirty="0"/>
              <a:t>MUDA</a:t>
            </a:r>
          </a:p>
          <a:p>
            <a:r>
              <a:rPr lang="en-GB" dirty="0"/>
              <a:t>Process Focus</a:t>
            </a:r>
          </a:p>
          <a:p>
            <a:pPr marL="0" indent="0">
              <a:buNone/>
            </a:pPr>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5</a:t>
            </a:fld>
            <a:endParaRPr lang="en-GB" altLang="en-US" dirty="0"/>
          </a:p>
        </p:txBody>
      </p:sp>
    </p:spTree>
    <p:extLst>
      <p:ext uri="{BB962C8B-B14F-4D97-AF65-F5344CB8AC3E}">
        <p14:creationId xmlns:p14="http://schemas.microsoft.com/office/powerpoint/2010/main" val="1851757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BBBF3-C8F1-7D47-B7F0-3EA47F75B155}"/>
              </a:ext>
            </a:extLst>
          </p:cNvPr>
          <p:cNvSpPr>
            <a:spLocks noGrp="1"/>
          </p:cNvSpPr>
          <p:nvPr>
            <p:ph type="title"/>
          </p:nvPr>
        </p:nvSpPr>
        <p:spPr/>
        <p:txBody>
          <a:bodyPr/>
          <a:lstStyle/>
          <a:p>
            <a:r>
              <a:rPr lang="en-US" dirty="0"/>
              <a:t>Quality Control</a:t>
            </a:r>
          </a:p>
        </p:txBody>
      </p:sp>
      <p:sp>
        <p:nvSpPr>
          <p:cNvPr id="4" name="Slide Number Placeholder 3">
            <a:extLst>
              <a:ext uri="{FF2B5EF4-FFF2-40B4-BE49-F238E27FC236}">
                <a16:creationId xmlns:a16="http://schemas.microsoft.com/office/drawing/2014/main" id="{6F1B497B-D168-6142-9BB7-BDB34617A31E}"/>
              </a:ext>
            </a:extLst>
          </p:cNvPr>
          <p:cNvSpPr>
            <a:spLocks noGrp="1"/>
          </p:cNvSpPr>
          <p:nvPr>
            <p:ph type="sldNum" sz="quarter" idx="12"/>
          </p:nvPr>
        </p:nvSpPr>
        <p:spPr/>
        <p:txBody>
          <a:bodyPr/>
          <a:lstStyle/>
          <a:p>
            <a:fld id="{3D165440-4880-415F-9146-4793BDD623F8}" type="slidenum">
              <a:rPr lang="en-GB" smtClean="0"/>
              <a:t>6</a:t>
            </a:fld>
            <a:endParaRPr lang="en-GB"/>
          </a:p>
        </p:txBody>
      </p:sp>
      <p:sp>
        <p:nvSpPr>
          <p:cNvPr id="9" name="TextBox 8">
            <a:extLst>
              <a:ext uri="{FF2B5EF4-FFF2-40B4-BE49-F238E27FC236}">
                <a16:creationId xmlns:a16="http://schemas.microsoft.com/office/drawing/2014/main" id="{A20301E6-772E-9742-9A2E-4BEA9E7F7CC8}"/>
              </a:ext>
            </a:extLst>
          </p:cNvPr>
          <p:cNvSpPr txBox="1"/>
          <p:nvPr/>
        </p:nvSpPr>
        <p:spPr>
          <a:xfrm>
            <a:off x="452539" y="1174746"/>
            <a:ext cx="11308051" cy="3139321"/>
          </a:xfrm>
          <a:prstGeom prst="rect">
            <a:avLst/>
          </a:prstGeom>
          <a:noFill/>
        </p:spPr>
        <p:txBody>
          <a:bodyPr wrap="square" rtlCol="0">
            <a:spAutoFit/>
          </a:bodyPr>
          <a:lstStyle/>
          <a:p>
            <a:r>
              <a:rPr lang="en-GB" dirty="0"/>
              <a:t>Demonstrate a critical understanding of your organisations quality processes and its effectiveness in meeting customer requirements.</a:t>
            </a:r>
          </a:p>
          <a:p>
            <a:br>
              <a:rPr lang="en-GB" dirty="0"/>
            </a:br>
            <a:r>
              <a:rPr lang="en-GB" b="1" dirty="0"/>
              <a:t>Quality Control</a:t>
            </a:r>
            <a:endParaRPr lang="en-GB" dirty="0"/>
          </a:p>
          <a:p>
            <a:r>
              <a:rPr lang="en-GB" dirty="0"/>
              <a:t>The processes and specifications required by the product/service. Periodic checks and inspection </a:t>
            </a:r>
          </a:p>
          <a:p>
            <a:r>
              <a:rPr lang="en-GB" dirty="0"/>
              <a:t>metrics need to be tracked</a:t>
            </a:r>
            <a:br>
              <a:rPr lang="en-GB" dirty="0"/>
            </a:br>
            <a:br>
              <a:rPr lang="en-GB" dirty="0"/>
            </a:br>
            <a:r>
              <a:rPr lang="en-GB" b="1" dirty="0"/>
              <a:t>Quality Improvement</a:t>
            </a:r>
            <a:br>
              <a:rPr lang="en-GB" b="1" dirty="0"/>
            </a:br>
            <a:r>
              <a:rPr lang="en-GB" dirty="0"/>
              <a:t>To identify and prove the need for improvement from the exiting performance levels to achieve new targets and implement them successfully.</a:t>
            </a:r>
          </a:p>
          <a:p>
            <a:endParaRPr lang="en-US" dirty="0"/>
          </a:p>
        </p:txBody>
      </p:sp>
    </p:spTree>
    <p:extLst>
      <p:ext uri="{BB962C8B-B14F-4D97-AF65-F5344CB8AC3E}">
        <p14:creationId xmlns:p14="http://schemas.microsoft.com/office/powerpoint/2010/main" val="15367854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Quality Control</a:t>
            </a:r>
            <a:endParaRPr lang="en-US" i="1"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r>
              <a:rPr lang="en-GB" dirty="0"/>
              <a:t>A procedure or set of procedures intended to ensure that a manufactured product or performed service adheres to a defined set of quality criteria or meets the requirements of the client or customer.</a:t>
            </a:r>
          </a:p>
          <a:p>
            <a:pPr marL="0" indent="0" algn="r">
              <a:buNone/>
            </a:pPr>
            <a:r>
              <a:rPr lang="en-GB" dirty="0"/>
              <a:t>			</a:t>
            </a:r>
          </a:p>
          <a:p>
            <a:pPr marL="0" indent="0" algn="r">
              <a:buNone/>
            </a:pPr>
            <a:r>
              <a:rPr lang="en-GB" dirty="0"/>
              <a:t>(Richards, 2020)</a:t>
            </a:r>
            <a:endParaRPr lang="en-GB" sz="2300" dirty="0"/>
          </a:p>
          <a:p>
            <a:pPr marL="0" indent="0">
              <a:buNone/>
            </a:pP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7</a:t>
            </a:fld>
            <a:endParaRPr lang="en-GB" altLang="en-US"/>
          </a:p>
        </p:txBody>
      </p:sp>
    </p:spTree>
    <p:extLst>
      <p:ext uri="{BB962C8B-B14F-4D97-AF65-F5344CB8AC3E}">
        <p14:creationId xmlns:p14="http://schemas.microsoft.com/office/powerpoint/2010/main" val="4278087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BBBF3-C8F1-7D47-B7F0-3EA47F75B155}"/>
              </a:ext>
            </a:extLst>
          </p:cNvPr>
          <p:cNvSpPr>
            <a:spLocks noGrp="1"/>
          </p:cNvSpPr>
          <p:nvPr>
            <p:ph type="title"/>
          </p:nvPr>
        </p:nvSpPr>
        <p:spPr/>
        <p:txBody>
          <a:bodyPr/>
          <a:lstStyle/>
          <a:p>
            <a:r>
              <a:rPr lang="en-US" dirty="0"/>
              <a:t>Quality Control</a:t>
            </a:r>
          </a:p>
        </p:txBody>
      </p:sp>
      <p:sp>
        <p:nvSpPr>
          <p:cNvPr id="4" name="Slide Number Placeholder 3">
            <a:extLst>
              <a:ext uri="{FF2B5EF4-FFF2-40B4-BE49-F238E27FC236}">
                <a16:creationId xmlns:a16="http://schemas.microsoft.com/office/drawing/2014/main" id="{6F1B497B-D168-6142-9BB7-BDB34617A31E}"/>
              </a:ext>
            </a:extLst>
          </p:cNvPr>
          <p:cNvSpPr>
            <a:spLocks noGrp="1"/>
          </p:cNvSpPr>
          <p:nvPr>
            <p:ph type="sldNum" sz="quarter" idx="12"/>
          </p:nvPr>
        </p:nvSpPr>
        <p:spPr/>
        <p:txBody>
          <a:bodyPr/>
          <a:lstStyle/>
          <a:p>
            <a:fld id="{3D165440-4880-415F-9146-4793BDD623F8}" type="slidenum">
              <a:rPr lang="en-GB" smtClean="0"/>
              <a:t>8</a:t>
            </a:fld>
            <a:endParaRPr lang="en-GB"/>
          </a:p>
        </p:txBody>
      </p:sp>
      <p:sp>
        <p:nvSpPr>
          <p:cNvPr id="9" name="TextBox 8">
            <a:extLst>
              <a:ext uri="{FF2B5EF4-FFF2-40B4-BE49-F238E27FC236}">
                <a16:creationId xmlns:a16="http://schemas.microsoft.com/office/drawing/2014/main" id="{A20301E6-772E-9742-9A2E-4BEA9E7F7CC8}"/>
              </a:ext>
            </a:extLst>
          </p:cNvPr>
          <p:cNvSpPr txBox="1"/>
          <p:nvPr/>
        </p:nvSpPr>
        <p:spPr>
          <a:xfrm>
            <a:off x="452539" y="1174746"/>
            <a:ext cx="11308051" cy="4524315"/>
          </a:xfrm>
          <a:prstGeom prst="rect">
            <a:avLst/>
          </a:prstGeom>
          <a:noFill/>
        </p:spPr>
        <p:txBody>
          <a:bodyPr wrap="square" rtlCol="0">
            <a:spAutoFit/>
          </a:bodyPr>
          <a:lstStyle/>
          <a:p>
            <a:r>
              <a:rPr lang="en-GB" dirty="0"/>
              <a:t>Quality control consists of </a:t>
            </a:r>
            <a:r>
              <a:rPr lang="en-GB" b="1" dirty="0"/>
              <a:t>developing, designing, producing, marketing and servicing, </a:t>
            </a:r>
            <a:r>
              <a:rPr lang="en-GB" dirty="0"/>
              <a:t>products and services with optimum cost-effectiveness and usefulness, which customers will </a:t>
            </a:r>
            <a:r>
              <a:rPr lang="en-GB" b="1" dirty="0"/>
              <a:t>purchase with satisfaction.</a:t>
            </a:r>
          </a:p>
          <a:p>
            <a:endParaRPr lang="en-GB" b="1" dirty="0"/>
          </a:p>
          <a:p>
            <a:r>
              <a:rPr lang="en-GB" dirty="0"/>
              <a:t>To meet this goal, everyone in the company must participate in and promote quality control, including top executives, all divisions, within the company and all employees.</a:t>
            </a:r>
          </a:p>
          <a:p>
            <a:br>
              <a:rPr lang="en-GB" b="1" dirty="0"/>
            </a:br>
            <a:endParaRPr lang="en-GB" b="1" dirty="0"/>
          </a:p>
          <a:p>
            <a:r>
              <a:rPr lang="en-GB" b="1" dirty="0"/>
              <a:t>To engage in quality control:</a:t>
            </a:r>
          </a:p>
          <a:p>
            <a:endParaRPr lang="en-GB" b="1" dirty="0"/>
          </a:p>
          <a:p>
            <a:pPr marL="285750" indent="-285750">
              <a:buFont typeface="Arial" panose="020B0604020202020204" pitchFamily="34" charset="0"/>
              <a:buChar char="•"/>
            </a:pPr>
            <a:r>
              <a:rPr lang="en-GB" dirty="0"/>
              <a:t>Make total quality control the foundation of your business process.</a:t>
            </a:r>
          </a:p>
          <a:p>
            <a:pPr marL="285750" indent="-285750">
              <a:buFont typeface="Arial" panose="020B0604020202020204" pitchFamily="34" charset="0"/>
              <a:buChar char="•"/>
            </a:pPr>
            <a:r>
              <a:rPr lang="en-GB" dirty="0"/>
              <a:t>Focus full scale efforts on the control of cost, price and profit.</a:t>
            </a:r>
          </a:p>
          <a:p>
            <a:pPr marL="285750" indent="-285750">
              <a:buFont typeface="Arial" panose="020B0604020202020204" pitchFamily="34" charset="0"/>
              <a:buChar char="•"/>
            </a:pPr>
            <a:r>
              <a:rPr lang="en-GB" dirty="0"/>
              <a:t>Control quantity - amount of production and stock</a:t>
            </a:r>
          </a:p>
          <a:p>
            <a:endParaRPr lang="en-GB" b="1" dirty="0"/>
          </a:p>
          <a:p>
            <a:endParaRPr lang="en-GB" b="1" dirty="0"/>
          </a:p>
          <a:p>
            <a:pPr algn="r"/>
            <a:r>
              <a:rPr lang="en-GB" dirty="0"/>
              <a:t>(Ishikawa, 1989)</a:t>
            </a:r>
          </a:p>
          <a:p>
            <a:endParaRPr lang="en-US" dirty="0"/>
          </a:p>
        </p:txBody>
      </p:sp>
    </p:spTree>
    <p:extLst>
      <p:ext uri="{BB962C8B-B14F-4D97-AF65-F5344CB8AC3E}">
        <p14:creationId xmlns:p14="http://schemas.microsoft.com/office/powerpoint/2010/main" val="3969785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Quality Control</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9</a:t>
            </a:fld>
            <a:endParaRPr lang="en-GB" altLang="en-US"/>
          </a:p>
        </p:txBody>
      </p:sp>
      <p:pic>
        <p:nvPicPr>
          <p:cNvPr id="5" name="Picture 4">
            <a:extLst>
              <a:ext uri="{FF2B5EF4-FFF2-40B4-BE49-F238E27FC236}">
                <a16:creationId xmlns:a16="http://schemas.microsoft.com/office/drawing/2014/main" id="{06F692DB-D452-9A47-B70C-2E6D443A97EB}"/>
              </a:ext>
            </a:extLst>
          </p:cNvPr>
          <p:cNvPicPr>
            <a:picLocks noChangeAspect="1"/>
          </p:cNvPicPr>
          <p:nvPr/>
        </p:nvPicPr>
        <p:blipFill>
          <a:blip r:embed="rId3"/>
          <a:stretch>
            <a:fillRect/>
          </a:stretch>
        </p:blipFill>
        <p:spPr>
          <a:xfrm>
            <a:off x="8106508" y="368983"/>
            <a:ext cx="3827584" cy="5231031"/>
          </a:xfrm>
          <a:prstGeom prst="rect">
            <a:avLst/>
          </a:prstGeom>
        </p:spPr>
      </p:pic>
      <p:sp>
        <p:nvSpPr>
          <p:cNvPr id="6" name="TextBox 5">
            <a:extLst>
              <a:ext uri="{FF2B5EF4-FFF2-40B4-BE49-F238E27FC236}">
                <a16:creationId xmlns:a16="http://schemas.microsoft.com/office/drawing/2014/main" id="{368967AA-09E0-264A-A86D-3A73146F8781}"/>
              </a:ext>
            </a:extLst>
          </p:cNvPr>
          <p:cNvSpPr txBox="1"/>
          <p:nvPr/>
        </p:nvSpPr>
        <p:spPr>
          <a:xfrm>
            <a:off x="187290" y="1174746"/>
            <a:ext cx="7547259" cy="2308324"/>
          </a:xfrm>
          <a:prstGeom prst="rect">
            <a:avLst/>
          </a:prstGeom>
          <a:noFill/>
        </p:spPr>
        <p:txBody>
          <a:bodyPr wrap="none" rtlCol="0">
            <a:spAutoFit/>
          </a:bodyPr>
          <a:lstStyle/>
          <a:p>
            <a:r>
              <a:rPr lang="en-GB" dirty="0"/>
              <a:t>Incoming quality control is the process of inspecting raw and/or component </a:t>
            </a:r>
          </a:p>
          <a:p>
            <a:r>
              <a:rPr lang="en-GB" dirty="0"/>
              <a:t>materials from suppliers upon arrival. </a:t>
            </a:r>
          </a:p>
          <a:p>
            <a:endParaRPr lang="en-GB" dirty="0"/>
          </a:p>
          <a:p>
            <a:pPr marL="285750" indent="-285750">
              <a:buFont typeface="Arial" panose="020B0604020202020204" pitchFamily="34" charset="0"/>
              <a:buChar char="•"/>
            </a:pPr>
            <a:r>
              <a:rPr lang="en-GB" b="1" dirty="0"/>
              <a:t>Defective Parts? </a:t>
            </a:r>
            <a:br>
              <a:rPr lang="en-GB" dirty="0"/>
            </a:br>
            <a:r>
              <a:rPr lang="en-GB" dirty="0"/>
              <a:t>Negotiate with the supplier for return or exchange</a:t>
            </a:r>
            <a:br>
              <a:rPr lang="en-GB" dirty="0"/>
            </a:br>
            <a:endParaRPr lang="en-GB" dirty="0"/>
          </a:p>
          <a:p>
            <a:pPr marL="285750" indent="-285750">
              <a:buFont typeface="Arial" panose="020B0604020202020204" pitchFamily="34" charset="0"/>
              <a:buChar char="•"/>
            </a:pPr>
            <a:r>
              <a:rPr lang="en-GB" b="1" dirty="0"/>
              <a:t>Ultimate Purpose </a:t>
            </a:r>
            <a:br>
              <a:rPr lang="en-GB" dirty="0"/>
            </a:br>
            <a:r>
              <a:rPr lang="en-GB" dirty="0"/>
              <a:t>To ensure product quality will not be affected. </a:t>
            </a:r>
            <a:endParaRPr lang="en-US" dirty="0"/>
          </a:p>
        </p:txBody>
      </p:sp>
    </p:spTree>
    <p:extLst>
      <p:ext uri="{BB962C8B-B14F-4D97-AF65-F5344CB8AC3E}">
        <p14:creationId xmlns:p14="http://schemas.microsoft.com/office/powerpoint/2010/main" val="3428307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Six Sigma</a:t>
            </a:r>
            <a:endParaRPr lang="en-US" dirty="0"/>
          </a:p>
        </p:txBody>
      </p:sp>
      <p:sp>
        <p:nvSpPr>
          <p:cNvPr id="3" name="Content Placeholder 2"/>
          <p:cNvSpPr>
            <a:spLocks noGrp="1"/>
          </p:cNvSpPr>
          <p:nvPr>
            <p:ph idx="1"/>
          </p:nvPr>
        </p:nvSpPr>
        <p:spPr/>
        <p:txBody>
          <a:bodyPr>
            <a:normAutofit fontScale="92500"/>
          </a:bodyPr>
          <a:lstStyle/>
          <a:p>
            <a:r>
              <a:rPr lang="en-GB" dirty="0"/>
              <a:t>Six Sigma is about process improvement as part of quality management. Existing products and/or services are improved using analytical techniques and statistics. </a:t>
            </a:r>
          </a:p>
          <a:p>
            <a:r>
              <a:rPr lang="en-GB" dirty="0"/>
              <a:t>Six Sigma focuses on reducing variability in matters that are perceived as Critical to Quality (CTQ) by the customer. </a:t>
            </a:r>
          </a:p>
          <a:p>
            <a:r>
              <a:rPr lang="en-GB" dirty="0"/>
              <a:t>These CTQs are very important and vital to quality; it is about the internal critical quality parameters that relate to the customer’s wishes and needs. </a:t>
            </a:r>
          </a:p>
          <a:p>
            <a:r>
              <a:rPr lang="en-GB" dirty="0"/>
              <a:t>CTQs are quality characteristics of the process or service that meet the requirements of the customer.</a:t>
            </a:r>
          </a:p>
          <a:p>
            <a:endParaRPr lang="en-GB"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10</a:t>
            </a:fld>
            <a:endParaRPr lang="en-GB" altLang="en-US"/>
          </a:p>
        </p:txBody>
      </p:sp>
    </p:spTree>
    <p:extLst>
      <p:ext uri="{BB962C8B-B14F-4D97-AF65-F5344CB8AC3E}">
        <p14:creationId xmlns:p14="http://schemas.microsoft.com/office/powerpoint/2010/main" val="2722027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7 Basic Tools of Quality</a:t>
            </a:r>
            <a:endParaRPr lang="en-US" dirty="0"/>
          </a:p>
        </p:txBody>
      </p:sp>
      <p:sp>
        <p:nvSpPr>
          <p:cNvPr id="3" name="Content Placeholder 2"/>
          <p:cNvSpPr>
            <a:spLocks noGrp="1"/>
          </p:cNvSpPr>
          <p:nvPr>
            <p:ph idx="1"/>
          </p:nvPr>
        </p:nvSpPr>
        <p:spPr>
          <a:xfrm>
            <a:off x="1585912" y="1071564"/>
            <a:ext cx="10358438" cy="4257674"/>
          </a:xfrm>
        </p:spPr>
        <p:txBody>
          <a:bodyPr>
            <a:normAutofit/>
          </a:bodyPr>
          <a:lstStyle/>
          <a:p>
            <a:r>
              <a:rPr lang="en-GB" dirty="0"/>
              <a:t>Stratification (Divide and Conquer)</a:t>
            </a:r>
          </a:p>
          <a:p>
            <a:r>
              <a:rPr lang="en-GB" dirty="0"/>
              <a:t>Histogram</a:t>
            </a:r>
          </a:p>
          <a:p>
            <a:r>
              <a:rPr lang="en-GB" dirty="0"/>
              <a:t>Check Sheet (Tally Sheet)</a:t>
            </a:r>
          </a:p>
          <a:p>
            <a:r>
              <a:rPr lang="en-GB" dirty="0"/>
              <a:t>Cause-and-effect diagram (“fishbone” or Ishikawa diagram)</a:t>
            </a:r>
          </a:p>
          <a:p>
            <a:r>
              <a:rPr lang="en-GB" dirty="0"/>
              <a:t>Pareto chart (80/20 Rule)</a:t>
            </a:r>
          </a:p>
          <a:p>
            <a:r>
              <a:rPr lang="en-GB" dirty="0"/>
              <a:t>Scatter diagram </a:t>
            </a:r>
          </a:p>
          <a:p>
            <a:r>
              <a:rPr lang="en-GB" dirty="0"/>
              <a:t>Control chart(Deming, 1982)</a:t>
            </a:r>
          </a:p>
          <a:p>
            <a:pPr marL="0" indent="0">
              <a:buNone/>
            </a:pPr>
            <a:endParaRPr lang="en-US" sz="21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11</a:t>
            </a:fld>
            <a:endParaRPr lang="en-GB" altLang="en-US"/>
          </a:p>
        </p:txBody>
      </p:sp>
    </p:spTree>
    <p:extLst>
      <p:ext uri="{BB962C8B-B14F-4D97-AF65-F5344CB8AC3E}">
        <p14:creationId xmlns:p14="http://schemas.microsoft.com/office/powerpoint/2010/main" val="2253004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Stratification (Divide and Conquer)</a:t>
            </a:r>
            <a:endParaRPr lang="en-US" dirty="0"/>
          </a:p>
        </p:txBody>
      </p:sp>
      <p:sp>
        <p:nvSpPr>
          <p:cNvPr id="3" name="Content Placeholder 2"/>
          <p:cNvSpPr>
            <a:spLocks noGrp="1"/>
          </p:cNvSpPr>
          <p:nvPr>
            <p:ph idx="1"/>
          </p:nvPr>
        </p:nvSpPr>
        <p:spPr>
          <a:xfrm>
            <a:off x="263769" y="1071564"/>
            <a:ext cx="7543799" cy="4467590"/>
          </a:xfrm>
        </p:spPr>
        <p:txBody>
          <a:bodyPr>
            <a:normAutofit fontScale="70000" lnSpcReduction="20000"/>
          </a:bodyPr>
          <a:lstStyle/>
          <a:p>
            <a:pPr marL="0" indent="0">
              <a:buNone/>
            </a:pPr>
            <a:r>
              <a:rPr lang="en-GB" dirty="0"/>
              <a:t>Sorts data, people, and objects into distinct groups or layers</a:t>
            </a:r>
          </a:p>
          <a:p>
            <a:pPr marL="0" indent="0">
              <a:buNone/>
            </a:pPr>
            <a:r>
              <a:rPr lang="en-GB" dirty="0"/>
              <a:t>used in combination with other data analysis tools. </a:t>
            </a:r>
          </a:p>
          <a:p>
            <a:pPr marL="0" indent="0">
              <a:buNone/>
            </a:pPr>
            <a:endParaRPr lang="en-GB" dirty="0"/>
          </a:p>
          <a:p>
            <a:pPr marL="0" indent="0">
              <a:buNone/>
            </a:pPr>
            <a:r>
              <a:rPr lang="en-GB" dirty="0"/>
              <a:t>Examples of different sources that might require data to be stratified:</a:t>
            </a:r>
          </a:p>
          <a:p>
            <a:pPr marL="0" indent="0">
              <a:buNone/>
            </a:pPr>
            <a:endParaRPr lang="en-GB" dirty="0"/>
          </a:p>
          <a:p>
            <a:r>
              <a:rPr lang="en-GB" dirty="0"/>
              <a:t>Equipment</a:t>
            </a:r>
          </a:p>
          <a:p>
            <a:r>
              <a:rPr lang="en-GB" dirty="0"/>
              <a:t>Shifts</a:t>
            </a:r>
          </a:p>
          <a:p>
            <a:r>
              <a:rPr lang="en-GB" dirty="0"/>
              <a:t>Departments</a:t>
            </a:r>
          </a:p>
          <a:p>
            <a:r>
              <a:rPr lang="en-GB" dirty="0"/>
              <a:t>Materials</a:t>
            </a:r>
          </a:p>
          <a:p>
            <a:r>
              <a:rPr lang="en-GB" dirty="0"/>
              <a:t>Suppliers</a:t>
            </a:r>
          </a:p>
          <a:p>
            <a:r>
              <a:rPr lang="en-GB" dirty="0"/>
              <a:t>Day of the week</a:t>
            </a:r>
          </a:p>
          <a:p>
            <a:r>
              <a:rPr lang="en-GB" dirty="0"/>
              <a:t>Time of day</a:t>
            </a:r>
          </a:p>
          <a:p>
            <a:r>
              <a:rPr lang="en-GB" dirty="0"/>
              <a:t>Products</a:t>
            </a:r>
          </a:p>
          <a:p>
            <a:pPr marL="0" indent="0">
              <a:buNone/>
            </a:pPr>
            <a:endParaRPr lang="en-US" sz="21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12</a:t>
            </a:fld>
            <a:endParaRPr lang="en-GB" altLang="en-US"/>
          </a:p>
        </p:txBody>
      </p:sp>
      <p:pic>
        <p:nvPicPr>
          <p:cNvPr id="7" name="Picture 6">
            <a:extLst>
              <a:ext uri="{FF2B5EF4-FFF2-40B4-BE49-F238E27FC236}">
                <a16:creationId xmlns:a16="http://schemas.microsoft.com/office/drawing/2014/main" id="{F0CA7133-EBBA-0A45-81A6-7B9AD41855F0}"/>
              </a:ext>
            </a:extLst>
          </p:cNvPr>
          <p:cNvPicPr>
            <a:picLocks noChangeAspect="1"/>
          </p:cNvPicPr>
          <p:nvPr/>
        </p:nvPicPr>
        <p:blipFill>
          <a:blip r:embed="rId3"/>
          <a:stretch>
            <a:fillRect/>
          </a:stretch>
        </p:blipFill>
        <p:spPr>
          <a:xfrm>
            <a:off x="4466050" y="2835459"/>
            <a:ext cx="6629400" cy="939800"/>
          </a:xfrm>
          <a:prstGeom prst="rect">
            <a:avLst/>
          </a:prstGeom>
        </p:spPr>
      </p:pic>
    </p:spTree>
    <p:extLst>
      <p:ext uri="{BB962C8B-B14F-4D97-AF65-F5344CB8AC3E}">
        <p14:creationId xmlns:p14="http://schemas.microsoft.com/office/powerpoint/2010/main" val="3840722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Histogram</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sz="1400" dirty="0"/>
              <a:t>Represents frequency of items falling into different categories of a given population or sample</a:t>
            </a:r>
            <a:endParaRPr lang="en-US" sz="14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13</a:t>
            </a:fld>
            <a:endParaRPr lang="en-GB" altLang="en-US"/>
          </a:p>
        </p:txBody>
      </p:sp>
      <p:pic>
        <p:nvPicPr>
          <p:cNvPr id="5" name="Picture 4">
            <a:extLst>
              <a:ext uri="{FF2B5EF4-FFF2-40B4-BE49-F238E27FC236}">
                <a16:creationId xmlns:a16="http://schemas.microsoft.com/office/drawing/2014/main" id="{F964B7BF-B2DF-9941-AF77-1311FC8E8482}"/>
              </a:ext>
            </a:extLst>
          </p:cNvPr>
          <p:cNvPicPr>
            <a:picLocks noChangeAspect="1"/>
          </p:cNvPicPr>
          <p:nvPr/>
        </p:nvPicPr>
        <p:blipFill>
          <a:blip r:embed="rId3"/>
          <a:stretch>
            <a:fillRect/>
          </a:stretch>
        </p:blipFill>
        <p:spPr>
          <a:xfrm>
            <a:off x="6187068" y="1913383"/>
            <a:ext cx="5847162" cy="3756285"/>
          </a:xfrm>
          <a:prstGeom prst="rect">
            <a:avLst/>
          </a:prstGeom>
        </p:spPr>
      </p:pic>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4" y="1913383"/>
            <a:ext cx="5490110" cy="446759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400" b="1" dirty="0"/>
              <a:t>Characteristics</a:t>
            </a:r>
            <a:r>
              <a:rPr lang="en-US" sz="1400" dirty="0"/>
              <a:t>:</a:t>
            </a:r>
            <a:br>
              <a:rPr lang="en-US" sz="1400" dirty="0"/>
            </a:br>
            <a:br>
              <a:rPr lang="en-US" sz="1400" dirty="0"/>
            </a:br>
            <a:endParaRPr lang="en-US" sz="1400" dirty="0"/>
          </a:p>
          <a:p>
            <a:r>
              <a:rPr lang="en-US" sz="1400" dirty="0"/>
              <a:t>Histogram is used to represent categorization of Continuous data</a:t>
            </a:r>
          </a:p>
          <a:p>
            <a:r>
              <a:rPr lang="en-US" sz="1400" dirty="0"/>
              <a:t>There is no gap between the bars unlike Bar graph, to signify that the data is continuous</a:t>
            </a:r>
          </a:p>
          <a:p>
            <a:r>
              <a:rPr lang="en-US" sz="1400" dirty="0"/>
              <a:t>The width of the groups is equal.</a:t>
            </a:r>
          </a:p>
        </p:txBody>
      </p:sp>
    </p:spTree>
    <p:extLst>
      <p:ext uri="{BB962C8B-B14F-4D97-AF65-F5344CB8AC3E}">
        <p14:creationId xmlns:p14="http://schemas.microsoft.com/office/powerpoint/2010/main" val="2751897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Check Sheet/Tally</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sz="1400" dirty="0"/>
              <a:t>Represents frequency of items falling into different categories of a given population or sample</a:t>
            </a:r>
            <a:endParaRPr lang="en-US" sz="1400"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14</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5894621"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400" dirty="0"/>
              <a:t>When to use a check sheet</a:t>
            </a:r>
          </a:p>
          <a:p>
            <a:pPr marL="0" indent="0">
              <a:buNone/>
            </a:pPr>
            <a:endParaRPr lang="en-US" sz="1400" dirty="0"/>
          </a:p>
          <a:p>
            <a:r>
              <a:rPr lang="en-US" sz="1400" dirty="0"/>
              <a:t>When data can be observed and collected repeatedly by the same person or at the same location</a:t>
            </a:r>
          </a:p>
          <a:p>
            <a:r>
              <a:rPr lang="en-US" sz="1400" dirty="0"/>
              <a:t>When collecting data on the frequency or patterns of events, problems, defects, defect location, defect causes, or similar issues</a:t>
            </a:r>
          </a:p>
          <a:p>
            <a:r>
              <a:rPr lang="en-US" sz="1400" dirty="0"/>
              <a:t>When collecting data from a production process</a:t>
            </a:r>
          </a:p>
        </p:txBody>
      </p:sp>
      <p:pic>
        <p:nvPicPr>
          <p:cNvPr id="6" name="Picture 5">
            <a:extLst>
              <a:ext uri="{FF2B5EF4-FFF2-40B4-BE49-F238E27FC236}">
                <a16:creationId xmlns:a16="http://schemas.microsoft.com/office/drawing/2014/main" id="{3529172F-3360-1F45-BC19-85FFC812A405}"/>
              </a:ext>
            </a:extLst>
          </p:cNvPr>
          <p:cNvPicPr>
            <a:picLocks noChangeAspect="1"/>
          </p:cNvPicPr>
          <p:nvPr/>
        </p:nvPicPr>
        <p:blipFill>
          <a:blip r:embed="rId3"/>
          <a:stretch>
            <a:fillRect/>
          </a:stretch>
        </p:blipFill>
        <p:spPr>
          <a:xfrm>
            <a:off x="6296025" y="1734299"/>
            <a:ext cx="5600700" cy="1828800"/>
          </a:xfrm>
          <a:prstGeom prst="rect">
            <a:avLst/>
          </a:prstGeom>
        </p:spPr>
      </p:pic>
    </p:spTree>
    <p:extLst>
      <p:ext uri="{BB962C8B-B14F-4D97-AF65-F5344CB8AC3E}">
        <p14:creationId xmlns:p14="http://schemas.microsoft.com/office/powerpoint/2010/main" val="1743595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Cause-and-effect diagram</a:t>
            </a:r>
            <a:br>
              <a:rPr lang="en-GB" dirty="0"/>
            </a:b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Fishbone diagram, Ishikawa diagram</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15</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6542322"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400" dirty="0"/>
              <a:t>identifies many possible causes for an effect or problem. It can be used to structure a brainstorming session. It immediately sorts ideas into useful categories.</a:t>
            </a:r>
          </a:p>
          <a:p>
            <a:pPr marL="0" indent="0">
              <a:buNone/>
            </a:pPr>
            <a:endParaRPr lang="en-US" sz="1400" dirty="0"/>
          </a:p>
          <a:p>
            <a:pPr marL="0" indent="0">
              <a:buNone/>
            </a:pPr>
            <a:r>
              <a:rPr lang="en-US" sz="1400" b="1" dirty="0"/>
              <a:t>When to use Fishbone diagram:</a:t>
            </a:r>
            <a:br>
              <a:rPr lang="en-US" sz="1400" b="1" dirty="0"/>
            </a:br>
            <a:endParaRPr lang="en-US" sz="1400" b="1" dirty="0"/>
          </a:p>
          <a:p>
            <a:r>
              <a:rPr lang="en-US" sz="1400" dirty="0"/>
              <a:t>When identifying possible causes for a problem</a:t>
            </a:r>
          </a:p>
          <a:p>
            <a:r>
              <a:rPr lang="en-US" sz="1400" dirty="0"/>
              <a:t>When a team’s thinking tends to fall into ruts</a:t>
            </a:r>
          </a:p>
        </p:txBody>
      </p:sp>
      <p:pic>
        <p:nvPicPr>
          <p:cNvPr id="5" name="Picture 4">
            <a:extLst>
              <a:ext uri="{FF2B5EF4-FFF2-40B4-BE49-F238E27FC236}">
                <a16:creationId xmlns:a16="http://schemas.microsoft.com/office/drawing/2014/main" id="{7D285C36-08EE-8048-B605-1F665C554A38}"/>
              </a:ext>
            </a:extLst>
          </p:cNvPr>
          <p:cNvPicPr>
            <a:picLocks noChangeAspect="1"/>
          </p:cNvPicPr>
          <p:nvPr/>
        </p:nvPicPr>
        <p:blipFill>
          <a:blip r:embed="rId3"/>
          <a:stretch>
            <a:fillRect/>
          </a:stretch>
        </p:blipFill>
        <p:spPr>
          <a:xfrm>
            <a:off x="6943725" y="1608881"/>
            <a:ext cx="5109980" cy="3844652"/>
          </a:xfrm>
          <a:prstGeom prst="rect">
            <a:avLst/>
          </a:prstGeom>
        </p:spPr>
      </p:pic>
    </p:spTree>
    <p:extLst>
      <p:ext uri="{BB962C8B-B14F-4D97-AF65-F5344CB8AC3E}">
        <p14:creationId xmlns:p14="http://schemas.microsoft.com/office/powerpoint/2010/main" val="4252178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5. Pareto chart (80/20 Rule)</a:t>
            </a:r>
            <a:br>
              <a:rPr lang="en-GB" dirty="0"/>
            </a:b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Pareto diagram/analysis</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16</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2" y="1913383"/>
            <a:ext cx="7428147"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400" dirty="0"/>
              <a:t>A Pareto chart is a bar graph. </a:t>
            </a:r>
          </a:p>
          <a:p>
            <a:pPr marL="0" indent="0">
              <a:buNone/>
            </a:pPr>
            <a:endParaRPr lang="en-US" sz="1400" dirty="0"/>
          </a:p>
          <a:p>
            <a:pPr marL="0" indent="0">
              <a:buNone/>
            </a:pPr>
            <a:r>
              <a:rPr lang="en-US" sz="1400" dirty="0"/>
              <a:t>The lengths of the bars represent frequency or cost (time or money), and are arranged with longest bars on the left and the shortest to the right. In this way the chart visually depicts which situations are more significant. </a:t>
            </a:r>
          </a:p>
          <a:p>
            <a:pPr marL="0" indent="0">
              <a:buNone/>
            </a:pPr>
            <a:endParaRPr lang="en-US" sz="1400" dirty="0"/>
          </a:p>
          <a:p>
            <a:pPr marL="0" indent="0">
              <a:buNone/>
            </a:pPr>
            <a:r>
              <a:rPr lang="en-US" sz="1400" b="1" dirty="0"/>
              <a:t>When to use Pareto Chart:</a:t>
            </a:r>
            <a:br>
              <a:rPr lang="en-US" sz="1400" b="1" dirty="0"/>
            </a:br>
            <a:endParaRPr lang="en-US" sz="1400" b="1" dirty="0"/>
          </a:p>
          <a:p>
            <a:r>
              <a:rPr lang="en-US" sz="1400" dirty="0"/>
              <a:t>When analyzing data about the frequency of problems or causes in a process</a:t>
            </a:r>
          </a:p>
          <a:p>
            <a:r>
              <a:rPr lang="en-US" sz="1400" dirty="0"/>
              <a:t>When there are many problems or causes and you want to focus on the most significant</a:t>
            </a:r>
          </a:p>
          <a:p>
            <a:r>
              <a:rPr lang="en-US" sz="1400" dirty="0"/>
              <a:t>When analyzing broad causes by looking at their specific components</a:t>
            </a:r>
          </a:p>
          <a:p>
            <a:r>
              <a:rPr lang="en-US" sz="1400" dirty="0"/>
              <a:t>When communicating with others about your data</a:t>
            </a:r>
          </a:p>
          <a:p>
            <a:pPr marL="0" indent="0">
              <a:buNone/>
            </a:pPr>
            <a:endParaRPr lang="en-US" sz="1400" dirty="0"/>
          </a:p>
        </p:txBody>
      </p:sp>
      <p:pic>
        <p:nvPicPr>
          <p:cNvPr id="6" name="Picture 5">
            <a:extLst>
              <a:ext uri="{FF2B5EF4-FFF2-40B4-BE49-F238E27FC236}">
                <a16:creationId xmlns:a16="http://schemas.microsoft.com/office/drawing/2014/main" id="{47EE3B79-E7F0-C649-88EE-60ACC24DC6EC}"/>
              </a:ext>
            </a:extLst>
          </p:cNvPr>
          <p:cNvPicPr>
            <a:picLocks noChangeAspect="1"/>
          </p:cNvPicPr>
          <p:nvPr/>
        </p:nvPicPr>
        <p:blipFill>
          <a:blip r:embed="rId3"/>
          <a:stretch>
            <a:fillRect/>
          </a:stretch>
        </p:blipFill>
        <p:spPr>
          <a:xfrm>
            <a:off x="8699512" y="2869419"/>
            <a:ext cx="3360737" cy="2745569"/>
          </a:xfrm>
          <a:prstGeom prst="rect">
            <a:avLst/>
          </a:prstGeom>
        </p:spPr>
      </p:pic>
      <p:pic>
        <p:nvPicPr>
          <p:cNvPr id="7" name="Picture 6">
            <a:extLst>
              <a:ext uri="{FF2B5EF4-FFF2-40B4-BE49-F238E27FC236}">
                <a16:creationId xmlns:a16="http://schemas.microsoft.com/office/drawing/2014/main" id="{62533D71-C157-DE46-BE7A-F346B1DA454B}"/>
              </a:ext>
            </a:extLst>
          </p:cNvPr>
          <p:cNvPicPr>
            <a:picLocks noChangeAspect="1"/>
          </p:cNvPicPr>
          <p:nvPr/>
        </p:nvPicPr>
        <p:blipFill>
          <a:blip r:embed="rId4"/>
          <a:stretch>
            <a:fillRect/>
          </a:stretch>
        </p:blipFill>
        <p:spPr>
          <a:xfrm>
            <a:off x="8807463" y="653630"/>
            <a:ext cx="3022587" cy="2089570"/>
          </a:xfrm>
          <a:prstGeom prst="rect">
            <a:avLst/>
          </a:prstGeom>
        </p:spPr>
      </p:pic>
    </p:spTree>
    <p:extLst>
      <p:ext uri="{BB962C8B-B14F-4D97-AF65-F5344CB8AC3E}">
        <p14:creationId xmlns:p14="http://schemas.microsoft.com/office/powerpoint/2010/main" val="848987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6. Scatter diagram</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scatter plot, X-Y graph</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17</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7213835" cy="3701605"/>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400" dirty="0"/>
              <a:t>The scatter diagram graphs pairs of numerical data, with one variable on each axis, to look for a relationship between them. If the variables are correlated, the points will fall along a line or curve. The better the correlation, the tighter the points will hug the line.</a:t>
            </a:r>
            <a:endParaRPr lang="en-US" sz="1400" dirty="0"/>
          </a:p>
          <a:p>
            <a:pPr marL="0" indent="0">
              <a:buNone/>
            </a:pPr>
            <a:br>
              <a:rPr lang="en-US" sz="1400" b="1" dirty="0"/>
            </a:br>
            <a:r>
              <a:rPr lang="en-US" sz="1400" b="1" dirty="0"/>
              <a:t>When to use Scatter Chart:</a:t>
            </a:r>
            <a:br>
              <a:rPr lang="en-US" sz="1400" b="1" dirty="0"/>
            </a:br>
            <a:endParaRPr lang="en-US" sz="1400" b="1" dirty="0"/>
          </a:p>
          <a:p>
            <a:r>
              <a:rPr lang="en-US" sz="1400" dirty="0"/>
              <a:t>When you have paired numerical data</a:t>
            </a:r>
          </a:p>
          <a:p>
            <a:r>
              <a:rPr lang="en-US" sz="1400" dirty="0"/>
              <a:t>When your dependent variable may have multiple values for each value of your independent variable</a:t>
            </a:r>
          </a:p>
          <a:p>
            <a:r>
              <a:rPr lang="en-US" sz="1400" dirty="0"/>
              <a:t>When trying to determine whether the two variables are related, such as:</a:t>
            </a:r>
          </a:p>
          <a:p>
            <a:r>
              <a:rPr lang="en-US" sz="1400" dirty="0"/>
              <a:t>When trying to identify potential root causes of problems</a:t>
            </a:r>
          </a:p>
          <a:p>
            <a:r>
              <a:rPr lang="en-US" sz="1400" dirty="0"/>
              <a:t>After brainstorming causes and effects using a fishbone diagram to determine objectively whether a particular cause and effect are related</a:t>
            </a:r>
          </a:p>
          <a:p>
            <a:r>
              <a:rPr lang="en-US" sz="1400" dirty="0"/>
              <a:t>When determining whether two effects that appear to be related both occur with the same cause</a:t>
            </a:r>
          </a:p>
          <a:p>
            <a:r>
              <a:rPr lang="en-US" sz="1400" dirty="0"/>
              <a:t>When testing for autocorrelation before constructing a control chart</a:t>
            </a:r>
          </a:p>
        </p:txBody>
      </p:sp>
      <p:pic>
        <p:nvPicPr>
          <p:cNvPr id="9" name="Picture 8">
            <a:extLst>
              <a:ext uri="{FF2B5EF4-FFF2-40B4-BE49-F238E27FC236}">
                <a16:creationId xmlns:a16="http://schemas.microsoft.com/office/drawing/2014/main" id="{6536D93F-49B3-B54C-B004-9F791975E783}"/>
              </a:ext>
            </a:extLst>
          </p:cNvPr>
          <p:cNvPicPr>
            <a:picLocks noChangeAspect="1"/>
          </p:cNvPicPr>
          <p:nvPr/>
        </p:nvPicPr>
        <p:blipFill>
          <a:blip r:embed="rId3"/>
          <a:stretch>
            <a:fillRect/>
          </a:stretch>
        </p:blipFill>
        <p:spPr>
          <a:xfrm>
            <a:off x="7500939" y="2209166"/>
            <a:ext cx="4676774" cy="3427254"/>
          </a:xfrm>
          <a:prstGeom prst="rect">
            <a:avLst/>
          </a:prstGeom>
        </p:spPr>
      </p:pic>
    </p:spTree>
    <p:extLst>
      <p:ext uri="{BB962C8B-B14F-4D97-AF65-F5344CB8AC3E}">
        <p14:creationId xmlns:p14="http://schemas.microsoft.com/office/powerpoint/2010/main" val="1792145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7. Control chart</a:t>
            </a:r>
            <a:endParaRPr lang="en-US" dirty="0"/>
          </a:p>
        </p:txBody>
      </p:sp>
      <p:sp>
        <p:nvSpPr>
          <p:cNvPr id="3" name="Content Placeholder 2"/>
          <p:cNvSpPr>
            <a:spLocks noGrp="1"/>
          </p:cNvSpPr>
          <p:nvPr>
            <p:ph idx="1"/>
          </p:nvPr>
        </p:nvSpPr>
        <p:spPr>
          <a:xfrm>
            <a:off x="263769" y="1071564"/>
            <a:ext cx="7757487" cy="537317"/>
          </a:xfrm>
        </p:spPr>
        <p:txBody>
          <a:bodyPr>
            <a:normAutofit/>
          </a:bodyPr>
          <a:lstStyle/>
          <a:p>
            <a:pPr marL="0" indent="0">
              <a:buNone/>
            </a:pPr>
            <a:r>
              <a:rPr lang="en-GB" dirty="0"/>
              <a:t>Also called: scatter plot, X-Y graph</a:t>
            </a:r>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18</a:t>
            </a:fld>
            <a:endParaRPr lang="en-GB" altLang="en-US"/>
          </a:p>
        </p:txBody>
      </p:sp>
      <p:sp>
        <p:nvSpPr>
          <p:cNvPr id="8" name="Content Placeholder 2">
            <a:extLst>
              <a:ext uri="{FF2B5EF4-FFF2-40B4-BE49-F238E27FC236}">
                <a16:creationId xmlns:a16="http://schemas.microsoft.com/office/drawing/2014/main" id="{196BC4D5-2DEB-DD49-809E-DF05E8CDF6AA}"/>
              </a:ext>
            </a:extLst>
          </p:cNvPr>
          <p:cNvSpPr txBox="1">
            <a:spLocks/>
          </p:cNvSpPr>
          <p:nvPr/>
        </p:nvSpPr>
        <p:spPr>
          <a:xfrm>
            <a:off x="401403" y="1913383"/>
            <a:ext cx="7213835" cy="370160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1400" dirty="0"/>
              <a:t>Used to study how a process changes over time. Data are plotted in time order. A control chart always has a central line for the average, an upper line for the upper control limit, and a lower line for the lower control limit. These lines are determined from historical data. </a:t>
            </a:r>
          </a:p>
          <a:p>
            <a:pPr marL="0" indent="0">
              <a:buNone/>
            </a:pPr>
            <a:br>
              <a:rPr lang="en-US" sz="1400" b="1" dirty="0"/>
            </a:br>
            <a:r>
              <a:rPr lang="en-US" sz="1400" b="1" dirty="0"/>
              <a:t>When to use Control  Chart:</a:t>
            </a:r>
            <a:br>
              <a:rPr lang="en-US" sz="1400" b="1" dirty="0"/>
            </a:br>
            <a:endParaRPr lang="en-US" sz="1400" b="1" dirty="0"/>
          </a:p>
          <a:p>
            <a:r>
              <a:rPr lang="en-US" sz="1400" dirty="0"/>
              <a:t>When controlling ongoing processes by finding and correcting problems as they occur</a:t>
            </a:r>
          </a:p>
          <a:p>
            <a:r>
              <a:rPr lang="en-US" sz="1400" dirty="0"/>
              <a:t>When predicting the expected range of outcomes from a process</a:t>
            </a:r>
          </a:p>
          <a:p>
            <a:r>
              <a:rPr lang="en-US" sz="1400" dirty="0"/>
              <a:t>When determining whether a process is stable (in statistical control)</a:t>
            </a:r>
          </a:p>
          <a:p>
            <a:r>
              <a:rPr lang="en-US" sz="1400" dirty="0"/>
              <a:t>When analyzing patterns of process variation from special causes (non-routine events) or common causes (built into the process)</a:t>
            </a:r>
          </a:p>
          <a:p>
            <a:r>
              <a:rPr lang="en-US" sz="1400" dirty="0"/>
              <a:t>When determining whether your quality improvement project should aim to prevent specific problems or to make fundamental changes to the process </a:t>
            </a:r>
          </a:p>
        </p:txBody>
      </p:sp>
      <p:pic>
        <p:nvPicPr>
          <p:cNvPr id="9" name="Picture 8">
            <a:extLst>
              <a:ext uri="{FF2B5EF4-FFF2-40B4-BE49-F238E27FC236}">
                <a16:creationId xmlns:a16="http://schemas.microsoft.com/office/drawing/2014/main" id="{6536D93F-49B3-B54C-B004-9F791975E783}"/>
              </a:ext>
            </a:extLst>
          </p:cNvPr>
          <p:cNvPicPr>
            <a:picLocks noChangeAspect="1"/>
          </p:cNvPicPr>
          <p:nvPr/>
        </p:nvPicPr>
        <p:blipFill>
          <a:blip r:embed="rId3"/>
          <a:stretch>
            <a:fillRect/>
          </a:stretch>
        </p:blipFill>
        <p:spPr>
          <a:xfrm>
            <a:off x="7500939" y="2209166"/>
            <a:ext cx="4676774" cy="3427254"/>
          </a:xfrm>
          <a:prstGeom prst="rect">
            <a:avLst/>
          </a:prstGeom>
        </p:spPr>
      </p:pic>
    </p:spTree>
    <p:extLst>
      <p:ext uri="{BB962C8B-B14F-4D97-AF65-F5344CB8AC3E}">
        <p14:creationId xmlns:p14="http://schemas.microsoft.com/office/powerpoint/2010/main" val="4022872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7. Control chart</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19</a:t>
            </a:fld>
            <a:endParaRPr lang="en-GB" altLang="en-US"/>
          </a:p>
        </p:txBody>
      </p:sp>
      <p:pic>
        <p:nvPicPr>
          <p:cNvPr id="7" name="Picture 6">
            <a:extLst>
              <a:ext uri="{FF2B5EF4-FFF2-40B4-BE49-F238E27FC236}">
                <a16:creationId xmlns:a16="http://schemas.microsoft.com/office/drawing/2014/main" id="{3F77C7A5-C6E1-6445-9C96-7875145A803A}"/>
              </a:ext>
            </a:extLst>
          </p:cNvPr>
          <p:cNvPicPr>
            <a:picLocks noChangeAspect="1"/>
          </p:cNvPicPr>
          <p:nvPr/>
        </p:nvPicPr>
        <p:blipFill>
          <a:blip r:embed="rId3"/>
          <a:stretch>
            <a:fillRect/>
          </a:stretch>
        </p:blipFill>
        <p:spPr>
          <a:xfrm>
            <a:off x="2837442" y="1251521"/>
            <a:ext cx="6517116" cy="4451582"/>
          </a:xfrm>
          <a:prstGeom prst="rect">
            <a:avLst/>
          </a:prstGeom>
        </p:spPr>
      </p:pic>
      <p:sp>
        <p:nvSpPr>
          <p:cNvPr id="10" name="TextBox 9">
            <a:extLst>
              <a:ext uri="{FF2B5EF4-FFF2-40B4-BE49-F238E27FC236}">
                <a16:creationId xmlns:a16="http://schemas.microsoft.com/office/drawing/2014/main" id="{5AD8A133-5BCE-A646-A408-C873E5E91E2C}"/>
              </a:ext>
            </a:extLst>
          </p:cNvPr>
          <p:cNvSpPr txBox="1"/>
          <p:nvPr/>
        </p:nvSpPr>
        <p:spPr>
          <a:xfrm>
            <a:off x="328613" y="928356"/>
            <a:ext cx="3988592" cy="646331"/>
          </a:xfrm>
          <a:prstGeom prst="rect">
            <a:avLst/>
          </a:prstGeom>
          <a:noFill/>
        </p:spPr>
        <p:txBody>
          <a:bodyPr wrap="none" rtlCol="0">
            <a:spAutoFit/>
          </a:bodyPr>
          <a:lstStyle/>
          <a:p>
            <a:r>
              <a:rPr lang="en-GB" b="1" dirty="0"/>
              <a:t>Control Chart: Out-of-Control Signals</a:t>
            </a:r>
            <a:endParaRPr lang="en-GB" dirty="0"/>
          </a:p>
          <a:p>
            <a:endParaRPr lang="en-US" dirty="0"/>
          </a:p>
        </p:txBody>
      </p:sp>
    </p:spTree>
    <p:extLst>
      <p:ext uri="{BB962C8B-B14F-4D97-AF65-F5344CB8AC3E}">
        <p14:creationId xmlns:p14="http://schemas.microsoft.com/office/powerpoint/2010/main" val="2295079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a:t>Qulity</a:t>
            </a:r>
            <a:r>
              <a:rPr lang="en-GB" dirty="0"/>
              <a:t> </a:t>
            </a:r>
            <a:r>
              <a:rPr lang="en-GB" dirty="0" err="1"/>
              <a:t>Contol</a:t>
            </a:r>
            <a:r>
              <a:rPr lang="en-GB" dirty="0"/>
              <a:t> </a:t>
            </a:r>
            <a:r>
              <a:rPr lang="en-GB" dirty="0" err="1"/>
              <a:t>Overveiw</a:t>
            </a:r>
            <a:endParaRPr lang="en-US" dirty="0"/>
          </a:p>
        </p:txBody>
      </p:sp>
      <p:sp>
        <p:nvSpPr>
          <p:cNvPr id="4" name="Slide Number Placeholder 3"/>
          <p:cNvSpPr>
            <a:spLocks noGrp="1"/>
          </p:cNvSpPr>
          <p:nvPr>
            <p:ph type="sldNum" sz="quarter" idx="12"/>
          </p:nvPr>
        </p:nvSpPr>
        <p:spPr/>
        <p:txBody>
          <a:bodyPr/>
          <a:lstStyle/>
          <a:p>
            <a:fld id="{A0B59305-2C5D-4A95-B45F-0E7817A8C723}" type="slidenum">
              <a:rPr lang="en-GB" altLang="en-US" smtClean="0"/>
              <a:pPr/>
              <a:t>20</a:t>
            </a:fld>
            <a:endParaRPr lang="en-GB" altLang="en-US"/>
          </a:p>
        </p:txBody>
      </p:sp>
      <p:sp>
        <p:nvSpPr>
          <p:cNvPr id="10" name="TextBox 9">
            <a:extLst>
              <a:ext uri="{FF2B5EF4-FFF2-40B4-BE49-F238E27FC236}">
                <a16:creationId xmlns:a16="http://schemas.microsoft.com/office/drawing/2014/main" id="{5AD8A133-5BCE-A646-A408-C873E5E91E2C}"/>
              </a:ext>
            </a:extLst>
          </p:cNvPr>
          <p:cNvSpPr txBox="1"/>
          <p:nvPr/>
        </p:nvSpPr>
        <p:spPr>
          <a:xfrm>
            <a:off x="271457" y="1174746"/>
            <a:ext cx="11388785" cy="3693319"/>
          </a:xfrm>
          <a:prstGeom prst="rect">
            <a:avLst/>
          </a:prstGeom>
          <a:noFill/>
        </p:spPr>
        <p:txBody>
          <a:bodyPr wrap="square" rtlCol="0">
            <a:spAutoFit/>
          </a:bodyPr>
          <a:lstStyle/>
          <a:p>
            <a:r>
              <a:rPr lang="en-GB" dirty="0"/>
              <a:t>Quality tools are defined as an instrument or technique to support and improve the activities of quality management and improvement.</a:t>
            </a:r>
          </a:p>
          <a:p>
            <a:endParaRPr lang="en-GB" dirty="0"/>
          </a:p>
          <a:p>
            <a:endParaRPr lang="en-GB" dirty="0"/>
          </a:p>
          <a:p>
            <a:endParaRPr lang="en-GB" dirty="0"/>
          </a:p>
          <a:p>
            <a:r>
              <a:rPr lang="en-GB" dirty="0"/>
              <a:t>These tools can help identify new ways to </a:t>
            </a:r>
          </a:p>
          <a:p>
            <a:pPr marL="285750" indent="-285750">
              <a:buFont typeface="Arial" panose="020B0604020202020204" pitchFamily="34" charset="0"/>
              <a:buChar char="•"/>
            </a:pPr>
            <a:r>
              <a:rPr lang="en-GB" dirty="0"/>
              <a:t>identify causes, </a:t>
            </a:r>
          </a:p>
          <a:p>
            <a:pPr marL="285750" indent="-285750">
              <a:buFont typeface="Arial" panose="020B0604020202020204" pitchFamily="34" charset="0"/>
              <a:buChar char="•"/>
            </a:pPr>
            <a:r>
              <a:rPr lang="en-GB" dirty="0"/>
              <a:t>understand processes, </a:t>
            </a:r>
          </a:p>
          <a:p>
            <a:pPr marL="285750" indent="-285750">
              <a:buFont typeface="Arial" panose="020B0604020202020204" pitchFamily="34" charset="0"/>
              <a:buChar char="•"/>
            </a:pPr>
            <a:r>
              <a:rPr lang="en-GB" dirty="0"/>
              <a:t>collect and analyse data, </a:t>
            </a:r>
          </a:p>
          <a:p>
            <a:pPr marL="285750" indent="-285750">
              <a:buFont typeface="Arial" panose="020B0604020202020204" pitchFamily="34" charset="0"/>
              <a:buChar char="•"/>
            </a:pPr>
            <a:r>
              <a:rPr lang="en-GB" dirty="0"/>
              <a:t>generate ideas, </a:t>
            </a:r>
          </a:p>
          <a:p>
            <a:pPr marL="285750" indent="-285750">
              <a:buFont typeface="Arial" panose="020B0604020202020204" pitchFamily="34" charset="0"/>
              <a:buChar char="•"/>
            </a:pPr>
            <a:r>
              <a:rPr lang="en-GB" dirty="0"/>
              <a:t>keep projects on track, and </a:t>
            </a:r>
          </a:p>
          <a:p>
            <a:pPr marL="285750" indent="-285750">
              <a:buFont typeface="Arial" panose="020B0604020202020204" pitchFamily="34" charset="0"/>
              <a:buChar char="•"/>
            </a:pPr>
            <a:r>
              <a:rPr lang="en-GB" dirty="0"/>
              <a:t>make informed decisions for all of your continuous improvement activities.</a:t>
            </a:r>
          </a:p>
          <a:p>
            <a:endParaRPr lang="en-US" dirty="0"/>
          </a:p>
        </p:txBody>
      </p:sp>
      <p:pic>
        <p:nvPicPr>
          <p:cNvPr id="5" name="Picture 4">
            <a:extLst>
              <a:ext uri="{FF2B5EF4-FFF2-40B4-BE49-F238E27FC236}">
                <a16:creationId xmlns:a16="http://schemas.microsoft.com/office/drawing/2014/main" id="{AFDBCD43-CC8A-7549-AC60-75D57B327203}"/>
              </a:ext>
            </a:extLst>
          </p:cNvPr>
          <p:cNvPicPr>
            <a:picLocks noChangeAspect="1"/>
          </p:cNvPicPr>
          <p:nvPr/>
        </p:nvPicPr>
        <p:blipFill>
          <a:blip r:embed="rId3"/>
          <a:stretch>
            <a:fillRect/>
          </a:stretch>
        </p:blipFill>
        <p:spPr>
          <a:xfrm>
            <a:off x="8101015" y="1630360"/>
            <a:ext cx="4032250" cy="4032250"/>
          </a:xfrm>
          <a:prstGeom prst="rect">
            <a:avLst/>
          </a:prstGeom>
        </p:spPr>
      </p:pic>
    </p:spTree>
    <p:extLst>
      <p:ext uri="{BB962C8B-B14F-4D97-AF65-F5344CB8AC3E}">
        <p14:creationId xmlns:p14="http://schemas.microsoft.com/office/powerpoint/2010/main" val="2720902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p:txBody>
          <a:bodyPr/>
          <a:lstStyle/>
          <a:p>
            <a:fld id="{3D165440-4880-415F-9146-4793BDD623F8}" type="slidenum">
              <a:rPr lang="en-GB" smtClean="0"/>
              <a:t>21</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157162" y="780138"/>
            <a:ext cx="2700338" cy="800219"/>
          </a:xfrm>
          <a:prstGeom prst="rect">
            <a:avLst/>
          </a:prstGeom>
          <a:noFill/>
        </p:spPr>
        <p:txBody>
          <a:bodyPr wrap="square" rtlCol="0">
            <a:spAutoFit/>
          </a:bodyPr>
          <a:lstStyle/>
          <a:p>
            <a:r>
              <a:rPr lang="en-US" sz="2400" b="1" dirty="0"/>
              <a:t>Questions?</a:t>
            </a:r>
            <a:endParaRPr lang="en-US" sz="2400" dirty="0"/>
          </a:p>
          <a:p>
            <a:r>
              <a:rPr lang="en-US" sz="2200" dirty="0"/>
              <a:t>  </a:t>
            </a:r>
          </a:p>
        </p:txBody>
      </p:sp>
      <p:pic>
        <p:nvPicPr>
          <p:cNvPr id="6" name="Picture 2">
            <a:extLst>
              <a:ext uri="{FF2B5EF4-FFF2-40B4-BE49-F238E27FC236}">
                <a16:creationId xmlns:a16="http://schemas.microsoft.com/office/drawing/2014/main" id="{E32F50FD-A260-0740-95DC-3F1A4FF01981}"/>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43281" y="1239294"/>
            <a:ext cx="7872105" cy="447063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Title 1">
            <a:extLst>
              <a:ext uri="{FF2B5EF4-FFF2-40B4-BE49-F238E27FC236}">
                <a16:creationId xmlns:a16="http://schemas.microsoft.com/office/drawing/2014/main" id="{C9F92E14-77D9-4F48-B96D-6FE17F31658D}"/>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Tree>
    <p:extLst>
      <p:ext uri="{BB962C8B-B14F-4D97-AF65-F5344CB8AC3E}">
        <p14:creationId xmlns:p14="http://schemas.microsoft.com/office/powerpoint/2010/main" val="40439105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705796C-DAD5-E742-A4E9-1C38B10D1E2A}"/>
              </a:ext>
            </a:extLst>
          </p:cNvPr>
          <p:cNvSpPr>
            <a:spLocks noGrp="1"/>
          </p:cNvSpPr>
          <p:nvPr>
            <p:ph type="sldNum" sz="quarter" idx="12"/>
          </p:nvPr>
        </p:nvSpPr>
        <p:spPr/>
        <p:txBody>
          <a:bodyPr/>
          <a:lstStyle/>
          <a:p>
            <a:fld id="{3D165440-4880-415F-9146-4793BDD623F8}" type="slidenum">
              <a:rPr lang="en-GB" smtClean="0"/>
              <a:t>22</a:t>
            </a:fld>
            <a:endParaRPr lang="en-GB"/>
          </a:p>
        </p:txBody>
      </p:sp>
      <p:sp>
        <p:nvSpPr>
          <p:cNvPr id="8" name="TextBox 7">
            <a:extLst>
              <a:ext uri="{FF2B5EF4-FFF2-40B4-BE49-F238E27FC236}">
                <a16:creationId xmlns:a16="http://schemas.microsoft.com/office/drawing/2014/main" id="{456F2AED-3863-114E-901F-5E5C46917BDD}"/>
              </a:ext>
            </a:extLst>
          </p:cNvPr>
          <p:cNvSpPr txBox="1"/>
          <p:nvPr/>
        </p:nvSpPr>
        <p:spPr>
          <a:xfrm>
            <a:off x="689113" y="1174746"/>
            <a:ext cx="2700338" cy="461665"/>
          </a:xfrm>
          <a:prstGeom prst="rect">
            <a:avLst/>
          </a:prstGeom>
          <a:noFill/>
        </p:spPr>
        <p:txBody>
          <a:bodyPr wrap="square" rtlCol="0">
            <a:spAutoFit/>
          </a:bodyPr>
          <a:lstStyle/>
          <a:p>
            <a:r>
              <a:rPr lang="en-US" sz="2400" b="1" dirty="0"/>
              <a:t>References</a:t>
            </a:r>
            <a:endParaRPr lang="en-US" sz="2400" dirty="0"/>
          </a:p>
        </p:txBody>
      </p:sp>
      <p:sp>
        <p:nvSpPr>
          <p:cNvPr id="5" name="Content Placeholder 4">
            <a:extLst>
              <a:ext uri="{FF2B5EF4-FFF2-40B4-BE49-F238E27FC236}">
                <a16:creationId xmlns:a16="http://schemas.microsoft.com/office/drawing/2014/main" id="{42AD142F-1159-844D-826D-373F8A3BA0FD}"/>
              </a:ext>
            </a:extLst>
          </p:cNvPr>
          <p:cNvSpPr>
            <a:spLocks noGrp="1"/>
          </p:cNvSpPr>
          <p:nvPr>
            <p:ph idx="1"/>
          </p:nvPr>
        </p:nvSpPr>
        <p:spPr>
          <a:xfrm>
            <a:off x="689113" y="1959566"/>
            <a:ext cx="10972800" cy="3586795"/>
          </a:xfrm>
        </p:spPr>
        <p:txBody>
          <a:bodyPr>
            <a:normAutofit/>
          </a:bodyPr>
          <a:lstStyle/>
          <a:p>
            <a:pPr marL="0" indent="0">
              <a:buNone/>
            </a:pPr>
            <a:r>
              <a:rPr lang="en-GB" sz="1600" dirty="0"/>
              <a:t>Ishikawa, K., 1989. </a:t>
            </a:r>
            <a:r>
              <a:rPr lang="en-GB" sz="1600" i="1" dirty="0"/>
              <a:t>Introduction To Quality Control</a:t>
            </a:r>
            <a:r>
              <a:rPr lang="en-GB" sz="1600" dirty="0"/>
              <a:t>. [S l.]: Chapman-Hall.</a:t>
            </a:r>
            <a:endParaRPr lang="en-GB" sz="1600" dirty="0">
              <a:cs typeface="Arial" panose="020B0604020202020204" pitchFamily="34" charset="0"/>
            </a:endParaRPr>
          </a:p>
          <a:p>
            <a:pPr marL="0" indent="0">
              <a:buNone/>
            </a:pPr>
            <a:br>
              <a:rPr lang="en-GB" sz="1600" dirty="0">
                <a:cs typeface="Arial" panose="020B0604020202020204" pitchFamily="34" charset="0"/>
              </a:rPr>
            </a:br>
            <a:r>
              <a:rPr lang="en-GB" sz="1600" dirty="0" err="1">
                <a:cs typeface="Arial" panose="020B0604020202020204" pitchFamily="34" charset="0"/>
              </a:rPr>
              <a:t>Juran</a:t>
            </a:r>
            <a:r>
              <a:rPr lang="en-GB" sz="1600" dirty="0">
                <a:cs typeface="Arial" panose="020B0604020202020204" pitchFamily="34" charset="0"/>
              </a:rPr>
              <a:t>, J. and </a:t>
            </a:r>
            <a:r>
              <a:rPr lang="en-GB" sz="1600" dirty="0" err="1">
                <a:cs typeface="Arial" panose="020B0604020202020204" pitchFamily="34" charset="0"/>
              </a:rPr>
              <a:t>Gryna</a:t>
            </a:r>
            <a:r>
              <a:rPr lang="en-GB" sz="1600" dirty="0">
                <a:cs typeface="Arial" panose="020B0604020202020204" pitchFamily="34" charset="0"/>
              </a:rPr>
              <a:t>, F., 1988. </a:t>
            </a:r>
            <a:r>
              <a:rPr lang="en-GB" sz="1600" i="1" dirty="0" err="1">
                <a:cs typeface="Arial" panose="020B0604020202020204" pitchFamily="34" charset="0"/>
              </a:rPr>
              <a:t>Juran's</a:t>
            </a:r>
            <a:r>
              <a:rPr lang="en-GB" sz="1600" i="1" dirty="0">
                <a:cs typeface="Arial" panose="020B0604020202020204" pitchFamily="34" charset="0"/>
              </a:rPr>
              <a:t> Quality Handbook</a:t>
            </a:r>
            <a:r>
              <a:rPr lang="en-GB" sz="1600" dirty="0">
                <a:cs typeface="Arial" panose="020B0604020202020204" pitchFamily="34" charset="0"/>
              </a:rPr>
              <a:t>. 4th ed. McGraw-Hill Education.</a:t>
            </a:r>
          </a:p>
          <a:p>
            <a:pPr marL="0" indent="0">
              <a:buNone/>
            </a:pPr>
            <a:endParaRPr lang="en-GB" sz="1600" dirty="0">
              <a:cs typeface="Arial" panose="020B0604020202020204" pitchFamily="34" charset="0"/>
            </a:endParaRPr>
          </a:p>
          <a:p>
            <a:pPr marL="0" indent="0">
              <a:buNone/>
            </a:pPr>
            <a:r>
              <a:rPr lang="en-GB" sz="1600" dirty="0" err="1">
                <a:cs typeface="Arial" panose="020B0604020202020204" pitchFamily="34" charset="0"/>
              </a:rPr>
              <a:t>Mortiboys</a:t>
            </a:r>
            <a:r>
              <a:rPr lang="en-GB" sz="1600" dirty="0">
                <a:cs typeface="Arial" panose="020B0604020202020204" pitchFamily="34" charset="0"/>
              </a:rPr>
              <a:t>, R J (1991) Leadership and Quality Management: A Guide for Chief Executives, Department of Trade and Industry, London</a:t>
            </a:r>
          </a:p>
          <a:p>
            <a:pPr marL="0" indent="0">
              <a:buNone/>
            </a:pPr>
            <a:endParaRPr lang="en-GB" sz="1600" dirty="0">
              <a:cs typeface="Arial" panose="020B0604020202020204" pitchFamily="34" charset="0"/>
            </a:endParaRPr>
          </a:p>
          <a:p>
            <a:pPr marL="0" indent="0">
              <a:buNone/>
            </a:pPr>
            <a:r>
              <a:rPr lang="en-GB" sz="1600" dirty="0">
                <a:cs typeface="Arial" panose="020B0604020202020204" pitchFamily="34" charset="0"/>
              </a:rPr>
              <a:t>Richards, K., 2020. </a:t>
            </a:r>
            <a:r>
              <a:rPr lang="en-GB" sz="1600" i="1" dirty="0">
                <a:cs typeface="Arial" panose="020B0604020202020204" pitchFamily="34" charset="0"/>
              </a:rPr>
              <a:t>The Engineering Design Primer</a:t>
            </a:r>
            <a:r>
              <a:rPr lang="en-GB" sz="1600" dirty="0">
                <a:cs typeface="Arial" panose="020B0604020202020204" pitchFamily="34" charset="0"/>
              </a:rPr>
              <a:t>. Boca </a:t>
            </a:r>
            <a:r>
              <a:rPr lang="en-GB" sz="1600" dirty="0" err="1">
                <a:cs typeface="Arial" panose="020B0604020202020204" pitchFamily="34" charset="0"/>
              </a:rPr>
              <a:t>Ratan</a:t>
            </a:r>
            <a:r>
              <a:rPr lang="en-GB" sz="1600" dirty="0">
                <a:cs typeface="Arial" panose="020B0604020202020204" pitchFamily="34" charset="0"/>
              </a:rPr>
              <a:t>, Florida. FL 33487: Taylor and Francis Group.</a:t>
            </a:r>
            <a:br>
              <a:rPr lang="en-GB" sz="1600" dirty="0"/>
            </a:br>
            <a:endParaRPr lang="en-US" sz="1600" dirty="0"/>
          </a:p>
        </p:txBody>
      </p:sp>
      <p:sp>
        <p:nvSpPr>
          <p:cNvPr id="9" name="Title 1">
            <a:extLst>
              <a:ext uri="{FF2B5EF4-FFF2-40B4-BE49-F238E27FC236}">
                <a16:creationId xmlns:a16="http://schemas.microsoft.com/office/drawing/2014/main" id="{19F7ACEA-B27A-4042-BF6C-B448A751241D}"/>
              </a:ext>
            </a:extLst>
          </p:cNvPr>
          <p:cNvSpPr>
            <a:spLocks noGrp="1"/>
          </p:cNvSpPr>
          <p:nvPr>
            <p:ph type="title"/>
          </p:nvPr>
        </p:nvSpPr>
        <p:spPr>
          <a:xfrm>
            <a:off x="3002935" y="126752"/>
            <a:ext cx="6172200" cy="666754"/>
          </a:xfrm>
        </p:spPr>
        <p:txBody>
          <a:bodyPr>
            <a:normAutofit/>
          </a:bodyPr>
          <a:lstStyle/>
          <a:p>
            <a:r>
              <a:rPr lang="en-US" sz="2000" dirty="0"/>
              <a:t>Understanding the Customer Experience</a:t>
            </a:r>
          </a:p>
        </p:txBody>
      </p:sp>
    </p:spTree>
    <p:extLst>
      <p:ext uri="{BB962C8B-B14F-4D97-AF65-F5344CB8AC3E}">
        <p14:creationId xmlns:p14="http://schemas.microsoft.com/office/powerpoint/2010/main" val="168040616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id="{F0835F6A-5680-114F-BFBE-3CDA6CAE3715}" vid="{89D54862-BCFF-594F-B14E-A9C3DC1AAF6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20140311PresentationUWTSDTemplate</Template>
  <TotalTime>15710</TotalTime>
  <Words>1742</Words>
  <Application>Microsoft Macintosh PowerPoint</Application>
  <PresentationFormat>Widescreen</PresentationFormat>
  <Paragraphs>234</Paragraphs>
  <Slides>22</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Myriad Pro</vt:lpstr>
      <vt:lpstr>20140311PresentationUWTSDTemplate</vt:lpstr>
      <vt:lpstr>BA Management Skills for the Workplace BMSK5003</vt:lpstr>
      <vt:lpstr>Understanding the Customer Experience</vt:lpstr>
      <vt:lpstr>Understanding the Customer Experience</vt:lpstr>
      <vt:lpstr>Eight Dimensions of Quality</vt:lpstr>
      <vt:lpstr>Quality Control</vt:lpstr>
      <vt:lpstr>Quality Control</vt:lpstr>
      <vt:lpstr>Quality Control</vt:lpstr>
      <vt:lpstr>Quality Control</vt:lpstr>
      <vt:lpstr>Quality Control</vt:lpstr>
      <vt:lpstr>Six Sigma</vt:lpstr>
      <vt:lpstr>7 Basic Tools of Quality</vt:lpstr>
      <vt:lpstr>1. Stratification (Divide and Conquer)</vt:lpstr>
      <vt:lpstr>2. Histogram</vt:lpstr>
      <vt:lpstr>3. Check Sheet/Tally</vt:lpstr>
      <vt:lpstr>4. Cause-and-effect diagram </vt:lpstr>
      <vt:lpstr>5. Pareto chart (80/20 Rule) </vt:lpstr>
      <vt:lpstr>6. Scatter diagram</vt:lpstr>
      <vt:lpstr>7. Control chart</vt:lpstr>
      <vt:lpstr>7. Control chart</vt:lpstr>
      <vt:lpstr>Qulity Contol Overveiw</vt:lpstr>
      <vt:lpstr>Understanding the Customer Experience</vt:lpstr>
      <vt:lpstr>Understanding the Customer Experience</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Bell-Davies</dc:creator>
  <cp:lastModifiedBy>Mark Bell-Davies</cp:lastModifiedBy>
  <cp:revision>37</cp:revision>
  <dcterms:created xsi:type="dcterms:W3CDTF">2020-06-08T16:11:31Z</dcterms:created>
  <dcterms:modified xsi:type="dcterms:W3CDTF">2020-10-23T14:21:53Z</dcterms:modified>
</cp:coreProperties>
</file>