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8" r:id="rId2"/>
    <p:sldId id="264" r:id="rId3"/>
    <p:sldId id="262" r:id="rId4"/>
    <p:sldId id="259" r:id="rId5"/>
    <p:sldId id="261" r:id="rId6"/>
    <p:sldId id="269" r:id="rId7"/>
    <p:sldId id="267" r:id="rId8"/>
    <p:sldId id="268" r:id="rId9"/>
    <p:sldId id="260"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76E89-FBA9-410F-9736-69C9C2D76C2D}" v="114" dt="2021-01-12T15:15:08.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1" autoAdjust="0"/>
    <p:restoredTop sz="94660"/>
  </p:normalViewPr>
  <p:slideViewPr>
    <p:cSldViewPr snapToGrid="0">
      <p:cViewPr>
        <p:scale>
          <a:sx n="50" d="100"/>
          <a:sy n="50" d="100"/>
        </p:scale>
        <p:origin x="1168"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1/9/2021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6161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06215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97532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0989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11915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2144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20446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6177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4114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86705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1/9/2021</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1234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1/9/2021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92441135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 TargetMode="External"/><Relationship Id="rId2" Type="http://schemas.openxmlformats.org/officeDocument/2006/relationships/hyperlink" Target="https://hwb.gov.wales/" TargetMode="External"/><Relationship Id="rId1" Type="http://schemas.openxmlformats.org/officeDocument/2006/relationships/slideLayout" Target="../slideLayouts/slideLayout2.xml"/><Relationship Id="rId4" Type="http://schemas.openxmlformats.org/officeDocument/2006/relationships/hyperlink" Target="https://www.unicef.org.uk/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20" y="10"/>
            <a:ext cx="12188932" cy="6856614"/>
          </a:xfrm>
          <a:prstGeom prst="rect">
            <a:avLst/>
          </a:prstGeom>
        </p:spPr>
      </p:pic>
      <p:sp>
        <p:nvSpPr>
          <p:cNvPr id="3" name="Subtitle 2">
            <a:extLst>
              <a:ext uri="{FF2B5EF4-FFF2-40B4-BE49-F238E27FC236}">
                <a16:creationId xmlns:a16="http://schemas.microsoft.com/office/drawing/2014/main" id="{6ADDA4D2-A057-48AE-B09D-DEBB84E02B5F}"/>
              </a:ext>
            </a:extLst>
          </p:cNvPr>
          <p:cNvSpPr>
            <a:spLocks noGrp="1"/>
          </p:cNvSpPr>
          <p:nvPr>
            <p:ph type="subTitle" idx="1"/>
          </p:nvPr>
        </p:nvSpPr>
        <p:spPr>
          <a:xfrm>
            <a:off x="3111008" y="2983685"/>
            <a:ext cx="6858492" cy="2268196"/>
          </a:xfrm>
          <a:solidFill>
            <a:srgbClr val="00B0F0"/>
          </a:solidFill>
          <a:effectLst>
            <a:softEdge rad="241300"/>
          </a:effectLst>
        </p:spPr>
        <p:txBody>
          <a:bodyPr anchor="t">
            <a:normAutofit/>
          </a:bodyPr>
          <a:lstStyle/>
          <a:p>
            <a:endParaRPr lang="en-GB" sz="2200" b="1" i="1" dirty="0">
              <a:solidFill>
                <a:schemeClr val="tx1">
                  <a:lumMod val="95000"/>
                  <a:lumOff val="5000"/>
                </a:schemeClr>
              </a:solidFill>
            </a:endParaRPr>
          </a:p>
          <a:p>
            <a:r>
              <a:rPr lang="en-GB" sz="3200" b="1" i="1" dirty="0">
                <a:solidFill>
                  <a:schemeClr val="tx1">
                    <a:lumMod val="95000"/>
                    <a:lumOff val="5000"/>
                  </a:schemeClr>
                </a:solidFill>
              </a:rPr>
              <a:t>Sara Hough</a:t>
            </a:r>
          </a:p>
          <a:p>
            <a:r>
              <a:rPr lang="en-GB" sz="3200" b="1" i="1" dirty="0">
                <a:solidFill>
                  <a:schemeClr val="tx1">
                    <a:lumMod val="95000"/>
                    <a:lumOff val="5000"/>
                  </a:schemeClr>
                </a:solidFill>
              </a:rPr>
              <a:t>-Cover Supervisor KS3 and 4</a:t>
            </a:r>
          </a:p>
          <a:p>
            <a:endParaRPr lang="en-GB" sz="2200" b="1" i="1" dirty="0">
              <a:solidFill>
                <a:schemeClr val="tx1">
                  <a:lumMod val="95000"/>
                  <a:lumOff val="5000"/>
                </a:schemeClr>
              </a:solidFill>
            </a:endParaRPr>
          </a:p>
        </p:txBody>
      </p:sp>
      <p:pic>
        <p:nvPicPr>
          <p:cNvPr id="6" name="Picture 5">
            <a:extLst>
              <a:ext uri="{FF2B5EF4-FFF2-40B4-BE49-F238E27FC236}">
                <a16:creationId xmlns:a16="http://schemas.microsoft.com/office/drawing/2014/main" id="{DF029D1D-09B7-4748-9319-CEE524BA8A54}"/>
              </a:ext>
            </a:extLst>
          </p:cNvPr>
          <p:cNvPicPr>
            <a:picLocks noChangeAspect="1"/>
          </p:cNvPicPr>
          <p:nvPr/>
        </p:nvPicPr>
        <p:blipFill rotWithShape="1">
          <a:blip r:embed="rId3"/>
          <a:srcRect l="17440" t="17625" r="15496" b="61366"/>
          <a:stretch/>
        </p:blipFill>
        <p:spPr>
          <a:xfrm>
            <a:off x="2173532" y="575653"/>
            <a:ext cx="8176478" cy="1440794"/>
          </a:xfrm>
          <a:prstGeom prst="rect">
            <a:avLst/>
          </a:prstGeom>
          <a:effectLst>
            <a:softEdge rad="50800"/>
          </a:effectLst>
        </p:spPr>
      </p:pic>
      <p:sp>
        <p:nvSpPr>
          <p:cNvPr id="2" name="TextBox 1">
            <a:extLst>
              <a:ext uri="{FF2B5EF4-FFF2-40B4-BE49-F238E27FC236}">
                <a16:creationId xmlns:a16="http://schemas.microsoft.com/office/drawing/2014/main" id="{870CBDD9-5073-4E39-8B2A-DE4C48E7F505}"/>
              </a:ext>
            </a:extLst>
          </p:cNvPr>
          <p:cNvSpPr txBox="1"/>
          <p:nvPr/>
        </p:nvSpPr>
        <p:spPr>
          <a:xfrm>
            <a:off x="7412023" y="1796276"/>
            <a:ext cx="1543574" cy="246221"/>
          </a:xfrm>
          <a:prstGeom prst="rect">
            <a:avLst/>
          </a:prstGeom>
          <a:noFill/>
        </p:spPr>
        <p:txBody>
          <a:bodyPr wrap="square" rtlCol="0">
            <a:spAutoFit/>
          </a:bodyPr>
          <a:lstStyle/>
          <a:p>
            <a:r>
              <a:rPr lang="en-GB" sz="1000" dirty="0"/>
              <a:t>https://ttrockstars.com/</a:t>
            </a:r>
          </a:p>
        </p:txBody>
      </p:sp>
    </p:spTree>
    <p:extLst>
      <p:ext uri="{BB962C8B-B14F-4D97-AF65-F5344CB8AC3E}">
        <p14:creationId xmlns:p14="http://schemas.microsoft.com/office/powerpoint/2010/main" val="3908632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20" y="10"/>
            <a:ext cx="12188932" cy="6856614"/>
          </a:xfrm>
          <a:prstGeom prst="rect">
            <a:avLst/>
          </a:prstGeom>
        </p:spPr>
      </p:pic>
      <p:sp>
        <p:nvSpPr>
          <p:cNvPr id="3" name="Subtitle 2">
            <a:extLst>
              <a:ext uri="{FF2B5EF4-FFF2-40B4-BE49-F238E27FC236}">
                <a16:creationId xmlns:a16="http://schemas.microsoft.com/office/drawing/2014/main" id="{6ADDA4D2-A057-48AE-B09D-DEBB84E02B5F}"/>
              </a:ext>
            </a:extLst>
          </p:cNvPr>
          <p:cNvSpPr>
            <a:spLocks noGrp="1"/>
          </p:cNvSpPr>
          <p:nvPr>
            <p:ph type="subTitle" idx="1"/>
          </p:nvPr>
        </p:nvSpPr>
        <p:spPr>
          <a:xfrm>
            <a:off x="361950" y="481195"/>
            <a:ext cx="11468100" cy="5895610"/>
          </a:xfrm>
          <a:solidFill>
            <a:srgbClr val="00B0F0"/>
          </a:solidFill>
          <a:effectLst>
            <a:softEdge rad="317500"/>
          </a:effectLst>
        </p:spPr>
        <p:txBody>
          <a:bodyPr anchor="t">
            <a:normAutofit fontScale="92500" lnSpcReduction="20000"/>
          </a:bodyPr>
          <a:lstStyle/>
          <a:p>
            <a:endParaRPr lang="en-GB" sz="3100" b="1" i="1" dirty="0">
              <a:solidFill>
                <a:schemeClr val="tx1">
                  <a:lumMod val="95000"/>
                  <a:lumOff val="5000"/>
                </a:schemeClr>
              </a:solidFill>
            </a:endParaRPr>
          </a:p>
          <a:p>
            <a:r>
              <a:rPr lang="en-GB" sz="2600" b="1" i="1" dirty="0">
                <a:solidFill>
                  <a:schemeClr val="tx1">
                    <a:lumMod val="95000"/>
                    <a:lumOff val="5000"/>
                  </a:schemeClr>
                </a:solidFill>
              </a:rPr>
              <a:t>Contents</a:t>
            </a:r>
          </a:p>
          <a:p>
            <a:r>
              <a:rPr lang="en-GB" sz="2600" b="1" i="1" dirty="0">
                <a:solidFill>
                  <a:schemeClr val="tx1">
                    <a:lumMod val="95000"/>
                    <a:lumOff val="5000"/>
                  </a:schemeClr>
                </a:solidFill>
              </a:rPr>
              <a:t>-Inspiration</a:t>
            </a:r>
          </a:p>
          <a:p>
            <a:pPr marL="342900" indent="-342900">
              <a:buFontTx/>
              <a:buChar char="-"/>
            </a:pPr>
            <a:r>
              <a:rPr lang="en-GB" sz="2600" b="1" i="1" dirty="0">
                <a:solidFill>
                  <a:schemeClr val="tx1">
                    <a:lumMod val="95000"/>
                    <a:lumOff val="5000"/>
                  </a:schemeClr>
                </a:solidFill>
              </a:rPr>
              <a:t>How pupils learn</a:t>
            </a:r>
          </a:p>
          <a:p>
            <a:pPr marL="342900" indent="-342900">
              <a:buFontTx/>
              <a:buChar char="-"/>
            </a:pPr>
            <a:r>
              <a:rPr lang="en-GB" sz="2600" b="1" i="1" dirty="0">
                <a:solidFill>
                  <a:schemeClr val="tx1">
                    <a:lumMod val="95000"/>
                    <a:lumOff val="5000"/>
                  </a:schemeClr>
                </a:solidFill>
              </a:rPr>
              <a:t>Reviews</a:t>
            </a:r>
          </a:p>
          <a:p>
            <a:pPr marL="342900" indent="-342900">
              <a:buFontTx/>
              <a:buChar char="-"/>
            </a:pPr>
            <a:r>
              <a:rPr lang="en-GB" sz="2600" b="1" i="1" dirty="0">
                <a:solidFill>
                  <a:schemeClr val="tx1">
                    <a:lumMod val="95000"/>
                    <a:lumOff val="5000"/>
                  </a:schemeClr>
                </a:solidFill>
              </a:rPr>
              <a:t>Disadvantages</a:t>
            </a:r>
          </a:p>
          <a:p>
            <a:pPr marL="342900" indent="-342900">
              <a:buFontTx/>
              <a:buChar char="-"/>
            </a:pPr>
            <a:r>
              <a:rPr lang="en-GB" sz="2600" b="1" i="1" dirty="0">
                <a:solidFill>
                  <a:schemeClr val="tx1">
                    <a:lumMod val="95000"/>
                    <a:lumOff val="5000"/>
                  </a:schemeClr>
                </a:solidFill>
              </a:rPr>
              <a:t>Paulo Freire</a:t>
            </a:r>
          </a:p>
          <a:p>
            <a:pPr marL="342900" indent="-342900">
              <a:buFontTx/>
              <a:buChar char="-"/>
            </a:pPr>
            <a:r>
              <a:rPr lang="en-GB" sz="2600" b="1" i="1" dirty="0">
                <a:solidFill>
                  <a:schemeClr val="tx1">
                    <a:lumMod val="95000"/>
                    <a:lumOff val="5000"/>
                  </a:schemeClr>
                </a:solidFill>
              </a:rPr>
              <a:t>John Dewey</a:t>
            </a:r>
          </a:p>
          <a:p>
            <a:pPr marL="342900" indent="-342900">
              <a:buFontTx/>
              <a:buChar char="-"/>
            </a:pPr>
            <a:endParaRPr lang="en-GB" sz="2600" b="1" i="1" dirty="0">
              <a:solidFill>
                <a:schemeClr val="tx1">
                  <a:lumMod val="95000"/>
                  <a:lumOff val="5000"/>
                </a:schemeClr>
              </a:solidFill>
            </a:endParaRPr>
          </a:p>
          <a:p>
            <a:pPr marL="342900" indent="-342900">
              <a:buFontTx/>
              <a:buChar char="-"/>
            </a:pPr>
            <a:endParaRPr lang="en-GB" sz="2600" b="1" i="1" dirty="0">
              <a:solidFill>
                <a:schemeClr val="tx1">
                  <a:lumMod val="95000"/>
                  <a:lumOff val="5000"/>
                </a:schemeClr>
              </a:solidFill>
            </a:endParaRPr>
          </a:p>
          <a:p>
            <a:pPr marL="342900" indent="-342900">
              <a:buFontTx/>
              <a:buChar char="-"/>
            </a:pPr>
            <a:endParaRPr lang="en-GB" sz="2200" b="1" i="1" dirty="0">
              <a:solidFill>
                <a:schemeClr val="tx1">
                  <a:lumMod val="95000"/>
                  <a:lumOff val="5000"/>
                </a:schemeClr>
              </a:solidFill>
            </a:endParaRPr>
          </a:p>
          <a:p>
            <a:endParaRPr lang="en-GB" sz="2200" b="1" i="1" dirty="0">
              <a:solidFill>
                <a:schemeClr val="tx1">
                  <a:lumMod val="95000"/>
                  <a:lumOff val="5000"/>
                </a:schemeClr>
              </a:solidFill>
            </a:endParaRPr>
          </a:p>
          <a:p>
            <a:r>
              <a:rPr lang="en-GB" sz="2200" b="1" i="1" dirty="0">
                <a:solidFill>
                  <a:schemeClr val="tx1">
                    <a:lumMod val="95000"/>
                    <a:lumOff val="5000"/>
                  </a:schemeClr>
                </a:solidFill>
              </a:rPr>
              <a:t> </a:t>
            </a:r>
          </a:p>
        </p:txBody>
      </p:sp>
      <p:pic>
        <p:nvPicPr>
          <p:cNvPr id="5" name="Picture 4">
            <a:extLst>
              <a:ext uri="{FF2B5EF4-FFF2-40B4-BE49-F238E27FC236}">
                <a16:creationId xmlns:a16="http://schemas.microsoft.com/office/drawing/2014/main" id="{80C96A3A-130B-4A0E-BDA3-C0A6A7CD6460}"/>
              </a:ext>
            </a:extLst>
          </p:cNvPr>
          <p:cNvPicPr>
            <a:picLocks noChangeAspect="1"/>
          </p:cNvPicPr>
          <p:nvPr/>
        </p:nvPicPr>
        <p:blipFill rotWithShape="1">
          <a:blip r:embed="rId3"/>
          <a:srcRect l="50000" t="33519" r="39063" b="42222"/>
          <a:stretch/>
        </p:blipFill>
        <p:spPr>
          <a:xfrm>
            <a:off x="825500" y="2324100"/>
            <a:ext cx="1333500" cy="1663700"/>
          </a:xfrm>
          <a:prstGeom prst="rect">
            <a:avLst/>
          </a:prstGeom>
          <a:effectLst>
            <a:softEdge rad="63500"/>
          </a:effectLst>
        </p:spPr>
      </p:pic>
      <p:pic>
        <p:nvPicPr>
          <p:cNvPr id="8" name="Picture 7">
            <a:extLst>
              <a:ext uri="{FF2B5EF4-FFF2-40B4-BE49-F238E27FC236}">
                <a16:creationId xmlns:a16="http://schemas.microsoft.com/office/drawing/2014/main" id="{16A72FC6-F818-4BE2-8523-E911A55BB1A0}"/>
              </a:ext>
            </a:extLst>
          </p:cNvPr>
          <p:cNvPicPr>
            <a:picLocks noChangeAspect="1"/>
          </p:cNvPicPr>
          <p:nvPr/>
        </p:nvPicPr>
        <p:blipFill rotWithShape="1">
          <a:blip r:embed="rId3"/>
          <a:srcRect l="81458" t="67037" r="4375" b="8519"/>
          <a:stretch/>
        </p:blipFill>
        <p:spPr>
          <a:xfrm>
            <a:off x="9777603" y="2476500"/>
            <a:ext cx="1727200" cy="1676400"/>
          </a:xfrm>
          <a:prstGeom prst="rect">
            <a:avLst/>
          </a:prstGeom>
        </p:spPr>
      </p:pic>
      <p:sp>
        <p:nvSpPr>
          <p:cNvPr id="12" name="TextBox 11">
            <a:extLst>
              <a:ext uri="{FF2B5EF4-FFF2-40B4-BE49-F238E27FC236}">
                <a16:creationId xmlns:a16="http://schemas.microsoft.com/office/drawing/2014/main" id="{9162E606-3F1D-4663-802B-8F9A1EF310EB}"/>
              </a:ext>
            </a:extLst>
          </p:cNvPr>
          <p:cNvSpPr txBox="1"/>
          <p:nvPr/>
        </p:nvSpPr>
        <p:spPr>
          <a:xfrm>
            <a:off x="10518879" y="3987800"/>
            <a:ext cx="131117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
        <p:nvSpPr>
          <p:cNvPr id="13" name="TextBox 12">
            <a:extLst>
              <a:ext uri="{FF2B5EF4-FFF2-40B4-BE49-F238E27FC236}">
                <a16:creationId xmlns:a16="http://schemas.microsoft.com/office/drawing/2014/main" id="{96F9BEF0-BEB1-4B82-872D-3373A521C23C}"/>
              </a:ext>
            </a:extLst>
          </p:cNvPr>
          <p:cNvSpPr txBox="1"/>
          <p:nvPr/>
        </p:nvSpPr>
        <p:spPr>
          <a:xfrm>
            <a:off x="1027280" y="3741579"/>
            <a:ext cx="131117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Tree>
    <p:extLst>
      <p:ext uri="{BB962C8B-B14F-4D97-AF65-F5344CB8AC3E}">
        <p14:creationId xmlns:p14="http://schemas.microsoft.com/office/powerpoint/2010/main" val="2507649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20" y="10"/>
            <a:ext cx="12188932" cy="6856614"/>
          </a:xfrm>
          <a:prstGeom prst="rect">
            <a:avLst/>
          </a:prstGeom>
        </p:spPr>
      </p:pic>
      <p:sp>
        <p:nvSpPr>
          <p:cNvPr id="3" name="Subtitle 2">
            <a:extLst>
              <a:ext uri="{FF2B5EF4-FFF2-40B4-BE49-F238E27FC236}">
                <a16:creationId xmlns:a16="http://schemas.microsoft.com/office/drawing/2014/main" id="{6ADDA4D2-A057-48AE-B09D-DEBB84E02B5F}"/>
              </a:ext>
            </a:extLst>
          </p:cNvPr>
          <p:cNvSpPr>
            <a:spLocks noGrp="1"/>
          </p:cNvSpPr>
          <p:nvPr>
            <p:ph type="subTitle" idx="1"/>
          </p:nvPr>
        </p:nvSpPr>
        <p:spPr>
          <a:xfrm>
            <a:off x="44559" y="782683"/>
            <a:ext cx="12099838" cy="2578978"/>
          </a:xfrm>
          <a:solidFill>
            <a:srgbClr val="FFC000"/>
          </a:solidFill>
          <a:effectLst>
            <a:softEdge rad="152400"/>
          </a:effectLst>
        </p:spPr>
        <p:txBody>
          <a:bodyPr anchor="t">
            <a:normAutofit lnSpcReduction="10000"/>
          </a:bodyPr>
          <a:lstStyle/>
          <a:p>
            <a:endParaRPr lang="en-GB" sz="1800" dirty="0">
              <a:solidFill>
                <a:schemeClr val="tx1">
                  <a:lumMod val="95000"/>
                  <a:lumOff val="5000"/>
                </a:schemeClr>
              </a:solidFill>
            </a:endParaRPr>
          </a:p>
          <a:p>
            <a:r>
              <a:rPr lang="en-GB" sz="1800" dirty="0">
                <a:solidFill>
                  <a:schemeClr val="tx1">
                    <a:lumMod val="95000"/>
                    <a:lumOff val="5000"/>
                  </a:schemeClr>
                </a:solidFill>
              </a:rPr>
              <a:t>In 2010, Bruno Reading, a primary school teacher came across a problem which affected most Primary and Secondary School Teachers. This problem was trying to teach mathematics to children who experienced poor recall of the times tables. Reading found that the pupils who had poor recall would also show signs of lack of confidence whilst performing mathematical tasks.</a:t>
            </a:r>
          </a:p>
          <a:p>
            <a:r>
              <a:rPr lang="en-GB" sz="1800" dirty="0">
                <a:solidFill>
                  <a:schemeClr val="tx1">
                    <a:lumMod val="95000"/>
                    <a:lumOff val="5000"/>
                  </a:schemeClr>
                </a:solidFill>
              </a:rPr>
              <a:t>Taking these factors into consideration, Reading decided to bring a programme into the classroom which would empower the children to raise their self esteem by learning the times tables in a fun and rewarding way. (</a:t>
            </a:r>
            <a:r>
              <a:rPr lang="en-GB" sz="1200" dirty="0">
                <a:solidFill>
                  <a:schemeClr val="tx1">
                    <a:lumMod val="95000"/>
                    <a:lumOff val="5000"/>
                  </a:schemeClr>
                </a:solidFill>
              </a:rPr>
              <a:t>https://ttrockstars.com/page/interactivetools)</a:t>
            </a:r>
          </a:p>
        </p:txBody>
      </p:sp>
      <p:grpSp>
        <p:nvGrpSpPr>
          <p:cNvPr id="14"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 name="Freeform: Shape 14">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26" name="Freeform: Shape 17">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37" name="Freeform: Shape 18">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3" name="Group 22">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4" name="Straight Connector 23">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7"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8"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0" name="Freeform: Shape 29">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9" name="Freeform: Shape 28">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1376391E-8D8D-4B37-AD38-92D19A0ECF45}"/>
              </a:ext>
            </a:extLst>
          </p:cNvPr>
          <p:cNvSpPr txBox="1"/>
          <p:nvPr/>
        </p:nvSpPr>
        <p:spPr>
          <a:xfrm>
            <a:off x="47603" y="3187894"/>
            <a:ext cx="6307107" cy="3653166"/>
          </a:xfrm>
          <a:prstGeom prst="rect">
            <a:avLst/>
          </a:prstGeom>
          <a:solidFill>
            <a:srgbClr val="FFFF00"/>
          </a:solidFill>
          <a:effectLst>
            <a:softEdge rad="139700"/>
          </a:effectLst>
        </p:spPr>
        <p:txBody>
          <a:bodyPr wrap="square" rtlCol="0">
            <a:spAutoFit/>
          </a:bodyPr>
          <a:lstStyle/>
          <a:p>
            <a:endParaRPr lang="en-GB" sz="1400" dirty="0"/>
          </a:p>
          <a:p>
            <a:r>
              <a:rPr lang="en-GB" sz="1400" dirty="0"/>
              <a:t>By the time a child leaves Primary school at the age of 10, the Welsh Government expect the child to be able to</a:t>
            </a:r>
          </a:p>
          <a:p>
            <a:r>
              <a:rPr lang="en-US" sz="1400" dirty="0"/>
              <a:t>‘• ‘use understanding of simple fraction, decimal and percentage equivalences, e.g. find 25% of 60cm and know that this is equivalent to ¼ of 60cm</a:t>
            </a:r>
          </a:p>
          <a:p>
            <a:r>
              <a:rPr lang="en-US" sz="1400" dirty="0"/>
              <a:t> • calculate percentage quantities based on 10%, e.g. 20%, 5%, 15%</a:t>
            </a:r>
          </a:p>
          <a:p>
            <a:r>
              <a:rPr lang="en-US" sz="1400" dirty="0"/>
              <a:t> • use simple ratio and proportion</a:t>
            </a:r>
          </a:p>
          <a:p>
            <a:r>
              <a:rPr lang="en-US" sz="1400" dirty="0"/>
              <a:t>• use and interpret timetables and schedules to plan events and activities and make calculations as part of the planning process</a:t>
            </a:r>
          </a:p>
          <a:p>
            <a:r>
              <a:rPr lang="en-US" sz="1400" dirty="0"/>
              <a:t> • estimate how long a journey takes</a:t>
            </a:r>
          </a:p>
          <a:p>
            <a:r>
              <a:rPr lang="en-US" sz="1400" dirty="0"/>
              <a:t> • time events in minutes and seconds to the nearest tenth of a second</a:t>
            </a:r>
          </a:p>
          <a:p>
            <a:r>
              <a:rPr lang="en-US" sz="1400" dirty="0"/>
              <a:t>• calculate the area of squares and rectangles</a:t>
            </a:r>
          </a:p>
          <a:p>
            <a:r>
              <a:rPr lang="en-US" sz="1400" dirty="0"/>
              <a:t> • use grid references to specify location.’ (</a:t>
            </a:r>
            <a:r>
              <a:rPr lang="en-US" sz="1400" dirty="0">
                <a:hlinkClick r:id="rId3"/>
              </a:rPr>
              <a:t>https://hwb.gov.wales/</a:t>
            </a:r>
            <a:r>
              <a:rPr lang="en-US" sz="1400" dirty="0"/>
              <a:t>)</a:t>
            </a:r>
          </a:p>
          <a:p>
            <a:r>
              <a:rPr lang="en-US" sz="1400" dirty="0"/>
              <a:t>In order to put these skills into practice, it is essential that children have good recall of the times tables.</a:t>
            </a:r>
            <a:endParaRPr lang="en-GB" sz="1400" dirty="0"/>
          </a:p>
        </p:txBody>
      </p:sp>
      <p:sp>
        <p:nvSpPr>
          <p:cNvPr id="40" name="TextBox 39">
            <a:extLst>
              <a:ext uri="{FF2B5EF4-FFF2-40B4-BE49-F238E27FC236}">
                <a16:creationId xmlns:a16="http://schemas.microsoft.com/office/drawing/2014/main" id="{641F116F-A7CA-4A0C-9637-B5CB415B526B}"/>
              </a:ext>
            </a:extLst>
          </p:cNvPr>
          <p:cNvSpPr txBox="1"/>
          <p:nvPr/>
        </p:nvSpPr>
        <p:spPr>
          <a:xfrm>
            <a:off x="6357758" y="3374358"/>
            <a:ext cx="5706874" cy="3385542"/>
          </a:xfrm>
          <a:prstGeom prst="rect">
            <a:avLst/>
          </a:prstGeom>
          <a:solidFill>
            <a:schemeClr val="accent4">
              <a:lumMod val="60000"/>
              <a:lumOff val="40000"/>
            </a:schemeClr>
          </a:solidFill>
          <a:effectLst>
            <a:softEdge rad="101600"/>
          </a:effectLst>
        </p:spPr>
        <p:txBody>
          <a:bodyPr wrap="square" rtlCol="0">
            <a:spAutoFit/>
          </a:bodyPr>
          <a:lstStyle/>
          <a:p>
            <a:endParaRPr lang="en-GB" sz="1400" dirty="0"/>
          </a:p>
          <a:p>
            <a:r>
              <a:rPr lang="en-GB" sz="1400" dirty="0"/>
              <a:t>During the first half term of year 7, each pupil is required to sit a 3 tests in order to assess their numeracy and literacy skills. These tests are used as a baseline to assess their abilities and to ensure that each pupil is placed in the correct class according to their abilities.</a:t>
            </a:r>
          </a:p>
          <a:p>
            <a:r>
              <a:rPr lang="en-GB" sz="1400" dirty="0"/>
              <a:t>In my secondary school setting, we see that an increasing number of students are entering Key Stage 3 without a firm recall of the times tables. The results of these tests will also determine whether the pupils require additional support.</a:t>
            </a:r>
          </a:p>
          <a:p>
            <a:r>
              <a:rPr lang="en-GB" sz="1400" dirty="0"/>
              <a:t>During the 35 minute registration or assembly sessions, Learning Support Assistant hold literacy and numeracy sessions with pupils who need additional support.</a:t>
            </a:r>
          </a:p>
          <a:p>
            <a:r>
              <a:rPr lang="en-GB" sz="1400" dirty="0"/>
              <a:t>Times Tables </a:t>
            </a:r>
            <a:r>
              <a:rPr lang="en-GB" sz="1400" dirty="0" err="1"/>
              <a:t>Rockstars</a:t>
            </a:r>
            <a:r>
              <a:rPr lang="en-GB" sz="1400" dirty="0"/>
              <a:t> is a particular resource which is effective and fun for the children.  </a:t>
            </a:r>
          </a:p>
          <a:p>
            <a:endParaRPr lang="en-GB" dirty="0"/>
          </a:p>
        </p:txBody>
      </p:sp>
      <p:sp>
        <p:nvSpPr>
          <p:cNvPr id="4" name="TextBox 3">
            <a:extLst>
              <a:ext uri="{FF2B5EF4-FFF2-40B4-BE49-F238E27FC236}">
                <a16:creationId xmlns:a16="http://schemas.microsoft.com/office/drawing/2014/main" id="{C2BF5E9F-254D-4528-B851-F221F7002605}"/>
              </a:ext>
            </a:extLst>
          </p:cNvPr>
          <p:cNvSpPr txBox="1"/>
          <p:nvPr/>
        </p:nvSpPr>
        <p:spPr>
          <a:xfrm>
            <a:off x="4017045" y="99850"/>
            <a:ext cx="4605300" cy="707886"/>
          </a:xfrm>
          <a:prstGeom prst="rect">
            <a:avLst/>
          </a:prstGeom>
          <a:solidFill>
            <a:schemeClr val="accent4">
              <a:lumMod val="75000"/>
            </a:schemeClr>
          </a:solidFill>
          <a:effectLst>
            <a:softEdge rad="114300"/>
          </a:effectLst>
        </p:spPr>
        <p:txBody>
          <a:bodyPr wrap="square" rtlCol="0">
            <a:spAutoFit/>
          </a:bodyPr>
          <a:lstStyle/>
          <a:p>
            <a:r>
              <a:rPr lang="en-GB" sz="4000" b="1" i="1" dirty="0"/>
              <a:t>      Inspiration</a:t>
            </a:r>
          </a:p>
        </p:txBody>
      </p:sp>
      <p:pic>
        <p:nvPicPr>
          <p:cNvPr id="41" name="Picture 40">
            <a:extLst>
              <a:ext uri="{FF2B5EF4-FFF2-40B4-BE49-F238E27FC236}">
                <a16:creationId xmlns:a16="http://schemas.microsoft.com/office/drawing/2014/main" id="{35096D00-4012-4A2F-9922-27BD8680A186}"/>
              </a:ext>
            </a:extLst>
          </p:cNvPr>
          <p:cNvPicPr>
            <a:picLocks noChangeAspect="1"/>
          </p:cNvPicPr>
          <p:nvPr/>
        </p:nvPicPr>
        <p:blipFill rotWithShape="1">
          <a:blip r:embed="rId4"/>
          <a:srcRect l="48333" t="66481" r="36146" b="10350"/>
          <a:stretch/>
        </p:blipFill>
        <p:spPr>
          <a:xfrm>
            <a:off x="8992076" y="-23972"/>
            <a:ext cx="1193062" cy="1001777"/>
          </a:xfrm>
          <a:prstGeom prst="rect">
            <a:avLst/>
          </a:prstGeom>
          <a:effectLst>
            <a:softEdge rad="76200"/>
          </a:effectLst>
        </p:spPr>
      </p:pic>
      <p:pic>
        <p:nvPicPr>
          <p:cNvPr id="6" name="Picture 5">
            <a:extLst>
              <a:ext uri="{FF2B5EF4-FFF2-40B4-BE49-F238E27FC236}">
                <a16:creationId xmlns:a16="http://schemas.microsoft.com/office/drawing/2014/main" id="{D4DBCEE0-D04F-4333-B5EC-802C36C8369F}"/>
              </a:ext>
            </a:extLst>
          </p:cNvPr>
          <p:cNvPicPr>
            <a:picLocks noChangeAspect="1"/>
          </p:cNvPicPr>
          <p:nvPr/>
        </p:nvPicPr>
        <p:blipFill rotWithShape="1">
          <a:blip r:embed="rId5"/>
          <a:srcRect l="30960" t="56905" r="53958" b="18077"/>
          <a:stretch/>
        </p:blipFill>
        <p:spPr>
          <a:xfrm>
            <a:off x="2527733" y="2478"/>
            <a:ext cx="1025977" cy="957325"/>
          </a:xfrm>
          <a:prstGeom prst="rect">
            <a:avLst/>
          </a:prstGeom>
          <a:effectLst>
            <a:softEdge rad="63500"/>
          </a:effectLst>
        </p:spPr>
      </p:pic>
      <p:sp>
        <p:nvSpPr>
          <p:cNvPr id="42" name="TextBox 41">
            <a:extLst>
              <a:ext uri="{FF2B5EF4-FFF2-40B4-BE49-F238E27FC236}">
                <a16:creationId xmlns:a16="http://schemas.microsoft.com/office/drawing/2014/main" id="{67C074EF-B8F9-4635-8238-EAA351CB6F6C}"/>
              </a:ext>
            </a:extLst>
          </p:cNvPr>
          <p:cNvSpPr txBox="1"/>
          <p:nvPr/>
        </p:nvSpPr>
        <p:spPr>
          <a:xfrm>
            <a:off x="9077429" y="738350"/>
            <a:ext cx="113938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
        <p:nvSpPr>
          <p:cNvPr id="43" name="TextBox 42">
            <a:extLst>
              <a:ext uri="{FF2B5EF4-FFF2-40B4-BE49-F238E27FC236}">
                <a16:creationId xmlns:a16="http://schemas.microsoft.com/office/drawing/2014/main" id="{037AE66C-4274-4C28-9DAC-3A15175E18B4}"/>
              </a:ext>
            </a:extLst>
          </p:cNvPr>
          <p:cNvSpPr txBox="1"/>
          <p:nvPr/>
        </p:nvSpPr>
        <p:spPr>
          <a:xfrm>
            <a:off x="2659535" y="769986"/>
            <a:ext cx="113938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Tree>
    <p:extLst>
      <p:ext uri="{BB962C8B-B14F-4D97-AF65-F5344CB8AC3E}">
        <p14:creationId xmlns:p14="http://schemas.microsoft.com/office/powerpoint/2010/main" val="143228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3048" y="26553"/>
            <a:ext cx="12188932" cy="6856614"/>
          </a:xfrm>
          <a:prstGeom prst="rect">
            <a:avLst/>
          </a:prstGeom>
        </p:spPr>
      </p:pic>
      <p:grpSp>
        <p:nvGrpSpPr>
          <p:cNvPr id="14"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 name="Freeform: Shape 14">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26" name="Freeform: Shape 17">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37" name="Freeform: Shape 18">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3" name="Group 22">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4" name="Straight Connector 23">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7"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8"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0" name="Freeform: Shape 29">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9" name="Freeform: Shape 28">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601BABBD-74CE-4E26-B385-AB533F819039}"/>
              </a:ext>
            </a:extLst>
          </p:cNvPr>
          <p:cNvPicPr>
            <a:picLocks noChangeAspect="1"/>
          </p:cNvPicPr>
          <p:nvPr/>
        </p:nvPicPr>
        <p:blipFill rotWithShape="1">
          <a:blip r:embed="rId3"/>
          <a:srcRect l="49891" t="32339" r="15896" b="31599"/>
          <a:stretch/>
        </p:blipFill>
        <p:spPr>
          <a:xfrm>
            <a:off x="2245853" y="1909287"/>
            <a:ext cx="3694642" cy="2190481"/>
          </a:xfrm>
          <a:prstGeom prst="rect">
            <a:avLst/>
          </a:prstGeom>
          <a:effectLst>
            <a:softEdge rad="63500"/>
          </a:effectLst>
        </p:spPr>
      </p:pic>
      <p:pic>
        <p:nvPicPr>
          <p:cNvPr id="9" name="Picture 8">
            <a:extLst>
              <a:ext uri="{FF2B5EF4-FFF2-40B4-BE49-F238E27FC236}">
                <a16:creationId xmlns:a16="http://schemas.microsoft.com/office/drawing/2014/main" id="{96FE3EFE-D1A1-4BD3-8799-8AB14214873C}"/>
              </a:ext>
            </a:extLst>
          </p:cNvPr>
          <p:cNvPicPr>
            <a:picLocks noChangeAspect="1"/>
          </p:cNvPicPr>
          <p:nvPr/>
        </p:nvPicPr>
        <p:blipFill rotWithShape="1">
          <a:blip r:embed="rId4"/>
          <a:srcRect l="49403" t="32043" r="15896" b="31896"/>
          <a:stretch/>
        </p:blipFill>
        <p:spPr>
          <a:xfrm>
            <a:off x="5959538" y="181374"/>
            <a:ext cx="3317125" cy="1939025"/>
          </a:xfrm>
          <a:prstGeom prst="rect">
            <a:avLst/>
          </a:prstGeom>
          <a:effectLst>
            <a:softEdge rad="76200"/>
          </a:effectLst>
        </p:spPr>
      </p:pic>
      <p:sp>
        <p:nvSpPr>
          <p:cNvPr id="11" name="TextBox 10">
            <a:extLst>
              <a:ext uri="{FF2B5EF4-FFF2-40B4-BE49-F238E27FC236}">
                <a16:creationId xmlns:a16="http://schemas.microsoft.com/office/drawing/2014/main" id="{D3ED12D9-BF10-40E2-A02C-7D575A173BA6}"/>
              </a:ext>
            </a:extLst>
          </p:cNvPr>
          <p:cNvSpPr txBox="1"/>
          <p:nvPr/>
        </p:nvSpPr>
        <p:spPr>
          <a:xfrm>
            <a:off x="9156021" y="75721"/>
            <a:ext cx="2987301" cy="2308324"/>
          </a:xfrm>
          <a:prstGeom prst="rect">
            <a:avLst/>
          </a:prstGeom>
          <a:solidFill>
            <a:srgbClr val="FFC000"/>
          </a:solidFill>
          <a:effectLst>
            <a:softEdge rad="50800"/>
          </a:effectLst>
        </p:spPr>
        <p:txBody>
          <a:bodyPr wrap="square" rtlCol="0">
            <a:spAutoFit/>
          </a:bodyPr>
          <a:lstStyle/>
          <a:p>
            <a:r>
              <a:rPr lang="en-GB" sz="1200" dirty="0"/>
              <a:t>This is available on paper worksheets, on the website and on mobile apps, which means that children of from all backgrounds are able to access the work. Their teachers are then able to assess the child’s progress by any means available. By using the app and the webpage, children are given their scores at the end of each round where they can see which answers were incorrect; thus encouraging them to assess their strength and weaknesses.</a:t>
            </a:r>
          </a:p>
        </p:txBody>
      </p:sp>
      <p:pic>
        <p:nvPicPr>
          <p:cNvPr id="18" name="Picture 17">
            <a:extLst>
              <a:ext uri="{FF2B5EF4-FFF2-40B4-BE49-F238E27FC236}">
                <a16:creationId xmlns:a16="http://schemas.microsoft.com/office/drawing/2014/main" id="{C2B3ED9E-C33A-4D27-9F73-A002A45DE298}"/>
              </a:ext>
            </a:extLst>
          </p:cNvPr>
          <p:cNvPicPr>
            <a:picLocks noChangeAspect="1"/>
          </p:cNvPicPr>
          <p:nvPr/>
        </p:nvPicPr>
        <p:blipFill rotWithShape="1">
          <a:blip r:embed="rId5"/>
          <a:srcRect l="49402" t="32235" r="15776" b="31168"/>
          <a:stretch/>
        </p:blipFill>
        <p:spPr>
          <a:xfrm>
            <a:off x="20152" y="4456797"/>
            <a:ext cx="2096813" cy="1239621"/>
          </a:xfrm>
          <a:prstGeom prst="rect">
            <a:avLst/>
          </a:prstGeom>
          <a:effectLst>
            <a:softEdge rad="63500"/>
          </a:effectLst>
        </p:spPr>
      </p:pic>
      <p:sp>
        <p:nvSpPr>
          <p:cNvPr id="38" name="TextBox 37">
            <a:extLst>
              <a:ext uri="{FF2B5EF4-FFF2-40B4-BE49-F238E27FC236}">
                <a16:creationId xmlns:a16="http://schemas.microsoft.com/office/drawing/2014/main" id="{BE6A0283-EEBB-4762-B143-0B8DDFD31486}"/>
              </a:ext>
            </a:extLst>
          </p:cNvPr>
          <p:cNvSpPr txBox="1"/>
          <p:nvPr/>
        </p:nvSpPr>
        <p:spPr>
          <a:xfrm>
            <a:off x="2118489" y="4348070"/>
            <a:ext cx="1689450" cy="2492990"/>
          </a:xfrm>
          <a:prstGeom prst="rect">
            <a:avLst/>
          </a:prstGeom>
          <a:solidFill>
            <a:srgbClr val="00B0F0"/>
          </a:solidFill>
          <a:effectLst>
            <a:softEdge rad="50800"/>
          </a:effectLst>
        </p:spPr>
        <p:txBody>
          <a:bodyPr wrap="square" rtlCol="0">
            <a:spAutoFit/>
          </a:bodyPr>
          <a:lstStyle/>
          <a:p>
            <a:r>
              <a:rPr lang="en-GB" sz="1200" dirty="0"/>
              <a:t>Teacher Features</a:t>
            </a:r>
          </a:p>
          <a:p>
            <a:r>
              <a:rPr lang="en-GB" sz="1200" dirty="0"/>
              <a:t>Teachers are able to set out which tables they would like the class to work on each week. They are also able to create a ‘sub-group’ the class according to their abilities and set each group a different set of tables to work on each week. </a:t>
            </a:r>
          </a:p>
        </p:txBody>
      </p:sp>
      <p:pic>
        <p:nvPicPr>
          <p:cNvPr id="39" name="Picture 38">
            <a:extLst>
              <a:ext uri="{FF2B5EF4-FFF2-40B4-BE49-F238E27FC236}">
                <a16:creationId xmlns:a16="http://schemas.microsoft.com/office/drawing/2014/main" id="{75EFBD66-7124-46FB-BD68-4A0FBA7DED5D}"/>
              </a:ext>
            </a:extLst>
          </p:cNvPr>
          <p:cNvPicPr>
            <a:picLocks noChangeAspect="1"/>
          </p:cNvPicPr>
          <p:nvPr/>
        </p:nvPicPr>
        <p:blipFill rotWithShape="1">
          <a:blip r:embed="rId6"/>
          <a:srcRect l="49403" t="32853" r="15780" b="30689"/>
          <a:stretch/>
        </p:blipFill>
        <p:spPr>
          <a:xfrm>
            <a:off x="40681" y="5657792"/>
            <a:ext cx="2111300" cy="1243599"/>
          </a:xfrm>
          <a:prstGeom prst="rect">
            <a:avLst/>
          </a:prstGeom>
          <a:effectLst>
            <a:softEdge rad="63500"/>
          </a:effectLst>
        </p:spPr>
      </p:pic>
      <p:pic>
        <p:nvPicPr>
          <p:cNvPr id="41" name="Picture 40">
            <a:extLst>
              <a:ext uri="{FF2B5EF4-FFF2-40B4-BE49-F238E27FC236}">
                <a16:creationId xmlns:a16="http://schemas.microsoft.com/office/drawing/2014/main" id="{B7397212-0A49-4A42-904D-06C852528556}"/>
              </a:ext>
            </a:extLst>
          </p:cNvPr>
          <p:cNvPicPr>
            <a:picLocks noChangeAspect="1"/>
          </p:cNvPicPr>
          <p:nvPr/>
        </p:nvPicPr>
        <p:blipFill rotWithShape="1">
          <a:blip r:embed="rId7"/>
          <a:srcRect l="49403" t="32119" r="15590" b="30560"/>
          <a:stretch/>
        </p:blipFill>
        <p:spPr>
          <a:xfrm>
            <a:off x="9333652" y="2647428"/>
            <a:ext cx="2785973" cy="1670681"/>
          </a:xfrm>
          <a:prstGeom prst="rect">
            <a:avLst/>
          </a:prstGeom>
          <a:effectLst>
            <a:softEdge rad="76200"/>
          </a:effectLst>
        </p:spPr>
      </p:pic>
      <p:sp>
        <p:nvSpPr>
          <p:cNvPr id="42" name="TextBox 41">
            <a:extLst>
              <a:ext uri="{FF2B5EF4-FFF2-40B4-BE49-F238E27FC236}">
                <a16:creationId xmlns:a16="http://schemas.microsoft.com/office/drawing/2014/main" id="{CEC05D40-8AE3-4AF2-99BA-091D8B2A9C39}"/>
              </a:ext>
            </a:extLst>
          </p:cNvPr>
          <p:cNvSpPr txBox="1"/>
          <p:nvPr/>
        </p:nvSpPr>
        <p:spPr>
          <a:xfrm>
            <a:off x="7596831" y="3463062"/>
            <a:ext cx="1907874" cy="830997"/>
          </a:xfrm>
          <a:prstGeom prst="rect">
            <a:avLst/>
          </a:prstGeom>
          <a:solidFill>
            <a:schemeClr val="accent3">
              <a:lumMod val="50000"/>
            </a:schemeClr>
          </a:solidFill>
          <a:effectLst>
            <a:softEdge rad="63500"/>
          </a:effectLst>
        </p:spPr>
        <p:txBody>
          <a:bodyPr wrap="square" rtlCol="0">
            <a:spAutoFit/>
          </a:bodyPr>
          <a:lstStyle/>
          <a:p>
            <a:r>
              <a:rPr lang="en-GB" sz="1200" dirty="0"/>
              <a:t>Teachers can easily set homework tasks for the pupils to access at home.</a:t>
            </a:r>
          </a:p>
        </p:txBody>
      </p:sp>
      <p:pic>
        <p:nvPicPr>
          <p:cNvPr id="44" name="Picture 43">
            <a:extLst>
              <a:ext uri="{FF2B5EF4-FFF2-40B4-BE49-F238E27FC236}">
                <a16:creationId xmlns:a16="http://schemas.microsoft.com/office/drawing/2014/main" id="{3C091D2A-F14C-492F-8CE7-ABA6253A3ACB}"/>
              </a:ext>
            </a:extLst>
          </p:cNvPr>
          <p:cNvPicPr>
            <a:picLocks noChangeAspect="1"/>
          </p:cNvPicPr>
          <p:nvPr/>
        </p:nvPicPr>
        <p:blipFill rotWithShape="1">
          <a:blip r:embed="rId8"/>
          <a:srcRect l="49403" t="32249" r="15731" b="30822"/>
          <a:stretch/>
        </p:blipFill>
        <p:spPr>
          <a:xfrm>
            <a:off x="7768922" y="4456797"/>
            <a:ext cx="2080697" cy="1239621"/>
          </a:xfrm>
          <a:prstGeom prst="rect">
            <a:avLst/>
          </a:prstGeom>
          <a:effectLst>
            <a:softEdge rad="76200"/>
          </a:effectLst>
        </p:spPr>
      </p:pic>
      <p:sp>
        <p:nvSpPr>
          <p:cNvPr id="45" name="TextBox 44">
            <a:extLst>
              <a:ext uri="{FF2B5EF4-FFF2-40B4-BE49-F238E27FC236}">
                <a16:creationId xmlns:a16="http://schemas.microsoft.com/office/drawing/2014/main" id="{67727314-F23C-4BC1-856C-B4604FA2CD89}"/>
              </a:ext>
            </a:extLst>
          </p:cNvPr>
          <p:cNvSpPr txBox="1"/>
          <p:nvPr/>
        </p:nvSpPr>
        <p:spPr>
          <a:xfrm>
            <a:off x="9879792" y="4581492"/>
            <a:ext cx="2141728" cy="1569660"/>
          </a:xfrm>
          <a:prstGeom prst="rect">
            <a:avLst/>
          </a:prstGeom>
          <a:solidFill>
            <a:srgbClr val="7030A0"/>
          </a:solidFill>
          <a:effectLst>
            <a:softEdge rad="50800"/>
          </a:effectLst>
        </p:spPr>
        <p:txBody>
          <a:bodyPr wrap="square" rtlCol="0">
            <a:spAutoFit/>
          </a:bodyPr>
          <a:lstStyle/>
          <a:p>
            <a:r>
              <a:rPr lang="en-GB" sz="1200" dirty="0"/>
              <a:t>Pupils can create their own Avatar to reflect their image and personality.  And they love seeing where they are on the leader board each week. This encourages pupils to assess their development and skills.</a:t>
            </a:r>
          </a:p>
        </p:txBody>
      </p:sp>
      <p:pic>
        <p:nvPicPr>
          <p:cNvPr id="47" name="Picture 46">
            <a:extLst>
              <a:ext uri="{FF2B5EF4-FFF2-40B4-BE49-F238E27FC236}">
                <a16:creationId xmlns:a16="http://schemas.microsoft.com/office/drawing/2014/main" id="{10468467-A98A-42ED-8EE9-5DD25EB4FE9D}"/>
              </a:ext>
            </a:extLst>
          </p:cNvPr>
          <p:cNvPicPr>
            <a:picLocks noChangeAspect="1"/>
          </p:cNvPicPr>
          <p:nvPr/>
        </p:nvPicPr>
        <p:blipFill rotWithShape="1">
          <a:blip r:embed="rId9"/>
          <a:srcRect l="49999" t="32249" r="15776" b="31399"/>
          <a:stretch/>
        </p:blipFill>
        <p:spPr>
          <a:xfrm>
            <a:off x="7738750" y="5611420"/>
            <a:ext cx="2117748" cy="1265251"/>
          </a:xfrm>
          <a:prstGeom prst="rect">
            <a:avLst/>
          </a:prstGeom>
          <a:effectLst>
            <a:softEdge rad="63500"/>
          </a:effectLst>
        </p:spPr>
      </p:pic>
      <p:pic>
        <p:nvPicPr>
          <p:cNvPr id="49" name="Picture 48">
            <a:extLst>
              <a:ext uri="{FF2B5EF4-FFF2-40B4-BE49-F238E27FC236}">
                <a16:creationId xmlns:a16="http://schemas.microsoft.com/office/drawing/2014/main" id="{22CD302B-E000-45D0-A114-A12984F8275F}"/>
              </a:ext>
            </a:extLst>
          </p:cNvPr>
          <p:cNvPicPr>
            <a:picLocks noChangeAspect="1"/>
          </p:cNvPicPr>
          <p:nvPr/>
        </p:nvPicPr>
        <p:blipFill rotWithShape="1">
          <a:blip r:embed="rId10"/>
          <a:srcRect l="49403" t="31940" r="15802" b="30133"/>
          <a:stretch/>
        </p:blipFill>
        <p:spPr>
          <a:xfrm>
            <a:off x="4257334" y="4021698"/>
            <a:ext cx="3283537" cy="2013253"/>
          </a:xfrm>
          <a:prstGeom prst="rect">
            <a:avLst/>
          </a:prstGeom>
        </p:spPr>
      </p:pic>
      <p:sp>
        <p:nvSpPr>
          <p:cNvPr id="50" name="TextBox 49">
            <a:extLst>
              <a:ext uri="{FF2B5EF4-FFF2-40B4-BE49-F238E27FC236}">
                <a16:creationId xmlns:a16="http://schemas.microsoft.com/office/drawing/2014/main" id="{0CD584F1-604F-4ACC-980F-B42066E97DEF}"/>
              </a:ext>
            </a:extLst>
          </p:cNvPr>
          <p:cNvSpPr txBox="1"/>
          <p:nvPr/>
        </p:nvSpPr>
        <p:spPr>
          <a:xfrm>
            <a:off x="4108622" y="5963034"/>
            <a:ext cx="3530608" cy="830997"/>
          </a:xfrm>
          <a:prstGeom prst="rect">
            <a:avLst/>
          </a:prstGeom>
          <a:solidFill>
            <a:srgbClr val="FFFF00"/>
          </a:solidFill>
          <a:effectLst>
            <a:softEdge rad="38100"/>
          </a:effectLst>
        </p:spPr>
        <p:txBody>
          <a:bodyPr wrap="square" rtlCol="0">
            <a:spAutoFit/>
          </a:bodyPr>
          <a:lstStyle/>
          <a:p>
            <a:r>
              <a:rPr lang="en-GB" sz="1200" dirty="0"/>
              <a:t>Teachers love to have access to printable certificates each week to be able to hand out to pupils. They are able to edit these certificates in order to reward any child of any ability.</a:t>
            </a:r>
          </a:p>
        </p:txBody>
      </p:sp>
      <p:sp>
        <p:nvSpPr>
          <p:cNvPr id="3" name="Subtitle 2">
            <a:extLst>
              <a:ext uri="{FF2B5EF4-FFF2-40B4-BE49-F238E27FC236}">
                <a16:creationId xmlns:a16="http://schemas.microsoft.com/office/drawing/2014/main" id="{6ADDA4D2-A057-48AE-B09D-DEBB84E02B5F}"/>
              </a:ext>
            </a:extLst>
          </p:cNvPr>
          <p:cNvSpPr>
            <a:spLocks noGrp="1"/>
          </p:cNvSpPr>
          <p:nvPr>
            <p:ph type="subTitle" idx="1"/>
          </p:nvPr>
        </p:nvSpPr>
        <p:spPr>
          <a:xfrm>
            <a:off x="-24373" y="1973256"/>
            <a:ext cx="2382588" cy="2286867"/>
          </a:xfrm>
          <a:solidFill>
            <a:schemeClr val="accent4">
              <a:lumMod val="75000"/>
            </a:schemeClr>
          </a:solidFill>
          <a:effectLst>
            <a:softEdge rad="50800"/>
          </a:effectLst>
        </p:spPr>
        <p:txBody>
          <a:bodyPr anchor="t">
            <a:normAutofit/>
          </a:bodyPr>
          <a:lstStyle/>
          <a:p>
            <a:r>
              <a:rPr lang="en-GB" sz="1200" dirty="0">
                <a:solidFill>
                  <a:schemeClr val="tx1">
                    <a:lumMod val="95000"/>
                    <a:lumOff val="5000"/>
                  </a:schemeClr>
                </a:solidFill>
              </a:rPr>
              <a:t>This new website would conduct a baseline for the child and would conduct a sequenced program for the child and would end by testing the child’s progress by conducting a similar test in order to compare.</a:t>
            </a:r>
          </a:p>
        </p:txBody>
      </p:sp>
      <p:sp>
        <p:nvSpPr>
          <p:cNvPr id="53" name="TextBox 52">
            <a:extLst>
              <a:ext uri="{FF2B5EF4-FFF2-40B4-BE49-F238E27FC236}">
                <a16:creationId xmlns:a16="http://schemas.microsoft.com/office/drawing/2014/main" id="{62E4C05B-B262-4E92-8FB8-07F7C14E1E82}"/>
              </a:ext>
            </a:extLst>
          </p:cNvPr>
          <p:cNvSpPr txBox="1"/>
          <p:nvPr/>
        </p:nvSpPr>
        <p:spPr>
          <a:xfrm>
            <a:off x="10880829" y="6624361"/>
            <a:ext cx="131117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
        <p:nvSpPr>
          <p:cNvPr id="54" name="TextBox 53">
            <a:extLst>
              <a:ext uri="{FF2B5EF4-FFF2-40B4-BE49-F238E27FC236}">
                <a16:creationId xmlns:a16="http://schemas.microsoft.com/office/drawing/2014/main" id="{30E04709-6CD8-4067-838B-C10D0E124C6E}"/>
              </a:ext>
            </a:extLst>
          </p:cNvPr>
          <p:cNvSpPr txBox="1"/>
          <p:nvPr/>
        </p:nvSpPr>
        <p:spPr>
          <a:xfrm>
            <a:off x="407779" y="479811"/>
            <a:ext cx="4605300" cy="707886"/>
          </a:xfrm>
          <a:prstGeom prst="rect">
            <a:avLst/>
          </a:prstGeom>
          <a:solidFill>
            <a:schemeClr val="accent4">
              <a:lumMod val="75000"/>
            </a:schemeClr>
          </a:solidFill>
          <a:effectLst>
            <a:softEdge rad="114300"/>
          </a:effectLst>
        </p:spPr>
        <p:txBody>
          <a:bodyPr wrap="square" rtlCol="0">
            <a:spAutoFit/>
          </a:bodyPr>
          <a:lstStyle/>
          <a:p>
            <a:r>
              <a:rPr lang="en-GB" sz="4000" b="1" i="1" dirty="0"/>
              <a:t>How Pupils Learn</a:t>
            </a:r>
          </a:p>
        </p:txBody>
      </p:sp>
    </p:spTree>
    <p:extLst>
      <p:ext uri="{BB962C8B-B14F-4D97-AF65-F5344CB8AC3E}">
        <p14:creationId xmlns:p14="http://schemas.microsoft.com/office/powerpoint/2010/main" val="1753715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20" y="0"/>
            <a:ext cx="12188932" cy="6856614"/>
          </a:xfrm>
          <a:prstGeom prst="rect">
            <a:avLst/>
          </a:prstGeom>
        </p:spPr>
      </p:pic>
      <p:grpSp>
        <p:nvGrpSpPr>
          <p:cNvPr id="14"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 name="Freeform: Shape 14">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26" name="Freeform: Shape 17">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37" name="Freeform: Shape 18">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3" name="Group 22">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4" name="Straight Connector 23">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7"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8"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0" name="Freeform: Shape 29">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9" name="Freeform: Shape 28">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6B470E21-2D36-4E40-913A-45FEBBCFA661}"/>
              </a:ext>
            </a:extLst>
          </p:cNvPr>
          <p:cNvPicPr>
            <a:picLocks noChangeAspect="1"/>
          </p:cNvPicPr>
          <p:nvPr/>
        </p:nvPicPr>
        <p:blipFill rotWithShape="1">
          <a:blip r:embed="rId3"/>
          <a:srcRect l="9806" t="27280" r="16120" b="22301"/>
          <a:stretch/>
        </p:blipFill>
        <p:spPr>
          <a:xfrm>
            <a:off x="214620" y="2263859"/>
            <a:ext cx="4395482" cy="1682911"/>
          </a:xfrm>
          <a:prstGeom prst="rect">
            <a:avLst/>
          </a:prstGeom>
          <a:effectLst>
            <a:softEdge rad="38100"/>
          </a:effectLst>
        </p:spPr>
      </p:pic>
      <p:pic>
        <p:nvPicPr>
          <p:cNvPr id="6" name="Picture 5">
            <a:extLst>
              <a:ext uri="{FF2B5EF4-FFF2-40B4-BE49-F238E27FC236}">
                <a16:creationId xmlns:a16="http://schemas.microsoft.com/office/drawing/2014/main" id="{B75F8E74-411D-4A60-8E7D-45B47866A1A2}"/>
              </a:ext>
            </a:extLst>
          </p:cNvPr>
          <p:cNvPicPr>
            <a:picLocks noChangeAspect="1"/>
          </p:cNvPicPr>
          <p:nvPr/>
        </p:nvPicPr>
        <p:blipFill rotWithShape="1">
          <a:blip r:embed="rId4"/>
          <a:srcRect l="10851" t="13969" r="14642" b="5132"/>
          <a:stretch/>
        </p:blipFill>
        <p:spPr>
          <a:xfrm>
            <a:off x="8087235" y="1969388"/>
            <a:ext cx="3906846" cy="2386150"/>
          </a:xfrm>
          <a:prstGeom prst="rect">
            <a:avLst/>
          </a:prstGeom>
          <a:effectLst>
            <a:softEdge rad="38100"/>
          </a:effectLst>
        </p:spPr>
      </p:pic>
      <p:pic>
        <p:nvPicPr>
          <p:cNvPr id="9" name="Picture 8">
            <a:extLst>
              <a:ext uri="{FF2B5EF4-FFF2-40B4-BE49-F238E27FC236}">
                <a16:creationId xmlns:a16="http://schemas.microsoft.com/office/drawing/2014/main" id="{D6B622C9-A728-4C56-9F9A-927A4B30C983}"/>
              </a:ext>
            </a:extLst>
          </p:cNvPr>
          <p:cNvPicPr>
            <a:picLocks noChangeAspect="1"/>
          </p:cNvPicPr>
          <p:nvPr/>
        </p:nvPicPr>
        <p:blipFill rotWithShape="1">
          <a:blip r:embed="rId5"/>
          <a:srcRect l="10456" t="23301" r="16292" b="23967"/>
          <a:stretch/>
        </p:blipFill>
        <p:spPr>
          <a:xfrm>
            <a:off x="102514" y="4392257"/>
            <a:ext cx="5881985" cy="2381751"/>
          </a:xfrm>
          <a:prstGeom prst="rect">
            <a:avLst/>
          </a:prstGeom>
          <a:effectLst>
            <a:softEdge rad="76200"/>
          </a:effectLst>
        </p:spPr>
      </p:pic>
      <p:pic>
        <p:nvPicPr>
          <p:cNvPr id="13" name="Picture 12">
            <a:extLst>
              <a:ext uri="{FF2B5EF4-FFF2-40B4-BE49-F238E27FC236}">
                <a16:creationId xmlns:a16="http://schemas.microsoft.com/office/drawing/2014/main" id="{48B51BFB-5886-4B50-A0CC-641C600CA35C}"/>
              </a:ext>
            </a:extLst>
          </p:cNvPr>
          <p:cNvPicPr>
            <a:picLocks noChangeAspect="1"/>
          </p:cNvPicPr>
          <p:nvPr/>
        </p:nvPicPr>
        <p:blipFill rotWithShape="1">
          <a:blip r:embed="rId6"/>
          <a:srcRect l="15955" t="25175" r="21378" b="30803"/>
          <a:stretch/>
        </p:blipFill>
        <p:spPr>
          <a:xfrm>
            <a:off x="6525149" y="4622002"/>
            <a:ext cx="5494592" cy="2171118"/>
          </a:xfrm>
          <a:prstGeom prst="rect">
            <a:avLst/>
          </a:prstGeom>
          <a:effectLst>
            <a:softEdge rad="50800"/>
          </a:effectLst>
        </p:spPr>
      </p:pic>
      <p:pic>
        <p:nvPicPr>
          <p:cNvPr id="19" name="Picture 18">
            <a:extLst>
              <a:ext uri="{FF2B5EF4-FFF2-40B4-BE49-F238E27FC236}">
                <a16:creationId xmlns:a16="http://schemas.microsoft.com/office/drawing/2014/main" id="{2DB9213C-3E14-4A1E-BA6E-5A53716DCDDC}"/>
              </a:ext>
            </a:extLst>
          </p:cNvPr>
          <p:cNvPicPr>
            <a:picLocks noChangeAspect="1"/>
          </p:cNvPicPr>
          <p:nvPr/>
        </p:nvPicPr>
        <p:blipFill rotWithShape="1">
          <a:blip r:embed="rId7"/>
          <a:srcRect l="63621" t="31008" r="7429" b="30476"/>
          <a:stretch/>
        </p:blipFill>
        <p:spPr>
          <a:xfrm>
            <a:off x="295395" y="71948"/>
            <a:ext cx="2748111" cy="2056618"/>
          </a:xfrm>
          <a:prstGeom prst="rect">
            <a:avLst/>
          </a:prstGeom>
          <a:effectLst>
            <a:softEdge rad="76200"/>
          </a:effectLst>
        </p:spPr>
      </p:pic>
      <p:sp>
        <p:nvSpPr>
          <p:cNvPr id="41" name="TextBox 40">
            <a:extLst>
              <a:ext uri="{FF2B5EF4-FFF2-40B4-BE49-F238E27FC236}">
                <a16:creationId xmlns:a16="http://schemas.microsoft.com/office/drawing/2014/main" id="{C68E7FF7-7ADD-4C9F-8F07-2078A8D3B12D}"/>
              </a:ext>
            </a:extLst>
          </p:cNvPr>
          <p:cNvSpPr txBox="1"/>
          <p:nvPr/>
        </p:nvSpPr>
        <p:spPr>
          <a:xfrm>
            <a:off x="11057628" y="6594831"/>
            <a:ext cx="113938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pic>
        <p:nvPicPr>
          <p:cNvPr id="42" name="Picture 41">
            <a:extLst>
              <a:ext uri="{FF2B5EF4-FFF2-40B4-BE49-F238E27FC236}">
                <a16:creationId xmlns:a16="http://schemas.microsoft.com/office/drawing/2014/main" id="{35AB0E06-CF1F-437D-929A-314E887A5E0B}"/>
              </a:ext>
            </a:extLst>
          </p:cNvPr>
          <p:cNvPicPr>
            <a:picLocks noChangeAspect="1"/>
          </p:cNvPicPr>
          <p:nvPr/>
        </p:nvPicPr>
        <p:blipFill rotWithShape="1">
          <a:blip r:embed="rId7"/>
          <a:srcRect l="63621" t="31008" r="7429" b="30476"/>
          <a:stretch/>
        </p:blipFill>
        <p:spPr>
          <a:xfrm>
            <a:off x="9448817" y="-11201"/>
            <a:ext cx="2748111" cy="2056618"/>
          </a:xfrm>
          <a:prstGeom prst="rect">
            <a:avLst/>
          </a:prstGeom>
          <a:effectLst>
            <a:softEdge rad="76200"/>
          </a:effectLst>
        </p:spPr>
      </p:pic>
      <p:sp>
        <p:nvSpPr>
          <p:cNvPr id="43" name="TextBox 42">
            <a:extLst>
              <a:ext uri="{FF2B5EF4-FFF2-40B4-BE49-F238E27FC236}">
                <a16:creationId xmlns:a16="http://schemas.microsoft.com/office/drawing/2014/main" id="{B9BF5C25-0B1F-4DE6-87AB-ADD86BC4C3A0}"/>
              </a:ext>
            </a:extLst>
          </p:cNvPr>
          <p:cNvSpPr txBox="1"/>
          <p:nvPr/>
        </p:nvSpPr>
        <p:spPr>
          <a:xfrm>
            <a:off x="4162726" y="440851"/>
            <a:ext cx="4605300" cy="707886"/>
          </a:xfrm>
          <a:prstGeom prst="rect">
            <a:avLst/>
          </a:prstGeom>
          <a:solidFill>
            <a:schemeClr val="accent4">
              <a:lumMod val="75000"/>
            </a:schemeClr>
          </a:solidFill>
          <a:effectLst>
            <a:softEdge rad="114300"/>
          </a:effectLst>
        </p:spPr>
        <p:txBody>
          <a:bodyPr wrap="square" rtlCol="0">
            <a:spAutoFit/>
          </a:bodyPr>
          <a:lstStyle/>
          <a:p>
            <a:r>
              <a:rPr lang="en-GB" sz="4000" b="1" i="1" dirty="0"/>
              <a:t>        Reviews</a:t>
            </a:r>
          </a:p>
        </p:txBody>
      </p:sp>
      <p:pic>
        <p:nvPicPr>
          <p:cNvPr id="44" name="Picture 43">
            <a:extLst>
              <a:ext uri="{FF2B5EF4-FFF2-40B4-BE49-F238E27FC236}">
                <a16:creationId xmlns:a16="http://schemas.microsoft.com/office/drawing/2014/main" id="{DCBF5EAD-E57B-4352-AEA3-0546B81C28E1}"/>
              </a:ext>
            </a:extLst>
          </p:cNvPr>
          <p:cNvPicPr>
            <a:picLocks noChangeAspect="1"/>
          </p:cNvPicPr>
          <p:nvPr/>
        </p:nvPicPr>
        <p:blipFill rotWithShape="1">
          <a:blip r:embed="rId8"/>
          <a:srcRect l="71646" t="28717" r="8849" b="38517"/>
          <a:stretch/>
        </p:blipFill>
        <p:spPr>
          <a:xfrm>
            <a:off x="5373366" y="1966581"/>
            <a:ext cx="2378115" cy="2247112"/>
          </a:xfrm>
          <a:prstGeom prst="rect">
            <a:avLst/>
          </a:prstGeom>
          <a:effectLst>
            <a:softEdge rad="50800"/>
          </a:effectLst>
        </p:spPr>
      </p:pic>
    </p:spTree>
    <p:extLst>
      <p:ext uri="{BB962C8B-B14F-4D97-AF65-F5344CB8AC3E}">
        <p14:creationId xmlns:p14="http://schemas.microsoft.com/office/powerpoint/2010/main" val="1879242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0" y="1386"/>
            <a:ext cx="12188932" cy="6856614"/>
          </a:xfrm>
          <a:prstGeom prst="rect">
            <a:avLst/>
          </a:prstGeom>
        </p:spPr>
      </p:pic>
      <p:sp>
        <p:nvSpPr>
          <p:cNvPr id="6" name="Subtitle 2">
            <a:extLst>
              <a:ext uri="{FF2B5EF4-FFF2-40B4-BE49-F238E27FC236}">
                <a16:creationId xmlns:a16="http://schemas.microsoft.com/office/drawing/2014/main" id="{467B545B-34D6-432F-A658-DA70660D75F0}"/>
              </a:ext>
            </a:extLst>
          </p:cNvPr>
          <p:cNvSpPr txBox="1">
            <a:spLocks/>
          </p:cNvSpPr>
          <p:nvPr/>
        </p:nvSpPr>
        <p:spPr>
          <a:xfrm>
            <a:off x="459991" y="1577149"/>
            <a:ext cx="11558535" cy="3339317"/>
          </a:xfrm>
          <a:prstGeom prst="rect">
            <a:avLst/>
          </a:prstGeom>
          <a:solidFill>
            <a:srgbClr val="7030A0"/>
          </a:solidFill>
          <a:effectLst>
            <a:softEdge rad="139700"/>
          </a:effectLst>
        </p:spPr>
        <p:txBody>
          <a:bodyPr vert="horz" lIns="91440" tIns="45720" rIns="91440" bIns="45720" rtlCol="0" anchor="t">
            <a:normAutofit lnSpcReduction="10000"/>
          </a:bodyPr>
          <a:lstStyle>
            <a:lvl1pPr marL="0" indent="0" algn="ctr" defTabSz="914400" rtl="0" eaLnBrk="1" latinLnBrk="0" hangingPunct="1">
              <a:lnSpc>
                <a:spcPct val="110000"/>
              </a:lnSpc>
              <a:spcBef>
                <a:spcPts val="1000"/>
              </a:spcBef>
              <a:buClr>
                <a:schemeClr val="accent5"/>
              </a:buClr>
              <a:buFont typeface="Avenir Next LT Pro" panose="020B0504020202020204" pitchFamily="34" charset="0"/>
              <a:buNone/>
              <a:defRPr sz="2400" kern="1200">
                <a:solidFill>
                  <a:schemeClr val="tx2"/>
                </a:solidFill>
                <a:latin typeface="+mn-lt"/>
                <a:ea typeface="+mn-ea"/>
                <a:cs typeface="+mn-cs"/>
              </a:defRPr>
            </a:lvl1pPr>
            <a:lvl2pPr marL="457200" indent="0" algn="ctr" defTabSz="914400" rtl="0" eaLnBrk="1" latinLnBrk="0" hangingPunct="1">
              <a:lnSpc>
                <a:spcPct val="110000"/>
              </a:lnSpc>
              <a:spcBef>
                <a:spcPts val="500"/>
              </a:spcBef>
              <a:buClr>
                <a:schemeClr val="accent5"/>
              </a:buClr>
              <a:buFont typeface="Avenir Next LT Pro" panose="020B0504020202020204" pitchFamily="34" charset="0"/>
              <a:buNone/>
              <a:defRPr sz="2000" kern="1200">
                <a:solidFill>
                  <a:schemeClr val="tx2"/>
                </a:solidFill>
                <a:latin typeface="+mn-lt"/>
                <a:ea typeface="+mn-ea"/>
                <a:cs typeface="+mn-cs"/>
              </a:defRPr>
            </a:lvl2pPr>
            <a:lvl3pPr marL="914400" indent="0" algn="ctr"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2"/>
                </a:solidFill>
                <a:latin typeface="+mn-lt"/>
                <a:ea typeface="+mn-ea"/>
                <a:cs typeface="+mn-cs"/>
              </a:defRPr>
            </a:lvl3pPr>
            <a:lvl4pPr marL="13716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4pPr>
            <a:lvl5pPr marL="1828800" indent="0" algn="ctr"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000" dirty="0">
              <a:solidFill>
                <a:schemeClr val="tx1">
                  <a:lumMod val="95000"/>
                  <a:lumOff val="5000"/>
                </a:schemeClr>
              </a:solidFill>
            </a:endParaRPr>
          </a:p>
          <a:p>
            <a:r>
              <a:rPr lang="en-GB" sz="2000" dirty="0">
                <a:solidFill>
                  <a:schemeClr val="tx1">
                    <a:lumMod val="95000"/>
                    <a:lumOff val="5000"/>
                  </a:schemeClr>
                </a:solidFill>
              </a:rPr>
              <a:t>Even though it is clear that this resource is a fun way of learning and there are options to use this recourse on paper, children who do not have access to the internet at home will clearly not benefit from the recourse as much as a child who is able to gain access to the internet.</a:t>
            </a:r>
          </a:p>
          <a:p>
            <a:r>
              <a:rPr lang="en-GB" sz="2000" dirty="0">
                <a:solidFill>
                  <a:schemeClr val="tx1">
                    <a:lumMod val="95000"/>
                    <a:lumOff val="5000"/>
                  </a:schemeClr>
                </a:solidFill>
              </a:rPr>
              <a:t>The leader board is a visual incentive to convince the children to use Times Tables </a:t>
            </a:r>
            <a:r>
              <a:rPr lang="en-GB" sz="2000" dirty="0" err="1">
                <a:solidFill>
                  <a:schemeClr val="tx1">
                    <a:lumMod val="95000"/>
                    <a:lumOff val="5000"/>
                  </a:schemeClr>
                </a:solidFill>
              </a:rPr>
              <a:t>Rockstars</a:t>
            </a:r>
            <a:r>
              <a:rPr lang="en-GB" sz="2000" dirty="0">
                <a:solidFill>
                  <a:schemeClr val="tx1">
                    <a:lumMod val="95000"/>
                    <a:lumOff val="5000"/>
                  </a:schemeClr>
                </a:solidFill>
              </a:rPr>
              <a:t> through their device at home which requires internet connection. Children who have access will use their time at home to attempt to climb the leader board whereas children with no access will be at a disadvantage and therefore will lose their place on the leader board. In turn, this child will lose interest in the resource altogether.</a:t>
            </a:r>
          </a:p>
        </p:txBody>
      </p:sp>
      <p:sp>
        <p:nvSpPr>
          <p:cNvPr id="8" name="TextBox 7">
            <a:extLst>
              <a:ext uri="{FF2B5EF4-FFF2-40B4-BE49-F238E27FC236}">
                <a16:creationId xmlns:a16="http://schemas.microsoft.com/office/drawing/2014/main" id="{0DFBABCD-DD83-4325-85E5-7AE832DFA268}"/>
              </a:ext>
            </a:extLst>
          </p:cNvPr>
          <p:cNvSpPr txBox="1"/>
          <p:nvPr/>
        </p:nvSpPr>
        <p:spPr>
          <a:xfrm>
            <a:off x="10592627" y="3429000"/>
            <a:ext cx="113938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
        <p:nvSpPr>
          <p:cNvPr id="5" name="TextBox 4">
            <a:extLst>
              <a:ext uri="{FF2B5EF4-FFF2-40B4-BE49-F238E27FC236}">
                <a16:creationId xmlns:a16="http://schemas.microsoft.com/office/drawing/2014/main" id="{CB3ECF20-2E5B-4435-A5F5-87BE322D2186}"/>
              </a:ext>
            </a:extLst>
          </p:cNvPr>
          <p:cNvSpPr txBox="1"/>
          <p:nvPr/>
        </p:nvSpPr>
        <p:spPr>
          <a:xfrm>
            <a:off x="4162726" y="440851"/>
            <a:ext cx="4605300" cy="707886"/>
          </a:xfrm>
          <a:prstGeom prst="rect">
            <a:avLst/>
          </a:prstGeom>
          <a:solidFill>
            <a:schemeClr val="accent4">
              <a:lumMod val="75000"/>
            </a:schemeClr>
          </a:solidFill>
          <a:effectLst>
            <a:softEdge rad="114300"/>
          </a:effectLst>
        </p:spPr>
        <p:txBody>
          <a:bodyPr wrap="square" rtlCol="0">
            <a:spAutoFit/>
          </a:bodyPr>
          <a:lstStyle/>
          <a:p>
            <a:r>
              <a:rPr lang="en-GB" sz="4000" b="1" i="1" dirty="0"/>
              <a:t>  Disadvantages</a:t>
            </a:r>
          </a:p>
        </p:txBody>
      </p:sp>
      <p:pic>
        <p:nvPicPr>
          <p:cNvPr id="7" name="Picture 6">
            <a:extLst>
              <a:ext uri="{FF2B5EF4-FFF2-40B4-BE49-F238E27FC236}">
                <a16:creationId xmlns:a16="http://schemas.microsoft.com/office/drawing/2014/main" id="{EE4D8DF5-8A0A-49F3-979E-362337726205}"/>
              </a:ext>
            </a:extLst>
          </p:cNvPr>
          <p:cNvPicPr>
            <a:picLocks noChangeAspect="1"/>
          </p:cNvPicPr>
          <p:nvPr/>
        </p:nvPicPr>
        <p:blipFill rotWithShape="1">
          <a:blip r:embed="rId3"/>
          <a:srcRect l="17440" t="17625" r="15496" b="61366"/>
          <a:stretch/>
        </p:blipFill>
        <p:spPr>
          <a:xfrm>
            <a:off x="2151019" y="5151787"/>
            <a:ext cx="8176478" cy="1440794"/>
          </a:xfrm>
          <a:prstGeom prst="rect">
            <a:avLst/>
          </a:prstGeom>
          <a:effectLst>
            <a:softEdge rad="50800"/>
          </a:effectLst>
        </p:spPr>
      </p:pic>
      <p:sp>
        <p:nvSpPr>
          <p:cNvPr id="9" name="TextBox 8">
            <a:extLst>
              <a:ext uri="{FF2B5EF4-FFF2-40B4-BE49-F238E27FC236}">
                <a16:creationId xmlns:a16="http://schemas.microsoft.com/office/drawing/2014/main" id="{29A08352-3EA0-4136-AF41-B486E0DFB3EF}"/>
              </a:ext>
            </a:extLst>
          </p:cNvPr>
          <p:cNvSpPr txBox="1"/>
          <p:nvPr/>
        </p:nvSpPr>
        <p:spPr>
          <a:xfrm>
            <a:off x="7756629" y="6306440"/>
            <a:ext cx="131117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Tree>
    <p:extLst>
      <p:ext uri="{BB962C8B-B14F-4D97-AF65-F5344CB8AC3E}">
        <p14:creationId xmlns:p14="http://schemas.microsoft.com/office/powerpoint/2010/main" val="3376348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0" y="1386"/>
            <a:ext cx="12188932" cy="6856614"/>
          </a:xfrm>
          <a:prstGeom prst="rect">
            <a:avLst/>
          </a:prstGeom>
        </p:spPr>
      </p:pic>
      <p:sp>
        <p:nvSpPr>
          <p:cNvPr id="5" name="TextBox 4">
            <a:extLst>
              <a:ext uri="{FF2B5EF4-FFF2-40B4-BE49-F238E27FC236}">
                <a16:creationId xmlns:a16="http://schemas.microsoft.com/office/drawing/2014/main" id="{976C1D1C-9E7D-457A-BC62-9F8C4CD4B89A}"/>
              </a:ext>
            </a:extLst>
          </p:cNvPr>
          <p:cNvSpPr txBox="1"/>
          <p:nvPr/>
        </p:nvSpPr>
        <p:spPr>
          <a:xfrm>
            <a:off x="2273300" y="44912"/>
            <a:ext cx="7924800" cy="523220"/>
          </a:xfrm>
          <a:prstGeom prst="rect">
            <a:avLst/>
          </a:prstGeom>
          <a:solidFill>
            <a:srgbClr val="FFC000"/>
          </a:solidFill>
          <a:effectLst>
            <a:softEdge rad="76200"/>
          </a:effectLst>
        </p:spPr>
        <p:txBody>
          <a:bodyPr wrap="square" rtlCol="0">
            <a:spAutoFit/>
          </a:bodyPr>
          <a:lstStyle/>
          <a:p>
            <a:r>
              <a:rPr lang="en-GB" sz="2800" b="1" i="1" dirty="0">
                <a:solidFill>
                  <a:schemeClr val="tx1">
                    <a:lumMod val="95000"/>
                    <a:lumOff val="5000"/>
                  </a:schemeClr>
                </a:solidFill>
              </a:rPr>
              <a:t>Does this recourse link into Freire’s Theory?</a:t>
            </a:r>
          </a:p>
        </p:txBody>
      </p:sp>
      <p:sp>
        <p:nvSpPr>
          <p:cNvPr id="7" name="Subtitle 3">
            <a:extLst>
              <a:ext uri="{FF2B5EF4-FFF2-40B4-BE49-F238E27FC236}">
                <a16:creationId xmlns:a16="http://schemas.microsoft.com/office/drawing/2014/main" id="{D6273484-55EE-4C20-A532-E1A61F634117}"/>
              </a:ext>
            </a:extLst>
          </p:cNvPr>
          <p:cNvSpPr>
            <a:spLocks noGrp="1"/>
          </p:cNvSpPr>
          <p:nvPr>
            <p:ph type="subTitle" idx="1"/>
          </p:nvPr>
        </p:nvSpPr>
        <p:spPr>
          <a:xfrm>
            <a:off x="341366" y="1173887"/>
            <a:ext cx="5753100" cy="3670300"/>
          </a:xfrm>
          <a:solidFill>
            <a:schemeClr val="accent4">
              <a:lumMod val="75000"/>
            </a:schemeClr>
          </a:solidFill>
          <a:effectLst>
            <a:softEdge rad="101600"/>
          </a:effectLst>
        </p:spPr>
        <p:txBody>
          <a:bodyPr>
            <a:normAutofit fontScale="85000" lnSpcReduction="10000"/>
          </a:bodyPr>
          <a:lstStyle/>
          <a:p>
            <a:endParaRPr lang="en-GB" sz="1800" dirty="0"/>
          </a:p>
          <a:p>
            <a:r>
              <a:rPr lang="en-GB" sz="1800" dirty="0">
                <a:solidFill>
                  <a:schemeClr val="tx1"/>
                </a:solidFill>
              </a:rPr>
              <a:t>Even though Times Tables </a:t>
            </a:r>
            <a:r>
              <a:rPr lang="en-GB" sz="1800" dirty="0" err="1">
                <a:solidFill>
                  <a:schemeClr val="tx1"/>
                </a:solidFill>
              </a:rPr>
              <a:t>Rockstars</a:t>
            </a:r>
            <a:r>
              <a:rPr lang="en-GB" sz="1800" dirty="0">
                <a:solidFill>
                  <a:schemeClr val="tx1"/>
                </a:solidFill>
              </a:rPr>
              <a:t> is popular amongst primary and secondary schools alike, the recourse does not encourage the learner to use this knowledge beyond the classroom. </a:t>
            </a:r>
          </a:p>
          <a:p>
            <a:r>
              <a:rPr lang="en-GB" sz="1800" dirty="0">
                <a:solidFill>
                  <a:schemeClr val="tx1"/>
                </a:solidFill>
              </a:rPr>
              <a:t>Paulo Freire's theory proves that children learn by experience. Practical work provides a far more rewarding stimulus to the learner which raises self esteem.</a:t>
            </a:r>
          </a:p>
          <a:p>
            <a:r>
              <a:rPr lang="en-GB" sz="1800" dirty="0">
                <a:solidFill>
                  <a:schemeClr val="tx1"/>
                </a:solidFill>
              </a:rPr>
              <a:t>Freire also noted that teachers and students should work equally in order to create an environment where a dialogue, where a teacher and student work together would take place rather than the expectations that as student is a teacher’s inferior.</a:t>
            </a:r>
          </a:p>
        </p:txBody>
      </p:sp>
      <p:sp>
        <p:nvSpPr>
          <p:cNvPr id="9" name="TextBox 8">
            <a:extLst>
              <a:ext uri="{FF2B5EF4-FFF2-40B4-BE49-F238E27FC236}">
                <a16:creationId xmlns:a16="http://schemas.microsoft.com/office/drawing/2014/main" id="{ED8B4B16-61B5-42AB-999A-F6C8598580E4}"/>
              </a:ext>
            </a:extLst>
          </p:cNvPr>
          <p:cNvSpPr txBox="1"/>
          <p:nvPr/>
        </p:nvSpPr>
        <p:spPr>
          <a:xfrm>
            <a:off x="2982966" y="4844187"/>
            <a:ext cx="6223000" cy="1754326"/>
          </a:xfrm>
          <a:prstGeom prst="rect">
            <a:avLst/>
          </a:prstGeom>
          <a:solidFill>
            <a:srgbClr val="00B0F0"/>
          </a:solidFill>
          <a:effectLst>
            <a:softEdge rad="114300"/>
          </a:effectLst>
        </p:spPr>
        <p:txBody>
          <a:bodyPr wrap="square">
            <a:spAutoFit/>
          </a:bodyPr>
          <a:lstStyle/>
          <a:p>
            <a:r>
              <a:rPr lang="en-US" dirty="0"/>
              <a:t>Article 28 (right to education) Every child has the right to an education. Primary education must be free and different forms of secondary education must be available to every child. Discipline in schools must respect children’s dignity and their rights. Richer countries must help poorer countries achieve this. </a:t>
            </a:r>
            <a:r>
              <a:rPr lang="en-US" sz="1000" dirty="0"/>
              <a:t>(UNICEF, 1991)</a:t>
            </a:r>
          </a:p>
        </p:txBody>
      </p:sp>
      <p:pic>
        <p:nvPicPr>
          <p:cNvPr id="3074" name="Picture 2" descr="Paulo Freire and Critical Pedagogy - Nursing Education Network">
            <a:extLst>
              <a:ext uri="{FF2B5EF4-FFF2-40B4-BE49-F238E27FC236}">
                <a16:creationId xmlns:a16="http://schemas.microsoft.com/office/drawing/2014/main" id="{C2034943-E0A9-47D2-826C-5F46B326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9760" y="1544639"/>
            <a:ext cx="5352412" cy="2323041"/>
          </a:xfrm>
          <a:prstGeom prst="rect">
            <a:avLst/>
          </a:prstGeom>
          <a:noFill/>
          <a:effectLst>
            <a:softEdge rad="254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0D96AE3-4EE5-46C2-B3A1-1A2A7FBF2F77}"/>
              </a:ext>
            </a:extLst>
          </p:cNvPr>
          <p:cNvSpPr txBox="1"/>
          <p:nvPr/>
        </p:nvSpPr>
        <p:spPr>
          <a:xfrm>
            <a:off x="6235700" y="3801935"/>
            <a:ext cx="6102350" cy="553998"/>
          </a:xfrm>
          <a:prstGeom prst="rect">
            <a:avLst/>
          </a:prstGeom>
          <a:noFill/>
        </p:spPr>
        <p:txBody>
          <a:bodyPr wrap="square">
            <a:spAutoFit/>
          </a:bodyPr>
          <a:lstStyle/>
          <a:p>
            <a:r>
              <a:rPr lang="en-GB" sz="1000" dirty="0"/>
              <a:t>https://www.google.com/search?q=freire&amp;safe=strict&amp;rlz=1C1ASVC_enGB909GB909&amp;sxsrf=ALeKk01siVRQObgC0iHRfbX38kD0bnJm3Q:1610456597672&amp;source=lnms&amp;tbm=isch&amp;sa=X&amp;ved=2ahUKEwiBn7irupbuAhUJJBoKHayvArcQ_AUoAnoECBAQBA&amp;biw=1280&amp;bih=578</a:t>
            </a:r>
          </a:p>
        </p:txBody>
      </p:sp>
    </p:spTree>
    <p:extLst>
      <p:ext uri="{BB962C8B-B14F-4D97-AF65-F5344CB8AC3E}">
        <p14:creationId xmlns:p14="http://schemas.microsoft.com/office/powerpoint/2010/main" val="3476391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0" y="1386"/>
            <a:ext cx="12188932" cy="6856614"/>
          </a:xfrm>
          <a:prstGeom prst="rect">
            <a:avLst/>
          </a:prstGeom>
        </p:spPr>
      </p:pic>
      <p:sp>
        <p:nvSpPr>
          <p:cNvPr id="5" name="TextBox 4">
            <a:extLst>
              <a:ext uri="{FF2B5EF4-FFF2-40B4-BE49-F238E27FC236}">
                <a16:creationId xmlns:a16="http://schemas.microsoft.com/office/drawing/2014/main" id="{976C1D1C-9E7D-457A-BC62-9F8C4CD4B89A}"/>
              </a:ext>
            </a:extLst>
          </p:cNvPr>
          <p:cNvSpPr txBox="1"/>
          <p:nvPr/>
        </p:nvSpPr>
        <p:spPr>
          <a:xfrm>
            <a:off x="2273300" y="44912"/>
            <a:ext cx="7924800" cy="523220"/>
          </a:xfrm>
          <a:prstGeom prst="rect">
            <a:avLst/>
          </a:prstGeom>
          <a:solidFill>
            <a:srgbClr val="FFC000"/>
          </a:solidFill>
          <a:effectLst>
            <a:softEdge rad="76200"/>
          </a:effectLst>
        </p:spPr>
        <p:txBody>
          <a:bodyPr wrap="square" rtlCol="0">
            <a:spAutoFit/>
          </a:bodyPr>
          <a:lstStyle/>
          <a:p>
            <a:r>
              <a:rPr lang="en-GB" sz="2800" b="1" i="1" dirty="0">
                <a:solidFill>
                  <a:schemeClr val="tx1">
                    <a:lumMod val="95000"/>
                    <a:lumOff val="5000"/>
                  </a:schemeClr>
                </a:solidFill>
              </a:rPr>
              <a:t>Does this recourse link into Dewey’s Theory?</a:t>
            </a:r>
          </a:p>
        </p:txBody>
      </p:sp>
      <p:sp>
        <p:nvSpPr>
          <p:cNvPr id="8" name="TextBox 7">
            <a:extLst>
              <a:ext uri="{FF2B5EF4-FFF2-40B4-BE49-F238E27FC236}">
                <a16:creationId xmlns:a16="http://schemas.microsoft.com/office/drawing/2014/main" id="{0DFBABCD-DD83-4325-85E5-7AE832DFA268}"/>
              </a:ext>
            </a:extLst>
          </p:cNvPr>
          <p:cNvSpPr txBox="1"/>
          <p:nvPr/>
        </p:nvSpPr>
        <p:spPr>
          <a:xfrm>
            <a:off x="10592627" y="3429000"/>
            <a:ext cx="1139381" cy="246221"/>
          </a:xfrm>
          <a:prstGeom prst="rect">
            <a:avLst/>
          </a:prstGeom>
          <a:noFill/>
        </p:spPr>
        <p:txBody>
          <a:bodyPr wrap="square">
            <a:spAutoFit/>
          </a:bodyPr>
          <a:lstStyle/>
          <a:p>
            <a:r>
              <a:rPr lang="en-GB" sz="1000" dirty="0">
                <a:solidFill>
                  <a:schemeClr val="tx1">
                    <a:lumMod val="95000"/>
                    <a:lumOff val="5000"/>
                  </a:schemeClr>
                </a:solidFill>
              </a:rPr>
              <a:t>ttrockstars.com</a:t>
            </a:r>
            <a:endParaRPr lang="en-GB" sz="1000" dirty="0"/>
          </a:p>
        </p:txBody>
      </p:sp>
      <p:sp>
        <p:nvSpPr>
          <p:cNvPr id="7" name="Subtitle 3">
            <a:extLst>
              <a:ext uri="{FF2B5EF4-FFF2-40B4-BE49-F238E27FC236}">
                <a16:creationId xmlns:a16="http://schemas.microsoft.com/office/drawing/2014/main" id="{D6273484-55EE-4C20-A532-E1A61F634117}"/>
              </a:ext>
            </a:extLst>
          </p:cNvPr>
          <p:cNvSpPr>
            <a:spLocks noGrp="1"/>
          </p:cNvSpPr>
          <p:nvPr>
            <p:ph type="subTitle" idx="1"/>
          </p:nvPr>
        </p:nvSpPr>
        <p:spPr>
          <a:xfrm>
            <a:off x="203200" y="611658"/>
            <a:ext cx="6121400" cy="4188942"/>
          </a:xfrm>
          <a:solidFill>
            <a:schemeClr val="accent4">
              <a:lumMod val="75000"/>
            </a:schemeClr>
          </a:solidFill>
          <a:effectLst>
            <a:softEdge rad="101600"/>
          </a:effectLst>
        </p:spPr>
        <p:txBody>
          <a:bodyPr>
            <a:normAutofit lnSpcReduction="10000"/>
          </a:bodyPr>
          <a:lstStyle/>
          <a:p>
            <a:r>
              <a:rPr lang="en-GB" sz="1800" dirty="0">
                <a:solidFill>
                  <a:schemeClr val="tx1"/>
                </a:solidFill>
              </a:rPr>
              <a:t>Similarly to Freire’s theory, John Dewy theory on Pragmatism tells us also that children learn through experience.</a:t>
            </a:r>
          </a:p>
          <a:p>
            <a:r>
              <a:rPr lang="en-GB" sz="1800" dirty="0">
                <a:solidFill>
                  <a:schemeClr val="tx1"/>
                </a:solidFill>
              </a:rPr>
              <a:t>‘going to college is not the same as gaining an education’ John Dewey 1859-1952.</a:t>
            </a:r>
          </a:p>
          <a:p>
            <a:r>
              <a:rPr lang="en-GB" sz="1800" dirty="0">
                <a:solidFill>
                  <a:schemeClr val="tx1"/>
                </a:solidFill>
              </a:rPr>
              <a:t>Dewey insists that children’s progressive education highly depends on the experience of reality. Children need to interact with their surroundings in order to learn and progress.</a:t>
            </a:r>
          </a:p>
          <a:p>
            <a:r>
              <a:rPr lang="en-GB" sz="1800" dirty="0">
                <a:solidFill>
                  <a:schemeClr val="tx1"/>
                </a:solidFill>
              </a:rPr>
              <a:t>As well as the students, teachers alike should be open to learning alongside them.</a:t>
            </a:r>
          </a:p>
          <a:p>
            <a:endParaRPr lang="en-GB" sz="1800" dirty="0">
              <a:solidFill>
                <a:schemeClr val="tx1"/>
              </a:solidFill>
            </a:endParaRPr>
          </a:p>
          <a:p>
            <a:r>
              <a:rPr lang="en-GB" sz="1000" dirty="0">
                <a:solidFill>
                  <a:schemeClr val="tx1"/>
                </a:solidFill>
              </a:rPr>
              <a:t>(https://www.researchgate)</a:t>
            </a:r>
          </a:p>
        </p:txBody>
      </p:sp>
      <p:sp>
        <p:nvSpPr>
          <p:cNvPr id="6" name="TextBox 5">
            <a:extLst>
              <a:ext uri="{FF2B5EF4-FFF2-40B4-BE49-F238E27FC236}">
                <a16:creationId xmlns:a16="http://schemas.microsoft.com/office/drawing/2014/main" id="{40E75026-A632-4570-8F90-E17DF75FAAB2}"/>
              </a:ext>
            </a:extLst>
          </p:cNvPr>
          <p:cNvSpPr txBox="1"/>
          <p:nvPr/>
        </p:nvSpPr>
        <p:spPr>
          <a:xfrm>
            <a:off x="2589973" y="5043958"/>
            <a:ext cx="7608127" cy="1477328"/>
          </a:xfrm>
          <a:prstGeom prst="rect">
            <a:avLst/>
          </a:prstGeom>
          <a:solidFill>
            <a:srgbClr val="00B0F0"/>
          </a:solidFill>
          <a:effectLst>
            <a:softEdge rad="127000"/>
          </a:effectLst>
        </p:spPr>
        <p:txBody>
          <a:bodyPr wrap="square">
            <a:spAutoFit/>
          </a:bodyPr>
          <a:lstStyle/>
          <a:p>
            <a:endParaRPr lang="en-US" dirty="0"/>
          </a:p>
          <a:p>
            <a:r>
              <a:rPr lang="en-US" dirty="0"/>
              <a:t>‘Article 29 (goals of education) Education must develop every child’s personality, talents and abilities to the full. It must encourage the child’s respect for human rights, as well as respect for their parents, their own and other cultures, and the environment.’ </a:t>
            </a:r>
            <a:r>
              <a:rPr lang="en-US" sz="1000" dirty="0"/>
              <a:t>(unicef.org).</a:t>
            </a:r>
            <a:endParaRPr lang="en-GB" sz="1000" dirty="0"/>
          </a:p>
        </p:txBody>
      </p:sp>
      <p:pic>
        <p:nvPicPr>
          <p:cNvPr id="5128" name="Picture 8" descr="John Dewey | Biography, Philosophy, Pragmatism, &amp; Education | Britannica">
            <a:extLst>
              <a:ext uri="{FF2B5EF4-FFF2-40B4-BE49-F238E27FC236}">
                <a16:creationId xmlns:a16="http://schemas.microsoft.com/office/drawing/2014/main" id="{21AD33CB-23B2-4772-A8DF-91A796191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6300" y="568132"/>
            <a:ext cx="3504800" cy="44323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0276856-F1EE-44A6-8B49-970E340103A2}"/>
              </a:ext>
            </a:extLst>
          </p:cNvPr>
          <p:cNvSpPr txBox="1"/>
          <p:nvPr/>
        </p:nvSpPr>
        <p:spPr>
          <a:xfrm>
            <a:off x="6094466" y="4568336"/>
            <a:ext cx="6223000" cy="707886"/>
          </a:xfrm>
          <a:prstGeom prst="rect">
            <a:avLst/>
          </a:prstGeom>
          <a:noFill/>
        </p:spPr>
        <p:txBody>
          <a:bodyPr wrap="square">
            <a:spAutoFit/>
          </a:bodyPr>
          <a:lstStyle/>
          <a:p>
            <a:r>
              <a:rPr lang="en-GB" sz="1000" dirty="0"/>
              <a:t>https://www.google.com/search?q=john+dewey&amp;safe=strict&amp;rlz=1C1ASVC_enGB909GB909&amp;sxsrf=ALeKk00HZe4OAGM42xNKDIVDjhTwoEhFvw:1610456819378&amp;source=lnms&amp;tbm=isch&amp;sa=X&amp;ved=2ahUKEwiRmJSVu5buAhWDy4UKHXc6CqwQ_AUoAXoECBAQAw&amp;biw=1280&amp;bih=578#imgrc=fsPjzXE0vFpRYM</a:t>
            </a:r>
          </a:p>
        </p:txBody>
      </p:sp>
    </p:spTree>
    <p:extLst>
      <p:ext uri="{BB962C8B-B14F-4D97-AF65-F5344CB8AC3E}">
        <p14:creationId xmlns:p14="http://schemas.microsoft.com/office/powerpoint/2010/main" val="3900041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
            <a:extLst>
              <a:ext uri="{FF2B5EF4-FFF2-40B4-BE49-F238E27FC236}">
                <a16:creationId xmlns:a16="http://schemas.microsoft.com/office/drawing/2014/main" id="{030FC8FF-FD8B-4870-AF1A-9EEF36DE59B6}"/>
              </a:ext>
            </a:extLst>
          </p:cNvPr>
          <p:cNvPicPr>
            <a:picLocks noChangeAspect="1"/>
          </p:cNvPicPr>
          <p:nvPr/>
        </p:nvPicPr>
        <p:blipFill rotWithShape="1">
          <a:blip r:embed="rId2">
            <a:alphaModFix amt="70000"/>
          </a:blip>
          <a:srcRect t="12690" r="-1" b="3035"/>
          <a:stretch/>
        </p:blipFill>
        <p:spPr>
          <a:xfrm>
            <a:off x="20" y="10"/>
            <a:ext cx="12188932" cy="6856614"/>
          </a:xfrm>
          <a:prstGeom prst="rect">
            <a:avLst/>
          </a:prstGeom>
        </p:spPr>
      </p:pic>
      <p:sp>
        <p:nvSpPr>
          <p:cNvPr id="3" name="Subtitle 2">
            <a:extLst>
              <a:ext uri="{FF2B5EF4-FFF2-40B4-BE49-F238E27FC236}">
                <a16:creationId xmlns:a16="http://schemas.microsoft.com/office/drawing/2014/main" id="{6ADDA4D2-A057-48AE-B09D-DEBB84E02B5F}"/>
              </a:ext>
            </a:extLst>
          </p:cNvPr>
          <p:cNvSpPr>
            <a:spLocks noGrp="1"/>
          </p:cNvSpPr>
          <p:nvPr>
            <p:ph type="subTitle" idx="1"/>
          </p:nvPr>
        </p:nvSpPr>
        <p:spPr>
          <a:xfrm>
            <a:off x="1772236" y="1157607"/>
            <a:ext cx="8927192" cy="4541419"/>
          </a:xfrm>
          <a:solidFill>
            <a:srgbClr val="00B0F0"/>
          </a:solidFill>
          <a:effectLst>
            <a:softEdge rad="228600"/>
          </a:effectLst>
        </p:spPr>
        <p:txBody>
          <a:bodyPr anchor="t">
            <a:normAutofit/>
          </a:bodyPr>
          <a:lstStyle/>
          <a:p>
            <a:endParaRPr lang="en-GB" sz="4800" b="1" i="1" dirty="0">
              <a:solidFill>
                <a:schemeClr val="tx1">
                  <a:lumMod val="95000"/>
                  <a:lumOff val="5000"/>
                </a:schemeClr>
              </a:solidFill>
              <a:latin typeface="Algerian" panose="04020705040A02060702" pitchFamily="82" charset="0"/>
            </a:endParaRPr>
          </a:p>
          <a:p>
            <a:r>
              <a:rPr lang="en-GB" sz="4800" b="1" i="1" dirty="0">
                <a:solidFill>
                  <a:schemeClr val="tx1">
                    <a:lumMod val="95000"/>
                    <a:lumOff val="5000"/>
                  </a:schemeClr>
                </a:solidFill>
                <a:latin typeface="Algerian" panose="04020705040A02060702" pitchFamily="82" charset="0"/>
              </a:rPr>
              <a:t>Thank you for listening.</a:t>
            </a:r>
          </a:p>
          <a:p>
            <a:endParaRPr lang="en-GB" sz="4800" b="1" i="1" dirty="0">
              <a:solidFill>
                <a:schemeClr val="tx1">
                  <a:lumMod val="95000"/>
                  <a:lumOff val="5000"/>
                </a:schemeClr>
              </a:solidFill>
              <a:latin typeface="Algerian" panose="04020705040A02060702" pitchFamily="82" charset="0"/>
            </a:endParaRPr>
          </a:p>
          <a:p>
            <a:r>
              <a:rPr lang="en-GB" sz="4800" b="1" i="1" dirty="0">
                <a:solidFill>
                  <a:schemeClr val="tx1">
                    <a:lumMod val="95000"/>
                    <a:lumOff val="5000"/>
                  </a:schemeClr>
                </a:solidFill>
                <a:latin typeface="Algerian" panose="04020705040A02060702" pitchFamily="82" charset="0"/>
              </a:rPr>
              <a:t>Are there any questions?</a:t>
            </a:r>
          </a:p>
        </p:txBody>
      </p:sp>
      <p:grpSp>
        <p:nvGrpSpPr>
          <p:cNvPr id="14"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5" name="Freeform: Shape 14">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26" name="Freeform: Shape 17">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37" name="Freeform: Shape 18">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3" name="Group 22">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4" name="Straight Connector 23">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7"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8"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0" name="Freeform: Shape 29">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9" name="Freeform: Shape 28">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54179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AF98D-6B54-4492-8CD1-950260CC7BD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ECDF61F-B05B-4E88-88D0-31445D7AB398}"/>
              </a:ext>
            </a:extLst>
          </p:cNvPr>
          <p:cNvSpPr>
            <a:spLocks noGrp="1"/>
          </p:cNvSpPr>
          <p:nvPr>
            <p:ph idx="1"/>
          </p:nvPr>
        </p:nvSpPr>
        <p:spPr/>
        <p:txBody>
          <a:bodyPr>
            <a:normAutofit lnSpcReduction="10000"/>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Image John Dewey. Available </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at:https</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://www.google.com/search?q=john+dewey</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800" kern="1200" dirty="0">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rPr>
              <a:t>National Literacy and Numeracy Framework(2008) Curriculum for Wales 2008 version. Available </a:t>
            </a:r>
            <a:r>
              <a:rPr lang="en-US" sz="1800" kern="1200" dirty="0" err="1">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rPr>
              <a:t>at</a:t>
            </a:r>
            <a:r>
              <a:rPr lang="en-US" sz="1800" b="1" kern="1200" dirty="0" err="1">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US" sz="1800" u="sng"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a:t>
            </a:r>
            <a:r>
              <a:rPr lang="en-US" sz="1800" u="sng"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US" sz="1800" u="sng"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hwb.gov.wales</a:t>
            </a:r>
            <a:r>
              <a:rPr lang="en-US" sz="1800" u="sng"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a:t>
            </a:r>
            <a:r>
              <a:rPr lang="en-US"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 (accessed 8/1/2021)</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1800" kern="1200" dirty="0">
                <a:solidFill>
                  <a:schemeClr val="tx1">
                    <a:lumMod val="95000"/>
                    <a:lumOff val="5000"/>
                  </a:schemeClr>
                </a:solidFill>
                <a:effectLst/>
                <a:latin typeface="Source Sans Pro" panose="020B0503030403020204" pitchFamily="34" charset="0"/>
                <a:ea typeface="Times New Roman" panose="02020603050405020304" pitchFamily="18" charset="0"/>
                <a:cs typeface="Times New Roman" panose="02020603050405020304" pitchFamily="18" charset="0"/>
              </a:rPr>
              <a:t>Paulo Freire and Critical Pedagogy. Available </a:t>
            </a:r>
            <a:r>
              <a:rPr lang="en-GB" sz="1800" kern="1200" dirty="0" err="1">
                <a:solidFill>
                  <a:schemeClr val="tx1">
                    <a:lumMod val="95000"/>
                    <a:lumOff val="5000"/>
                  </a:schemeClr>
                </a:solidFill>
                <a:effectLst/>
                <a:latin typeface="Source Sans Pro" panose="020B0503030403020204" pitchFamily="34" charset="0"/>
                <a:ea typeface="Times New Roman" panose="02020603050405020304" pitchFamily="18" charset="0"/>
                <a:cs typeface="Times New Roman" panose="02020603050405020304" pitchFamily="18" charset="0"/>
              </a:rPr>
              <a:t>at</a:t>
            </a:r>
            <a:r>
              <a:rPr lang="en-GB" sz="1800" b="1" kern="1200" dirty="0" err="1">
                <a:solidFill>
                  <a:schemeClr val="tx1">
                    <a:lumMod val="95000"/>
                    <a:lumOff val="5000"/>
                  </a:schemeClr>
                </a:solidFill>
                <a:effectLst/>
                <a:latin typeface="Source Sans Pro" panose="020B0503030403020204" pitchFamily="34" charset="0"/>
                <a:ea typeface="Times New Roman" panose="02020603050405020304" pitchFamily="18" charset="0"/>
                <a:cs typeface="Times New Roman" panose="02020603050405020304" pitchFamily="18" charset="0"/>
              </a:rPr>
              <a:t>:</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://nursingeducationnetwork.net/2017/05/08/</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paulo</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freire</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-and-critical-pedagogy/. Accessed:5/1/2021</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US" sz="1800" kern="1200" dirty="0">
                <a:solidFill>
                  <a:schemeClr val="tx1">
                    <a:lumMod val="95000"/>
                    <a:lumOff val="5000"/>
                  </a:schemeClr>
                </a:solidFill>
                <a:effectLst/>
                <a:latin typeface="Roboto"/>
                <a:ea typeface="Times New Roman" panose="02020603050405020304" pitchFamily="18" charset="0"/>
                <a:cs typeface="Times New Roman" panose="02020603050405020304" pitchFamily="18" charset="0"/>
              </a:rPr>
              <a:t>ResearchGate (2010)Paulo Freire's Pedagogy of the Oppressed. Available at: </a:t>
            </a:r>
            <a:r>
              <a:rPr lang="en-GB" sz="1800" u="sng"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a:t>
            </a:r>
            <a:r>
              <a:rPr lang="en-US"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1800" kern="1200" dirty="0">
                <a:solidFill>
                  <a:schemeClr val="tx1">
                    <a:lumMod val="95000"/>
                    <a:lumOff val="5000"/>
                  </a:schemeClr>
                </a:solidFill>
                <a:effectLst/>
                <a:latin typeface="Avenir Next LT Pro" panose="020B0504020202020204" pitchFamily="34" charset="0"/>
                <a:ea typeface="Times New Roman" panose="02020603050405020304" pitchFamily="18" charset="0"/>
                <a:cs typeface="Times New Roman" panose="02020603050405020304" pitchFamily="18" charset="0"/>
              </a:rPr>
              <a:t>’</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Times Table Rock Stars (year unknown) What is Times Tables </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Rockstars</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 Available </a:t>
            </a:r>
            <a:r>
              <a:rPr lang="en-GB" sz="1800"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at:https</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://ttrockstars.com/ Accessed: 5/1/2021)</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1800" u="sng"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UNICEF (1991) The Rights of Every Child. Available </a:t>
            </a:r>
            <a:r>
              <a:rPr lang="en-GB" sz="1800" u="sng" kern="1200" dirty="0" err="1">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at:https</a:t>
            </a:r>
            <a:r>
              <a:rPr lang="en-GB" sz="1800" u="sng"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://www.unicef.org.uk/child-rights</a:t>
            </a:r>
            <a:r>
              <a:rPr lang="en-GB" sz="1800" kern="1200"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 (Accessed 5/1/2021)</a:t>
            </a:r>
            <a:endParaRPr lang="en-GB" sz="18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endParaRPr lang="en-GB" dirty="0"/>
          </a:p>
        </p:txBody>
      </p:sp>
    </p:spTree>
    <p:extLst>
      <p:ext uri="{BB962C8B-B14F-4D97-AF65-F5344CB8AC3E}">
        <p14:creationId xmlns:p14="http://schemas.microsoft.com/office/powerpoint/2010/main" val="3523309848"/>
      </p:ext>
    </p:extLst>
  </p:cSld>
  <p:clrMapOvr>
    <a:masterClrMapping/>
  </p:clrMapOvr>
</p:sld>
</file>

<file path=ppt/theme/theme1.xml><?xml version="1.0" encoding="utf-8"?>
<a:theme xmlns:a="http://schemas.openxmlformats.org/drawingml/2006/main" name="ExploreVTI">
  <a:themeElements>
    <a:clrScheme name="AnalogousFromRegularSeed_2SEEDS">
      <a:dk1>
        <a:srgbClr val="000000"/>
      </a:dk1>
      <a:lt1>
        <a:srgbClr val="FFFFFF"/>
      </a:lt1>
      <a:dk2>
        <a:srgbClr val="242C41"/>
      </a:dk2>
      <a:lt2>
        <a:srgbClr val="E8E3E2"/>
      </a:lt2>
      <a:accent1>
        <a:srgbClr val="17AAD5"/>
      </a:accent1>
      <a:accent2>
        <a:srgbClr val="20B599"/>
      </a:accent2>
      <a:accent3>
        <a:srgbClr val="296DE7"/>
      </a:accent3>
      <a:accent4>
        <a:srgbClr val="D51735"/>
      </a:accent4>
      <a:accent5>
        <a:srgbClr val="E75B29"/>
      </a:accent5>
      <a:accent6>
        <a:srgbClr val="D19517"/>
      </a:accent6>
      <a:hlink>
        <a:srgbClr val="BF5C3F"/>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3062</TotalTime>
  <Words>1473</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Avenir Next LT Pro</vt:lpstr>
      <vt:lpstr>AvenirNext LT Pro Medium</vt:lpstr>
      <vt:lpstr>Calibri</vt:lpstr>
      <vt:lpstr>Posterama</vt:lpstr>
      <vt:lpstr>Roboto</vt:lpstr>
      <vt:lpstr>Source Sans Pro</vt:lpstr>
      <vt:lpstr>Times New Roman</vt:lpstr>
      <vt:lpstr>ExploreVTI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 Hough</dc:creator>
  <cp:lastModifiedBy>sara Hough</cp:lastModifiedBy>
  <cp:revision>4</cp:revision>
  <dcterms:created xsi:type="dcterms:W3CDTF">2021-01-09T15:47:52Z</dcterms:created>
  <dcterms:modified xsi:type="dcterms:W3CDTF">2021-01-12T19:19:25Z</dcterms:modified>
</cp:coreProperties>
</file>