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3" r:id="rId1"/>
  </p:sldMasterIdLst>
  <p:sldIdLst>
    <p:sldId id="257" r:id="rId2"/>
    <p:sldId id="262" r:id="rId3"/>
    <p:sldId id="263" r:id="rId4"/>
    <p:sldId id="264" r:id="rId5"/>
    <p:sldId id="265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3" d="100"/>
          <a:sy n="53" d="100"/>
        </p:scale>
        <p:origin x="703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3/6/2020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3/6/2020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how.ncvo.org.uk/studyzone/write-a-winning-funding-bid/write-a-winning-funding-bid-part-2" TargetMode="External"/><Relationship Id="rId2" Type="http://schemas.openxmlformats.org/officeDocument/2006/relationships/hyperlink" Target="https://knowhow.ncvo.org.uk/studyzone/write-a-winning-funding-bi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knowhow.ncvo.org.uk/studyzone/write-a-winning-funding-bid/write-a-winning-funding-bid-part-4" TargetMode="External"/><Relationship Id="rId4" Type="http://schemas.openxmlformats.org/officeDocument/2006/relationships/hyperlink" Target="https://knowhow.ncvo.org.uk/studyzone/write-a-winning-funding-bid/write-a-winning-funding-bid-part-3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var.org.uk/wp-content/uploads/2016/07/Exploring-the-advocacy-role-of-community-anchor-organisations-1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ECED7004: Session 6.1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Phillip Morgan: March 2020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Funding Bid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1D2C6-E507-4A9B-A94F-63168F84C7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Practicalities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AA8BF-DFEB-4672-AE32-A0441BBA27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Training Towards Competency</a:t>
            </a:r>
          </a:p>
        </p:txBody>
      </p:sp>
    </p:spTree>
    <p:extLst>
      <p:ext uri="{BB962C8B-B14F-4D97-AF65-F5344CB8AC3E}">
        <p14:creationId xmlns:p14="http://schemas.microsoft.com/office/powerpoint/2010/main" val="174923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C5A4D-74D9-4992-AFB3-6FA108EE8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4E029-8826-4061-9ACE-69DA9DD4A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23317"/>
            <a:ext cx="10058400" cy="4329427"/>
          </a:xfrm>
        </p:spPr>
        <p:txBody>
          <a:bodyPr/>
          <a:lstStyle/>
          <a:p>
            <a:r>
              <a:rPr lang="en-GB" dirty="0"/>
              <a:t>Keep the application short</a:t>
            </a:r>
          </a:p>
          <a:p>
            <a:r>
              <a:rPr lang="en-GB" dirty="0"/>
              <a:t>Give the Commissioner of Services what they want</a:t>
            </a:r>
          </a:p>
          <a:p>
            <a:r>
              <a:rPr lang="en-GB" dirty="0"/>
              <a:t>Tell the Commissioner of Services who you are</a:t>
            </a:r>
          </a:p>
          <a:p>
            <a:r>
              <a:rPr lang="en-GB" dirty="0"/>
              <a:t>Describe the issues and how you will meet these challenges</a:t>
            </a:r>
          </a:p>
          <a:p>
            <a:r>
              <a:rPr lang="en-GB" dirty="0"/>
              <a:t>Address key issues within the funding bid invitation</a:t>
            </a:r>
          </a:p>
          <a:p>
            <a:r>
              <a:rPr lang="en-GB" dirty="0"/>
              <a:t>Offer a ‘Human Story’ </a:t>
            </a:r>
          </a:p>
          <a:p>
            <a:pPr lvl="1"/>
            <a:r>
              <a:rPr lang="en-GB" dirty="0"/>
              <a:t>Examples of how you have delivered such services in the past (if applicable)</a:t>
            </a:r>
          </a:p>
          <a:p>
            <a:r>
              <a:rPr lang="en-GB" dirty="0"/>
              <a:t>Avoid Jargon</a:t>
            </a:r>
          </a:p>
          <a:p>
            <a:r>
              <a:rPr lang="en-GB" dirty="0"/>
              <a:t>Evidence claims made</a:t>
            </a:r>
          </a:p>
          <a:p>
            <a:r>
              <a:rPr lang="en-GB" dirty="0"/>
              <a:t>Indicate how you/your organisation will use the funding effectively (additional VFM)</a:t>
            </a:r>
          </a:p>
          <a:p>
            <a:r>
              <a:rPr lang="en-GB" dirty="0"/>
              <a:t>Provide budget projections</a:t>
            </a:r>
          </a:p>
        </p:txBody>
      </p:sp>
    </p:spTree>
    <p:extLst>
      <p:ext uri="{BB962C8B-B14F-4D97-AF65-F5344CB8AC3E}">
        <p14:creationId xmlns:p14="http://schemas.microsoft.com/office/powerpoint/2010/main" val="159104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C875A-705B-4A2E-A9CB-C37A7822A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1B7DF-0895-4C24-900A-143526BBC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Useful Links:</a:t>
            </a:r>
          </a:p>
          <a:p>
            <a:pPr lvl="1"/>
            <a:r>
              <a:rPr lang="en-GB" dirty="0"/>
              <a:t>Know-How</a:t>
            </a:r>
          </a:p>
          <a:p>
            <a:pPr lvl="1"/>
            <a:r>
              <a:rPr lang="en-GB" dirty="0"/>
              <a:t>Part 1: “I minute pitch”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2"/>
              </a:rPr>
              <a:t>https://knowhow.ncvo.org.uk/studyzone/write-a-winning-funding-bid</a:t>
            </a:r>
            <a:endParaRPr lang="en-GB" dirty="0"/>
          </a:p>
          <a:p>
            <a:pPr lvl="1"/>
            <a:r>
              <a:rPr lang="en-GB" dirty="0"/>
              <a:t>Par 2: First 4 Sections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3"/>
              </a:rPr>
              <a:t>https://knowhow.ncvo.org.uk/studyzone/write-a-winning-funding-bid/write-a-winning-funding-bid-part-2</a:t>
            </a:r>
            <a:endParaRPr lang="en-GB" dirty="0"/>
          </a:p>
          <a:p>
            <a:pPr lvl="1"/>
            <a:r>
              <a:rPr lang="en-GB" dirty="0"/>
              <a:t>Part 3: Final 3 Sections 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4"/>
              </a:rPr>
              <a:t>https://knowhow.ncvo.org.uk/studyzone/write-a-winning-funding-bid/write-a-winning-funding-bid-part-3</a:t>
            </a:r>
            <a:endParaRPr lang="en-GB" dirty="0"/>
          </a:p>
          <a:p>
            <a:pPr lvl="1"/>
            <a:r>
              <a:rPr lang="en-GB" dirty="0"/>
              <a:t>Part 4: Tips for bidding success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5"/>
              </a:rPr>
              <a:t>https://knowhow.ncvo.org.uk/studyzone/write-a-winning-funding-bid/write-a-winning-funding-bid-part-4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037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C9707-E8C6-4C04-ACF1-00D1E0866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Perspectives Explored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92B40-B203-450D-A05B-06DC18B51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Funding Bids Require Input from many aspects of the ‘team’</a:t>
            </a:r>
          </a:p>
          <a:p>
            <a:r>
              <a:rPr lang="en-GB" dirty="0"/>
              <a:t>Consider you as:</a:t>
            </a:r>
          </a:p>
          <a:p>
            <a:pPr lvl="1"/>
            <a:r>
              <a:rPr lang="en-GB" dirty="0"/>
              <a:t>New Recruit for Advocacy</a:t>
            </a:r>
          </a:p>
          <a:p>
            <a:pPr lvl="1"/>
            <a:r>
              <a:rPr lang="en-GB" dirty="0"/>
              <a:t>Advocate</a:t>
            </a:r>
          </a:p>
          <a:p>
            <a:pPr lvl="1"/>
            <a:r>
              <a:rPr lang="en-GB" dirty="0"/>
              <a:t>Advocacy Manager</a:t>
            </a:r>
          </a:p>
          <a:p>
            <a:r>
              <a:rPr lang="en-GB" dirty="0"/>
              <a:t>Question:</a:t>
            </a:r>
          </a:p>
          <a:p>
            <a:pPr lvl="1"/>
            <a:r>
              <a:rPr lang="en-GB" dirty="0"/>
              <a:t>How would your input vary depending  on your identified role in an advocacy organisation?</a:t>
            </a:r>
          </a:p>
          <a:p>
            <a:pPr lvl="1"/>
            <a:r>
              <a:rPr lang="en-GB" dirty="0"/>
              <a:t>Discussion (see Session Recording)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Useful Link: </a:t>
            </a:r>
            <a:r>
              <a:rPr lang="en-GB" dirty="0">
                <a:hlinkClick r:id="rId2"/>
              </a:rPr>
              <a:t>https://www.ivar.org.uk/wp-content/uploads/2016/07/Exploring-the-advocacy-role-of-community-anchor-organisations-1.pdf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256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0E85F-B95E-46A1-B7D9-46B79B681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Perspectives Explored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8065D-3EF9-4BB6-91CB-1A3F1B0E9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Local Authority Perspectives:</a:t>
            </a:r>
          </a:p>
          <a:p>
            <a:pPr lvl="1"/>
            <a:r>
              <a:rPr lang="en-GB" dirty="0"/>
              <a:t>Language Meanings and Understandings (Suggested Reading: Basil Bernstein, Class Codes and Control 1973; Class, Code and Conduct) </a:t>
            </a:r>
          </a:p>
          <a:p>
            <a:pPr lvl="2"/>
            <a:r>
              <a:rPr lang="en-GB" dirty="0"/>
              <a:t>What methods of ‘advocacy practice’ will be employed?</a:t>
            </a:r>
          </a:p>
          <a:p>
            <a:pPr lvl="2"/>
            <a:r>
              <a:rPr lang="en-GB" dirty="0"/>
              <a:t>Who will ensure that services will be delivered (Sold as seen, Fit of Purpose and As Described)</a:t>
            </a:r>
          </a:p>
          <a:p>
            <a:pPr lvl="2"/>
            <a:r>
              <a:rPr lang="en-GB" dirty="0"/>
              <a:t>Factors Supportive of ‘YOUR’ organisations embeddedness in the community/</a:t>
            </a:r>
            <a:r>
              <a:rPr lang="en-GB" dirty="0" err="1"/>
              <a:t>sevice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Consider </a:t>
            </a:r>
          </a:p>
          <a:p>
            <a:pPr lvl="2"/>
            <a:r>
              <a:rPr lang="en-GB" dirty="0"/>
              <a:t>How do Community Forums and routes to audience work in your specific bid?</a:t>
            </a:r>
          </a:p>
          <a:p>
            <a:pPr lvl="2"/>
            <a:r>
              <a:rPr lang="en-GB" dirty="0"/>
              <a:t>What will be the ‘Impact’ of the advocacy provision?</a:t>
            </a:r>
          </a:p>
          <a:p>
            <a:pPr lvl="2"/>
            <a:r>
              <a:rPr lang="en-GB" dirty="0"/>
              <a:t>What will the challenges be?</a:t>
            </a:r>
          </a:p>
          <a:p>
            <a:pPr lvl="2"/>
            <a:r>
              <a:rPr lang="en-GB" dirty="0"/>
              <a:t>How will these be met?</a:t>
            </a:r>
          </a:p>
        </p:txBody>
      </p:sp>
    </p:spTree>
    <p:extLst>
      <p:ext uri="{BB962C8B-B14F-4D97-AF65-F5344CB8AC3E}">
        <p14:creationId xmlns:p14="http://schemas.microsoft.com/office/powerpoint/2010/main" val="32987077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VE.pptx" id="{928531FE-40B6-4895-993A-83D26AA1E005}" vid="{C99C5ABD-1620-4AD2-A38C-62625556F38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Geometric color block</Template>
  <TotalTime>0</TotalTime>
  <Words>380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Garamond</vt:lpstr>
      <vt:lpstr>SavonVTI</vt:lpstr>
      <vt:lpstr>ECED7004: Session 6.1</vt:lpstr>
      <vt:lpstr>Practicalities</vt:lpstr>
      <vt:lpstr>Application</vt:lpstr>
      <vt:lpstr>Practical Examples</vt:lpstr>
      <vt:lpstr>Perspectives Explored</vt:lpstr>
      <vt:lpstr>Perspectives Explored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2020-03-06T15:11:49Z</dcterms:created>
  <dcterms:modified xsi:type="dcterms:W3CDTF">2020-03-06T15:52:58Z</dcterms:modified>
</cp:coreProperties>
</file>