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2"/>
  </p:notesMasterIdLst>
  <p:sldIdLst>
    <p:sldId id="256" r:id="rId2"/>
    <p:sldId id="276" r:id="rId3"/>
    <p:sldId id="277" r:id="rId4"/>
    <p:sldId id="300" r:id="rId5"/>
    <p:sldId id="278" r:id="rId6"/>
    <p:sldId id="266" r:id="rId7"/>
    <p:sldId id="301" r:id="rId8"/>
    <p:sldId id="302" r:id="rId9"/>
    <p:sldId id="303" r:id="rId10"/>
    <p:sldId id="304" r:id="rId11"/>
    <p:sldId id="326" r:id="rId12"/>
    <p:sldId id="307" r:id="rId13"/>
    <p:sldId id="306" r:id="rId14"/>
    <p:sldId id="308" r:id="rId15"/>
    <p:sldId id="310" r:id="rId16"/>
    <p:sldId id="311" r:id="rId17"/>
    <p:sldId id="312" r:id="rId18"/>
    <p:sldId id="313" r:id="rId19"/>
    <p:sldId id="315" r:id="rId20"/>
    <p:sldId id="314" r:id="rId21"/>
    <p:sldId id="316" r:id="rId22"/>
    <p:sldId id="317" r:id="rId23"/>
    <p:sldId id="318" r:id="rId24"/>
    <p:sldId id="319" r:id="rId25"/>
    <p:sldId id="320" r:id="rId26"/>
    <p:sldId id="321" r:id="rId27"/>
    <p:sldId id="322" r:id="rId28"/>
    <p:sldId id="323" r:id="rId29"/>
    <p:sldId id="324" r:id="rId30"/>
    <p:sldId id="32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34"/>
    <p:restoredTop sz="81481" autoAdjust="0"/>
  </p:normalViewPr>
  <p:slideViewPr>
    <p:cSldViewPr snapToGrid="0" snapToObjects="1">
      <p:cViewPr varScale="1">
        <p:scale>
          <a:sx n="62" d="100"/>
          <a:sy n="62" d="100"/>
        </p:scale>
        <p:origin x="192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Relationship Id="rId3" Type="http://schemas.openxmlformats.org/officeDocument/2006/relationships/hyperlink" Target="http://study.com/academy/lesson/non-verbal-and-verbal-communication-in-the-classroom.html" TargetMode="Externa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ffurf</a:t>
            </a:r>
            <a:r>
              <a:rPr lang="en-GB" baseline="0" dirty="0" smtClean="0"/>
              <a:t> PDF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56771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ffurf</a:t>
            </a:r>
            <a:r>
              <a:rPr lang="en-GB" baseline="0" dirty="0" smtClean="0"/>
              <a:t> PDF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Moodle o </a:t>
            </a:r>
            <a:r>
              <a:rPr lang="en-GB" baseline="0" dirty="0" err="1" smtClean="0"/>
              <a:t>dan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Sesiwn</a:t>
            </a:r>
            <a:r>
              <a:rPr lang="en-GB" baseline="0" dirty="0" smtClean="0"/>
              <a:t>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26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584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Argraffu’r</a:t>
            </a:r>
            <a:r>
              <a:rPr lang="en-GB" dirty="0" smtClean="0"/>
              <a:t> </a:t>
            </a:r>
            <a:r>
              <a:rPr lang="en-GB" dirty="0" err="1" smtClean="0"/>
              <a:t>sleid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bod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gopi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cwestiynau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tra’n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gwylio’r</a:t>
            </a:r>
            <a:r>
              <a:rPr lang="en-GB" baseline="0" dirty="0" smtClean="0"/>
              <a:t> clip. </a:t>
            </a:r>
            <a:r>
              <a:rPr lang="en-GB" baseline="0" dirty="0" err="1" smtClean="0"/>
              <a:t>Mae’r</a:t>
            </a:r>
            <a:r>
              <a:rPr lang="en-GB" baseline="0" dirty="0" smtClean="0"/>
              <a:t> clip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para 17 </a:t>
            </a:r>
            <a:r>
              <a:rPr lang="en-GB" baseline="0" dirty="0" err="1" smtClean="0"/>
              <a:t>munud</a:t>
            </a:r>
            <a:r>
              <a:rPr lang="en-GB" baseline="0" dirty="0" smtClean="0"/>
              <a:t>, felly </a:t>
            </a:r>
            <a:r>
              <a:rPr lang="en-GB" baseline="0" dirty="0" err="1" smtClean="0"/>
              <a:t>efallai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angen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sgipio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brif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nodweddion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diweddglo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53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Bach o </a:t>
            </a:r>
            <a:r>
              <a:rPr lang="en-GB" dirty="0" err="1" smtClean="0"/>
              <a:t>adborth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fyfyrwyr</a:t>
            </a:r>
            <a:r>
              <a:rPr lang="en-GB" dirty="0" smtClean="0"/>
              <a:t>. </a:t>
            </a:r>
            <a:r>
              <a:rPr lang="en-GB" dirty="0" err="1" smtClean="0"/>
              <a:t>Efallai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byddant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son am </a:t>
            </a:r>
            <a:r>
              <a:rPr lang="en-GB" baseline="0" dirty="0" err="1" smtClean="0"/>
              <a:t>bethau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‘</a:t>
            </a:r>
            <a:r>
              <a:rPr lang="en-GB" baseline="0" dirty="0" err="1" smtClean="0"/>
              <a:t>cymaint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bethau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edrych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arnynt</a:t>
            </a:r>
            <a:r>
              <a:rPr lang="en-GB" baseline="0" dirty="0" smtClean="0"/>
              <a:t>’, ‘</a:t>
            </a:r>
            <a:r>
              <a:rPr lang="en-GB" baseline="0" dirty="0" err="1" smtClean="0"/>
              <a:t>ddim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mynediad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fwriad</a:t>
            </a:r>
            <a:r>
              <a:rPr lang="en-GB" baseline="0" dirty="0" smtClean="0"/>
              <a:t>/nod/</a:t>
            </a:r>
            <a:r>
              <a:rPr lang="en-GB" baseline="0" dirty="0" err="1" smtClean="0"/>
              <a:t>cynllun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athro</a:t>
            </a:r>
            <a:r>
              <a:rPr lang="en-GB" baseline="0" dirty="0" smtClean="0"/>
              <a:t>’.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697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Awgrym</a:t>
            </a:r>
            <a:r>
              <a:rPr lang="en-GB" dirty="0" smtClean="0"/>
              <a:t>: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</a:t>
            </a:r>
            <a:r>
              <a:rPr lang="en-GB" dirty="0" err="1" smtClean="0"/>
              <a:t>fallai</a:t>
            </a:r>
            <a:r>
              <a:rPr lang="en-GB" dirty="0" smtClean="0"/>
              <a:t> y gall 3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 un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ac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</a:t>
            </a:r>
            <a:r>
              <a:rPr lang="en-GB" dirty="0" err="1" smtClean="0"/>
              <a:t>arno</a:t>
            </a:r>
            <a:r>
              <a:rPr lang="en-GB" dirty="0" smtClean="0"/>
              <a:t>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r>
              <a:rPr lang="en-GB" dirty="0" smtClean="0"/>
              <a:t>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0298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‘</a:t>
            </a:r>
            <a:r>
              <a:rPr lang="en-GB" dirty="0" err="1" smtClean="0"/>
              <a:t>Dywedwch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ddweud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, </a:t>
            </a:r>
            <a:r>
              <a:rPr lang="en-GB" dirty="0" err="1" smtClean="0"/>
              <a:t>dywedwch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, </a:t>
            </a:r>
            <a:r>
              <a:rPr lang="en-GB" dirty="0" err="1" smtClean="0"/>
              <a:t>dywedwch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wrthynt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eto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wedi’i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ddweud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wrthynt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Dihareb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Tseiniaidd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US" dirty="0" smtClean="0"/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A Chinese proverb that is applicable to all classroom lessons suggests that those giving instructions should: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Tell them what you are going to tell them,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Tell them,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Then tell them again what you have told them.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7010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‘</a:t>
            </a:r>
            <a:r>
              <a:rPr lang="en-GB" dirty="0" err="1" smtClean="0"/>
              <a:t>Dywedwch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ddweud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, </a:t>
            </a:r>
            <a:r>
              <a:rPr lang="en-GB" dirty="0" err="1" smtClean="0"/>
              <a:t>dywedwch</a:t>
            </a:r>
            <a:r>
              <a:rPr lang="en-GB" dirty="0" smtClean="0"/>
              <a:t> </a:t>
            </a:r>
            <a:r>
              <a:rPr lang="en-GB" dirty="0" err="1" smtClean="0"/>
              <a:t>wrthynt</a:t>
            </a:r>
            <a:r>
              <a:rPr lang="en-GB" dirty="0" smtClean="0"/>
              <a:t>, </a:t>
            </a:r>
            <a:r>
              <a:rPr lang="en-GB" dirty="0" err="1" smtClean="0"/>
              <a:t>dywedwch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wrthynt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eto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wedi’i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ddweud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wrthynt</a:t>
            </a:r>
            <a:r>
              <a:rPr lang="en-GB" baseline="0" dirty="0" smtClean="0"/>
              <a:t>’ </a:t>
            </a:r>
            <a:r>
              <a:rPr lang="en-GB" baseline="0" dirty="0" err="1" smtClean="0"/>
              <a:t>Dihareb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Tseiniaidd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US" dirty="0" smtClean="0"/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A Chinese proverb that is applicable to all classroom lessons suggests that those giving instructions should: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Tell them what you are going to tell them,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Tell them,</a:t>
            </a:r>
          </a:p>
          <a:p>
            <a:pPr algn="ctr"/>
            <a:r>
              <a:rPr lang="en-US" b="1" dirty="0" smtClean="0">
                <a:solidFill>
                  <a:schemeClr val="tx1"/>
                </a:solidFill>
              </a:rPr>
              <a:t>Then tell them again what you have told them.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30026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Deiagram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dangos</a:t>
            </a:r>
            <a:r>
              <a:rPr lang="en-GB" dirty="0" smtClean="0"/>
              <a:t> </a:t>
            </a:r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cyfathrebu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phwy</a:t>
            </a:r>
            <a:r>
              <a:rPr lang="en-GB" dirty="0" smtClean="0"/>
              <a:t>.</a:t>
            </a: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Number the children in the group/class.</a:t>
            </a: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Draw an arrow that originates in the speaker and is directed at the recipient of the communication.</a:t>
            </a:r>
          </a:p>
          <a:p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One arrow = one utterance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1E2F3F-B754-4B43-9475-3296B25F572D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0380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Enghraifft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o </a:t>
            </a:r>
            <a:r>
              <a:rPr lang="en-GB" dirty="0" err="1" smtClean="0"/>
              <a:t>sosiogram</a:t>
            </a:r>
            <a:r>
              <a:rPr lang="en-GB" dirty="0" smtClean="0"/>
              <a:t>. </a:t>
            </a:r>
            <a:r>
              <a:rPr lang="en-GB" dirty="0" err="1" smtClean="0"/>
              <a:t>Ychydig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r>
              <a:rPr lang="en-GB" dirty="0" smtClean="0"/>
              <a:t> </a:t>
            </a:r>
            <a:r>
              <a:rPr lang="en-GB" dirty="0" err="1" smtClean="0"/>
              <a:t>cymhleth</a:t>
            </a:r>
            <a:r>
              <a:rPr lang="en-GB" dirty="0" smtClean="0"/>
              <a:t> y </a:t>
            </a:r>
            <a:r>
              <a:rPr lang="en-GB" dirty="0" err="1" smtClean="0"/>
              <a:t>tro</a:t>
            </a:r>
            <a:r>
              <a:rPr lang="en-GB" dirty="0" smtClean="0"/>
              <a:t> </a:t>
            </a:r>
            <a:r>
              <a:rPr lang="en-GB" dirty="0" err="1" smtClean="0"/>
              <a:t>hwn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212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Ymwybyddiaeth</a:t>
            </a:r>
            <a:r>
              <a:rPr lang="en-GB" dirty="0" smtClean="0"/>
              <a:t> o </a:t>
            </a:r>
            <a:r>
              <a:rPr lang="en-GB" dirty="0" err="1" smtClean="0"/>
              <a:t>iaith</a:t>
            </a:r>
            <a:r>
              <a:rPr lang="en-GB" dirty="0" smtClean="0"/>
              <a:t> y </a:t>
            </a:r>
            <a:r>
              <a:rPr lang="en-GB" dirty="0" err="1" smtClean="0"/>
              <a:t>corff</a:t>
            </a:r>
            <a:r>
              <a:rPr lang="en-GB" dirty="0" smtClean="0"/>
              <a:t> 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sut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allai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dehongli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blant</a:t>
            </a:r>
            <a:r>
              <a:rPr lang="en-GB" baseline="0" dirty="0" smtClean="0"/>
              <a:t>.</a:t>
            </a:r>
          </a:p>
          <a:p>
            <a:r>
              <a:rPr lang="en-US" b="1" dirty="0" smtClean="0">
                <a:solidFill>
                  <a:srgbClr val="212C28"/>
                </a:solidFill>
              </a:rPr>
              <a:t>Verbal Communication </a:t>
            </a:r>
            <a:r>
              <a:rPr lang="en-US" dirty="0" smtClean="0"/>
              <a:t>– this includes aspects such as volume, projection, pitch, speed, tone, clarity and expressiveness. </a:t>
            </a:r>
          </a:p>
          <a:p>
            <a:r>
              <a:rPr lang="en-US" b="1" dirty="0" smtClean="0">
                <a:solidFill>
                  <a:schemeClr val="tx2"/>
                </a:solidFill>
              </a:rPr>
              <a:t>Non-verbal Communication </a:t>
            </a:r>
            <a:r>
              <a:rPr lang="en-US" dirty="0" smtClean="0"/>
              <a:t>– this includes, for example, appearance,</a:t>
            </a:r>
          </a:p>
          <a:p>
            <a:r>
              <a:rPr lang="en-US" dirty="0" smtClean="0"/>
              <a:t>gesture, posture, facial expression and mannerisms, particularly in relation to how you present yourself as a teacher.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3855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Caedig</a:t>
            </a:r>
            <a:r>
              <a:rPr lang="en-GB" dirty="0" smtClean="0"/>
              <a:t>, </a:t>
            </a:r>
            <a:r>
              <a:rPr lang="en-GB" dirty="0" err="1" smtClean="0"/>
              <a:t>agored</a:t>
            </a:r>
            <a:r>
              <a:rPr lang="en-GB" dirty="0" smtClean="0"/>
              <a:t>, </a:t>
            </a:r>
            <a:r>
              <a:rPr lang="en-GB" dirty="0" err="1" smtClean="0"/>
              <a:t>syml</a:t>
            </a:r>
            <a:r>
              <a:rPr lang="en-GB" dirty="0" smtClean="0"/>
              <a:t>, </a:t>
            </a:r>
            <a:r>
              <a:rPr lang="en-GB" dirty="0" err="1" smtClean="0"/>
              <a:t>cymhleth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Dywed</a:t>
            </a:r>
            <a:r>
              <a:rPr lang="en-GB" dirty="0" smtClean="0"/>
              <a:t> </a:t>
            </a:r>
            <a:r>
              <a:rPr lang="en-GB" dirty="0" err="1" smtClean="0"/>
              <a:t>Wragg</a:t>
            </a:r>
            <a:r>
              <a:rPr lang="en-GB" dirty="0" smtClean="0"/>
              <a:t> (1984)</a:t>
            </a:r>
            <a:r>
              <a:rPr lang="en-GB" baseline="0" dirty="0" smtClean="0"/>
              <a:t> bod </a:t>
            </a:r>
            <a:r>
              <a:rPr lang="en-GB" baseline="0" dirty="0" err="1" smtClean="0"/>
              <a:t>athrawon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holi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gymaint</a:t>
            </a:r>
            <a:r>
              <a:rPr lang="en-GB" baseline="0" dirty="0" smtClean="0"/>
              <a:t> a 400 </a:t>
            </a:r>
            <a:r>
              <a:rPr lang="en-GB" baseline="0" dirty="0" err="1" smtClean="0"/>
              <a:t>cwestiwn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diwrnod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sef</a:t>
            </a:r>
            <a:r>
              <a:rPr lang="en-GB" baseline="0" dirty="0" smtClean="0"/>
              <a:t> 30%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addysgu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473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Clip </a:t>
            </a:r>
            <a:r>
              <a:rPr lang="en-GB" dirty="0" err="1" smtClean="0"/>
              <a:t>cyntaf</a:t>
            </a:r>
            <a:r>
              <a:rPr lang="en-GB" dirty="0" smtClean="0"/>
              <a:t> – </a:t>
            </a:r>
            <a:r>
              <a:rPr lang="en-GB" dirty="0" err="1" smtClean="0"/>
              <a:t>hiwmor</a:t>
            </a:r>
            <a:r>
              <a:rPr lang="en-GB" dirty="0" smtClean="0"/>
              <a:t>, </a:t>
            </a:r>
            <a:r>
              <a:rPr lang="en-GB" dirty="0" err="1" smtClean="0"/>
              <a:t>athro’n</a:t>
            </a:r>
            <a:r>
              <a:rPr lang="en-GB" dirty="0" smtClean="0"/>
              <a:t> </a:t>
            </a:r>
            <a:r>
              <a:rPr lang="en-GB" dirty="0" err="1" smtClean="0"/>
              <a:t>gofyn</a:t>
            </a:r>
            <a:r>
              <a:rPr lang="en-GB" dirty="0" smtClean="0"/>
              <a:t> ‘anyone? Anyone?’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</a:t>
            </a:r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!</a:t>
            </a:r>
          </a:p>
          <a:p>
            <a:pPr marL="0" indent="0">
              <a:buNone/>
            </a:pPr>
            <a:r>
              <a:rPr lang="en-GB" dirty="0" smtClean="0"/>
              <a:t>Ail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glip</a:t>
            </a:r>
            <a:r>
              <a:rPr lang="en-GB" baseline="0" dirty="0" smtClean="0"/>
              <a:t> – ‘I’ll get back to you’ – un  dull </a:t>
            </a:r>
            <a:r>
              <a:rPr lang="en-GB" baseline="0" dirty="0" err="1" smtClean="0"/>
              <a:t>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aros</a:t>
            </a:r>
            <a:r>
              <a:rPr lang="en-GB" baseline="0" dirty="0" smtClean="0"/>
              <a:t>.</a:t>
            </a: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Trydydd</a:t>
            </a:r>
            <a:r>
              <a:rPr lang="en-GB" baseline="0" dirty="0" smtClean="0"/>
              <a:t> clip -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wylio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hun</a:t>
            </a:r>
            <a:r>
              <a:rPr lang="en-GB" baseline="0" dirty="0" smtClean="0"/>
              <a:t>: </a:t>
            </a:r>
            <a:r>
              <a:rPr lang="en-GB" dirty="0" smtClean="0">
                <a:hlinkClick r:id="rId3"/>
              </a:rPr>
              <a:t>http://study.com/academy/lesson/non-verbal-and-verbal-communication-in-the-classroom.html</a:t>
            </a:r>
            <a:r>
              <a:rPr lang="en-GB" dirty="0" smtClean="0"/>
              <a:t> (</a:t>
            </a:r>
            <a:r>
              <a:rPr lang="en-GB" dirty="0" err="1" smtClean="0"/>
              <a:t>Amser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Aros</a:t>
            </a:r>
            <a:r>
              <a:rPr lang="en-GB" baseline="0" dirty="0" smtClean="0"/>
              <a:t> 1 a 2).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38932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Pellter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, </a:t>
            </a:r>
            <a:r>
              <a:rPr lang="en-GB" dirty="0" err="1" smtClean="0"/>
              <a:t>cymdeithasol</a:t>
            </a:r>
            <a:r>
              <a:rPr lang="en-GB" dirty="0" smtClean="0"/>
              <a:t> a </a:t>
            </a:r>
            <a:r>
              <a:rPr lang="en-GB" dirty="0" err="1" smtClean="0"/>
              <a:t>chyhoeddus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o </a:t>
            </a:r>
            <a:r>
              <a:rPr lang="en-GB" dirty="0" err="1" smtClean="0"/>
              <a:t>gwmpas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ystafell</a:t>
            </a:r>
            <a:r>
              <a:rPr lang="en-GB" dirty="0" smtClean="0"/>
              <a:t> </a:t>
            </a:r>
            <a:r>
              <a:rPr lang="en-GB" dirty="0" err="1" smtClean="0"/>
              <a:t>ddosbarth</a:t>
            </a:r>
            <a:r>
              <a:rPr lang="en-GB" baseline="0" dirty="0" smtClean="0"/>
              <a:t> =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hymddygiad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cael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effaith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gref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blant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pellter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personol</a:t>
            </a:r>
            <a:r>
              <a:rPr lang="en-GB" baseline="0" dirty="0" smtClean="0"/>
              <a:t>, ac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wneud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haws </a:t>
            </a:r>
            <a:r>
              <a:rPr lang="en-GB" baseline="0" dirty="0" err="1" smtClean="0"/>
              <a:t>dylanwadu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blant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fewn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pellter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cymdeithasol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iddo</a:t>
            </a:r>
            <a:r>
              <a:rPr lang="en-GB" baseline="0" dirty="0" smtClean="0"/>
              <a:t>.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40209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Arial" charset="0"/>
                <a:cs typeface="Arial" charset="0"/>
              </a:rPr>
              <a:t>Number the teacher’s initial location as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Arial" charset="0"/>
                <a:cs typeface="Arial" charset="0"/>
              </a:rPr>
              <a:t>1</a:t>
            </a:r>
            <a:r>
              <a:rPr lang="en-US" sz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Arial" charset="0"/>
                <a:cs typeface="Arial" charset="0"/>
              </a:rPr>
              <a:t> and draw a circle around the number. Draw a continuous line from there to the next stop and label it </a:t>
            </a:r>
            <a:r>
              <a:rPr lang="en-US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Arial" charset="0"/>
                <a:cs typeface="Arial" charset="0"/>
              </a:rPr>
              <a:t>2 </a:t>
            </a:r>
            <a:r>
              <a:rPr lang="en-US" sz="1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ea typeface="Arial" charset="0"/>
                <a:cs typeface="Arial" charset="0"/>
              </a:rPr>
              <a:t>with a circle around it and so 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07962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rhannu’r</a:t>
            </a:r>
            <a:r>
              <a:rPr lang="en-GB" dirty="0" smtClean="0"/>
              <a:t> </a:t>
            </a:r>
            <a:r>
              <a:rPr lang="en-GB" dirty="0" err="1" smtClean="0"/>
              <a:t>myfyrwyr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3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phob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dewis</a:t>
            </a:r>
            <a:r>
              <a:rPr lang="en-GB" baseline="0" dirty="0" smtClean="0"/>
              <a:t> un </a:t>
            </a:r>
            <a:r>
              <a:rPr lang="en-GB" baseline="0" dirty="0" err="1" smtClean="0"/>
              <a:t>thema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cyflwyniad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hwn</a:t>
            </a:r>
            <a:r>
              <a:rPr lang="en-GB" baseline="0" dirty="0" smtClean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9652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US" dirty="0" smtClean="0">
                <a:effectLst/>
              </a:rPr>
              <a:t>9.05am</a:t>
            </a:r>
          </a:p>
          <a:p>
            <a:pPr fontAlgn="t"/>
            <a:r>
              <a:rPr lang="en-US" dirty="0" err="1" smtClean="0">
                <a:effectLst/>
              </a:rPr>
              <a:t>Dosbarthiadau’r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Cyfnod</a:t>
            </a:r>
            <a:r>
              <a:rPr lang="en-US" dirty="0" smtClean="0">
                <a:effectLst/>
              </a:rPr>
              <a:t> Sylfaen</a:t>
            </a:r>
          </a:p>
          <a:p>
            <a:pPr fontAlgn="t"/>
            <a:r>
              <a:rPr lang="en-US" dirty="0" smtClean="0">
                <a:effectLst/>
              </a:rPr>
              <a:t>*</a:t>
            </a:r>
            <a:r>
              <a:rPr lang="en-US" dirty="0" err="1" smtClean="0">
                <a:effectLst/>
              </a:rPr>
              <a:t>Grŵp</a:t>
            </a:r>
            <a:r>
              <a:rPr lang="en-US" dirty="0" smtClean="0">
                <a:effectLst/>
              </a:rPr>
              <a:t> 1 – </a:t>
            </a:r>
            <a:r>
              <a:rPr lang="en-US" dirty="0" err="1" smtClean="0">
                <a:effectLst/>
              </a:rPr>
              <a:t>sesiwn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iaith</a:t>
            </a:r>
            <a:endParaRPr lang="en-US" dirty="0" smtClean="0">
              <a:effectLst/>
            </a:endParaRPr>
          </a:p>
          <a:p>
            <a:pPr fontAlgn="t"/>
            <a:r>
              <a:rPr lang="en-US" dirty="0" smtClean="0">
                <a:effectLst/>
              </a:rPr>
              <a:t>*</a:t>
            </a:r>
            <a:r>
              <a:rPr lang="en-US" dirty="0" err="1" smtClean="0">
                <a:effectLst/>
              </a:rPr>
              <a:t>Grŵp</a:t>
            </a:r>
            <a:r>
              <a:rPr lang="en-US" dirty="0" smtClean="0">
                <a:effectLst/>
              </a:rPr>
              <a:t> 2 – </a:t>
            </a:r>
            <a:r>
              <a:rPr lang="en-US" dirty="0" err="1" smtClean="0">
                <a:effectLst/>
              </a:rPr>
              <a:t>sesiwn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rhif</a:t>
            </a:r>
            <a:endParaRPr lang="en-US" dirty="0" smtClean="0">
              <a:effectLst/>
            </a:endParaRPr>
          </a:p>
          <a:p>
            <a:pPr fontAlgn="t"/>
            <a:r>
              <a:rPr lang="en-US" dirty="0" smtClean="0">
                <a:effectLst/>
              </a:rPr>
              <a:t>*</a:t>
            </a:r>
            <a:r>
              <a:rPr lang="en-US" dirty="0" err="1" smtClean="0">
                <a:effectLst/>
              </a:rPr>
              <a:t>Grŵp</a:t>
            </a:r>
            <a:r>
              <a:rPr lang="en-US" dirty="0" smtClean="0">
                <a:effectLst/>
              </a:rPr>
              <a:t> 3 – </a:t>
            </a:r>
            <a:r>
              <a:rPr lang="en-US" dirty="0" err="1" smtClean="0">
                <a:effectLst/>
              </a:rPr>
              <a:t>sesiwn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gwybodaeth</a:t>
            </a:r>
            <a:r>
              <a:rPr lang="en-US" dirty="0" smtClean="0">
                <a:effectLst/>
              </a:rPr>
              <a:t> a </a:t>
            </a:r>
            <a:r>
              <a:rPr lang="en-US" dirty="0" err="1" smtClean="0">
                <a:effectLst/>
              </a:rPr>
              <a:t>dealltwriaeth</a:t>
            </a:r>
            <a:endParaRPr lang="en-US" dirty="0" smtClean="0">
              <a:effectLst/>
            </a:endParaRPr>
          </a:p>
          <a:p>
            <a:pPr fontAlgn="t"/>
            <a:r>
              <a:rPr lang="en-US" dirty="0" err="1" smtClean="0">
                <a:effectLst/>
              </a:rPr>
              <a:t>Mrs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Dyfri</a:t>
            </a:r>
            <a:r>
              <a:rPr lang="en-US" dirty="0" smtClean="0">
                <a:effectLst/>
              </a:rPr>
              <a:t>-Jones a </a:t>
            </a:r>
            <a:r>
              <a:rPr lang="en-US" dirty="0" err="1" smtClean="0">
                <a:effectLst/>
              </a:rPr>
              <a:t>chydweithwyr</a:t>
            </a:r>
            <a:endParaRPr lang="en-US" dirty="0" smtClean="0">
              <a:effectLst/>
            </a:endParaRPr>
          </a:p>
          <a:p>
            <a:pPr fontAlgn="t"/>
            <a:r>
              <a:rPr lang="en-US" dirty="0" smtClean="0">
                <a:effectLst/>
              </a:rPr>
              <a:t>11.00am</a:t>
            </a:r>
          </a:p>
          <a:p>
            <a:pPr fontAlgn="t"/>
            <a:r>
              <a:rPr lang="en-US" dirty="0" err="1" smtClean="0">
                <a:effectLst/>
              </a:rPr>
              <a:t>Taith</a:t>
            </a:r>
            <a:r>
              <a:rPr lang="en-US" dirty="0" smtClean="0">
                <a:effectLst/>
              </a:rPr>
              <a:t> o </a:t>
            </a:r>
            <a:r>
              <a:rPr lang="en-US" dirty="0" err="1" smtClean="0">
                <a:effectLst/>
              </a:rPr>
              <a:t>gwmpas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uned</a:t>
            </a:r>
            <a:r>
              <a:rPr lang="en-US" dirty="0" smtClean="0">
                <a:effectLst/>
              </a:rPr>
              <a:t> y </a:t>
            </a:r>
            <a:r>
              <a:rPr lang="en-US" dirty="0" err="1" smtClean="0">
                <a:effectLst/>
              </a:rPr>
              <a:t>Cyfnod</a:t>
            </a:r>
            <a:r>
              <a:rPr lang="en-US" dirty="0" smtClean="0">
                <a:effectLst/>
              </a:rPr>
              <a:t> Sylfaen </a:t>
            </a:r>
            <a:r>
              <a:rPr lang="en-US" dirty="0" err="1" smtClean="0">
                <a:effectLst/>
              </a:rPr>
              <a:t>er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mwyn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cael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blas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sesiynau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eraill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sy’n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cael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eu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haddysgu</a:t>
            </a:r>
            <a:r>
              <a:rPr lang="en-US" dirty="0" smtClean="0">
                <a:effectLst/>
              </a:rPr>
              <a:t>.</a:t>
            </a:r>
          </a:p>
          <a:p>
            <a:pPr fontAlgn="t"/>
            <a:r>
              <a:rPr lang="en-US" dirty="0" err="1" smtClean="0">
                <a:effectLst/>
              </a:rPr>
              <a:t>Mrs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Dyfri</a:t>
            </a:r>
            <a:r>
              <a:rPr lang="en-US" dirty="0" smtClean="0">
                <a:effectLst/>
              </a:rPr>
              <a:t>-Jones a </a:t>
            </a:r>
            <a:r>
              <a:rPr lang="en-US" dirty="0" err="1" smtClean="0">
                <a:effectLst/>
              </a:rPr>
              <a:t>chydweithwyr</a:t>
            </a:r>
            <a:endParaRPr lang="en-US" dirty="0" smtClean="0">
              <a:effectLst/>
            </a:endParaRPr>
          </a:p>
          <a:p>
            <a:pPr fontAlgn="t"/>
            <a:r>
              <a:rPr lang="en-US" dirty="0" smtClean="0">
                <a:effectLst/>
              </a:rPr>
              <a:t>12.00pm</a:t>
            </a:r>
          </a:p>
          <a:p>
            <a:pPr fontAlgn="t"/>
            <a:r>
              <a:rPr lang="en-US" dirty="0" err="1" smtClean="0">
                <a:effectLst/>
              </a:rPr>
              <a:t>Campws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Caerfyrddin</a:t>
            </a:r>
            <a:endParaRPr lang="en-US" dirty="0" smtClean="0">
              <a:effectLst/>
            </a:endParaRPr>
          </a:p>
          <a:p>
            <a:pPr fontAlgn="t"/>
            <a:r>
              <a:rPr lang="en-US" dirty="0" err="1" smtClean="0">
                <a:effectLst/>
              </a:rPr>
              <a:t>Myfyrwyr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i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gwrdd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fel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grwpiau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i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drafod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yr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arsylwadau</a:t>
            </a:r>
            <a:r>
              <a:rPr lang="en-US" dirty="0" smtClean="0">
                <a:effectLst/>
              </a:rPr>
              <a:t> a </a:t>
            </a:r>
            <a:r>
              <a:rPr lang="en-US" dirty="0" err="1" smtClean="0">
                <a:effectLst/>
              </a:rPr>
              <a:t>pharatoi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adborth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ar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gyfer</a:t>
            </a:r>
            <a:r>
              <a:rPr lang="en-US" dirty="0" smtClean="0">
                <a:effectLst/>
              </a:rPr>
              <a:t> y </a:t>
            </a:r>
            <a:r>
              <a:rPr lang="en-US" dirty="0" err="1" smtClean="0">
                <a:effectLst/>
              </a:rPr>
              <a:t>sesiwn</a:t>
            </a:r>
            <a:r>
              <a:rPr lang="en-US" dirty="0" smtClean="0">
                <a:effectLst/>
              </a:rPr>
              <a:t> ECAD4001C </a:t>
            </a:r>
            <a:r>
              <a:rPr lang="en-US" dirty="0" err="1" smtClean="0">
                <a:effectLst/>
              </a:rPr>
              <a:t>nesaf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ar</a:t>
            </a:r>
            <a:r>
              <a:rPr lang="en-US" dirty="0" smtClean="0">
                <a:effectLst/>
              </a:rPr>
              <a:t> 23/10/18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333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6E8AC-E80C-6247-B26A-B0E63BD5A8FB}" type="datetimeFigureOut">
              <a:rPr lang="en-US" smtClean="0"/>
              <a:pPr/>
              <a:t>10/8/18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D357AA-FABF-AA4B-9415-FFC06ACDC7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787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4" Type="http://schemas.openxmlformats.org/officeDocument/2006/relationships/hyperlink" Target="https://padlet.com/nerys_defis/aedyjow76923" TargetMode="External"/><Relationship Id="rId5" Type="http://schemas.openxmlformats.org/officeDocument/2006/relationships/hyperlink" Target="https://padlet.com/nerys_defis/kkz8cv1ww93c" TargetMode="External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u6vqSOj7UU" TargetMode="External"/><Relationship Id="rId4" Type="http://schemas.openxmlformats.org/officeDocument/2006/relationships/image" Target="../media/image4.tiff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youtube.com/watch?v=oXZqR_Q7jM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3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4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hiCFdWeQfA" TargetMode="External"/><Relationship Id="rId4" Type="http://schemas.openxmlformats.org/officeDocument/2006/relationships/hyperlink" Target="https://www.teachingchannel.org/videos/give-students-think-time-nea" TargetMode="External"/><Relationship Id="rId5" Type="http://schemas.openxmlformats.org/officeDocument/2006/relationships/hyperlink" Target="http://study.com/academy/lesson/non-verbal-and-verbal-communication-in-the-classroom.html" TargetMode="External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tif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686361" y="468478"/>
            <a:ext cx="3999878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Arsylwi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effeithiol</a:t>
            </a:r>
            <a:r>
              <a:rPr lang="en-GB" dirty="0">
                <a:solidFill>
                  <a:schemeClr val="bg1"/>
                </a:solidFill>
              </a:rPr>
              <a:t> / Effective </a:t>
            </a:r>
            <a:r>
              <a:rPr lang="en-GB" dirty="0" smtClean="0">
                <a:solidFill>
                  <a:schemeClr val="bg1"/>
                </a:solidFill>
              </a:rPr>
              <a:t>observations</a:t>
            </a:r>
          </a:p>
          <a:p>
            <a:pPr algn="ctr"/>
            <a:r>
              <a:rPr lang="en-GB" dirty="0">
                <a:solidFill>
                  <a:schemeClr val="bg1"/>
                </a:solidFill>
              </a:rPr>
              <a:t>09/10/18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6348"/>
            <a:ext cx="7886700" cy="782152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Adolygu</a:t>
            </a:r>
            <a:r>
              <a:rPr lang="en-GB" b="1" dirty="0" smtClean="0"/>
              <a:t> </a:t>
            </a:r>
            <a:r>
              <a:rPr lang="en-GB" b="1" dirty="0" err="1" smtClean="0"/>
              <a:t>Sesiwn</a:t>
            </a:r>
            <a:r>
              <a:rPr lang="en-GB" b="1" dirty="0" smtClean="0"/>
              <a:t> 1 </a:t>
            </a:r>
            <a:r>
              <a:rPr lang="mr-IN" b="1" dirty="0" smtClean="0"/>
              <a:t>–</a:t>
            </a:r>
            <a:r>
              <a:rPr lang="en-GB" b="1" dirty="0" smtClean="0"/>
              <a:t> </a:t>
            </a:r>
            <a:br>
              <a:rPr lang="en-GB" b="1" dirty="0" smtClean="0"/>
            </a:br>
            <a:r>
              <a:rPr lang="en-GB" b="1" dirty="0" smtClean="0"/>
              <a:t>Session 1 Review</a:t>
            </a:r>
            <a:br>
              <a:rPr lang="en-GB" b="1" dirty="0" smtClean="0"/>
            </a:b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2186" y="3618904"/>
            <a:ext cx="2857500" cy="190983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0507" y="1455627"/>
            <a:ext cx="40983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Tasg</a:t>
            </a:r>
            <a:r>
              <a:rPr lang="en-GB" sz="2400" dirty="0" smtClean="0"/>
              <a:t> 1: </a:t>
            </a:r>
            <a:r>
              <a:rPr lang="en-GB" sz="2400" dirty="0" err="1" smtClean="0"/>
              <a:t>darllen</a:t>
            </a:r>
            <a:r>
              <a:rPr lang="en-GB" sz="2400" dirty="0" smtClean="0"/>
              <a:t> </a:t>
            </a:r>
            <a:r>
              <a:rPr lang="en-GB" sz="2400" dirty="0" err="1" smtClean="0"/>
              <a:t>Pennod</a:t>
            </a:r>
            <a:r>
              <a:rPr lang="en-GB" sz="2400" dirty="0" smtClean="0"/>
              <a:t> 3 </a:t>
            </a:r>
            <a:r>
              <a:rPr lang="en-GB" sz="2400" dirty="0" err="1" smtClean="0"/>
              <a:t>Grigg</a:t>
            </a:r>
            <a:r>
              <a:rPr lang="en-GB" sz="2400" dirty="0" smtClean="0"/>
              <a:t> (2010)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Moodle.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 smtClean="0"/>
              <a:t>Crynhowch</a:t>
            </a:r>
            <a:r>
              <a:rPr lang="en-GB" sz="2400" dirty="0" smtClean="0"/>
              <a:t> y </a:t>
            </a:r>
            <a:r>
              <a:rPr lang="en-GB" sz="2400" dirty="0" err="1" smtClean="0"/>
              <a:t>prif</a:t>
            </a:r>
            <a:r>
              <a:rPr lang="en-GB" sz="2400" dirty="0" smtClean="0"/>
              <a:t> </a:t>
            </a:r>
            <a:r>
              <a:rPr lang="en-GB" sz="2400" dirty="0" err="1" smtClean="0"/>
              <a:t>bwyntiau</a:t>
            </a:r>
            <a:r>
              <a:rPr lang="en-GB" sz="2400" dirty="0">
                <a:hlinkClick r:id="rId4"/>
              </a:rPr>
              <a:t/>
            </a:r>
            <a:br>
              <a:rPr lang="en-GB" sz="2400" dirty="0">
                <a:hlinkClick r:id="rId4"/>
              </a:rPr>
            </a:br>
            <a:r>
              <a:rPr lang="en-GB" sz="2400" dirty="0">
                <a:hlinkClick r:id="rId4"/>
              </a:rPr>
              <a:t>https://</a:t>
            </a:r>
            <a:r>
              <a:rPr lang="en-GB" sz="2400" dirty="0" smtClean="0">
                <a:hlinkClick r:id="rId4"/>
              </a:rPr>
              <a:t>padlet.com/nerys_defis/aedyjow76923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r>
              <a:rPr lang="en-GB" sz="4000" dirty="0" smtClean="0"/>
              <a:t>Pa </a:t>
            </a:r>
            <a:r>
              <a:rPr lang="en-GB" sz="4000" dirty="0" err="1" smtClean="0"/>
              <a:t>werthoedd</a:t>
            </a:r>
            <a:r>
              <a:rPr lang="en-GB" sz="4000" dirty="0" smtClean="0"/>
              <a:t> </a:t>
            </a:r>
            <a:r>
              <a:rPr lang="en-GB" sz="4000" dirty="0" err="1" smtClean="0"/>
              <a:t>fydd</a:t>
            </a:r>
            <a:r>
              <a:rPr lang="en-GB" sz="4000" dirty="0" smtClean="0"/>
              <a:t> </a:t>
            </a:r>
            <a:r>
              <a:rPr lang="en-GB" sz="4000" dirty="0" err="1" smtClean="0"/>
              <a:t>gennych</a:t>
            </a:r>
            <a:r>
              <a:rPr lang="en-GB" sz="4000" dirty="0" smtClean="0"/>
              <a:t> chi </a:t>
            </a:r>
            <a:r>
              <a:rPr lang="en-GB" sz="4000" dirty="0" err="1" smtClean="0"/>
              <a:t>fel</a:t>
            </a:r>
            <a:r>
              <a:rPr lang="en-GB" sz="4000" dirty="0" smtClean="0"/>
              <a:t> </a:t>
            </a:r>
            <a:r>
              <a:rPr lang="en-GB" sz="4000" dirty="0" err="1" smtClean="0"/>
              <a:t>athro</a:t>
            </a:r>
            <a:r>
              <a:rPr lang="en-GB" sz="4000" dirty="0" smtClean="0"/>
              <a:t>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0" y="1455627"/>
            <a:ext cx="40983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Task 1: read </a:t>
            </a:r>
            <a:r>
              <a:rPr lang="en-GB" sz="2400" dirty="0" err="1" smtClean="0"/>
              <a:t>Grigg</a:t>
            </a:r>
            <a:r>
              <a:rPr lang="en-GB" sz="2400" dirty="0" smtClean="0"/>
              <a:t> </a:t>
            </a:r>
            <a:r>
              <a:rPr lang="en-GB" sz="2400" dirty="0"/>
              <a:t>Chapter 3 (2010) on Moodle.</a:t>
            </a:r>
          </a:p>
          <a:p>
            <a:r>
              <a:rPr lang="en-GB" sz="2400" dirty="0"/>
              <a:t>Summarise the key points. </a:t>
            </a:r>
            <a:r>
              <a:rPr lang="en-GB" sz="2400" dirty="0">
                <a:hlinkClick r:id="rId5"/>
              </a:rPr>
              <a:t/>
            </a:r>
            <a:br>
              <a:rPr lang="en-GB" sz="2400" dirty="0">
                <a:hlinkClick r:id="rId5"/>
              </a:rPr>
            </a:br>
            <a:r>
              <a:rPr lang="en-GB" sz="2400" dirty="0">
                <a:hlinkClick r:id="rId5"/>
              </a:rPr>
              <a:t>https://</a:t>
            </a:r>
            <a:r>
              <a:rPr lang="en-GB" sz="2400" dirty="0" smtClean="0">
                <a:hlinkClick r:id="rId5"/>
              </a:rPr>
              <a:t>padlet.com/nerys_defis/kkz8cv1ww93c</a:t>
            </a: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4000" dirty="0" smtClean="0"/>
              <a:t>What values will you have as a teacher?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912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96348"/>
            <a:ext cx="7886700" cy="782152"/>
          </a:xfrm>
        </p:spPr>
        <p:txBody>
          <a:bodyPr>
            <a:normAutofit fontScale="90000"/>
          </a:bodyPr>
          <a:lstStyle/>
          <a:p>
            <a:r>
              <a:rPr lang="en-GB" b="1" dirty="0" err="1" smtClean="0"/>
              <a:t>Adolygu</a:t>
            </a:r>
            <a:r>
              <a:rPr lang="en-GB" b="1" dirty="0" smtClean="0"/>
              <a:t> </a:t>
            </a:r>
            <a:r>
              <a:rPr lang="en-GB" b="1" dirty="0" err="1" smtClean="0"/>
              <a:t>Sesiwn</a:t>
            </a:r>
            <a:r>
              <a:rPr lang="en-GB" b="1" dirty="0" smtClean="0"/>
              <a:t> 1 </a:t>
            </a:r>
            <a:r>
              <a:rPr lang="mr-IN" b="1" dirty="0" smtClean="0"/>
              <a:t>–</a:t>
            </a:r>
            <a:r>
              <a:rPr lang="en-GB" b="1" dirty="0" smtClean="0"/>
              <a:t> </a:t>
            </a:r>
            <a:br>
              <a:rPr lang="en-GB" b="1" dirty="0" smtClean="0"/>
            </a:br>
            <a:r>
              <a:rPr lang="en-GB" b="1" dirty="0" smtClean="0"/>
              <a:t>Session 1 Review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460507" y="1455627"/>
            <a:ext cx="40983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Tasg</a:t>
            </a:r>
            <a:r>
              <a:rPr lang="en-GB" sz="2400" dirty="0" smtClean="0"/>
              <a:t> 2</a:t>
            </a:r>
            <a:r>
              <a:rPr lang="en-GB" sz="2400" dirty="0"/>
              <a:t>: </a:t>
            </a:r>
            <a:r>
              <a:rPr lang="en-GB" sz="2400" dirty="0" err="1" smtClean="0"/>
              <a:t>Gwylio</a:t>
            </a:r>
            <a:r>
              <a:rPr lang="en-GB" sz="2400" dirty="0" smtClean="0"/>
              <a:t> </a:t>
            </a:r>
            <a:r>
              <a:rPr lang="en-GB" sz="2400" dirty="0"/>
              <a:t>y clip </a:t>
            </a:r>
            <a:r>
              <a:rPr lang="en-GB" sz="2400" dirty="0" err="1" smtClean="0"/>
              <a:t>fideo</a:t>
            </a:r>
            <a:endParaRPr lang="en-GB" sz="24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 smtClean="0"/>
              <a:t>Crynhoi</a:t>
            </a:r>
            <a:r>
              <a:rPr lang="en-GB" sz="2400" dirty="0" smtClean="0"/>
              <a:t> </a:t>
            </a:r>
            <a:r>
              <a:rPr lang="en-GB" sz="2400" dirty="0"/>
              <a:t>y </a:t>
            </a:r>
            <a:r>
              <a:rPr lang="en-GB" sz="2400" dirty="0" err="1"/>
              <a:t>prif</a:t>
            </a:r>
            <a:r>
              <a:rPr lang="en-GB" sz="2400" dirty="0"/>
              <a:t> </a:t>
            </a:r>
            <a:r>
              <a:rPr lang="en-GB" sz="2400" dirty="0" err="1"/>
              <a:t>bwyntiau</a:t>
            </a:r>
            <a:r>
              <a:rPr lang="en-GB" sz="2400" dirty="0"/>
              <a:t>.</a:t>
            </a:r>
          </a:p>
          <a:p>
            <a:r>
              <a:rPr lang="en-US" sz="2400" dirty="0">
                <a:hlinkClick r:id="rId3"/>
              </a:rPr>
              <a:t>https://www.youtube.com/watch?v=Du6vqSOj7UU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571999" y="1560498"/>
            <a:ext cx="40983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Task 2: </a:t>
            </a:r>
            <a:r>
              <a:rPr lang="en-GB" sz="2400" dirty="0"/>
              <a:t>Watch the video clip</a:t>
            </a:r>
            <a:r>
              <a:rPr lang="en-GB" sz="24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Summarise the key points. </a:t>
            </a:r>
          </a:p>
          <a:p>
            <a:r>
              <a:rPr lang="en-US" sz="2400" dirty="0">
                <a:hlinkClick r:id="rId3"/>
              </a:rPr>
              <a:t>https://www.youtube.com/watch?v=Du6vqSOj7UU</a:t>
            </a:r>
            <a:endParaRPr lang="en-US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1032" y="3499490"/>
            <a:ext cx="2238375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923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45" y="984325"/>
            <a:ext cx="7956643" cy="448504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54000" y="214958"/>
            <a:ext cx="7421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</a:rPr>
              <a:t>Felly </a:t>
            </a:r>
            <a:r>
              <a:rPr lang="en-US" sz="4000" b="1" dirty="0" err="1" smtClean="0">
                <a:solidFill>
                  <a:schemeClr val="accent1">
                    <a:lumMod val="50000"/>
                  </a:schemeClr>
                </a:solidFill>
              </a:rPr>
              <a:t>beth</a:t>
            </a:r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US" sz="4000" b="1" dirty="0" err="1" smtClean="0">
                <a:solidFill>
                  <a:schemeClr val="accent1">
                    <a:lumMod val="50000"/>
                  </a:schemeClr>
                </a:solidFill>
              </a:rPr>
              <a:t>ychydig</a:t>
            </a:r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US" sz="4000" b="1" dirty="0" err="1" smtClean="0">
                <a:solidFill>
                  <a:schemeClr val="accent1">
                    <a:lumMod val="50000"/>
                  </a:schemeClr>
                </a:solidFill>
              </a:rPr>
              <a:t>adborth</a:t>
            </a:r>
            <a:r>
              <a:rPr lang="en-US" sz="4000" b="1" dirty="0" smtClean="0">
                <a:solidFill>
                  <a:schemeClr val="accent1">
                    <a:lumMod val="50000"/>
                  </a:schemeClr>
                </a:solidFill>
              </a:rPr>
              <a:t>…</a:t>
            </a:r>
            <a:endParaRPr 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776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</a:t>
            </a:r>
            <a:r>
              <a:rPr lang="en-GB" b="1" dirty="0" err="1" smtClean="0"/>
              <a:t>mcanion</a:t>
            </a:r>
            <a:r>
              <a:rPr lang="en-GB" b="1" dirty="0" smtClean="0"/>
              <a:t> y </a:t>
            </a:r>
            <a:r>
              <a:rPr lang="en-GB" b="1" dirty="0" err="1" smtClean="0"/>
              <a:t>sesiwn</a:t>
            </a:r>
            <a:r>
              <a:rPr lang="en-GB" b="1" smtClean="0"/>
              <a:t/>
            </a:r>
            <a:br>
              <a:rPr lang="en-GB" b="1" smtClean="0"/>
            </a:br>
            <a:r>
              <a:rPr lang="en-GB" b="1" smtClean="0"/>
              <a:t>Session </a:t>
            </a:r>
            <a:r>
              <a:rPr lang="en-GB" b="1" dirty="0" smtClean="0"/>
              <a:t>aims</a:t>
            </a:r>
            <a:endParaRPr lang="en-GB" b="1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690689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 smtClean="0"/>
              <a:t>Erbyn</a:t>
            </a:r>
            <a:r>
              <a:rPr lang="en-GB" dirty="0" smtClean="0"/>
              <a:t> </a:t>
            </a:r>
            <a:r>
              <a:rPr lang="en-GB" dirty="0" err="1" smtClean="0"/>
              <a:t>diwedd</a:t>
            </a:r>
            <a:r>
              <a:rPr lang="en-GB" dirty="0" smtClean="0"/>
              <a:t> y </a:t>
            </a:r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technegau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r>
              <a:rPr lang="en-GB" dirty="0" smtClean="0"/>
              <a:t> </a:t>
            </a:r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ysgol</a:t>
            </a:r>
            <a:r>
              <a:rPr lang="en-GB" dirty="0" smtClean="0"/>
              <a:t>.</a:t>
            </a:r>
            <a:endParaRPr lang="en-GB" dirty="0"/>
          </a:p>
          <a:p>
            <a:pPr marL="514350" indent="-514350">
              <a:buAutoNum type="arabicPeriod"/>
            </a:pPr>
            <a:r>
              <a:rPr lang="en-GB" dirty="0" err="1" smtClean="0"/>
              <a:t>Effaith</a:t>
            </a:r>
            <a:r>
              <a:rPr lang="en-GB" dirty="0" smtClean="0"/>
              <a:t> y </a:t>
            </a:r>
            <a:r>
              <a:rPr lang="en-GB" dirty="0" err="1" smtClean="0"/>
              <a:t>technegau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.</a:t>
            </a:r>
          </a:p>
          <a:p>
            <a:pPr marL="514350" indent="-514350">
              <a:buAutoNum type="arabicPeriod"/>
            </a:pP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broffesiynol</a:t>
            </a:r>
            <a:r>
              <a:rPr lang="en-GB" dirty="0" smtClean="0"/>
              <a:t>.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386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YMWELIAD YSGOL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Pontio</a:t>
            </a:r>
            <a:r>
              <a:rPr lang="en-US" dirty="0" smtClean="0"/>
              <a:t> </a:t>
            </a:r>
          </a:p>
          <a:p>
            <a:r>
              <a:rPr lang="en-US" dirty="0" smtClean="0"/>
              <a:t>SCHOOL VISIT </a:t>
            </a:r>
            <a:r>
              <a:rPr lang="mr-IN" dirty="0" smtClean="0"/>
              <a:t>–</a:t>
            </a:r>
            <a:r>
              <a:rPr lang="en-US" dirty="0" smtClean="0"/>
              <a:t> Bridging</a:t>
            </a:r>
            <a:endParaRPr lang="en-US" dirty="0"/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778810" y="2640613"/>
            <a:ext cx="6828998" cy="224228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Arsylwi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athro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profiadol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‘</a:t>
            </a: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waith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Arsylwi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sz="2800" dirty="0" err="1" smtClean="0"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GB" sz="28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‘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sgiliau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dirty="0" err="1" smtClean="0">
                <a:latin typeface="Arial" charset="0"/>
                <a:ea typeface="Arial" charset="0"/>
                <a:cs typeface="Arial" charset="0"/>
              </a:rPr>
              <a:t>athro</a:t>
            </a:r>
            <a:r>
              <a:rPr lang="en-GB" dirty="0" smtClean="0">
                <a:latin typeface="Arial" charset="0"/>
                <a:ea typeface="Arial" charset="0"/>
                <a:cs typeface="Arial" charset="0"/>
              </a:rPr>
              <a:t>’ </a:t>
            </a:r>
          </a:p>
          <a:p>
            <a:r>
              <a:rPr lang="en-US" dirty="0" err="1"/>
              <a:t>Dewis</a:t>
            </a:r>
            <a:r>
              <a:rPr lang="en-US" dirty="0"/>
              <a:t> </a:t>
            </a:r>
            <a:r>
              <a:rPr lang="en-US" dirty="0" err="1"/>
              <a:t>ffocws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sesiwn</a:t>
            </a:r>
            <a:r>
              <a:rPr lang="en-US" dirty="0"/>
              <a:t> </a:t>
            </a:r>
            <a:r>
              <a:rPr lang="en-US" dirty="0" err="1"/>
              <a:t>heddiw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/>
              <a:t>arsylwi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 </a:t>
            </a:r>
            <a:r>
              <a:rPr lang="en-US" dirty="0" err="1"/>
              <a:t>bychain</a:t>
            </a:r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417638"/>
            <a:ext cx="8229600" cy="1143000"/>
          </a:xfrm>
        </p:spPr>
        <p:txBody>
          <a:bodyPr/>
          <a:lstStyle/>
          <a:p>
            <a:pPr algn="l"/>
            <a:r>
              <a:rPr lang="en-US" b="1" dirty="0" err="1" smtClean="0"/>
              <a:t>Dydd</a:t>
            </a:r>
            <a:r>
              <a:rPr lang="en-US" b="1" dirty="0" smtClean="0"/>
              <a:t> </a:t>
            </a:r>
            <a:r>
              <a:rPr lang="en-US" b="1" dirty="0" err="1" smtClean="0"/>
              <a:t>Mawrth</a:t>
            </a:r>
            <a:r>
              <a:rPr lang="en-US" b="1" dirty="0" smtClean="0"/>
              <a:t> </a:t>
            </a:r>
            <a:r>
              <a:rPr lang="en-US" b="1" dirty="0" err="1" smtClean="0"/>
              <a:t>nesaf</a:t>
            </a:r>
            <a:r>
              <a:rPr lang="en-US" b="1" dirty="0" smtClean="0"/>
              <a:t> (16.10.18)…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56486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331"/>
            <a:ext cx="8229600" cy="1143000"/>
          </a:xfrm>
        </p:spPr>
        <p:txBody>
          <a:bodyPr/>
          <a:lstStyle/>
          <a:p>
            <a:pPr eaLnBrk="1" hangingPunct="1"/>
            <a:r>
              <a:rPr lang="en-US" b="1" dirty="0" err="1" smtClean="0"/>
              <a:t>Tasg</a:t>
            </a:r>
            <a:r>
              <a:rPr lang="en-US" b="1" dirty="0" smtClean="0"/>
              <a:t> </a:t>
            </a:r>
            <a:r>
              <a:rPr lang="en-US" b="1" dirty="0" err="1" smtClean="0"/>
              <a:t>Arsylwi</a:t>
            </a:r>
            <a:r>
              <a:rPr lang="en-US" b="1" dirty="0" smtClean="0"/>
              <a:t>: </a:t>
            </a:r>
            <a:r>
              <a:rPr lang="en-US" b="1" dirty="0" err="1" smtClean="0"/>
              <a:t>Diweddglo</a:t>
            </a:r>
            <a:r>
              <a:rPr lang="en-US" b="1" dirty="0" smtClean="0"/>
              <a:t> </a:t>
            </a:r>
            <a:r>
              <a:rPr lang="en-US" b="1" dirty="0" err="1" smtClean="0"/>
              <a:t>gwers</a:t>
            </a:r>
            <a:endParaRPr lang="en-GB" b="1" dirty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66800"/>
            <a:ext cx="8229600" cy="4530725"/>
          </a:xfrm>
        </p:spPr>
        <p:txBody>
          <a:bodyPr>
            <a:normAutofit lnSpcReduction="10000"/>
          </a:bodyPr>
          <a:lstStyle/>
          <a:p>
            <a:pPr eaLnBrk="1" hangingPunct="1">
              <a:buNone/>
            </a:pPr>
            <a:r>
              <a:rPr lang="en-US" sz="2400" u="sng" dirty="0" smtClean="0">
                <a:hlinkClick r:id="rId3"/>
              </a:rPr>
              <a:t>https://www.youtube.com/watch?v=oXZqR_Q7jMs</a:t>
            </a:r>
            <a:endParaRPr lang="en-US" sz="2400" u="sng" dirty="0" smtClean="0"/>
          </a:p>
          <a:p>
            <a:pPr eaLnBrk="1" hangingPunct="1">
              <a:buNone/>
            </a:pPr>
            <a:endParaRPr lang="en-US" sz="22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buNone/>
            </a:pPr>
            <a:r>
              <a:rPr lang="en-US" sz="2200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Cwestiynau</a:t>
            </a:r>
            <a:r>
              <a:rPr lang="en-US" sz="22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200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i'w</a:t>
            </a:r>
            <a:r>
              <a:rPr lang="en-US" sz="22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200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hateb</a:t>
            </a:r>
            <a:endParaRPr lang="en-US" sz="22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>
              <a:buNone/>
            </a:pPr>
            <a:endParaRPr lang="en-US" sz="2200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eaLnBrk="1" hangingPunct="1"/>
            <a:r>
              <a:rPr lang="en-US" sz="2200" dirty="0" err="1" smtClean="0"/>
              <a:t>Sut</a:t>
            </a:r>
            <a:r>
              <a:rPr lang="en-US" sz="2200" dirty="0" smtClean="0"/>
              <a:t> </a:t>
            </a:r>
            <a:r>
              <a:rPr lang="en-US" sz="2200" dirty="0" err="1" smtClean="0"/>
              <a:t>oedd</a:t>
            </a:r>
            <a:r>
              <a:rPr lang="en-US" sz="2200" dirty="0" smtClean="0"/>
              <a:t> yr </a:t>
            </a:r>
            <a:r>
              <a:rPr lang="en-US" sz="2200" dirty="0" err="1" smtClean="0"/>
              <a:t>athrawes</a:t>
            </a:r>
            <a:r>
              <a:rPr lang="en-US" sz="2200" dirty="0" smtClean="0"/>
              <a:t>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cael</a:t>
            </a:r>
            <a:r>
              <a:rPr lang="en-US" sz="2200" dirty="0" smtClean="0"/>
              <a:t> </a:t>
            </a:r>
            <a:r>
              <a:rPr lang="en-US" sz="2200" dirty="0" err="1" smtClean="0"/>
              <a:t>sylw'r</a:t>
            </a:r>
            <a:r>
              <a:rPr lang="en-US" sz="2200" dirty="0" smtClean="0"/>
              <a:t> plant?</a:t>
            </a:r>
          </a:p>
          <a:p>
            <a:r>
              <a:rPr lang="en-US" sz="2200" dirty="0" smtClean="0"/>
              <a:t>A </a:t>
            </a:r>
            <a:r>
              <a:rPr lang="en-US" sz="2200" dirty="0" err="1" smtClean="0"/>
              <a:t>oedd</a:t>
            </a:r>
            <a:r>
              <a:rPr lang="en-US" sz="2200" dirty="0" smtClean="0"/>
              <a:t> </a:t>
            </a:r>
            <a:r>
              <a:rPr lang="en-US" sz="2200" dirty="0" err="1" smtClean="0"/>
              <a:t>y</a:t>
            </a:r>
            <a:r>
              <a:rPr lang="en-US" sz="2200" dirty="0" smtClean="0"/>
              <a:t> plant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canolbwyntio</a:t>
            </a:r>
            <a:r>
              <a:rPr lang="en-US" sz="2200" dirty="0" smtClean="0"/>
              <a:t>?</a:t>
            </a:r>
          </a:p>
          <a:p>
            <a:r>
              <a:rPr lang="en-US" sz="2200" dirty="0" err="1" smtClean="0"/>
              <a:t>Sut</a:t>
            </a:r>
            <a:r>
              <a:rPr lang="en-US" sz="2200" dirty="0" smtClean="0"/>
              <a:t> </a:t>
            </a:r>
            <a:r>
              <a:rPr lang="en-US" sz="2200" dirty="0" err="1" smtClean="0"/>
              <a:t>oedd</a:t>
            </a:r>
            <a:r>
              <a:rPr lang="en-US" sz="2200" dirty="0" smtClean="0"/>
              <a:t> yr </a:t>
            </a:r>
            <a:r>
              <a:rPr lang="en-US" sz="2200" dirty="0" err="1" smtClean="0"/>
              <a:t>athrawes</a:t>
            </a:r>
            <a:r>
              <a:rPr lang="en-US" sz="2200" dirty="0" smtClean="0"/>
              <a:t>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ymdrin</a:t>
            </a:r>
            <a:r>
              <a:rPr lang="en-US" sz="2200" dirty="0" smtClean="0"/>
              <a:t> </a:t>
            </a:r>
            <a:r>
              <a:rPr lang="en-US" sz="2200" dirty="0" err="1" smtClean="0"/>
              <a:t>â'r</a:t>
            </a:r>
            <a:r>
              <a:rPr lang="en-US" sz="2200" dirty="0" smtClean="0"/>
              <a:t> plant </a:t>
            </a:r>
            <a:r>
              <a:rPr lang="en-US" sz="2200" dirty="0" err="1" smtClean="0"/>
              <a:t>nad</a:t>
            </a:r>
            <a:r>
              <a:rPr lang="en-US" sz="2200" dirty="0" smtClean="0"/>
              <a:t> </a:t>
            </a:r>
            <a:r>
              <a:rPr lang="en-US" sz="2200" dirty="0" err="1" smtClean="0"/>
              <a:t>oedd</a:t>
            </a:r>
            <a:r>
              <a:rPr lang="en-US" sz="2200" dirty="0" smtClean="0"/>
              <a:t>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ymrwymio</a:t>
            </a:r>
            <a:r>
              <a:rPr lang="en-US" sz="2200" dirty="0" smtClean="0"/>
              <a:t>?</a:t>
            </a:r>
          </a:p>
          <a:p>
            <a:r>
              <a:rPr lang="en-US" sz="2200" dirty="0" smtClean="0"/>
              <a:t>A </a:t>
            </a:r>
            <a:r>
              <a:rPr lang="en-US" sz="2200" dirty="0" err="1" smtClean="0"/>
              <a:t>oedd</a:t>
            </a:r>
            <a:r>
              <a:rPr lang="en-US" sz="2200" dirty="0" smtClean="0"/>
              <a:t> </a:t>
            </a:r>
            <a:r>
              <a:rPr lang="en-US" sz="2200" dirty="0" err="1" smtClean="0"/>
              <a:t>y</a:t>
            </a:r>
            <a:r>
              <a:rPr lang="en-US" sz="2200" dirty="0" smtClean="0"/>
              <a:t> plant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gwybod</a:t>
            </a:r>
            <a:r>
              <a:rPr lang="en-US" sz="2200" dirty="0" smtClean="0"/>
              <a:t> </a:t>
            </a:r>
            <a:r>
              <a:rPr lang="en-US" sz="2200" dirty="0" err="1" smtClean="0"/>
              <a:t>sut</a:t>
            </a:r>
            <a:r>
              <a:rPr lang="en-US" sz="2200" dirty="0" smtClean="0"/>
              <a:t> </a:t>
            </a:r>
            <a:r>
              <a:rPr lang="en-US" sz="2200" dirty="0" err="1" smtClean="0"/>
              <a:t>oedd</a:t>
            </a:r>
            <a:r>
              <a:rPr lang="en-US" sz="2200" dirty="0" smtClean="0"/>
              <a:t> </a:t>
            </a:r>
            <a:r>
              <a:rPr lang="en-US" sz="2200" dirty="0" err="1" smtClean="0"/>
              <a:t>y</a:t>
            </a:r>
            <a:r>
              <a:rPr lang="en-US" sz="2200" dirty="0" smtClean="0"/>
              <a:t> </a:t>
            </a:r>
            <a:r>
              <a:rPr lang="en-US" sz="2200" dirty="0" err="1" smtClean="0"/>
              <a:t>gwaith</a:t>
            </a:r>
            <a:r>
              <a:rPr lang="en-US" sz="2200" dirty="0" smtClean="0"/>
              <a:t> </a:t>
            </a:r>
            <a:r>
              <a:rPr lang="en-US" sz="2200" dirty="0" err="1" smtClean="0"/>
              <a:t>hyn</a:t>
            </a:r>
            <a:r>
              <a:rPr lang="en-US" sz="2200" dirty="0" smtClean="0"/>
              <a:t>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ymwneud</a:t>
            </a:r>
            <a:r>
              <a:rPr lang="en-US" sz="2200" dirty="0" smtClean="0"/>
              <a:t> </a:t>
            </a:r>
            <a:r>
              <a:rPr lang="en-US" sz="2200" dirty="0" err="1" smtClean="0"/>
              <a:t>â</a:t>
            </a:r>
            <a:r>
              <a:rPr lang="en-US" sz="2200" dirty="0" smtClean="0"/>
              <a:t> </a:t>
            </a:r>
            <a:r>
              <a:rPr lang="en-US" sz="2200" dirty="0" err="1" smtClean="0"/>
              <a:t>gwaith</a:t>
            </a:r>
            <a:r>
              <a:rPr lang="en-US" sz="2200" dirty="0" smtClean="0"/>
              <a:t> </a:t>
            </a:r>
            <a:r>
              <a:rPr lang="en-US" sz="2200" dirty="0" err="1" smtClean="0"/>
              <a:t>blaenorol</a:t>
            </a:r>
            <a:r>
              <a:rPr lang="en-US" sz="2200" dirty="0" smtClean="0"/>
              <a:t>?</a:t>
            </a:r>
          </a:p>
          <a:p>
            <a:r>
              <a:rPr lang="en-US" sz="2200" dirty="0" smtClean="0"/>
              <a:t>A </a:t>
            </a:r>
            <a:r>
              <a:rPr lang="en-US" sz="2200" dirty="0" err="1" smtClean="0"/>
              <a:t>oedd</a:t>
            </a:r>
            <a:r>
              <a:rPr lang="en-US" sz="2200" dirty="0" smtClean="0"/>
              <a:t> </a:t>
            </a:r>
            <a:r>
              <a:rPr lang="en-US" sz="2200" dirty="0" err="1" smtClean="0"/>
              <a:t>digon</a:t>
            </a:r>
            <a:r>
              <a:rPr lang="en-US" sz="2200" dirty="0" smtClean="0"/>
              <a:t> </a:t>
            </a:r>
            <a:r>
              <a:rPr lang="en-US" sz="2200" dirty="0" err="1" smtClean="0"/>
              <a:t>o</a:t>
            </a:r>
            <a:r>
              <a:rPr lang="en-US" sz="2200" dirty="0" smtClean="0"/>
              <a:t> </a:t>
            </a:r>
            <a:r>
              <a:rPr lang="en-US" sz="2200" dirty="0" err="1" smtClean="0"/>
              <a:t>amser</a:t>
            </a:r>
            <a:r>
              <a:rPr lang="en-US" sz="2200" dirty="0" smtClean="0"/>
              <a:t> </a:t>
            </a:r>
            <a:r>
              <a:rPr lang="en-US" sz="2200" dirty="0" err="1" smtClean="0"/>
              <a:t>i’r</a:t>
            </a:r>
            <a:r>
              <a:rPr lang="en-US" sz="2200" dirty="0" smtClean="0"/>
              <a:t> plant </a:t>
            </a:r>
            <a:r>
              <a:rPr lang="en-US" sz="2200" dirty="0" err="1" smtClean="0"/>
              <a:t>i</a:t>
            </a:r>
            <a:r>
              <a:rPr lang="en-US" sz="2200" dirty="0" smtClean="0"/>
              <a:t> </a:t>
            </a:r>
            <a:r>
              <a:rPr lang="en-US" sz="2200" dirty="0" err="1" smtClean="0"/>
              <a:t>feddwl</a:t>
            </a:r>
            <a:r>
              <a:rPr lang="en-US" sz="2200" dirty="0" smtClean="0"/>
              <a:t> </a:t>
            </a:r>
            <a:r>
              <a:rPr lang="en-US" sz="2200" dirty="0" err="1" smtClean="0"/>
              <a:t>cyn</a:t>
            </a:r>
            <a:r>
              <a:rPr lang="en-US" sz="2200" dirty="0" smtClean="0"/>
              <a:t> </a:t>
            </a:r>
            <a:r>
              <a:rPr lang="en-US" sz="2200" dirty="0" err="1" smtClean="0"/>
              <a:t>ymateb</a:t>
            </a:r>
            <a:r>
              <a:rPr lang="en-US" sz="2200" dirty="0" smtClean="0"/>
              <a:t>?</a:t>
            </a:r>
          </a:p>
          <a:p>
            <a:r>
              <a:rPr lang="en-US" sz="2200" dirty="0" smtClean="0"/>
              <a:t>A </a:t>
            </a:r>
            <a:r>
              <a:rPr lang="en-US" sz="2200" dirty="0" err="1" smtClean="0"/>
              <a:t>oeddech</a:t>
            </a:r>
            <a:r>
              <a:rPr lang="en-US" sz="2200" dirty="0" smtClean="0"/>
              <a:t> chi </a:t>
            </a:r>
            <a:r>
              <a:rPr lang="en-US" sz="2200" dirty="0" err="1" smtClean="0"/>
              <a:t>yn</a:t>
            </a:r>
            <a:r>
              <a:rPr lang="en-US" sz="2200" dirty="0" smtClean="0"/>
              <a:t> </a:t>
            </a:r>
            <a:r>
              <a:rPr lang="en-US" sz="2200" dirty="0" err="1" smtClean="0"/>
              <a:t>adnabod</a:t>
            </a:r>
            <a:r>
              <a:rPr lang="en-US" sz="2200" dirty="0" smtClean="0"/>
              <a:t> </a:t>
            </a:r>
            <a:r>
              <a:rPr lang="en-US" sz="2200" dirty="0" err="1" smtClean="0"/>
              <a:t>unrhyw</a:t>
            </a:r>
            <a:r>
              <a:rPr lang="en-US" sz="2200" dirty="0" smtClean="0"/>
              <a:t> </a:t>
            </a:r>
            <a:r>
              <a:rPr lang="en-US" sz="2200" dirty="0" err="1" smtClean="0"/>
              <a:t>ddamcaniaethau</a:t>
            </a:r>
            <a:r>
              <a:rPr lang="en-US" sz="2200" dirty="0" smtClean="0"/>
              <a:t> </a:t>
            </a:r>
            <a:r>
              <a:rPr lang="en-US" sz="2200" dirty="0" err="1" smtClean="0"/>
              <a:t>dysgu</a:t>
            </a:r>
            <a:r>
              <a:rPr lang="en-US" sz="2200" dirty="0" smtClean="0"/>
              <a:t> </a:t>
            </a:r>
            <a:r>
              <a:rPr lang="en-US" sz="2200" dirty="0" err="1" smtClean="0"/>
              <a:t>ar</a:t>
            </a:r>
            <a:r>
              <a:rPr lang="en-US" sz="2200" dirty="0" smtClean="0"/>
              <a:t> </a:t>
            </a:r>
            <a:r>
              <a:rPr lang="en-US" sz="2200" dirty="0" err="1" smtClean="0"/>
              <a:t>waith</a:t>
            </a:r>
            <a:r>
              <a:rPr lang="en-US" sz="2200" dirty="0" smtClean="0"/>
              <a:t>?</a:t>
            </a:r>
            <a:endParaRPr lang="en-US" sz="2400" dirty="0" smtClean="0"/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492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936299"/>
          </a:xfrm>
        </p:spPr>
        <p:txBody>
          <a:bodyPr>
            <a:normAutofit/>
          </a:bodyPr>
          <a:lstStyle/>
          <a:p>
            <a:pPr algn="l"/>
            <a:r>
              <a:rPr lang="en-GB" b="1" dirty="0" err="1" smtClean="0"/>
              <a:t>Heriau</a:t>
            </a:r>
            <a:r>
              <a:rPr lang="en-GB" b="1" dirty="0" smtClean="0"/>
              <a:t> </a:t>
            </a:r>
            <a:r>
              <a:rPr lang="en-GB" b="1" dirty="0" err="1" smtClean="0"/>
              <a:t>arsylwi</a:t>
            </a:r>
            <a:r>
              <a:rPr lang="en-GB" b="1" dirty="0" smtClean="0"/>
              <a:t>?</a:t>
            </a:r>
            <a:br>
              <a:rPr lang="en-GB" b="1" dirty="0" smtClean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3100" dirty="0" err="1" smtClean="0"/>
              <a:t>Oedd</a:t>
            </a:r>
            <a:r>
              <a:rPr lang="en-GB" sz="3100" dirty="0" smtClean="0"/>
              <a:t> </a:t>
            </a:r>
            <a:r>
              <a:rPr lang="en-GB" sz="3100" dirty="0" err="1" smtClean="0"/>
              <a:t>rhywbeth</a:t>
            </a:r>
            <a:r>
              <a:rPr lang="en-GB" sz="3100" dirty="0" smtClean="0"/>
              <a:t> </a:t>
            </a:r>
            <a:r>
              <a:rPr lang="en-GB" sz="3100" dirty="0" err="1" smtClean="0"/>
              <a:t>yn</a:t>
            </a:r>
            <a:r>
              <a:rPr lang="en-GB" sz="3100" dirty="0" smtClean="0"/>
              <a:t> </a:t>
            </a:r>
            <a:r>
              <a:rPr lang="en-GB" sz="3100" dirty="0" err="1" smtClean="0"/>
              <a:t>anodd</a:t>
            </a:r>
            <a:r>
              <a:rPr lang="en-GB" sz="3100" dirty="0" smtClean="0"/>
              <a:t> </a:t>
            </a:r>
            <a:r>
              <a:rPr lang="en-GB" sz="3100" dirty="0" err="1" smtClean="0"/>
              <a:t>wrth</a:t>
            </a:r>
            <a:r>
              <a:rPr lang="en-GB" sz="3100" dirty="0" smtClean="0"/>
              <a:t> </a:t>
            </a:r>
            <a:r>
              <a:rPr lang="en-GB" sz="3100" dirty="0" err="1" smtClean="0"/>
              <a:t>arsylwi</a:t>
            </a:r>
            <a:r>
              <a:rPr lang="en-GB" sz="3100" dirty="0" smtClean="0"/>
              <a:t>?</a:t>
            </a:r>
            <a:endParaRPr lang="en-GB" sz="3100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12441" y="2403781"/>
            <a:ext cx="5519117" cy="311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042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Gosod ffocws i’r arsylwi</a:t>
            </a:r>
            <a:endParaRPr lang="en-GB" b="1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09600" y="17526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 err="1" smtClean="0"/>
              <a:t>Dyma</a:t>
            </a:r>
            <a:r>
              <a:rPr lang="en-GB" sz="3600" dirty="0" smtClean="0"/>
              <a:t> rai </a:t>
            </a:r>
            <a:r>
              <a:rPr lang="en-GB" sz="3600" dirty="0" err="1" smtClean="0"/>
              <a:t>pethau</a:t>
            </a:r>
            <a:r>
              <a:rPr lang="en-GB" sz="3600" dirty="0" smtClean="0"/>
              <a:t> </a:t>
            </a:r>
            <a:r>
              <a:rPr lang="en-GB" sz="3600" dirty="0" err="1" smtClean="0"/>
              <a:t>medrwch</a:t>
            </a:r>
            <a:r>
              <a:rPr lang="en-GB" sz="3600" dirty="0" smtClean="0"/>
              <a:t> </a:t>
            </a:r>
            <a:r>
              <a:rPr lang="en-GB" sz="3600" dirty="0" err="1" smtClean="0"/>
              <a:t>ffocysu</a:t>
            </a:r>
            <a:r>
              <a:rPr lang="en-GB" sz="3600" dirty="0" smtClean="0"/>
              <a:t> </a:t>
            </a:r>
            <a:r>
              <a:rPr lang="en-GB" sz="3600" dirty="0" err="1" smtClean="0"/>
              <a:t>arnynt</a:t>
            </a:r>
            <a:r>
              <a:rPr lang="en-GB" sz="3600" dirty="0" smtClean="0"/>
              <a:t> </a:t>
            </a:r>
            <a:r>
              <a:rPr lang="en-GB" sz="3600" dirty="0" err="1" smtClean="0"/>
              <a:t>wrth</a:t>
            </a:r>
            <a:r>
              <a:rPr lang="en-GB" sz="3600" dirty="0" smtClean="0"/>
              <a:t> </a:t>
            </a:r>
            <a:r>
              <a:rPr lang="en-GB" sz="3600" dirty="0" err="1" smtClean="0"/>
              <a:t>arsylwi</a:t>
            </a:r>
            <a:r>
              <a:rPr lang="en-GB" sz="3600" dirty="0" smtClean="0"/>
              <a:t>:</a:t>
            </a:r>
          </a:p>
          <a:p>
            <a:r>
              <a:rPr lang="en-GB" sz="3600" dirty="0" err="1" smtClean="0"/>
              <a:t>Cyfathrebu</a:t>
            </a:r>
            <a:r>
              <a:rPr lang="en-GB" sz="3600" dirty="0" smtClean="0"/>
              <a:t> </a:t>
            </a:r>
          </a:p>
          <a:p>
            <a:r>
              <a:rPr lang="en-GB" sz="3600" dirty="0" err="1" smtClean="0"/>
              <a:t>Cwestiynu</a:t>
            </a:r>
            <a:r>
              <a:rPr lang="en-GB" sz="3600" dirty="0" smtClean="0"/>
              <a:t> ac </a:t>
            </a:r>
            <a:r>
              <a:rPr lang="en-GB" sz="3600" dirty="0" err="1" smtClean="0"/>
              <a:t>amser</a:t>
            </a:r>
            <a:r>
              <a:rPr lang="en-GB" sz="3600" dirty="0" smtClean="0"/>
              <a:t> </a:t>
            </a:r>
            <a:r>
              <a:rPr lang="en-GB" sz="3600" dirty="0" err="1" smtClean="0"/>
              <a:t>aros</a:t>
            </a:r>
            <a:endParaRPr lang="en-GB" sz="3600" dirty="0" smtClean="0"/>
          </a:p>
          <a:p>
            <a:r>
              <a:rPr lang="en-GB" sz="3600" dirty="0" err="1" smtClean="0"/>
              <a:t>Symudiad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athro</a:t>
            </a:r>
            <a:endParaRPr lang="en-GB" sz="360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997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66131" y="25760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 smtClean="0"/>
              <a:t>1. </a:t>
            </a:r>
            <a:r>
              <a:rPr lang="en-US" b="1" dirty="0" err="1" smtClean="0"/>
              <a:t>Arsylwi</a:t>
            </a:r>
            <a:r>
              <a:rPr lang="en-US" b="1" dirty="0" smtClean="0"/>
              <a:t> cyfathrebu: </a:t>
            </a:r>
            <a:br>
              <a:rPr lang="en-US" b="1" dirty="0" smtClean="0"/>
            </a:br>
            <a:r>
              <a:rPr lang="en-US" b="1" dirty="0" err="1" smtClean="0"/>
              <a:t>Athro</a:t>
            </a:r>
            <a:r>
              <a:rPr lang="en-US" b="1" dirty="0" smtClean="0"/>
              <a:t>       </a:t>
            </a:r>
            <a:r>
              <a:rPr lang="en-US" b="1" dirty="0" err="1" smtClean="0"/>
              <a:t>disgyblion</a:t>
            </a:r>
            <a:endParaRPr lang="en-US" b="1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66131" y="1638344"/>
            <a:ext cx="8734567" cy="3959787"/>
          </a:xfrm>
        </p:spPr>
        <p:txBody>
          <a:bodyPr>
            <a:normAutofit fontScale="92500" lnSpcReduction="10000"/>
          </a:bodyPr>
          <a:lstStyle/>
          <a:p>
            <a:pPr hangingPunct="0">
              <a:buNone/>
            </a:pPr>
            <a:r>
              <a:rPr lang="cy-GB" dirty="0" smtClean="0"/>
              <a:t>  Pethau i’w hystyried:</a:t>
            </a:r>
          </a:p>
          <a:p>
            <a:pPr hangingPunct="0">
              <a:buNone/>
            </a:pPr>
            <a:endParaRPr lang="en-US" dirty="0" smtClean="0"/>
          </a:p>
          <a:p>
            <a:pPr hangingPunct="0">
              <a:buFont typeface="Arial" panose="020B0604020202020204" pitchFamily="34" charset="0"/>
              <a:buChar char="•"/>
            </a:pPr>
            <a:r>
              <a:rPr lang="en-US" dirty="0" err="1" smtClean="0"/>
              <a:t>pwrpas</a:t>
            </a:r>
            <a:r>
              <a:rPr lang="en-US" dirty="0" smtClean="0"/>
              <a:t> y cyfathrebu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gyfarwyddo</a:t>
            </a:r>
            <a:r>
              <a:rPr lang="en-US" dirty="0" smtClean="0"/>
              <a:t>, </a:t>
            </a:r>
            <a:r>
              <a:rPr lang="en-US" dirty="0" err="1" smtClean="0"/>
              <a:t>perswadio</a:t>
            </a:r>
            <a:r>
              <a:rPr lang="en-US" dirty="0" smtClean="0"/>
              <a:t>, </a:t>
            </a:r>
            <a:r>
              <a:rPr lang="en-US" dirty="0" err="1" smtClean="0"/>
              <a:t>annog</a:t>
            </a:r>
            <a:r>
              <a:rPr lang="en-US" dirty="0" smtClean="0"/>
              <a:t>, </a:t>
            </a:r>
            <a:r>
              <a:rPr lang="en-US" dirty="0" err="1" smtClean="0"/>
              <a:t>trosglwyddo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.</a:t>
            </a:r>
          </a:p>
          <a:p>
            <a:pPr hangingPunct="0">
              <a:buFont typeface="Arial" panose="020B0604020202020204" pitchFamily="34" charset="0"/>
              <a:buChar char="•"/>
            </a:pPr>
            <a:r>
              <a:rPr lang="en-US" dirty="0" err="1" smtClean="0"/>
              <a:t>problemau</a:t>
            </a:r>
            <a:r>
              <a:rPr lang="en-US" dirty="0" smtClean="0"/>
              <a:t> a all </a:t>
            </a:r>
            <a:r>
              <a:rPr lang="en-US" dirty="0" err="1" smtClean="0"/>
              <a:t>atal</a:t>
            </a:r>
            <a:r>
              <a:rPr lang="en-US" dirty="0" smtClean="0"/>
              <a:t> cyfathrebu </a:t>
            </a:r>
            <a:r>
              <a:rPr lang="en-US" dirty="0" err="1" smtClean="0"/>
              <a:t>effeithiol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ieithyddol</a:t>
            </a:r>
            <a:r>
              <a:rPr lang="en-US" dirty="0" smtClean="0"/>
              <a:t>, </a:t>
            </a:r>
            <a:r>
              <a:rPr lang="en-US" dirty="0" err="1" smtClean="0"/>
              <a:t>amgylcheddol</a:t>
            </a:r>
            <a:r>
              <a:rPr lang="en-US" dirty="0" smtClean="0"/>
              <a:t>, </a:t>
            </a:r>
            <a:r>
              <a:rPr lang="en-US" dirty="0" err="1" smtClean="0"/>
              <a:t>corfforol</a:t>
            </a:r>
            <a:r>
              <a:rPr lang="en-US" dirty="0" smtClean="0"/>
              <a:t> a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mae'r</a:t>
            </a:r>
            <a:r>
              <a:rPr lang="en-US" dirty="0" smtClean="0"/>
              <a:t> </a:t>
            </a: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datrys</a:t>
            </a:r>
            <a:r>
              <a:rPr lang="en-US" dirty="0" smtClean="0"/>
              <a:t>.</a:t>
            </a:r>
            <a:endParaRPr lang="en-US" dirty="0"/>
          </a:p>
          <a:p>
            <a:pPr hangingPunct="0">
              <a:buFont typeface="Arial" panose="020B0604020202020204" pitchFamily="34" charset="0"/>
              <a:buChar char="•"/>
            </a:pPr>
            <a:r>
              <a:rPr lang="en-US" dirty="0" smtClean="0"/>
              <a:t>cyfathrebu di-</a:t>
            </a:r>
            <a:r>
              <a:rPr lang="en-US" dirty="0" err="1" smtClean="0"/>
              <a:t>eiriau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mynegiant</a:t>
            </a:r>
            <a:r>
              <a:rPr lang="en-US" dirty="0" smtClean="0"/>
              <a:t> </a:t>
            </a:r>
            <a:r>
              <a:rPr lang="en-US" dirty="0" err="1" smtClean="0"/>
              <a:t>wynebol</a:t>
            </a:r>
            <a:r>
              <a:rPr lang="en-US" dirty="0" smtClean="0"/>
              <a:t>, </a:t>
            </a:r>
            <a:r>
              <a:rPr lang="en-US" dirty="0" err="1" smtClean="0"/>
              <a:t>symudiadau’r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/</a:t>
            </a:r>
            <a:r>
              <a:rPr lang="en-US" dirty="0" err="1" smtClean="0"/>
              <a:t>wes</a:t>
            </a:r>
            <a:r>
              <a:rPr lang="en-US" dirty="0" smtClean="0"/>
              <a:t> </a:t>
            </a:r>
            <a:r>
              <a:rPr lang="en-US" dirty="0" err="1"/>
              <a:t>a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.</a:t>
            </a:r>
          </a:p>
          <a:p>
            <a:pPr hangingPunct="0"/>
            <a:r>
              <a:rPr lang="en-US" dirty="0">
                <a:ea typeface="Helvetica"/>
                <a:cs typeface="Helvetica"/>
              </a:rPr>
              <a:t>esboniadau </a:t>
            </a:r>
            <a:r>
              <a:rPr lang="en-US" dirty="0" err="1">
                <a:ea typeface="Helvetica"/>
                <a:cs typeface="Helvetica"/>
              </a:rPr>
              <a:t>e.e</a:t>
            </a:r>
            <a:r>
              <a:rPr lang="en-US" dirty="0">
                <a:ea typeface="Helvetica"/>
                <a:cs typeface="Helvetica"/>
              </a:rPr>
              <a:t>. o </a:t>
            </a:r>
            <a:r>
              <a:rPr lang="en-US" dirty="0" err="1">
                <a:ea typeface="Helvetica"/>
                <a:cs typeface="Helvetica"/>
              </a:rPr>
              <a:t>eirfa</a:t>
            </a:r>
            <a:r>
              <a:rPr lang="en-US" dirty="0">
                <a:ea typeface="Helvetica"/>
                <a:cs typeface="Helvetica"/>
              </a:rPr>
              <a:t> </a:t>
            </a:r>
            <a:r>
              <a:rPr lang="en-US" dirty="0" err="1">
                <a:ea typeface="Helvetica"/>
                <a:cs typeface="Helvetica"/>
              </a:rPr>
              <a:t>allweddol</a:t>
            </a:r>
            <a:r>
              <a:rPr lang="en-US" dirty="0">
                <a:ea typeface="Helvetica"/>
                <a:cs typeface="Helvetica"/>
              </a:rPr>
              <a:t>, </a:t>
            </a:r>
            <a:r>
              <a:rPr lang="en-US" dirty="0" err="1">
                <a:ea typeface="Helvetica"/>
                <a:cs typeface="Helvetica"/>
              </a:rPr>
              <a:t>gweithgareddau</a:t>
            </a:r>
            <a:r>
              <a:rPr lang="en-US" dirty="0">
                <a:ea typeface="Helvetica"/>
                <a:cs typeface="Helvetica"/>
              </a:rPr>
              <a:t> a </a:t>
            </a:r>
            <a:r>
              <a:rPr lang="en-US" dirty="0" err="1">
                <a:ea typeface="Helvetica"/>
                <a:cs typeface="Helvetica"/>
              </a:rPr>
              <a:t>gyflawnwyd</a:t>
            </a:r>
            <a:endParaRPr lang="en-US" dirty="0" smtClean="0"/>
          </a:p>
        </p:txBody>
      </p:sp>
      <p:sp>
        <p:nvSpPr>
          <p:cNvPr id="6" name="Right Arrow 5"/>
          <p:cNvSpPr/>
          <p:nvPr/>
        </p:nvSpPr>
        <p:spPr>
          <a:xfrm>
            <a:off x="1669122" y="1061113"/>
            <a:ext cx="436728" cy="16377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7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266131" y="257600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 smtClean="0"/>
              <a:t>1. </a:t>
            </a:r>
            <a:r>
              <a:rPr lang="en-US" b="1" dirty="0" err="1" smtClean="0"/>
              <a:t>Arsylwi</a:t>
            </a:r>
            <a:r>
              <a:rPr lang="en-US" b="1" dirty="0" smtClean="0"/>
              <a:t> cyfathrebu: </a:t>
            </a:r>
            <a:br>
              <a:rPr lang="en-US" b="1" dirty="0" smtClean="0"/>
            </a:br>
            <a:r>
              <a:rPr lang="en-US" b="1" dirty="0" err="1" smtClean="0"/>
              <a:t>Disgyblion</a:t>
            </a:r>
            <a:r>
              <a:rPr lang="en-US" b="1" dirty="0" smtClean="0"/>
              <a:t>       </a:t>
            </a:r>
            <a:r>
              <a:rPr lang="en-US" b="1" dirty="0" err="1" smtClean="0"/>
              <a:t>disgyblion</a:t>
            </a:r>
            <a:endParaRPr lang="en-US" b="1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66131" y="1638344"/>
            <a:ext cx="8734567" cy="3959787"/>
          </a:xfrm>
        </p:spPr>
        <p:txBody>
          <a:bodyPr>
            <a:normAutofit/>
          </a:bodyPr>
          <a:lstStyle/>
          <a:p>
            <a:pPr hangingPunct="0">
              <a:buNone/>
            </a:pPr>
            <a:r>
              <a:rPr lang="cy-GB" dirty="0" smtClean="0"/>
              <a:t>  Pethau i’w hystyried:</a:t>
            </a:r>
          </a:p>
          <a:p>
            <a:pPr hangingPunct="0">
              <a:buNone/>
            </a:pPr>
            <a:endParaRPr lang="en-US" dirty="0" smtClean="0"/>
          </a:p>
          <a:p>
            <a:pPr hangingPunct="0">
              <a:buFont typeface="Arial" panose="020B0604020202020204" pitchFamily="34" charset="0"/>
              <a:buChar char="•"/>
            </a:pPr>
            <a:r>
              <a:rPr lang="en-US" dirty="0" err="1"/>
              <a:t>C</a:t>
            </a:r>
            <a:r>
              <a:rPr lang="en-US" dirty="0" err="1" smtClean="0"/>
              <a:t>yfathrebu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</a:t>
            </a:r>
            <a:r>
              <a:rPr lang="en-US" dirty="0" err="1" smtClean="0"/>
              <a:t>sosiometreg</a:t>
            </a:r>
            <a:endParaRPr lang="en-US" dirty="0" smtClean="0"/>
          </a:p>
          <a:p>
            <a:pPr hangingPunct="0">
              <a:buFont typeface="Arial" panose="020B0604020202020204" pitchFamily="34" charset="0"/>
              <a:buChar char="•"/>
            </a:pPr>
            <a:r>
              <a:rPr lang="en-US" dirty="0" smtClean="0"/>
              <a:t>Be</a:t>
            </a:r>
            <a:r>
              <a:rPr lang="en-US" b="1" dirty="0" smtClean="0"/>
              <a:t>th am </a:t>
            </a:r>
            <a:r>
              <a:rPr lang="en-US" b="1" dirty="0" err="1" smtClean="0"/>
              <a:t>ddefnyddio</a:t>
            </a:r>
            <a:r>
              <a:rPr lang="en-US" b="1" dirty="0" smtClean="0"/>
              <a:t> </a:t>
            </a:r>
            <a:r>
              <a:rPr lang="en-US" b="1" dirty="0" err="1" smtClean="0"/>
              <a:t>Darlun</a:t>
            </a:r>
            <a:r>
              <a:rPr lang="en-US" b="1" dirty="0" smtClean="0"/>
              <a:t> </a:t>
            </a:r>
            <a:r>
              <a:rPr lang="en-US" b="1" dirty="0" err="1" smtClean="0"/>
              <a:t>Cymdeithasol</a:t>
            </a:r>
            <a:r>
              <a:rPr lang="en-US" b="1" dirty="0" smtClean="0"/>
              <a:t> / </a:t>
            </a:r>
            <a:r>
              <a:rPr lang="en-US" b="1" dirty="0" err="1" smtClean="0"/>
              <a:t>Sosiogram</a:t>
            </a:r>
            <a:r>
              <a:rPr lang="en-US" b="1" dirty="0" smtClean="0"/>
              <a:t>?</a:t>
            </a:r>
          </a:p>
          <a:p>
            <a:pPr hangingPunct="0"/>
            <a:r>
              <a:rPr lang="en-US" dirty="0" smtClean="0"/>
              <a:t>Mae </a:t>
            </a:r>
            <a:r>
              <a:rPr lang="en-US" dirty="0" err="1" smtClean="0"/>
              <a:t>sosiogram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nodi</a:t>
            </a:r>
            <a:r>
              <a:rPr lang="en-US" dirty="0" smtClean="0"/>
              <a:t> y </a:t>
            </a:r>
            <a:r>
              <a:rPr lang="en-US" dirty="0" err="1" smtClean="0"/>
              <a:t>rhyng-berthnasau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. Y </a:t>
            </a:r>
            <a:r>
              <a:rPr lang="en-US" dirty="0" err="1" smtClean="0"/>
              <a:t>pwrpas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darganfod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strwythur</a:t>
            </a:r>
            <a:r>
              <a:rPr lang="en-US" dirty="0" smtClean="0"/>
              <a:t> y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rhyngweithio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. </a:t>
            </a:r>
            <a:endParaRPr lang="en-US" dirty="0" smtClean="0"/>
          </a:p>
        </p:txBody>
      </p:sp>
      <p:sp>
        <p:nvSpPr>
          <p:cNvPr id="6" name="Right Arrow 5"/>
          <p:cNvSpPr/>
          <p:nvPr/>
        </p:nvSpPr>
        <p:spPr>
          <a:xfrm>
            <a:off x="2530929" y="1028700"/>
            <a:ext cx="702127" cy="196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18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err="1" smtClean="0"/>
              <a:t>Darlun</a:t>
            </a:r>
            <a:r>
              <a:rPr lang="en-GB" b="1" dirty="0" smtClean="0"/>
              <a:t> </a:t>
            </a:r>
            <a:r>
              <a:rPr lang="en-GB" b="1" dirty="0" err="1" smtClean="0"/>
              <a:t>Cymdeithasol</a:t>
            </a:r>
            <a:r>
              <a:rPr lang="en-GB" b="1" dirty="0" smtClean="0"/>
              <a:t> / </a:t>
            </a:r>
            <a:r>
              <a:rPr lang="en-GB" b="1" dirty="0" err="1" smtClean="0"/>
              <a:t>Sosiogram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0060" y="1316334"/>
            <a:ext cx="6660107" cy="420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1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2001" y="390022"/>
            <a:ext cx="6758143" cy="5154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745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GB" b="1" dirty="0" smtClean="0"/>
              <a:t>Beth am </a:t>
            </a:r>
            <a:r>
              <a:rPr lang="en-GB" b="1" dirty="0" err="1" smtClean="0"/>
              <a:t>gyfathrebu</a:t>
            </a:r>
            <a:r>
              <a:rPr lang="en-GB" b="1" dirty="0" smtClean="0"/>
              <a:t> </a:t>
            </a:r>
            <a:r>
              <a:rPr lang="en-GB" b="1" dirty="0" err="1" smtClean="0"/>
              <a:t>aneiriol</a:t>
            </a:r>
            <a:r>
              <a:rPr lang="en-GB" b="1" dirty="0" smtClean="0"/>
              <a:t>?</a:t>
            </a:r>
            <a:endParaRPr lang="en-GB" b="1" dirty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0280" y="1417638"/>
            <a:ext cx="7383439" cy="4207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6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ody language-p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29" y="372534"/>
            <a:ext cx="3510038" cy="448620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400" y="609600"/>
            <a:ext cx="3302000" cy="4292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1256" y="5014994"/>
            <a:ext cx="88481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NEILL, S. R. S. J., &amp; CASWELL, C. (1993). Body language for competent teachers. London, </a:t>
            </a:r>
            <a:r>
              <a:rPr lang="en-US" dirty="0" err="1" smtClean="0"/>
              <a:t>Routledge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346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Body language-p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396" y="162338"/>
            <a:ext cx="4047345" cy="2486025"/>
          </a:xfrm>
          <a:prstGeom prst="rect">
            <a:avLst/>
          </a:prstGeom>
        </p:spPr>
      </p:pic>
      <p:pic>
        <p:nvPicPr>
          <p:cNvPr id="3" name="Picture 2" descr="Body language-p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1837" y="1054444"/>
            <a:ext cx="4331230" cy="381699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396" y="2648363"/>
            <a:ext cx="4105525" cy="278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2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52484" y="0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2. </a:t>
            </a:r>
            <a:r>
              <a:rPr lang="en-GB" b="1" dirty="0" err="1" smtClean="0"/>
              <a:t>Arsylwi</a:t>
            </a:r>
            <a:r>
              <a:rPr lang="en-GB" b="1" dirty="0" smtClean="0"/>
              <a:t> </a:t>
            </a:r>
            <a:r>
              <a:rPr lang="en-GB" b="1" dirty="0" err="1" smtClean="0"/>
              <a:t>cwestiynu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900752"/>
            <a:ext cx="8229600" cy="461648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mtClean="0">
                <a:latin typeface="Helvetica"/>
                <a:ea typeface="Helvetica"/>
                <a:cs typeface="Helvetica"/>
              </a:rPr>
              <a:t>Sgiliau cwestiynu e.e. math o gwestiynau, amser aros, ymateb y disgyblion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627" y="1801504"/>
            <a:ext cx="7533564" cy="3944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7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85547" y="0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Mathau</a:t>
            </a:r>
            <a:r>
              <a:rPr lang="en-GB" b="1" dirty="0" smtClean="0"/>
              <a:t> o </a:t>
            </a:r>
            <a:r>
              <a:rPr lang="en-GB" b="1" dirty="0" err="1" smtClean="0"/>
              <a:t>gwestiynau</a:t>
            </a:r>
            <a:endParaRPr lang="en-GB" b="1" dirty="0"/>
          </a:p>
        </p:txBody>
      </p:sp>
      <p:pic>
        <p:nvPicPr>
          <p:cNvPr id="3" name="Picture 2" descr="Event&#10;       Situation&#10;     Choice&#10;        Person&#10;    Reason&#10;       Means&#10;&#10;                              Where/&#10; Present&#10;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36410"/>
            <a:ext cx="6934200" cy="490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766560" y="1005840"/>
            <a:ext cx="146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Caeëdig</a:t>
            </a:r>
            <a:endParaRPr lang="en-US" dirty="0" smtClean="0"/>
          </a:p>
          <a:p>
            <a:r>
              <a:rPr lang="en-US" dirty="0" err="1" smtClean="0"/>
              <a:t>Cydgyfeiriol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766560" y="2195743"/>
            <a:ext cx="146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Agored</a:t>
            </a:r>
            <a:endParaRPr lang="en-US" dirty="0" smtClean="0"/>
          </a:p>
          <a:p>
            <a:r>
              <a:rPr lang="en-US" dirty="0" err="1" smtClean="0"/>
              <a:t>Dargyfeririol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766560" y="3396787"/>
            <a:ext cx="146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‘Main’</a:t>
            </a:r>
          </a:p>
          <a:p>
            <a:r>
              <a:rPr lang="en-US" dirty="0" err="1" smtClean="0"/>
              <a:t>Syml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6766560" y="4456362"/>
            <a:ext cx="1463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Mawr</a:t>
            </a:r>
            <a:endParaRPr lang="en-US" dirty="0" smtClean="0"/>
          </a:p>
          <a:p>
            <a:r>
              <a:rPr lang="en-US" dirty="0" err="1" smtClean="0"/>
              <a:t>Cymhleth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737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7818" y="794802"/>
            <a:ext cx="8686800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gyfartaledd</a:t>
            </a:r>
            <a:r>
              <a:rPr lang="en-GB" sz="3200" dirty="0" smtClean="0"/>
              <a:t>,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amser</a:t>
            </a:r>
            <a:r>
              <a:rPr lang="en-GB" sz="3200" dirty="0" smtClean="0"/>
              <a:t> </a:t>
            </a:r>
            <a:r>
              <a:rPr lang="en-GB" sz="3200" dirty="0" err="1" smtClean="0"/>
              <a:t>rhwng</a:t>
            </a:r>
            <a:r>
              <a:rPr lang="en-GB" sz="3200" dirty="0" smtClean="0"/>
              <a:t> </a:t>
            </a:r>
            <a:r>
              <a:rPr lang="en-GB" sz="3200" dirty="0" err="1" smtClean="0"/>
              <a:t>athro’n</a:t>
            </a:r>
            <a:r>
              <a:rPr lang="en-GB" sz="3200" dirty="0" smtClean="0"/>
              <a:t> </a:t>
            </a:r>
            <a:r>
              <a:rPr lang="en-GB" sz="3200" dirty="0" err="1" smtClean="0"/>
              <a:t>gofyn</a:t>
            </a:r>
            <a:r>
              <a:rPr lang="en-GB" sz="3200" dirty="0" smtClean="0"/>
              <a:t> </a:t>
            </a:r>
            <a:r>
              <a:rPr lang="en-GB" sz="3200" dirty="0" err="1" smtClean="0"/>
              <a:t>cwestiwn</a:t>
            </a:r>
            <a:r>
              <a:rPr lang="en-GB" sz="3200" dirty="0" smtClean="0"/>
              <a:t> a </a:t>
            </a:r>
            <a:r>
              <a:rPr lang="en-GB" sz="3200" dirty="0" err="1" smtClean="0"/>
              <a:t>chymryd</a:t>
            </a:r>
            <a:r>
              <a:rPr lang="en-GB" sz="3200" dirty="0" smtClean="0"/>
              <a:t> </a:t>
            </a:r>
            <a:r>
              <a:rPr lang="en-GB" sz="3200" dirty="0" err="1" smtClean="0"/>
              <a:t>ateb</a:t>
            </a:r>
            <a:r>
              <a:rPr lang="en-GB" sz="3200" dirty="0" smtClean="0"/>
              <a:t> </a:t>
            </a:r>
            <a:r>
              <a:rPr lang="en-GB" sz="3200" dirty="0" err="1" smtClean="0"/>
              <a:t>yw</a:t>
            </a:r>
            <a:r>
              <a:rPr lang="en-GB" sz="3200" dirty="0" smtClean="0"/>
              <a:t> 0.9 </a:t>
            </a:r>
            <a:r>
              <a:rPr lang="en-GB" sz="3200" dirty="0" err="1" smtClean="0"/>
              <a:t>eiliad</a:t>
            </a:r>
            <a:r>
              <a:rPr lang="en-GB" sz="3200" dirty="0" smtClean="0"/>
              <a:t>!</a:t>
            </a:r>
          </a:p>
          <a:p>
            <a:endParaRPr lang="en-GB" sz="1600" dirty="0"/>
          </a:p>
          <a:p>
            <a:r>
              <a:rPr lang="en-GB" sz="3200" dirty="0" err="1" smtClean="0"/>
              <a:t>Gwyliwch</a:t>
            </a:r>
            <a:r>
              <a:rPr lang="en-GB" sz="3200" dirty="0" smtClean="0"/>
              <a:t> y clip </a:t>
            </a:r>
            <a:r>
              <a:rPr lang="en-GB" sz="3200" dirty="0" err="1" smtClean="0"/>
              <a:t>hwn</a:t>
            </a:r>
            <a:r>
              <a:rPr lang="en-GB" sz="3200" dirty="0" smtClean="0"/>
              <a:t>: </a:t>
            </a:r>
          </a:p>
          <a:p>
            <a:r>
              <a:rPr lang="en-US" dirty="0">
                <a:hlinkClick r:id="rId3"/>
              </a:rPr>
              <a:t>https://www.youtube.com/watch?v=uhiCFdWeQfA</a:t>
            </a:r>
            <a:endParaRPr lang="en-GB" dirty="0"/>
          </a:p>
          <a:p>
            <a:endParaRPr lang="en-GB" sz="1600" dirty="0"/>
          </a:p>
          <a:p>
            <a:r>
              <a:rPr lang="en-GB" sz="3200" dirty="0" err="1" smtClean="0"/>
              <a:t>Oes</a:t>
            </a:r>
            <a:r>
              <a:rPr lang="en-GB" sz="3200" dirty="0" smtClean="0"/>
              <a:t> </a:t>
            </a:r>
            <a:r>
              <a:rPr lang="en-GB" sz="3200" dirty="0" err="1" smtClean="0"/>
              <a:t>modd</a:t>
            </a:r>
            <a:r>
              <a:rPr lang="en-GB" sz="3200" dirty="0" smtClean="0"/>
              <a:t> </a:t>
            </a:r>
            <a:r>
              <a:rPr lang="en-GB" sz="3200" dirty="0" err="1" smtClean="0"/>
              <a:t>osgoi’r</a:t>
            </a:r>
            <a:r>
              <a:rPr lang="en-GB" sz="3200" dirty="0" smtClean="0"/>
              <a:t> </a:t>
            </a:r>
            <a:r>
              <a:rPr lang="en-GB" sz="3200" dirty="0" err="1" smtClean="0"/>
              <a:t>sefyllfa</a:t>
            </a:r>
            <a:r>
              <a:rPr lang="en-GB" sz="3200" dirty="0" smtClean="0"/>
              <a:t> hon? </a:t>
            </a:r>
          </a:p>
          <a:p>
            <a:r>
              <a:rPr lang="en-GB" dirty="0">
                <a:hlinkClick r:id="rId4"/>
              </a:rPr>
              <a:t>https://www.teachingchannel.org/videos/give-students-think-time-nea</a:t>
            </a:r>
            <a:endParaRPr lang="en-GB" dirty="0"/>
          </a:p>
          <a:p>
            <a:endParaRPr lang="en-GB" sz="1600" dirty="0"/>
          </a:p>
          <a:p>
            <a:r>
              <a:rPr lang="en-GB" sz="3200" dirty="0" err="1" smtClean="0"/>
              <a:t>Trydydd</a:t>
            </a:r>
            <a:r>
              <a:rPr lang="en-GB" sz="3200" dirty="0" smtClean="0"/>
              <a:t> </a:t>
            </a:r>
            <a:r>
              <a:rPr lang="en-GB" sz="3200" dirty="0"/>
              <a:t>clip </a:t>
            </a:r>
            <a:r>
              <a:rPr lang="mr-IN" sz="3200" dirty="0" smtClean="0"/>
              <a:t>–</a:t>
            </a:r>
            <a:r>
              <a:rPr lang="en-GB" sz="3200" dirty="0" smtClean="0"/>
              <a:t> </a:t>
            </a:r>
            <a:r>
              <a:rPr lang="en-GB" sz="3200" dirty="0" err="1" smtClean="0"/>
              <a:t>Gwyliwch</a:t>
            </a:r>
            <a:r>
              <a:rPr lang="en-GB" sz="3200" dirty="0" smtClean="0"/>
              <a:t> </a:t>
            </a:r>
            <a:r>
              <a:rPr lang="en-GB" sz="3200" dirty="0" err="1" smtClean="0"/>
              <a:t>hwn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 smtClean="0"/>
              <a:t>amser</a:t>
            </a:r>
            <a:r>
              <a:rPr lang="en-GB" sz="3200" dirty="0" smtClean="0"/>
              <a:t> </a:t>
            </a:r>
            <a:r>
              <a:rPr lang="en-GB" sz="3200" dirty="0" err="1" smtClean="0"/>
              <a:t>eich</a:t>
            </a:r>
            <a:r>
              <a:rPr lang="en-GB" sz="3200" dirty="0" smtClean="0"/>
              <a:t> </a:t>
            </a:r>
            <a:r>
              <a:rPr lang="en-GB" sz="3200" dirty="0" err="1"/>
              <a:t>hun</a:t>
            </a:r>
            <a:r>
              <a:rPr lang="en-GB" sz="3200" dirty="0"/>
              <a:t>: </a:t>
            </a:r>
            <a:r>
              <a:rPr lang="en-GB" sz="1600" dirty="0">
                <a:hlinkClick r:id="rId5"/>
              </a:rPr>
              <a:t>http://</a:t>
            </a:r>
            <a:r>
              <a:rPr lang="en-GB" sz="1600" dirty="0" smtClean="0">
                <a:hlinkClick r:id="rId5"/>
              </a:rPr>
              <a:t>study.com/academy/lesson/non-verbal-and-verbal-communication-in-the-classroom.html</a:t>
            </a:r>
            <a:endParaRPr lang="en-GB" sz="32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207818" y="158045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Amser</a:t>
            </a:r>
            <a:r>
              <a:rPr lang="en-GB" b="1" dirty="0" smtClean="0"/>
              <a:t> </a:t>
            </a:r>
            <a:r>
              <a:rPr lang="en-GB" b="1" dirty="0" err="1" smtClean="0"/>
              <a:t>Aros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0831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199" y="-27075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/>
              <a:t>3. </a:t>
            </a:r>
            <a:r>
              <a:rPr lang="en-GB" b="1" dirty="0" err="1" smtClean="0"/>
              <a:t>Arsylwi</a:t>
            </a:r>
            <a:r>
              <a:rPr lang="en-GB" b="1" dirty="0" smtClean="0"/>
              <a:t> </a:t>
            </a:r>
            <a:r>
              <a:rPr lang="en-GB" b="1" dirty="0" err="1" smtClean="0"/>
              <a:t>symudiad</a:t>
            </a:r>
            <a:r>
              <a:rPr lang="en-GB" b="1" dirty="0" smtClean="0"/>
              <a:t> </a:t>
            </a:r>
            <a:r>
              <a:rPr lang="en-GB" b="1" dirty="0" err="1" smtClean="0"/>
              <a:t>yr</a:t>
            </a:r>
            <a:r>
              <a:rPr lang="en-GB" b="1" dirty="0" smtClean="0"/>
              <a:t> </a:t>
            </a:r>
            <a:r>
              <a:rPr lang="en-GB" b="1" dirty="0" err="1" smtClean="0"/>
              <a:t>athro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199" y="907026"/>
            <a:ext cx="8229600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mtClean="0"/>
              <a:t>Mae safle’r athro yn yr ystafell ddosbarth yn effeithio ar y dysgu a’r addysgu.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1831" y="2211003"/>
            <a:ext cx="7100337" cy="3372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9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acher position.tif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0965" y="3189099"/>
            <a:ext cx="5395053" cy="2432346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139289" y="83092"/>
            <a:ext cx="8039101" cy="16539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/>
              <a:t>Dewis</a:t>
            </a:r>
            <a:r>
              <a:rPr lang="en-US" b="1" dirty="0" smtClean="0"/>
              <a:t> </a:t>
            </a:r>
            <a:r>
              <a:rPr lang="en-US" b="1" dirty="0" err="1" smtClean="0"/>
              <a:t>safleoedd</a:t>
            </a:r>
            <a:r>
              <a:rPr lang="en-US" b="1" dirty="0" smtClean="0"/>
              <a:t> (</a:t>
            </a:r>
            <a:r>
              <a:rPr lang="en-US" b="1" i="1" dirty="0" smtClean="0"/>
              <a:t>Positioning</a:t>
            </a:r>
            <a:r>
              <a:rPr lang="en-US" b="1" dirty="0" smtClean="0"/>
              <a:t>) </a:t>
            </a:r>
            <a:endParaRPr lang="en-US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39289" y="745494"/>
            <a:ext cx="8858407" cy="2820666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 err="1" smtClean="0"/>
              <a:t>Techneg</a:t>
            </a:r>
            <a:r>
              <a:rPr lang="en-US" dirty="0" smtClean="0"/>
              <a:t> </a:t>
            </a:r>
            <a:r>
              <a:rPr lang="en-US" dirty="0" err="1" smtClean="0"/>
              <a:t>syml</a:t>
            </a:r>
            <a:r>
              <a:rPr lang="en-US" dirty="0" smtClean="0"/>
              <a:t> o </a:t>
            </a:r>
            <a:r>
              <a:rPr lang="en-US" dirty="0" err="1" smtClean="0"/>
              <a:t>reoli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endParaRPr lang="en-US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 smtClean="0"/>
              <a:t>Mae’r</a:t>
            </a:r>
            <a:r>
              <a:rPr lang="en-US" dirty="0" smtClean="0"/>
              <a:t> diagram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dangos</a:t>
            </a:r>
            <a:r>
              <a:rPr lang="en-US" dirty="0" smtClean="0"/>
              <a:t> </a:t>
            </a:r>
            <a:r>
              <a:rPr lang="en-US" dirty="0" err="1" smtClean="0"/>
              <a:t>dau</a:t>
            </a:r>
            <a:r>
              <a:rPr lang="en-US" dirty="0" smtClean="0"/>
              <a:t> </a:t>
            </a:r>
            <a:r>
              <a:rPr lang="en-US" dirty="0" err="1" smtClean="0"/>
              <a:t>safle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sefyll</a:t>
            </a:r>
            <a:r>
              <a:rPr lang="en-US" dirty="0" smtClean="0"/>
              <a:t> </a:t>
            </a:r>
            <a:r>
              <a:rPr lang="en-US" dirty="0" err="1" smtClean="0"/>
              <a:t>ynddo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ffigwr</a:t>
            </a:r>
            <a:r>
              <a:rPr lang="en-US" dirty="0" smtClean="0"/>
              <a:t> B </a:t>
            </a:r>
            <a:r>
              <a:rPr lang="en-US" dirty="0" err="1" smtClean="0"/>
              <a:t>ceir</a:t>
            </a:r>
            <a:r>
              <a:rPr lang="en-US" dirty="0" smtClean="0"/>
              <a:t> </a:t>
            </a:r>
            <a:r>
              <a:rPr lang="en-US" dirty="0" err="1" smtClean="0"/>
              <a:t>gwell</a:t>
            </a:r>
            <a:r>
              <a:rPr lang="en-US" dirty="0" smtClean="0"/>
              <a:t> </a:t>
            </a:r>
            <a:r>
              <a:rPr lang="en-US" dirty="0" err="1" smtClean="0"/>
              <a:t>golwg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safle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perthynas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medru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gwell</a:t>
            </a:r>
            <a:r>
              <a:rPr lang="en-US" dirty="0" smtClean="0"/>
              <a:t> </a:t>
            </a:r>
            <a:r>
              <a:rPr lang="en-US" dirty="0" err="1" smtClean="0"/>
              <a:t>golwg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.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haws </a:t>
            </a:r>
            <a:r>
              <a:rPr lang="en-US" dirty="0" err="1" smtClean="0"/>
              <a:t>targedu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holi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, </a:t>
            </a:r>
            <a:r>
              <a:rPr lang="en-US" dirty="0" err="1" smtClean="0"/>
              <a:t>cadw</a:t>
            </a:r>
            <a:r>
              <a:rPr lang="en-US" dirty="0" smtClean="0"/>
              <a:t> </a:t>
            </a:r>
            <a:r>
              <a:rPr lang="en-US" dirty="0" err="1" smtClean="0"/>
              <a:t>llygad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ymatebion</a:t>
            </a:r>
            <a:r>
              <a:rPr lang="en-US" dirty="0" smtClean="0"/>
              <a:t> ac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 smtClean="0"/>
              <a:t>Mae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haws </a:t>
            </a:r>
            <a:r>
              <a:rPr lang="en-US" dirty="0" err="1" smtClean="0"/>
              <a:t>rheoli’r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, </a:t>
            </a:r>
            <a:r>
              <a:rPr lang="en-US" dirty="0" err="1" smtClean="0"/>
              <a:t>pe</a:t>
            </a:r>
            <a:r>
              <a:rPr lang="en-US" dirty="0" smtClean="0"/>
              <a:t> </a:t>
            </a:r>
            <a:r>
              <a:rPr lang="en-US" dirty="0" err="1" smtClean="0"/>
              <a:t>bai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gwneud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60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609588" y="0"/>
            <a:ext cx="7581901" cy="106082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/>
              <a:t>Tracio Symudiad Athro</a:t>
            </a:r>
            <a:endParaRPr lang="en-US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69321" y="585394"/>
            <a:ext cx="8534412" cy="1236132"/>
          </a:xfrm>
          <a:prstGeom prst="rect">
            <a:avLst/>
          </a:prstGeom>
        </p:spPr>
        <p:txBody>
          <a:bodyPr wrap="square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dechneg</a:t>
            </a:r>
            <a:r>
              <a:rPr lang="en-US" dirty="0" smtClean="0"/>
              <a:t> hon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fodd</a:t>
            </a:r>
            <a:r>
              <a:rPr lang="en-US" dirty="0" smtClean="0"/>
              <a:t> o </a:t>
            </a:r>
            <a:r>
              <a:rPr lang="en-US" dirty="0" err="1" smtClean="0"/>
              <a:t>dracio</a:t>
            </a:r>
            <a:r>
              <a:rPr lang="en-US" dirty="0" smtClean="0"/>
              <a:t> </a:t>
            </a:r>
            <a:r>
              <a:rPr lang="en-US" dirty="0" err="1" smtClean="0"/>
              <a:t>symudiad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 </a:t>
            </a:r>
            <a:r>
              <a:rPr lang="en-US" dirty="0" err="1" smtClean="0"/>
              <a:t>dosbarth</a:t>
            </a:r>
            <a:r>
              <a:rPr lang="en-US" dirty="0" smtClean="0"/>
              <a:t>. </a:t>
            </a:r>
            <a:r>
              <a:rPr lang="en-US" dirty="0" err="1" smtClean="0"/>
              <a:t>Nodir</a:t>
            </a:r>
            <a:r>
              <a:rPr lang="en-US" dirty="0" smtClean="0"/>
              <a:t> </a:t>
            </a:r>
            <a:r>
              <a:rPr lang="en-US" dirty="0" err="1" smtClean="0"/>
              <a:t>ble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athro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hunan</a:t>
            </a:r>
            <a:r>
              <a:rPr lang="en-US" dirty="0" smtClean="0"/>
              <a:t> o </a:t>
            </a:r>
            <a:r>
              <a:rPr lang="en-US" dirty="0" err="1" smtClean="0"/>
              <a:t>fewn</a:t>
            </a:r>
            <a:r>
              <a:rPr lang="en-US" dirty="0" smtClean="0"/>
              <a:t> y </a:t>
            </a:r>
            <a:r>
              <a:rPr lang="en-US" dirty="0" err="1" smtClean="0"/>
              <a:t>dosbarth</a:t>
            </a:r>
            <a:r>
              <a:rPr lang="en-US" dirty="0" smtClean="0"/>
              <a:t> a </a:t>
            </a:r>
            <a:r>
              <a:rPr lang="en-US" dirty="0" err="1" smtClean="0"/>
              <a:t>nodi’r</a:t>
            </a:r>
            <a:r>
              <a:rPr lang="en-US" dirty="0" smtClean="0"/>
              <a:t> </a:t>
            </a:r>
            <a:r>
              <a:rPr lang="en-US" dirty="0" err="1" smtClean="0"/>
              <a:t>symudiad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 </a:t>
            </a:r>
            <a:r>
              <a:rPr lang="en-US" dirty="0" err="1" smtClean="0"/>
              <a:t>wers</a:t>
            </a:r>
            <a:r>
              <a:rPr lang="en-US" dirty="0" smtClean="0"/>
              <a:t>. </a:t>
            </a:r>
          </a:p>
        </p:txBody>
      </p:sp>
      <p:pic>
        <p:nvPicPr>
          <p:cNvPr id="4" name="Content Placeholder 3" descr="classroom_traffic.jpg"/>
          <p:cNvPicPr>
            <a:picLocks/>
          </p:cNvPicPr>
          <p:nvPr/>
        </p:nvPicPr>
        <p:blipFill>
          <a:blip r:embed="rId3"/>
          <a:srcRect l="7115" t="22912" r="60508" b="34380"/>
          <a:stretch>
            <a:fillRect/>
          </a:stretch>
        </p:blipFill>
        <p:spPr>
          <a:xfrm>
            <a:off x="5120640" y="1962829"/>
            <a:ext cx="3819068" cy="3486996"/>
          </a:xfrm>
          <a:prstGeom prst="rect">
            <a:avLst/>
          </a:prstGeom>
          <a:ln w="28575">
            <a:solidFill>
              <a:srgbClr val="FF0000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169321" y="1827538"/>
            <a:ext cx="4538133" cy="3416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err="1" smtClean="0"/>
              <a:t>Rhowch</a:t>
            </a:r>
            <a:r>
              <a:rPr lang="en-US" sz="2400" dirty="0" smtClean="0"/>
              <a:t> </a:t>
            </a:r>
            <a:r>
              <a:rPr lang="en-US" sz="2400" dirty="0" err="1" smtClean="0"/>
              <a:t>rif</a:t>
            </a:r>
            <a:r>
              <a:rPr lang="en-US" sz="2400" dirty="0" smtClean="0"/>
              <a:t> 1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ddangos</a:t>
            </a:r>
            <a:r>
              <a:rPr lang="en-US" sz="2400" dirty="0" smtClean="0"/>
              <a:t> </a:t>
            </a:r>
            <a:r>
              <a:rPr lang="en-US" sz="2400" dirty="0" err="1" smtClean="0"/>
              <a:t>lleoliad</a:t>
            </a:r>
            <a:r>
              <a:rPr lang="en-US" sz="2400" dirty="0" smtClean="0"/>
              <a:t> </a:t>
            </a:r>
            <a:r>
              <a:rPr lang="en-US" sz="2400" dirty="0" err="1" smtClean="0"/>
              <a:t>cyntaf</a:t>
            </a:r>
            <a:r>
              <a:rPr lang="en-US" sz="2400" dirty="0" smtClean="0"/>
              <a:t> yr </a:t>
            </a:r>
            <a:r>
              <a:rPr lang="en-US" sz="2400" dirty="0" err="1" smtClean="0"/>
              <a:t>athro</a:t>
            </a:r>
            <a:r>
              <a:rPr lang="en-US" sz="2400" dirty="0" smtClean="0"/>
              <a:t> ac </a:t>
            </a:r>
            <a:r>
              <a:rPr lang="en-US" sz="2400" dirty="0" err="1" smtClean="0"/>
              <a:t>yna</a:t>
            </a:r>
            <a:r>
              <a:rPr lang="en-US" sz="2400" dirty="0" smtClean="0"/>
              <a:t> </a:t>
            </a:r>
            <a:r>
              <a:rPr lang="en-US" sz="2400" dirty="0" err="1" smtClean="0"/>
              <a:t>rhowch</a:t>
            </a:r>
            <a:r>
              <a:rPr lang="en-US" sz="2400" dirty="0" smtClean="0"/>
              <a:t> </a:t>
            </a:r>
            <a:r>
              <a:rPr lang="en-US" sz="2400" dirty="0" err="1" smtClean="0"/>
              <a:t>gylch</a:t>
            </a:r>
            <a:r>
              <a:rPr lang="en-US" sz="2400" dirty="0" smtClean="0"/>
              <a:t> o </a:t>
            </a:r>
            <a:r>
              <a:rPr lang="en-US" sz="2400" dirty="0" err="1" smtClean="0"/>
              <a:t>amgylch</a:t>
            </a:r>
            <a:r>
              <a:rPr lang="en-US" sz="2400" dirty="0" smtClean="0"/>
              <a:t> y </a:t>
            </a:r>
            <a:r>
              <a:rPr lang="en-US" sz="2400" dirty="0" err="1" smtClean="0"/>
              <a:t>rhif</a:t>
            </a:r>
            <a:r>
              <a:rPr lang="en-US" sz="2400" dirty="0" smtClean="0"/>
              <a:t> </a:t>
            </a:r>
            <a:r>
              <a:rPr lang="en-US" sz="2400" dirty="0" err="1" smtClean="0"/>
              <a:t>yma</a:t>
            </a:r>
            <a:r>
              <a:rPr lang="en-US" sz="2400" dirty="0" smtClean="0"/>
              <a:t>.  </a:t>
            </a:r>
            <a:r>
              <a:rPr lang="en-US" sz="2400" dirty="0" err="1" smtClean="0"/>
              <a:t>Lluniwch</a:t>
            </a:r>
            <a:r>
              <a:rPr lang="en-US" sz="2400" dirty="0" smtClean="0"/>
              <a:t> </a:t>
            </a:r>
            <a:r>
              <a:rPr lang="en-US" sz="2400" dirty="0" err="1" smtClean="0"/>
              <a:t>linell</a:t>
            </a:r>
            <a:r>
              <a:rPr lang="en-US" sz="2400" dirty="0" smtClean="0"/>
              <a:t> </a:t>
            </a:r>
            <a:r>
              <a:rPr lang="en-US" sz="2400" dirty="0" err="1" smtClean="0"/>
              <a:t>barhaus</a:t>
            </a:r>
            <a:r>
              <a:rPr lang="en-US" sz="2400" dirty="0" smtClean="0"/>
              <a:t> tan y </a:t>
            </a:r>
            <a:r>
              <a:rPr lang="en-US" sz="2400" dirty="0" err="1" smtClean="0"/>
              <a:t>tro</a:t>
            </a:r>
            <a:r>
              <a:rPr lang="en-US" sz="2400" dirty="0" smtClean="0"/>
              <a:t> </a:t>
            </a:r>
            <a:r>
              <a:rPr lang="en-US" sz="2400" dirty="0" err="1" smtClean="0"/>
              <a:t>nesaf</a:t>
            </a:r>
            <a:r>
              <a:rPr lang="en-US" sz="2400" dirty="0" smtClean="0"/>
              <a:t>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</a:t>
            </a:r>
            <a:r>
              <a:rPr lang="en-US" sz="2400" dirty="0" err="1" smtClean="0"/>
              <a:t>athro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aros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llonydd</a:t>
            </a:r>
            <a:r>
              <a:rPr lang="en-US" sz="2400" dirty="0" smtClean="0"/>
              <a:t>. </a:t>
            </a:r>
            <a:r>
              <a:rPr lang="en-US" sz="2400" dirty="0" err="1" smtClean="0"/>
              <a:t>Dyma</a:t>
            </a:r>
            <a:r>
              <a:rPr lang="en-US" sz="2400" dirty="0" smtClean="0"/>
              <a:t> </a:t>
            </a:r>
            <a:r>
              <a:rPr lang="en-US" sz="2400" dirty="0" err="1" smtClean="0"/>
              <a:t>leoliad</a:t>
            </a:r>
            <a:r>
              <a:rPr lang="en-US" sz="2400" dirty="0" smtClean="0"/>
              <a:t> </a:t>
            </a:r>
            <a:r>
              <a:rPr lang="en-US" sz="2400" dirty="0" err="1" smtClean="0"/>
              <a:t>rhif</a:t>
            </a:r>
            <a:r>
              <a:rPr lang="en-US" sz="2400" dirty="0" smtClean="0"/>
              <a:t> 2. </a:t>
            </a:r>
            <a:r>
              <a:rPr lang="en-US" sz="2400" dirty="0" err="1" smtClean="0"/>
              <a:t>Lluniwch</a:t>
            </a:r>
            <a:r>
              <a:rPr lang="en-US" sz="2400" dirty="0" smtClean="0"/>
              <a:t> </a:t>
            </a:r>
            <a:r>
              <a:rPr lang="en-US" sz="2400" dirty="0" err="1" smtClean="0"/>
              <a:t>gylch</a:t>
            </a:r>
            <a:r>
              <a:rPr lang="en-US" sz="2400" dirty="0" smtClean="0"/>
              <a:t> o </a:t>
            </a:r>
            <a:r>
              <a:rPr lang="en-US" sz="2400" dirty="0" err="1" smtClean="0"/>
              <a:t>amgylch</a:t>
            </a:r>
            <a:r>
              <a:rPr lang="en-US" sz="2400" dirty="0" smtClean="0"/>
              <a:t> y </a:t>
            </a:r>
            <a:r>
              <a:rPr lang="en-US" sz="2400" dirty="0" err="1" smtClean="0"/>
              <a:t>rhif</a:t>
            </a:r>
            <a:r>
              <a:rPr lang="en-US" sz="2400" dirty="0" smtClean="0"/>
              <a:t> </a:t>
            </a:r>
            <a:r>
              <a:rPr lang="en-US" sz="2400" dirty="0" err="1" smtClean="0"/>
              <a:t>yna</a:t>
            </a:r>
            <a:r>
              <a:rPr lang="en-US" sz="2400" dirty="0" smtClean="0"/>
              <a:t> </a:t>
            </a:r>
            <a:r>
              <a:rPr lang="en-US" sz="2400" dirty="0" err="1" smtClean="0"/>
              <a:t>parhau</a:t>
            </a:r>
            <a:r>
              <a:rPr lang="en-US" sz="2400" dirty="0" smtClean="0"/>
              <a:t> </a:t>
            </a:r>
            <a:r>
              <a:rPr lang="en-US" sz="2400" dirty="0" err="1" smtClean="0"/>
              <a:t>gyda’r</a:t>
            </a:r>
            <a:r>
              <a:rPr lang="en-US" sz="2400" dirty="0" smtClean="0"/>
              <a:t> </a:t>
            </a:r>
            <a:r>
              <a:rPr lang="en-US" sz="2400" dirty="0" err="1" smtClean="0"/>
              <a:t>llinell</a:t>
            </a:r>
            <a:r>
              <a:rPr lang="en-US" sz="2400" dirty="0" smtClean="0"/>
              <a:t> </a:t>
            </a:r>
            <a:r>
              <a:rPr lang="en-US" sz="2400" dirty="0" err="1" smtClean="0"/>
              <a:t>a’r</a:t>
            </a:r>
            <a:r>
              <a:rPr lang="en-US" sz="2400" dirty="0" smtClean="0"/>
              <a:t> </a:t>
            </a:r>
            <a:r>
              <a:rPr lang="en-US" sz="2400" dirty="0" err="1" smtClean="0"/>
              <a:t>rhifo</a:t>
            </a:r>
            <a:r>
              <a:rPr lang="en-US" sz="2400" dirty="0" smtClean="0"/>
              <a:t> am </a:t>
            </a:r>
            <a:r>
              <a:rPr lang="en-US" sz="2400" dirty="0" err="1" smtClean="0"/>
              <a:t>weddill</a:t>
            </a:r>
            <a:r>
              <a:rPr lang="en-US" sz="2400" dirty="0" smtClean="0"/>
              <a:t> y </a:t>
            </a:r>
            <a:r>
              <a:rPr lang="en-US" sz="2400" dirty="0" err="1" smtClean="0"/>
              <a:t>wers</a:t>
            </a:r>
            <a:r>
              <a:rPr lang="en-US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2581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79462" y="107577"/>
            <a:ext cx="7581901" cy="569756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/>
              <a:t>Tracio Symudiad Athro</a:t>
            </a:r>
            <a:endParaRPr lang="en-US" b="1" dirty="0"/>
          </a:p>
        </p:txBody>
      </p:sp>
      <p:pic>
        <p:nvPicPr>
          <p:cNvPr id="3" name="Content Placeholder 3" descr="classroom_traffic.jpg"/>
          <p:cNvPicPr>
            <a:picLocks/>
          </p:cNvPicPr>
          <p:nvPr/>
        </p:nvPicPr>
        <p:blipFill>
          <a:blip r:embed="rId2"/>
          <a:srcRect l="7115" t="12177" r="8778" b="9409"/>
          <a:stretch>
            <a:fillRect/>
          </a:stretch>
        </p:blipFill>
        <p:spPr>
          <a:xfrm>
            <a:off x="928764" y="677333"/>
            <a:ext cx="7283296" cy="4898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6692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78017" y="141412"/>
            <a:ext cx="7581901" cy="654423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smtClean="0"/>
              <a:t>Darlleniadau ychwanegol</a:t>
            </a:r>
            <a:endParaRPr lang="en-US" sz="4800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78018" y="972165"/>
            <a:ext cx="8615260" cy="4618566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/>
            <a:r>
              <a:rPr lang="en-GB" i="1" smtClean="0"/>
              <a:t>Grigg, R. (2015), Becoming an Outstanding Primary Teacher, London: Routledge. (Chapter 11) </a:t>
            </a:r>
          </a:p>
          <a:p>
            <a:pPr marL="0" indent="0" hangingPunct="0">
              <a:buFont typeface="Arial" panose="020B0604020202020204" pitchFamily="34" charset="0"/>
              <a:buNone/>
            </a:pPr>
            <a:endParaRPr lang="en-GB" i="1" smtClean="0"/>
          </a:p>
          <a:p>
            <a:pPr hangingPunct="0"/>
            <a:r>
              <a:rPr lang="en-GB" i="1" smtClean="0"/>
              <a:t>Grugeon, E. et al., (2012), Teaching Speaking and Listening Skills in the Primary School,  London: Routledge.</a:t>
            </a:r>
          </a:p>
          <a:p>
            <a:pPr marL="0" indent="0" hangingPunct="0">
              <a:buFont typeface="Arial" panose="020B0604020202020204" pitchFamily="34" charset="0"/>
              <a:buNone/>
            </a:pPr>
            <a:endParaRPr lang="en-GB" i="1" smtClean="0"/>
          </a:p>
          <a:p>
            <a:pPr hangingPunct="0"/>
            <a:r>
              <a:rPr lang="en-US" smtClean="0"/>
              <a:t>James. M. et al.</a:t>
            </a:r>
            <a:r>
              <a:rPr lang="en-US" i="1" smtClean="0"/>
              <a:t> Learning how to learn: Tools for schools. London: Routledge, 2006. </a:t>
            </a:r>
          </a:p>
          <a:p>
            <a:pPr marL="0" indent="0" hangingPunct="0">
              <a:buFont typeface="Arial" panose="020B0604020202020204" pitchFamily="34" charset="0"/>
              <a:buNone/>
            </a:pPr>
            <a:endParaRPr lang="en-US" i="1" smtClean="0"/>
          </a:p>
          <a:p>
            <a:pPr hangingPunct="0"/>
            <a:r>
              <a:rPr lang="en-US" smtClean="0"/>
              <a:t>Kyriacou (2009) Effective Teaching in Schools, Ch. 6.</a:t>
            </a:r>
          </a:p>
          <a:p>
            <a:pPr marL="0" indent="0" hangingPunct="0">
              <a:buFont typeface="Arial" panose="020B0604020202020204" pitchFamily="34" charset="0"/>
              <a:buNone/>
            </a:pPr>
            <a:endParaRPr lang="en-US" smtClean="0"/>
          </a:p>
          <a:p>
            <a:pPr hangingPunct="0"/>
            <a:r>
              <a:rPr lang="en-US" i="1" smtClean="0"/>
              <a:t>Marshall, B. and M. Drummond (2006). 'How teachers engage with assessment for learning: lessons from the classroom'. Research Papers in Education Special Issue 21 (2) pp.133-14. </a:t>
            </a:r>
          </a:p>
          <a:p>
            <a:pPr marL="0" indent="0" hangingPunct="0">
              <a:buFont typeface="Arial" panose="020B0604020202020204" pitchFamily="34" charset="0"/>
              <a:buNone/>
            </a:pPr>
            <a:endParaRPr lang="en-US" smtClean="0"/>
          </a:p>
          <a:p>
            <a:pPr hangingPunct="0"/>
            <a:r>
              <a:rPr lang="en-GB" i="1" smtClean="0"/>
              <a:t>Wragg, E.C. (1993), Questioning in the Primary School, London: Routledge.</a:t>
            </a:r>
            <a:endParaRPr lang="en-US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683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93914" y="144009"/>
            <a:ext cx="8229600" cy="1143000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 smtClean="0"/>
              <a:t>Am </a:t>
            </a:r>
            <a:r>
              <a:rPr lang="en-US" b="1" dirty="0" err="1" smtClean="0"/>
              <a:t>beth</a:t>
            </a:r>
            <a:r>
              <a:rPr lang="en-US" b="1" dirty="0" smtClean="0"/>
              <a:t> </a:t>
            </a:r>
            <a:r>
              <a:rPr lang="en-US" b="1" dirty="0" err="1" smtClean="0"/>
              <a:t>fydd</a:t>
            </a:r>
            <a:r>
              <a:rPr lang="en-US" b="1" dirty="0" smtClean="0"/>
              <a:t> </a:t>
            </a:r>
            <a:r>
              <a:rPr lang="en-US" b="1" dirty="0" err="1" smtClean="0"/>
              <a:t>eich</a:t>
            </a:r>
            <a:r>
              <a:rPr lang="en-US" b="1" dirty="0" smtClean="0"/>
              <a:t> </a:t>
            </a:r>
            <a:r>
              <a:rPr lang="en-US" b="1" dirty="0" err="1" smtClean="0"/>
              <a:t>grŵp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chwilio</a:t>
            </a:r>
            <a:r>
              <a:rPr lang="en-US" b="1" dirty="0" smtClean="0"/>
              <a:t> </a:t>
            </a:r>
            <a:r>
              <a:rPr lang="en-US" b="1" dirty="0" err="1" smtClean="0"/>
              <a:t>ar</a:t>
            </a:r>
            <a:r>
              <a:rPr lang="en-US" b="1" dirty="0" smtClean="0"/>
              <a:t> </a:t>
            </a:r>
            <a:r>
              <a:rPr lang="en-US" b="1" dirty="0" err="1" smtClean="0"/>
              <a:t>eich</a:t>
            </a:r>
            <a:r>
              <a:rPr lang="en-US" b="1" dirty="0" smtClean="0"/>
              <a:t> </a:t>
            </a:r>
            <a:r>
              <a:rPr lang="en-US" b="1" dirty="0" err="1" smtClean="0"/>
              <a:t>ymweliad</a:t>
            </a:r>
            <a:r>
              <a:rPr lang="en-US" b="1" dirty="0" smtClean="0"/>
              <a:t>?</a:t>
            </a:r>
            <a:endParaRPr lang="en-US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54858" y="1626253"/>
            <a:ext cx="8834283" cy="395343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Mae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feddwl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ofalus</a:t>
            </a:r>
            <a:r>
              <a:rPr lang="en-US" dirty="0" smtClean="0"/>
              <a:t> am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ganolbwyntio</a:t>
            </a:r>
            <a:r>
              <a:rPr lang="en-US" dirty="0" smtClean="0"/>
              <a:t> </a:t>
            </a:r>
            <a:r>
              <a:rPr lang="en-US" dirty="0" err="1" smtClean="0"/>
              <a:t>arno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ymweliad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. </a:t>
            </a:r>
          </a:p>
          <a:p>
            <a:r>
              <a:rPr lang="en-GB" dirty="0" err="1"/>
              <a:t>Cyfathrebu</a:t>
            </a:r>
            <a:r>
              <a:rPr lang="en-GB" dirty="0"/>
              <a:t> </a:t>
            </a:r>
          </a:p>
          <a:p>
            <a:r>
              <a:rPr lang="en-GB" dirty="0" err="1"/>
              <a:t>Cwestiynu</a:t>
            </a:r>
            <a:r>
              <a:rPr lang="en-GB" dirty="0"/>
              <a:t> ac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aros</a:t>
            </a:r>
            <a:endParaRPr lang="en-GB" dirty="0"/>
          </a:p>
          <a:p>
            <a:r>
              <a:rPr lang="en-GB" dirty="0" err="1"/>
              <a:t>Symudiad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 smtClean="0"/>
              <a:t>athro</a:t>
            </a:r>
            <a:endParaRPr lang="en-US" dirty="0" smtClean="0"/>
          </a:p>
          <a:p>
            <a:r>
              <a:rPr lang="en-US" dirty="0" err="1" smtClean="0"/>
              <a:t>Gallech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rolau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aelodau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gasglu</a:t>
            </a:r>
            <a:r>
              <a:rPr lang="en-US" dirty="0" smtClean="0"/>
              <a:t> </a:t>
            </a:r>
            <a:r>
              <a:rPr lang="en-US" dirty="0" err="1" smtClean="0"/>
              <a:t>gymaint</a:t>
            </a:r>
            <a:r>
              <a:rPr lang="en-US" dirty="0" smtClean="0"/>
              <a:t> o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 </a:t>
            </a:r>
            <a:r>
              <a:rPr lang="en-US" dirty="0" err="1" smtClean="0"/>
              <a:t>phosib</a:t>
            </a:r>
            <a:r>
              <a:rPr lang="en-US" dirty="0" smtClean="0"/>
              <a:t> pan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arsylwi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bosib</a:t>
            </a:r>
            <a:r>
              <a:rPr lang="en-US" dirty="0" smtClean="0"/>
              <a:t>, </a:t>
            </a:r>
            <a:r>
              <a:rPr lang="en-US" dirty="0" err="1" smtClean="0"/>
              <a:t>trefnwch</a:t>
            </a:r>
            <a:r>
              <a:rPr lang="en-US" dirty="0" smtClean="0"/>
              <a:t> </a:t>
            </a:r>
            <a:r>
              <a:rPr lang="en-US" dirty="0" err="1" smtClean="0"/>
              <a:t>gyfarfod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ymlaen</a:t>
            </a:r>
            <a:r>
              <a:rPr lang="en-US" dirty="0" smtClean="0"/>
              <a:t> </a:t>
            </a:r>
            <a:r>
              <a:rPr lang="en-US" dirty="0" err="1" smtClean="0"/>
              <a:t>llaw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bod </a:t>
            </a: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sicr</a:t>
            </a:r>
            <a:r>
              <a:rPr lang="en-US" dirty="0" smtClean="0"/>
              <a:t> </a:t>
            </a:r>
            <a:r>
              <a:rPr lang="en-US" dirty="0" err="1" smtClean="0"/>
              <a:t>o’u</a:t>
            </a:r>
            <a:r>
              <a:rPr lang="en-US" dirty="0" smtClean="0"/>
              <a:t> </a:t>
            </a:r>
            <a:r>
              <a:rPr lang="en-US" dirty="0" err="1" smtClean="0"/>
              <a:t>rôl</a:t>
            </a:r>
            <a:r>
              <a:rPr lang="en-US" dirty="0" smtClean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05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 txBox="1">
            <a:spLocks/>
          </p:cNvSpPr>
          <p:nvPr/>
        </p:nvSpPr>
        <p:spPr>
          <a:xfrm>
            <a:off x="1115568" y="2002197"/>
            <a:ext cx="6733731" cy="165398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smtClean="0"/>
              <a:t>Pethau i’w cofio am eich ymweliad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0626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 txBox="1">
            <a:spLocks/>
          </p:cNvSpPr>
          <p:nvPr/>
        </p:nvSpPr>
        <p:spPr>
          <a:xfrm>
            <a:off x="162232" y="203200"/>
            <a:ext cx="8819535" cy="533400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>
              <a:buFont typeface="Arial" panose="020B0604020202020204" pitchFamily="34" charset="0"/>
              <a:buNone/>
            </a:pPr>
            <a:r>
              <a:rPr lang="en-US" sz="2200" b="1" dirty="0" smtClean="0">
                <a:solidFill>
                  <a:srgbClr val="604A7B"/>
                </a:solidFill>
              </a:rPr>
              <a:t>    </a:t>
            </a:r>
            <a:r>
              <a:rPr lang="en-US" sz="2200" b="1" dirty="0" err="1" smtClean="0">
                <a:solidFill>
                  <a:schemeClr val="tx1"/>
                </a:solidFill>
              </a:rPr>
              <a:t>Mae’n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angenrheidiol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eich</a:t>
            </a:r>
            <a:r>
              <a:rPr lang="en-US" sz="2200" b="1" dirty="0" smtClean="0">
                <a:solidFill>
                  <a:schemeClr val="tx1"/>
                </a:solidFill>
              </a:rPr>
              <a:t> bod </a:t>
            </a:r>
            <a:r>
              <a:rPr lang="en-US" sz="2200" b="1" dirty="0" err="1" smtClean="0">
                <a:solidFill>
                  <a:schemeClr val="tx1"/>
                </a:solidFill>
              </a:rPr>
              <a:t>yn</a:t>
            </a:r>
            <a:r>
              <a:rPr lang="en-US" sz="2200" b="1" dirty="0" smtClean="0">
                <a:solidFill>
                  <a:schemeClr val="tx1"/>
                </a:solidFill>
              </a:rPr>
              <a:t>  </a:t>
            </a:r>
            <a:r>
              <a:rPr lang="en-US" sz="2200" b="1" dirty="0" err="1" smtClean="0">
                <a:solidFill>
                  <a:schemeClr val="tx1"/>
                </a:solidFill>
              </a:rPr>
              <a:t>arddangos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ymddygiad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proffesiynol</a:t>
            </a:r>
            <a:r>
              <a:rPr lang="en-US" sz="2200" b="1" dirty="0" smtClean="0">
                <a:solidFill>
                  <a:schemeClr val="tx1"/>
                </a:solidFill>
              </a:rPr>
              <a:t>, </a:t>
            </a:r>
            <a:r>
              <a:rPr lang="en-US" sz="2200" b="1" dirty="0" err="1" smtClean="0">
                <a:solidFill>
                  <a:schemeClr val="tx1"/>
                </a:solidFill>
              </a:rPr>
              <a:t>yn</a:t>
            </a:r>
            <a:r>
              <a:rPr lang="en-US" sz="2200" b="1" dirty="0" smtClean="0">
                <a:solidFill>
                  <a:schemeClr val="tx1"/>
                </a:solidFill>
              </a:rPr>
              <a:t>  </a:t>
            </a:r>
            <a:r>
              <a:rPr lang="en-US" sz="2200" b="1" dirty="0" err="1" smtClean="0">
                <a:solidFill>
                  <a:schemeClr val="tx1"/>
                </a:solidFill>
              </a:rPr>
              <a:t>enwedig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wrth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arsylwi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sesiynau</a:t>
            </a:r>
            <a:r>
              <a:rPr lang="en-US" sz="2200" b="1" dirty="0" smtClean="0">
                <a:solidFill>
                  <a:schemeClr val="tx1"/>
                </a:solidFill>
              </a:rPr>
              <a:t>,  </a:t>
            </a:r>
            <a:r>
              <a:rPr lang="en-US" sz="2200" b="1" dirty="0" err="1" smtClean="0">
                <a:solidFill>
                  <a:schemeClr val="tx1"/>
                </a:solidFill>
              </a:rPr>
              <a:t>yn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ystod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eich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amser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yn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yr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ysgol</a:t>
            </a:r>
            <a:r>
              <a:rPr lang="en-US" sz="2200" b="1" dirty="0" smtClean="0">
                <a:solidFill>
                  <a:schemeClr val="tx1"/>
                </a:solidFill>
              </a:rPr>
              <a:t>. </a:t>
            </a:r>
            <a:r>
              <a:rPr lang="en-US" sz="2200" b="1" dirty="0" err="1" smtClean="0">
                <a:solidFill>
                  <a:schemeClr val="tx1"/>
                </a:solidFill>
              </a:rPr>
              <a:t>Trafodwch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beth</a:t>
            </a:r>
            <a:r>
              <a:rPr lang="en-US" sz="2200" b="1" dirty="0" smtClean="0">
                <a:solidFill>
                  <a:schemeClr val="tx1"/>
                </a:solidFill>
              </a:rPr>
              <a:t> a </a:t>
            </a:r>
            <a:r>
              <a:rPr lang="en-US" sz="2200" b="1" dirty="0" err="1" smtClean="0">
                <a:solidFill>
                  <a:schemeClr val="tx1"/>
                </a:solidFill>
              </a:rPr>
              <a:t>olygir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wrth</a:t>
            </a:r>
            <a:r>
              <a:rPr lang="en-US" sz="2200" b="1" dirty="0" smtClean="0">
                <a:solidFill>
                  <a:schemeClr val="tx1"/>
                </a:solidFill>
              </a:rPr>
              <a:t> </a:t>
            </a:r>
            <a:r>
              <a:rPr lang="en-US" sz="2200" b="1" dirty="0" err="1" smtClean="0">
                <a:solidFill>
                  <a:schemeClr val="tx1"/>
                </a:solidFill>
              </a:rPr>
              <a:t>hyn</a:t>
            </a:r>
            <a:r>
              <a:rPr lang="mr-IN" sz="2200" b="1" dirty="0" smtClean="0">
                <a:solidFill>
                  <a:schemeClr val="tx1"/>
                </a:solidFill>
              </a:rPr>
              <a:t>…</a:t>
            </a:r>
            <a:endParaRPr lang="en-US" sz="2200" b="1" dirty="0" smtClean="0">
              <a:solidFill>
                <a:schemeClr val="tx1"/>
              </a:solidFill>
            </a:endParaRPr>
          </a:p>
          <a:p>
            <a:pPr hangingPunct="0">
              <a:buFont typeface="Arial" panose="020B0604020202020204" pitchFamily="34" charset="0"/>
              <a:buNone/>
            </a:pPr>
            <a:endParaRPr lang="en-US" sz="2200" b="1" dirty="0" smtClean="0">
              <a:solidFill>
                <a:schemeClr val="tx1"/>
              </a:solidFill>
            </a:endParaRPr>
          </a:p>
          <a:p>
            <a:pPr hangingPunct="0"/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Bod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ymarweddiad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ac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ymddangosiad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addas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(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gynnwys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bod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dillad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/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steil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gwallt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cyd-fynd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â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pholisi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ysgol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).</a:t>
            </a:r>
          </a:p>
          <a:p>
            <a:pPr hangingPunct="0">
              <a:buFont typeface="Arial"/>
              <a:buChar char="•"/>
            </a:pP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bod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brydlon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ac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wedi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paratoi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drylwyr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hangingPunct="0">
              <a:buFont typeface="Arial"/>
              <a:buChar char="•"/>
            </a:pP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Eich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bod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trafod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arsylwadau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mewn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ffordd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broffesiynol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Dylech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osgoi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gwneud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beirniadaethau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personol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ond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gallwch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gynnig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sylwadau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adfyfyriol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a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chadarnhaol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beth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rydych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arsylwi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hangingPunct="0">
              <a:buFont typeface="Arial"/>
              <a:buChar char="•"/>
            </a:pP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Ni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ddylech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dynnu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unrhyw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luniau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neu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ffilm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</a:t>
            </a:r>
          </a:p>
          <a:p>
            <a:pPr hangingPunct="0">
              <a:buFont typeface="Arial"/>
              <a:buChar char="•"/>
            </a:pP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Rhaid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ffoniau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symudol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gael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diffodd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neu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gael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eu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rhoi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ar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ddistaw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
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Dylech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ddatgan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oes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gennych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unrhyw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gysylltiad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â’r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sz="2200" dirty="0" err="1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ysgol</a:t>
            </a:r>
            <a:r>
              <a:rPr lang="en-US" sz="2200" dirty="0" smtClean="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rPr>
              <a:t>.</a:t>
            </a:r>
            <a:endParaRPr lang="en-US" sz="2200" dirty="0">
              <a:solidFill>
                <a:schemeClr val="tx1"/>
              </a:solidFill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457200" y="2133600"/>
            <a:ext cx="8229600" cy="11430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b="1" dirty="0" smtClean="0"/>
              <a:t>Mae </a:t>
            </a:r>
            <a:r>
              <a:rPr lang="en-US" b="1" dirty="0" err="1" smtClean="0"/>
              <a:t>proffesiynoldeb</a:t>
            </a:r>
            <a:r>
              <a:rPr lang="en-US" b="1" dirty="0" smtClean="0"/>
              <a:t> </a:t>
            </a:r>
            <a:r>
              <a:rPr lang="en-US" b="1" dirty="0" err="1" smtClean="0"/>
              <a:t>yn</a:t>
            </a:r>
            <a:r>
              <a:rPr lang="en-US" b="1" dirty="0" smtClean="0"/>
              <a:t> </a:t>
            </a:r>
            <a:r>
              <a:rPr lang="en-US" b="1" dirty="0" err="1" smtClean="0"/>
              <a:t>angenrheidiol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1595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smtClean="0"/>
              <a:t>Trefniadau’r ymweliad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2041070"/>
            <a:ext cx="8229600" cy="347616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sz="4000" dirty="0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err="1" smtClean="0"/>
              <a:t>Ysgol</a:t>
            </a:r>
            <a:r>
              <a:rPr lang="en-GB" sz="4000" dirty="0" smtClean="0"/>
              <a:t> y </a:t>
            </a:r>
            <a:r>
              <a:rPr lang="en-GB" sz="4000" dirty="0" err="1" smtClean="0"/>
              <a:t>Dderwen</a:t>
            </a:r>
            <a:endParaRPr lang="en-GB" sz="4000" dirty="0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err="1" smtClean="0"/>
              <a:t>Heol</a:t>
            </a:r>
            <a:r>
              <a:rPr lang="en-GB" sz="4000" dirty="0" smtClean="0"/>
              <a:t> </a:t>
            </a:r>
            <a:r>
              <a:rPr lang="en-GB" sz="4000" dirty="0" err="1" smtClean="0"/>
              <a:t>Spurrell</a:t>
            </a:r>
            <a:endParaRPr lang="en-GB" sz="4000" dirty="0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err="1" smtClean="0"/>
              <a:t>Caerfyrddin</a:t>
            </a:r>
            <a:endParaRPr lang="en-GB" sz="4000" dirty="0" smtClean="0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dirty="0" smtClean="0"/>
              <a:t>SA31 1TG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GB" sz="4000" dirty="0"/>
          </a:p>
        </p:txBody>
      </p:sp>
      <p:sp>
        <p:nvSpPr>
          <p:cNvPr id="4" name="Rectangle 3"/>
          <p:cNvSpPr/>
          <p:nvPr/>
        </p:nvSpPr>
        <p:spPr>
          <a:xfrm>
            <a:off x="1634755" y="1717904"/>
            <a:ext cx="634885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b="1" dirty="0" err="1"/>
              <a:t>Dydd</a:t>
            </a:r>
            <a:r>
              <a:rPr lang="en-US" sz="3600" b="1" dirty="0"/>
              <a:t> </a:t>
            </a:r>
            <a:r>
              <a:rPr lang="en-US" sz="3600" b="1" dirty="0" err="1"/>
              <a:t>Mawrth</a:t>
            </a:r>
            <a:r>
              <a:rPr lang="en-US" sz="3600" b="1" dirty="0"/>
              <a:t> </a:t>
            </a:r>
            <a:r>
              <a:rPr lang="en-US" sz="3600" b="1" dirty="0" err="1"/>
              <a:t>nesaf</a:t>
            </a:r>
            <a:r>
              <a:rPr lang="en-US" sz="3600" b="1" dirty="0"/>
              <a:t> (16.10.18)…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762370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/>
          <p:cNvSpPr txBox="1">
            <a:spLocks/>
          </p:cNvSpPr>
          <p:nvPr/>
        </p:nvSpPr>
        <p:spPr>
          <a:xfrm>
            <a:off x="228600" y="177800"/>
            <a:ext cx="8767916" cy="5715000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</a:pPr>
            <a:r>
              <a:rPr lang="en-US" sz="3800" dirty="0" err="1" smtClean="0"/>
              <a:t>Gallwch</a:t>
            </a:r>
            <a:r>
              <a:rPr lang="en-US" sz="3800" dirty="0" smtClean="0"/>
              <a:t> </a:t>
            </a:r>
            <a:r>
              <a:rPr lang="en-US" sz="3800" dirty="0" err="1" smtClean="0"/>
              <a:t>barcio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y </a:t>
            </a:r>
            <a:r>
              <a:rPr lang="en-US" sz="3800" dirty="0" err="1" smtClean="0"/>
              <a:t>Dderwen</a:t>
            </a:r>
            <a:r>
              <a:rPr lang="en-US" sz="3800" dirty="0" smtClean="0"/>
              <a:t> (</a:t>
            </a:r>
            <a:r>
              <a:rPr lang="en-US" sz="3800" dirty="0" err="1" smtClean="0"/>
              <a:t>defnyddiwch</a:t>
            </a:r>
            <a:r>
              <a:rPr lang="en-US" sz="3800" dirty="0" smtClean="0"/>
              <a:t> y </a:t>
            </a:r>
            <a:r>
              <a:rPr lang="en-US" sz="3800" dirty="0" err="1" smtClean="0"/>
              <a:t>maes</a:t>
            </a:r>
            <a:r>
              <a:rPr lang="en-US" sz="3800" dirty="0" smtClean="0"/>
              <a:t> </a:t>
            </a:r>
            <a:r>
              <a:rPr lang="en-US" sz="3800" dirty="0" err="1" smtClean="0"/>
              <a:t>parcio</a:t>
            </a:r>
            <a:r>
              <a:rPr lang="en-US" sz="3800" dirty="0" smtClean="0"/>
              <a:t> </a:t>
            </a:r>
            <a:r>
              <a:rPr lang="en-US" sz="3800" dirty="0" err="1" smtClean="0"/>
              <a:t>isaf</a:t>
            </a:r>
            <a:r>
              <a:rPr lang="en-US" sz="3800" dirty="0" smtClean="0"/>
              <a:t>). </a:t>
            </a:r>
            <a:r>
              <a:rPr lang="en-US" sz="3800" dirty="0" err="1"/>
              <a:t>Argymhellir</a:t>
            </a:r>
            <a:r>
              <a:rPr lang="en-US" sz="3800" dirty="0"/>
              <a:t> </a:t>
            </a:r>
            <a:r>
              <a:rPr lang="en-US" sz="3800" dirty="0" err="1"/>
              <a:t>eich</a:t>
            </a:r>
            <a:r>
              <a:rPr lang="en-US" sz="3800" dirty="0"/>
              <a:t> bod </a:t>
            </a:r>
            <a:r>
              <a:rPr lang="en-US" sz="3800" dirty="0" err="1"/>
              <a:t>yn</a:t>
            </a:r>
            <a:r>
              <a:rPr lang="en-US" sz="3800" dirty="0"/>
              <a:t> </a:t>
            </a:r>
            <a:r>
              <a:rPr lang="en-US" sz="3800" dirty="0" err="1"/>
              <a:t>rhannu</a:t>
            </a:r>
            <a:r>
              <a:rPr lang="en-US" sz="3800" dirty="0"/>
              <a:t> </a:t>
            </a:r>
            <a:r>
              <a:rPr lang="en-US" sz="3800" dirty="0" err="1"/>
              <a:t>cludiant</a:t>
            </a:r>
            <a:r>
              <a:rPr lang="en-US" sz="3800" dirty="0"/>
              <a:t>. </a:t>
            </a:r>
            <a:endParaRPr lang="en-US" sz="3800" dirty="0" smtClean="0"/>
          </a:p>
          <a:p>
            <a:pPr>
              <a:spcAft>
                <a:spcPts val="1200"/>
              </a:spcAft>
            </a:pPr>
            <a:r>
              <a:rPr lang="en-US" sz="3800" dirty="0" err="1" smtClean="0"/>
              <a:t>Opsiwn</a:t>
            </a:r>
            <a:r>
              <a:rPr lang="en-US" sz="3800" dirty="0" smtClean="0"/>
              <a:t> </a:t>
            </a:r>
            <a:r>
              <a:rPr lang="en-US" sz="3800" dirty="0" err="1" smtClean="0"/>
              <a:t>arall</a:t>
            </a:r>
            <a:r>
              <a:rPr lang="en-US" sz="3800" dirty="0" smtClean="0"/>
              <a:t> </a:t>
            </a:r>
            <a:r>
              <a:rPr lang="en-US" sz="3800" dirty="0" err="1" smtClean="0"/>
              <a:t>yw</a:t>
            </a:r>
            <a:r>
              <a:rPr lang="en-US" sz="3800" dirty="0" smtClean="0"/>
              <a:t> </a:t>
            </a:r>
            <a:r>
              <a:rPr lang="en-US" sz="3800" dirty="0" err="1" smtClean="0"/>
              <a:t>cerdded</a:t>
            </a:r>
            <a:r>
              <a:rPr lang="en-US" sz="3800" dirty="0" smtClean="0"/>
              <a:t> at </a:t>
            </a:r>
            <a:r>
              <a:rPr lang="en-US" sz="3800" dirty="0" err="1" smtClean="0"/>
              <a:t>Ysgol</a:t>
            </a:r>
            <a:r>
              <a:rPr lang="en-US" sz="3800" dirty="0" smtClean="0"/>
              <a:t> y </a:t>
            </a:r>
            <a:r>
              <a:rPr lang="en-US" sz="3800" dirty="0" err="1" smtClean="0"/>
              <a:t>Dderwen</a:t>
            </a:r>
            <a:r>
              <a:rPr lang="en-US" sz="3800" dirty="0" smtClean="0"/>
              <a:t> </a:t>
            </a:r>
            <a:r>
              <a:rPr lang="en-US" sz="3800" dirty="0" err="1" smtClean="0"/>
              <a:t>o’r</a:t>
            </a:r>
            <a:r>
              <a:rPr lang="en-US" sz="3800" dirty="0" smtClean="0"/>
              <a:t> </a:t>
            </a:r>
            <a:r>
              <a:rPr lang="en-US" sz="3800" dirty="0" err="1" smtClean="0"/>
              <a:t>campws</a:t>
            </a:r>
            <a:r>
              <a:rPr lang="en-US" sz="3800" dirty="0" smtClean="0"/>
              <a:t> (15 </a:t>
            </a:r>
            <a:r>
              <a:rPr lang="en-US" sz="3800" dirty="0" err="1" smtClean="0"/>
              <a:t>munud</a:t>
            </a:r>
            <a:r>
              <a:rPr lang="en-US" sz="3800" dirty="0" smtClean="0"/>
              <a:t>).</a:t>
            </a:r>
          </a:p>
          <a:p>
            <a:pPr>
              <a:spcAft>
                <a:spcPts val="1200"/>
              </a:spcAft>
            </a:pPr>
            <a:r>
              <a:rPr lang="en-US" sz="3800" dirty="0" err="1" smtClean="0"/>
              <a:t>Cwrdd</a:t>
            </a:r>
            <a:r>
              <a:rPr lang="en-US" sz="3800" dirty="0" smtClean="0"/>
              <a:t> </a:t>
            </a:r>
            <a:r>
              <a:rPr lang="en-US" sz="3800" dirty="0" err="1" smtClean="0"/>
              <a:t>gyda</a:t>
            </a:r>
            <a:r>
              <a:rPr lang="en-US" sz="3800" dirty="0" smtClean="0"/>
              <a:t> Nerys Defis </a:t>
            </a:r>
            <a:r>
              <a:rPr lang="en-US" sz="3800" dirty="0" err="1" smtClean="0"/>
              <a:t>ym</a:t>
            </a:r>
            <a:r>
              <a:rPr lang="en-US" sz="3800" dirty="0" smtClean="0"/>
              <a:t> </a:t>
            </a:r>
            <a:r>
              <a:rPr lang="en-US" sz="3800" dirty="0" err="1" smtClean="0"/>
              <a:t>mynedfa’r</a:t>
            </a:r>
            <a:r>
              <a:rPr lang="en-US" sz="3800" dirty="0" smtClean="0"/>
              <a:t> </a:t>
            </a:r>
            <a:r>
              <a:rPr lang="en-US" sz="3800" dirty="0" err="1" smtClean="0"/>
              <a:t>ysgol</a:t>
            </a:r>
            <a:r>
              <a:rPr lang="en-US" sz="3800" dirty="0"/>
              <a:t> </a:t>
            </a:r>
            <a:r>
              <a:rPr lang="en-US" sz="3800" b="1" dirty="0" smtClean="0"/>
              <a:t>am 8:45am</a:t>
            </a:r>
            <a:endParaRPr lang="en-US" sz="3800" dirty="0" smtClean="0"/>
          </a:p>
          <a:p>
            <a:pPr>
              <a:spcAft>
                <a:spcPts val="1200"/>
              </a:spcAft>
            </a:pPr>
            <a:r>
              <a:rPr lang="en-US" sz="3800" dirty="0" err="1" smtClean="0"/>
              <a:t>Cyflwyniad</a:t>
            </a:r>
            <a:r>
              <a:rPr lang="en-US" sz="3800" dirty="0" smtClean="0"/>
              <a:t> </a:t>
            </a:r>
            <a:r>
              <a:rPr lang="en-US" sz="3800" dirty="0" err="1" smtClean="0"/>
              <a:t>gan</a:t>
            </a:r>
            <a:r>
              <a:rPr lang="en-US" sz="3800" dirty="0" smtClean="0"/>
              <a:t> </a:t>
            </a:r>
            <a:r>
              <a:rPr lang="en-US" sz="3800" dirty="0" err="1" smtClean="0"/>
              <a:t>Mrs</a:t>
            </a:r>
            <a:r>
              <a:rPr lang="en-US" sz="3800" dirty="0" smtClean="0"/>
              <a:t> </a:t>
            </a:r>
            <a:r>
              <a:rPr lang="en-US" sz="3800" dirty="0" err="1" smtClean="0"/>
              <a:t>Dyfri</a:t>
            </a:r>
            <a:r>
              <a:rPr lang="en-US" sz="3800" dirty="0"/>
              <a:t>-</a:t>
            </a:r>
            <a:r>
              <a:rPr lang="en-US" sz="3800" dirty="0" smtClean="0"/>
              <a:t>Jones </a:t>
            </a:r>
            <a:r>
              <a:rPr lang="en-US" sz="3800" dirty="0" err="1" smtClean="0"/>
              <a:t>yna</a:t>
            </a:r>
            <a:r>
              <a:rPr lang="en-US" sz="3800" dirty="0" smtClean="0"/>
              <a:t> </a:t>
            </a:r>
            <a:r>
              <a:rPr lang="en-US" sz="3800" dirty="0" err="1" smtClean="0"/>
              <a:t>ymweld</a:t>
            </a:r>
            <a:r>
              <a:rPr lang="en-US" sz="3800" dirty="0" smtClean="0"/>
              <a:t> </a:t>
            </a:r>
            <a:r>
              <a:rPr lang="en-US" sz="3800" dirty="0" err="1" smtClean="0"/>
              <a:t>â</a:t>
            </a:r>
            <a:r>
              <a:rPr lang="en-US" sz="3800" dirty="0" smtClean="0"/>
              <a:t> 3 </a:t>
            </a:r>
            <a:r>
              <a:rPr lang="en-US" sz="3800" dirty="0" err="1" smtClean="0"/>
              <a:t>dosbarth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y </a:t>
            </a:r>
            <a:r>
              <a:rPr lang="en-US" sz="3800" dirty="0" err="1" smtClean="0"/>
              <a:t>Cyfnod</a:t>
            </a:r>
            <a:r>
              <a:rPr lang="en-US" sz="3800" dirty="0" smtClean="0"/>
              <a:t> Sylfaen (</a:t>
            </a:r>
            <a:r>
              <a:rPr lang="en-US" sz="3800" b="1" dirty="0" smtClean="0"/>
              <a:t>un</a:t>
            </a:r>
            <a:r>
              <a:rPr lang="en-US" sz="3800" dirty="0" smtClean="0"/>
              <a:t> </a:t>
            </a:r>
            <a:r>
              <a:rPr lang="en-US" sz="3800" dirty="0" err="1" smtClean="0"/>
              <a:t>gr</a:t>
            </a:r>
            <a:r>
              <a:rPr lang="en-US" sz="3800" dirty="0" err="1"/>
              <a:t>ŵ</a:t>
            </a:r>
            <a:r>
              <a:rPr lang="en-US" sz="3800" dirty="0" err="1" smtClean="0"/>
              <a:t>p</a:t>
            </a:r>
            <a:r>
              <a:rPr lang="en-US" sz="3800" dirty="0" smtClean="0"/>
              <a:t> </a:t>
            </a:r>
            <a:r>
              <a:rPr lang="en-US" sz="3800" dirty="0" err="1" smtClean="0"/>
              <a:t>i</a:t>
            </a:r>
            <a:r>
              <a:rPr lang="en-US" sz="3800" dirty="0" smtClean="0"/>
              <a:t> bob </a:t>
            </a:r>
            <a:r>
              <a:rPr lang="en-US" sz="3800" dirty="0" err="1" smtClean="0"/>
              <a:t>dosbarth</a:t>
            </a:r>
            <a:r>
              <a:rPr lang="en-US" sz="3800" dirty="0" smtClean="0"/>
              <a:t>) . </a:t>
            </a:r>
            <a:r>
              <a:rPr lang="en-US" sz="3800" dirty="0" err="1" smtClean="0"/>
              <a:t>Bydd</a:t>
            </a:r>
            <a:r>
              <a:rPr lang="en-US" sz="3800" dirty="0" smtClean="0"/>
              <a:t> </a:t>
            </a:r>
            <a:r>
              <a:rPr lang="en-US" sz="3800" dirty="0" err="1" smtClean="0"/>
              <a:t>yr</a:t>
            </a:r>
            <a:r>
              <a:rPr lang="en-US" sz="3800" dirty="0" smtClean="0"/>
              <a:t> </a:t>
            </a:r>
            <a:r>
              <a:rPr lang="en-US" sz="3800" dirty="0" err="1" smtClean="0"/>
              <a:t>ysgol</a:t>
            </a:r>
            <a:r>
              <a:rPr lang="en-US" sz="3800" dirty="0" smtClean="0"/>
              <a:t> </a:t>
            </a:r>
            <a:r>
              <a:rPr lang="en-US" sz="3800" dirty="0" err="1" smtClean="0"/>
              <a:t>wedi</a:t>
            </a:r>
            <a:r>
              <a:rPr lang="en-US" sz="3800" dirty="0" smtClean="0"/>
              <a:t> </a:t>
            </a:r>
            <a:r>
              <a:rPr lang="en-US" sz="3800" dirty="0" err="1" smtClean="0"/>
              <a:t>cychwyn</a:t>
            </a:r>
            <a:r>
              <a:rPr lang="en-US" sz="3800" dirty="0" smtClean="0"/>
              <a:t>, felly </a:t>
            </a:r>
            <a:r>
              <a:rPr lang="en-US" sz="3800" dirty="0" err="1" smtClean="0"/>
              <a:t>byddwch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broffesiynol</a:t>
            </a:r>
            <a:r>
              <a:rPr lang="en-US" sz="3800" dirty="0" smtClean="0"/>
              <a:t>,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gwrtais</a:t>
            </a:r>
            <a:r>
              <a:rPr lang="en-US" sz="3800" dirty="0" smtClean="0"/>
              <a:t> ac </a:t>
            </a:r>
            <a:r>
              <a:rPr lang="en-US" sz="3800" dirty="0" err="1" smtClean="0"/>
              <a:t>yn</a:t>
            </a:r>
            <a:r>
              <a:rPr lang="en-US" sz="3800" dirty="0" smtClean="0"/>
              <a:t> DAWEL!</a:t>
            </a:r>
          </a:p>
          <a:p>
            <a:pPr>
              <a:spcAft>
                <a:spcPts val="1200"/>
              </a:spcAft>
            </a:pPr>
            <a:r>
              <a:rPr lang="en-US" sz="3800" dirty="0" err="1" smtClean="0"/>
              <a:t>Ar</a:t>
            </a:r>
            <a:r>
              <a:rPr lang="en-US" sz="3800" dirty="0" smtClean="0"/>
              <a:t> </a:t>
            </a:r>
            <a:r>
              <a:rPr lang="en-US" sz="3800" dirty="0" err="1" smtClean="0"/>
              <a:t>ôl</a:t>
            </a:r>
            <a:r>
              <a:rPr lang="en-US" sz="3800" dirty="0" smtClean="0"/>
              <a:t> </a:t>
            </a:r>
            <a:r>
              <a:rPr lang="en-US" sz="3800" dirty="0" err="1" smtClean="0"/>
              <a:t>eich</a:t>
            </a:r>
            <a:r>
              <a:rPr lang="en-US" sz="3800" dirty="0" smtClean="0"/>
              <a:t> </a:t>
            </a:r>
            <a:r>
              <a:rPr lang="en-US" sz="3800" dirty="0" err="1" smtClean="0"/>
              <a:t>ymweliad</a:t>
            </a:r>
            <a:r>
              <a:rPr lang="en-US" sz="3800" dirty="0" smtClean="0"/>
              <a:t>, </a:t>
            </a:r>
            <a:r>
              <a:rPr lang="en-US" sz="3800" dirty="0" err="1" smtClean="0"/>
              <a:t>dylech</a:t>
            </a:r>
            <a:r>
              <a:rPr lang="en-US" sz="3800" dirty="0" smtClean="0"/>
              <a:t> </a:t>
            </a:r>
            <a:r>
              <a:rPr lang="en-US" sz="3800" dirty="0" err="1" smtClean="0"/>
              <a:t>ddychwelyd</a:t>
            </a:r>
            <a:r>
              <a:rPr lang="en-US" sz="3800" dirty="0" smtClean="0"/>
              <a:t> </a:t>
            </a:r>
            <a:r>
              <a:rPr lang="en-US" sz="3800" dirty="0" err="1" smtClean="0"/>
              <a:t>i</a:t>
            </a:r>
            <a:r>
              <a:rPr lang="en-US" sz="3800" dirty="0" smtClean="0"/>
              <a:t> PCYDDS - </a:t>
            </a:r>
            <a:r>
              <a:rPr lang="en-US" sz="3800" dirty="0" err="1" smtClean="0"/>
              <a:t>argymhellir</a:t>
            </a:r>
            <a:r>
              <a:rPr lang="en-US" sz="3800" dirty="0" smtClean="0"/>
              <a:t> </a:t>
            </a:r>
            <a:r>
              <a:rPr lang="en-US" sz="3800" dirty="0" err="1" smtClean="0"/>
              <a:t>eich</a:t>
            </a:r>
            <a:r>
              <a:rPr lang="en-US" sz="3800" dirty="0" smtClean="0"/>
              <a:t> bod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treulio</a:t>
            </a:r>
            <a:r>
              <a:rPr lang="en-US" sz="3800" dirty="0" smtClean="0"/>
              <a:t> </a:t>
            </a:r>
            <a:r>
              <a:rPr lang="en-US" sz="3800" dirty="0" err="1" smtClean="0"/>
              <a:t>ychydig</a:t>
            </a:r>
            <a:r>
              <a:rPr lang="en-US" sz="3800" dirty="0" smtClean="0"/>
              <a:t> o </a:t>
            </a:r>
            <a:r>
              <a:rPr lang="en-US" sz="3800" dirty="0" err="1" smtClean="0"/>
              <a:t>amser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trafod</a:t>
            </a:r>
            <a:r>
              <a:rPr lang="en-US" sz="3800" dirty="0" smtClean="0"/>
              <a:t> </a:t>
            </a:r>
            <a:r>
              <a:rPr lang="en-US" sz="3800" dirty="0" err="1" smtClean="0"/>
              <a:t>yr</a:t>
            </a:r>
            <a:r>
              <a:rPr lang="en-US" sz="3800" dirty="0" smtClean="0"/>
              <a:t> </a:t>
            </a:r>
            <a:r>
              <a:rPr lang="en-US" sz="3800" dirty="0" err="1" smtClean="0"/>
              <a:t>hyn</a:t>
            </a:r>
            <a:r>
              <a:rPr lang="en-US" sz="3800" dirty="0" smtClean="0"/>
              <a:t> </a:t>
            </a:r>
            <a:r>
              <a:rPr lang="en-US" sz="3800" dirty="0" err="1" smtClean="0"/>
              <a:t>yr</a:t>
            </a:r>
            <a:r>
              <a:rPr lang="en-US" sz="3800" dirty="0" smtClean="0"/>
              <a:t> </a:t>
            </a:r>
            <a:r>
              <a:rPr lang="en-US" sz="3800" dirty="0" err="1" smtClean="0"/>
              <a:t>ydych</a:t>
            </a:r>
            <a:r>
              <a:rPr lang="en-US" sz="3800" dirty="0" smtClean="0"/>
              <a:t> </a:t>
            </a:r>
            <a:r>
              <a:rPr lang="en-US" sz="3800" dirty="0" err="1" smtClean="0"/>
              <a:t>wedi</a:t>
            </a:r>
            <a:r>
              <a:rPr lang="en-US" sz="3800" dirty="0" smtClean="0"/>
              <a:t> </a:t>
            </a:r>
            <a:r>
              <a:rPr lang="en-US" sz="3800" dirty="0" err="1" smtClean="0"/>
              <a:t>ei</a:t>
            </a:r>
            <a:r>
              <a:rPr lang="en-US" sz="3800" dirty="0" smtClean="0"/>
              <a:t> weld </a:t>
            </a:r>
            <a:r>
              <a:rPr lang="en-US" sz="3800" dirty="0" err="1" smtClean="0"/>
              <a:t>gyda'ch</a:t>
            </a:r>
            <a:r>
              <a:rPr lang="en-US" sz="3800" dirty="0" smtClean="0"/>
              <a:t> </a:t>
            </a:r>
            <a:r>
              <a:rPr lang="en-US" sz="3800" dirty="0" err="1" smtClean="0"/>
              <a:t>cyfoedion</a:t>
            </a:r>
            <a:r>
              <a:rPr lang="en-US" sz="3800" dirty="0" smtClean="0"/>
              <a:t>.</a:t>
            </a:r>
          </a:p>
          <a:p>
            <a:r>
              <a:rPr lang="en-US" sz="3800" dirty="0" err="1" smtClean="0"/>
              <a:t>Gwnewch</a:t>
            </a:r>
            <a:r>
              <a:rPr lang="en-US" sz="3800" dirty="0" smtClean="0"/>
              <a:t> </a:t>
            </a:r>
            <a:r>
              <a:rPr lang="en-US" sz="3800" dirty="0" err="1" smtClean="0"/>
              <a:t>nodiadau</a:t>
            </a:r>
            <a:r>
              <a:rPr lang="en-US" sz="3800" dirty="0" smtClean="0"/>
              <a:t> </a:t>
            </a:r>
            <a:r>
              <a:rPr lang="en-US" sz="3800" dirty="0" err="1" smtClean="0"/>
              <a:t>i</a:t>
            </a:r>
            <a:r>
              <a:rPr lang="en-US" sz="3800" dirty="0" smtClean="0"/>
              <a:t> </a:t>
            </a:r>
            <a:r>
              <a:rPr lang="en-US" sz="3800" dirty="0" err="1" smtClean="0"/>
              <a:t>rannu</a:t>
            </a:r>
            <a:r>
              <a:rPr lang="en-US" sz="3800" dirty="0" smtClean="0"/>
              <a:t> </a:t>
            </a:r>
            <a:r>
              <a:rPr lang="en-US" sz="3800" dirty="0" err="1" smtClean="0"/>
              <a:t>gyda</a:t>
            </a:r>
            <a:r>
              <a:rPr lang="en-US" sz="3800" dirty="0" smtClean="0"/>
              <a:t> </a:t>
            </a:r>
            <a:r>
              <a:rPr lang="en-US" sz="3800" dirty="0" err="1" smtClean="0"/>
              <a:t>phobl</a:t>
            </a:r>
            <a:r>
              <a:rPr lang="en-US" sz="3800" dirty="0" smtClean="0"/>
              <a:t> </a:t>
            </a:r>
            <a:r>
              <a:rPr lang="en-US" sz="3800" dirty="0" err="1" smtClean="0"/>
              <a:t>eraill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y </a:t>
            </a:r>
            <a:r>
              <a:rPr lang="en-US" sz="3800" dirty="0" err="1" smtClean="0"/>
              <a:t>sesiwn</a:t>
            </a:r>
            <a:r>
              <a:rPr lang="en-US" sz="3800" dirty="0" smtClean="0"/>
              <a:t> ECAD4001C </a:t>
            </a:r>
            <a:r>
              <a:rPr lang="en-US" sz="3800" dirty="0" err="1" smtClean="0"/>
              <a:t>nesaf</a:t>
            </a:r>
            <a:r>
              <a:rPr lang="en-US" sz="3800" dirty="0" smtClean="0"/>
              <a:t> </a:t>
            </a:r>
            <a:r>
              <a:rPr lang="en-US" sz="3800" dirty="0" err="1" smtClean="0"/>
              <a:t>ar</a:t>
            </a:r>
            <a:r>
              <a:rPr lang="en-US" sz="3800" dirty="0" smtClean="0"/>
              <a:t> 23-10-2018.</a:t>
            </a:r>
            <a:endParaRPr lang="en-GB" sz="38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111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79400" y="23843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Amserlen</a:t>
            </a:r>
            <a:endParaRPr lang="en-GB" b="1" dirty="0"/>
          </a:p>
        </p:txBody>
      </p:sp>
      <p:sp>
        <p:nvSpPr>
          <p:cNvPr id="3" name="Rectangle 2"/>
          <p:cNvSpPr/>
          <p:nvPr/>
        </p:nvSpPr>
        <p:spPr>
          <a:xfrm>
            <a:off x="279400" y="685801"/>
            <a:ext cx="86106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sz="2500" b="1" dirty="0"/>
              <a:t>9.05am</a:t>
            </a:r>
          </a:p>
          <a:p>
            <a:pPr fontAlgn="t"/>
            <a:r>
              <a:rPr lang="en-US" sz="2500" dirty="0" err="1"/>
              <a:t>Dosbarthiadau’r</a:t>
            </a:r>
            <a:r>
              <a:rPr lang="en-US" sz="2500" dirty="0"/>
              <a:t> </a:t>
            </a:r>
            <a:r>
              <a:rPr lang="en-US" sz="2500" dirty="0" err="1"/>
              <a:t>Cyfnod</a:t>
            </a:r>
            <a:r>
              <a:rPr lang="en-US" sz="2500" dirty="0"/>
              <a:t> Sylfaen</a:t>
            </a:r>
          </a:p>
          <a:p>
            <a:pPr fontAlgn="t"/>
            <a:r>
              <a:rPr lang="en-US" sz="2500" dirty="0"/>
              <a:t>*</a:t>
            </a:r>
            <a:r>
              <a:rPr lang="en-US" sz="2500" dirty="0" err="1"/>
              <a:t>Grŵp</a:t>
            </a:r>
            <a:r>
              <a:rPr lang="en-US" sz="2500" dirty="0"/>
              <a:t> 1 – </a:t>
            </a:r>
            <a:r>
              <a:rPr lang="en-US" sz="2500" dirty="0" err="1"/>
              <a:t>sesiwn</a:t>
            </a:r>
            <a:r>
              <a:rPr lang="en-US" sz="2500" dirty="0"/>
              <a:t> </a:t>
            </a:r>
            <a:r>
              <a:rPr lang="en-US" sz="2500" dirty="0" err="1"/>
              <a:t>iaith</a:t>
            </a:r>
            <a:endParaRPr lang="en-US" sz="2500" dirty="0"/>
          </a:p>
          <a:p>
            <a:pPr fontAlgn="t"/>
            <a:r>
              <a:rPr lang="en-US" sz="2500" dirty="0"/>
              <a:t>*</a:t>
            </a:r>
            <a:r>
              <a:rPr lang="en-US" sz="2500" dirty="0" err="1"/>
              <a:t>Grŵp</a:t>
            </a:r>
            <a:r>
              <a:rPr lang="en-US" sz="2500" dirty="0"/>
              <a:t> 2 – </a:t>
            </a:r>
            <a:r>
              <a:rPr lang="en-US" sz="2500" dirty="0" err="1"/>
              <a:t>sesiwn</a:t>
            </a:r>
            <a:r>
              <a:rPr lang="en-US" sz="2500" dirty="0"/>
              <a:t> </a:t>
            </a:r>
            <a:r>
              <a:rPr lang="en-US" sz="2500" dirty="0" err="1"/>
              <a:t>rhif</a:t>
            </a:r>
            <a:endParaRPr lang="en-US" sz="2500" dirty="0"/>
          </a:p>
          <a:p>
            <a:pPr fontAlgn="t"/>
            <a:r>
              <a:rPr lang="en-US" sz="2500" dirty="0"/>
              <a:t>*</a:t>
            </a:r>
            <a:r>
              <a:rPr lang="en-US" sz="2500" dirty="0" err="1"/>
              <a:t>Grŵp</a:t>
            </a:r>
            <a:r>
              <a:rPr lang="en-US" sz="2500" dirty="0"/>
              <a:t> 3 – </a:t>
            </a:r>
            <a:r>
              <a:rPr lang="en-US" sz="2500" dirty="0" err="1"/>
              <a:t>sesiwn</a:t>
            </a:r>
            <a:r>
              <a:rPr lang="en-US" sz="2500" dirty="0"/>
              <a:t> </a:t>
            </a:r>
            <a:r>
              <a:rPr lang="en-US" sz="2500" dirty="0" err="1"/>
              <a:t>gwybodaeth</a:t>
            </a:r>
            <a:r>
              <a:rPr lang="en-US" sz="2500" dirty="0"/>
              <a:t> a </a:t>
            </a:r>
            <a:r>
              <a:rPr lang="en-US" sz="2500" dirty="0" err="1"/>
              <a:t>dealltwriaeth</a:t>
            </a:r>
            <a:endParaRPr lang="en-US" sz="2500" dirty="0"/>
          </a:p>
          <a:p>
            <a:pPr fontAlgn="t"/>
            <a:r>
              <a:rPr lang="en-US" sz="2500" b="1" dirty="0" smtClean="0"/>
              <a:t>11.00am</a:t>
            </a:r>
            <a:endParaRPr lang="en-US" sz="2500" b="1" dirty="0"/>
          </a:p>
          <a:p>
            <a:pPr fontAlgn="t"/>
            <a:r>
              <a:rPr lang="en-US" sz="2500" dirty="0" err="1"/>
              <a:t>Taith</a:t>
            </a:r>
            <a:r>
              <a:rPr lang="en-US" sz="2500" dirty="0"/>
              <a:t> o </a:t>
            </a:r>
            <a:r>
              <a:rPr lang="en-US" sz="2500" dirty="0" err="1"/>
              <a:t>gwmpas</a:t>
            </a:r>
            <a:r>
              <a:rPr lang="en-US" sz="2500" dirty="0"/>
              <a:t> </a:t>
            </a:r>
            <a:r>
              <a:rPr lang="en-US" sz="2500" dirty="0" err="1"/>
              <a:t>uned</a:t>
            </a:r>
            <a:r>
              <a:rPr lang="en-US" sz="2500" dirty="0"/>
              <a:t> y </a:t>
            </a:r>
            <a:r>
              <a:rPr lang="en-US" sz="2500" dirty="0" err="1"/>
              <a:t>Cyfnod</a:t>
            </a:r>
            <a:r>
              <a:rPr lang="en-US" sz="2500" dirty="0"/>
              <a:t> Sylfaen </a:t>
            </a:r>
            <a:r>
              <a:rPr lang="en-US" sz="2500" dirty="0" err="1"/>
              <a:t>er</a:t>
            </a:r>
            <a:r>
              <a:rPr lang="en-US" sz="2500" dirty="0"/>
              <a:t> </a:t>
            </a:r>
            <a:r>
              <a:rPr lang="en-US" sz="2500" dirty="0" err="1"/>
              <a:t>mwyn</a:t>
            </a:r>
            <a:r>
              <a:rPr lang="en-US" sz="2500" dirty="0"/>
              <a:t> </a:t>
            </a:r>
            <a:r>
              <a:rPr lang="en-US" sz="2500" dirty="0" err="1"/>
              <a:t>cael</a:t>
            </a:r>
            <a:r>
              <a:rPr lang="en-US" sz="2500" dirty="0"/>
              <a:t> </a:t>
            </a:r>
            <a:r>
              <a:rPr lang="en-US" sz="2500" dirty="0" err="1"/>
              <a:t>blas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</a:t>
            </a:r>
            <a:r>
              <a:rPr lang="en-US" sz="2500" dirty="0" err="1"/>
              <a:t>sesiynau</a:t>
            </a:r>
            <a:r>
              <a:rPr lang="en-US" sz="2500" dirty="0"/>
              <a:t> </a:t>
            </a:r>
            <a:r>
              <a:rPr lang="en-US" sz="2500" dirty="0" err="1"/>
              <a:t>eraill</a:t>
            </a:r>
            <a:r>
              <a:rPr lang="en-US" sz="2500" dirty="0"/>
              <a:t> </a:t>
            </a:r>
            <a:r>
              <a:rPr lang="en-US" sz="2500" dirty="0" err="1"/>
              <a:t>sy’n</a:t>
            </a:r>
            <a:r>
              <a:rPr lang="en-US" sz="2500" dirty="0"/>
              <a:t> </a:t>
            </a:r>
            <a:r>
              <a:rPr lang="en-US" sz="2500" dirty="0" err="1"/>
              <a:t>cael</a:t>
            </a:r>
            <a:r>
              <a:rPr lang="en-US" sz="2500" dirty="0"/>
              <a:t> </a:t>
            </a:r>
            <a:r>
              <a:rPr lang="en-US" sz="2500" dirty="0" err="1"/>
              <a:t>eu</a:t>
            </a:r>
            <a:r>
              <a:rPr lang="en-US" sz="2500" dirty="0"/>
              <a:t> </a:t>
            </a:r>
            <a:r>
              <a:rPr lang="en-US" sz="2500" dirty="0" err="1"/>
              <a:t>haddysgu</a:t>
            </a:r>
            <a:r>
              <a:rPr lang="en-US" sz="2500" dirty="0"/>
              <a:t>.</a:t>
            </a:r>
          </a:p>
          <a:p>
            <a:pPr fontAlgn="t"/>
            <a:r>
              <a:rPr lang="en-US" sz="2500" b="1" dirty="0" smtClean="0"/>
              <a:t>12.00pm</a:t>
            </a:r>
            <a:endParaRPr lang="en-US" sz="2500" b="1" dirty="0"/>
          </a:p>
          <a:p>
            <a:pPr fontAlgn="t"/>
            <a:r>
              <a:rPr lang="en-US" sz="2500" smtClean="0"/>
              <a:t>Dychwelyd</a:t>
            </a:r>
            <a:r>
              <a:rPr lang="en-US" sz="2500" dirty="0" smtClean="0"/>
              <a:t> </a:t>
            </a:r>
            <a:r>
              <a:rPr lang="en-US" sz="2500" dirty="0" err="1" smtClean="0"/>
              <a:t>i</a:t>
            </a:r>
            <a:r>
              <a:rPr lang="en-US" sz="2500" dirty="0" smtClean="0"/>
              <a:t> </a:t>
            </a:r>
            <a:r>
              <a:rPr lang="en-US" sz="2500" dirty="0" err="1"/>
              <a:t>g</a:t>
            </a:r>
            <a:r>
              <a:rPr lang="en-US" sz="2500" dirty="0" err="1" smtClean="0"/>
              <a:t>ampws</a:t>
            </a:r>
            <a:r>
              <a:rPr lang="en-US" sz="2500" dirty="0" smtClean="0"/>
              <a:t> </a:t>
            </a:r>
            <a:r>
              <a:rPr lang="en-US" sz="2500" dirty="0" err="1"/>
              <a:t>Caerfyrddin</a:t>
            </a:r>
            <a:endParaRPr lang="en-US" sz="2500" dirty="0"/>
          </a:p>
          <a:p>
            <a:pPr fontAlgn="t"/>
            <a:r>
              <a:rPr lang="en-US" sz="2500" dirty="0" err="1"/>
              <a:t>Myfyrwyr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gwrdd</a:t>
            </a:r>
            <a:r>
              <a:rPr lang="en-US" sz="2500" dirty="0"/>
              <a:t> </a:t>
            </a:r>
            <a:r>
              <a:rPr lang="en-US" sz="2500" dirty="0" err="1"/>
              <a:t>fel</a:t>
            </a:r>
            <a:r>
              <a:rPr lang="en-US" sz="2500" dirty="0"/>
              <a:t> </a:t>
            </a:r>
            <a:r>
              <a:rPr lang="en-US" sz="2500" dirty="0" err="1"/>
              <a:t>grwpiau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drafod</a:t>
            </a:r>
            <a:r>
              <a:rPr lang="en-US" sz="2500" dirty="0"/>
              <a:t> </a:t>
            </a:r>
            <a:r>
              <a:rPr lang="en-US" sz="2500" dirty="0" err="1"/>
              <a:t>yr</a:t>
            </a:r>
            <a:r>
              <a:rPr lang="en-US" sz="2500" dirty="0"/>
              <a:t> </a:t>
            </a:r>
            <a:r>
              <a:rPr lang="en-US" sz="2500" dirty="0" err="1"/>
              <a:t>arsylwadau</a:t>
            </a:r>
            <a:r>
              <a:rPr lang="en-US" sz="2500" dirty="0"/>
              <a:t> a </a:t>
            </a:r>
            <a:r>
              <a:rPr lang="en-US" sz="2500" dirty="0" err="1"/>
              <a:t>pharatoi</a:t>
            </a:r>
            <a:r>
              <a:rPr lang="en-US" sz="2500" dirty="0"/>
              <a:t> </a:t>
            </a:r>
            <a:r>
              <a:rPr lang="en-US" sz="2500" dirty="0" err="1"/>
              <a:t>adborth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</a:t>
            </a:r>
            <a:r>
              <a:rPr lang="en-US" sz="2500" dirty="0" err="1"/>
              <a:t>gyfer</a:t>
            </a:r>
            <a:r>
              <a:rPr lang="en-US" sz="2500" dirty="0"/>
              <a:t> y </a:t>
            </a:r>
            <a:r>
              <a:rPr lang="en-US" sz="2500" dirty="0" err="1"/>
              <a:t>sesiwn</a:t>
            </a:r>
            <a:r>
              <a:rPr lang="en-US" sz="2500" dirty="0"/>
              <a:t> ECAD4001C </a:t>
            </a:r>
            <a:r>
              <a:rPr lang="en-US" sz="2500" dirty="0" err="1"/>
              <a:t>nesaf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23/10/18</a:t>
            </a:r>
          </a:p>
        </p:txBody>
      </p:sp>
    </p:spTree>
    <p:extLst>
      <p:ext uri="{BB962C8B-B14F-4D97-AF65-F5344CB8AC3E}">
        <p14:creationId xmlns:p14="http://schemas.microsoft.com/office/powerpoint/2010/main" val="1114130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2372</TotalTime>
  <Words>1891</Words>
  <Application>Microsoft Macintosh PowerPoint</Application>
  <PresentationFormat>On-screen Show (4:3)</PresentationFormat>
  <Paragraphs>215</Paragraphs>
  <Slides>30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Calibri</vt:lpstr>
      <vt:lpstr>Calibri Light</vt:lpstr>
      <vt:lpstr>Helvetica</vt:lpstr>
      <vt:lpstr>Mangal</vt:lpstr>
      <vt:lpstr>Arial</vt:lpstr>
      <vt:lpstr>Office Theme</vt:lpstr>
      <vt:lpstr>PowerPoint Presentation</vt:lpstr>
      <vt:lpstr>Adolygu Sesiwn 1 –  Session 1 Review </vt:lpstr>
      <vt:lpstr>Adolygu Sesiwn 1 –  Session 1 Review </vt:lpstr>
      <vt:lpstr>PowerPoint Presentation</vt:lpstr>
      <vt:lpstr>Amcanion y sesiwn Session aims</vt:lpstr>
      <vt:lpstr>Dydd Mawrth nesaf (16.10.18)…</vt:lpstr>
      <vt:lpstr>Tasg Arsylwi: Diweddglo gwers</vt:lpstr>
      <vt:lpstr>Heriau arsylwi?  Oedd rhywbeth yn anodd wrth arsylwi?</vt:lpstr>
      <vt:lpstr>PowerPoint Presentation</vt:lpstr>
      <vt:lpstr>1. Arsylwi cyfathrebu:  Athro       disgyblion</vt:lpstr>
      <vt:lpstr>1. Arsylwi cyfathrebu:  Disgyblion       disgyblion</vt:lpstr>
      <vt:lpstr>Darlun Cymdeithasol / Sosiogram</vt:lpstr>
      <vt:lpstr>PowerPoint Presentation</vt:lpstr>
      <vt:lpstr>Beth am gyfathrebu aneiriol?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70</cp:revision>
  <dcterms:created xsi:type="dcterms:W3CDTF">2017-02-08T11:33:06Z</dcterms:created>
  <dcterms:modified xsi:type="dcterms:W3CDTF">2018-10-08T20:30:20Z</dcterms:modified>
</cp:coreProperties>
</file>