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308" r:id="rId3"/>
    <p:sldId id="258" r:id="rId4"/>
    <p:sldId id="259" r:id="rId5"/>
    <p:sldId id="318" r:id="rId6"/>
    <p:sldId id="263" r:id="rId7"/>
    <p:sldId id="264" r:id="rId8"/>
    <p:sldId id="265" r:id="rId9"/>
    <p:sldId id="260" r:id="rId10"/>
    <p:sldId id="327" r:id="rId11"/>
    <p:sldId id="266" r:id="rId12"/>
    <p:sldId id="268" r:id="rId13"/>
    <p:sldId id="267" r:id="rId14"/>
    <p:sldId id="269" r:id="rId15"/>
    <p:sldId id="277" r:id="rId16"/>
    <p:sldId id="271" r:id="rId17"/>
    <p:sldId id="273" r:id="rId18"/>
    <p:sldId id="279" r:id="rId19"/>
    <p:sldId id="257" r:id="rId20"/>
    <p:sldId id="274" r:id="rId21"/>
    <p:sldId id="280" r:id="rId22"/>
    <p:sldId id="324" r:id="rId23"/>
    <p:sldId id="278" r:id="rId24"/>
    <p:sldId id="32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A9111C-2D42-4D06-903D-70E14AF9B9B7}" v="46" dt="2024-09-26T15:55:28.7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3" autoAdjust="0"/>
    <p:restoredTop sz="73773" autoAdjust="0"/>
  </p:normalViewPr>
  <p:slideViewPr>
    <p:cSldViewPr snapToGrid="0">
      <p:cViewPr varScale="1">
        <p:scale>
          <a:sx n="76" d="100"/>
          <a:sy n="76" d="100"/>
        </p:scale>
        <p:origin x="75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C2A9111C-2D42-4D06-903D-70E14AF9B9B7}"/>
    <pc:docChg chg="undo redo custSel mod addSld delSld modSld sldOrd">
      <pc:chgData name="Helen Evans (Institute of Management and Health)" userId="d9a8b39e-a9d4-4d81-a719-001f6364ef6d" providerId="ADAL" clId="{C2A9111C-2D42-4D06-903D-70E14AF9B9B7}" dt="2024-09-26T15:58:38.149" v="314" actId="1076"/>
      <pc:docMkLst>
        <pc:docMk/>
      </pc:docMkLst>
      <pc:sldChg chg="ord">
        <pc:chgData name="Helen Evans (Institute of Management and Health)" userId="d9a8b39e-a9d4-4d81-a719-001f6364ef6d" providerId="ADAL" clId="{C2A9111C-2D42-4D06-903D-70E14AF9B9B7}" dt="2024-09-26T15:52:12.672" v="175"/>
        <pc:sldMkLst>
          <pc:docMk/>
          <pc:sldMk cId="3423149573" sldId="259"/>
        </pc:sldMkLst>
      </pc:sldChg>
      <pc:sldChg chg="addSp delSp modSp mod modNotesTx">
        <pc:chgData name="Helen Evans (Institute of Management and Health)" userId="d9a8b39e-a9d4-4d81-a719-001f6364ef6d" providerId="ADAL" clId="{C2A9111C-2D42-4D06-903D-70E14AF9B9B7}" dt="2024-09-26T15:53:52.492" v="184" actId="14100"/>
        <pc:sldMkLst>
          <pc:docMk/>
          <pc:sldMk cId="1490438213" sldId="260"/>
        </pc:sldMkLst>
        <pc:spChg chg="del mod">
          <ac:chgData name="Helen Evans (Institute of Management and Health)" userId="d9a8b39e-a9d4-4d81-a719-001f6364ef6d" providerId="ADAL" clId="{C2A9111C-2D42-4D06-903D-70E14AF9B9B7}" dt="2024-09-26T14:14:50.563" v="62" actId="478"/>
          <ac:spMkLst>
            <pc:docMk/>
            <pc:sldMk cId="1490438213" sldId="260"/>
            <ac:spMk id="2" creationId="{C711FF74-5058-4B28-856C-2554860B8D66}"/>
          </ac:spMkLst>
        </pc:spChg>
        <pc:spChg chg="del">
          <ac:chgData name="Helen Evans (Institute of Management and Health)" userId="d9a8b39e-a9d4-4d81-a719-001f6364ef6d" providerId="ADAL" clId="{C2A9111C-2D42-4D06-903D-70E14AF9B9B7}" dt="2024-09-26T14:14:44.746" v="59"/>
          <ac:spMkLst>
            <pc:docMk/>
            <pc:sldMk cId="1490438213" sldId="260"/>
            <ac:spMk id="3" creationId="{CCD6ABBB-30CC-4F5C-8BB2-3338475F4B22}"/>
          </ac:spMkLst>
        </pc:spChg>
        <pc:picChg chg="add mod">
          <ac:chgData name="Helen Evans (Institute of Management and Health)" userId="d9a8b39e-a9d4-4d81-a719-001f6364ef6d" providerId="ADAL" clId="{C2A9111C-2D42-4D06-903D-70E14AF9B9B7}" dt="2024-09-26T14:14:56.665" v="63" actId="1076"/>
          <ac:picMkLst>
            <pc:docMk/>
            <pc:sldMk cId="1490438213" sldId="260"/>
            <ac:picMk id="8" creationId="{40768F13-E2B9-4F60-86E5-C773641B5400}"/>
          </ac:picMkLst>
        </pc:picChg>
        <pc:picChg chg="add mod">
          <ac:chgData name="Helen Evans (Institute of Management and Health)" userId="d9a8b39e-a9d4-4d81-a719-001f6364ef6d" providerId="ADAL" clId="{C2A9111C-2D42-4D06-903D-70E14AF9B9B7}" dt="2024-09-26T14:34:26.514" v="81" actId="1076"/>
          <ac:picMkLst>
            <pc:docMk/>
            <pc:sldMk cId="1490438213" sldId="260"/>
            <ac:picMk id="9" creationId="{A516711F-4075-44A9-B910-C028E77EE5CC}"/>
          </ac:picMkLst>
        </pc:picChg>
        <pc:picChg chg="add mod">
          <ac:chgData name="Helen Evans (Institute of Management and Health)" userId="d9a8b39e-a9d4-4d81-a719-001f6364ef6d" providerId="ADAL" clId="{C2A9111C-2D42-4D06-903D-70E14AF9B9B7}" dt="2024-09-26T14:35:12.988" v="92" actId="1076"/>
          <ac:picMkLst>
            <pc:docMk/>
            <pc:sldMk cId="1490438213" sldId="260"/>
            <ac:picMk id="10" creationId="{97E708F7-8158-4D40-8D50-11C4F8B3B710}"/>
          </ac:picMkLst>
        </pc:picChg>
        <pc:picChg chg="add mod modCrop">
          <ac:chgData name="Helen Evans (Institute of Management and Health)" userId="d9a8b39e-a9d4-4d81-a719-001f6364ef6d" providerId="ADAL" clId="{C2A9111C-2D42-4D06-903D-70E14AF9B9B7}" dt="2024-09-26T14:42:17.997" v="104" actId="732"/>
          <ac:picMkLst>
            <pc:docMk/>
            <pc:sldMk cId="1490438213" sldId="260"/>
            <ac:picMk id="11" creationId="{F3201783-819E-44E4-9DB9-83EFA38B41FB}"/>
          </ac:picMkLst>
        </pc:picChg>
        <pc:picChg chg="add mod">
          <ac:chgData name="Helen Evans (Institute of Management and Health)" userId="d9a8b39e-a9d4-4d81-a719-001f6364ef6d" providerId="ADAL" clId="{C2A9111C-2D42-4D06-903D-70E14AF9B9B7}" dt="2024-09-26T14:34:30.011" v="82" actId="1076"/>
          <ac:picMkLst>
            <pc:docMk/>
            <pc:sldMk cId="1490438213" sldId="260"/>
            <ac:picMk id="12" creationId="{11A28348-55CD-4D05-9B90-3998B3B44604}"/>
          </ac:picMkLst>
        </pc:picChg>
        <pc:picChg chg="add del mod">
          <ac:chgData name="Helen Evans (Institute of Management and Health)" userId="d9a8b39e-a9d4-4d81-a719-001f6364ef6d" providerId="ADAL" clId="{C2A9111C-2D42-4D06-903D-70E14AF9B9B7}" dt="2024-09-26T14:42:11.366" v="102" actId="478"/>
          <ac:picMkLst>
            <pc:docMk/>
            <pc:sldMk cId="1490438213" sldId="260"/>
            <ac:picMk id="13" creationId="{EB279CC8-5544-48C4-B573-A98501A7FBDC}"/>
          </ac:picMkLst>
        </pc:picChg>
        <pc:picChg chg="add mod">
          <ac:chgData name="Helen Evans (Institute of Management and Health)" userId="d9a8b39e-a9d4-4d81-a719-001f6364ef6d" providerId="ADAL" clId="{C2A9111C-2D42-4D06-903D-70E14AF9B9B7}" dt="2024-09-26T15:53:52.492" v="184" actId="14100"/>
          <ac:picMkLst>
            <pc:docMk/>
            <pc:sldMk cId="1490438213" sldId="260"/>
            <ac:picMk id="14" creationId="{89F3A695-5119-4325-A8A4-8338F8167506}"/>
          </ac:picMkLst>
        </pc:picChg>
        <pc:picChg chg="add mod">
          <ac:chgData name="Helen Evans (Institute of Management and Health)" userId="d9a8b39e-a9d4-4d81-a719-001f6364ef6d" providerId="ADAL" clId="{C2A9111C-2D42-4D06-903D-70E14AF9B9B7}" dt="2024-09-26T14:42:21.501" v="105" actId="1076"/>
          <ac:picMkLst>
            <pc:docMk/>
            <pc:sldMk cId="1490438213" sldId="260"/>
            <ac:picMk id="15" creationId="{2FD432A8-9DF2-4BB3-8339-CCB9F1539FD1}"/>
          </ac:picMkLst>
        </pc:picChg>
        <pc:picChg chg="add mod">
          <ac:chgData name="Helen Evans (Institute of Management and Health)" userId="d9a8b39e-a9d4-4d81-a719-001f6364ef6d" providerId="ADAL" clId="{C2A9111C-2D42-4D06-903D-70E14AF9B9B7}" dt="2024-09-26T14:40:52.605" v="98" actId="1076"/>
          <ac:picMkLst>
            <pc:docMk/>
            <pc:sldMk cId="1490438213" sldId="260"/>
            <ac:picMk id="16" creationId="{69965D38-8C2D-4341-AA0F-22F9842F47EB}"/>
          </ac:picMkLst>
        </pc:picChg>
        <pc:picChg chg="add mod">
          <ac:chgData name="Helen Evans (Institute of Management and Health)" userId="d9a8b39e-a9d4-4d81-a719-001f6364ef6d" providerId="ADAL" clId="{C2A9111C-2D42-4D06-903D-70E14AF9B9B7}" dt="2024-09-26T14:42:24.676" v="106" actId="1076"/>
          <ac:picMkLst>
            <pc:docMk/>
            <pc:sldMk cId="1490438213" sldId="260"/>
            <ac:picMk id="17" creationId="{D6671531-30B3-40E0-9446-27076E1494EE}"/>
          </ac:picMkLst>
        </pc:picChg>
        <pc:picChg chg="add mod modCrop">
          <ac:chgData name="Helen Evans (Institute of Management and Health)" userId="d9a8b39e-a9d4-4d81-a719-001f6364ef6d" providerId="ADAL" clId="{C2A9111C-2D42-4D06-903D-70E14AF9B9B7}" dt="2024-09-26T14:44:04.919" v="114" actId="1076"/>
          <ac:picMkLst>
            <pc:docMk/>
            <pc:sldMk cId="1490438213" sldId="260"/>
            <ac:picMk id="18" creationId="{132C3EFE-F235-414D-8EF6-2201AC85B2BC}"/>
          </ac:picMkLst>
        </pc:picChg>
      </pc:sldChg>
      <pc:sldChg chg="ord">
        <pc:chgData name="Helen Evans (Institute of Management and Health)" userId="d9a8b39e-a9d4-4d81-a719-001f6364ef6d" providerId="ADAL" clId="{C2A9111C-2D42-4D06-903D-70E14AF9B9B7}" dt="2024-09-26T15:05:13.509" v="118"/>
        <pc:sldMkLst>
          <pc:docMk/>
          <pc:sldMk cId="0" sldId="263"/>
        </pc:sldMkLst>
      </pc:sldChg>
      <pc:sldChg chg="ord">
        <pc:chgData name="Helen Evans (Institute of Management and Health)" userId="d9a8b39e-a9d4-4d81-a719-001f6364ef6d" providerId="ADAL" clId="{C2A9111C-2D42-4D06-903D-70E14AF9B9B7}" dt="2024-09-26T15:05:10.036" v="116"/>
        <pc:sldMkLst>
          <pc:docMk/>
          <pc:sldMk cId="0" sldId="264"/>
        </pc:sldMkLst>
      </pc:sldChg>
      <pc:sldChg chg="ord">
        <pc:chgData name="Helen Evans (Institute of Management and Health)" userId="d9a8b39e-a9d4-4d81-a719-001f6364ef6d" providerId="ADAL" clId="{C2A9111C-2D42-4D06-903D-70E14AF9B9B7}" dt="2024-09-26T15:05:24.024" v="120"/>
        <pc:sldMkLst>
          <pc:docMk/>
          <pc:sldMk cId="0" sldId="265"/>
        </pc:sldMkLst>
      </pc:sldChg>
      <pc:sldChg chg="modSp mod">
        <pc:chgData name="Helen Evans (Institute of Management and Health)" userId="d9a8b39e-a9d4-4d81-a719-001f6364ef6d" providerId="ADAL" clId="{C2A9111C-2D42-4D06-903D-70E14AF9B9B7}" dt="2024-09-26T15:06:25.384" v="144" actId="12"/>
        <pc:sldMkLst>
          <pc:docMk/>
          <pc:sldMk cId="0" sldId="266"/>
        </pc:sldMkLst>
        <pc:spChg chg="mod">
          <ac:chgData name="Helen Evans (Institute of Management and Health)" userId="d9a8b39e-a9d4-4d81-a719-001f6364ef6d" providerId="ADAL" clId="{C2A9111C-2D42-4D06-903D-70E14AF9B9B7}" dt="2024-09-26T15:06:25.384" v="144" actId="12"/>
          <ac:spMkLst>
            <pc:docMk/>
            <pc:sldMk cId="0" sldId="266"/>
            <ac:spMk id="23555" creationId="{248A3B1E-1DE5-44D7-8959-5E9CD40F3BF1}"/>
          </ac:spMkLst>
        </pc:spChg>
      </pc:sldChg>
      <pc:sldChg chg="ord">
        <pc:chgData name="Helen Evans (Institute of Management and Health)" userId="d9a8b39e-a9d4-4d81-a719-001f6364ef6d" providerId="ADAL" clId="{C2A9111C-2D42-4D06-903D-70E14AF9B9B7}" dt="2024-09-26T15:07:06.947" v="146"/>
        <pc:sldMkLst>
          <pc:docMk/>
          <pc:sldMk cId="0" sldId="268"/>
        </pc:sldMkLst>
      </pc:sldChg>
      <pc:sldChg chg="addSp modSp mod modClrScheme chgLayout">
        <pc:chgData name="Helen Evans (Institute of Management and Health)" userId="d9a8b39e-a9d4-4d81-a719-001f6364ef6d" providerId="ADAL" clId="{C2A9111C-2D42-4D06-903D-70E14AF9B9B7}" dt="2024-09-26T14:13:39.446" v="58" actId="14100"/>
        <pc:sldMkLst>
          <pc:docMk/>
          <pc:sldMk cId="0" sldId="269"/>
        </pc:sldMkLst>
        <pc:spChg chg="mod">
          <ac:chgData name="Helen Evans (Institute of Management and Health)" userId="d9a8b39e-a9d4-4d81-a719-001f6364ef6d" providerId="ADAL" clId="{C2A9111C-2D42-4D06-903D-70E14AF9B9B7}" dt="2024-09-26T14:13:06.683" v="49" actId="26606"/>
          <ac:spMkLst>
            <pc:docMk/>
            <pc:sldMk cId="0" sldId="269"/>
            <ac:spMk id="33794" creationId="{5BAB1C0E-7023-4B09-8D85-24B1C2BD34F0}"/>
          </ac:spMkLst>
        </pc:spChg>
        <pc:spChg chg="mod">
          <ac:chgData name="Helen Evans (Institute of Management and Health)" userId="d9a8b39e-a9d4-4d81-a719-001f6364ef6d" providerId="ADAL" clId="{C2A9111C-2D42-4D06-903D-70E14AF9B9B7}" dt="2024-09-26T14:13:25.541" v="56" actId="12"/>
          <ac:spMkLst>
            <pc:docMk/>
            <pc:sldMk cId="0" sldId="269"/>
            <ac:spMk id="33795" creationId="{12506E2A-233D-498C-8CA2-F4DC6381A2A3}"/>
          </ac:spMkLst>
        </pc:spChg>
        <pc:picChg chg="add mod">
          <ac:chgData name="Helen Evans (Institute of Management and Health)" userId="d9a8b39e-a9d4-4d81-a719-001f6364ef6d" providerId="ADAL" clId="{C2A9111C-2D42-4D06-903D-70E14AF9B9B7}" dt="2024-09-26T14:13:39.446" v="58" actId="14100"/>
          <ac:picMkLst>
            <pc:docMk/>
            <pc:sldMk cId="0" sldId="269"/>
            <ac:picMk id="2" creationId="{ACB14EBF-9684-4F37-A684-35E66A8B1748}"/>
          </ac:picMkLst>
        </pc:picChg>
      </pc:sldChg>
      <pc:sldChg chg="modSp mod">
        <pc:chgData name="Helen Evans (Institute of Management and Health)" userId="d9a8b39e-a9d4-4d81-a719-001f6364ef6d" providerId="ADAL" clId="{C2A9111C-2D42-4D06-903D-70E14AF9B9B7}" dt="2024-09-26T14:06:54.232" v="20" actId="20577"/>
        <pc:sldMkLst>
          <pc:docMk/>
          <pc:sldMk cId="0" sldId="271"/>
        </pc:sldMkLst>
        <pc:spChg chg="mod">
          <ac:chgData name="Helen Evans (Institute of Management and Health)" userId="d9a8b39e-a9d4-4d81-a719-001f6364ef6d" providerId="ADAL" clId="{C2A9111C-2D42-4D06-903D-70E14AF9B9B7}" dt="2024-09-26T14:06:54.232" v="20" actId="20577"/>
          <ac:spMkLst>
            <pc:docMk/>
            <pc:sldMk cId="0" sldId="271"/>
            <ac:spMk id="8195" creationId="{238D7FF7-19C8-4E0D-A5FF-B9DA06B39BB0}"/>
          </ac:spMkLst>
        </pc:spChg>
      </pc:sldChg>
      <pc:sldChg chg="modSp del mod">
        <pc:chgData name="Helen Evans (Institute of Management and Health)" userId="d9a8b39e-a9d4-4d81-a719-001f6364ef6d" providerId="ADAL" clId="{C2A9111C-2D42-4D06-903D-70E14AF9B9B7}" dt="2024-09-26T14:06:23.630" v="4" actId="47"/>
        <pc:sldMkLst>
          <pc:docMk/>
          <pc:sldMk cId="0" sldId="272"/>
        </pc:sldMkLst>
        <pc:spChg chg="mod">
          <ac:chgData name="Helen Evans (Institute of Management and Health)" userId="d9a8b39e-a9d4-4d81-a719-001f6364ef6d" providerId="ADAL" clId="{C2A9111C-2D42-4D06-903D-70E14AF9B9B7}" dt="2024-09-26T14:06:20.516" v="3" actId="6549"/>
          <ac:spMkLst>
            <pc:docMk/>
            <pc:sldMk cId="0" sldId="272"/>
            <ac:spMk id="27651" creationId="{A0258130-F507-4776-8FFC-1BC79AA34AF2}"/>
          </ac:spMkLst>
        </pc:spChg>
      </pc:sldChg>
      <pc:sldChg chg="addSp modSp mod">
        <pc:chgData name="Helen Evans (Institute of Management and Health)" userId="d9a8b39e-a9d4-4d81-a719-001f6364ef6d" providerId="ADAL" clId="{C2A9111C-2D42-4D06-903D-70E14AF9B9B7}" dt="2024-09-26T14:08:43.191" v="25" actId="14100"/>
        <pc:sldMkLst>
          <pc:docMk/>
          <pc:sldMk cId="0" sldId="273"/>
        </pc:sldMkLst>
        <pc:picChg chg="add mod">
          <ac:chgData name="Helen Evans (Institute of Management and Health)" userId="d9a8b39e-a9d4-4d81-a719-001f6364ef6d" providerId="ADAL" clId="{C2A9111C-2D42-4D06-903D-70E14AF9B9B7}" dt="2024-09-26T14:08:43.191" v="25" actId="14100"/>
          <ac:picMkLst>
            <pc:docMk/>
            <pc:sldMk cId="0" sldId="273"/>
            <ac:picMk id="2" creationId="{BA957E47-3C1E-4393-B43A-1F35E5559D18}"/>
          </ac:picMkLst>
        </pc:picChg>
      </pc:sldChg>
      <pc:sldChg chg="addSp modSp mod">
        <pc:chgData name="Helen Evans (Institute of Management and Health)" userId="d9a8b39e-a9d4-4d81-a719-001f6364ef6d" providerId="ADAL" clId="{C2A9111C-2D42-4D06-903D-70E14AF9B9B7}" dt="2024-09-26T14:06:05.941" v="2" actId="1076"/>
        <pc:sldMkLst>
          <pc:docMk/>
          <pc:sldMk cId="0" sldId="274"/>
        </pc:sldMkLst>
        <pc:picChg chg="add mod">
          <ac:chgData name="Helen Evans (Institute of Management and Health)" userId="d9a8b39e-a9d4-4d81-a719-001f6364ef6d" providerId="ADAL" clId="{C2A9111C-2D42-4D06-903D-70E14AF9B9B7}" dt="2024-09-26T14:06:05.941" v="2" actId="1076"/>
          <ac:picMkLst>
            <pc:docMk/>
            <pc:sldMk cId="0" sldId="274"/>
            <ac:picMk id="2" creationId="{576E0251-3767-4656-9E7D-2CE5FC322F9C}"/>
          </ac:picMkLst>
        </pc:picChg>
      </pc:sldChg>
      <pc:sldChg chg="modSp mod">
        <pc:chgData name="Helen Evans (Institute of Management and Health)" userId="d9a8b39e-a9d4-4d81-a719-001f6364ef6d" providerId="ADAL" clId="{C2A9111C-2D42-4D06-903D-70E14AF9B9B7}" dt="2024-09-26T15:57:31.275" v="277" actId="20577"/>
        <pc:sldMkLst>
          <pc:docMk/>
          <pc:sldMk cId="2822507272" sldId="278"/>
        </pc:sldMkLst>
        <pc:spChg chg="mod">
          <ac:chgData name="Helen Evans (Institute of Management and Health)" userId="d9a8b39e-a9d4-4d81-a719-001f6364ef6d" providerId="ADAL" clId="{C2A9111C-2D42-4D06-903D-70E14AF9B9B7}" dt="2024-09-26T15:57:31.275" v="277" actId="20577"/>
          <ac:spMkLst>
            <pc:docMk/>
            <pc:sldMk cId="2822507272" sldId="278"/>
            <ac:spMk id="3" creationId="{4309ADE6-B522-42AA-B41C-DA36C09AE38E}"/>
          </ac:spMkLst>
        </pc:spChg>
      </pc:sldChg>
      <pc:sldChg chg="modSp mod">
        <pc:chgData name="Helen Evans (Institute of Management and Health)" userId="d9a8b39e-a9d4-4d81-a719-001f6364ef6d" providerId="ADAL" clId="{C2A9111C-2D42-4D06-903D-70E14AF9B9B7}" dt="2024-09-26T15:54:57.245" v="212" actId="20577"/>
        <pc:sldMkLst>
          <pc:docMk/>
          <pc:sldMk cId="3508795698" sldId="280"/>
        </pc:sldMkLst>
        <pc:spChg chg="mod">
          <ac:chgData name="Helen Evans (Institute of Management and Health)" userId="d9a8b39e-a9d4-4d81-a719-001f6364ef6d" providerId="ADAL" clId="{C2A9111C-2D42-4D06-903D-70E14AF9B9B7}" dt="2024-09-26T15:54:57.245" v="212" actId="20577"/>
          <ac:spMkLst>
            <pc:docMk/>
            <pc:sldMk cId="3508795698" sldId="280"/>
            <ac:spMk id="4" creationId="{00000000-0000-0000-0000-000000000000}"/>
          </ac:spMkLst>
        </pc:spChg>
      </pc:sldChg>
      <pc:sldChg chg="modSp add setBg">
        <pc:chgData name="Helen Evans (Institute of Management and Health)" userId="d9a8b39e-a9d4-4d81-a719-001f6364ef6d" providerId="ADAL" clId="{C2A9111C-2D42-4D06-903D-70E14AF9B9B7}" dt="2024-09-26T15:50:51.278" v="173" actId="20577"/>
        <pc:sldMkLst>
          <pc:docMk/>
          <pc:sldMk cId="265522590" sldId="308"/>
        </pc:sldMkLst>
        <pc:graphicFrameChg chg="mod">
          <ac:chgData name="Helen Evans (Institute of Management and Health)" userId="d9a8b39e-a9d4-4d81-a719-001f6364ef6d" providerId="ADAL" clId="{C2A9111C-2D42-4D06-903D-70E14AF9B9B7}" dt="2024-09-26T15:50:51.278" v="173" actId="20577"/>
          <ac:graphicFrameMkLst>
            <pc:docMk/>
            <pc:sldMk cId="265522590" sldId="308"/>
            <ac:graphicFrameMk id="4" creationId="{59F5A1AC-D08D-42AE-B94A-1CAFB517D846}"/>
          </ac:graphicFrameMkLst>
        </pc:graphicFrameChg>
      </pc:sldChg>
      <pc:sldChg chg="new del">
        <pc:chgData name="Helen Evans (Institute of Management and Health)" userId="d9a8b39e-a9d4-4d81-a719-001f6364ef6d" providerId="ADAL" clId="{C2A9111C-2D42-4D06-903D-70E14AF9B9B7}" dt="2024-09-26T15:52:25.278" v="180" actId="47"/>
        <pc:sldMkLst>
          <pc:docMk/>
          <pc:sldMk cId="1607121958" sldId="309"/>
        </pc:sldMkLst>
      </pc:sldChg>
      <pc:sldChg chg="delSp modSp add mod setBg delDesignElem">
        <pc:chgData name="Helen Evans (Institute of Management and Health)" userId="d9a8b39e-a9d4-4d81-a719-001f6364ef6d" providerId="ADAL" clId="{C2A9111C-2D42-4D06-903D-70E14AF9B9B7}" dt="2024-09-26T15:52:33.257" v="182" actId="14100"/>
        <pc:sldMkLst>
          <pc:docMk/>
          <pc:sldMk cId="2786628724" sldId="318"/>
        </pc:sldMkLst>
        <pc:spChg chg="mod">
          <ac:chgData name="Helen Evans (Institute of Management and Health)" userId="d9a8b39e-a9d4-4d81-a719-001f6364ef6d" providerId="ADAL" clId="{C2A9111C-2D42-4D06-903D-70E14AF9B9B7}" dt="2024-09-26T15:52:22.787" v="179" actId="27636"/>
          <ac:spMkLst>
            <pc:docMk/>
            <pc:sldMk cId="2786628724" sldId="318"/>
            <ac:spMk id="3" creationId="{67DCF13D-54B2-E5E0-1B07-43B4AFF5F4B4}"/>
          </ac:spMkLst>
        </pc:spChg>
        <pc:spChg chg="del">
          <ac:chgData name="Helen Evans (Institute of Management and Health)" userId="d9a8b39e-a9d4-4d81-a719-001f6364ef6d" providerId="ADAL" clId="{C2A9111C-2D42-4D06-903D-70E14AF9B9B7}" dt="2024-09-26T15:52:22.735" v="178"/>
          <ac:spMkLst>
            <pc:docMk/>
            <pc:sldMk cId="2786628724" sldId="318"/>
            <ac:spMk id="9" creationId="{67B74F2B-9534-4540-96B0-5C8E958B940F}"/>
          </ac:spMkLst>
        </pc:spChg>
        <pc:picChg chg="mod">
          <ac:chgData name="Helen Evans (Institute of Management and Health)" userId="d9a8b39e-a9d4-4d81-a719-001f6364ef6d" providerId="ADAL" clId="{C2A9111C-2D42-4D06-903D-70E14AF9B9B7}" dt="2024-09-26T15:52:33.257" v="182" actId="14100"/>
          <ac:picMkLst>
            <pc:docMk/>
            <pc:sldMk cId="2786628724" sldId="318"/>
            <ac:picMk id="5" creationId="{B1B67CAC-596A-2EDB-CB85-408FBBC7CB77}"/>
          </ac:picMkLst>
        </pc:picChg>
        <pc:cxnChg chg="del">
          <ac:chgData name="Helen Evans (Institute of Management and Health)" userId="d9a8b39e-a9d4-4d81-a719-001f6364ef6d" providerId="ADAL" clId="{C2A9111C-2D42-4D06-903D-70E14AF9B9B7}" dt="2024-09-26T15:52:22.735" v="178"/>
          <ac:cxnSpMkLst>
            <pc:docMk/>
            <pc:sldMk cId="2786628724" sldId="318"/>
            <ac:cxnSpMk id="11" creationId="{33BECB2B-2CFA-412C-880F-C4B60974936F}"/>
          </ac:cxnSpMkLst>
        </pc:cxnChg>
      </pc:sldChg>
      <pc:sldChg chg="addSp delSp modSp add del mod setBg delDesignElem">
        <pc:chgData name="Helen Evans (Institute of Management and Health)" userId="d9a8b39e-a9d4-4d81-a719-001f6364ef6d" providerId="ADAL" clId="{C2A9111C-2D42-4D06-903D-70E14AF9B9B7}" dt="2024-09-26T15:54:03.622" v="189"/>
        <pc:sldMkLst>
          <pc:docMk/>
          <pc:sldMk cId="2488274607" sldId="319"/>
        </pc:sldMkLst>
        <pc:spChg chg="mod">
          <ac:chgData name="Helen Evans (Institute of Management and Health)" userId="d9a8b39e-a9d4-4d81-a719-001f6364ef6d" providerId="ADAL" clId="{C2A9111C-2D42-4D06-903D-70E14AF9B9B7}" dt="2024-09-26T15:54:03.622" v="189"/>
          <ac:spMkLst>
            <pc:docMk/>
            <pc:sldMk cId="2488274607" sldId="319"/>
            <ac:spMk id="3" creationId="{67DCF13D-54B2-E5E0-1B07-43B4AFF5F4B4}"/>
          </ac:spMkLst>
        </pc:spChg>
        <pc:spChg chg="add del">
          <ac:chgData name="Helen Evans (Institute of Management and Health)" userId="d9a8b39e-a9d4-4d81-a719-001f6364ef6d" providerId="ADAL" clId="{C2A9111C-2D42-4D06-903D-70E14AF9B9B7}" dt="2024-09-26T15:54:03.622" v="189"/>
          <ac:spMkLst>
            <pc:docMk/>
            <pc:sldMk cId="2488274607" sldId="319"/>
            <ac:spMk id="9" creationId="{67B74F2B-9534-4540-96B0-5C8E958B940F}"/>
          </ac:spMkLst>
        </pc:spChg>
        <pc:cxnChg chg="add del">
          <ac:chgData name="Helen Evans (Institute of Management and Health)" userId="d9a8b39e-a9d4-4d81-a719-001f6364ef6d" providerId="ADAL" clId="{C2A9111C-2D42-4D06-903D-70E14AF9B9B7}" dt="2024-09-26T15:54:03.622" v="189"/>
          <ac:cxnSpMkLst>
            <pc:docMk/>
            <pc:sldMk cId="2488274607" sldId="319"/>
            <ac:cxnSpMk id="11" creationId="{33BECB2B-2CFA-412C-880F-C4B60974936F}"/>
          </ac:cxnSpMkLst>
        </pc:cxnChg>
      </pc:sldChg>
      <pc:sldChg chg="add del">
        <pc:chgData name="Helen Evans (Institute of Management and Health)" userId="d9a8b39e-a9d4-4d81-a719-001f6364ef6d" providerId="ADAL" clId="{C2A9111C-2D42-4D06-903D-70E14AF9B9B7}" dt="2024-09-26T15:58:21.073" v="309" actId="47"/>
        <pc:sldMkLst>
          <pc:docMk/>
          <pc:sldMk cId="1823405726" sldId="321"/>
        </pc:sldMkLst>
      </pc:sldChg>
      <pc:sldChg chg="modSp add mod">
        <pc:chgData name="Helen Evans (Institute of Management and Health)" userId="d9a8b39e-a9d4-4d81-a719-001f6364ef6d" providerId="ADAL" clId="{C2A9111C-2D42-4D06-903D-70E14AF9B9B7}" dt="2024-09-26T15:58:38.149" v="314" actId="1076"/>
        <pc:sldMkLst>
          <pc:docMk/>
          <pc:sldMk cId="847846250" sldId="324"/>
        </pc:sldMkLst>
        <pc:spChg chg="mod">
          <ac:chgData name="Helen Evans (Institute of Management and Health)" userId="d9a8b39e-a9d4-4d81-a719-001f6364ef6d" providerId="ADAL" clId="{C2A9111C-2D42-4D06-903D-70E14AF9B9B7}" dt="2024-09-26T15:58:38.149" v="314" actId="1076"/>
          <ac:spMkLst>
            <pc:docMk/>
            <pc:sldMk cId="847846250" sldId="324"/>
            <ac:spMk id="3" creationId="{A4902C3A-7F20-212A-6A41-1C472ACE223E}"/>
          </ac:spMkLst>
        </pc:spChg>
      </pc:sldChg>
      <pc:sldChg chg="add setBg">
        <pc:chgData name="Helen Evans (Institute of Management and Health)" userId="d9a8b39e-a9d4-4d81-a719-001f6364ef6d" providerId="ADAL" clId="{C2A9111C-2D42-4D06-903D-70E14AF9B9B7}" dt="2024-09-26T15:54:14.942" v="190"/>
        <pc:sldMkLst>
          <pc:docMk/>
          <pc:sldMk cId="4022997788" sldId="327"/>
        </pc:sldMkLst>
      </pc:sldChg>
      <pc:sldChg chg="new del">
        <pc:chgData name="Helen Evans (Institute of Management and Health)" userId="d9a8b39e-a9d4-4d81-a719-001f6364ef6d" providerId="ADAL" clId="{C2A9111C-2D42-4D06-903D-70E14AF9B9B7}" dt="2024-09-26T15:56:07.774" v="229" actId="47"/>
        <pc:sldMkLst>
          <pc:docMk/>
          <pc:sldMk cId="2701162977" sldId="328"/>
        </pc:sldMkLst>
      </pc:sldChg>
      <pc:sldChg chg="modSp add mod ord">
        <pc:chgData name="Helen Evans (Institute of Management and Health)" userId="d9a8b39e-a9d4-4d81-a719-001f6364ef6d" providerId="ADAL" clId="{C2A9111C-2D42-4D06-903D-70E14AF9B9B7}" dt="2024-09-26T15:58:18.070" v="308"/>
        <pc:sldMkLst>
          <pc:docMk/>
          <pc:sldMk cId="2611946749" sldId="329"/>
        </pc:sldMkLst>
        <pc:spChg chg="mod">
          <ac:chgData name="Helen Evans (Institute of Management and Health)" userId="d9a8b39e-a9d4-4d81-a719-001f6364ef6d" providerId="ADAL" clId="{C2A9111C-2D42-4D06-903D-70E14AF9B9B7}" dt="2024-09-26T15:58:08.670" v="306" actId="27636"/>
          <ac:spMkLst>
            <pc:docMk/>
            <pc:sldMk cId="2611946749" sldId="329"/>
            <ac:spMk id="3" creationId="{4E1B8798-B0C3-54D1-A727-C2B98B8B7AE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custT="1"/>
      <dgm:spPr/>
      <dgm:t>
        <a:bodyPr/>
        <a:lstStyle/>
        <a:p>
          <a:pPr>
            <a:lnSpc>
              <a:spcPct val="100000"/>
            </a:lnSpc>
            <a:defRPr cap="all"/>
          </a:pPr>
          <a:r>
            <a:rPr lang="en-US" sz="2000" b="0" dirty="0">
              <a:latin typeface="Arial" panose="020B0604020202020204" pitchFamily="34" charset="0"/>
              <a:cs typeface="Arial" panose="020B0604020202020204" pitchFamily="34" charset="0"/>
            </a:rPr>
            <a:t>Module and assessment introduction. </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latin typeface="Arial" panose="020B0604020202020204" pitchFamily="34" charset="0"/>
              <a:cs typeface="Arial" panose="020B0604020202020204" pitchFamily="34" charset="0"/>
            </a:rPr>
            <a:t>Introduction to Transformational and charismatic leadership</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latin typeface="Arial" panose="020B0604020202020204" pitchFamily="34" charset="0"/>
              <a:cs typeface="Arial" panose="020B0604020202020204" pitchFamily="34" charset="0"/>
            </a:rPr>
            <a:t>Leadership Vs Management </a:t>
          </a:r>
        </a:p>
        <a:p>
          <a:pPr>
            <a:lnSpc>
              <a:spcPct val="100000"/>
            </a:lnSpc>
            <a:defRPr cap="all"/>
          </a:pPr>
          <a:r>
            <a:rPr lang="en-US" dirty="0">
              <a:latin typeface="Arial" panose="020B0604020202020204" pitchFamily="34" charset="0"/>
              <a:cs typeface="Arial" panose="020B0604020202020204" pitchFamily="34" charset="0"/>
            </a:rPr>
            <a:t>Q &amp; A</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 modelId="{311B26C8-22B1-4363-B621-DD56FB7418C8}" type="pres">
      <dgm:prSet presAssocID="{40FC4FFE-8987-4A26-B7F4-8A516F18ADAE}" presName="compNode" presStyleCnt="0"/>
      <dgm:spPr/>
    </dgm:pt>
    <dgm:pt modelId="{A201D7A7-914C-4D24-8B82-EE40155AB0BE}" type="pres">
      <dgm:prSet presAssocID="{40FC4FFE-8987-4A26-B7F4-8A516F18ADAE}" presName="iconBgRect" presStyleLbl="bgShp" presStyleIdx="0" presStyleCnt="3"/>
      <dgm:spPr>
        <a:prstGeom prst="ellipse">
          <a:avLst/>
        </a:prstGeom>
      </dgm:spPr>
    </dgm:pt>
    <dgm:pt modelId="{8FA2F131-CD01-4CBD-B7A5-1B9B5E7F0402}" type="pres">
      <dgm:prSet presAssocID="{40FC4FFE-8987-4A26-B7F4-8A516F18ADAE}" presName="iconRect" presStyleLbl="node1" presStyleIdx="0" presStyleCnt="3"/>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Pie chart"/>
        </a:ext>
      </dgm:extLst>
    </dgm:pt>
    <dgm:pt modelId="{F755F00C-B2DB-4097-B4BC-8F1BACC938B7}" type="pres">
      <dgm:prSet presAssocID="{40FC4FFE-8987-4A26-B7F4-8A516F18ADAE}" presName="spaceRect" presStyleCnt="0"/>
      <dgm:spPr/>
    </dgm:pt>
    <dgm:pt modelId="{08F4E96D-0DB6-4476-8C51-7CC7EC2F227B}" type="pres">
      <dgm:prSet presAssocID="{40FC4FFE-8987-4A26-B7F4-8A516F18ADAE}" presName="textRect" presStyleLbl="revTx" presStyleIdx="0" presStyleCnt="3">
        <dgm:presLayoutVars>
          <dgm:chMax val="1"/>
          <dgm:chPref val="1"/>
        </dgm:presLayoutVars>
      </dgm:prSet>
      <dgm:spPr/>
    </dgm:pt>
    <dgm:pt modelId="{5AB3C10D-885E-4522-AB39-7ED4318D191A}" type="pres">
      <dgm:prSet presAssocID="{5B62599A-5C9B-48E7-896E-EA782AC60C8B}" presName="sibTrans" presStyleCnt="0"/>
      <dgm:spPr/>
    </dgm:pt>
    <dgm:pt modelId="{2F278BF9-E1B2-4A1C-B065-C19A7B904219}" type="pres">
      <dgm:prSet presAssocID="{49225C73-1633-42F1-AB3B-7CB183E5F8B8}" presName="compNode" presStyleCnt="0"/>
      <dgm:spPr/>
    </dgm:pt>
    <dgm:pt modelId="{543C18BC-1989-44B2-9862-C670C61D3452}" type="pres">
      <dgm:prSet presAssocID="{49225C73-1633-42F1-AB3B-7CB183E5F8B8}" presName="iconBgRect" presStyleLbl="bgShp" presStyleIdx="1" presStyleCnt="3" custLinFactNeighborX="17" custLinFactNeighborY="-453"/>
      <dgm:spPr>
        <a:prstGeom prst="ellipse">
          <a:avLst/>
        </a:prstGeom>
      </dgm:spPr>
    </dgm:pt>
    <dgm:pt modelId="{E94F35BC-9C76-400A-BBCA-0032259E2E5A}"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Bullseye"/>
        </a:ext>
      </dgm:extLst>
    </dgm:pt>
    <dgm:pt modelId="{503A6D04-9ADD-43CC-9847-497CD48F2D11}" type="pres">
      <dgm:prSet presAssocID="{49225C73-1633-42F1-AB3B-7CB183E5F8B8}" presName="spaceRect" presStyleCnt="0"/>
      <dgm:spPr/>
    </dgm:pt>
    <dgm:pt modelId="{20363298-B2A6-463D-A7BE-F9F67404E389}" type="pres">
      <dgm:prSet presAssocID="{49225C73-1633-42F1-AB3B-7CB183E5F8B8}" presName="textRect" presStyleLbl="revTx" presStyleIdx="1" presStyleCnt="3">
        <dgm:presLayoutVars>
          <dgm:chMax val="1"/>
          <dgm:chPref val="1"/>
        </dgm:presLayoutVars>
      </dgm:prSet>
      <dgm:spPr/>
    </dgm:pt>
    <dgm:pt modelId="{A47947BB-708D-4F7E-B072-3C2E42B34B24}" type="pres">
      <dgm:prSet presAssocID="{9646853A-8964-4519-A5B1-0B7D18B2983D}" presName="sibTrans" presStyleCnt="0"/>
      <dgm:spPr/>
    </dgm:pt>
    <dgm:pt modelId="{BDCD0AC9-D564-4025-AD8A-36664A6CBE31}" type="pres">
      <dgm:prSet presAssocID="{1C383F32-22E8-4F62-A3E0-BDC3D5F48992}" presName="compNode" presStyleCnt="0"/>
      <dgm:spPr/>
    </dgm:pt>
    <dgm:pt modelId="{5BDDFF18-9AEC-4E5E-B9AA-33D86F01A63E}" type="pres">
      <dgm:prSet presAssocID="{1C383F32-22E8-4F62-A3E0-BDC3D5F48992}" presName="iconBgRect" presStyleLbl="bgShp" presStyleIdx="2" presStyleCnt="3"/>
      <dgm:spPr>
        <a:prstGeom prst="ellipse">
          <a:avLst/>
        </a:prstGeom>
      </dgm:spPr>
    </dgm:pt>
    <dgm:pt modelId="{F09AEBFF-D2D3-4FFF-AD65-C3CEAEEB10F2}"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F2EBFBCF-0520-415A-A886-3C4F90D208EF}" type="pres">
      <dgm:prSet presAssocID="{1C383F32-22E8-4F62-A3E0-BDC3D5F48992}" presName="spaceRect" presStyleCnt="0"/>
      <dgm:spPr/>
    </dgm:pt>
    <dgm:pt modelId="{AB9CAFAA-6939-48A6-A89B-19D1A94B9EA1}"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BA953D32-2DFF-47FE-AF26-C6B9E63D38DF}" type="presOf" srcId="{49225C73-1633-42F1-AB3B-7CB183E5F8B8}" destId="{20363298-B2A6-463D-A7BE-F9F67404E389}" srcOrd="0" destOrd="0" presId="urn:microsoft.com/office/officeart/2018/5/layout/IconLeafLabelList"/>
    <dgm:cxn modelId="{EC450542-0ED9-4BD6-9E85-5709B80794C5}" type="presOf" srcId="{01A66772-F185-4D58-B8BB-E9370D7A7A2B}" destId="{B6056BFB-47D7-4C5F-BA11-2CB63C56A52D}" srcOrd="0" destOrd="0" presId="urn:microsoft.com/office/officeart/2018/5/layout/IconLeafLabelList"/>
    <dgm:cxn modelId="{C7AD8469-3C68-4AF9-AB82-79B0043AA120}" srcId="{01A66772-F185-4D58-B8BB-E9370D7A7A2B}" destId="{40FC4FFE-8987-4A26-B7F4-8A516F18ADAE}" srcOrd="0" destOrd="0" parTransId="{CAD7EF86-FB23-41F6-BF42-040B36DEFDB1}" sibTransId="{5B62599A-5C9B-48E7-896E-EA782AC60C8B}"/>
    <dgm:cxn modelId="{C4CCE57E-E871-46D6-BAD5-880252C95D22}" srcId="{01A66772-F185-4D58-B8BB-E9370D7A7A2B}" destId="{1C383F32-22E8-4F62-A3E0-BDC3D5F48992}" srcOrd="2" destOrd="0" parTransId="{A7920A2F-3244-4159-AF04-6A1D38B7B317}" sibTransId="{8500F72A-2C6D-4FDF-9C1D-CA691380EB0B}"/>
    <dgm:cxn modelId="{D55FAE9C-CF3C-44F3-9D1E-DE6DF574E6D9}" type="presOf" srcId="{1C383F32-22E8-4F62-A3E0-BDC3D5F48992}" destId="{AB9CAFAA-6939-48A6-A89B-19D1A94B9EA1}" srcOrd="0" destOrd="0" presId="urn:microsoft.com/office/officeart/2018/5/layout/IconLeafLabelList"/>
    <dgm:cxn modelId="{A85983B4-FADF-419C-BC71-B5F0871C3055}" type="presOf" srcId="{40FC4FFE-8987-4A26-B7F4-8A516F18ADAE}" destId="{08F4E96D-0DB6-4476-8C51-7CC7EC2F227B}" srcOrd="0" destOrd="0" presId="urn:microsoft.com/office/officeart/2018/5/layout/IconLeafLabelList"/>
    <dgm:cxn modelId="{A3E74EE8-8900-4EBD-8983-3BF0AFD6DCC7}" type="presParOf" srcId="{B6056BFB-47D7-4C5F-BA11-2CB63C56A52D}" destId="{311B26C8-22B1-4363-B621-DD56FB7418C8}" srcOrd="0" destOrd="0" presId="urn:microsoft.com/office/officeart/2018/5/layout/IconLeafLabelList"/>
    <dgm:cxn modelId="{044EA9E0-B51B-492A-BE32-015CEAD0BAC9}" type="presParOf" srcId="{311B26C8-22B1-4363-B621-DD56FB7418C8}" destId="{A201D7A7-914C-4D24-8B82-EE40155AB0BE}" srcOrd="0" destOrd="0" presId="urn:microsoft.com/office/officeart/2018/5/layout/IconLeafLabelList"/>
    <dgm:cxn modelId="{08373EC6-14CB-429D-9495-F32683B931D7}" type="presParOf" srcId="{311B26C8-22B1-4363-B621-DD56FB7418C8}" destId="{8FA2F131-CD01-4CBD-B7A5-1B9B5E7F0402}" srcOrd="1" destOrd="0" presId="urn:microsoft.com/office/officeart/2018/5/layout/IconLeafLabelList"/>
    <dgm:cxn modelId="{9AB500F0-62A2-4E73-B4F4-5056804C8D6A}" type="presParOf" srcId="{311B26C8-22B1-4363-B621-DD56FB7418C8}" destId="{F755F00C-B2DB-4097-B4BC-8F1BACC938B7}" srcOrd="2" destOrd="0" presId="urn:microsoft.com/office/officeart/2018/5/layout/IconLeafLabelList"/>
    <dgm:cxn modelId="{676606A7-6564-4CEB-ACE0-4FF9A3A04E67}" type="presParOf" srcId="{311B26C8-22B1-4363-B621-DD56FB7418C8}" destId="{08F4E96D-0DB6-4476-8C51-7CC7EC2F227B}" srcOrd="3" destOrd="0" presId="urn:microsoft.com/office/officeart/2018/5/layout/IconLeafLabelList"/>
    <dgm:cxn modelId="{EAE0F94A-A454-4049-84F7-9EC90E847A03}" type="presParOf" srcId="{B6056BFB-47D7-4C5F-BA11-2CB63C56A52D}" destId="{5AB3C10D-885E-4522-AB39-7ED4318D191A}" srcOrd="1" destOrd="0" presId="urn:microsoft.com/office/officeart/2018/5/layout/IconLeafLabelList"/>
    <dgm:cxn modelId="{B0B5B21A-5ADD-4500-9A67-9B26AF543EBA}" type="presParOf" srcId="{B6056BFB-47D7-4C5F-BA11-2CB63C56A52D}" destId="{2F278BF9-E1B2-4A1C-B065-C19A7B904219}" srcOrd="2" destOrd="0" presId="urn:microsoft.com/office/officeart/2018/5/layout/IconLeafLabelList"/>
    <dgm:cxn modelId="{11FEAF2C-54F7-4E9C-A1D6-5FA0BF7F3665}" type="presParOf" srcId="{2F278BF9-E1B2-4A1C-B065-C19A7B904219}" destId="{543C18BC-1989-44B2-9862-C670C61D3452}" srcOrd="0" destOrd="0" presId="urn:microsoft.com/office/officeart/2018/5/layout/IconLeafLabelList"/>
    <dgm:cxn modelId="{92C17ECB-A80D-4A0E-95CF-40A53D32275F}" type="presParOf" srcId="{2F278BF9-E1B2-4A1C-B065-C19A7B904219}" destId="{E94F35BC-9C76-400A-BBCA-0032259E2E5A}" srcOrd="1" destOrd="0" presId="urn:microsoft.com/office/officeart/2018/5/layout/IconLeafLabelList"/>
    <dgm:cxn modelId="{54E5AE33-4BE6-44E7-871B-1103A0BA7A56}" type="presParOf" srcId="{2F278BF9-E1B2-4A1C-B065-C19A7B904219}" destId="{503A6D04-9ADD-43CC-9847-497CD48F2D11}" srcOrd="2" destOrd="0" presId="urn:microsoft.com/office/officeart/2018/5/layout/IconLeafLabelList"/>
    <dgm:cxn modelId="{3575FCA0-4FCE-460A-8D84-2C767D311A20}" type="presParOf" srcId="{2F278BF9-E1B2-4A1C-B065-C19A7B904219}" destId="{20363298-B2A6-463D-A7BE-F9F67404E389}" srcOrd="3" destOrd="0" presId="urn:microsoft.com/office/officeart/2018/5/layout/IconLeafLabelList"/>
    <dgm:cxn modelId="{4FD22448-C17B-4C43-BAB3-A0B7AA9BCE0D}" type="presParOf" srcId="{B6056BFB-47D7-4C5F-BA11-2CB63C56A52D}" destId="{A47947BB-708D-4F7E-B072-3C2E42B34B24}" srcOrd="3" destOrd="0" presId="urn:microsoft.com/office/officeart/2018/5/layout/IconLeafLabelList"/>
    <dgm:cxn modelId="{75E30F4F-0E76-457B-9D4F-CDE27C2F7F77}" type="presParOf" srcId="{B6056BFB-47D7-4C5F-BA11-2CB63C56A52D}" destId="{BDCD0AC9-D564-4025-AD8A-36664A6CBE31}" srcOrd="4" destOrd="0" presId="urn:microsoft.com/office/officeart/2018/5/layout/IconLeafLabelList"/>
    <dgm:cxn modelId="{C6A367E7-6A7C-42CB-94E4-8EA78AEF87BF}" type="presParOf" srcId="{BDCD0AC9-D564-4025-AD8A-36664A6CBE31}" destId="{5BDDFF18-9AEC-4E5E-B9AA-33D86F01A63E}" srcOrd="0" destOrd="0" presId="urn:microsoft.com/office/officeart/2018/5/layout/IconLeafLabelList"/>
    <dgm:cxn modelId="{B180CBEB-FA9F-4E52-8CA3-A65CB80BB91B}" type="presParOf" srcId="{BDCD0AC9-D564-4025-AD8A-36664A6CBE31}" destId="{F09AEBFF-D2D3-4FFF-AD65-C3CEAEEB10F2}" srcOrd="1" destOrd="0" presId="urn:microsoft.com/office/officeart/2018/5/layout/IconLeafLabelList"/>
    <dgm:cxn modelId="{170B020E-1E19-4EB4-A72C-4FCF01A7DD7E}" type="presParOf" srcId="{BDCD0AC9-D564-4025-AD8A-36664A6CBE31}" destId="{F2EBFBCF-0520-415A-A886-3C4F90D208EF}" srcOrd="2" destOrd="0" presId="urn:microsoft.com/office/officeart/2018/5/layout/IconLeafLabelList"/>
    <dgm:cxn modelId="{CADD8F7D-722C-42A0-AF21-39A3559F8D7B}" type="presParOf" srcId="{BDCD0AC9-D564-4025-AD8A-36664A6CBE31}" destId="{AB9CAFAA-6939-48A6-A89B-19D1A94B9EA1}"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1D7A7-914C-4D24-8B82-EE40155AB0BE}">
      <dsp:nvSpPr>
        <dsp:cNvPr id="0" name=""/>
        <dsp:cNvSpPr/>
      </dsp:nvSpPr>
      <dsp:spPr>
        <a:xfrm>
          <a:off x="616949" y="261789"/>
          <a:ext cx="1818562" cy="181856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2F131-CD01-4CBD-B7A5-1B9B5E7F0402}">
      <dsp:nvSpPr>
        <dsp:cNvPr id="0" name=""/>
        <dsp:cNvSpPr/>
      </dsp:nvSpPr>
      <dsp:spPr>
        <a:xfrm>
          <a:off x="1004512" y="649352"/>
          <a:ext cx="1043437" cy="1043437"/>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F4E96D-0DB6-4476-8C51-7CC7EC2F227B}">
      <dsp:nvSpPr>
        <dsp:cNvPr id="0" name=""/>
        <dsp:cNvSpPr/>
      </dsp:nvSpPr>
      <dsp:spPr>
        <a:xfrm>
          <a:off x="35606" y="2646790"/>
          <a:ext cx="29812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b="0" kern="1200" dirty="0">
              <a:latin typeface="Arial" panose="020B0604020202020204" pitchFamily="34" charset="0"/>
              <a:cs typeface="Arial" panose="020B0604020202020204" pitchFamily="34" charset="0"/>
            </a:rPr>
            <a:t>Module and assessment introduction. </a:t>
          </a:r>
        </a:p>
      </dsp:txBody>
      <dsp:txXfrm>
        <a:off x="35606" y="2646790"/>
        <a:ext cx="2981250" cy="877500"/>
      </dsp:txXfrm>
    </dsp:sp>
    <dsp:sp modelId="{543C18BC-1989-44B2-9862-C670C61D3452}">
      <dsp:nvSpPr>
        <dsp:cNvPr id="0" name=""/>
        <dsp:cNvSpPr/>
      </dsp:nvSpPr>
      <dsp:spPr>
        <a:xfrm>
          <a:off x="4120227" y="253551"/>
          <a:ext cx="1818562" cy="181856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4F35BC-9C76-400A-BBCA-0032259E2E5A}">
      <dsp:nvSpPr>
        <dsp:cNvPr id="0" name=""/>
        <dsp:cNvSpPr/>
      </dsp:nvSpPr>
      <dsp:spPr>
        <a:xfrm>
          <a:off x="4507481" y="64935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363298-B2A6-463D-A7BE-F9F67404E389}">
      <dsp:nvSpPr>
        <dsp:cNvPr id="0" name=""/>
        <dsp:cNvSpPr/>
      </dsp:nvSpPr>
      <dsp:spPr>
        <a:xfrm>
          <a:off x="3538574" y="2646790"/>
          <a:ext cx="29812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Introduction to Transformational and charismatic leadership</a:t>
          </a:r>
        </a:p>
      </dsp:txBody>
      <dsp:txXfrm>
        <a:off x="3538574" y="2646790"/>
        <a:ext cx="2981250" cy="877500"/>
      </dsp:txXfrm>
    </dsp:sp>
    <dsp:sp modelId="{5BDDFF18-9AEC-4E5E-B9AA-33D86F01A63E}">
      <dsp:nvSpPr>
        <dsp:cNvPr id="0" name=""/>
        <dsp:cNvSpPr/>
      </dsp:nvSpPr>
      <dsp:spPr>
        <a:xfrm>
          <a:off x="7622887" y="261789"/>
          <a:ext cx="1818562" cy="181856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AEBFF-D2D3-4FFF-AD65-C3CEAEEB10F2}">
      <dsp:nvSpPr>
        <dsp:cNvPr id="0" name=""/>
        <dsp:cNvSpPr/>
      </dsp:nvSpPr>
      <dsp:spPr>
        <a:xfrm>
          <a:off x="8010450" y="649352"/>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B9CAFAA-6939-48A6-A89B-19D1A94B9EA1}">
      <dsp:nvSpPr>
        <dsp:cNvPr id="0" name=""/>
        <dsp:cNvSpPr/>
      </dsp:nvSpPr>
      <dsp:spPr>
        <a:xfrm>
          <a:off x="7041543" y="2646790"/>
          <a:ext cx="29812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Leadership Vs Management </a:t>
          </a:r>
        </a:p>
        <a:p>
          <a:pPr marL="0" lvl="0" indent="0" algn="ctr" defTabSz="711200">
            <a:lnSpc>
              <a:spcPct val="100000"/>
            </a:lnSpc>
            <a:spcBef>
              <a:spcPct val="0"/>
            </a:spcBef>
            <a:spcAft>
              <a:spcPct val="35000"/>
            </a:spcAft>
            <a:buNone/>
            <a:defRPr cap="all"/>
          </a:pPr>
          <a:r>
            <a:rPr lang="en-US" sz="1600" kern="1200" dirty="0">
              <a:latin typeface="Arial" panose="020B0604020202020204" pitchFamily="34" charset="0"/>
              <a:cs typeface="Arial" panose="020B0604020202020204" pitchFamily="34" charset="0"/>
            </a:rPr>
            <a:t>Q &amp; A</a:t>
          </a:r>
        </a:p>
      </dsp:txBody>
      <dsp:txXfrm>
        <a:off x="7041543" y="2646790"/>
        <a:ext cx="2981250" cy="8775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E3B969-4CF9-4110-9052-AFB659576490}" type="datetimeFigureOut">
              <a:rPr lang="en-GB" smtClean="0"/>
              <a:t>26/09/2024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4885D-1434-4D0A-A708-0CCA991784E8}" type="slidenum">
              <a:rPr lang="en-GB" smtClean="0"/>
              <a:t>‹#›</a:t>
            </a:fld>
            <a:endParaRPr lang="en-GB"/>
          </a:p>
        </p:txBody>
      </p:sp>
    </p:spTree>
    <p:extLst>
      <p:ext uri="{BB962C8B-B14F-4D97-AF65-F5344CB8AC3E}">
        <p14:creationId xmlns:p14="http://schemas.microsoft.com/office/powerpoint/2010/main" val="42871880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forbes.com/sites/ericaarielfox/2022/03/19/ukraines-zelensky-is-the-master-of-transformational-leadership/"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D4885D-1434-4D0A-A708-0CCA991784E8}" type="slidenum">
              <a:rPr lang="en-GB" smtClean="0"/>
              <a:t>2</a:t>
            </a:fld>
            <a:endParaRPr lang="en-GB"/>
          </a:p>
        </p:txBody>
      </p:sp>
    </p:spTree>
    <p:extLst>
      <p:ext uri="{BB962C8B-B14F-4D97-AF65-F5344CB8AC3E}">
        <p14:creationId xmlns:p14="http://schemas.microsoft.com/office/powerpoint/2010/main" val="41063797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89E5BE-28FC-495B-944D-9E49ECA4C0ED}" type="slidenum">
              <a:rPr lang="en-GB" smtClean="0"/>
              <a:t>5</a:t>
            </a:fld>
            <a:endParaRPr lang="en-GB"/>
          </a:p>
        </p:txBody>
      </p:sp>
    </p:spTree>
    <p:extLst>
      <p:ext uri="{BB962C8B-B14F-4D97-AF65-F5344CB8AC3E}">
        <p14:creationId xmlns:p14="http://schemas.microsoft.com/office/powerpoint/2010/main" val="107342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5F7BF47-238D-42F3-805D-1CA5736D202D}"/>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C7D95FA2-5FB6-4504-AD28-16A98DD50B4C}" type="slidenum">
              <a:rPr lang="en-GB" altLang="en-US" sz="1200"/>
              <a:pPr eaLnBrk="1" hangingPunct="1"/>
              <a:t>6</a:t>
            </a:fld>
            <a:endParaRPr lang="en-GB" altLang="en-US" sz="1200"/>
          </a:p>
        </p:txBody>
      </p:sp>
      <p:sp>
        <p:nvSpPr>
          <p:cNvPr id="18434" name="Rectangle 2">
            <a:extLst>
              <a:ext uri="{FF2B5EF4-FFF2-40B4-BE49-F238E27FC236}">
                <a16:creationId xmlns:a16="http://schemas.microsoft.com/office/drawing/2014/main" id="{0E3A90D8-2049-44D6-BE51-22C140541231}"/>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8435" name="Rectangle 3">
            <a:extLst>
              <a:ext uri="{FF2B5EF4-FFF2-40B4-BE49-F238E27FC236}">
                <a16:creationId xmlns:a16="http://schemas.microsoft.com/office/drawing/2014/main" id="{C11116E6-1373-4080-8D31-B8CCA15E3172}"/>
              </a:ext>
            </a:extLst>
          </p:cNvPr>
          <p:cNvSpPr>
            <a:spLocks noGrp="1" noChangeArrowheads="1"/>
          </p:cNvSpPr>
          <p:nvPr>
            <p:ph type="body" idx="1"/>
          </p:nvPr>
        </p:nvSpPr>
        <p:spPr/>
        <p:txBody>
          <a:bodyPr/>
          <a:lstStyle/>
          <a:p>
            <a:pPr marL="228600" indent="-228600" eaLnBrk="1" hangingPunct="1"/>
            <a:r>
              <a:rPr lang="en-GB" altLang="en-US" sz="1000">
                <a:latin typeface="Arial" panose="020B0604020202020204" pitchFamily="34" charset="0"/>
              </a:rPr>
              <a:t>(Goleman, 2000) identified the following six styles and indicated when they might be used:</a:t>
            </a:r>
          </a:p>
          <a:p>
            <a:pPr marL="228600" indent="-228600" eaLnBrk="1" hangingPunct="1">
              <a:buFontTx/>
              <a:buAutoNum type="arabicPeriod"/>
            </a:pPr>
            <a:r>
              <a:rPr lang="en-GB" altLang="en-US" sz="1000" i="1">
                <a:latin typeface="Arial" panose="020B0604020202020204" pitchFamily="34" charset="0"/>
              </a:rPr>
              <a:t>Coercive</a:t>
            </a:r>
            <a:r>
              <a:rPr lang="en-GB" altLang="en-US" sz="1000">
                <a:latin typeface="Arial" panose="020B0604020202020204" pitchFamily="34" charset="0"/>
              </a:rPr>
              <a:t> – demands compliance (use in a crisis or with problem people).</a:t>
            </a:r>
          </a:p>
          <a:p>
            <a:pPr marL="228600" indent="-228600" eaLnBrk="1" hangingPunct="1">
              <a:buFontTx/>
              <a:buAutoNum type="arabicPeriod"/>
            </a:pPr>
            <a:r>
              <a:rPr lang="en-GB" altLang="en-US" sz="1000" i="1">
                <a:latin typeface="Arial" panose="020B0604020202020204" pitchFamily="34" charset="0"/>
              </a:rPr>
              <a:t>Authoritative </a:t>
            </a:r>
            <a:r>
              <a:rPr lang="en-GB" altLang="en-US" sz="1000">
                <a:latin typeface="Arial" panose="020B0604020202020204" pitchFamily="34" charset="0"/>
              </a:rPr>
              <a:t>– mobilizes people (use when new vision and direction is needed).</a:t>
            </a:r>
          </a:p>
          <a:p>
            <a:pPr marL="228600" indent="-228600" eaLnBrk="1" hangingPunct="1">
              <a:buFontTx/>
              <a:buAutoNum type="arabicPeriod"/>
            </a:pPr>
            <a:r>
              <a:rPr lang="en-GB" altLang="en-US" sz="1000" i="1">
                <a:latin typeface="Arial" panose="020B0604020202020204" pitchFamily="34" charset="0"/>
              </a:rPr>
              <a:t>Affiliative </a:t>
            </a:r>
            <a:r>
              <a:rPr lang="en-GB" altLang="en-US" sz="1000">
                <a:latin typeface="Arial" panose="020B0604020202020204" pitchFamily="34" charset="0"/>
              </a:rPr>
              <a:t>– creates harmony (use to heal wounds and to motivate people under stress).</a:t>
            </a:r>
          </a:p>
          <a:p>
            <a:pPr marL="228600" indent="-228600" eaLnBrk="1" hangingPunct="1">
              <a:buFontTx/>
              <a:buAutoNum type="arabicPeriod"/>
            </a:pPr>
            <a:r>
              <a:rPr lang="en-GB" altLang="en-US" sz="1000" i="1">
                <a:latin typeface="Arial" panose="020B0604020202020204" pitchFamily="34" charset="0"/>
              </a:rPr>
              <a:t>Democratic </a:t>
            </a:r>
            <a:r>
              <a:rPr lang="en-GB" altLang="en-US" sz="1000">
                <a:latin typeface="Arial" panose="020B0604020202020204" pitchFamily="34" charset="0"/>
              </a:rPr>
              <a:t>– forges consensus (use to build agreement and get contributions).</a:t>
            </a:r>
          </a:p>
          <a:p>
            <a:pPr marL="228600" indent="-228600" eaLnBrk="1" hangingPunct="1">
              <a:buFontTx/>
              <a:buAutoNum type="arabicPeriod"/>
            </a:pPr>
            <a:r>
              <a:rPr lang="en-GB" altLang="en-US" sz="1000" i="1">
                <a:latin typeface="Arial" panose="020B0604020202020204" pitchFamily="34" charset="0"/>
              </a:rPr>
              <a:t>Pacesetting </a:t>
            </a:r>
            <a:r>
              <a:rPr lang="en-GB" altLang="en-US" sz="1000">
                <a:latin typeface="Arial" panose="020B0604020202020204" pitchFamily="34" charset="0"/>
              </a:rPr>
              <a:t>– sets high standards (use to get fast results from a motivated team).</a:t>
            </a:r>
          </a:p>
          <a:p>
            <a:pPr marL="228600" indent="-228600" eaLnBrk="1" hangingPunct="1">
              <a:buFontTx/>
              <a:buAutoNum type="arabicPeriod"/>
            </a:pPr>
            <a:r>
              <a:rPr lang="en-GB" altLang="en-US" sz="1000" i="1">
                <a:latin typeface="Arial" panose="020B0604020202020204" pitchFamily="34" charset="0"/>
              </a:rPr>
              <a:t>Coaching – </a:t>
            </a:r>
            <a:r>
              <a:rPr lang="en-GB" altLang="en-US" sz="1000">
                <a:latin typeface="Arial" panose="020B0604020202020204" pitchFamily="34" charset="0"/>
              </a:rPr>
              <a:t>develops people (to improve performance and develop strengths).</a:t>
            </a:r>
          </a:p>
          <a:p>
            <a:pPr marL="228600" indent="-228600" eaLnBrk="1" hangingPunct="1"/>
            <a:r>
              <a:rPr lang="en-GB" altLang="en-US" sz="1000">
                <a:latin typeface="Arial" panose="020B0604020202020204" pitchFamily="34" charset="0"/>
              </a:rPr>
              <a:t>     In line with contingency and situational theories it should not be assumed that any one style is right in any circumstance. There is no such thing as an ideal leadership style. It all depends. The factors affecting the degree to which a style is appropriate will be the type of organization, the nature of the task, the characteristics of the individuals in the leader</a:t>
            </a:r>
            <a:r>
              <a:rPr lang="ja-JP" altLang="en-GB" sz="1000">
                <a:latin typeface="Arial" panose="020B0604020202020204" pitchFamily="34" charset="0"/>
              </a:rPr>
              <a:t>’</a:t>
            </a:r>
            <a:r>
              <a:rPr lang="en-GB" altLang="ja-JP" sz="1000">
                <a:latin typeface="Arial" panose="020B0604020202020204" pitchFamily="34" charset="0"/>
              </a:rPr>
              <a:t>s team (the followers) and of the group as a whole and, importantly, the personality of the leader. </a:t>
            </a:r>
          </a:p>
          <a:p>
            <a:pPr marL="228600" indent="-228600" eaLnBrk="1" hangingPunct="1"/>
            <a:r>
              <a:rPr lang="en-GB" altLang="en-US" sz="1000">
                <a:latin typeface="Arial" panose="020B0604020202020204" pitchFamily="34" charset="0"/>
              </a:rPr>
              <a:t>       Effective leaders are capable of flexing their style to meet the demands of the situation.  Normally democratic leaders may have to shift into more of a directive mode when faced with a crisis, but they make clear what they are doing and why. Poor leaders change their style arbitrarily so that their team members are confused and do not know what to expect next. </a:t>
            </a:r>
          </a:p>
          <a:p>
            <a:pPr marL="228600" indent="-228600" eaLnBrk="1" hangingPunct="1"/>
            <a:r>
              <a:rPr lang="en-GB" altLang="en-US" sz="1000">
                <a:latin typeface="Arial" panose="020B0604020202020204" pitchFamily="34" charset="0"/>
              </a:rPr>
              <a:t>	Good leaders may also flex their style when dealing with individual team members according to their characteristics. Some people need more positive directions than others. Others respond best if they are involved in decision-making with their boss.  But there is a limit to the degree of flexibility that should be used. It is unwise to differentiate too much between the ways in which individuals are treated or to be inconsistent in one</a:t>
            </a:r>
            <a:r>
              <a:rPr lang="ja-JP" altLang="en-GB" sz="1000">
                <a:latin typeface="Arial" panose="020B0604020202020204" pitchFamily="34" charset="0"/>
              </a:rPr>
              <a:t>’</a:t>
            </a:r>
            <a:r>
              <a:rPr lang="en-GB" altLang="ja-JP" sz="1000">
                <a:latin typeface="Arial" panose="020B0604020202020204" pitchFamily="34" charset="0"/>
              </a:rPr>
              <a:t>s approach.</a:t>
            </a:r>
            <a:endParaRPr lang="en-GB" altLang="en-US" sz="10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9A87A0E-31AE-4501-B8B0-7731B7B7951A}"/>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C9C42482-741B-46E6-BBB4-D1B80D92154D}" type="slidenum">
              <a:rPr lang="en-GB" altLang="en-US" sz="1200"/>
              <a:pPr eaLnBrk="1" hangingPunct="1"/>
              <a:t>7</a:t>
            </a:fld>
            <a:endParaRPr lang="en-GB" altLang="en-US" sz="1200"/>
          </a:p>
        </p:txBody>
      </p:sp>
      <p:sp>
        <p:nvSpPr>
          <p:cNvPr id="20482" name="Rectangle 2">
            <a:extLst>
              <a:ext uri="{FF2B5EF4-FFF2-40B4-BE49-F238E27FC236}">
                <a16:creationId xmlns:a16="http://schemas.microsoft.com/office/drawing/2014/main" id="{C73357AB-F92E-4DAB-915F-98BCD4B4D0FD}"/>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0483" name="Rectangle 3">
            <a:extLst>
              <a:ext uri="{FF2B5EF4-FFF2-40B4-BE49-F238E27FC236}">
                <a16:creationId xmlns:a16="http://schemas.microsoft.com/office/drawing/2014/main" id="{98E551CD-0631-48F3-9946-C9A27A2E8952}"/>
              </a:ext>
            </a:extLst>
          </p:cNvPr>
          <p:cNvSpPr>
            <a:spLocks noGrp="1" noChangeArrowheads="1"/>
          </p:cNvSpPr>
          <p:nvPr>
            <p:ph type="body" idx="1"/>
          </p:nvPr>
        </p:nvSpPr>
        <p:spPr/>
        <p:txBody>
          <a:bodyPr/>
          <a:lstStyle/>
          <a:p>
            <a:pPr eaLnBrk="1" hangingPunct="1">
              <a:buFontTx/>
              <a:buChar char="•"/>
            </a:pPr>
            <a:r>
              <a:rPr lang="en-GB" altLang="en-US" sz="1600" i="1">
                <a:latin typeface="Arial" panose="020B0604020202020204" pitchFamily="34" charset="0"/>
              </a:rPr>
              <a:t>  Charismatic leaders</a:t>
            </a:r>
            <a:r>
              <a:rPr lang="en-GB" altLang="en-US" sz="1600">
                <a:latin typeface="Arial" panose="020B0604020202020204" pitchFamily="34" charset="0"/>
              </a:rPr>
              <a:t> rely on their personality, their inspirational qualities and their </a:t>
            </a:r>
            <a:r>
              <a:rPr lang="ja-JP" altLang="en-GB" sz="1600">
                <a:latin typeface="Arial" panose="020B0604020202020204" pitchFamily="34" charset="0"/>
              </a:rPr>
              <a:t>‘</a:t>
            </a:r>
            <a:r>
              <a:rPr lang="en-GB" altLang="ja-JP" sz="1600">
                <a:latin typeface="Arial" panose="020B0604020202020204" pitchFamily="34" charset="0"/>
              </a:rPr>
              <a:t>aura</a:t>
            </a:r>
            <a:r>
              <a:rPr lang="ja-JP" altLang="en-GB" sz="1600">
                <a:latin typeface="Arial" panose="020B0604020202020204" pitchFamily="34" charset="0"/>
              </a:rPr>
              <a:t>’</a:t>
            </a:r>
            <a:r>
              <a:rPr lang="en-GB" altLang="ja-JP" sz="1600">
                <a:latin typeface="Arial" panose="020B0604020202020204" pitchFamily="34" charset="0"/>
              </a:rPr>
              <a:t> to get people to follow them.. </a:t>
            </a:r>
          </a:p>
          <a:p>
            <a:pPr eaLnBrk="1" hangingPunct="1">
              <a:buFontTx/>
              <a:buChar char="•"/>
            </a:pPr>
            <a:r>
              <a:rPr lang="en-GB" altLang="en-US" sz="1600" i="1">
                <a:latin typeface="Arial" panose="020B0604020202020204" pitchFamily="34" charset="0"/>
              </a:rPr>
              <a:t>  Visionary leaders</a:t>
            </a:r>
            <a:r>
              <a:rPr lang="en-GB" altLang="en-US" sz="1600">
                <a:latin typeface="Arial" panose="020B0604020202020204" pitchFamily="34" charset="0"/>
              </a:rPr>
              <a:t> are inspired by a clear vision of an exciting future an dinspire their followers by successfully conveying that vision to them </a:t>
            </a:r>
          </a:p>
          <a:p>
            <a:pPr eaLnBrk="1" hangingPunct="1">
              <a:buFontTx/>
              <a:buChar char="•"/>
            </a:pPr>
            <a:r>
              <a:rPr lang="en-GB" altLang="en-US" sz="1600" i="1">
                <a:latin typeface="Arial" panose="020B0604020202020204" pitchFamily="34" charset="0"/>
              </a:rPr>
              <a:t>  Transformational leaders</a:t>
            </a:r>
            <a:r>
              <a:rPr lang="en-GB" altLang="en-US" sz="1600">
                <a:latin typeface="Arial" panose="020B0604020202020204" pitchFamily="34" charset="0"/>
              </a:rPr>
              <a:t> are able by their force of personality to make significant changes in the behaviour of their followers in order to achieve the leader</a:t>
            </a:r>
            <a:r>
              <a:rPr lang="ja-JP" altLang="en-GB" sz="1600">
                <a:latin typeface="Arial" panose="020B0604020202020204" pitchFamily="34" charset="0"/>
              </a:rPr>
              <a:t>’</a:t>
            </a:r>
            <a:r>
              <a:rPr lang="en-GB" altLang="ja-JP" sz="1600">
                <a:latin typeface="Arial" panose="020B0604020202020204" pitchFamily="34" charset="0"/>
              </a:rPr>
              <a:t>s vision or goals. </a:t>
            </a:r>
          </a:p>
          <a:p>
            <a:pPr eaLnBrk="1" hangingPunct="1">
              <a:buFontTx/>
              <a:buChar char="•"/>
            </a:pPr>
            <a:r>
              <a:rPr lang="en-GB" altLang="en-US" sz="1600" i="1">
                <a:latin typeface="Arial" panose="020B0604020202020204" pitchFamily="34" charset="0"/>
              </a:rPr>
              <a:t>  Transactional leaders</a:t>
            </a:r>
            <a:r>
              <a:rPr lang="en-GB" altLang="en-US" sz="1600">
                <a:latin typeface="Arial" panose="020B0604020202020204" pitchFamily="34" charset="0"/>
              </a:rPr>
              <a:t> trade money, jobs and security for compliance </a:t>
            </a:r>
          </a:p>
          <a:p>
            <a:pPr eaLnBrk="1" hangingPunct="1">
              <a:buFontTx/>
              <a:buChar char="•"/>
            </a:pPr>
            <a:r>
              <a:rPr lang="en-GB" altLang="en-US" sz="1600" i="1">
                <a:latin typeface="Arial" panose="020B0604020202020204" pitchFamily="34" charset="0"/>
              </a:rPr>
              <a:t>  Authentic leadership</a:t>
            </a:r>
            <a:r>
              <a:rPr lang="en-GB" altLang="en-US" sz="1600">
                <a:latin typeface="Arial" panose="020B0604020202020204" pitchFamily="34" charset="0"/>
              </a:rPr>
              <a:t> is based on a positive moral perspective characterized by high ethical standards that guide decision making and behaviour.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5EDB0AC-7DDE-46F3-A997-D6C8FE8D36DE}"/>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84308D77-9CA5-435E-84C4-BEA88DF208BE}" type="slidenum">
              <a:rPr lang="en-GB" altLang="en-US" sz="1200"/>
              <a:pPr eaLnBrk="1" hangingPunct="1"/>
              <a:t>8</a:t>
            </a:fld>
            <a:endParaRPr lang="en-GB" altLang="en-US" sz="1200"/>
          </a:p>
        </p:txBody>
      </p:sp>
      <p:sp>
        <p:nvSpPr>
          <p:cNvPr id="22530" name="Rectangle 2">
            <a:extLst>
              <a:ext uri="{FF2B5EF4-FFF2-40B4-BE49-F238E27FC236}">
                <a16:creationId xmlns:a16="http://schemas.microsoft.com/office/drawing/2014/main" id="{C7B2C1E8-0B07-4675-B661-7D32DF68BFC1}"/>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2531" name="Rectangle 3">
            <a:extLst>
              <a:ext uri="{FF2B5EF4-FFF2-40B4-BE49-F238E27FC236}">
                <a16:creationId xmlns:a16="http://schemas.microsoft.com/office/drawing/2014/main" id="{86207B10-3124-42C0-87A3-C2F93B5F9AE4}"/>
              </a:ext>
            </a:extLst>
          </p:cNvPr>
          <p:cNvSpPr>
            <a:spLocks noGrp="1" noChangeArrowheads="1"/>
          </p:cNvSpPr>
          <p:nvPr>
            <p:ph type="body" idx="1"/>
          </p:nvPr>
        </p:nvSpPr>
        <p:spPr/>
        <p:txBody>
          <a:bodyPr/>
          <a:lstStyle/>
          <a:p>
            <a:pPr eaLnBrk="1" hangingPunct="1">
              <a:defRPr/>
            </a:pPr>
            <a:r>
              <a:rPr lang="en-GB" sz="1600">
                <a:ea typeface="ＭＳ Ｐゴシック" charset="0"/>
              </a:rPr>
              <a:t>Research conducted by the Work Foundation (Tamkin </a:t>
            </a:r>
            <a:r>
              <a:rPr lang="en-GB" sz="1600" i="1">
                <a:ea typeface="ＭＳ Ｐゴシック" charset="0"/>
              </a:rPr>
              <a:t>et al </a:t>
            </a:r>
            <a:r>
              <a:rPr lang="en-GB" sz="1600">
                <a:ea typeface="ＭＳ Ｐゴシック" charset="0"/>
              </a:rPr>
              <a:t>(2010) involving 260 in-depth interviews conducted with 77 business leaders from six high-profile organizations found that outstanding leaders:</a:t>
            </a:r>
          </a:p>
          <a:p>
            <a:pPr eaLnBrk="1" hangingPunct="1">
              <a:buFontTx/>
              <a:buChar char="•"/>
              <a:defRPr/>
            </a:pPr>
            <a:r>
              <a:rPr lang="en-GB" sz="1600">
                <a:ea typeface="ＭＳ Ｐゴシック" charset="0"/>
              </a:rPr>
              <a:t>  viewed things as a whole rather than compartmentalizing them;</a:t>
            </a:r>
          </a:p>
          <a:p>
            <a:pPr eaLnBrk="1" hangingPunct="1">
              <a:buFontTx/>
              <a:buChar char="•"/>
              <a:defRPr/>
            </a:pPr>
            <a:r>
              <a:rPr lang="en-GB" sz="1600">
                <a:ea typeface="ＭＳ Ｐゴシック" charset="0"/>
              </a:rPr>
              <a:t>  connect the parts through a guiding sense of purpose;</a:t>
            </a:r>
          </a:p>
          <a:p>
            <a:pPr eaLnBrk="1" hangingPunct="1">
              <a:buFontTx/>
              <a:buChar char="•"/>
              <a:defRPr/>
            </a:pPr>
            <a:r>
              <a:rPr lang="en-GB" sz="1600">
                <a:ea typeface="ＭＳ Ｐゴシック" charset="0"/>
              </a:rPr>
              <a:t>  are highly motivated to achieve excellence and are focused on organizational outcomes, vision and purpose;</a:t>
            </a:r>
          </a:p>
          <a:p>
            <a:pPr eaLnBrk="1" hangingPunct="1">
              <a:buFontTx/>
              <a:buChar char="•"/>
              <a:defRPr/>
            </a:pPr>
            <a:r>
              <a:rPr lang="en-GB" sz="1600">
                <a:ea typeface="ＭＳ Ｐゴシック" charset="0"/>
              </a:rPr>
              <a:t>  understand they cannot create performance themselves but are conduits for performance through their influence on others;</a:t>
            </a:r>
          </a:p>
          <a:p>
            <a:pPr eaLnBrk="1" hangingPunct="1">
              <a:buFontTx/>
              <a:buChar char="•"/>
              <a:defRPr/>
            </a:pPr>
            <a:r>
              <a:rPr lang="en-GB" sz="1600">
                <a:ea typeface="ＭＳ Ｐゴシック" charset="0"/>
              </a:rPr>
              <a:t>  watch themselves carefully and act consistently to achieve excellence through their interactions and their embodiment of the leadership role.</a:t>
            </a:r>
          </a:p>
          <a:p>
            <a:pPr eaLnBrk="1" hangingPunct="1">
              <a:buFontTx/>
              <a:buChar char="•"/>
              <a:defRPr/>
            </a:pPr>
            <a:endParaRPr lang="en-GB" sz="1600">
              <a:ea typeface="ＭＳ Ｐゴシック"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Ukraine’s Zelensky Is The Master Of Transformational Leadership (forbes.com)</a:t>
            </a:r>
            <a:endParaRPr lang="en-GB" dirty="0"/>
          </a:p>
          <a:p>
            <a:endParaRPr lang="en-GB" dirty="0"/>
          </a:p>
        </p:txBody>
      </p:sp>
      <p:sp>
        <p:nvSpPr>
          <p:cNvPr id="4" name="Slide Number Placeholder 3"/>
          <p:cNvSpPr>
            <a:spLocks noGrp="1"/>
          </p:cNvSpPr>
          <p:nvPr>
            <p:ph type="sldNum" sz="quarter" idx="5"/>
          </p:nvPr>
        </p:nvSpPr>
        <p:spPr/>
        <p:txBody>
          <a:bodyPr/>
          <a:lstStyle/>
          <a:p>
            <a:fld id="{BFD4885D-1434-4D0A-A708-0CCA991784E8}" type="slidenum">
              <a:rPr lang="en-GB" smtClean="0"/>
              <a:t>9</a:t>
            </a:fld>
            <a:endParaRPr lang="en-GB"/>
          </a:p>
        </p:txBody>
      </p:sp>
    </p:spTree>
    <p:extLst>
      <p:ext uri="{BB962C8B-B14F-4D97-AF65-F5344CB8AC3E}">
        <p14:creationId xmlns:p14="http://schemas.microsoft.com/office/powerpoint/2010/main" val="10602097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89E5BE-28FC-495B-944D-9E49ECA4C0ED}" type="slidenum">
              <a:rPr lang="en-GB" smtClean="0"/>
              <a:t>10</a:t>
            </a:fld>
            <a:endParaRPr lang="en-GB"/>
          </a:p>
        </p:txBody>
      </p:sp>
    </p:spTree>
    <p:extLst>
      <p:ext uri="{BB962C8B-B14F-4D97-AF65-F5344CB8AC3E}">
        <p14:creationId xmlns:p14="http://schemas.microsoft.com/office/powerpoint/2010/main" val="1214133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80C4564-41BD-41F4-80DE-9A77443E6724}"/>
              </a:ext>
            </a:extLst>
          </p:cNvPr>
          <p:cNvSpPr>
            <a:spLocks noGrp="1" noChangeArrowheads="1"/>
          </p:cNvSpPr>
          <p:nvPr>
            <p:ph type="sldNum" sz="quarter" idx="5"/>
          </p:nvPr>
        </p:nvSpPr>
        <p:spPr>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6DD7F64C-6E63-4C2D-833E-9B73E401FBEB}" type="slidenum">
              <a:rPr lang="en-GB" altLang="en-US" sz="1200"/>
              <a:pPr eaLnBrk="1" hangingPunct="1"/>
              <a:t>11</a:t>
            </a:fld>
            <a:endParaRPr lang="en-GB" altLang="en-US" sz="1200"/>
          </a:p>
        </p:txBody>
      </p:sp>
      <p:sp>
        <p:nvSpPr>
          <p:cNvPr id="24578" name="Rectangle 2">
            <a:extLst>
              <a:ext uri="{FF2B5EF4-FFF2-40B4-BE49-F238E27FC236}">
                <a16:creationId xmlns:a16="http://schemas.microsoft.com/office/drawing/2014/main" id="{238FE1A6-FB95-4CA7-842F-FB8E0BB4FDED}"/>
              </a:ext>
            </a:extLst>
          </p:cNvPr>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4579" name="Rectangle 3">
            <a:extLst>
              <a:ext uri="{FF2B5EF4-FFF2-40B4-BE49-F238E27FC236}">
                <a16:creationId xmlns:a16="http://schemas.microsoft.com/office/drawing/2014/main" id="{34143DD6-9640-46D7-B1BA-E626C75528A2}"/>
              </a:ext>
            </a:extLst>
          </p:cNvPr>
          <p:cNvSpPr>
            <a:spLocks noGrp="1" noChangeArrowheads="1"/>
          </p:cNvSpPr>
          <p:nvPr>
            <p:ph type="body" idx="1"/>
          </p:nvPr>
        </p:nvSpPr>
        <p:spPr/>
        <p:txBody>
          <a:bodyPr/>
          <a:lstStyle/>
          <a:p>
            <a:pPr eaLnBrk="1" hangingPunct="1"/>
            <a:r>
              <a:rPr lang="en-GB" altLang="en-US" b="1">
                <a:latin typeface="Arial" panose="020B0604020202020204" pitchFamily="34" charset="0"/>
              </a:rPr>
              <a:t>Leadership development activities:</a:t>
            </a:r>
          </a:p>
          <a:p>
            <a:pPr eaLnBrk="1" hangingPunct="1">
              <a:buFontTx/>
              <a:buChar char="•"/>
            </a:pPr>
            <a:r>
              <a:rPr lang="en-GB" altLang="en-US">
                <a:latin typeface="Arial" panose="020B0604020202020204" pitchFamily="34" charset="0"/>
              </a:rPr>
              <a:t>  Job/work placements with leadership capability development as one of the purposes</a:t>
            </a:r>
          </a:p>
          <a:p>
            <a:pPr eaLnBrk="1" hangingPunct="1">
              <a:buFontTx/>
              <a:buChar char="•"/>
            </a:pPr>
            <a:r>
              <a:rPr lang="en-GB" altLang="en-US">
                <a:latin typeface="Arial" panose="020B0604020202020204" pitchFamily="34" charset="0"/>
              </a:rPr>
              <a:t>  Education, training and development of individuals including the </a:t>
            </a:r>
            <a:r>
              <a:rPr lang="ja-JP" altLang="en-GB">
                <a:latin typeface="Arial" panose="020B0604020202020204" pitchFamily="34" charset="0"/>
              </a:rPr>
              <a:t>‘</a:t>
            </a:r>
            <a:r>
              <a:rPr lang="en-GB" altLang="ja-JP">
                <a:latin typeface="Arial" panose="020B0604020202020204" pitchFamily="34" charset="0"/>
              </a:rPr>
              <a:t>context sensitive</a:t>
            </a:r>
            <a:r>
              <a:rPr lang="ja-JP" altLang="en-GB">
                <a:latin typeface="Arial" panose="020B0604020202020204" pitchFamily="34" charset="0"/>
              </a:rPr>
              <a:t>’</a:t>
            </a:r>
            <a:r>
              <a:rPr lang="en-GB" altLang="ja-JP">
                <a:latin typeface="Arial" panose="020B0604020202020204" pitchFamily="34" charset="0"/>
              </a:rPr>
              <a:t> methods of coaching, mentoring and action learning and more formal education –training and development programmes</a:t>
            </a:r>
          </a:p>
          <a:p>
            <a:pPr eaLnBrk="1" hangingPunct="1">
              <a:buFontTx/>
              <a:buChar char="•"/>
            </a:pPr>
            <a:r>
              <a:rPr lang="en-GB" altLang="en-US">
                <a:latin typeface="Arial" panose="020B0604020202020204" pitchFamily="34" charset="0"/>
              </a:rPr>
              <a:t>  </a:t>
            </a:r>
            <a:r>
              <a:rPr lang="ja-JP" altLang="en-GB">
                <a:latin typeface="Arial" panose="020B0604020202020204" pitchFamily="34" charset="0"/>
              </a:rPr>
              <a:t>‘</a:t>
            </a:r>
            <a:r>
              <a:rPr lang="en-GB" altLang="ja-JP">
                <a:latin typeface="Arial" panose="020B0604020202020204" pitchFamily="34" charset="0"/>
              </a:rPr>
              <a:t>Soft</a:t>
            </a:r>
            <a:r>
              <a:rPr lang="ja-JP" altLang="en-GB">
                <a:latin typeface="Arial" panose="020B0604020202020204" pitchFamily="34" charset="0"/>
              </a:rPr>
              <a:t>’</a:t>
            </a:r>
            <a:r>
              <a:rPr lang="en-GB" altLang="ja-JP">
                <a:latin typeface="Arial" panose="020B0604020202020204" pitchFamily="34" charset="0"/>
              </a:rPr>
              <a:t> organization development processes including culture change, team building and </a:t>
            </a:r>
            <a:r>
              <a:rPr lang="ja-JP" altLang="en-GB">
                <a:latin typeface="Arial" panose="020B0604020202020204" pitchFamily="34" charset="0"/>
              </a:rPr>
              <a:t>‘</a:t>
            </a:r>
            <a:r>
              <a:rPr lang="en-GB" altLang="ja-JP">
                <a:latin typeface="Arial" panose="020B0604020202020204" pitchFamily="34" charset="0"/>
              </a:rPr>
              <a:t>hearts and minds</a:t>
            </a:r>
            <a:r>
              <a:rPr lang="ja-JP" altLang="en-GB">
                <a:latin typeface="Arial" panose="020B0604020202020204" pitchFamily="34" charset="0"/>
              </a:rPr>
              <a:t>’</a:t>
            </a:r>
            <a:r>
              <a:rPr lang="en-GB" altLang="ja-JP">
                <a:latin typeface="Arial" panose="020B0604020202020204" pitchFamily="34" charset="0"/>
              </a:rPr>
              <a:t> collective mission/values creating initiatives. </a:t>
            </a:r>
          </a:p>
          <a:p>
            <a:pPr eaLnBrk="1" hangingPunct="1"/>
            <a:r>
              <a:rPr lang="en-GB" altLang="en-US" b="1">
                <a:latin typeface="Arial" panose="020B0604020202020204" pitchFamily="34" charset="0"/>
              </a:rPr>
              <a:t>Conditions for successful leadership development</a:t>
            </a:r>
            <a:r>
              <a:rPr lang="en-GB" altLang="en-US">
                <a:latin typeface="Arial" panose="020B0604020202020204" pitchFamily="34" charset="0"/>
              </a:rPr>
              <a:t>:</a:t>
            </a:r>
          </a:p>
          <a:p>
            <a:pPr eaLnBrk="1" hangingPunct="1">
              <a:buFontTx/>
              <a:buChar char="•"/>
            </a:pPr>
            <a:r>
              <a:rPr lang="en-GB" altLang="en-US">
                <a:latin typeface="Arial" panose="020B0604020202020204" pitchFamily="34" charset="0"/>
              </a:rPr>
              <a:t> clear learning objectives</a:t>
            </a:r>
          </a:p>
          <a:p>
            <a:pPr eaLnBrk="1" hangingPunct="1">
              <a:buFontTx/>
              <a:buChar char="•"/>
            </a:pPr>
            <a:r>
              <a:rPr lang="en-GB" altLang="en-US">
                <a:latin typeface="Arial" panose="020B0604020202020204" pitchFamily="34" charset="0"/>
              </a:rPr>
              <a:t>  clear, meaningful content</a:t>
            </a:r>
          </a:p>
          <a:p>
            <a:pPr eaLnBrk="1" hangingPunct="1">
              <a:buFontTx/>
              <a:buChar char="•"/>
            </a:pPr>
            <a:r>
              <a:rPr lang="en-GB" altLang="en-US">
                <a:latin typeface="Arial" panose="020B0604020202020204" pitchFamily="34" charset="0"/>
              </a:rPr>
              <a:t>  appropriate sequencing of content</a:t>
            </a:r>
          </a:p>
          <a:p>
            <a:pPr eaLnBrk="1" hangingPunct="1">
              <a:buFontTx/>
              <a:buChar char="•"/>
            </a:pPr>
            <a:r>
              <a:rPr lang="en-GB" altLang="en-US">
                <a:latin typeface="Arial" panose="020B0604020202020204" pitchFamily="34" charset="0"/>
              </a:rPr>
              <a:t>  appropriate mix of training methods</a:t>
            </a:r>
          </a:p>
          <a:p>
            <a:pPr eaLnBrk="1" hangingPunct="1">
              <a:buFontTx/>
              <a:buChar char="•"/>
            </a:pPr>
            <a:r>
              <a:rPr lang="en-GB" altLang="en-US">
                <a:latin typeface="Arial" panose="020B0604020202020204" pitchFamily="34" charset="0"/>
              </a:rPr>
              <a:t>  opportunity for active practice;</a:t>
            </a:r>
          </a:p>
          <a:p>
            <a:pPr eaLnBrk="1" hangingPunct="1">
              <a:buFontTx/>
              <a:buChar char="•"/>
            </a:pPr>
            <a:r>
              <a:rPr lang="en-GB" altLang="en-US">
                <a:latin typeface="Arial" panose="020B0604020202020204" pitchFamily="34" charset="0"/>
              </a:rPr>
              <a:t>  relevant, timely feedback</a:t>
            </a:r>
          </a:p>
          <a:p>
            <a:pPr eaLnBrk="1" hangingPunct="1">
              <a:buFontTx/>
              <a:buChar char="•"/>
            </a:pPr>
            <a:r>
              <a:rPr lang="en-GB" altLang="en-US">
                <a:latin typeface="Arial" panose="020B0604020202020204" pitchFamily="34" charset="0"/>
              </a:rPr>
              <a:t>  high trainee confidence</a:t>
            </a:r>
          </a:p>
          <a:p>
            <a:pPr eaLnBrk="1" hangingPunct="1">
              <a:buFontTx/>
              <a:buChar char="•"/>
            </a:pPr>
            <a:r>
              <a:rPr lang="en-GB" altLang="en-US">
                <a:latin typeface="Arial" panose="020B0604020202020204" pitchFamily="34" charset="0"/>
              </a:rPr>
              <a:t>  appropriate follow-up activities.</a:t>
            </a:r>
          </a:p>
          <a:p>
            <a:pPr eaLnBrk="1" hangingPunct="1"/>
            <a:r>
              <a:rPr lang="en-GB" altLang="en-US">
                <a:latin typeface="Arial" panose="020B0604020202020204" pitchFamily="34" charset="0"/>
              </a:rPr>
              <a:t>Yukl (2006)</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A18780A-16F7-4631-8861-08C70F05D670}"/>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CDBA961D-0316-4C9D-97C8-C8B529751553}" type="slidenum">
              <a:rPr lang="en-GB" altLang="en-US" sz="1200"/>
              <a:pPr eaLnBrk="1" hangingPunct="1"/>
              <a:t>12</a:t>
            </a:fld>
            <a:endParaRPr lang="en-GB" altLang="en-US" sz="1200"/>
          </a:p>
        </p:txBody>
      </p:sp>
      <p:sp>
        <p:nvSpPr>
          <p:cNvPr id="32770" name="Rectangle 2">
            <a:extLst>
              <a:ext uri="{FF2B5EF4-FFF2-40B4-BE49-F238E27FC236}">
                <a16:creationId xmlns:a16="http://schemas.microsoft.com/office/drawing/2014/main" id="{AD9FAABD-FA6E-4E6C-BD59-A9F1291FD142}"/>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2771" name="Rectangle 3">
            <a:extLst>
              <a:ext uri="{FF2B5EF4-FFF2-40B4-BE49-F238E27FC236}">
                <a16:creationId xmlns:a16="http://schemas.microsoft.com/office/drawing/2014/main" id="{DEE0BFB3-F5CF-4CE8-B393-D9D784F6AA52}"/>
              </a:ext>
            </a:extLst>
          </p:cNvPr>
          <p:cNvSpPr>
            <a:spLocks noGrp="1" noChangeArrowheads="1"/>
          </p:cNvSpPr>
          <p:nvPr>
            <p:ph type="body" idx="1"/>
          </p:nvPr>
        </p:nvSpPr>
        <p:spPr/>
        <p:txBody>
          <a:bodyPr/>
          <a:lstStyle/>
          <a:p>
            <a:pPr eaLnBrk="1" hangingPunct="1">
              <a:buFontTx/>
              <a:buChar char="•"/>
            </a:pPr>
            <a:r>
              <a:rPr lang="en-GB" altLang="en-US" sz="1600">
                <a:latin typeface="Arial" panose="020B0604020202020204" pitchFamily="34" charset="0"/>
              </a:rPr>
              <a:t>  Management can be described as getting things done through people by exercising leadership. T</a:t>
            </a:r>
          </a:p>
          <a:p>
            <a:pPr eaLnBrk="1" hangingPunct="1">
              <a:buFontTx/>
              <a:buChar char="•"/>
            </a:pPr>
            <a:r>
              <a:rPr lang="en-GB" altLang="en-US" sz="1600">
                <a:latin typeface="Arial" panose="020B0604020202020204" pitchFamily="34" charset="0"/>
              </a:rPr>
              <a:t>  This definition emphasizes the importance of the leadership role but is should be remembered that managing also means making effective use of the other resources available to managers – finance, work systems and technology.</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a:ln/>
        </p:spPr>
      </p:sp>
      <p:sp>
        <p:nvSpPr>
          <p:cNvPr id="29698" name="Notes Placeholder 2"/>
          <p:cNvSpPr>
            <a:spLocks noGrp="1"/>
          </p:cNvSpPr>
          <p:nvPr>
            <p:ph type="body" idx="1"/>
          </p:nvPr>
        </p:nvSpPr>
        <p:spPr>
          <a:noFill/>
          <a:ln/>
        </p:spPr>
        <p:txBody>
          <a:bodyPr/>
          <a:lstStyle/>
          <a:p>
            <a:pPr eaLnBrk="1" hangingPunct="1"/>
            <a:endParaRPr lang="en-US"/>
          </a:p>
        </p:txBody>
      </p:sp>
      <p:sp>
        <p:nvSpPr>
          <p:cNvPr id="29699" name="Slide Number Placeholder 3"/>
          <p:cNvSpPr>
            <a:spLocks noGrp="1"/>
          </p:cNvSpPr>
          <p:nvPr>
            <p:ph type="sldNum" sz="quarter" idx="5"/>
          </p:nvPr>
        </p:nvSpPr>
        <p:spPr>
          <a:noFill/>
        </p:spPr>
        <p:txBody>
          <a:bodyPr/>
          <a:lstStyle/>
          <a:p>
            <a:fld id="{F360006E-38AD-44DB-898D-1B8275DDBE40}" type="slidenum">
              <a:rPr lang="en-GB" smtClean="0"/>
              <a:pPr/>
              <a:t>13</a:t>
            </a:fld>
            <a:endParaRPr lang="en-GB"/>
          </a:p>
        </p:txBody>
      </p:sp>
    </p:spTree>
    <p:extLst>
      <p:ext uri="{BB962C8B-B14F-4D97-AF65-F5344CB8AC3E}">
        <p14:creationId xmlns:p14="http://schemas.microsoft.com/office/powerpoint/2010/main" val="4212815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FBCED51-FA35-4383-A7C6-B40E2951AA38}"/>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672C864A-9382-4E38-A69C-28599A97D3D1}" type="slidenum">
              <a:rPr lang="en-GB" altLang="en-US" sz="1200"/>
              <a:pPr eaLnBrk="1" hangingPunct="1"/>
              <a:t>14</a:t>
            </a:fld>
            <a:endParaRPr lang="en-GB" altLang="en-US" sz="1200"/>
          </a:p>
        </p:txBody>
      </p:sp>
      <p:sp>
        <p:nvSpPr>
          <p:cNvPr id="34818" name="Rectangle 2">
            <a:extLst>
              <a:ext uri="{FF2B5EF4-FFF2-40B4-BE49-F238E27FC236}">
                <a16:creationId xmlns:a16="http://schemas.microsoft.com/office/drawing/2014/main" id="{5E6D507C-8F82-48AE-BB34-C55F88D0778C}"/>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4819" name="Rectangle 3">
            <a:extLst>
              <a:ext uri="{FF2B5EF4-FFF2-40B4-BE49-F238E27FC236}">
                <a16:creationId xmlns:a16="http://schemas.microsoft.com/office/drawing/2014/main" id="{C5DA45E3-BEBC-425F-B86A-54FDF8E6EAD5}"/>
              </a:ext>
            </a:extLst>
          </p:cNvPr>
          <p:cNvSpPr>
            <a:spLocks noGrp="1" noChangeArrowheads="1"/>
          </p:cNvSpPr>
          <p:nvPr>
            <p:ph type="body" idx="1"/>
          </p:nvPr>
        </p:nvSpPr>
        <p:spPr/>
        <p:txBody>
          <a:bodyPr/>
          <a:lstStyle/>
          <a:p>
            <a:pPr eaLnBrk="1" hangingPunct="1">
              <a:buFontTx/>
              <a:buChar char="•"/>
              <a:defRPr/>
            </a:pPr>
            <a:r>
              <a:rPr lang="en-US" sz="1600">
                <a:ea typeface="ＭＳ Ｐゴシック" charset="0"/>
              </a:rPr>
              <a:t>  In the private sector, this means making a profit and creating value for shareholders, and producing and delivering valued products and services at a reasonable cost for customers. </a:t>
            </a:r>
          </a:p>
          <a:p>
            <a:pPr eaLnBrk="1" hangingPunct="1">
              <a:buFontTx/>
              <a:buChar char="•"/>
              <a:defRPr/>
            </a:pPr>
            <a:r>
              <a:rPr lang="en-US" sz="1600">
                <a:ea typeface="ＭＳ Ｐゴシック" charset="0"/>
              </a:rPr>
              <a:t>  In the public sector, management is there to ensure that the services the community requires are delivered effectively.</a:t>
            </a:r>
          </a:p>
          <a:p>
            <a:pPr eaLnBrk="1" hangingPunct="1">
              <a:buFontTx/>
              <a:buChar char="•"/>
              <a:defRPr/>
            </a:pPr>
            <a:r>
              <a:rPr lang="en-US" sz="1600">
                <a:ea typeface="ＭＳ Ｐゴシック" charset="0"/>
              </a:rPr>
              <a:t> In the voluntary sector, management sees that the purposes of the charity are achieved and also keeps the faith of the community and donors. </a:t>
            </a:r>
          </a:p>
          <a:p>
            <a:pPr eaLnBrk="1" hangingPunct="1">
              <a:buFontTx/>
              <a:buChar char="•"/>
              <a:defRPr/>
            </a:pPr>
            <a:r>
              <a:rPr lang="en-US" sz="1600">
                <a:ea typeface="ＭＳ Ｐゴシック" charset="0"/>
              </a:rPr>
              <a:t>  In all sectors management is about exercising social responsibility and providing rewarding employment and development opportunities for employees.</a:t>
            </a:r>
            <a:endParaRPr lang="en-GB" sz="1600">
              <a:ea typeface="ＭＳ Ｐゴシック"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a:p>
        </p:txBody>
      </p:sp>
      <p:sp>
        <p:nvSpPr>
          <p:cNvPr id="68611" name="Slide Number Placeholder 3"/>
          <p:cNvSpPr>
            <a:spLocks noGrp="1"/>
          </p:cNvSpPr>
          <p:nvPr>
            <p:ph type="sldNum" sz="quarter" idx="5"/>
          </p:nvPr>
        </p:nvSpPr>
        <p:spPr>
          <a:noFill/>
        </p:spPr>
        <p:txBody>
          <a:bodyPr/>
          <a:lstStyle/>
          <a:p>
            <a:fld id="{98D112E4-DC4D-4CD9-8D69-05E331628F62}" type="slidenum">
              <a:rPr lang="en-GB" smtClean="0"/>
              <a:pPr/>
              <a:t>15</a:t>
            </a:fld>
            <a:endParaRPr lang="en-GB"/>
          </a:p>
        </p:txBody>
      </p:sp>
    </p:spTree>
    <p:extLst>
      <p:ext uri="{BB962C8B-B14F-4D97-AF65-F5344CB8AC3E}">
        <p14:creationId xmlns:p14="http://schemas.microsoft.com/office/powerpoint/2010/main" val="1859317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08ECB1F-DCC7-452B-AD2A-4EA0573D6B8E}"/>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38605809-7ED5-4CD7-B6FC-8AEDF5013481}" type="slidenum">
              <a:rPr lang="en-GB" altLang="en-US" sz="1200"/>
              <a:pPr eaLnBrk="1" hangingPunct="1"/>
              <a:t>16</a:t>
            </a:fld>
            <a:endParaRPr lang="en-GB" altLang="en-US" sz="1200"/>
          </a:p>
        </p:txBody>
      </p:sp>
      <p:sp>
        <p:nvSpPr>
          <p:cNvPr id="9218" name="Rectangle 2">
            <a:extLst>
              <a:ext uri="{FF2B5EF4-FFF2-40B4-BE49-F238E27FC236}">
                <a16:creationId xmlns:a16="http://schemas.microsoft.com/office/drawing/2014/main" id="{CBC4F94C-CE7E-49A2-B37E-32EA670E11F3}"/>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9219" name="Rectangle 3">
            <a:extLst>
              <a:ext uri="{FF2B5EF4-FFF2-40B4-BE49-F238E27FC236}">
                <a16:creationId xmlns:a16="http://schemas.microsoft.com/office/drawing/2014/main" id="{D37A3FC4-82C5-4ED1-A72F-2AE17814D6EB}"/>
              </a:ext>
            </a:extLst>
          </p:cNvPr>
          <p:cNvSpPr>
            <a:spLocks noGrp="1" noChangeArrowheads="1"/>
          </p:cNvSpPr>
          <p:nvPr>
            <p:ph type="body" idx="1"/>
          </p:nvPr>
        </p:nvSpPr>
        <p:spPr/>
        <p:txBody>
          <a:bodyPr/>
          <a:lstStyle/>
          <a:p>
            <a:pPr eaLnBrk="1" hangingPunct="1"/>
            <a:r>
              <a:rPr lang="en-GB" altLang="en-US" sz="1400">
                <a:latin typeface="Arial" panose="020B0604020202020204" pitchFamily="34" charset="0"/>
              </a:rPr>
              <a:t>The purpose of strategic management is to: 'elicit the present actions for the future' and become 'action vehicles - integrating and institutionalizing mechanisms for change' . (Rosabeth Moss Kanter, 1984) </a:t>
            </a:r>
          </a:p>
          <a:p>
            <a:pPr eaLnBrk="1" hangingPunct="1"/>
            <a:r>
              <a:rPr lang="en-GB" altLang="en-US" sz="1400">
                <a:latin typeface="Arial" panose="020B0604020202020204" pitchFamily="34" charset="0"/>
              </a:rPr>
              <a:t>The key strategic management activity is </a:t>
            </a:r>
            <a:r>
              <a:rPr lang="ja-JP" altLang="en-GB" sz="1400">
                <a:latin typeface="Arial" panose="020B0604020202020204" pitchFamily="34" charset="0"/>
              </a:rPr>
              <a:t>‘</a:t>
            </a:r>
            <a:r>
              <a:rPr lang="en-GB" altLang="ja-JP" sz="1400">
                <a:latin typeface="Arial" panose="020B0604020202020204" pitchFamily="34" charset="0"/>
              </a:rPr>
              <a:t>deciding what business the company will be in and forming a strategic vision of where the organization needs to be headed – in effect, infusing the organization with a sense of purpose, providing long-term direction, and establishing a clear mission to be accomplished</a:t>
            </a:r>
            <a:r>
              <a:rPr lang="ja-JP" altLang="en-GB" sz="1400">
                <a:latin typeface="Arial" panose="020B0604020202020204" pitchFamily="34" charset="0"/>
              </a:rPr>
              <a:t>’</a:t>
            </a:r>
            <a:r>
              <a:rPr lang="en-GB" altLang="ja-JP" sz="1400">
                <a:latin typeface="Arial" panose="020B0604020202020204" pitchFamily="34" charset="0"/>
              </a:rPr>
              <a:t>. (Thompson and Strickland, 1996)</a:t>
            </a:r>
          </a:p>
          <a:p>
            <a:pPr eaLnBrk="1" hangingPunct="1"/>
            <a:r>
              <a:rPr lang="en-GB" altLang="en-US" sz="1400" b="1">
                <a:latin typeface="Arial" panose="020B0604020202020204" pitchFamily="34" charset="0"/>
              </a:rPr>
              <a:t>Strategic management:</a:t>
            </a:r>
          </a:p>
          <a:p>
            <a:pPr eaLnBrk="1" hangingPunct="1">
              <a:buFontTx/>
              <a:buChar char="•"/>
            </a:pPr>
            <a:r>
              <a:rPr lang="en-GB" altLang="en-US" sz="1400">
                <a:latin typeface="Arial" panose="020B0604020202020204" pitchFamily="34" charset="0"/>
              </a:rPr>
              <a:t> involves the formulation and implementation of business, HRM and L&amp;D strategies and business model innovation</a:t>
            </a:r>
          </a:p>
          <a:p>
            <a:pPr eaLnBrk="1" hangingPunct="1">
              <a:buFontTx/>
              <a:buChar char="•"/>
            </a:pPr>
            <a:r>
              <a:rPr lang="en-GB" altLang="en-US" sz="1400">
                <a:latin typeface="Arial" panose="020B0604020202020204" pitchFamily="34" charset="0"/>
              </a:rPr>
              <a:t> takes into account the core competences or capabilities of the organization </a:t>
            </a:r>
          </a:p>
          <a:p>
            <a:pPr eaLnBrk="1" hangingPunct="1">
              <a:buFontTx/>
              <a:buChar char="•"/>
            </a:pPr>
            <a:r>
              <a:rPr lang="en-GB" altLang="en-US" sz="1400">
                <a:latin typeface="Arial" panose="020B0604020202020204" pitchFamily="34" charset="0"/>
              </a:rPr>
              <a:t> is practiced against the background of the concepts of the resource-based view and strategic fit</a:t>
            </a:r>
          </a:p>
          <a:p>
            <a:pPr eaLnBrk="1" hangingPunct="1">
              <a:buFontTx/>
              <a:buChar char="•"/>
            </a:pPr>
            <a:r>
              <a:rPr lang="en-GB" altLang="en-US" sz="1400">
                <a:latin typeface="Arial" panose="020B0604020202020204" pitchFamily="34" charset="0"/>
              </a:rPr>
              <a:t> requires high levels of strategic capability amongst all managers, including those in the HRM and L&amp;D functions.</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541F538-8B20-4A95-8DCD-0A7A829A3F2F}"/>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36B4A7C6-92A5-4CEF-A5C6-4146152D4B9B}" type="slidenum">
              <a:rPr lang="en-GB" altLang="en-US" sz="1200"/>
              <a:pPr eaLnBrk="1" hangingPunct="1"/>
              <a:t>17</a:t>
            </a:fld>
            <a:endParaRPr lang="en-GB" altLang="en-US" sz="1200"/>
          </a:p>
        </p:txBody>
      </p:sp>
      <p:sp>
        <p:nvSpPr>
          <p:cNvPr id="11266" name="Rectangle 2">
            <a:extLst>
              <a:ext uri="{FF2B5EF4-FFF2-40B4-BE49-F238E27FC236}">
                <a16:creationId xmlns:a16="http://schemas.microsoft.com/office/drawing/2014/main" id="{7E37DE8F-2DF6-4497-9D3A-81919B53F1CA}"/>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1267" name="Rectangle 3">
            <a:extLst>
              <a:ext uri="{FF2B5EF4-FFF2-40B4-BE49-F238E27FC236}">
                <a16:creationId xmlns:a16="http://schemas.microsoft.com/office/drawing/2014/main" id="{7AC2213A-5677-4AB6-99C9-112E88038ED6}"/>
              </a:ext>
            </a:extLst>
          </p:cNvPr>
          <p:cNvSpPr>
            <a:spLocks noGrp="1" noChangeArrowheads="1"/>
          </p:cNvSpPr>
          <p:nvPr>
            <p:ph type="body" idx="1"/>
          </p:nvPr>
        </p:nvSpPr>
        <p:spPr/>
        <p:txBody>
          <a:bodyPr/>
          <a:lstStyle/>
          <a:p>
            <a:pPr eaLnBrk="1" hangingPunct="1"/>
            <a:r>
              <a:rPr lang="en-GB" altLang="en-US" sz="1400" i="1">
                <a:latin typeface="Arial" panose="020B0604020202020204" pitchFamily="34" charset="0"/>
              </a:rPr>
              <a:t>Core competencies</a:t>
            </a:r>
            <a:r>
              <a:rPr lang="en-GB" altLang="en-US" sz="1400">
                <a:latin typeface="Arial" panose="020B0604020202020204" pitchFamily="34" charset="0"/>
              </a:rPr>
              <a:t> or distinctive capabilities describe what the organization is specially or uniquely capable of doing. </a:t>
            </a:r>
          </a:p>
          <a:p>
            <a:pPr eaLnBrk="1" hangingPunct="1"/>
            <a:r>
              <a:rPr lang="en-GB" altLang="en-US" sz="1400" i="1">
                <a:latin typeface="Arial" panose="020B0604020202020204" pitchFamily="34" charset="0"/>
              </a:rPr>
              <a:t>The resource-based view</a:t>
            </a:r>
            <a:r>
              <a:rPr lang="en-GB" altLang="en-US" sz="1400">
                <a:latin typeface="Arial" panose="020B0604020202020204" pitchFamily="34" charset="0"/>
              </a:rPr>
              <a:t> of strategy is that the firm is a bundle of distinctive resources that are the keys to developing competitive advantage – the strategic capability of a firm depends on its resource capability. Barney (1991)  stated that </a:t>
            </a:r>
            <a:r>
              <a:rPr lang="ja-JP" altLang="en-GB" sz="1400">
                <a:latin typeface="Arial" panose="020B0604020202020204" pitchFamily="34" charset="0"/>
              </a:rPr>
              <a:t>‘</a:t>
            </a:r>
            <a:r>
              <a:rPr lang="en-GB" altLang="ja-JP" sz="1400">
                <a:latin typeface="Arial" panose="020B0604020202020204" pitchFamily="34" charset="0"/>
              </a:rPr>
              <a:t>a firm is said to have a competitive advantage when it is implementing a value creating strategy not simultaneously being implemented by any current or potential competitors </a:t>
            </a:r>
            <a:r>
              <a:rPr lang="en-GB" altLang="ja-JP" sz="1400" i="1">
                <a:latin typeface="Arial" panose="020B0604020202020204" pitchFamily="34" charset="0"/>
              </a:rPr>
              <a:t>and </a:t>
            </a:r>
            <a:r>
              <a:rPr lang="en-GB" altLang="ja-JP" sz="1400">
                <a:latin typeface="Arial" panose="020B0604020202020204" pitchFamily="34" charset="0"/>
              </a:rPr>
              <a:t>when these other firms are unable to duplicate the benefits of this strategy</a:t>
            </a:r>
            <a:r>
              <a:rPr lang="ja-JP" altLang="en-GB" sz="1400">
                <a:latin typeface="Arial" panose="020B0604020202020204" pitchFamily="34" charset="0"/>
              </a:rPr>
              <a:t>’</a:t>
            </a:r>
            <a:r>
              <a:rPr lang="en-GB" altLang="ja-JP" sz="1400">
                <a:latin typeface="Arial" panose="020B0604020202020204" pitchFamily="34" charset="0"/>
              </a:rPr>
              <a:t>. This will happen if their resources are valuable, rare, inimitable, and non-substitutable. </a:t>
            </a:r>
          </a:p>
          <a:p>
            <a:pPr eaLnBrk="1" hangingPunct="1"/>
            <a:r>
              <a:rPr lang="en-GB" altLang="en-US" sz="1400" i="1">
                <a:latin typeface="Arial" panose="020B0604020202020204" pitchFamily="34" charset="0"/>
              </a:rPr>
              <a:t>Strategic fit </a:t>
            </a:r>
            <a:r>
              <a:rPr lang="en-GB" altLang="en-US" sz="1400">
                <a:latin typeface="Arial" panose="020B0604020202020204" pitchFamily="34" charset="0"/>
              </a:rPr>
              <a:t>is the concept that to maximise competitive advantage a firm must match its capabilities and resources to the opportunities available in the external environment. </a:t>
            </a:r>
          </a:p>
          <a:p>
            <a:pPr eaLnBrk="1" hangingPunct="1"/>
            <a:r>
              <a:rPr lang="en-GB" altLang="en-US" sz="1400" i="1">
                <a:latin typeface="Arial" panose="020B0604020202020204" pitchFamily="34" charset="0"/>
              </a:rPr>
              <a:t>Strategic capability</a:t>
            </a:r>
            <a:r>
              <a:rPr lang="en-GB" altLang="en-US" sz="1400">
                <a:latin typeface="Arial" panose="020B0604020202020204" pitchFamily="34" charset="0"/>
              </a:rPr>
              <a:t> refers to the ability of an organization to develop and implement strategies which will achieve sustained competitive advantage. It is therefore about the capacity to select the most appropriate vision, to define realistic intentions, to match resources to opportunities and to prepare and implement strategic plans.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2464EB4-A7D9-4111-86AD-257F8EDEC069}"/>
              </a:ext>
            </a:extLst>
          </p:cNvPr>
          <p:cNvSpPr>
            <a:spLocks noGrp="1" noChangeArrowheads="1"/>
          </p:cNvSpPr>
          <p:nvPr>
            <p:ph type="sldNum" sz="quarter" idx="5"/>
          </p:nvPr>
        </p:nvSpPr>
        <p:spPr>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lvl1pPr eaLnBrk="0" hangingPunct="0">
              <a:defRPr sz="2400">
                <a:solidFill>
                  <a:schemeClr val="tx1"/>
                </a:solidFill>
                <a:latin typeface="Arial" panose="020B0604020202020204" pitchFamily="34" charset="0"/>
                <a:ea typeface="MS PGothic" panose="020B0600070205080204" pitchFamily="34" charset="-128"/>
              </a:defRPr>
            </a:lvl1pPr>
            <a:lvl2pPr marL="742950" indent="-285750" eaLnBrk="0" hangingPunct="0">
              <a:defRPr sz="2400">
                <a:solidFill>
                  <a:schemeClr val="tx1"/>
                </a:solidFill>
                <a:latin typeface="Arial" panose="020B0604020202020204" pitchFamily="34" charset="0"/>
                <a:ea typeface="MS PGothic" panose="020B0600070205080204" pitchFamily="34" charset="-128"/>
              </a:defRPr>
            </a:lvl2pPr>
            <a:lvl3pPr marL="1143000" indent="-228600" eaLnBrk="0" hangingPunct="0">
              <a:defRPr sz="2400">
                <a:solidFill>
                  <a:schemeClr val="tx1"/>
                </a:solidFill>
                <a:latin typeface="Arial" panose="020B0604020202020204" pitchFamily="34" charset="0"/>
                <a:ea typeface="MS PGothic" panose="020B0600070205080204" pitchFamily="34" charset="-128"/>
              </a:defRPr>
            </a:lvl3pPr>
            <a:lvl4pPr marL="1600200" indent="-228600" eaLnBrk="0" hangingPunct="0">
              <a:defRPr sz="2400">
                <a:solidFill>
                  <a:schemeClr val="tx1"/>
                </a:solidFill>
                <a:latin typeface="Arial" panose="020B0604020202020204" pitchFamily="34" charset="0"/>
                <a:ea typeface="MS PGothic" panose="020B0600070205080204" pitchFamily="34" charset="-128"/>
              </a:defRPr>
            </a:lvl4pPr>
            <a:lvl5pPr marL="2057400" indent="-228600" eaLnBrk="0" hangingPunct="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eaLnBrk="1" hangingPunct="1"/>
            <a:fld id="{52169CA8-1BF4-4687-AE9C-B6E85CEE299F}" type="slidenum">
              <a:rPr lang="en-GB" altLang="en-US" sz="1200"/>
              <a:pPr eaLnBrk="1" hangingPunct="1"/>
              <a:t>20</a:t>
            </a:fld>
            <a:endParaRPr lang="en-GB" altLang="en-US" sz="1200"/>
          </a:p>
        </p:txBody>
      </p:sp>
      <p:sp>
        <p:nvSpPr>
          <p:cNvPr id="38914" name="Rectangle 2">
            <a:extLst>
              <a:ext uri="{FF2B5EF4-FFF2-40B4-BE49-F238E27FC236}">
                <a16:creationId xmlns:a16="http://schemas.microsoft.com/office/drawing/2014/main" id="{39BA5327-12AC-4643-8FB1-D7D9063666BE}"/>
              </a:ext>
            </a:extLst>
          </p:cNvPr>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38915" name="Rectangle 3">
            <a:extLst>
              <a:ext uri="{FF2B5EF4-FFF2-40B4-BE49-F238E27FC236}">
                <a16:creationId xmlns:a16="http://schemas.microsoft.com/office/drawing/2014/main" id="{A6AE66C2-A254-47D7-9949-30EA5030FB37}"/>
              </a:ext>
            </a:extLst>
          </p:cNvPr>
          <p:cNvSpPr>
            <a:spLocks noGrp="1" noChangeArrowheads="1"/>
          </p:cNvSpPr>
          <p:nvPr>
            <p:ph type="body" idx="1"/>
          </p:nvPr>
        </p:nvSpPr>
        <p:spPr/>
        <p:txBody>
          <a:bodyPr/>
          <a:lstStyle/>
          <a:p>
            <a:pPr eaLnBrk="1" hangingPunct="1"/>
            <a:r>
              <a:rPr lang="en-US" altLang="en-US">
                <a:latin typeface="Arial" panose="020B0604020202020204" pitchFamily="34" charset="0"/>
              </a:rPr>
              <a:t>Warren Bennis (1989) viewed managers as those who promote efficiency, follow the rules and accept the status quo, while leaders focus on challenging the rules and promoting effectiveness. John Kotter (1991) saw managers as being the ones who plan, budget, organize and control, while leaders set direction, manage change and motivate people.</a:t>
            </a:r>
            <a:r>
              <a:rPr lang="en-GB" altLang="en-US">
                <a:latin typeface="Arial" panose="020B0604020202020204" pitchFamily="34" charset="0"/>
              </a:rPr>
              <a:t> </a:t>
            </a:r>
          </a:p>
          <a:p>
            <a:pPr eaLnBrk="1" hangingPunct="1"/>
            <a:r>
              <a:rPr lang="en-US" altLang="en-US">
                <a:latin typeface="Arial" panose="020B0604020202020204" pitchFamily="34" charset="0"/>
              </a:rPr>
              <a:t>As Birkinshaw (2010) commented: ‘By dichotomizing the work of executives in this way, Kotter, Bennis and others squeezed out the essence of what managers do and basically left them with the boring work that “leaders” don’t want’. His view on the leadership-versus management debate was that: ‘Leadership is a process of social influence, concerned with the traits, styles and behaviours of individuals that causes others to follow them. Management is the act of getting people together to accomplish desired goals. To put it simply, we all need to be both leaders and managers’ </a:t>
            </a:r>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889E5BE-28FC-495B-944D-9E49ECA4C0ED}" type="slidenum">
              <a:rPr lang="en-GB" smtClean="0"/>
              <a:t>22</a:t>
            </a:fld>
            <a:endParaRPr lang="en-GB"/>
          </a:p>
        </p:txBody>
      </p:sp>
    </p:spTree>
    <p:extLst>
      <p:ext uri="{BB962C8B-B14F-4D97-AF65-F5344CB8AC3E}">
        <p14:creationId xmlns:p14="http://schemas.microsoft.com/office/powerpoint/2010/main" val="17258972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2889E5BE-28FC-495B-944D-9E49ECA4C0ED}" type="slidenum">
              <a:rPr lang="en-GB" smtClean="0"/>
              <a:t>24</a:t>
            </a:fld>
            <a:endParaRPr lang="en-GB"/>
          </a:p>
        </p:txBody>
      </p:sp>
    </p:spTree>
    <p:extLst>
      <p:ext uri="{BB962C8B-B14F-4D97-AF65-F5344CB8AC3E}">
        <p14:creationId xmlns:p14="http://schemas.microsoft.com/office/powerpoint/2010/main" val="7716483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699DCD44-492A-4C69-8B64-EB8089CAE4F3}" type="datetimeFigureOut">
              <a:rPr lang="en-GB" smtClean="0"/>
              <a:t>26/09/2024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35636913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9DCD44-492A-4C69-8B64-EB8089CAE4F3}" type="datetimeFigureOut">
              <a:rPr lang="en-GB" smtClean="0"/>
              <a:t>26/09/2024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751435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9DCD44-492A-4C69-8B64-EB8089CAE4F3}" type="datetimeFigureOut">
              <a:rPr lang="en-GB" smtClean="0"/>
              <a:t>26/09/2024</a:t>
            </a:fld>
            <a:endParaRPr lang="en-GB"/>
          </a:p>
        </p:txBody>
      </p:sp>
      <p:sp>
        <p:nvSpPr>
          <p:cNvPr id="6" name="Slide Number Placeholder 5"/>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3894677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99DCD44-492A-4C69-8B64-EB8089CAE4F3}" type="datetimeFigureOut">
              <a:rPr lang="en-GB" smtClean="0"/>
              <a:t>26/09/2024</a:t>
            </a:fld>
            <a:endParaRPr lang="en-GB"/>
          </a:p>
        </p:txBody>
      </p:sp>
      <p:sp>
        <p:nvSpPr>
          <p:cNvPr id="7" name="Slide Number Placeholder 6"/>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2583550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99DCD44-492A-4C69-8B64-EB8089CAE4F3}" type="datetimeFigureOut">
              <a:rPr lang="en-GB" smtClean="0"/>
              <a:t>26/09/2024</a:t>
            </a:fld>
            <a:endParaRPr lang="en-GB"/>
          </a:p>
        </p:txBody>
      </p:sp>
      <p:sp>
        <p:nvSpPr>
          <p:cNvPr id="9" name="Slide Number Placeholder 8"/>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30448274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99DCD44-492A-4C69-8B64-EB8089CAE4F3}" type="datetimeFigureOut">
              <a:rPr lang="en-GB" smtClean="0"/>
              <a:t>26/09/2024</a:t>
            </a:fld>
            <a:endParaRPr lang="en-GB"/>
          </a:p>
        </p:txBody>
      </p:sp>
      <p:sp>
        <p:nvSpPr>
          <p:cNvPr id="5" name="Slide Number Placeholder 4"/>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18482596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9DCD44-492A-4C69-8B64-EB8089CAE4F3}" type="datetimeFigureOut">
              <a:rPr lang="en-GB" smtClean="0"/>
              <a:t>26/09/2024</a:t>
            </a:fld>
            <a:endParaRPr lang="en-GB"/>
          </a:p>
        </p:txBody>
      </p:sp>
      <p:sp>
        <p:nvSpPr>
          <p:cNvPr id="4" name="Slide Number Placeholder 3"/>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3004444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9DCD44-492A-4C69-8B64-EB8089CAE4F3}" type="datetimeFigureOut">
              <a:rPr lang="en-GB" smtClean="0"/>
              <a:t>26/09/2024</a:t>
            </a:fld>
            <a:endParaRPr lang="en-GB"/>
          </a:p>
        </p:txBody>
      </p:sp>
      <p:sp>
        <p:nvSpPr>
          <p:cNvPr id="7" name="Slide Number Placeholder 6"/>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3631792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9DCD44-492A-4C69-8B64-EB8089CAE4F3}" type="datetimeFigureOut">
              <a:rPr lang="en-GB" smtClean="0"/>
              <a:t>26/09/2024</a:t>
            </a:fld>
            <a:endParaRPr lang="en-GB"/>
          </a:p>
        </p:txBody>
      </p:sp>
      <p:sp>
        <p:nvSpPr>
          <p:cNvPr id="7" name="Slide Number Placeholder 6"/>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55770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9DCD44-492A-4C69-8B64-EB8089CAE4F3}" type="datetimeFigureOut">
              <a:rPr lang="en-GB" smtClean="0"/>
              <a:t>26/09/2024</a:t>
            </a:fld>
            <a:endParaRPr lang="en-GB"/>
          </a:p>
        </p:txBody>
      </p:sp>
      <p:sp>
        <p:nvSpPr>
          <p:cNvPr id="6" name="Slide Number Placeholder 5"/>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1706491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99DCD44-492A-4C69-8B64-EB8089CAE4F3}" type="datetimeFigureOut">
              <a:rPr lang="en-GB" smtClean="0"/>
              <a:t>26/09/2024</a:t>
            </a:fld>
            <a:endParaRPr lang="en-GB"/>
          </a:p>
        </p:txBody>
      </p:sp>
      <p:sp>
        <p:nvSpPr>
          <p:cNvPr id="6" name="Slide Number Placeholder 5"/>
          <p:cNvSpPr>
            <a:spLocks noGrp="1"/>
          </p:cNvSpPr>
          <p:nvPr>
            <p:ph type="sldNum" sz="quarter" idx="12"/>
          </p:nvPr>
        </p:nvSpPr>
        <p:spPr/>
        <p:txBody>
          <a:bodyPr/>
          <a:lstStyle/>
          <a:p>
            <a:fld id="{1A10B574-82EE-45D6-808F-0BAE6787C315}" type="slidenum">
              <a:rPr lang="en-GB" smtClean="0"/>
              <a:t>‹#›</a:t>
            </a:fld>
            <a:endParaRPr lang="en-GB"/>
          </a:p>
        </p:txBody>
      </p:sp>
    </p:spTree>
    <p:extLst>
      <p:ext uri="{BB962C8B-B14F-4D97-AF65-F5344CB8AC3E}">
        <p14:creationId xmlns:p14="http://schemas.microsoft.com/office/powerpoint/2010/main" val="2874594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699DCD44-492A-4C69-8B64-EB8089CAE4F3}" type="datetimeFigureOut">
              <a:rPr lang="en-GB" smtClean="0"/>
              <a:t>26/09/2024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A10B574-82EE-45D6-808F-0BAE6787C315}" type="slidenum">
              <a:rPr lang="en-GB" smtClean="0"/>
              <a:t>‹#›</a:t>
            </a:fld>
            <a:endParaRPr lang="en-GB"/>
          </a:p>
        </p:txBody>
      </p:sp>
    </p:spTree>
    <p:extLst>
      <p:ext uri="{BB962C8B-B14F-4D97-AF65-F5344CB8AC3E}">
        <p14:creationId xmlns:p14="http://schemas.microsoft.com/office/powerpoint/2010/main" val="16873281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7.xml"/><Relationship Id="rId1" Type="http://schemas.openxmlformats.org/officeDocument/2006/relationships/video" Target="https://www.youtube.com/embed/qzoIAJYPQwo?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CD9C-57CA-44D8-BD02-29822E431621}"/>
              </a:ext>
            </a:extLst>
          </p:cNvPr>
          <p:cNvSpPr>
            <a:spLocks noGrp="1"/>
          </p:cNvSpPr>
          <p:nvPr>
            <p:ph type="ctrTitle"/>
          </p:nvPr>
        </p:nvSpPr>
        <p:spPr>
          <a:xfrm>
            <a:off x="911424" y="2321350"/>
            <a:ext cx="10363200" cy="1470025"/>
          </a:xfrm>
        </p:spPr>
        <p:txBody>
          <a:bodyPr>
            <a:normAutofit fontScale="90000"/>
          </a:bodyPr>
          <a:lstStyle/>
          <a:p>
            <a:r>
              <a:rPr lang="en-GB" sz="6000" b="1" dirty="0">
                <a:effectLst/>
                <a:latin typeface="Arial" panose="020B0604020202020204" pitchFamily="34" charset="0"/>
                <a:ea typeface="Times New Roman" panose="02020603050405020304" pitchFamily="18" charset="0"/>
              </a:rPr>
              <a:t>Contemporary Themes in Leadership and Management</a:t>
            </a:r>
            <a:br>
              <a:rPr lang="en-GB" sz="6000" dirty="0">
                <a:effectLst/>
                <a:latin typeface="Times New Roman" panose="02020603050405020304" pitchFamily="18" charset="0"/>
                <a:ea typeface="Times New Roman" panose="02020603050405020304" pitchFamily="18" charset="0"/>
              </a:rPr>
            </a:br>
            <a:r>
              <a:rPr lang="en-GB" sz="6000" b="1" dirty="0">
                <a:effectLst/>
                <a:latin typeface="Arial" panose="020B0604020202020204" pitchFamily="34" charset="0"/>
                <a:ea typeface="Times New Roman" panose="02020603050405020304" pitchFamily="18" charset="0"/>
              </a:rPr>
              <a:t> </a:t>
            </a:r>
            <a:br>
              <a:rPr lang="en-GB" sz="6000" dirty="0">
                <a:effectLst/>
                <a:latin typeface="Times New Roman" panose="02020603050405020304" pitchFamily="18" charset="0"/>
                <a:ea typeface="Times New Roman" panose="02020603050405020304" pitchFamily="18" charset="0"/>
              </a:rPr>
            </a:br>
            <a:r>
              <a:rPr lang="en-GB" b="1" dirty="0">
                <a:effectLst/>
                <a:latin typeface="Arial" panose="020B0604020202020204" pitchFamily="34" charset="0"/>
                <a:ea typeface="Times New Roman" panose="02020603050405020304" pitchFamily="18" charset="0"/>
              </a:rPr>
              <a:t>BMSW7000</a:t>
            </a:r>
            <a:br>
              <a:rPr lang="en-GB" sz="1800" dirty="0">
                <a:effectLst/>
                <a:latin typeface="Times New Roman" panose="02020603050405020304" pitchFamily="18" charset="0"/>
                <a:ea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73E0BAFA-4F19-4796-BF30-A35ADA5954C7}"/>
              </a:ext>
            </a:extLst>
          </p:cNvPr>
          <p:cNvSpPr>
            <a:spLocks noGrp="1"/>
          </p:cNvSpPr>
          <p:nvPr>
            <p:ph type="subTitle" idx="1"/>
          </p:nvPr>
        </p:nvSpPr>
        <p:spPr>
          <a:xfrm>
            <a:off x="1825824" y="4285528"/>
            <a:ext cx="8534400" cy="1752600"/>
          </a:xfrm>
        </p:spPr>
        <p:txBody>
          <a:bodyPr/>
          <a:lstStyle/>
          <a:p>
            <a:r>
              <a:rPr lang="en-GB" dirty="0"/>
              <a:t>Week 1 </a:t>
            </a:r>
          </a:p>
        </p:txBody>
      </p:sp>
    </p:spTree>
    <p:extLst>
      <p:ext uri="{BB962C8B-B14F-4D97-AF65-F5344CB8AC3E}">
        <p14:creationId xmlns:p14="http://schemas.microsoft.com/office/powerpoint/2010/main" val="14797435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Contemporary Themes in Management and Leadership</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384045796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522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9EE63-0DB4-4D01-B730-08C996CFCF86}"/>
              </a:ext>
            </a:extLst>
          </p:cNvPr>
          <p:cNvSpPr>
            <a:spLocks noGrp="1"/>
          </p:cNvSpPr>
          <p:nvPr>
            <p:ph type="title"/>
          </p:nvPr>
        </p:nvSpPr>
        <p:spPr/>
        <p:txBody>
          <a:bodyPr/>
          <a:lstStyle/>
          <a:p>
            <a:r>
              <a:rPr lang="en-GB" dirty="0"/>
              <a:t>Module</a:t>
            </a:r>
          </a:p>
        </p:txBody>
      </p:sp>
      <p:sp>
        <p:nvSpPr>
          <p:cNvPr id="3" name="Content Placeholder 2">
            <a:extLst>
              <a:ext uri="{FF2B5EF4-FFF2-40B4-BE49-F238E27FC236}">
                <a16:creationId xmlns:a16="http://schemas.microsoft.com/office/drawing/2014/main" id="{DC503250-D040-438D-829A-3C3A4019D649}"/>
              </a:ext>
            </a:extLst>
          </p:cNvPr>
          <p:cNvSpPr>
            <a:spLocks noGrp="1"/>
          </p:cNvSpPr>
          <p:nvPr>
            <p:ph idx="1"/>
          </p:nvPr>
        </p:nvSpPr>
        <p:spPr/>
        <p:txBody>
          <a:bodyPr>
            <a:normAutofit/>
          </a:bodyPr>
          <a:lstStyle/>
          <a:p>
            <a:pPr marL="0" lvl="0" indent="0" algn="just">
              <a:buNone/>
            </a:pPr>
            <a:r>
              <a:rPr lang="en-GB" sz="1800" dirty="0">
                <a:effectLst/>
                <a:latin typeface="Arial" panose="020B0604020202020204" pitchFamily="34" charset="0"/>
                <a:ea typeface="Arial" panose="020B0604020202020204" pitchFamily="34" charset="0"/>
              </a:rPr>
              <a:t>Aim..</a:t>
            </a:r>
          </a:p>
          <a:p>
            <a:pPr marL="0" lvl="0" indent="0" algn="just">
              <a:buNone/>
            </a:pPr>
            <a:r>
              <a:rPr lang="en-GB" sz="1800" dirty="0">
                <a:effectLst/>
                <a:latin typeface="Arial" panose="020B0604020202020204" pitchFamily="34" charset="0"/>
                <a:ea typeface="Arial" panose="020B0604020202020204" pitchFamily="34" charset="0"/>
              </a:rPr>
              <a:t>To develop the necessary skills to undertake an investigation into contemporary themes in management and leadership in a given context by utilising strategic leadership and management approaches.</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Arial" panose="020B0604020202020204" pitchFamily="34" charset="0"/>
              <a:ea typeface="Times New Roman" panose="02020603050405020304" pitchFamily="18" charset="0"/>
            </a:endParaRPr>
          </a:p>
          <a:p>
            <a:pPr marL="0" indent="0">
              <a:buNone/>
            </a:pPr>
            <a:r>
              <a:rPr lang="en-GB" sz="1800" dirty="0">
                <a:latin typeface="Arial" panose="020B0604020202020204" pitchFamily="34" charset="0"/>
                <a:ea typeface="Times New Roman" panose="02020603050405020304" pitchFamily="18" charset="0"/>
              </a:rPr>
              <a:t>Outcome.. </a:t>
            </a: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l" hangingPunct="1">
              <a:spcBef>
                <a:spcPts val="600"/>
              </a:spcBef>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Critically analyse leadership and management assumptions and practice in a work context by reflecting on the underlying beliefs and ideas of a contemporary theme in management and leadership.</a:t>
            </a:r>
            <a:endParaRPr lang="en-GB" sz="1800" dirty="0">
              <a:effectLst/>
              <a:latin typeface="Times New Roman" panose="02020603050405020304" pitchFamily="18" charset="0"/>
              <a:ea typeface="Times New Roman" panose="02020603050405020304" pitchFamily="18" charset="0"/>
            </a:endParaRPr>
          </a:p>
          <a:p>
            <a:pPr marL="342900" lvl="0" indent="-342900" algn="l" hangingPunct="1">
              <a:spcBef>
                <a:spcPts val="600"/>
              </a:spcBef>
              <a:spcAft>
                <a:spcPts val="0"/>
              </a:spcAft>
              <a:buFont typeface="Symbol" panose="05050102010706020507" pitchFamily="18" charset="2"/>
              <a:buChar char=""/>
            </a:pPr>
            <a:r>
              <a:rPr lang="en-GB" sz="1800" dirty="0">
                <a:solidFill>
                  <a:srgbClr val="000000"/>
                </a:solidFill>
                <a:effectLst/>
                <a:latin typeface="Arial" panose="020B0604020202020204" pitchFamily="34" charset="0"/>
                <a:ea typeface="Cambria" panose="02040503050406030204" pitchFamily="18" charset="0"/>
              </a:rPr>
              <a:t>Design an investigation and implementation plan of relevance to address a contemporary theme in management and leadership and be able to evaluate the results of the investigation.</a:t>
            </a:r>
            <a:endParaRPr lang="en-GB" sz="1800" dirty="0">
              <a:effectLst/>
              <a:latin typeface="Times New Roman" panose="02020603050405020304" pitchFamily="18" charset="0"/>
              <a:ea typeface="Times New Roman" panose="02020603050405020304" pitchFamily="18" charset="0"/>
            </a:endParaRPr>
          </a:p>
          <a:p>
            <a:pPr marL="637540" indent="-180340" algn="l" hangingPunct="1">
              <a:spcBef>
                <a:spcPts val="600"/>
              </a:spcBef>
              <a:spcAft>
                <a:spcPts val="0"/>
              </a:spcAft>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279781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E078A-CC6E-4AEA-BF7E-8315AB0D0D14}"/>
              </a:ext>
            </a:extLst>
          </p:cNvPr>
          <p:cNvSpPr>
            <a:spLocks noGrp="1"/>
          </p:cNvSpPr>
          <p:nvPr>
            <p:ph type="title"/>
          </p:nvPr>
        </p:nvSpPr>
        <p:spPr/>
        <p:txBody>
          <a:bodyPr/>
          <a:lstStyle/>
          <a:p>
            <a:r>
              <a:rPr lang="en-GB" dirty="0"/>
              <a:t>Assessments </a:t>
            </a:r>
          </a:p>
        </p:txBody>
      </p:sp>
      <p:sp>
        <p:nvSpPr>
          <p:cNvPr id="3" name="Content Placeholder 2">
            <a:extLst>
              <a:ext uri="{FF2B5EF4-FFF2-40B4-BE49-F238E27FC236}">
                <a16:creationId xmlns:a16="http://schemas.microsoft.com/office/drawing/2014/main" id="{1511BD5B-C656-45DD-86F1-ED4E848CE43D}"/>
              </a:ext>
            </a:extLst>
          </p:cNvPr>
          <p:cNvSpPr>
            <a:spLocks noGrp="1"/>
          </p:cNvSpPr>
          <p:nvPr>
            <p:ph idx="1"/>
          </p:nvPr>
        </p:nvSpPr>
        <p:spPr/>
        <p:txBody>
          <a:bodyPr/>
          <a:lstStyle/>
          <a:p>
            <a:r>
              <a:rPr lang="en-GB" dirty="0"/>
              <a:t>Essay – 2000 words </a:t>
            </a:r>
          </a:p>
          <a:p>
            <a:r>
              <a:rPr lang="en-GB" dirty="0"/>
              <a:t>Presentation – 20 minutes (60%)</a:t>
            </a:r>
          </a:p>
        </p:txBody>
      </p:sp>
    </p:spTree>
    <p:extLst>
      <p:ext uri="{BB962C8B-B14F-4D97-AF65-F5344CB8AC3E}">
        <p14:creationId xmlns:p14="http://schemas.microsoft.com/office/powerpoint/2010/main" val="3423149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F613-3B43-0A18-0D73-A39E00A12B62}"/>
              </a:ext>
            </a:extLst>
          </p:cNvPr>
          <p:cNvSpPr>
            <a:spLocks noGrp="1"/>
          </p:cNvSpPr>
          <p:nvPr>
            <p:ph type="title"/>
          </p:nvPr>
        </p:nvSpPr>
        <p:spPr>
          <a:xfrm>
            <a:off x="5172074" y="286603"/>
            <a:ext cx="5983605" cy="1450757"/>
          </a:xfrm>
        </p:spPr>
        <p:txBody>
          <a:bodyPr>
            <a:normAutofit/>
          </a:bodyPr>
          <a:lstStyle/>
          <a:p>
            <a:r>
              <a:rPr lang="en-GB" dirty="0"/>
              <a:t>Traditional Leadership Thinking</a:t>
            </a:r>
          </a:p>
        </p:txBody>
      </p:sp>
      <p:pic>
        <p:nvPicPr>
          <p:cNvPr id="5" name="Picture 4" descr="Red toy person in front of two lines of white figures">
            <a:extLst>
              <a:ext uri="{FF2B5EF4-FFF2-40B4-BE49-F238E27FC236}">
                <a16:creationId xmlns:a16="http://schemas.microsoft.com/office/drawing/2014/main" id="{B1B67CAC-596A-2EDB-CB85-408FBBC7CB77}"/>
              </a:ext>
            </a:extLst>
          </p:cNvPr>
          <p:cNvPicPr>
            <a:picLocks noChangeAspect="1"/>
          </p:cNvPicPr>
          <p:nvPr/>
        </p:nvPicPr>
        <p:blipFill rotWithShape="1">
          <a:blip r:embed="rId3"/>
          <a:srcRect l="29972" r="26117"/>
          <a:stretch/>
        </p:blipFill>
        <p:spPr>
          <a:xfrm>
            <a:off x="1036320" y="1054878"/>
            <a:ext cx="3543777" cy="3607274"/>
          </a:xfrm>
          <a:prstGeom prst="rect">
            <a:avLst/>
          </a:prstGeom>
        </p:spPr>
      </p:pic>
      <p:sp>
        <p:nvSpPr>
          <p:cNvPr id="3" name="Content Placeholder 2">
            <a:extLst>
              <a:ext uri="{FF2B5EF4-FFF2-40B4-BE49-F238E27FC236}">
                <a16:creationId xmlns:a16="http://schemas.microsoft.com/office/drawing/2014/main" id="{67DCF13D-54B2-E5E0-1B07-43B4AFF5F4B4}"/>
              </a:ext>
            </a:extLst>
          </p:cNvPr>
          <p:cNvSpPr>
            <a:spLocks noGrp="1"/>
          </p:cNvSpPr>
          <p:nvPr>
            <p:ph idx="1"/>
          </p:nvPr>
        </p:nvSpPr>
        <p:spPr>
          <a:xfrm>
            <a:off x="5172074" y="2108201"/>
            <a:ext cx="5983606" cy="3760891"/>
          </a:xfrm>
        </p:spPr>
        <p:txBody>
          <a:bodyPr>
            <a:normAutofit fontScale="77500" lnSpcReduction="20000"/>
          </a:bodyPr>
          <a:lstStyle/>
          <a:p>
            <a:r>
              <a:rPr lang="en-GB" dirty="0">
                <a:latin typeface="Arial" panose="020B0604020202020204" pitchFamily="34" charset="0"/>
                <a:cs typeface="Arial" panose="020B0604020202020204" pitchFamily="34" charset="0"/>
              </a:rPr>
              <a:t>Traditionally we thought of leadership in regards to ‘Great Man Theory’, but that thinking has evolved.   Leaders are no longer thought of as ‘born’ into a position of leadership through position of birth.</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Contemporary leadership theories such as transformational leadership parallels the ‘Great Man Theory’  </a:t>
            </a:r>
          </a:p>
        </p:txBody>
      </p:sp>
    </p:spTree>
    <p:extLst>
      <p:ext uri="{BB962C8B-B14F-4D97-AF65-F5344CB8AC3E}">
        <p14:creationId xmlns:p14="http://schemas.microsoft.com/office/powerpoint/2010/main" val="2786628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0B82E5DE-DB85-47AE-A23A-7C13F4C69A9B}"/>
              </a:ext>
            </a:extLst>
          </p:cNvPr>
          <p:cNvSpPr>
            <a:spLocks noGrp="1" noChangeArrowheads="1"/>
          </p:cNvSpPr>
          <p:nvPr>
            <p:ph type="title"/>
          </p:nvPr>
        </p:nvSpPr>
        <p:spPr/>
        <p:txBody>
          <a:bodyPr/>
          <a:lstStyle/>
          <a:p>
            <a:pPr eaLnBrk="1" hangingPunct="1">
              <a:defRPr/>
            </a:pPr>
            <a:r>
              <a:rPr lang="en-US" b="1">
                <a:ea typeface="+mj-ea"/>
              </a:rPr>
              <a:t>LEADERSHIP STYLES</a:t>
            </a:r>
            <a:endParaRPr lang="en-GB" b="1">
              <a:ea typeface="+mj-ea"/>
            </a:endParaRPr>
          </a:p>
        </p:txBody>
      </p:sp>
      <p:sp>
        <p:nvSpPr>
          <p:cNvPr id="17411" name="Rectangle 3">
            <a:extLst>
              <a:ext uri="{FF2B5EF4-FFF2-40B4-BE49-F238E27FC236}">
                <a16:creationId xmlns:a16="http://schemas.microsoft.com/office/drawing/2014/main" id="{DC554030-2BB8-4C76-8909-6F7F47506373}"/>
              </a:ext>
            </a:extLst>
          </p:cNvPr>
          <p:cNvSpPr>
            <a:spLocks noGrp="1" noChangeArrowheads="1"/>
          </p:cNvSpPr>
          <p:nvPr>
            <p:ph type="body" idx="1"/>
          </p:nvPr>
        </p:nvSpPr>
        <p:spPr/>
        <p:txBody>
          <a:bodyPr/>
          <a:lstStyle/>
          <a:p>
            <a:pPr eaLnBrk="1" hangingPunct="1">
              <a:buFontTx/>
              <a:buNone/>
              <a:defRPr/>
            </a:pPr>
            <a:r>
              <a:rPr lang="en-GB" dirty="0">
                <a:ea typeface="+mn-ea"/>
              </a:rPr>
              <a:t>   </a:t>
            </a:r>
            <a:r>
              <a:rPr lang="en-GB" sz="2400" dirty="0"/>
              <a:t>Many styles of leadership - no one style is necessarily better than the other in any situation. To greater or lesser degrees, leaders can be:</a:t>
            </a:r>
          </a:p>
          <a:p>
            <a:pPr eaLnBrk="1" hangingPunct="1">
              <a:defRPr/>
            </a:pPr>
            <a:r>
              <a:rPr lang="en-GB" sz="2400" dirty="0"/>
              <a:t>autocratic or democratic</a:t>
            </a:r>
          </a:p>
          <a:p>
            <a:pPr eaLnBrk="1" hangingPunct="1">
              <a:defRPr/>
            </a:pPr>
            <a:r>
              <a:rPr lang="en-GB" sz="2400" dirty="0"/>
              <a:t>controlling or enabling </a:t>
            </a:r>
          </a:p>
          <a:p>
            <a:pPr eaLnBrk="1" hangingPunct="1">
              <a:defRPr/>
            </a:pPr>
            <a:r>
              <a:rPr lang="en-GB" sz="2400" dirty="0"/>
              <a:t>task orientated or people centred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C28B4A23-0852-498B-9B1F-693046E1273A}"/>
              </a:ext>
            </a:extLst>
          </p:cNvPr>
          <p:cNvSpPr>
            <a:spLocks noGrp="1" noChangeArrowheads="1"/>
          </p:cNvSpPr>
          <p:nvPr>
            <p:ph type="title"/>
          </p:nvPr>
        </p:nvSpPr>
        <p:spPr>
          <a:xfrm>
            <a:off x="1981200" y="609600"/>
            <a:ext cx="8229600" cy="1143000"/>
          </a:xfrm>
        </p:spPr>
        <p:txBody>
          <a:bodyPr/>
          <a:lstStyle/>
          <a:p>
            <a:pPr eaLnBrk="1" hangingPunct="1"/>
            <a:r>
              <a:rPr lang="en-GB" altLang="en-US" sz="3200" b="1"/>
              <a:t>TYPES OF LEADERS</a:t>
            </a:r>
            <a:br>
              <a:rPr lang="en-GB" altLang="en-US" sz="3200"/>
            </a:br>
            <a:endParaRPr lang="en-GB" altLang="en-US" sz="3200"/>
          </a:p>
        </p:txBody>
      </p:sp>
      <p:sp>
        <p:nvSpPr>
          <p:cNvPr id="19459" name="Rectangle 3">
            <a:extLst>
              <a:ext uri="{FF2B5EF4-FFF2-40B4-BE49-F238E27FC236}">
                <a16:creationId xmlns:a16="http://schemas.microsoft.com/office/drawing/2014/main" id="{E4F1C768-E4B5-4DBE-B50B-63BA0DD81839}"/>
              </a:ext>
            </a:extLst>
          </p:cNvPr>
          <p:cNvSpPr>
            <a:spLocks noGrp="1" noChangeArrowheads="1"/>
          </p:cNvSpPr>
          <p:nvPr>
            <p:ph type="body" idx="1"/>
          </p:nvPr>
        </p:nvSpPr>
        <p:spPr/>
        <p:txBody>
          <a:bodyPr/>
          <a:lstStyle/>
          <a:p>
            <a:pPr eaLnBrk="1" hangingPunct="1"/>
            <a:r>
              <a:rPr lang="en-GB" altLang="en-US"/>
              <a:t>Charismatic</a:t>
            </a:r>
          </a:p>
          <a:p>
            <a:pPr eaLnBrk="1" hangingPunct="1"/>
            <a:r>
              <a:rPr lang="en-GB" altLang="en-US"/>
              <a:t>Visionary</a:t>
            </a:r>
          </a:p>
          <a:p>
            <a:pPr eaLnBrk="1" hangingPunct="1"/>
            <a:r>
              <a:rPr lang="en-GB" altLang="en-US"/>
              <a:t>Transformational</a:t>
            </a:r>
          </a:p>
          <a:p>
            <a:pPr eaLnBrk="1" hangingPunct="1"/>
            <a:r>
              <a:rPr lang="en-GB" altLang="en-US"/>
              <a:t>Transactional</a:t>
            </a:r>
          </a:p>
          <a:p>
            <a:pPr eaLnBrk="1" hangingPunct="1"/>
            <a:r>
              <a:rPr lang="ja-JP" altLang="en-GB"/>
              <a:t>‘</a:t>
            </a:r>
            <a:r>
              <a:rPr lang="en-GB" altLang="ja-JP"/>
              <a:t>Authentic</a:t>
            </a:r>
            <a:r>
              <a:rPr lang="ja-JP" altLang="en-GB"/>
              <a:t>’</a:t>
            </a:r>
            <a:r>
              <a:rPr lang="en-GB" altLang="ja-JP"/>
              <a:t> </a:t>
            </a:r>
            <a:endParaRPr lang="en-GB" alt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5633DB2-F8C2-4C4E-9081-5F9D978B489B}"/>
              </a:ext>
            </a:extLst>
          </p:cNvPr>
          <p:cNvSpPr>
            <a:spLocks noGrp="1" noChangeArrowheads="1"/>
          </p:cNvSpPr>
          <p:nvPr>
            <p:ph type="title"/>
          </p:nvPr>
        </p:nvSpPr>
        <p:spPr/>
        <p:txBody>
          <a:bodyPr/>
          <a:lstStyle/>
          <a:p>
            <a:pPr eaLnBrk="1" hangingPunct="1">
              <a:defRPr/>
            </a:pPr>
            <a:r>
              <a:rPr lang="en-GB" sz="3200" b="1"/>
              <a:t>THE QUALITIES OF A GOOD LEADER</a:t>
            </a:r>
          </a:p>
        </p:txBody>
      </p:sp>
      <p:sp>
        <p:nvSpPr>
          <p:cNvPr id="21507" name="Rectangle 3">
            <a:extLst>
              <a:ext uri="{FF2B5EF4-FFF2-40B4-BE49-F238E27FC236}">
                <a16:creationId xmlns:a16="http://schemas.microsoft.com/office/drawing/2014/main" id="{2D47498E-1A12-41BE-9BED-C9277D9EAAC3}"/>
              </a:ext>
            </a:extLst>
          </p:cNvPr>
          <p:cNvSpPr>
            <a:spLocks noGrp="1" noChangeArrowheads="1"/>
          </p:cNvSpPr>
          <p:nvPr>
            <p:ph type="body" idx="1"/>
          </p:nvPr>
        </p:nvSpPr>
        <p:spPr/>
        <p:txBody>
          <a:bodyPr/>
          <a:lstStyle/>
          <a:p>
            <a:pPr eaLnBrk="1" hangingPunct="1"/>
            <a:endParaRPr lang="en-GB" altLang="en-US" b="1"/>
          </a:p>
          <a:p>
            <a:pPr eaLnBrk="1" hangingPunct="1">
              <a:buFontTx/>
              <a:buNone/>
            </a:pPr>
            <a:r>
              <a:rPr lang="en-GB" altLang="en-US" b="1"/>
              <a:t>  </a:t>
            </a:r>
            <a:r>
              <a:rPr lang="ja-JP" altLang="en-GB"/>
              <a:t>‘</a:t>
            </a:r>
            <a:r>
              <a:rPr lang="en-GB" altLang="ja-JP" sz="2400"/>
              <a:t>Leadership demands a sense of purpose, and an ability to influence others, interpret situations, negotiate and express their views, often in the face of opposition</a:t>
            </a:r>
            <a:r>
              <a:rPr lang="ja-JP" altLang="en-GB" sz="2400"/>
              <a:t>’</a:t>
            </a:r>
            <a:r>
              <a:rPr lang="en-GB" altLang="ja-JP" sz="2400"/>
              <a:t>. </a:t>
            </a:r>
            <a:endParaRPr lang="en-GB" altLang="en-US" sz="2400"/>
          </a:p>
        </p:txBody>
      </p:sp>
      <p:sp>
        <p:nvSpPr>
          <p:cNvPr id="21508" name="Rectangle 4">
            <a:extLst>
              <a:ext uri="{FF2B5EF4-FFF2-40B4-BE49-F238E27FC236}">
                <a16:creationId xmlns:a16="http://schemas.microsoft.com/office/drawing/2014/main" id="{CB2A5252-6375-42CA-8C2C-F122F93243E5}"/>
              </a:ext>
            </a:extLst>
          </p:cNvPr>
          <p:cNvSpPr>
            <a:spLocks noChangeArrowheads="1"/>
          </p:cNvSpPr>
          <p:nvPr/>
        </p:nvSpPr>
        <p:spPr bwMode="auto">
          <a:xfrm>
            <a:off x="2362200" y="3733801"/>
            <a:ext cx="1885950" cy="3667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a:spAutoFit/>
          </a:bodyPr>
          <a:lstStyle/>
          <a:p>
            <a:pPr>
              <a:defRPr/>
            </a:pPr>
            <a:r>
              <a:rPr lang="en-GB">
                <a:latin typeface="Arial" charset="0"/>
                <a:ea typeface="ＭＳ Ｐゴシック" charset="0"/>
              </a:rPr>
              <a:t>Gold </a:t>
            </a:r>
            <a:r>
              <a:rPr lang="en-GB" i="1">
                <a:latin typeface="Arial" charset="0"/>
                <a:ea typeface="ＭＳ Ｐゴシック" charset="0"/>
              </a:rPr>
              <a:t>et al</a:t>
            </a:r>
            <a:r>
              <a:rPr lang="en-GB">
                <a:latin typeface="Arial" charset="0"/>
                <a:ea typeface="ＭＳ Ｐゴシック" charset="0"/>
              </a:rPr>
              <a:t> (2010)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40768F13-E2B9-4F60-86E5-C773641B5400}"/>
              </a:ext>
            </a:extLst>
          </p:cNvPr>
          <p:cNvPicPr>
            <a:picLocks noGrp="1" noChangeAspect="1"/>
          </p:cNvPicPr>
          <p:nvPr>
            <p:ph idx="1"/>
          </p:nvPr>
        </p:nvPicPr>
        <p:blipFill>
          <a:blip r:embed="rId3"/>
          <a:stretch>
            <a:fillRect/>
          </a:stretch>
        </p:blipFill>
        <p:spPr>
          <a:xfrm>
            <a:off x="294939" y="330289"/>
            <a:ext cx="2638425" cy="1733550"/>
          </a:xfrm>
          <a:prstGeom prst="rect">
            <a:avLst/>
          </a:prstGeom>
        </p:spPr>
      </p:pic>
      <p:pic>
        <p:nvPicPr>
          <p:cNvPr id="9" name="Picture 8">
            <a:extLst>
              <a:ext uri="{FF2B5EF4-FFF2-40B4-BE49-F238E27FC236}">
                <a16:creationId xmlns:a16="http://schemas.microsoft.com/office/drawing/2014/main" id="{A516711F-4075-44A9-B910-C028E77EE5CC}"/>
              </a:ext>
            </a:extLst>
          </p:cNvPr>
          <p:cNvPicPr>
            <a:picLocks noChangeAspect="1"/>
          </p:cNvPicPr>
          <p:nvPr/>
        </p:nvPicPr>
        <p:blipFill>
          <a:blip r:embed="rId4"/>
          <a:stretch>
            <a:fillRect/>
          </a:stretch>
        </p:blipFill>
        <p:spPr>
          <a:xfrm>
            <a:off x="185401" y="2178139"/>
            <a:ext cx="2857500" cy="1600200"/>
          </a:xfrm>
          <a:prstGeom prst="rect">
            <a:avLst/>
          </a:prstGeom>
        </p:spPr>
      </p:pic>
      <p:pic>
        <p:nvPicPr>
          <p:cNvPr id="10" name="Picture 9">
            <a:extLst>
              <a:ext uri="{FF2B5EF4-FFF2-40B4-BE49-F238E27FC236}">
                <a16:creationId xmlns:a16="http://schemas.microsoft.com/office/drawing/2014/main" id="{97E708F7-8158-4D40-8D50-11C4F8B3B710}"/>
              </a:ext>
            </a:extLst>
          </p:cNvPr>
          <p:cNvPicPr>
            <a:picLocks noChangeAspect="1"/>
          </p:cNvPicPr>
          <p:nvPr/>
        </p:nvPicPr>
        <p:blipFill>
          <a:blip r:embed="rId5"/>
          <a:stretch>
            <a:fillRect/>
          </a:stretch>
        </p:blipFill>
        <p:spPr>
          <a:xfrm>
            <a:off x="1251" y="3845014"/>
            <a:ext cx="2466975" cy="1847850"/>
          </a:xfrm>
          <a:prstGeom prst="rect">
            <a:avLst/>
          </a:prstGeom>
        </p:spPr>
      </p:pic>
      <p:pic>
        <p:nvPicPr>
          <p:cNvPr id="11" name="Picture 10">
            <a:extLst>
              <a:ext uri="{FF2B5EF4-FFF2-40B4-BE49-F238E27FC236}">
                <a16:creationId xmlns:a16="http://schemas.microsoft.com/office/drawing/2014/main" id="{F3201783-819E-44E4-9DB9-83EFA38B41FB}"/>
              </a:ext>
            </a:extLst>
          </p:cNvPr>
          <p:cNvPicPr>
            <a:picLocks noChangeAspect="1"/>
          </p:cNvPicPr>
          <p:nvPr/>
        </p:nvPicPr>
        <p:blipFill rotWithShape="1">
          <a:blip r:embed="rId6"/>
          <a:srcRect r="34588"/>
          <a:stretch/>
        </p:blipFill>
        <p:spPr>
          <a:xfrm>
            <a:off x="3042901" y="200037"/>
            <a:ext cx="2447925" cy="2105058"/>
          </a:xfrm>
          <a:prstGeom prst="rect">
            <a:avLst/>
          </a:prstGeom>
        </p:spPr>
      </p:pic>
      <p:pic>
        <p:nvPicPr>
          <p:cNvPr id="12" name="Picture 11">
            <a:extLst>
              <a:ext uri="{FF2B5EF4-FFF2-40B4-BE49-F238E27FC236}">
                <a16:creationId xmlns:a16="http://schemas.microsoft.com/office/drawing/2014/main" id="{11A28348-55CD-4D05-9B90-3998B3B44604}"/>
              </a:ext>
            </a:extLst>
          </p:cNvPr>
          <p:cNvPicPr>
            <a:picLocks noChangeAspect="1"/>
          </p:cNvPicPr>
          <p:nvPr/>
        </p:nvPicPr>
        <p:blipFill>
          <a:blip r:embed="rId7"/>
          <a:stretch>
            <a:fillRect/>
          </a:stretch>
        </p:blipFill>
        <p:spPr>
          <a:xfrm>
            <a:off x="3128301" y="2178139"/>
            <a:ext cx="1762125" cy="2590800"/>
          </a:xfrm>
          <a:prstGeom prst="rect">
            <a:avLst/>
          </a:prstGeom>
        </p:spPr>
      </p:pic>
      <p:pic>
        <p:nvPicPr>
          <p:cNvPr id="14" name="Picture 13">
            <a:extLst>
              <a:ext uri="{FF2B5EF4-FFF2-40B4-BE49-F238E27FC236}">
                <a16:creationId xmlns:a16="http://schemas.microsoft.com/office/drawing/2014/main" id="{89F3A695-5119-4325-A8A4-8338F8167506}"/>
              </a:ext>
            </a:extLst>
          </p:cNvPr>
          <p:cNvPicPr>
            <a:picLocks noChangeAspect="1"/>
          </p:cNvPicPr>
          <p:nvPr/>
        </p:nvPicPr>
        <p:blipFill>
          <a:blip r:embed="rId8"/>
          <a:stretch>
            <a:fillRect/>
          </a:stretch>
        </p:blipFill>
        <p:spPr>
          <a:xfrm>
            <a:off x="8413267" y="-152568"/>
            <a:ext cx="3777481" cy="5845432"/>
          </a:xfrm>
          <a:prstGeom prst="rect">
            <a:avLst/>
          </a:prstGeom>
        </p:spPr>
      </p:pic>
      <p:pic>
        <p:nvPicPr>
          <p:cNvPr id="15" name="Picture 14">
            <a:extLst>
              <a:ext uri="{FF2B5EF4-FFF2-40B4-BE49-F238E27FC236}">
                <a16:creationId xmlns:a16="http://schemas.microsoft.com/office/drawing/2014/main" id="{2FD432A8-9DF2-4BB3-8339-CCB9F1539FD1}"/>
              </a:ext>
            </a:extLst>
          </p:cNvPr>
          <p:cNvPicPr>
            <a:picLocks noChangeAspect="1"/>
          </p:cNvPicPr>
          <p:nvPr/>
        </p:nvPicPr>
        <p:blipFill>
          <a:blip r:embed="rId9"/>
          <a:stretch>
            <a:fillRect/>
          </a:stretch>
        </p:blipFill>
        <p:spPr>
          <a:xfrm>
            <a:off x="5477213" y="0"/>
            <a:ext cx="2447925" cy="1866900"/>
          </a:xfrm>
          <a:prstGeom prst="rect">
            <a:avLst/>
          </a:prstGeom>
        </p:spPr>
      </p:pic>
      <p:pic>
        <p:nvPicPr>
          <p:cNvPr id="16" name="Picture 15">
            <a:extLst>
              <a:ext uri="{FF2B5EF4-FFF2-40B4-BE49-F238E27FC236}">
                <a16:creationId xmlns:a16="http://schemas.microsoft.com/office/drawing/2014/main" id="{69965D38-8C2D-4341-AA0F-22F9842F47EB}"/>
              </a:ext>
            </a:extLst>
          </p:cNvPr>
          <p:cNvPicPr>
            <a:picLocks noChangeAspect="1"/>
          </p:cNvPicPr>
          <p:nvPr/>
        </p:nvPicPr>
        <p:blipFill>
          <a:blip r:embed="rId10"/>
          <a:stretch>
            <a:fillRect/>
          </a:stretch>
        </p:blipFill>
        <p:spPr>
          <a:xfrm>
            <a:off x="2492888" y="4997539"/>
            <a:ext cx="2819400" cy="1619250"/>
          </a:xfrm>
          <a:prstGeom prst="rect">
            <a:avLst/>
          </a:prstGeom>
        </p:spPr>
      </p:pic>
      <p:pic>
        <p:nvPicPr>
          <p:cNvPr id="17" name="Picture 16">
            <a:extLst>
              <a:ext uri="{FF2B5EF4-FFF2-40B4-BE49-F238E27FC236}">
                <a16:creationId xmlns:a16="http://schemas.microsoft.com/office/drawing/2014/main" id="{D6671531-30B3-40E0-9446-27076E1494EE}"/>
              </a:ext>
            </a:extLst>
          </p:cNvPr>
          <p:cNvPicPr>
            <a:picLocks noChangeAspect="1"/>
          </p:cNvPicPr>
          <p:nvPr/>
        </p:nvPicPr>
        <p:blipFill>
          <a:blip r:embed="rId11"/>
          <a:stretch>
            <a:fillRect/>
          </a:stretch>
        </p:blipFill>
        <p:spPr>
          <a:xfrm>
            <a:off x="5797056" y="1763923"/>
            <a:ext cx="2657475" cy="1724025"/>
          </a:xfrm>
          <a:prstGeom prst="rect">
            <a:avLst/>
          </a:prstGeom>
        </p:spPr>
      </p:pic>
      <p:pic>
        <p:nvPicPr>
          <p:cNvPr id="18" name="Picture 17">
            <a:extLst>
              <a:ext uri="{FF2B5EF4-FFF2-40B4-BE49-F238E27FC236}">
                <a16:creationId xmlns:a16="http://schemas.microsoft.com/office/drawing/2014/main" id="{132C3EFE-F235-414D-8EF6-2201AC85B2BC}"/>
              </a:ext>
            </a:extLst>
          </p:cNvPr>
          <p:cNvPicPr>
            <a:picLocks noChangeAspect="1"/>
          </p:cNvPicPr>
          <p:nvPr/>
        </p:nvPicPr>
        <p:blipFill rotWithShape="1">
          <a:blip r:embed="rId12"/>
          <a:srcRect t="21667" r="29074" b="24074"/>
          <a:stretch/>
        </p:blipFill>
        <p:spPr>
          <a:xfrm>
            <a:off x="5160602" y="3487948"/>
            <a:ext cx="2116631" cy="1619250"/>
          </a:xfrm>
          <a:prstGeom prst="rect">
            <a:avLst/>
          </a:prstGeom>
        </p:spPr>
      </p:pic>
    </p:spTree>
    <p:extLst>
      <p:ext uri="{BB962C8B-B14F-4D97-AF65-F5344CB8AC3E}">
        <p14:creationId xmlns:p14="http://schemas.microsoft.com/office/powerpoint/2010/main" val="1490438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E889047E-640C-4466-5060-B328C6EAE377}"/>
              </a:ext>
            </a:extLst>
          </p:cNvPr>
          <p:cNvPicPr>
            <a:picLocks noChangeAspect="1"/>
          </p:cNvPicPr>
          <p:nvPr/>
        </p:nvPicPr>
        <p:blipFill rotWithShape="1">
          <a:blip r:embed="rId3"/>
          <a:srcRect/>
          <a:stretch/>
        </p:blipFill>
        <p:spPr>
          <a:xfrm>
            <a:off x="20" y="10"/>
            <a:ext cx="12191980" cy="6857990"/>
          </a:xfrm>
          <a:prstGeom prst="rect">
            <a:avLst/>
          </a:prstGeom>
        </p:spPr>
      </p:pic>
    </p:spTree>
    <p:extLst>
      <p:ext uri="{BB962C8B-B14F-4D97-AF65-F5344CB8AC3E}">
        <p14:creationId xmlns:p14="http://schemas.microsoft.com/office/powerpoint/2010/main" val="4022997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6CDD596B-64DF-4167-A056-4CB9C9DB8010}"/>
              </a:ext>
            </a:extLst>
          </p:cNvPr>
          <p:cNvSpPr>
            <a:spLocks noGrp="1" noChangeArrowheads="1"/>
          </p:cNvSpPr>
          <p:nvPr>
            <p:ph type="title"/>
          </p:nvPr>
        </p:nvSpPr>
        <p:spPr/>
        <p:txBody>
          <a:bodyPr/>
          <a:lstStyle/>
          <a:p>
            <a:pPr eaLnBrk="1" hangingPunct="1">
              <a:defRPr/>
            </a:pPr>
            <a:r>
              <a:rPr lang="en-GB" sz="3200" b="1"/>
              <a:t>LEADERSHIP DEVELOPMENT</a:t>
            </a:r>
          </a:p>
        </p:txBody>
      </p:sp>
      <p:sp>
        <p:nvSpPr>
          <p:cNvPr id="23555" name="Rectangle 3">
            <a:extLst>
              <a:ext uri="{FF2B5EF4-FFF2-40B4-BE49-F238E27FC236}">
                <a16:creationId xmlns:a16="http://schemas.microsoft.com/office/drawing/2014/main" id="{248A3B1E-1DE5-44D7-8959-5E9CD40F3BF1}"/>
              </a:ext>
            </a:extLst>
          </p:cNvPr>
          <p:cNvSpPr>
            <a:spLocks noGrp="1" noChangeArrowheads="1"/>
          </p:cNvSpPr>
          <p:nvPr>
            <p:ph type="body" idx="1"/>
          </p:nvPr>
        </p:nvSpPr>
        <p:spPr/>
        <p:txBody>
          <a:bodyPr/>
          <a:lstStyle/>
          <a:p>
            <a:pPr eaLnBrk="1" hangingPunct="1">
              <a:buFontTx/>
              <a:buNone/>
            </a:pPr>
            <a:r>
              <a:rPr lang="en-GB" altLang="en-US" dirty="0"/>
              <a:t>   </a:t>
            </a:r>
            <a:r>
              <a:rPr lang="ja-JP" altLang="en-GB" sz="2400" dirty="0"/>
              <a:t>‘</a:t>
            </a:r>
            <a:r>
              <a:rPr lang="en-GB" altLang="ja-JP" sz="2400" dirty="0"/>
              <a:t>Leadership development in the widest sense involves the acquisition, development and utilisation of leadership capability or the potential for it</a:t>
            </a:r>
            <a:r>
              <a:rPr lang="ja-JP" altLang="en-GB" sz="2400" dirty="0"/>
              <a:t>’</a:t>
            </a:r>
            <a:r>
              <a:rPr lang="en-GB" altLang="ja-JP" sz="2400" dirty="0"/>
              <a:t>. </a:t>
            </a:r>
          </a:p>
          <a:p>
            <a:pPr eaLnBrk="1" hangingPunct="1">
              <a:buFontTx/>
              <a:buNone/>
            </a:pPr>
            <a:r>
              <a:rPr lang="en-GB" altLang="en-US" dirty="0"/>
              <a:t>   </a:t>
            </a:r>
            <a:r>
              <a:rPr lang="en-GB" altLang="en-US" sz="2000" dirty="0"/>
              <a:t>Burgoyne (2010) </a:t>
            </a:r>
          </a:p>
          <a:p>
            <a:pPr eaLnBrk="1" hangingPunct="1">
              <a:buFontTx/>
              <a:buNone/>
            </a:pPr>
            <a:endParaRPr lang="en-GB" altLang="en-US" sz="2000" dirty="0"/>
          </a:p>
          <a:p>
            <a:r>
              <a:rPr lang="en-GB" altLang="en-US" sz="2000" dirty="0"/>
              <a:t>How about Management?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259B4E0-B051-45F5-A265-42C37CB342C4}"/>
              </a:ext>
            </a:extLst>
          </p:cNvPr>
          <p:cNvSpPr>
            <a:spLocks noGrp="1" noChangeArrowheads="1"/>
          </p:cNvSpPr>
          <p:nvPr>
            <p:ph type="title"/>
          </p:nvPr>
        </p:nvSpPr>
        <p:spPr/>
        <p:txBody>
          <a:bodyPr/>
          <a:lstStyle/>
          <a:p>
            <a:pPr eaLnBrk="1" hangingPunct="1">
              <a:defRPr/>
            </a:pPr>
            <a:r>
              <a:rPr lang="en-GB" sz="3200" b="1"/>
              <a:t>MANAGEMENT DEFINED</a:t>
            </a:r>
          </a:p>
        </p:txBody>
      </p:sp>
      <p:sp>
        <p:nvSpPr>
          <p:cNvPr id="31747" name="Rectangle 3">
            <a:extLst>
              <a:ext uri="{FF2B5EF4-FFF2-40B4-BE49-F238E27FC236}">
                <a16:creationId xmlns:a16="http://schemas.microsoft.com/office/drawing/2014/main" id="{52879725-A338-453C-B3BE-9C706B07E27C}"/>
              </a:ext>
            </a:extLst>
          </p:cNvPr>
          <p:cNvSpPr>
            <a:spLocks noGrp="1" noChangeArrowheads="1"/>
          </p:cNvSpPr>
          <p:nvPr>
            <p:ph type="body" idx="1"/>
          </p:nvPr>
        </p:nvSpPr>
        <p:spPr/>
        <p:txBody>
          <a:bodyPr/>
          <a:lstStyle/>
          <a:p>
            <a:pPr eaLnBrk="1" hangingPunct="1">
              <a:lnSpc>
                <a:spcPct val="90000"/>
              </a:lnSpc>
              <a:defRPr/>
            </a:pPr>
            <a:r>
              <a:rPr lang="en-GB" sz="2400" dirty="0"/>
              <a:t>Management is the process of making things happen. </a:t>
            </a:r>
          </a:p>
          <a:p>
            <a:pPr eaLnBrk="1" hangingPunct="1">
              <a:lnSpc>
                <a:spcPct val="90000"/>
              </a:lnSpc>
              <a:defRPr/>
            </a:pPr>
            <a:r>
              <a:rPr lang="en-GB" sz="2400" dirty="0"/>
              <a:t>Managers define goals, determine and obtain the resources required to achieve the goals, allocate those resources to opportunities and planned activities and ensure that those activities take place as planned in order to achieve pre-determined objectives.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2"/>
          <p:cNvSpPr>
            <a:spLocks noGrp="1" noChangeArrowheads="1"/>
          </p:cNvSpPr>
          <p:nvPr>
            <p:ph type="title"/>
          </p:nvPr>
        </p:nvSpPr>
        <p:spPr>
          <a:xfrm>
            <a:off x="1981200" y="309474"/>
            <a:ext cx="8229600" cy="1143000"/>
          </a:xfrm>
        </p:spPr>
        <p:txBody>
          <a:bodyPr>
            <a:normAutofit fontScale="90000"/>
          </a:bodyPr>
          <a:lstStyle/>
          <a:p>
            <a:pPr eaLnBrk="1" hangingPunct="1">
              <a:defRPr/>
            </a:pPr>
            <a:r>
              <a:rPr lang="en-GB" dirty="0"/>
              <a:t>The importance of managerial  style</a:t>
            </a:r>
          </a:p>
        </p:txBody>
      </p:sp>
      <p:sp>
        <p:nvSpPr>
          <p:cNvPr id="28676" name="Rectangle 3"/>
          <p:cNvSpPr>
            <a:spLocks noGrp="1" noChangeArrowheads="1"/>
          </p:cNvSpPr>
          <p:nvPr>
            <p:ph type="body" idx="1"/>
          </p:nvPr>
        </p:nvSpPr>
        <p:spPr>
          <a:xfrm>
            <a:off x="1992313" y="1807730"/>
            <a:ext cx="8229600" cy="4525962"/>
          </a:xfrm>
        </p:spPr>
        <p:txBody>
          <a:bodyPr/>
          <a:lstStyle/>
          <a:p>
            <a:pPr eaLnBrk="1" hangingPunct="1">
              <a:lnSpc>
                <a:spcPct val="80000"/>
              </a:lnSpc>
              <a:buFontTx/>
              <a:buNone/>
            </a:pPr>
            <a:r>
              <a:rPr lang="en-GB" sz="2800"/>
              <a:t>There appears to be a growing recognition that managers can no longer rely solely on their perceived formal authority as a result of a hierarchical position in the structure of the organisation.  </a:t>
            </a:r>
          </a:p>
          <a:p>
            <a:pPr eaLnBrk="1" hangingPunct="1">
              <a:lnSpc>
                <a:spcPct val="80000"/>
              </a:lnSpc>
              <a:buFontTx/>
              <a:buNone/>
            </a:pPr>
            <a:endParaRPr lang="en-GB" sz="2800"/>
          </a:p>
          <a:p>
            <a:pPr eaLnBrk="1" hangingPunct="1">
              <a:lnSpc>
                <a:spcPct val="80000"/>
              </a:lnSpc>
              <a:buFontTx/>
              <a:buNone/>
            </a:pPr>
            <a:r>
              <a:rPr lang="en-GB" sz="2800"/>
              <a:t>This changing relationship places a heavy responsibility on managers, and on the systems and styles of management adopted.</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5BAB1C0E-7023-4B09-8D85-24B1C2BD34F0}"/>
              </a:ext>
            </a:extLst>
          </p:cNvPr>
          <p:cNvSpPr>
            <a:spLocks noGrp="1" noChangeArrowheads="1"/>
          </p:cNvSpPr>
          <p:nvPr>
            <p:ph type="title"/>
          </p:nvPr>
        </p:nvSpPr>
        <p:spPr>
          <a:xfrm>
            <a:off x="609600" y="274638"/>
            <a:ext cx="10972800" cy="1143000"/>
          </a:xfrm>
        </p:spPr>
        <p:txBody>
          <a:bodyPr anchor="ctr">
            <a:normAutofit/>
          </a:bodyPr>
          <a:lstStyle/>
          <a:p>
            <a:pPr eaLnBrk="1" hangingPunct="1">
              <a:defRPr/>
            </a:pPr>
            <a:r>
              <a:rPr lang="en-GB" b="1"/>
              <a:t>PURPOSE OF MANAGEMENT</a:t>
            </a:r>
          </a:p>
        </p:txBody>
      </p:sp>
      <p:sp>
        <p:nvSpPr>
          <p:cNvPr id="33795" name="Rectangle 3">
            <a:extLst>
              <a:ext uri="{FF2B5EF4-FFF2-40B4-BE49-F238E27FC236}">
                <a16:creationId xmlns:a16="http://schemas.microsoft.com/office/drawing/2014/main" id="{12506E2A-233D-498C-8CA2-F4DC6381A2A3}"/>
              </a:ext>
            </a:extLst>
          </p:cNvPr>
          <p:cNvSpPr>
            <a:spLocks noGrp="1" noChangeArrowheads="1"/>
          </p:cNvSpPr>
          <p:nvPr>
            <p:ph sz="half" idx="1"/>
          </p:nvPr>
        </p:nvSpPr>
        <p:spPr>
          <a:xfrm>
            <a:off x="609600" y="1600201"/>
            <a:ext cx="5384800" cy="3989040"/>
          </a:xfrm>
        </p:spPr>
        <p:txBody>
          <a:bodyPr>
            <a:normAutofit/>
          </a:bodyPr>
          <a:lstStyle/>
          <a:p>
            <a:pPr>
              <a:defRPr/>
            </a:pPr>
            <a:r>
              <a:rPr lang="en-US" dirty="0"/>
              <a:t>The purpose of management is to satisfy a range of stakeholders. </a:t>
            </a:r>
          </a:p>
          <a:p>
            <a:pPr>
              <a:defRPr/>
            </a:pPr>
            <a:r>
              <a:rPr lang="en-US" dirty="0"/>
              <a:t>Internal &amp; External </a:t>
            </a:r>
            <a:endParaRPr lang="en-GB" dirty="0"/>
          </a:p>
        </p:txBody>
      </p:sp>
      <p:pic>
        <p:nvPicPr>
          <p:cNvPr id="2" name="Picture 1">
            <a:extLst>
              <a:ext uri="{FF2B5EF4-FFF2-40B4-BE49-F238E27FC236}">
                <a16:creationId xmlns:a16="http://schemas.microsoft.com/office/drawing/2014/main" id="{ACB14EBF-9684-4F37-A684-35E66A8B1748}"/>
              </a:ext>
            </a:extLst>
          </p:cNvPr>
          <p:cNvPicPr>
            <a:picLocks noChangeAspect="1"/>
          </p:cNvPicPr>
          <p:nvPr/>
        </p:nvPicPr>
        <p:blipFill>
          <a:blip r:embed="rId3"/>
          <a:stretch>
            <a:fillRect/>
          </a:stretch>
        </p:blipFill>
        <p:spPr>
          <a:xfrm>
            <a:off x="6117890" y="1700010"/>
            <a:ext cx="5464510" cy="3438659"/>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2"/>
          <p:cNvSpPr>
            <a:spLocks noGrp="1" noChangeArrowheads="1"/>
          </p:cNvSpPr>
          <p:nvPr>
            <p:ph type="title"/>
          </p:nvPr>
        </p:nvSpPr>
        <p:spPr>
          <a:xfrm>
            <a:off x="1981200" y="283347"/>
            <a:ext cx="8229600" cy="1143000"/>
          </a:xfrm>
        </p:spPr>
        <p:txBody>
          <a:bodyPr/>
          <a:lstStyle/>
          <a:p>
            <a:pPr eaLnBrk="1" hangingPunct="1"/>
            <a:r>
              <a:rPr lang="en-GB" dirty="0"/>
              <a:t>Role - Managerial effectiveness</a:t>
            </a:r>
          </a:p>
        </p:txBody>
      </p:sp>
      <p:sp>
        <p:nvSpPr>
          <p:cNvPr id="67588" name="Rectangle 3"/>
          <p:cNvSpPr>
            <a:spLocks noGrp="1" noChangeArrowheads="1"/>
          </p:cNvSpPr>
          <p:nvPr>
            <p:ph type="body" idx="1"/>
          </p:nvPr>
        </p:nvSpPr>
        <p:spPr>
          <a:xfrm>
            <a:off x="1330036" y="1730836"/>
            <a:ext cx="8845928" cy="4525963"/>
          </a:xfrm>
        </p:spPr>
        <p:txBody>
          <a:bodyPr/>
          <a:lstStyle/>
          <a:p>
            <a:pPr eaLnBrk="1" hangingPunct="1">
              <a:buFontTx/>
              <a:buNone/>
            </a:pPr>
            <a:r>
              <a:rPr lang="en-GB" sz="2800" i="1" dirty="0"/>
              <a:t>‘The manager is the dynamic, life-giving element in every business. Without their leadership the resources of production remain resources and never become production.  In a competitive economy above all, the quality and performance of the managers determine the success of a business: indeed they determine its survival’.</a:t>
            </a:r>
          </a:p>
          <a:p>
            <a:pPr eaLnBrk="1" hangingPunct="1">
              <a:buFontTx/>
              <a:buNone/>
            </a:pPr>
            <a:endParaRPr lang="en-GB" sz="2800" i="1" dirty="0"/>
          </a:p>
          <a:p>
            <a:pPr eaLnBrk="1" hangingPunct="1">
              <a:buFontTx/>
              <a:buNone/>
            </a:pPr>
            <a:r>
              <a:rPr lang="en-GB" sz="2400" dirty="0"/>
              <a:t>Drucker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B1F8FFB7-252E-4FB8-B00C-D1412E01A444}"/>
              </a:ext>
            </a:extLst>
          </p:cNvPr>
          <p:cNvSpPr>
            <a:spLocks noGrp="1" noChangeArrowheads="1"/>
          </p:cNvSpPr>
          <p:nvPr>
            <p:ph type="title"/>
          </p:nvPr>
        </p:nvSpPr>
        <p:spPr/>
        <p:txBody>
          <a:bodyPr/>
          <a:lstStyle/>
          <a:p>
            <a:pPr eaLnBrk="1" hangingPunct="1"/>
            <a:r>
              <a:rPr lang="en-GB" altLang="en-US" sz="2800" b="1"/>
              <a:t>STRATEGIC MANAGEMENT</a:t>
            </a:r>
            <a:br>
              <a:rPr lang="en-GB" altLang="en-US" sz="2800"/>
            </a:br>
            <a:endParaRPr lang="en-GB" altLang="en-US" sz="2800"/>
          </a:p>
        </p:txBody>
      </p:sp>
      <p:sp>
        <p:nvSpPr>
          <p:cNvPr id="8195" name="Rectangle 3">
            <a:extLst>
              <a:ext uri="{FF2B5EF4-FFF2-40B4-BE49-F238E27FC236}">
                <a16:creationId xmlns:a16="http://schemas.microsoft.com/office/drawing/2014/main" id="{238D7FF7-19C8-4E0D-A5FF-B9DA06B39BB0}"/>
              </a:ext>
            </a:extLst>
          </p:cNvPr>
          <p:cNvSpPr>
            <a:spLocks noGrp="1" noChangeArrowheads="1"/>
          </p:cNvSpPr>
          <p:nvPr>
            <p:ph type="body" idx="1"/>
          </p:nvPr>
        </p:nvSpPr>
        <p:spPr/>
        <p:txBody>
          <a:bodyPr/>
          <a:lstStyle/>
          <a:p>
            <a:pPr eaLnBrk="1" hangingPunct="1">
              <a:buFontTx/>
              <a:buNone/>
              <a:defRPr/>
            </a:pPr>
            <a:r>
              <a:rPr lang="en-GB" sz="2000" dirty="0"/>
              <a:t>   </a:t>
            </a:r>
            <a:r>
              <a:rPr lang="en-GB" sz="2400" dirty="0"/>
              <a:t>Strategy is a declaration of intent which sets out the approach selected to achieve defined goals in the future. </a:t>
            </a:r>
          </a:p>
          <a:p>
            <a:pPr eaLnBrk="1" hangingPunct="1">
              <a:buFontTx/>
              <a:buNone/>
              <a:defRPr/>
            </a:pPr>
            <a:endParaRPr lang="en-GB" sz="2400" dirty="0"/>
          </a:p>
          <a:p>
            <a:pPr eaLnBrk="1" hangingPunct="1">
              <a:buFontTx/>
              <a:buNone/>
              <a:defRPr/>
            </a:pPr>
            <a:r>
              <a:rPr lang="en-GB" sz="2400" dirty="0"/>
              <a:t> Strategic management is an approach to management which involves:</a:t>
            </a:r>
          </a:p>
          <a:p>
            <a:pPr eaLnBrk="1" hangingPunct="1">
              <a:defRPr/>
            </a:pPr>
            <a:r>
              <a:rPr lang="en-GB" sz="2400" dirty="0"/>
              <a:t> taking a broad and longer-term view of where the business or part of the business is going</a:t>
            </a:r>
          </a:p>
          <a:p>
            <a:pPr eaLnBrk="1" hangingPunct="1">
              <a:defRPr/>
            </a:pPr>
            <a:r>
              <a:rPr lang="en-GB" sz="2400" dirty="0"/>
              <a:t> managing activities in ways which ensure that this strategic thrust is maintained.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6BDB84D0-349A-41AD-9E68-99118075E8E2}"/>
              </a:ext>
            </a:extLst>
          </p:cNvPr>
          <p:cNvSpPr>
            <a:spLocks noGrp="1" noChangeArrowheads="1"/>
          </p:cNvSpPr>
          <p:nvPr>
            <p:ph type="title"/>
          </p:nvPr>
        </p:nvSpPr>
        <p:spPr/>
        <p:txBody>
          <a:bodyPr/>
          <a:lstStyle/>
          <a:p>
            <a:pPr eaLnBrk="1" hangingPunct="1">
              <a:defRPr/>
            </a:pPr>
            <a:r>
              <a:rPr lang="en-GB" sz="2800" b="1"/>
              <a:t>KEY CONCEPTS OF STRATEGIC MANAGEMENT</a:t>
            </a:r>
          </a:p>
        </p:txBody>
      </p:sp>
      <p:sp>
        <p:nvSpPr>
          <p:cNvPr id="10243" name="Rectangle 3">
            <a:extLst>
              <a:ext uri="{FF2B5EF4-FFF2-40B4-BE49-F238E27FC236}">
                <a16:creationId xmlns:a16="http://schemas.microsoft.com/office/drawing/2014/main" id="{588BF733-E305-43C6-9C78-3C38BC0C10B5}"/>
              </a:ext>
            </a:extLst>
          </p:cNvPr>
          <p:cNvSpPr>
            <a:spLocks noGrp="1" noChangeArrowheads="1"/>
          </p:cNvSpPr>
          <p:nvPr>
            <p:ph type="body" idx="1"/>
          </p:nvPr>
        </p:nvSpPr>
        <p:spPr/>
        <p:txBody>
          <a:bodyPr/>
          <a:lstStyle/>
          <a:p>
            <a:pPr eaLnBrk="1" hangingPunct="1">
              <a:defRPr/>
            </a:pPr>
            <a:endParaRPr lang="en-GB" sz="2000"/>
          </a:p>
          <a:p>
            <a:pPr eaLnBrk="1" hangingPunct="1">
              <a:buFontTx/>
              <a:buNone/>
              <a:defRPr/>
            </a:pPr>
            <a:endParaRPr lang="en-GB" sz="2000"/>
          </a:p>
          <a:p>
            <a:pPr eaLnBrk="1" hangingPunct="1">
              <a:defRPr/>
            </a:pPr>
            <a:r>
              <a:rPr lang="en-GB" sz="2400"/>
              <a:t>Core competencies</a:t>
            </a:r>
          </a:p>
          <a:p>
            <a:pPr eaLnBrk="1" hangingPunct="1">
              <a:defRPr/>
            </a:pPr>
            <a:r>
              <a:rPr lang="en-GB" sz="2400"/>
              <a:t>Resource-based view</a:t>
            </a:r>
          </a:p>
          <a:p>
            <a:pPr eaLnBrk="1" hangingPunct="1">
              <a:defRPr/>
            </a:pPr>
            <a:r>
              <a:rPr lang="en-GB" sz="2400"/>
              <a:t>Strategic fit</a:t>
            </a:r>
          </a:p>
          <a:p>
            <a:pPr eaLnBrk="1" hangingPunct="1">
              <a:defRPr/>
            </a:pPr>
            <a:r>
              <a:rPr lang="en-GB" sz="2400"/>
              <a:t>Strategic capability</a:t>
            </a:r>
          </a:p>
        </p:txBody>
      </p:sp>
      <p:pic>
        <p:nvPicPr>
          <p:cNvPr id="2" name="Picture 1">
            <a:extLst>
              <a:ext uri="{FF2B5EF4-FFF2-40B4-BE49-F238E27FC236}">
                <a16:creationId xmlns:a16="http://schemas.microsoft.com/office/drawing/2014/main" id="{BA957E47-3C1E-4393-B43A-1F35E5559D18}"/>
              </a:ext>
            </a:extLst>
          </p:cNvPr>
          <p:cNvPicPr>
            <a:picLocks noChangeAspect="1"/>
          </p:cNvPicPr>
          <p:nvPr/>
        </p:nvPicPr>
        <p:blipFill>
          <a:blip r:embed="rId3"/>
          <a:stretch>
            <a:fillRect/>
          </a:stretch>
        </p:blipFill>
        <p:spPr>
          <a:xfrm>
            <a:off x="6795655" y="1417638"/>
            <a:ext cx="3917032" cy="391703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83347"/>
            <a:ext cx="8229600" cy="1143000"/>
          </a:xfrm>
        </p:spPr>
        <p:txBody>
          <a:bodyPr>
            <a:normAutofit fontScale="90000"/>
          </a:bodyPr>
          <a:lstStyle/>
          <a:p>
            <a:r>
              <a:rPr lang="en-GB" dirty="0"/>
              <a:t>Management in private and public sector organisations</a:t>
            </a:r>
          </a:p>
        </p:txBody>
      </p:sp>
      <p:sp>
        <p:nvSpPr>
          <p:cNvPr id="3" name="Content Placeholder 2"/>
          <p:cNvSpPr>
            <a:spLocks noGrp="1"/>
          </p:cNvSpPr>
          <p:nvPr>
            <p:ph idx="1"/>
          </p:nvPr>
        </p:nvSpPr>
        <p:spPr>
          <a:xfrm>
            <a:off x="935182" y="1713074"/>
            <a:ext cx="10287000" cy="4525963"/>
          </a:xfrm>
        </p:spPr>
        <p:txBody>
          <a:bodyPr/>
          <a:lstStyle/>
          <a:p>
            <a:r>
              <a:rPr lang="en-GB" dirty="0"/>
              <a:t>Despite significant differences, both private and public sector organisations have to address the same general problems of management. This involves:</a:t>
            </a:r>
          </a:p>
          <a:p>
            <a:pPr lvl="1"/>
            <a:r>
              <a:rPr lang="en-GB" dirty="0"/>
              <a:t>the clarification of aims and objectives;</a:t>
            </a:r>
          </a:p>
          <a:p>
            <a:pPr lvl="1"/>
            <a:r>
              <a:rPr lang="en-GB" dirty="0"/>
              <a:t>the design of a suitable structure;</a:t>
            </a:r>
          </a:p>
          <a:p>
            <a:pPr lvl="1"/>
            <a:r>
              <a:rPr lang="en-GB" dirty="0"/>
              <a:t>carrying out essential administrative functions;</a:t>
            </a:r>
          </a:p>
          <a:p>
            <a:pPr lvl="1"/>
            <a:r>
              <a:rPr lang="en-GB" dirty="0"/>
              <a:t>the efficiency and effectiveness of their operations.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eth Godin – Leadership vs. Management - What it means to make a difference">
            <a:hlinkClick r:id="" action="ppaction://media"/>
            <a:extLst>
              <a:ext uri="{FF2B5EF4-FFF2-40B4-BE49-F238E27FC236}">
                <a16:creationId xmlns:a16="http://schemas.microsoft.com/office/drawing/2014/main" id="{DC84DA41-7FD8-4B7B-8D18-9BA10EC1B889}"/>
              </a:ext>
            </a:extLst>
          </p:cNvPr>
          <p:cNvPicPr>
            <a:picLocks noRot="1" noChangeAspect="1"/>
          </p:cNvPicPr>
          <p:nvPr>
            <a:videoFile r:link="rId1"/>
          </p:nvPr>
        </p:nvPicPr>
        <p:blipFill>
          <a:blip r:embed="rId3"/>
          <a:stretch>
            <a:fillRect/>
          </a:stretch>
        </p:blipFill>
        <p:spPr>
          <a:xfrm>
            <a:off x="477982" y="384464"/>
            <a:ext cx="11170227" cy="6181534"/>
          </a:xfrm>
          <a:prstGeom prst="rect">
            <a:avLst/>
          </a:prstGeom>
        </p:spPr>
      </p:pic>
    </p:spTree>
    <p:extLst>
      <p:ext uri="{BB962C8B-B14F-4D97-AF65-F5344CB8AC3E}">
        <p14:creationId xmlns:p14="http://schemas.microsoft.com/office/powerpoint/2010/main" val="221712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6FF6429-DCAA-43A0-854C-57C5C7F63897}"/>
              </a:ext>
            </a:extLst>
          </p:cNvPr>
          <p:cNvSpPr>
            <a:spLocks noGrp="1" noChangeArrowheads="1"/>
          </p:cNvSpPr>
          <p:nvPr>
            <p:ph type="title"/>
          </p:nvPr>
        </p:nvSpPr>
        <p:spPr/>
        <p:txBody>
          <a:bodyPr/>
          <a:lstStyle/>
          <a:p>
            <a:pPr eaLnBrk="1" hangingPunct="1">
              <a:defRPr/>
            </a:pPr>
            <a:r>
              <a:rPr lang="en-GB" sz="3200" b="1"/>
              <a:t>LEADERSHIP AND MANAGEMENT COMPARED</a:t>
            </a:r>
          </a:p>
        </p:txBody>
      </p:sp>
      <p:sp>
        <p:nvSpPr>
          <p:cNvPr id="37891" name="Rectangle 3">
            <a:extLst>
              <a:ext uri="{FF2B5EF4-FFF2-40B4-BE49-F238E27FC236}">
                <a16:creationId xmlns:a16="http://schemas.microsoft.com/office/drawing/2014/main" id="{41EBE9F3-AA0A-4DD2-8A86-8776623624B2}"/>
              </a:ext>
            </a:extLst>
          </p:cNvPr>
          <p:cNvSpPr>
            <a:spLocks noGrp="1" noChangeArrowheads="1"/>
          </p:cNvSpPr>
          <p:nvPr>
            <p:ph type="body" idx="1"/>
          </p:nvPr>
        </p:nvSpPr>
        <p:spPr/>
        <p:txBody>
          <a:bodyPr/>
          <a:lstStyle/>
          <a:p>
            <a:pPr eaLnBrk="1" hangingPunct="1">
              <a:buFontTx/>
              <a:buNone/>
              <a:defRPr/>
            </a:pPr>
            <a:r>
              <a:rPr lang="en-US" sz="2400" dirty="0"/>
              <a:t>    Management is different from leadership, but that management necessarily involves leadership and leadership necessarily involves management.</a:t>
            </a:r>
            <a:endParaRPr lang="en-GB" sz="2400" dirty="0"/>
          </a:p>
        </p:txBody>
      </p:sp>
      <p:pic>
        <p:nvPicPr>
          <p:cNvPr id="2" name="Picture 1">
            <a:extLst>
              <a:ext uri="{FF2B5EF4-FFF2-40B4-BE49-F238E27FC236}">
                <a16:creationId xmlns:a16="http://schemas.microsoft.com/office/drawing/2014/main" id="{576E0251-3767-4656-9E7D-2CE5FC322F9C}"/>
              </a:ext>
            </a:extLst>
          </p:cNvPr>
          <p:cNvPicPr>
            <a:picLocks noChangeAspect="1"/>
          </p:cNvPicPr>
          <p:nvPr/>
        </p:nvPicPr>
        <p:blipFill>
          <a:blip r:embed="rId3"/>
          <a:stretch>
            <a:fillRect/>
          </a:stretch>
        </p:blipFill>
        <p:spPr>
          <a:xfrm>
            <a:off x="2857499" y="2948572"/>
            <a:ext cx="4907107" cy="2309227"/>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4200" y="1548979"/>
            <a:ext cx="11159854" cy="3937421"/>
          </a:xfrm>
        </p:spPr>
        <p:txBody>
          <a:bodyPr>
            <a:noAutofit/>
          </a:bodyPr>
          <a:lstStyle/>
          <a:p>
            <a:pPr marL="0" indent="0">
              <a:spcBef>
                <a:spcPts val="0"/>
              </a:spcBef>
              <a:buNone/>
            </a:pPr>
            <a:r>
              <a:rPr lang="en-GB" sz="2000" dirty="0"/>
              <a:t>At the </a:t>
            </a:r>
            <a:r>
              <a:rPr lang="en-GB" sz="2000" b="1" dirty="0"/>
              <a:t>organisational level</a:t>
            </a:r>
            <a:r>
              <a:rPr lang="en-GB" sz="2000" dirty="0"/>
              <a:t>, the huge advances in technologies, education and global connectivity; demographic shifts, multi-generational workforce, constant pressure to do more with less, shifting psychological employment contracts and permeable organisational boundaries require leadership of a different calibre. </a:t>
            </a:r>
          </a:p>
          <a:p>
            <a:pPr marL="0" indent="0">
              <a:spcBef>
                <a:spcPts val="0"/>
              </a:spcBef>
              <a:buNone/>
            </a:pPr>
            <a:endParaRPr lang="en-GB" sz="2000" dirty="0"/>
          </a:p>
          <a:p>
            <a:pPr marL="0" indent="0">
              <a:spcBef>
                <a:spcPts val="0"/>
              </a:spcBef>
              <a:buNone/>
            </a:pPr>
            <a:r>
              <a:rPr lang="en-GB" sz="2000" dirty="0"/>
              <a:t>An American study by </a:t>
            </a:r>
            <a:r>
              <a:rPr lang="en-GB" sz="2000" b="1" dirty="0"/>
              <a:t>APQC</a:t>
            </a:r>
            <a:r>
              <a:rPr lang="en-GB" sz="2000" dirty="0"/>
              <a:t>, suggest that organisations have a </a:t>
            </a:r>
            <a:r>
              <a:rPr lang="en-GB" sz="2000" b="1" dirty="0"/>
              <a:t>leadership deficit </a:t>
            </a:r>
            <a:r>
              <a:rPr lang="en-GB" sz="2000" dirty="0"/>
              <a:t>in the areas of strategic planning, change management, knowledge sharing, listening, and emotional intelligence. Only a fifth of respondents believed their organisation had effective leadership practices, with just under a half saying their organisation was giving leadership development “little or no priority”.</a:t>
            </a:r>
          </a:p>
          <a:p>
            <a:pPr marL="0" indent="0">
              <a:spcBef>
                <a:spcPts val="0"/>
              </a:spcBef>
              <a:buNone/>
            </a:pPr>
            <a:endParaRPr lang="en-GB" sz="2000" dirty="0"/>
          </a:p>
          <a:p>
            <a:pPr marL="0" indent="0">
              <a:buNone/>
            </a:pPr>
            <a:r>
              <a:rPr lang="en-GB" sz="2000" i="1" dirty="0"/>
              <a:t>“Everyone thinks of changing the world, but no one thinks of changing himself”</a:t>
            </a:r>
            <a:endParaRPr lang="en-US" sz="2000" i="1" dirty="0"/>
          </a:p>
          <a:p>
            <a:pPr marL="0" indent="0" algn="r">
              <a:buNone/>
            </a:pPr>
            <a:r>
              <a:rPr lang="en-GB" sz="2000" i="1" dirty="0"/>
              <a:t>Tolstoy</a:t>
            </a:r>
            <a:endParaRPr lang="en-US" sz="2000" i="1" dirty="0"/>
          </a:p>
          <a:p>
            <a:pPr marL="0" indent="0">
              <a:spcBef>
                <a:spcPts val="0"/>
              </a:spcBef>
              <a:buNone/>
            </a:pPr>
            <a:endParaRPr lang="en-US" sz="2000" dirty="0"/>
          </a:p>
          <a:p>
            <a:pPr marL="0" indent="0">
              <a:spcBef>
                <a:spcPts val="0"/>
              </a:spcBef>
              <a:buNone/>
            </a:pPr>
            <a:endParaRPr lang="en-US" sz="2000" dirty="0"/>
          </a:p>
        </p:txBody>
      </p:sp>
      <p:sp>
        <p:nvSpPr>
          <p:cNvPr id="4" name="Title 1"/>
          <p:cNvSpPr txBox="1">
            <a:spLocks/>
          </p:cNvSpPr>
          <p:nvPr/>
        </p:nvSpPr>
        <p:spPr>
          <a:xfrm>
            <a:off x="750560" y="253454"/>
            <a:ext cx="106299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The current situation - a Leadership Deficit?</a:t>
            </a:r>
          </a:p>
        </p:txBody>
      </p:sp>
    </p:spTree>
    <p:extLst>
      <p:ext uri="{BB962C8B-B14F-4D97-AF65-F5344CB8AC3E}">
        <p14:creationId xmlns:p14="http://schemas.microsoft.com/office/powerpoint/2010/main" val="35087956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1E4B1-731D-7738-034D-BC19E7C25EB6}"/>
              </a:ext>
            </a:extLst>
          </p:cNvPr>
          <p:cNvSpPr>
            <a:spLocks noGrp="1"/>
          </p:cNvSpPr>
          <p:nvPr>
            <p:ph type="title"/>
          </p:nvPr>
        </p:nvSpPr>
        <p:spPr/>
        <p:txBody>
          <a:bodyPr/>
          <a:lstStyle/>
          <a:p>
            <a:r>
              <a:rPr lang="en-GB" b="1" dirty="0">
                <a:solidFill>
                  <a:srgbClr val="191D34"/>
                </a:solidFill>
                <a:latin typeface="Lato" panose="020F0502020204030203" pitchFamily="34" charset="0"/>
              </a:rPr>
              <a:t>Activity: </a:t>
            </a:r>
            <a:r>
              <a:rPr lang="en-GB" b="1" i="0" dirty="0">
                <a:solidFill>
                  <a:srgbClr val="191D34"/>
                </a:solidFill>
                <a:effectLst/>
                <a:latin typeface="Lato" panose="020F0502020204030203" pitchFamily="34" charset="0"/>
              </a:rPr>
              <a:t>Manager or leader?</a:t>
            </a:r>
            <a:endParaRPr lang="en-GB" dirty="0"/>
          </a:p>
        </p:txBody>
      </p:sp>
      <p:sp>
        <p:nvSpPr>
          <p:cNvPr id="3" name="Content Placeholder 2">
            <a:extLst>
              <a:ext uri="{FF2B5EF4-FFF2-40B4-BE49-F238E27FC236}">
                <a16:creationId xmlns:a16="http://schemas.microsoft.com/office/drawing/2014/main" id="{A4902C3A-7F20-212A-6A41-1C472ACE223E}"/>
              </a:ext>
            </a:extLst>
          </p:cNvPr>
          <p:cNvSpPr>
            <a:spLocks noGrp="1"/>
          </p:cNvSpPr>
          <p:nvPr>
            <p:ph idx="1"/>
          </p:nvPr>
        </p:nvSpPr>
        <p:spPr>
          <a:xfrm>
            <a:off x="368300" y="1836738"/>
            <a:ext cx="11455400" cy="3917032"/>
          </a:xfrm>
        </p:spPr>
        <p:txBody>
          <a:bodyPr>
            <a:noAutofit/>
          </a:bodyPr>
          <a:lstStyle/>
          <a:p>
            <a:pPr algn="l"/>
            <a:r>
              <a:rPr lang="en-GB" sz="2400" b="0" i="0" dirty="0">
                <a:solidFill>
                  <a:srgbClr val="191D34"/>
                </a:solidFill>
                <a:effectLst/>
                <a:latin typeface="Arial" panose="020B0604020202020204" pitchFamily="34" charset="0"/>
                <a:cs typeface="Arial" panose="020B0604020202020204" pitchFamily="34" charset="0"/>
              </a:rPr>
              <a:t>Even though in the corporate world the terms ‘manager’ or ‘leader’ are used interchangeably, these are very distinct roles.</a:t>
            </a:r>
          </a:p>
          <a:p>
            <a:pPr algn="l"/>
            <a:r>
              <a:rPr lang="en-GB" sz="2400" b="0" i="0" dirty="0">
                <a:solidFill>
                  <a:srgbClr val="191D34"/>
                </a:solidFill>
                <a:effectLst/>
                <a:latin typeface="Arial" panose="020B0604020202020204" pitchFamily="34" charset="0"/>
                <a:cs typeface="Arial" panose="020B0604020202020204" pitchFamily="34" charset="0"/>
              </a:rPr>
              <a:t>In pairs make two lists:</a:t>
            </a:r>
          </a:p>
          <a:p>
            <a:pPr algn="l"/>
            <a:r>
              <a:rPr lang="en-GB" sz="2400" dirty="0">
                <a:solidFill>
                  <a:srgbClr val="191D34"/>
                </a:solidFill>
                <a:latin typeface="Arial" panose="020B0604020202020204" pitchFamily="34" charset="0"/>
                <a:cs typeface="Arial" panose="020B0604020202020204" pitchFamily="34" charset="0"/>
              </a:rPr>
              <a:t>1.  Management behaviours</a:t>
            </a:r>
          </a:p>
          <a:p>
            <a:pPr algn="l"/>
            <a:r>
              <a:rPr lang="en-GB" sz="2400" b="0" i="0" dirty="0">
                <a:solidFill>
                  <a:srgbClr val="191D34"/>
                </a:solidFill>
                <a:effectLst/>
                <a:latin typeface="Arial" panose="020B0604020202020204" pitchFamily="34" charset="0"/>
                <a:cs typeface="Arial" panose="020B0604020202020204" pitchFamily="34" charset="0"/>
              </a:rPr>
              <a:t>2. Leadership behaviours</a:t>
            </a:r>
          </a:p>
          <a:p>
            <a:r>
              <a:rPr lang="en-GB" sz="2400" dirty="0">
                <a:latin typeface="Arial" panose="020B0604020202020204" pitchFamily="34" charset="0"/>
                <a:cs typeface="Arial" panose="020B0604020202020204" pitchFamily="34" charset="0"/>
              </a:rPr>
              <a:t>Consider whether these behaviours are traditional behaviours or behaviours that are aligned to more modern contemporary approaches</a:t>
            </a:r>
          </a:p>
          <a:p>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8478462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2F50F-5755-423E-859B-851A6593471F}"/>
              </a:ext>
            </a:extLst>
          </p:cNvPr>
          <p:cNvSpPr>
            <a:spLocks noGrp="1"/>
          </p:cNvSpPr>
          <p:nvPr>
            <p:ph type="title"/>
          </p:nvPr>
        </p:nvSpPr>
        <p:spPr/>
        <p:txBody>
          <a:bodyPr/>
          <a:lstStyle/>
          <a:p>
            <a:r>
              <a:rPr lang="en-GB" dirty="0"/>
              <a:t>Research for next week… </a:t>
            </a:r>
          </a:p>
        </p:txBody>
      </p:sp>
      <p:sp>
        <p:nvSpPr>
          <p:cNvPr id="3" name="Content Placeholder 2">
            <a:extLst>
              <a:ext uri="{FF2B5EF4-FFF2-40B4-BE49-F238E27FC236}">
                <a16:creationId xmlns:a16="http://schemas.microsoft.com/office/drawing/2014/main" id="{4309ADE6-B522-42AA-B41C-DA36C09AE38E}"/>
              </a:ext>
            </a:extLst>
          </p:cNvPr>
          <p:cNvSpPr>
            <a:spLocks noGrp="1"/>
          </p:cNvSpPr>
          <p:nvPr>
            <p:ph idx="1"/>
          </p:nvPr>
        </p:nvSpPr>
        <p:spPr/>
        <p:txBody>
          <a:bodyPr/>
          <a:lstStyle/>
          <a:p>
            <a:r>
              <a:rPr lang="en-GB" dirty="0"/>
              <a:t>Ready for next weeks plenary discussion Research and prepare notes to share in student-led plenary discussion </a:t>
            </a:r>
          </a:p>
          <a:p>
            <a:r>
              <a:rPr lang="en-GB" dirty="0"/>
              <a:t>In todays organisation to what extent are the skills required by managers different from those required by leaders?</a:t>
            </a:r>
          </a:p>
          <a:p>
            <a:r>
              <a:rPr lang="en-GB" dirty="0"/>
              <a:t>Include contemporary case study examples of the difference and the outcome/s in your  discussion </a:t>
            </a:r>
          </a:p>
        </p:txBody>
      </p:sp>
    </p:spTree>
    <p:extLst>
      <p:ext uri="{BB962C8B-B14F-4D97-AF65-F5344CB8AC3E}">
        <p14:creationId xmlns:p14="http://schemas.microsoft.com/office/powerpoint/2010/main" val="2822507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8B761-1228-2CBB-1E1D-C1470E4CFA65}"/>
              </a:ext>
            </a:extLst>
          </p:cNvPr>
          <p:cNvSpPr>
            <a:spLocks noGrp="1"/>
          </p:cNvSpPr>
          <p:nvPr>
            <p:ph type="title"/>
          </p:nvPr>
        </p:nvSpPr>
        <p:spPr/>
        <p:txBody>
          <a:bodyPr/>
          <a:lstStyle/>
          <a:p>
            <a:r>
              <a:rPr lang="en-GB" dirty="0"/>
              <a:t>Next Time</a:t>
            </a:r>
          </a:p>
        </p:txBody>
      </p:sp>
      <p:sp>
        <p:nvSpPr>
          <p:cNvPr id="3" name="Content Placeholder 2">
            <a:extLst>
              <a:ext uri="{FF2B5EF4-FFF2-40B4-BE49-F238E27FC236}">
                <a16:creationId xmlns:a16="http://schemas.microsoft.com/office/drawing/2014/main" id="{4E1B8798-B0C3-54D1-A727-C2B98B8B7AE3}"/>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We will look at the contemporary approaches to leadership and management and consider their impact upon people and organisations.</a:t>
            </a:r>
          </a:p>
          <a:p>
            <a:pPr lvl="1"/>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Approaches Visionary &amp; Servant Leadership</a:t>
            </a:r>
          </a:p>
          <a:p>
            <a:pPr marL="201168" lvl="1" indent="0">
              <a:buNone/>
            </a:pPr>
            <a:r>
              <a:rPr lang="en-GB" dirty="0">
                <a:latin typeface="Arial" panose="020B0604020202020204" pitchFamily="34" charset="0"/>
                <a:cs typeface="Arial" panose="020B0604020202020204" pitchFamily="34" charset="0"/>
              </a:rPr>
              <a:t>We will explore if these approaches move away from traditional methods and how they can be utilised in a managerial setting </a:t>
            </a:r>
          </a:p>
          <a:p>
            <a:pPr marL="201168" lvl="1"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1946749"/>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2240</Words>
  <Application>Microsoft Office PowerPoint</Application>
  <PresentationFormat>Widescreen</PresentationFormat>
  <Paragraphs>172</Paragraphs>
  <Slides>24</Slides>
  <Notes>17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Myriad Pro</vt:lpstr>
      <vt:lpstr>Arial</vt:lpstr>
      <vt:lpstr>Calibri</vt:lpstr>
      <vt:lpstr>Lato</vt:lpstr>
      <vt:lpstr>Symbol</vt:lpstr>
      <vt:lpstr>Times New Roman</vt:lpstr>
      <vt:lpstr>UWTSD</vt:lpstr>
      <vt:lpstr>Contemporary Themes in Leadership and Management   BMSW7000 </vt:lpstr>
      <vt:lpstr>Contemporary Themes in Management and Leadership</vt:lpstr>
      <vt:lpstr>Module</vt:lpstr>
      <vt:lpstr>Assessments </vt:lpstr>
      <vt:lpstr>Traditional Leadership Thinking</vt:lpstr>
      <vt:lpstr>LEADERSHIP STYLES</vt:lpstr>
      <vt:lpstr>TYPES OF LEADERS </vt:lpstr>
      <vt:lpstr>THE QUALITIES OF A GOOD LEADER</vt:lpstr>
      <vt:lpstr>PowerPoint Presentation</vt:lpstr>
      <vt:lpstr>PowerPoint Presentation</vt:lpstr>
      <vt:lpstr>LEADERSHIP DEVELOPMENT</vt:lpstr>
      <vt:lpstr>MANAGEMENT DEFINED</vt:lpstr>
      <vt:lpstr>The importance of managerial  style</vt:lpstr>
      <vt:lpstr>PURPOSE OF MANAGEMENT</vt:lpstr>
      <vt:lpstr>Role - Managerial effectiveness</vt:lpstr>
      <vt:lpstr>STRATEGIC MANAGEMENT </vt:lpstr>
      <vt:lpstr>KEY CONCEPTS OF STRATEGIC MANAGEMENT</vt:lpstr>
      <vt:lpstr>Management in private and public sector organisations</vt:lpstr>
      <vt:lpstr>PowerPoint Presentation</vt:lpstr>
      <vt:lpstr>LEADERSHIP AND MANAGEMENT COMPARED</vt:lpstr>
      <vt:lpstr>PowerPoint Presentation</vt:lpstr>
      <vt:lpstr>Activity: Manager or leader?</vt:lpstr>
      <vt:lpstr>Research for next week… </vt:lpstr>
      <vt:lpstr>Next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Leadership and Management   BMSW7000 </dc:title>
  <dc:creator>Helen Evans (Institute of Management and Health)</dc:creator>
  <cp:lastModifiedBy>Helen Evans (Institute of Management and Health)</cp:lastModifiedBy>
  <cp:revision>1</cp:revision>
  <dcterms:created xsi:type="dcterms:W3CDTF">2024-09-26T14:13:06Z</dcterms:created>
  <dcterms:modified xsi:type="dcterms:W3CDTF">2024-09-26T15:58:41Z</dcterms:modified>
</cp:coreProperties>
</file>