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327" r:id="rId2"/>
    <p:sldId id="319" r:id="rId3"/>
    <p:sldId id="321" r:id="rId4"/>
    <p:sldId id="320" r:id="rId5"/>
    <p:sldId id="300" r:id="rId6"/>
    <p:sldId id="256" r:id="rId7"/>
    <p:sldId id="257" r:id="rId8"/>
    <p:sldId id="272" r:id="rId9"/>
    <p:sldId id="273" r:id="rId10"/>
    <p:sldId id="274" r:id="rId11"/>
    <p:sldId id="275" r:id="rId12"/>
    <p:sldId id="258" r:id="rId13"/>
    <p:sldId id="259" r:id="rId14"/>
    <p:sldId id="260" r:id="rId15"/>
    <p:sldId id="303" r:id="rId16"/>
    <p:sldId id="277" r:id="rId17"/>
    <p:sldId id="305" r:id="rId18"/>
    <p:sldId id="306" r:id="rId19"/>
    <p:sldId id="279" r:id="rId20"/>
    <p:sldId id="307" r:id="rId21"/>
    <p:sldId id="308" r:id="rId22"/>
    <p:sldId id="317" r:id="rId23"/>
    <p:sldId id="310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90" r:id="rId32"/>
    <p:sldId id="270" r:id="rId33"/>
    <p:sldId id="298" r:id="rId34"/>
    <p:sldId id="299" r:id="rId3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79707" autoAdjust="0"/>
  </p:normalViewPr>
  <p:slideViewPr>
    <p:cSldViewPr>
      <p:cViewPr varScale="1">
        <p:scale>
          <a:sx n="73" d="100"/>
          <a:sy n="73" d="100"/>
        </p:scale>
        <p:origin x="222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268E7E73-73E8-AA4F-ABCE-FA678C8B54C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366FF5B6-563B-2E4C-B62B-29EB36870FF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A6A495BA-5D60-F646-B6B1-2DE8D68001A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62B04E50-B091-0F4F-8A63-A03ECB3519D7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793FD79A-F6B8-5D43-B686-D423F28AC09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BD85107E-C66B-A441-9CB5-18DF87161F7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552DA622-0CE3-2348-8899-BC56D66583D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23D63FA8-36AE-5E41-BDA1-571368FF7094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F223E52E-88A4-EA4C-AADD-9BCD32F6F2B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1E0841E8-9DC5-2B40-8BF6-D87E92FB3E1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3B6808C4-325B-5B4D-90A0-04A181AEB1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FA3540AF-BE23-7641-9790-3EFBDD7C074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1A7D4F39-3F8D-BD43-BAB0-CC84118831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CFC6C151-797D-0F4C-A337-CDA539CA0D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6659B266-44A3-8647-9709-4EAF887E62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F707B49-B8DE-2148-9B91-11A52E5C4B61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6395DD02-EC6D-BC4F-ACC2-5448ADE456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7850BDBA-49BE-0C45-85AA-9D3E5F97F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854A291-63E2-DE41-9B6E-5B4C667094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D099A1E-8791-9B49-9CA2-F33D052FBE18}" type="slidenum">
              <a:rPr lang="en-GB" altLang="en-US" sz="1300"/>
              <a:pPr>
                <a:spcBef>
                  <a:spcPct val="0"/>
                </a:spcBef>
              </a:pPr>
              <a:t>9</a:t>
            </a:fld>
            <a:endParaRPr lang="en-GB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6C8E7DEA-85D2-0C49-89DB-6194FB1C48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64D3958C-FEA2-7C4D-A508-935075F8CB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34994315-3103-3545-A7DD-87F5F5BFF2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BEE472E-8773-B24A-BE09-A22C68F6AF45}" type="slidenum">
              <a:rPr lang="en-GB" altLang="en-US" sz="1300"/>
              <a:pPr>
                <a:spcBef>
                  <a:spcPct val="0"/>
                </a:spcBef>
              </a:pPr>
              <a:t>10</a:t>
            </a:fld>
            <a:endParaRPr lang="en-GB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2A52B3AA-AF81-3F4A-93B7-6257321A77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DEB7397A-3949-A942-93E2-E4588EA1C6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F64898AF-CAED-9A42-8FF3-7CC5F83523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1BBB079-C8D4-D048-B517-C0645DC1BBF9}" type="slidenum">
              <a:rPr lang="en-GB" altLang="en-US" sz="1300"/>
              <a:pPr>
                <a:spcBef>
                  <a:spcPct val="0"/>
                </a:spcBef>
              </a:pPr>
              <a:t>11</a:t>
            </a:fld>
            <a:endParaRPr lang="en-GB" altLang="en-US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B45ED44-A9A5-424C-8D77-B82387E1A2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9997898C-03C3-3848-A0E3-638E9B5269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{Added slide}</a:t>
            </a:r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EB2D07D7-5FF0-6048-A8FB-B208DDB383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AC1FEE6-87D7-914C-868A-051C4B790A71}" type="slidenum">
              <a:rPr lang="en-GB" altLang="en-US" sz="1300"/>
              <a:pPr>
                <a:spcBef>
                  <a:spcPct val="0"/>
                </a:spcBef>
              </a:pPr>
              <a:t>16</a:t>
            </a:fld>
            <a:endParaRPr lang="en-GB" altLang="en-US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F4EADB0-C84E-7842-8085-567F8F99A7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5AAB534-124E-1844-91C4-3BCA8100F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z="170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AD62EB3-7405-1749-99B8-6EA554384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0C8E7F4-5C5F-DD4B-82FA-E7642A91F5BB}" type="slidenum">
              <a:rPr lang="en-GB" altLang="en-US" sz="1300"/>
              <a:pPr>
                <a:spcBef>
                  <a:spcPct val="0"/>
                </a:spcBef>
              </a:pPr>
              <a:t>19</a:t>
            </a:fld>
            <a:endParaRPr lang="en-GB" altLang="en-US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CCB0CF2C-3E49-AF41-B30A-ABF3CB521A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638AAB7-13AB-D144-8409-5B88019E81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1AF7705E-3D9E-4A45-B20F-9EA0ED2D68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CC46EE0-9C9E-0441-A236-FD07B87C50BA}" type="slidenum">
              <a:rPr lang="en-GB" altLang="en-US" sz="1300"/>
              <a:pPr>
                <a:spcBef>
                  <a:spcPct val="0"/>
                </a:spcBef>
              </a:pPr>
              <a:t>31</a:t>
            </a:fld>
            <a:endParaRPr lang="en-GB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Otsikko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Alaotsikko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fi-FI"/>
              <a:t>Muokkaa alaotsikon perustyyliä napsautt.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51BE46D-274E-F743-A5BD-49022AF378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CD98BFB-D1C5-BD47-9ABE-236FB8B7FE0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F6BA850-AEA4-434F-B09C-BFD3E1BCFD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950313-27D1-5F49-BBDE-68EEE429991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9250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tsikko ja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16FEE7-893C-A948-BECE-097DB19DF7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BBBE567-7A68-5343-80A0-2439983872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4EDE970-05B6-5A42-A054-7C8BBCB673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A6B7E0B-FA89-1D47-99A8-AC0BE89988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8213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Osan ylätunnis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C06907-B1A8-1347-ABD3-854B18DCB08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455E2D-60B1-584D-9D02-CEA93A4548B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C83198-0126-2141-818D-55B8A96E69E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8A99A7-DD1D-1C4C-9B33-CBD462455A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5846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aksi sisältökohdet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C45EEC-F737-9846-A075-19DA3F6AF3C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043C917-90E0-3144-967E-33773BFB94F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04A410-5A4F-9846-9F5C-171F17A39D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92B36C-CA71-E84C-A904-AFAD73FFED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8444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tai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Tekstin paikkamerkki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4" name="Sisällön paikkamerkki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5" name="Tekstin paikkamerkki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6" name="Sisällön paikkamerkki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52B8ED34-2635-E04C-9422-A24C24A4B4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BBC46C9-6652-1B42-8A56-F43474691E0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DABACFAA-3AB8-1440-BFB9-A09060089C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B6F400-A44D-B54A-A4CC-1827EE0D30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2241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Vain otsikk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CF32363-E4D1-CE46-8526-476857C7C9D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80F4371F-C211-1D4A-8C4C-D11F01E4CA2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8C300441-1743-3042-8CFC-075DDF36D1E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50A734-BE9E-2241-A5C5-47438DC452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365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yhjä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B041085-0FEE-2F45-9E1D-3F0C7C824F1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11307A8-B639-1D43-A0D8-D46054EBBB8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1D9BFC74-7862-B346-A024-1094649A13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FEA0C1-6088-9341-ACDF-18EE7561A80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2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tsikollinen sisält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Sisällön paikkamerkki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5B38EC-5693-2949-A23D-57C220D548D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52BD70-4869-C742-AFBD-F36ECBC8998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AF2B8F-F9D3-BF40-AFE2-7700B202A0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D4DA9E-EE97-224B-9544-8152111090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8004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tsikollinen ku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i-FI"/>
              <a:t>Muokkaa perustyyl. napsautt.</a:t>
            </a:r>
          </a:p>
        </p:txBody>
      </p:sp>
      <p:sp>
        <p:nvSpPr>
          <p:cNvPr id="3" name="Kuvan paikkamerkki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fi-FI" noProof="0"/>
          </a:p>
        </p:txBody>
      </p:sp>
      <p:sp>
        <p:nvSpPr>
          <p:cNvPr id="4" name="Tekstin paikkamerkki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i-FI"/>
              <a:t>Muokkaa tekstin perustyylejä napsauttamalla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13BE94-85F9-534E-9725-27F819529A9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1D0443D-AA45-DF4C-9797-137B73837A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4F32849-91BA-7544-999A-E2EB164DB2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5E4181-AC20-5B46-9511-66B6CEB55A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4341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Otsikko ja pystysuor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Pystysuoran tekstin paikkamerkki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AC8B6E7-DAEF-7A41-85C0-7FDF85ED52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09FC7FE-38C1-5646-A2E4-7F3C5869ABA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0C8D0B9-5684-B143-B259-FE8ED86AEB3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F206CF-D4E9-F242-9445-CECCE8B3FA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4021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Pystysuora otsikko ja tek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ystysuora otsikko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i-FI"/>
              <a:t>Muokkaa perustyyl. napsautt.</a:t>
            </a:r>
          </a:p>
        </p:txBody>
      </p:sp>
      <p:sp>
        <p:nvSpPr>
          <p:cNvPr id="3" name="Pystysuoran tekstin paikkamerkki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i-FI"/>
              <a:t>Muokkaa tekstin perustyylejä napsauttamalla</a:t>
            </a:r>
          </a:p>
          <a:p>
            <a:pPr lvl="1"/>
            <a:r>
              <a:rPr lang="fi-FI"/>
              <a:t>toinen taso</a:t>
            </a:r>
          </a:p>
          <a:p>
            <a:pPr lvl="2"/>
            <a:r>
              <a:rPr lang="fi-FI"/>
              <a:t>kolmas taso</a:t>
            </a:r>
          </a:p>
          <a:p>
            <a:pPr lvl="3"/>
            <a:r>
              <a:rPr lang="fi-FI"/>
              <a:t>neljäs taso</a:t>
            </a:r>
          </a:p>
          <a:p>
            <a:pPr lvl="4"/>
            <a:r>
              <a:rPr lang="fi-FI"/>
              <a:t>viides taso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7450239-7174-D74E-A91B-A38C578787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69D6C07-5155-AB45-AC57-1835347C615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082EC7B-FDF4-1943-B308-4488E0A249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9B67A1-AC75-3743-B3C9-61549A9691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0816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8E93B-BF7D-3149-84C8-BDC2700BC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58B25-B0F2-0F4F-B43A-309B448A501B}" type="datetimeFigureOut">
              <a:rPr lang="en-US"/>
              <a:pPr>
                <a:defRPr/>
              </a:pPr>
              <a:t>4/20/20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24113-D956-4B40-9289-A18724914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BAB14-CF47-514A-8748-B6313CD87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43CC71-BBC9-8442-9D40-7AA1717E7F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795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B6A7C0A-2DE2-CB42-8CA4-92A1840960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1E5C254B-404B-0846-A565-30BCAF500E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2A00AF46-75E4-F649-921F-C84386875D3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1907EEBE-5425-F44F-9E56-03AA03D0FA3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304B026-8F39-5241-BDEE-406E83C17EA7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BB26C65F-0BBB-A14B-A89F-79A1C3C61EF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5C12D-CDB5-3C4B-A5CA-6A3C22A2BA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484313"/>
            <a:ext cx="7772400" cy="2763837"/>
          </a:xfrm>
        </p:spPr>
        <p:txBody>
          <a:bodyPr/>
          <a:lstStyle/>
          <a:p>
            <a:pPr>
              <a:defRPr/>
            </a:pPr>
            <a:r>
              <a:rPr lang="en-GB" kern="1200" dirty="0"/>
              <a:t>FINANCIAL REPORTING</a:t>
            </a:r>
            <a:br>
              <a:rPr lang="en-GB" kern="1200" dirty="0"/>
            </a:br>
            <a:br>
              <a:rPr lang="en-GB" kern="1200" dirty="0"/>
            </a:br>
            <a:r>
              <a:rPr lang="en-GB" kern="1200" dirty="0"/>
              <a:t> ASSIGNMENT NOTES</a:t>
            </a:r>
            <a:br>
              <a:rPr lang="en-GB" dirty="0"/>
            </a:br>
            <a:endParaRPr lang="en-GB" dirty="0"/>
          </a:p>
        </p:txBody>
      </p:sp>
      <p:sp>
        <p:nvSpPr>
          <p:cNvPr id="5123" name="Slide Number Placeholder 3">
            <a:extLst>
              <a:ext uri="{FF2B5EF4-FFF2-40B4-BE49-F238E27FC236}">
                <a16:creationId xmlns:a16="http://schemas.microsoft.com/office/drawing/2014/main" id="{D873F4F3-88BB-A14E-940A-08B8A42D5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2FC1886-DB56-A34C-8874-4FC38E87854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108ABF34-3D9C-D343-8066-80413D487E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GENERAL COMMENTS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65108-5711-664F-B08A-D93118110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Read the ASSIGNMENT brief thoroughly – put yourself in the position of the reader of the report.</a:t>
            </a: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Use the word count wisely – it can be used up very quickly and use appendices well.</a:t>
            </a:r>
          </a:p>
          <a:p>
            <a:pPr eaLnBrk="1" fontAlgn="b" hangingPunct="1">
              <a:spcBef>
                <a:spcPct val="0"/>
              </a:spcBef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Don’t state the obvious</a:t>
            </a: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Make your points succinct – padding and waffle answers will not get high marks.</a:t>
            </a: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1400" kern="1200" dirty="0">
              <a:solidFill>
                <a:prstClr val="black"/>
              </a:solidFill>
              <a:cs typeface="Arial" charset="0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AEA9BE17-F061-1F43-9B9C-372CE8A77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FE3AE5-5CF7-FE4E-8E37-8FCAC2ECEDD8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42FA585-9C9E-EA44-81E1-630387E566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06500"/>
          </a:xfrm>
        </p:spPr>
        <p:txBody>
          <a:bodyPr/>
          <a:lstStyle/>
          <a:p>
            <a:pPr algn="l"/>
            <a:r>
              <a:rPr lang="en-GB" altLang="en-US"/>
              <a:t>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6BCE5-31F0-404E-8FCF-FE70C673A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Make sure the information, analyses and recommendations presented are </a:t>
            </a:r>
            <a:r>
              <a:rPr lang="en-GB" sz="2400" b="1" kern="1200" dirty="0">
                <a:solidFill>
                  <a:prstClr val="black"/>
                </a:solidFill>
                <a:cs typeface="Arial" charset="0"/>
              </a:rPr>
              <a:t>relevant</a:t>
            </a: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 to the assignment brief and not </a:t>
            </a:r>
            <a:r>
              <a:rPr lang="en-GB" sz="2400" b="1" kern="1200" dirty="0">
                <a:solidFill>
                  <a:prstClr val="black"/>
                </a:solidFill>
                <a:cs typeface="Arial" charset="0"/>
              </a:rPr>
              <a:t>re-gurgitation</a:t>
            </a: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 of text books and notes. Remember plagiarism is a serious issue.</a:t>
            </a: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The comments should be </a:t>
            </a:r>
            <a:r>
              <a:rPr lang="en-GB" sz="2400" b="1" kern="1200" dirty="0">
                <a:solidFill>
                  <a:prstClr val="black"/>
                </a:solidFill>
                <a:cs typeface="Arial" charset="0"/>
              </a:rPr>
              <a:t>realistic </a:t>
            </a: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within the context of the assignment set.</a:t>
            </a: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Watch for repetitive answers - saying the same thing several times in different ways is poor use of word count</a:t>
            </a:r>
          </a:p>
          <a:p>
            <a:pPr eaLnBrk="1" fontAlgn="b" hangingPunct="1">
              <a:spcBef>
                <a:spcPct val="0"/>
              </a:spcBef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Logical presentation &amp; good 'signposting' make it easy for the marker to pick out the answers</a:t>
            </a: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902BF8C-B563-3244-B96B-807D23ADE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32FAA25-008E-E54D-8C9C-CE87F565DF50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EE830FB-E755-FB47-80A0-73589C0E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9D102-010F-414B-B5B7-6D7A11B65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44663"/>
            <a:ext cx="8229600" cy="4105275"/>
          </a:xfrm>
        </p:spPr>
        <p:txBody>
          <a:bodyPr/>
          <a:lstStyle/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Bring in other aspects, such as knowledge from other modules, where they are relevant and can enhance points, but be careful not to sacrifice word count for embellishment</a:t>
            </a:r>
          </a:p>
          <a:p>
            <a:pPr eaLnBrk="1" fontAlgn="b" hangingPunct="1">
              <a:spcBef>
                <a:spcPct val="0"/>
              </a:spcBef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Don’t over-complicate and remember quality is better than quantity</a:t>
            </a:r>
          </a:p>
          <a:p>
            <a:pPr eaLnBrk="1" fontAlgn="b" hangingPunct="1">
              <a:spcBef>
                <a:spcPct val="0"/>
              </a:spcBef>
              <a:buFontTx/>
              <a:buNone/>
              <a:defRPr/>
            </a:pPr>
            <a:endParaRPr lang="en-GB" sz="2400" kern="1200" dirty="0">
              <a:solidFill>
                <a:prstClr val="black"/>
              </a:solidFill>
              <a:cs typeface="Arial" charset="0"/>
            </a:endParaRPr>
          </a:p>
          <a:p>
            <a:pPr eaLnBrk="1" fontAlgn="b" hangingPunct="1">
              <a:spcBef>
                <a:spcPct val="0"/>
              </a:spcBef>
              <a:defRPr/>
            </a:pPr>
            <a:r>
              <a:rPr lang="en-GB" sz="2400" kern="1200" dirty="0">
                <a:solidFill>
                  <a:prstClr val="black"/>
                </a:solidFill>
                <a:cs typeface="Arial" charset="0"/>
              </a:rPr>
              <a:t>Presentation (layout, grammar, punctuation, spelling) are important, and will give confer higher marks</a:t>
            </a:r>
          </a:p>
          <a:p>
            <a:pPr marL="0" indent="0">
              <a:buFontTx/>
              <a:buNone/>
              <a:defRPr/>
            </a:pPr>
            <a:endParaRPr lang="en-GB" sz="2400" dirty="0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C97F4568-1423-9B4C-8FAC-DFC20A28E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2A57340-82FD-AA4D-A235-596D2C050E3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Content Placeholder 2">
            <a:extLst>
              <a:ext uri="{FF2B5EF4-FFF2-40B4-BE49-F238E27FC236}">
                <a16:creationId xmlns:a16="http://schemas.microsoft.com/office/drawing/2014/main" id="{2040E323-EC9D-1A4E-8D33-26C2198DBC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r>
              <a:rPr lang="en-GB" altLang="en-US"/>
              <a:t>	</a:t>
            </a:r>
            <a:r>
              <a:rPr lang="en-GB" altLang="en-US" sz="4400"/>
              <a:t>Think about what the question is asking and how you are going to answer it!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ian numeron paikkamerkki 5">
            <a:extLst>
              <a:ext uri="{FF2B5EF4-FFF2-40B4-BE49-F238E27FC236}">
                <a16:creationId xmlns:a16="http://schemas.microsoft.com/office/drawing/2014/main" id="{B5F31777-2EC6-2A4A-A8F0-B57EC19CA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F06F35D-E232-2048-9FFD-0FBD8D71506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D29C9931-5EF8-BA4E-B663-7A08031A7D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Report Writing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046D9B0C-28BB-154C-865F-6FE94587DBA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Adapted from</a:t>
            </a:r>
          </a:p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OWEN LEWIS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ian numeron paikkamerkki 5">
            <a:extLst>
              <a:ext uri="{FF2B5EF4-FFF2-40B4-BE49-F238E27FC236}">
                <a16:creationId xmlns:a16="http://schemas.microsoft.com/office/drawing/2014/main" id="{567232B2-FE4C-0D4A-A894-F35EDE1A5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4DADC00-055B-B54C-BA3B-421A39B6E74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96253127-707F-BD4A-B88B-921A4453BD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is a Report?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214A967-0E75-6C48-AFDC-06F0A8D553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‘A report is the formal writing up of a piece of research or project work.  Reports are usually written in a concise style, giving precise details.’ (Cottrell 2004:209)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They provide research based information which results in a course of action being decided 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They are designed to give information concisely and accurately in an impersonal and objective tone of voice.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The main argument is clear and uses a minimum number of words.  Facts are presented in the main body of the report and evaluation of these in the conclusion and recommendation sections.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>
            <a:extLst>
              <a:ext uri="{FF2B5EF4-FFF2-40B4-BE49-F238E27FC236}">
                <a16:creationId xmlns:a16="http://schemas.microsoft.com/office/drawing/2014/main" id="{64444868-89D4-B64E-9BAC-D3D146AA62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Purpose dictates the type:</a:t>
            </a:r>
          </a:p>
          <a:p>
            <a:endParaRPr lang="en-GB" altLang="en-US"/>
          </a:p>
          <a:p>
            <a:pPr lvl="1"/>
            <a:r>
              <a:rPr lang="en-GB" altLang="en-US" b="1"/>
              <a:t>Factual</a:t>
            </a:r>
            <a:r>
              <a:rPr lang="en-GB" altLang="en-US"/>
              <a:t> – to inform</a:t>
            </a:r>
          </a:p>
          <a:p>
            <a:pPr lvl="1"/>
            <a:r>
              <a:rPr lang="en-GB" altLang="en-US" b="1"/>
              <a:t>Instructional</a:t>
            </a:r>
            <a:r>
              <a:rPr lang="en-GB" altLang="en-US"/>
              <a:t> – to explain</a:t>
            </a:r>
          </a:p>
          <a:p>
            <a:pPr lvl="1"/>
            <a:r>
              <a:rPr lang="en-GB" altLang="en-US" b="1"/>
              <a:t>Persuasive</a:t>
            </a:r>
            <a:r>
              <a:rPr lang="en-GB" altLang="en-US"/>
              <a:t> – to recommend</a:t>
            </a:r>
          </a:p>
          <a:p>
            <a:endParaRPr lang="en-GB" altLang="en-US"/>
          </a:p>
          <a:p>
            <a:r>
              <a:rPr lang="en-GB" altLang="en-US"/>
              <a:t>Usually reports contain a combination of two or three of the above.</a:t>
            </a:r>
          </a:p>
          <a:p>
            <a:endParaRPr lang="en-GB" altLang="en-US"/>
          </a:p>
        </p:txBody>
      </p:sp>
      <p:sp>
        <p:nvSpPr>
          <p:cNvPr id="12291" name="Title 1">
            <a:extLst>
              <a:ext uri="{FF2B5EF4-FFF2-40B4-BE49-F238E27FC236}">
                <a16:creationId xmlns:a16="http://schemas.microsoft.com/office/drawing/2014/main" id="{49442C91-7181-134C-951D-4671D471AC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b="1">
                <a:solidFill>
                  <a:srgbClr val="002060"/>
                </a:solidFill>
              </a:rPr>
              <a:t>The Purpose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A45F2C95-5EEE-3846-8412-1886D23888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What does the reader already know about the subject area?</a:t>
            </a:r>
          </a:p>
          <a:p>
            <a:pPr>
              <a:buFontTx/>
              <a:buNone/>
            </a:pPr>
            <a:endParaRPr lang="en-GB" altLang="en-US"/>
          </a:p>
          <a:p>
            <a:pPr lvl="1"/>
            <a:r>
              <a:rPr lang="en-GB" altLang="en-US"/>
              <a:t>Little or no knowledge?</a:t>
            </a:r>
          </a:p>
          <a:p>
            <a:pPr lvl="1"/>
            <a:r>
              <a:rPr lang="en-GB" altLang="en-US"/>
              <a:t>Extremely knowledgeable?</a:t>
            </a:r>
          </a:p>
          <a:p>
            <a:pPr lvl="1"/>
            <a:r>
              <a:rPr lang="en-GB" altLang="en-US"/>
              <a:t>Somewhere in between?</a:t>
            </a:r>
          </a:p>
          <a:p>
            <a:endParaRPr lang="en-GB" altLang="en-US"/>
          </a:p>
          <a:p>
            <a:pPr>
              <a:buFontTx/>
              <a:buNone/>
            </a:pPr>
            <a:endParaRPr lang="en-GB" altLang="en-US"/>
          </a:p>
        </p:txBody>
      </p:sp>
      <p:sp>
        <p:nvSpPr>
          <p:cNvPr id="14339" name="Title 1">
            <a:extLst>
              <a:ext uri="{FF2B5EF4-FFF2-40B4-BE49-F238E27FC236}">
                <a16:creationId xmlns:a16="http://schemas.microsoft.com/office/drawing/2014/main" id="{D57B9016-CAB9-334A-B27A-9D5C9771DA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b="1">
                <a:solidFill>
                  <a:srgbClr val="002060"/>
                </a:solidFill>
              </a:rPr>
              <a:t>The Reader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B823C-CAA8-2640-BC78-7638AA1E0D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It is </a:t>
            </a:r>
            <a:r>
              <a:rPr lang="en-GB" u="sng" dirty="0"/>
              <a:t>essential</a:t>
            </a:r>
            <a:r>
              <a:rPr lang="en-GB" dirty="0"/>
              <a:t> that you plan your report before you start writing </a:t>
            </a:r>
            <a:r>
              <a:rPr lang="en-GB"/>
              <a:t>it!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 marL="514350" indent="-514350">
              <a:buFont typeface="Arial" charset="0"/>
              <a:buChar char="•"/>
              <a:defRPr/>
            </a:pPr>
            <a:r>
              <a:rPr lang="en-GB" dirty="0"/>
              <a:t>Remember to decide on:</a:t>
            </a:r>
          </a:p>
          <a:p>
            <a:pPr marL="914400" lvl="1" indent="-514350">
              <a:buFont typeface="Arial" charset="0"/>
              <a:buChar char="–"/>
              <a:defRPr/>
            </a:pPr>
            <a:r>
              <a:rPr lang="en-GB" dirty="0"/>
              <a:t>Definition of the aim</a:t>
            </a:r>
          </a:p>
          <a:p>
            <a:pPr marL="914400" lvl="1" indent="-514350">
              <a:buFont typeface="Arial" charset="0"/>
              <a:buChar char="–"/>
              <a:defRPr/>
            </a:pPr>
            <a:r>
              <a:rPr lang="en-GB" dirty="0"/>
              <a:t>How your ideas and findings will be presented</a:t>
            </a:r>
          </a:p>
          <a:p>
            <a:pPr marL="914400" lvl="1" indent="-514350">
              <a:buFont typeface="Arial" charset="0"/>
              <a:buChar char="–"/>
              <a:defRPr/>
            </a:pPr>
            <a:r>
              <a:rPr lang="en-GB" dirty="0"/>
              <a:t>How you will structure the document.</a:t>
            </a:r>
          </a:p>
        </p:txBody>
      </p:sp>
      <p:sp>
        <p:nvSpPr>
          <p:cNvPr id="16387" name="Title 1">
            <a:extLst>
              <a:ext uri="{FF2B5EF4-FFF2-40B4-BE49-F238E27FC236}">
                <a16:creationId xmlns:a16="http://schemas.microsoft.com/office/drawing/2014/main" id="{3B67AFB9-6D37-6B48-B77B-2DE2C38667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How to write a Report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CFE88-59B0-C94E-8CFF-B817FA029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2800" b="1" u="sng" dirty="0"/>
              <a:t>Why</a:t>
            </a:r>
            <a:r>
              <a:rPr lang="en-GB" sz="2800" dirty="0"/>
              <a:t> am I writing this?</a:t>
            </a:r>
          </a:p>
          <a:p>
            <a:pPr>
              <a:buFont typeface="Arial" charset="0"/>
              <a:buChar char="•"/>
              <a:defRPr/>
            </a:pPr>
            <a:endParaRPr lang="en-GB" sz="2800" b="1" u="sng" dirty="0"/>
          </a:p>
          <a:p>
            <a:pPr>
              <a:buFont typeface="Arial" charset="0"/>
              <a:buChar char="•"/>
              <a:defRPr/>
            </a:pPr>
            <a:r>
              <a:rPr lang="en-GB" sz="2800" b="1" u="sng" dirty="0"/>
              <a:t>What</a:t>
            </a:r>
            <a:r>
              <a:rPr lang="en-GB" sz="2800" dirty="0"/>
              <a:t> do I want to achieve?</a:t>
            </a:r>
          </a:p>
          <a:p>
            <a:pPr>
              <a:buFont typeface="Arial" charset="0"/>
              <a:buChar char="•"/>
              <a:defRPr/>
            </a:pPr>
            <a:endParaRPr lang="en-GB" sz="2800" b="1" u="sng" dirty="0"/>
          </a:p>
          <a:p>
            <a:pPr>
              <a:buFont typeface="Arial" charset="0"/>
              <a:buChar char="•"/>
              <a:defRPr/>
            </a:pPr>
            <a:r>
              <a:rPr lang="en-GB" sz="2800" b="1" u="sng" dirty="0"/>
              <a:t>How</a:t>
            </a:r>
            <a:r>
              <a:rPr lang="en-GB" sz="2800" dirty="0"/>
              <a:t> will it be used?</a:t>
            </a:r>
          </a:p>
          <a:p>
            <a:pPr>
              <a:buFont typeface="Arial" charset="0"/>
              <a:buChar char="•"/>
              <a:defRPr/>
            </a:pPr>
            <a:endParaRPr lang="en-GB" sz="2800" dirty="0"/>
          </a:p>
          <a:p>
            <a:pPr>
              <a:buFont typeface="Arial" charset="0"/>
              <a:buChar char="•"/>
              <a:defRPr/>
            </a:pPr>
            <a:r>
              <a:rPr lang="en-GB" sz="2800" b="1" u="sng" dirty="0"/>
              <a:t>When</a:t>
            </a:r>
            <a:r>
              <a:rPr lang="en-GB" sz="2800" dirty="0"/>
              <a:t> is it needed?</a:t>
            </a:r>
          </a:p>
          <a:p>
            <a:pPr>
              <a:buFont typeface="Arial" charset="0"/>
              <a:buChar char="•"/>
              <a:defRPr/>
            </a:pPr>
            <a:endParaRPr lang="en-GB" sz="2800" b="1" u="sng" dirty="0"/>
          </a:p>
          <a:p>
            <a:pPr>
              <a:buFont typeface="Arial" charset="0"/>
              <a:buChar char="•"/>
              <a:defRPr/>
            </a:pPr>
            <a:r>
              <a:rPr lang="en-GB" sz="2800" b="1" u="sng" dirty="0"/>
              <a:t>Who</a:t>
            </a:r>
            <a:r>
              <a:rPr lang="en-GB" sz="2800" dirty="0"/>
              <a:t> will read this?</a:t>
            </a:r>
          </a:p>
          <a:p>
            <a:pPr>
              <a:buFont typeface="Arial" charset="0"/>
              <a:buChar char="•"/>
              <a:defRPr/>
            </a:pPr>
            <a:endParaRPr lang="en-GB" sz="2800" dirty="0"/>
          </a:p>
          <a:p>
            <a:pPr>
              <a:buFont typeface="Arial" charset="0"/>
              <a:buChar char="•"/>
              <a:defRPr/>
            </a:pPr>
            <a:r>
              <a:rPr lang="en-GB" sz="2800" b="1" u="sng" dirty="0"/>
              <a:t>What</a:t>
            </a:r>
            <a:r>
              <a:rPr lang="en-GB" sz="2800" dirty="0"/>
              <a:t> does my reader want to know?</a:t>
            </a:r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A8152F7C-93DC-4E4E-B232-C0C124BFFD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Definition of Aim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Dian numeron paikkamerkki 5">
            <a:extLst>
              <a:ext uri="{FF2B5EF4-FFF2-40B4-BE49-F238E27FC236}">
                <a16:creationId xmlns:a16="http://schemas.microsoft.com/office/drawing/2014/main" id="{45C44608-6C78-9A42-9524-B3BBE0EEB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FCBB104-1617-7945-92A5-03F57DE49D90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3ADFFD4D-1830-3146-99F0-B6DD171765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Verdana" panose="020B0604030504040204" pitchFamily="34" charset="0"/>
              </a:rPr>
              <a:t>What Makes a Good Report?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478B327D-D3CF-EA46-BB98-500A840598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A good report needs to be (Southampton University 2007):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Brief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Understandable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Precise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Logically structured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Descriptive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Aimed at the reader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Good reports are particularly useful for informing, explaining and persuading.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12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Dian numeron paikkamerkki 5">
            <a:extLst>
              <a:ext uri="{FF2B5EF4-FFF2-40B4-BE49-F238E27FC236}">
                <a16:creationId xmlns:a16="http://schemas.microsoft.com/office/drawing/2014/main" id="{7A14A541-E2BE-BD43-9EA5-D2879CB85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F40C7F0-587A-F941-A49B-2F730403055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F270EC2-DB30-9D4C-AE9F-7AC8594C3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>
                <a:latin typeface="Verdana" panose="020B0604030504040204" pitchFamily="34" charset="0"/>
              </a:rPr>
              <a:t>Writing the Report - Structure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0E4E275-D3CB-7B44-90AE-FCA0201775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You need to check whether your lecturers want a particular structure for reports.  If not, then include in this order (Brunel University 2007):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Front/Title Page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Contents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Executive Summary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Introduction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Findings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Conclusion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Recommendations (if Required)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References/Bibliography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</a:rPr>
              <a:t>Appendices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14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Dian numeron paikkamerkki 5">
            <a:extLst>
              <a:ext uri="{FF2B5EF4-FFF2-40B4-BE49-F238E27FC236}">
                <a16:creationId xmlns:a16="http://schemas.microsoft.com/office/drawing/2014/main" id="{7B838ED5-D26F-274A-87E5-D55DE15E9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B8523B7-9322-F041-A839-0548DA48F9B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13A3E34-F8DC-3E46-8E0A-3FE17028C3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Front/Title Page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A18AC412-F00C-0247-99CD-DA414D092B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This highlights the central theme of the report, it should be written on its own in the centre of the first page.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It includes the title, the author’s name, date and the name of the person who commissioned the report.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17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Dian numeron paikkamerkki 5">
            <a:extLst>
              <a:ext uri="{FF2B5EF4-FFF2-40B4-BE49-F238E27FC236}">
                <a16:creationId xmlns:a16="http://schemas.microsoft.com/office/drawing/2014/main" id="{2CB8AEED-5CF6-A94D-AA44-120D94D17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433848-934B-374D-9C60-AF241C5B42B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F9540DBF-6C56-BF4F-8787-F99A13B402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Contents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3FBB91B-CD5F-6346-A60D-9B01AB9439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83163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Lists the main sections and sub sections of the report in sequence and the page on which each begins (including appendices).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The headings and numbers should be identical to those used in the report.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List any tables, graphs, illustrations, charts and appendices, giving the page number for each.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19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F1BC51-BAB5-7248-A559-28C05B544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>
            <a:normAutofit fontScale="850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A short summary of the whole report in a few paragraphs.  (Approx. 200 words)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Give the reader a basic understanding of the whole report, including its conclusions.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Imagine that the person reading this has just a few minutes to read the report before an important meeting.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This section should give them all the key information they need.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Although this section is placed at the beginning of the report, it is recommended that you write it </a:t>
            </a:r>
            <a:r>
              <a:rPr lang="en-GB" b="1" dirty="0"/>
              <a:t>last.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E2B108E-C8AA-6B44-B376-D54D1DFF7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defRPr/>
            </a:pPr>
            <a:r>
              <a:rPr lang="en-GB" dirty="0">
                <a:solidFill>
                  <a:srgbClr val="002060"/>
                </a:solidFill>
              </a:rPr>
              <a:t>Executive summary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Dian numeron paikkamerkki 5">
            <a:extLst>
              <a:ext uri="{FF2B5EF4-FFF2-40B4-BE49-F238E27FC236}">
                <a16:creationId xmlns:a16="http://schemas.microsoft.com/office/drawing/2014/main" id="{B1F0D9BC-2BF1-E742-9C2E-6CE300967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BC4E8F-9FB2-3042-A72E-AA14F3AD0D1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8A62C761-CC00-D941-9F3F-CC52FA9B29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 Introduction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3F0B162-E851-8D4A-A5A9-E3CAEEE18E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At this point you will use a clear numbering system.  Each section is given a number and each point in that section is also numbered.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This section sets the scene, it briefly discusses what the research is about, why it was written, the background of the topic – why it is important or significant.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You should state what you are trying to do, your hypothesis, proposal or objective: what you are trying to show or prove?</a:t>
            </a:r>
            <a:r>
              <a:rPr lang="en-GB" altLang="en-US" sz="2400"/>
              <a:t> </a:t>
            </a:r>
          </a:p>
          <a:p>
            <a:pPr eaLnBrk="1" hangingPunct="1"/>
            <a:r>
              <a:rPr lang="en-GB" altLang="en-US" sz="2400"/>
              <a:t>Keep it </a:t>
            </a:r>
            <a:br>
              <a:rPr lang="en-GB" altLang="en-US" sz="2400"/>
            </a:br>
            <a:r>
              <a:rPr lang="en-GB" altLang="en-US" sz="2400"/>
              <a:t>RELEVANT, FACTUAL AND BRIEF</a:t>
            </a:r>
            <a:endParaRPr lang="en-GB" altLang="en-US" sz="2400">
              <a:latin typeface="Verdana" panose="020B0604030504040204" pitchFamily="34" charset="0"/>
            </a:endParaRPr>
          </a:p>
          <a:p>
            <a:pPr eaLnBrk="1" hangingPunct="1"/>
            <a:endParaRPr lang="en-GB" altLang="en-US" sz="2400">
              <a:latin typeface="Verdana" panose="020B0604030504040204" pitchFamily="34" charset="0"/>
            </a:endParaRPr>
          </a:p>
          <a:p>
            <a:pPr eaLnBrk="1" hangingPunct="1"/>
            <a:endParaRPr lang="en-GB" altLang="en-US" sz="2400">
              <a:latin typeface="Verdana" panose="020B0604030504040204" pitchFamily="34" charset="0"/>
            </a:endParaRPr>
          </a:p>
          <a:p>
            <a:pPr eaLnBrk="1" hangingPunct="1"/>
            <a:endParaRPr lang="en-GB" altLang="en-US" sz="24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Dian numeron paikkamerkki 5">
            <a:extLst>
              <a:ext uri="{FF2B5EF4-FFF2-40B4-BE49-F238E27FC236}">
                <a16:creationId xmlns:a16="http://schemas.microsoft.com/office/drawing/2014/main" id="{3976FA73-3560-3341-83FF-A302ADB69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59C0FFC-6C13-C143-8630-E30BDE5D830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1AD9D9D3-49A5-E34F-859B-9E8EF0CF11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Main Body/Findings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0C94070-A072-6641-83D6-185E2EF24B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7085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This is the main substance of the report detailing key findings.  It consists of data you have found and what you have found out from it.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Within this main body of the report there will be emboldened or underlined headings (e.g. 2.1 Marketing, 2.2 Production).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dirty="0">
                <a:latin typeface="Verdana" panose="020B0604030504040204" pitchFamily="34" charset="0"/>
              </a:rPr>
              <a:t>It is rare for a report to have a page with no numbered or headed sections in 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6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51837-9B7B-FC41-B7D2-179D86BC6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>
            <a:normAutofit fontScale="92500"/>
          </a:bodyPr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Develop your ideas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Well structured and follow a logical sequence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Justify the conclusions / recommendations.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sp>
        <p:nvSpPr>
          <p:cNvPr id="28675" name="Title 1">
            <a:extLst>
              <a:ext uri="{FF2B5EF4-FFF2-40B4-BE49-F238E27FC236}">
                <a16:creationId xmlns:a16="http://schemas.microsoft.com/office/drawing/2014/main" id="{74199FE0-D035-EB42-9C51-BBFED8DA7B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Main Body/Findings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Dian numeron paikkamerkki 5">
            <a:extLst>
              <a:ext uri="{FF2B5EF4-FFF2-40B4-BE49-F238E27FC236}">
                <a16:creationId xmlns:a16="http://schemas.microsoft.com/office/drawing/2014/main" id="{2F308824-08C5-D846-9903-7661CD9FE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950900-21F7-DB42-936A-602A642E57C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80C0B98-B307-8348-9A6C-2B3206E3BC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Conclusion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AC1346D-58E3-D848-87D5-A8D72B5995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This section is a summary of the main findings. (Approx. 300 words)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It summarises the key points and shows why your hypothesis, objectives or proposal can be maintained or rejected.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It presents and overview, looks at future consequences and NO NEW data should arise here.</a:t>
            </a:r>
            <a:r>
              <a:rPr lang="en-GB" altLang="en-US" sz="2800"/>
              <a:t> 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Clear and concise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29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Dian numeron paikkamerkki 5">
            <a:extLst>
              <a:ext uri="{FF2B5EF4-FFF2-40B4-BE49-F238E27FC236}">
                <a16:creationId xmlns:a16="http://schemas.microsoft.com/office/drawing/2014/main" id="{9735B5DD-2186-D841-B418-00E8A1A9A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99EB655-87D4-4F4B-BBE4-DD928D17503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D9D8AF2-06FE-B640-9A7B-056761BC99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Recommendations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C78E3897-E229-B545-AA52-6C71310C64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In this section you give a numbered list of suggestions for action to resolve problems.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The purpose is to suggest ways forward.  They might propose how to improve current ways of thinking or actions to be taken.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31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483282F4-D31E-6045-AC19-639129B420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References/Bibliography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380739D4-F2EF-4B46-BB3D-90E8F210CB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Alphabetical order</a:t>
            </a:r>
          </a:p>
          <a:p>
            <a:r>
              <a:rPr lang="en-GB" altLang="en-US"/>
              <a:t>List of authors/sources quoted in report</a:t>
            </a:r>
          </a:p>
          <a:p>
            <a:r>
              <a:rPr lang="en-GB" altLang="en-US"/>
              <a:t>The more references, the more marks</a:t>
            </a:r>
          </a:p>
          <a:p>
            <a:r>
              <a:rPr lang="en-GB" altLang="en-US"/>
              <a:t>Harvard system</a:t>
            </a:r>
          </a:p>
          <a:p>
            <a:r>
              <a:rPr lang="en-GB" altLang="en-US"/>
              <a:t>In-text citations also: essential to avoid plagiarism</a:t>
            </a:r>
          </a:p>
          <a:p>
            <a:r>
              <a:rPr lang="en-GB" altLang="en-US"/>
              <a:t>At end for whole report</a:t>
            </a:r>
          </a:p>
          <a:p>
            <a:pPr>
              <a:buFontTx/>
              <a:buNone/>
            </a:pPr>
            <a:endParaRPr lang="en-GB" altLang="en-US"/>
          </a:p>
        </p:txBody>
      </p:sp>
      <p:pic>
        <p:nvPicPr>
          <p:cNvPr id="32772" name="Picture 2">
            <a:extLst>
              <a:ext uri="{FF2B5EF4-FFF2-40B4-BE49-F238E27FC236}">
                <a16:creationId xmlns:a16="http://schemas.microsoft.com/office/drawing/2014/main" id="{5F85042A-707A-B04E-A0BA-6F5600F275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463" y="333375"/>
            <a:ext cx="2047875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Dian numeron paikkamerkki 5">
            <a:extLst>
              <a:ext uri="{FF2B5EF4-FFF2-40B4-BE49-F238E27FC236}">
                <a16:creationId xmlns:a16="http://schemas.microsoft.com/office/drawing/2014/main" id="{AF7C56C9-48AC-5A48-B027-B14CC5CAB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9EF1883-1795-5D47-BC85-238FFCA2DA60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65BB707-34AC-F548-9B49-519162A027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>
                <a:latin typeface="Verdana" panose="020B0604030504040204" pitchFamily="34" charset="0"/>
              </a:rPr>
              <a:t>Appendices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359D914B-0599-7F47-8791-9921F1A826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Additional to the report – optional reading to support main body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Graphs, tables, charts and figures should be in the Findings section if they need to be looked at whilst reading the text.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Appendices should only include information that may possible be referred to out of interest or is required as evidence.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36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B4FF8480-9715-A74E-BAAB-9D0470CF56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z="3200" b="1">
                <a:solidFill>
                  <a:srgbClr val="002060"/>
                </a:solidFill>
              </a:rPr>
              <a:t>Critical Thinking - Definitions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BC0F2EA4-572F-CC43-9D09-D5696E8F3C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/>
              <a:t>Critic: </a:t>
            </a:r>
          </a:p>
          <a:p>
            <a:r>
              <a:rPr lang="en-GB" altLang="en-US"/>
              <a:t>one who pronounces judgement – on a thing, or a person</a:t>
            </a:r>
          </a:p>
          <a:p>
            <a:r>
              <a:rPr lang="en-GB" altLang="en-US"/>
              <a:t>someone who assesses the quality of something</a:t>
            </a:r>
          </a:p>
          <a:p>
            <a:r>
              <a:rPr lang="en-GB" altLang="en-US"/>
              <a:t>one who rigorously discriminates</a:t>
            </a:r>
          </a:p>
          <a:p>
            <a:pPr>
              <a:buFontTx/>
              <a:buNone/>
            </a:pPr>
            <a:r>
              <a:rPr lang="en-GB" altLang="en-US"/>
              <a:t>“...reviews or judges the merits”</a:t>
            </a:r>
          </a:p>
          <a:p>
            <a:pPr>
              <a:buFontTx/>
              <a:buNone/>
            </a:pPr>
            <a:r>
              <a:rPr lang="en-GB" altLang="en-US"/>
              <a:t>What’s good.....what’s not so good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A734E-3749-5040-B982-79257C988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en-GB" sz="3600" dirty="0">
                <a:solidFill>
                  <a:srgbClr val="002060"/>
                </a:solidFill>
                <a:latin typeface="+mn-lt"/>
              </a:rPr>
              <a:t>Being Critical</a:t>
            </a:r>
            <a:br>
              <a:rPr lang="en-GB" sz="3600" dirty="0">
                <a:solidFill>
                  <a:srgbClr val="002060"/>
                </a:solidFill>
                <a:latin typeface="+mn-lt"/>
              </a:rPr>
            </a:br>
            <a:endParaRPr lang="en-GB" sz="3600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69BC42EB-B900-FC4E-9A4E-05E683C033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r>
              <a:rPr lang="en-GB" altLang="en-US" b="1"/>
              <a:t>Analysis</a:t>
            </a:r>
            <a:r>
              <a:rPr lang="en-GB" altLang="en-US"/>
              <a:t> - not description</a:t>
            </a:r>
          </a:p>
          <a:p>
            <a:r>
              <a:rPr lang="en-GB" altLang="en-US" b="1"/>
              <a:t>Evidence</a:t>
            </a:r>
            <a:r>
              <a:rPr lang="en-GB" altLang="en-US"/>
              <a:t> of thought and reflection</a:t>
            </a:r>
          </a:p>
          <a:p>
            <a:r>
              <a:rPr lang="en-GB" altLang="en-US" b="1"/>
              <a:t>Arguments</a:t>
            </a:r>
            <a:r>
              <a:rPr lang="en-GB" altLang="en-US"/>
              <a:t> supported by evidence</a:t>
            </a:r>
          </a:p>
          <a:p>
            <a:r>
              <a:rPr lang="en-GB" altLang="en-US" b="1"/>
              <a:t>Discussion</a:t>
            </a:r>
            <a:r>
              <a:rPr lang="en-GB" altLang="en-US"/>
              <a:t> of issues and ideas - not just a reporting of facts</a:t>
            </a:r>
          </a:p>
          <a:p>
            <a:r>
              <a:rPr lang="en-GB" altLang="en-US"/>
              <a:t>An </a:t>
            </a:r>
            <a:r>
              <a:rPr lang="en-GB" altLang="en-US" b="1"/>
              <a:t>understanding</a:t>
            </a:r>
            <a:r>
              <a:rPr lang="en-GB" altLang="en-US"/>
              <a:t> of why the topic is significant and interesting</a:t>
            </a:r>
          </a:p>
          <a:p>
            <a:r>
              <a:rPr lang="en-GB" altLang="en-US"/>
              <a:t>An attempt to </a:t>
            </a:r>
            <a:r>
              <a:rPr lang="en-GB" altLang="en-US" b="1"/>
              <a:t>relate</a:t>
            </a:r>
            <a:r>
              <a:rPr lang="en-GB" altLang="en-US"/>
              <a:t> the topic to broader issues - to see the bigger picture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88224EB2-49E6-D64A-9B34-10C1FE4D6C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8625" y="785813"/>
            <a:ext cx="8229600" cy="1143000"/>
          </a:xfrm>
        </p:spPr>
        <p:txBody>
          <a:bodyPr/>
          <a:lstStyle/>
          <a:p>
            <a:pPr algn="l"/>
            <a:r>
              <a:rPr lang="en-GB" altLang="en-US" sz="3600">
                <a:solidFill>
                  <a:srgbClr val="002060"/>
                </a:solidFill>
              </a:rPr>
              <a:t>Assessing and evaluating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BAB3D106-B564-7543-B69B-7A57F0E7FE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Judge the quality and strength of your argument/view point</a:t>
            </a:r>
          </a:p>
          <a:p>
            <a:r>
              <a:rPr lang="en-GB" altLang="en-US"/>
              <a:t>Judge the quality and strength of the opposing argument/view point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370A5-6CF1-8943-9770-9476E0C26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4000" dirty="0">
                <a:solidFill>
                  <a:srgbClr val="002060"/>
                </a:solidFill>
                <a:latin typeface="+mn-lt"/>
              </a:rPr>
              <a:t>Spot </a:t>
            </a:r>
            <a:r>
              <a:rPr lang="en-GB" sz="4000">
                <a:solidFill>
                  <a:srgbClr val="002060"/>
                </a:solidFill>
                <a:latin typeface="+mn-lt"/>
              </a:rPr>
              <a:t>the difference ........   </a:t>
            </a:r>
            <a:endParaRPr lang="en-GB" sz="40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B1D93-1CB9-3845-9BC1-CD3585D1B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183187"/>
          </a:xfrm>
        </p:spPr>
        <p:txBody>
          <a:bodyPr>
            <a:normAutofit fontScale="77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en-GB" b="1" dirty="0"/>
              <a:t>Assumption</a:t>
            </a:r>
          </a:p>
          <a:p>
            <a:pPr>
              <a:buFont typeface="Arial" charset="0"/>
              <a:buNone/>
              <a:defRPr/>
            </a:pPr>
            <a:r>
              <a:rPr lang="en-GB" dirty="0"/>
              <a:t>	Accepting without proof</a:t>
            </a:r>
          </a:p>
          <a:p>
            <a:pPr>
              <a:buFont typeface="Arial" charset="0"/>
              <a:buNone/>
              <a:defRPr/>
            </a:pPr>
            <a:endParaRPr lang="en-GB" b="1" dirty="0"/>
          </a:p>
          <a:p>
            <a:pPr>
              <a:buFont typeface="Arial" charset="0"/>
              <a:buNone/>
              <a:defRPr/>
            </a:pPr>
            <a:r>
              <a:rPr lang="en-GB" b="1" dirty="0"/>
              <a:t>Inference</a:t>
            </a:r>
          </a:p>
          <a:p>
            <a:pPr>
              <a:buFont typeface="Arial" charset="0"/>
              <a:buNone/>
              <a:defRPr/>
            </a:pPr>
            <a:r>
              <a:rPr lang="en-GB" b="1" dirty="0"/>
              <a:t>	</a:t>
            </a:r>
            <a:r>
              <a:rPr lang="en-GB" dirty="0"/>
              <a:t>Forming a conclusion from previous statement which was implied</a:t>
            </a:r>
          </a:p>
          <a:p>
            <a:pPr>
              <a:buFont typeface="Arial" charset="0"/>
              <a:buNone/>
              <a:defRPr/>
            </a:pPr>
            <a:endParaRPr lang="en-GB" b="1" dirty="0"/>
          </a:p>
          <a:p>
            <a:pPr>
              <a:buFont typeface="Arial" charset="0"/>
              <a:buNone/>
              <a:defRPr/>
            </a:pPr>
            <a:r>
              <a:rPr lang="en-GB" b="1" dirty="0"/>
              <a:t>Implication</a:t>
            </a:r>
          </a:p>
          <a:p>
            <a:pPr>
              <a:buFont typeface="Arial" charset="0"/>
              <a:buNone/>
              <a:defRPr/>
            </a:pPr>
            <a:r>
              <a:rPr lang="en-GB" b="1" dirty="0"/>
              <a:t>	</a:t>
            </a:r>
            <a:r>
              <a:rPr lang="en-GB" dirty="0"/>
              <a:t>what is suggested but not explicitly stated</a:t>
            </a:r>
          </a:p>
          <a:p>
            <a:pPr>
              <a:buFont typeface="Arial" charset="0"/>
              <a:buNone/>
              <a:defRPr/>
            </a:pPr>
            <a:endParaRPr lang="en-GB" dirty="0"/>
          </a:p>
          <a:p>
            <a:pPr>
              <a:buFont typeface="Arial" charset="0"/>
              <a:buNone/>
              <a:defRPr/>
            </a:pPr>
            <a:r>
              <a:rPr lang="en-GB" b="1" dirty="0"/>
              <a:t>Fact</a:t>
            </a:r>
          </a:p>
          <a:p>
            <a:pPr>
              <a:buFont typeface="Arial" charset="0"/>
              <a:buNone/>
              <a:defRPr/>
            </a:pPr>
            <a:r>
              <a:rPr lang="en-GB" dirty="0"/>
              <a:t>	a thing that is known to have occurred, to exist </a:t>
            </a:r>
          </a:p>
          <a:p>
            <a:pPr>
              <a:buFont typeface="Arial" charset="0"/>
              <a:buNone/>
              <a:defRPr/>
            </a:pPr>
            <a:r>
              <a:rPr lang="en-GB" dirty="0"/>
              <a:t>	or to be true</a:t>
            </a:r>
          </a:p>
          <a:p>
            <a:pPr>
              <a:buFont typeface="Arial" charset="0"/>
              <a:buNone/>
              <a:defRPr/>
            </a:pPr>
            <a:endParaRPr lang="en-GB" dirty="0"/>
          </a:p>
          <a:p>
            <a:pPr>
              <a:buFont typeface="Arial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7D659-9F65-8A4D-A829-8F09B9147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368425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3600" b="1" dirty="0">
                <a:solidFill>
                  <a:srgbClr val="002060"/>
                </a:solidFill>
              </a:rPr>
              <a:t>QUESTION YOUR </a:t>
            </a:r>
            <a:br>
              <a:rPr lang="en-GB" sz="3600" b="1" dirty="0">
                <a:solidFill>
                  <a:srgbClr val="002060"/>
                </a:solidFill>
              </a:rPr>
            </a:br>
            <a:r>
              <a:rPr lang="en-GB" sz="3600" b="1" dirty="0">
                <a:solidFill>
                  <a:srgbClr val="002060"/>
                </a:solidFill>
              </a:rPr>
              <a:t>OWN ASSUMPTIONS</a:t>
            </a:r>
            <a:br>
              <a:rPr lang="en-GB" sz="2400" b="1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80650-2BAA-EB44-B477-2EC073C1E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>
            <a:normAutofit fontScale="92500"/>
          </a:bodyPr>
          <a:lstStyle/>
          <a:p>
            <a:pPr>
              <a:buFont typeface="Arial" charset="0"/>
              <a:buNone/>
              <a:defRPr/>
            </a:pPr>
            <a:endParaRPr lang="en-GB" sz="1800" b="1" dirty="0"/>
          </a:p>
          <a:p>
            <a:pPr>
              <a:buFont typeface="Arial" charset="0"/>
              <a:buNone/>
              <a:defRPr/>
            </a:pPr>
            <a:endParaRPr lang="en-GB" sz="1800" b="1" dirty="0"/>
          </a:p>
          <a:p>
            <a:pPr>
              <a:buFont typeface="Arial" charset="0"/>
              <a:buNone/>
              <a:defRPr/>
            </a:pPr>
            <a:endParaRPr lang="en-GB" sz="1800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What are my own views on this issue?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What would the opposite view be?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What stance do I want to take on this issue?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Whose side am I on?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Are any values or political issues involved?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What conclusions do I want to come to/want my reader to come to?</a:t>
            </a:r>
          </a:p>
          <a:p>
            <a:pPr>
              <a:buFont typeface="Arial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09278B66-4694-6344-B0CF-FBEE20E1E2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 sz="3600" b="1">
                <a:solidFill>
                  <a:srgbClr val="002060"/>
                </a:solidFill>
              </a:rPr>
              <a:t>CRITICAL ANALYSIS</a:t>
            </a:r>
            <a:br>
              <a:rPr lang="en-GB" altLang="en-US" sz="3600" b="1" u="sng">
                <a:solidFill>
                  <a:srgbClr val="002060"/>
                </a:solidFill>
              </a:rPr>
            </a:br>
            <a:endParaRPr lang="en-GB" altLang="en-US" sz="360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C01E2-FC5A-A548-9899-5CCF550DF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399087"/>
          </a:xfrm>
        </p:spPr>
        <p:txBody>
          <a:bodyPr>
            <a:normAutofit fontScale="32500" lnSpcReduction="20000"/>
          </a:bodyPr>
          <a:lstStyle/>
          <a:p>
            <a:pPr>
              <a:buFont typeface="Arial" charset="0"/>
              <a:buNone/>
              <a:defRPr/>
            </a:pPr>
            <a:endParaRPr lang="en-GB" b="1" dirty="0"/>
          </a:p>
          <a:p>
            <a:pPr>
              <a:lnSpc>
                <a:spcPct val="170000"/>
              </a:lnSpc>
              <a:buFont typeface="Arial" charset="0"/>
              <a:buChar char="•"/>
              <a:defRPr/>
            </a:pPr>
            <a:r>
              <a:rPr lang="en-GB" sz="5700" b="1" dirty="0"/>
              <a:t>Back up</a:t>
            </a:r>
            <a:r>
              <a:rPr lang="en-GB" sz="5700" dirty="0"/>
              <a:t> criticisms and evaluation with evidence</a:t>
            </a:r>
            <a:endParaRPr lang="en-GB" sz="5700" b="1" dirty="0"/>
          </a:p>
          <a:p>
            <a:pPr>
              <a:lnSpc>
                <a:spcPct val="170000"/>
              </a:lnSpc>
              <a:buFont typeface="Arial" charset="0"/>
              <a:buChar char="•"/>
              <a:defRPr/>
            </a:pPr>
            <a:r>
              <a:rPr lang="en-GB" sz="5700" b="1" dirty="0"/>
              <a:t>Make</a:t>
            </a:r>
            <a:r>
              <a:rPr lang="en-GB" sz="5700" dirty="0"/>
              <a:t> your own biases, assumptions and stance clear</a:t>
            </a:r>
          </a:p>
          <a:p>
            <a:pPr>
              <a:lnSpc>
                <a:spcPct val="170000"/>
              </a:lnSpc>
              <a:buFont typeface="Arial" charset="0"/>
              <a:buChar char="•"/>
              <a:defRPr/>
            </a:pPr>
            <a:r>
              <a:rPr lang="en-GB" sz="5700" b="1" dirty="0"/>
              <a:t>Make</a:t>
            </a:r>
            <a:r>
              <a:rPr lang="en-GB" sz="5700" dirty="0"/>
              <a:t> any biases, assumptions or stances by others clear –</a:t>
            </a:r>
          </a:p>
          <a:p>
            <a:pPr>
              <a:lnSpc>
                <a:spcPct val="170000"/>
              </a:lnSpc>
              <a:buFont typeface="Arial" charset="0"/>
              <a:buNone/>
              <a:defRPr/>
            </a:pPr>
            <a:r>
              <a:rPr lang="en-GB" sz="5700" b="1" dirty="0"/>
              <a:t>	</a:t>
            </a:r>
            <a:r>
              <a:rPr lang="en-GB" sz="5700" dirty="0"/>
              <a:t>‘X states that… Y, however, argues against that idea….’</a:t>
            </a:r>
          </a:p>
          <a:p>
            <a:pPr>
              <a:lnSpc>
                <a:spcPct val="170000"/>
              </a:lnSpc>
              <a:buFont typeface="Arial" charset="0"/>
              <a:buNone/>
              <a:defRPr/>
            </a:pPr>
            <a:r>
              <a:rPr lang="en-GB" sz="5700" dirty="0"/>
              <a:t>	‘X appears to assume that…Y, on the other hand, puts forward another point of view….’</a:t>
            </a:r>
          </a:p>
          <a:p>
            <a:pPr>
              <a:lnSpc>
                <a:spcPct val="170000"/>
              </a:lnSpc>
              <a:buFont typeface="Arial" charset="0"/>
              <a:buChar char="•"/>
              <a:defRPr/>
            </a:pPr>
            <a:r>
              <a:rPr lang="en-GB" sz="5700" b="1" dirty="0"/>
              <a:t>Be concise – </a:t>
            </a:r>
            <a:r>
              <a:rPr lang="en-GB" sz="5700" dirty="0"/>
              <a:t>avoid</a:t>
            </a:r>
            <a:r>
              <a:rPr lang="en-GB" sz="5700" b="1" dirty="0"/>
              <a:t> </a:t>
            </a:r>
            <a:r>
              <a:rPr lang="en-GB" sz="5700" dirty="0"/>
              <a:t>long-winded explanations </a:t>
            </a:r>
            <a:endParaRPr lang="en-GB" sz="5700" b="1" dirty="0"/>
          </a:p>
          <a:p>
            <a:pPr>
              <a:lnSpc>
                <a:spcPct val="170000"/>
              </a:lnSpc>
              <a:buFont typeface="Arial" charset="0"/>
              <a:buChar char="•"/>
              <a:defRPr/>
            </a:pPr>
            <a:r>
              <a:rPr lang="en-GB" sz="5700" b="1" dirty="0"/>
              <a:t>Be relevant – </a:t>
            </a:r>
            <a:r>
              <a:rPr lang="en-GB" sz="5700" dirty="0"/>
              <a:t>don’t go off on a tangent; make sure criticisms and evaluation are relevant to your purpose</a:t>
            </a:r>
            <a:endParaRPr lang="en-GB" sz="5700" b="1" dirty="0"/>
          </a:p>
          <a:p>
            <a:pPr>
              <a:buFont typeface="Arial" charset="0"/>
              <a:buNone/>
              <a:defRPr/>
            </a:pPr>
            <a:r>
              <a:rPr lang="en-GB" sz="5700" dirty="0"/>
              <a:t> </a:t>
            </a:r>
            <a:endParaRPr lang="en-GB" sz="5700" b="1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4D967-AEB1-B542-8F77-BD5841E00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defRPr/>
            </a:pPr>
            <a:br>
              <a:rPr lang="en-GB" sz="2400" b="1" u="sng" dirty="0"/>
            </a:br>
            <a:br>
              <a:rPr lang="en-GB" sz="2400" b="1" dirty="0"/>
            </a:br>
            <a:r>
              <a:rPr lang="en-GB" sz="4000" b="1" dirty="0">
                <a:solidFill>
                  <a:srgbClr val="002060"/>
                </a:solidFill>
              </a:rPr>
              <a:t>PRESENTING ARGUMENTS</a:t>
            </a: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2400" b="1" dirty="0"/>
              <a:t> </a:t>
            </a:r>
            <a:br>
              <a:rPr lang="en-GB" sz="2400" b="1" dirty="0"/>
            </a:br>
            <a:r>
              <a:rPr lang="en-GB" sz="2400" b="1" dirty="0"/>
              <a:t> </a:t>
            </a:r>
            <a:br>
              <a:rPr lang="en-GB" sz="2400" b="1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023C4-87C1-CC4A-8E3A-F48A4234D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b="1" dirty="0"/>
              <a:t>State</a:t>
            </a:r>
            <a:r>
              <a:rPr lang="en-GB" dirty="0"/>
              <a:t> a point of view and trace a clear line of reasoning to support it.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r>
              <a:rPr lang="en-GB" b="1" dirty="0"/>
              <a:t>Offer</a:t>
            </a:r>
            <a:r>
              <a:rPr lang="en-GB" dirty="0"/>
              <a:t> evidence or examples to support your argument.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r>
              <a:rPr lang="en-GB" b="1" dirty="0"/>
              <a:t>Show</a:t>
            </a:r>
            <a:r>
              <a:rPr lang="en-GB" dirty="0"/>
              <a:t> where the evidence comes from and that it is reliable (i.e., not from personal experience/hearsay).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r>
              <a:rPr lang="en-GB" b="1" dirty="0"/>
              <a:t>Show</a:t>
            </a:r>
            <a:r>
              <a:rPr lang="en-GB" dirty="0"/>
              <a:t> that you have considered the opposing argument/point of view.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r>
              <a:rPr lang="en-GB" b="1" dirty="0"/>
              <a:t>Convince</a:t>
            </a:r>
            <a:r>
              <a:rPr lang="en-GB" dirty="0"/>
              <a:t> your reader that your argument/position is sound.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r>
              <a:rPr lang="en-GB" b="1" dirty="0"/>
              <a:t>Back up</a:t>
            </a:r>
            <a:r>
              <a:rPr lang="en-GB" dirty="0"/>
              <a:t> points of argument with evidence (dates, names, statistics; examples, arguments from other writers).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r>
              <a:rPr lang="en-GB" b="1" dirty="0"/>
              <a:t>Ask yourself</a:t>
            </a:r>
            <a:r>
              <a:rPr lang="en-GB" dirty="0"/>
              <a:t>: ‘Would the evidence stand up in court?’</a:t>
            </a:r>
            <a:endParaRPr lang="en-GB" b="1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6476B-9227-7546-B0B3-86AF29182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Clarify what is expected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Decide on a logical and clear way in which to structure the report.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Follow a sequence of headings and sub-headings 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Use headings that are clear and helpful, making it easy for the reader to find information 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Write in an academic manner (3</a:t>
            </a:r>
            <a:r>
              <a:rPr lang="en-GB" baseline="30000" dirty="0"/>
              <a:t>rd</a:t>
            </a:r>
            <a:r>
              <a:rPr lang="en-GB" dirty="0"/>
              <a:t> person)</a:t>
            </a:r>
          </a:p>
        </p:txBody>
      </p:sp>
      <p:sp>
        <p:nvSpPr>
          <p:cNvPr id="41987" name="Title 1">
            <a:extLst>
              <a:ext uri="{FF2B5EF4-FFF2-40B4-BE49-F238E27FC236}">
                <a16:creationId xmlns:a16="http://schemas.microsoft.com/office/drawing/2014/main" id="{C95A5C21-69A2-694D-85CD-EDB111472B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Remember to.....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Dian numeron paikkamerkki 5">
            <a:extLst>
              <a:ext uri="{FF2B5EF4-FFF2-40B4-BE49-F238E27FC236}">
                <a16:creationId xmlns:a16="http://schemas.microsoft.com/office/drawing/2014/main" id="{58D7D68D-D112-1C4E-B922-E797E54F4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68C686-86AC-F046-B22F-3D3CF1B6A278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32</a:t>
            </a:fld>
            <a:endParaRPr lang="en-GB" altLang="en-US" sz="140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8726B32-A4E9-914B-9CB6-CF18B4C85C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/>
              <a:t>After Writing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4266566E-D3E2-C14E-B24C-0F98051041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After writing your report you should remember to check it.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What do you think you should be checking your report for after you have written it.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Note down what you think you should be checking your report for after you have written it.</a:t>
            </a:r>
            <a:endParaRPr lang="en-GB" altLang="en-US" sz="2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411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2B12B35D-A38B-704B-92D3-8C09D69DFD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Key skills being tested 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6733B428-EF50-904D-B42E-C62672D020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Knowledge</a:t>
            </a:r>
          </a:p>
          <a:p>
            <a:r>
              <a:rPr lang="en-GB" altLang="en-US"/>
              <a:t>Comprehension			=  PASS</a:t>
            </a:r>
          </a:p>
          <a:p>
            <a:r>
              <a:rPr lang="en-GB" altLang="en-US"/>
              <a:t>Application</a:t>
            </a:r>
          </a:p>
          <a:p>
            <a:pPr>
              <a:buFontTx/>
              <a:buNone/>
            </a:pPr>
            <a:endParaRPr lang="en-GB" altLang="en-US"/>
          </a:p>
          <a:p>
            <a:r>
              <a:rPr lang="en-GB" altLang="en-US"/>
              <a:t>Analysis</a:t>
            </a:r>
          </a:p>
          <a:p>
            <a:r>
              <a:rPr lang="en-GB" altLang="en-US"/>
              <a:t>Synthesis				=  HIGHER </a:t>
            </a:r>
          </a:p>
          <a:p>
            <a:r>
              <a:rPr lang="en-GB" altLang="en-US"/>
              <a:t>Evaluation				    MARKS</a:t>
            </a:r>
          </a:p>
        </p:txBody>
      </p:sp>
      <p:pic>
        <p:nvPicPr>
          <p:cNvPr id="45060" name="Picture 2">
            <a:extLst>
              <a:ext uri="{FF2B5EF4-FFF2-40B4-BE49-F238E27FC236}">
                <a16:creationId xmlns:a16="http://schemas.microsoft.com/office/drawing/2014/main" id="{47667FFD-48C3-CA4A-86C9-E4B01CE39F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1989138"/>
            <a:ext cx="1847850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107C9886-C419-2F46-B3A6-C8DA4D644F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>
                <a:solidFill>
                  <a:srgbClr val="002060"/>
                </a:solidFill>
              </a:rPr>
              <a:t>For better marks....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72EC2FEB-E2A6-7340-875D-69D6F1050B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773488"/>
          </a:xfrm>
        </p:spPr>
        <p:txBody>
          <a:bodyPr/>
          <a:lstStyle/>
          <a:p>
            <a:r>
              <a:rPr lang="en-GB" altLang="en-US"/>
              <a:t>Be critical and analytical</a:t>
            </a:r>
          </a:p>
          <a:p>
            <a:r>
              <a:rPr lang="en-GB" altLang="en-US"/>
              <a:t>It could be argued that.....</a:t>
            </a:r>
          </a:p>
          <a:p>
            <a:r>
              <a:rPr lang="en-GB" altLang="en-US"/>
              <a:t>Get a debate going – on the other hand....</a:t>
            </a:r>
          </a:p>
          <a:p>
            <a:r>
              <a:rPr lang="en-GB" altLang="en-US"/>
              <a:t>Show evidence of wider reading </a:t>
            </a:r>
          </a:p>
          <a:p>
            <a:r>
              <a:rPr lang="en-GB" altLang="en-US"/>
              <a:t>Read the grade descriptors in the brief for guidance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-te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eema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1791</Words>
  <Application>Microsoft Macintosh PowerPoint</Application>
  <PresentationFormat>On-screen Show (4:3)</PresentationFormat>
  <Paragraphs>248</Paragraphs>
  <Slides>34</Slides>
  <Notes>7</Notes>
  <HiddenSlides>1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Arial</vt:lpstr>
      <vt:lpstr>Verdana</vt:lpstr>
      <vt:lpstr>Default Design</vt:lpstr>
      <vt:lpstr>FINANCIAL REPORTING   ASSIGNMENT NOTES </vt:lpstr>
      <vt:lpstr>GENERAL COMMENTS</vt:lpstr>
      <vt:lpstr>CONTD.</vt:lpstr>
      <vt:lpstr>CONTD.</vt:lpstr>
      <vt:lpstr>PowerPoint Presentation</vt:lpstr>
      <vt:lpstr>Report Writing</vt:lpstr>
      <vt:lpstr>What is a Report?</vt:lpstr>
      <vt:lpstr>The Purpose</vt:lpstr>
      <vt:lpstr>The Reader</vt:lpstr>
      <vt:lpstr>How to write a Report</vt:lpstr>
      <vt:lpstr>Definition of Aim</vt:lpstr>
      <vt:lpstr>What Makes a Good Report?</vt:lpstr>
      <vt:lpstr>Writing the Report - Structure</vt:lpstr>
      <vt:lpstr>Front/Title Page</vt:lpstr>
      <vt:lpstr>Contents</vt:lpstr>
      <vt:lpstr>Executive summary </vt:lpstr>
      <vt:lpstr> Introduction</vt:lpstr>
      <vt:lpstr>Main Body/Findings</vt:lpstr>
      <vt:lpstr>Main Body/Findings</vt:lpstr>
      <vt:lpstr>Conclusion</vt:lpstr>
      <vt:lpstr>Recommendations</vt:lpstr>
      <vt:lpstr>References/Bibliography</vt:lpstr>
      <vt:lpstr>Appendices</vt:lpstr>
      <vt:lpstr>Critical Thinking - Definitions</vt:lpstr>
      <vt:lpstr>Being Critical </vt:lpstr>
      <vt:lpstr>Assessing and evaluating</vt:lpstr>
      <vt:lpstr>Spot the difference ........   </vt:lpstr>
      <vt:lpstr>QUESTION YOUR  OWN ASSUMPTIONS </vt:lpstr>
      <vt:lpstr>CRITICAL ANALYSIS </vt:lpstr>
      <vt:lpstr>  PRESENTING ARGUMENTS     </vt:lpstr>
      <vt:lpstr>Remember to.....</vt:lpstr>
      <vt:lpstr>After Writing</vt:lpstr>
      <vt:lpstr>Key skills being tested </vt:lpstr>
      <vt:lpstr>For better marks....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Victor</dc:creator>
  <cp:lastModifiedBy>Stuart Morgan</cp:lastModifiedBy>
  <cp:revision>26</cp:revision>
  <cp:lastPrinted>2019-10-02T12:28:46Z</cp:lastPrinted>
  <dcterms:created xsi:type="dcterms:W3CDTF">2005-11-25T09:21:12Z</dcterms:created>
  <dcterms:modified xsi:type="dcterms:W3CDTF">2020-04-20T14:13:04Z</dcterms:modified>
</cp:coreProperties>
</file>