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56" r:id="rId2"/>
    <p:sldId id="419" r:id="rId3"/>
    <p:sldId id="421" r:id="rId4"/>
    <p:sldId id="391" r:id="rId5"/>
    <p:sldId id="422" r:id="rId6"/>
    <p:sldId id="427" r:id="rId7"/>
    <p:sldId id="411" r:id="rId8"/>
    <p:sldId id="425" r:id="rId9"/>
    <p:sldId id="264" r:id="rId10"/>
    <p:sldId id="431" r:id="rId11"/>
    <p:sldId id="276" r:id="rId12"/>
    <p:sldId id="346" r:id="rId13"/>
    <p:sldId id="347" r:id="rId14"/>
    <p:sldId id="326" r:id="rId15"/>
    <p:sldId id="327" r:id="rId16"/>
    <p:sldId id="328" r:id="rId17"/>
    <p:sldId id="432" r:id="rId18"/>
    <p:sldId id="435" r:id="rId19"/>
    <p:sldId id="430" r:id="rId20"/>
    <p:sldId id="434" r:id="rId21"/>
    <p:sldId id="436" r:id="rId22"/>
    <p:sldId id="437" r:id="rId23"/>
    <p:sldId id="428" r:id="rId24"/>
    <p:sldId id="429" r:id="rId25"/>
    <p:sldId id="438" r:id="rId26"/>
    <p:sldId id="409"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Chivers" initials="EC" lastIdx="1" clrIdx="0">
    <p:extLst>
      <p:ext uri="{19B8F6BF-5375-455C-9EA6-DF929625EA0E}">
        <p15:presenceInfo xmlns:p15="http://schemas.microsoft.com/office/powerpoint/2012/main" userId="S::chiverse@cardiff.ac.uk::507336f5-8b49-4ad4-b563-de5f4dc90a6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2" autoAdjust="0"/>
    <p:restoredTop sz="94653"/>
  </p:normalViewPr>
  <p:slideViewPr>
    <p:cSldViewPr snapToGrid="0">
      <p:cViewPr varScale="1">
        <p:scale>
          <a:sx n="135" d="100"/>
          <a:sy n="135" d="100"/>
        </p:scale>
        <p:origin x="192" y="41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3B0BE-366F-43D1-9913-F549B0014D3D}" type="doc">
      <dgm:prSet loTypeId="urn:microsoft.com/office/officeart/2005/8/layout/orgChart1" loCatId="hierarchy" qsTypeId="urn:microsoft.com/office/officeart/2005/8/quickstyle/simple5" qsCatId="simple" csTypeId="urn:microsoft.com/office/officeart/2005/8/colors/colorful5" csCatId="colorful"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Process of reflective practice and location of self and how it informs Supervision practice and process</a:t>
          </a:r>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Critically </a:t>
          </a:r>
          <a:r>
            <a:rPr lang="en-US" dirty="0" err="1"/>
            <a:t>Analyse</a:t>
          </a:r>
          <a:r>
            <a:rPr lang="en-US" dirty="0"/>
            <a:t> </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Anti-oppressive practice and position within context of supervision</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B2FE5F05-CF0F-8C42-95A0-344DFEB25BAD}" type="pres">
      <dgm:prSet presAssocID="{CAB3B0BE-366F-43D1-9913-F549B0014D3D}" presName="hierChild1" presStyleCnt="0">
        <dgm:presLayoutVars>
          <dgm:orgChart val="1"/>
          <dgm:chPref val="1"/>
          <dgm:dir/>
          <dgm:animOne val="branch"/>
          <dgm:animLvl val="lvl"/>
          <dgm:resizeHandles/>
        </dgm:presLayoutVars>
      </dgm:prSet>
      <dgm:spPr/>
    </dgm:pt>
    <dgm:pt modelId="{515CC041-C80F-284C-B535-00D4EE078B0C}" type="pres">
      <dgm:prSet presAssocID="{527DACC4-7C62-4DA9-AF48-0C3C2D12297B}" presName="hierRoot1" presStyleCnt="0">
        <dgm:presLayoutVars>
          <dgm:hierBranch val="init"/>
        </dgm:presLayoutVars>
      </dgm:prSet>
      <dgm:spPr/>
    </dgm:pt>
    <dgm:pt modelId="{44104BEA-4DDD-8E4B-B691-E52989127047}" type="pres">
      <dgm:prSet presAssocID="{527DACC4-7C62-4DA9-AF48-0C3C2D12297B}" presName="rootComposite1" presStyleCnt="0"/>
      <dgm:spPr/>
    </dgm:pt>
    <dgm:pt modelId="{555EB45A-E19A-3E4B-9425-562437802B6C}" type="pres">
      <dgm:prSet presAssocID="{527DACC4-7C62-4DA9-AF48-0C3C2D12297B}" presName="rootText1" presStyleLbl="node0" presStyleIdx="0" presStyleCnt="2">
        <dgm:presLayoutVars>
          <dgm:chPref val="3"/>
        </dgm:presLayoutVars>
      </dgm:prSet>
      <dgm:spPr/>
    </dgm:pt>
    <dgm:pt modelId="{892BC408-82C1-D648-8A11-EBBF9103F7BB}" type="pres">
      <dgm:prSet presAssocID="{527DACC4-7C62-4DA9-AF48-0C3C2D12297B}" presName="rootConnector1" presStyleLbl="node1" presStyleIdx="0" presStyleCnt="0"/>
      <dgm:spPr/>
    </dgm:pt>
    <dgm:pt modelId="{FF122CA4-4CEC-6D47-B63D-018C2314D33F}" type="pres">
      <dgm:prSet presAssocID="{527DACC4-7C62-4DA9-AF48-0C3C2D12297B}" presName="hierChild2" presStyleCnt="0"/>
      <dgm:spPr/>
    </dgm:pt>
    <dgm:pt modelId="{BD96AA3B-2697-9F4A-ACA8-999E904BF5E4}" type="pres">
      <dgm:prSet presAssocID="{C14DA7D4-03F7-494A-98D7-7DB4A3709E87}" presName="Name37" presStyleLbl="parChTrans1D2" presStyleIdx="0" presStyleCnt="2"/>
      <dgm:spPr/>
    </dgm:pt>
    <dgm:pt modelId="{C8ADA358-8F35-994F-A7FD-28BD054A0611}" type="pres">
      <dgm:prSet presAssocID="{89A01710-3E58-4A86-AAE3-D829A0ECB950}" presName="hierRoot2" presStyleCnt="0">
        <dgm:presLayoutVars>
          <dgm:hierBranch val="init"/>
        </dgm:presLayoutVars>
      </dgm:prSet>
      <dgm:spPr/>
    </dgm:pt>
    <dgm:pt modelId="{FC09BE32-9A7C-F741-8390-A9F1C7B7A5DF}" type="pres">
      <dgm:prSet presAssocID="{89A01710-3E58-4A86-AAE3-D829A0ECB950}" presName="rootComposite" presStyleCnt="0"/>
      <dgm:spPr/>
    </dgm:pt>
    <dgm:pt modelId="{C8526547-48F6-5449-A983-C75B9AE72270}" type="pres">
      <dgm:prSet presAssocID="{89A01710-3E58-4A86-AAE3-D829A0ECB950}" presName="rootText" presStyleLbl="node2" presStyleIdx="0" presStyleCnt="2">
        <dgm:presLayoutVars>
          <dgm:chPref val="3"/>
        </dgm:presLayoutVars>
      </dgm:prSet>
      <dgm:spPr/>
    </dgm:pt>
    <dgm:pt modelId="{B114755A-C4E8-594F-82FC-0F0915EC0A98}" type="pres">
      <dgm:prSet presAssocID="{89A01710-3E58-4A86-AAE3-D829A0ECB950}" presName="rootConnector" presStyleLbl="node2" presStyleIdx="0" presStyleCnt="2"/>
      <dgm:spPr/>
    </dgm:pt>
    <dgm:pt modelId="{AC7C8985-29BC-004E-A014-ACF38FE99F81}" type="pres">
      <dgm:prSet presAssocID="{89A01710-3E58-4A86-AAE3-D829A0ECB950}" presName="hierChild4" presStyleCnt="0"/>
      <dgm:spPr/>
    </dgm:pt>
    <dgm:pt modelId="{2E394904-F195-1E48-828D-2C09BF7C56BE}" type="pres">
      <dgm:prSet presAssocID="{89A01710-3E58-4A86-AAE3-D829A0ECB950}" presName="hierChild5" presStyleCnt="0"/>
      <dgm:spPr/>
    </dgm:pt>
    <dgm:pt modelId="{998083D7-B241-854D-B95B-89E69D74F1A2}" type="pres">
      <dgm:prSet presAssocID="{527DACC4-7C62-4DA9-AF48-0C3C2D12297B}" presName="hierChild3" presStyleCnt="0"/>
      <dgm:spPr/>
    </dgm:pt>
    <dgm:pt modelId="{6358B146-C1FE-B94B-B321-A2DEE4628826}" type="pres">
      <dgm:prSet presAssocID="{1278AB6F-5714-43BA-A9FE-848006AFF8BD}" presName="hierRoot1" presStyleCnt="0">
        <dgm:presLayoutVars>
          <dgm:hierBranch val="init"/>
        </dgm:presLayoutVars>
      </dgm:prSet>
      <dgm:spPr/>
    </dgm:pt>
    <dgm:pt modelId="{24D77EC4-4846-4F4C-9376-F1E421897ABB}" type="pres">
      <dgm:prSet presAssocID="{1278AB6F-5714-43BA-A9FE-848006AFF8BD}" presName="rootComposite1" presStyleCnt="0"/>
      <dgm:spPr/>
    </dgm:pt>
    <dgm:pt modelId="{6E599F2A-4791-6945-8B51-0C1E83877DC8}" type="pres">
      <dgm:prSet presAssocID="{1278AB6F-5714-43BA-A9FE-848006AFF8BD}" presName="rootText1" presStyleLbl="node0" presStyleIdx="1" presStyleCnt="2">
        <dgm:presLayoutVars>
          <dgm:chPref val="3"/>
        </dgm:presLayoutVars>
      </dgm:prSet>
      <dgm:spPr/>
    </dgm:pt>
    <dgm:pt modelId="{2F6B6F2C-F9ED-C042-94A1-A40C5A63BEE3}" type="pres">
      <dgm:prSet presAssocID="{1278AB6F-5714-43BA-A9FE-848006AFF8BD}" presName="rootConnector1" presStyleLbl="node1" presStyleIdx="0" presStyleCnt="0"/>
      <dgm:spPr/>
    </dgm:pt>
    <dgm:pt modelId="{1940AF6F-6021-D748-B9E0-2DB277919C6B}" type="pres">
      <dgm:prSet presAssocID="{1278AB6F-5714-43BA-A9FE-848006AFF8BD}" presName="hierChild2" presStyleCnt="0"/>
      <dgm:spPr/>
    </dgm:pt>
    <dgm:pt modelId="{8DE9203D-D594-1A4A-A149-B4B091BE97CB}" type="pres">
      <dgm:prSet presAssocID="{879D5798-3FC0-4796-872D-D3AD443F6BF4}" presName="Name37" presStyleLbl="parChTrans1D2" presStyleIdx="1" presStyleCnt="2"/>
      <dgm:spPr/>
    </dgm:pt>
    <dgm:pt modelId="{01E9B9BA-6DA4-7A44-ACAB-B167B0A951DA}" type="pres">
      <dgm:prSet presAssocID="{B90C4E6E-5EE9-4DAA-9DBF-B72812E94E48}" presName="hierRoot2" presStyleCnt="0">
        <dgm:presLayoutVars>
          <dgm:hierBranch val="init"/>
        </dgm:presLayoutVars>
      </dgm:prSet>
      <dgm:spPr/>
    </dgm:pt>
    <dgm:pt modelId="{C89F5C6E-C459-4C4F-B584-B28BE5BB2F9F}" type="pres">
      <dgm:prSet presAssocID="{B90C4E6E-5EE9-4DAA-9DBF-B72812E94E48}" presName="rootComposite" presStyleCnt="0"/>
      <dgm:spPr/>
    </dgm:pt>
    <dgm:pt modelId="{24BFCABA-E633-F84B-AFE4-F9DC57E957AF}" type="pres">
      <dgm:prSet presAssocID="{B90C4E6E-5EE9-4DAA-9DBF-B72812E94E48}" presName="rootText" presStyleLbl="node2" presStyleIdx="1" presStyleCnt="2">
        <dgm:presLayoutVars>
          <dgm:chPref val="3"/>
        </dgm:presLayoutVars>
      </dgm:prSet>
      <dgm:spPr/>
    </dgm:pt>
    <dgm:pt modelId="{3B9F9EC0-69E4-0B47-8F89-0DBFDEF8E50D}" type="pres">
      <dgm:prSet presAssocID="{B90C4E6E-5EE9-4DAA-9DBF-B72812E94E48}" presName="rootConnector" presStyleLbl="node2" presStyleIdx="1" presStyleCnt="2"/>
      <dgm:spPr/>
    </dgm:pt>
    <dgm:pt modelId="{F218809D-992E-3E4E-8D22-EA18BCB3469B}" type="pres">
      <dgm:prSet presAssocID="{B90C4E6E-5EE9-4DAA-9DBF-B72812E94E48}" presName="hierChild4" presStyleCnt="0"/>
      <dgm:spPr/>
    </dgm:pt>
    <dgm:pt modelId="{7AAC6DAD-4660-0044-B105-B453269D07D6}" type="pres">
      <dgm:prSet presAssocID="{B90C4E6E-5EE9-4DAA-9DBF-B72812E94E48}" presName="hierChild5" presStyleCnt="0"/>
      <dgm:spPr/>
    </dgm:pt>
    <dgm:pt modelId="{60FFA085-44D9-3F4D-8996-5657940FDCD5}" type="pres">
      <dgm:prSet presAssocID="{1278AB6F-5714-43BA-A9FE-848006AFF8BD}" presName="hierChild3" presStyleCnt="0"/>
      <dgm:spPr/>
    </dgm:pt>
  </dgm:ptLst>
  <dgm:cxnLst>
    <dgm:cxn modelId="{3AFD6519-7E41-0D43-B8B9-A27F7A61ECAE}" type="presOf" srcId="{527DACC4-7C62-4DA9-AF48-0C3C2D12297B}" destId="{555EB45A-E19A-3E4B-9425-562437802B6C}" srcOrd="0" destOrd="0" presId="urn:microsoft.com/office/officeart/2005/8/layout/orgChart1"/>
    <dgm:cxn modelId="{027ABB1F-07DE-9845-9CEB-5754B590A0BB}" type="presOf" srcId="{527DACC4-7C62-4DA9-AF48-0C3C2D12297B}" destId="{892BC408-82C1-D648-8A11-EBBF9103F7BB}" srcOrd="1" destOrd="0" presId="urn:microsoft.com/office/officeart/2005/8/layout/orgChart1"/>
    <dgm:cxn modelId="{EB680F2F-895E-934B-9F51-0C8EA2A6AD5B}" type="presOf" srcId="{B90C4E6E-5EE9-4DAA-9DBF-B72812E94E48}" destId="{3B9F9EC0-69E4-0B47-8F89-0DBFDEF8E50D}" srcOrd="1" destOrd="0" presId="urn:microsoft.com/office/officeart/2005/8/layout/orgChart1"/>
    <dgm:cxn modelId="{F0AE822F-354B-2D45-B2BE-8C7B00477F36}" type="presOf" srcId="{C14DA7D4-03F7-494A-98D7-7DB4A3709E87}" destId="{BD96AA3B-2697-9F4A-ACA8-999E904BF5E4}" srcOrd="0" destOrd="0" presId="urn:microsoft.com/office/officeart/2005/8/layout/orgChart1"/>
    <dgm:cxn modelId="{51F5C853-0099-4EFA-9F61-56A70C7FA886}" srcId="{527DACC4-7C62-4DA9-AF48-0C3C2D12297B}" destId="{89A01710-3E58-4A86-AAE3-D829A0ECB950}" srcOrd="0" destOrd="0" parTransId="{C14DA7D4-03F7-494A-98D7-7DB4A3709E87}" sibTransId="{8760CB70-442E-49F2-AAA9-422AC34FE496}"/>
    <dgm:cxn modelId="{2E41B25C-5F76-944B-8FC8-FFE5E1145C82}" type="presOf" srcId="{89A01710-3E58-4A86-AAE3-D829A0ECB950}" destId="{B114755A-C4E8-594F-82FC-0F0915EC0A98}" srcOrd="1" destOrd="0" presId="urn:microsoft.com/office/officeart/2005/8/layout/orgChart1"/>
    <dgm:cxn modelId="{76430767-C32D-714A-86D0-9EFFCCB8780B}" type="presOf" srcId="{89A01710-3E58-4A86-AAE3-D829A0ECB950}" destId="{C8526547-48F6-5449-A983-C75B9AE72270}" srcOrd="0" destOrd="0" presId="urn:microsoft.com/office/officeart/2005/8/layout/orgChart1"/>
    <dgm:cxn modelId="{2BDB7278-64A9-417E-93F7-D119FB185493}" srcId="{1278AB6F-5714-43BA-A9FE-848006AFF8BD}" destId="{B90C4E6E-5EE9-4DAA-9DBF-B72812E94E48}" srcOrd="0" destOrd="0" parTransId="{879D5798-3FC0-4796-872D-D3AD443F6BF4}" sibTransId="{9743A802-9C7E-4B4D-81EF-252C01F7C15A}"/>
    <dgm:cxn modelId="{9E62057F-1224-5C4A-B018-3F5CD9F2D34B}" type="presOf" srcId="{1278AB6F-5714-43BA-A9FE-848006AFF8BD}" destId="{2F6B6F2C-F9ED-C042-94A1-A40C5A63BEE3}" srcOrd="1" destOrd="0" presId="urn:microsoft.com/office/officeart/2005/8/layout/orgChart1"/>
    <dgm:cxn modelId="{622A8E9F-529C-5441-AF7C-5D3CAA73ACFE}" type="presOf" srcId="{1278AB6F-5714-43BA-A9FE-848006AFF8BD}" destId="{6E599F2A-4791-6945-8B51-0C1E83877DC8}" srcOrd="0" destOrd="0" presId="urn:microsoft.com/office/officeart/2005/8/layout/orgChart1"/>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60D9BED3-1626-6C46-AB65-3C46D5752159}" type="presOf" srcId="{B90C4E6E-5EE9-4DAA-9DBF-B72812E94E48}" destId="{24BFCABA-E633-F84B-AFE4-F9DC57E957AF}" srcOrd="0" destOrd="0" presId="urn:microsoft.com/office/officeart/2005/8/layout/orgChart1"/>
    <dgm:cxn modelId="{39D950E5-FFDF-EA44-87D0-073B2223556D}" type="presOf" srcId="{879D5798-3FC0-4796-872D-D3AD443F6BF4}" destId="{8DE9203D-D594-1A4A-A149-B4B091BE97CB}" srcOrd="0" destOrd="0" presId="urn:microsoft.com/office/officeart/2005/8/layout/orgChart1"/>
    <dgm:cxn modelId="{C7B4A8FB-316B-AA47-BB8E-C9B257D3DA5C}" type="presOf" srcId="{CAB3B0BE-366F-43D1-9913-F549B0014D3D}" destId="{B2FE5F05-CF0F-8C42-95A0-344DFEB25BAD}" srcOrd="0" destOrd="0" presId="urn:microsoft.com/office/officeart/2005/8/layout/orgChart1"/>
    <dgm:cxn modelId="{DC1F7F74-6DBA-734B-8DC7-59A904DE6AF9}" type="presParOf" srcId="{B2FE5F05-CF0F-8C42-95A0-344DFEB25BAD}" destId="{515CC041-C80F-284C-B535-00D4EE078B0C}" srcOrd="0" destOrd="0" presId="urn:microsoft.com/office/officeart/2005/8/layout/orgChart1"/>
    <dgm:cxn modelId="{657E0E15-156A-BE4D-AF17-3B77C4892C0A}" type="presParOf" srcId="{515CC041-C80F-284C-B535-00D4EE078B0C}" destId="{44104BEA-4DDD-8E4B-B691-E52989127047}" srcOrd="0" destOrd="0" presId="urn:microsoft.com/office/officeart/2005/8/layout/orgChart1"/>
    <dgm:cxn modelId="{8D4CA3E7-521A-2C49-A8F3-2F876CEC5AF2}" type="presParOf" srcId="{44104BEA-4DDD-8E4B-B691-E52989127047}" destId="{555EB45A-E19A-3E4B-9425-562437802B6C}" srcOrd="0" destOrd="0" presId="urn:microsoft.com/office/officeart/2005/8/layout/orgChart1"/>
    <dgm:cxn modelId="{01E1A918-9CB8-634A-90A2-D284B943A065}" type="presParOf" srcId="{44104BEA-4DDD-8E4B-B691-E52989127047}" destId="{892BC408-82C1-D648-8A11-EBBF9103F7BB}" srcOrd="1" destOrd="0" presId="urn:microsoft.com/office/officeart/2005/8/layout/orgChart1"/>
    <dgm:cxn modelId="{6E363EAB-3E68-7E40-AAEB-7367CEA437E5}" type="presParOf" srcId="{515CC041-C80F-284C-B535-00D4EE078B0C}" destId="{FF122CA4-4CEC-6D47-B63D-018C2314D33F}" srcOrd="1" destOrd="0" presId="urn:microsoft.com/office/officeart/2005/8/layout/orgChart1"/>
    <dgm:cxn modelId="{DEB43C8F-19ED-2C45-AAF2-EBD687652C3C}" type="presParOf" srcId="{FF122CA4-4CEC-6D47-B63D-018C2314D33F}" destId="{BD96AA3B-2697-9F4A-ACA8-999E904BF5E4}" srcOrd="0" destOrd="0" presId="urn:microsoft.com/office/officeart/2005/8/layout/orgChart1"/>
    <dgm:cxn modelId="{7C0D7A8C-F7B0-9646-93B9-E99521F385DF}" type="presParOf" srcId="{FF122CA4-4CEC-6D47-B63D-018C2314D33F}" destId="{C8ADA358-8F35-994F-A7FD-28BD054A0611}" srcOrd="1" destOrd="0" presId="urn:microsoft.com/office/officeart/2005/8/layout/orgChart1"/>
    <dgm:cxn modelId="{7893D9C8-1955-1944-AC80-049A157F7064}" type="presParOf" srcId="{C8ADA358-8F35-994F-A7FD-28BD054A0611}" destId="{FC09BE32-9A7C-F741-8390-A9F1C7B7A5DF}" srcOrd="0" destOrd="0" presId="urn:microsoft.com/office/officeart/2005/8/layout/orgChart1"/>
    <dgm:cxn modelId="{93A6F503-316A-CF43-9F19-FE5B011929DA}" type="presParOf" srcId="{FC09BE32-9A7C-F741-8390-A9F1C7B7A5DF}" destId="{C8526547-48F6-5449-A983-C75B9AE72270}" srcOrd="0" destOrd="0" presId="urn:microsoft.com/office/officeart/2005/8/layout/orgChart1"/>
    <dgm:cxn modelId="{662F19CF-DA66-7844-B411-B424790A6EE9}" type="presParOf" srcId="{FC09BE32-9A7C-F741-8390-A9F1C7B7A5DF}" destId="{B114755A-C4E8-594F-82FC-0F0915EC0A98}" srcOrd="1" destOrd="0" presId="urn:microsoft.com/office/officeart/2005/8/layout/orgChart1"/>
    <dgm:cxn modelId="{81E77513-A963-D34F-A766-E6F32C8A5E1F}" type="presParOf" srcId="{C8ADA358-8F35-994F-A7FD-28BD054A0611}" destId="{AC7C8985-29BC-004E-A014-ACF38FE99F81}" srcOrd="1" destOrd="0" presId="urn:microsoft.com/office/officeart/2005/8/layout/orgChart1"/>
    <dgm:cxn modelId="{FD06997B-3E40-0B40-89A2-56BF6C8EB95B}" type="presParOf" srcId="{C8ADA358-8F35-994F-A7FD-28BD054A0611}" destId="{2E394904-F195-1E48-828D-2C09BF7C56BE}" srcOrd="2" destOrd="0" presId="urn:microsoft.com/office/officeart/2005/8/layout/orgChart1"/>
    <dgm:cxn modelId="{09087C8E-F376-6A41-9EC0-3AC261998D71}" type="presParOf" srcId="{515CC041-C80F-284C-B535-00D4EE078B0C}" destId="{998083D7-B241-854D-B95B-89E69D74F1A2}" srcOrd="2" destOrd="0" presId="urn:microsoft.com/office/officeart/2005/8/layout/orgChart1"/>
    <dgm:cxn modelId="{222C51F9-980B-334D-B80E-9586A527B1D7}" type="presParOf" srcId="{B2FE5F05-CF0F-8C42-95A0-344DFEB25BAD}" destId="{6358B146-C1FE-B94B-B321-A2DEE4628826}" srcOrd="1" destOrd="0" presId="urn:microsoft.com/office/officeart/2005/8/layout/orgChart1"/>
    <dgm:cxn modelId="{9A28C51F-6EB3-5C48-9BFA-A7E20BE1260F}" type="presParOf" srcId="{6358B146-C1FE-B94B-B321-A2DEE4628826}" destId="{24D77EC4-4846-4F4C-9376-F1E421897ABB}" srcOrd="0" destOrd="0" presId="urn:microsoft.com/office/officeart/2005/8/layout/orgChart1"/>
    <dgm:cxn modelId="{53BA1A07-AC66-3C4B-8968-4949B1D0A9DE}" type="presParOf" srcId="{24D77EC4-4846-4F4C-9376-F1E421897ABB}" destId="{6E599F2A-4791-6945-8B51-0C1E83877DC8}" srcOrd="0" destOrd="0" presId="urn:microsoft.com/office/officeart/2005/8/layout/orgChart1"/>
    <dgm:cxn modelId="{FB77BEC3-6EAF-F640-909B-17ACABBEA16D}" type="presParOf" srcId="{24D77EC4-4846-4F4C-9376-F1E421897ABB}" destId="{2F6B6F2C-F9ED-C042-94A1-A40C5A63BEE3}" srcOrd="1" destOrd="0" presId="urn:microsoft.com/office/officeart/2005/8/layout/orgChart1"/>
    <dgm:cxn modelId="{4C38F643-EBBC-EE4B-8E15-0B4D4032A31A}" type="presParOf" srcId="{6358B146-C1FE-B94B-B321-A2DEE4628826}" destId="{1940AF6F-6021-D748-B9E0-2DB277919C6B}" srcOrd="1" destOrd="0" presId="urn:microsoft.com/office/officeart/2005/8/layout/orgChart1"/>
    <dgm:cxn modelId="{4851D318-61BB-BC40-B7D8-109D23CFB070}" type="presParOf" srcId="{1940AF6F-6021-D748-B9E0-2DB277919C6B}" destId="{8DE9203D-D594-1A4A-A149-B4B091BE97CB}" srcOrd="0" destOrd="0" presId="urn:microsoft.com/office/officeart/2005/8/layout/orgChart1"/>
    <dgm:cxn modelId="{F0D80464-F1B7-E54B-8BBE-02E9BF7E2F32}" type="presParOf" srcId="{1940AF6F-6021-D748-B9E0-2DB277919C6B}" destId="{01E9B9BA-6DA4-7A44-ACAB-B167B0A951DA}" srcOrd="1" destOrd="0" presId="urn:microsoft.com/office/officeart/2005/8/layout/orgChart1"/>
    <dgm:cxn modelId="{F621C5CC-9C8E-3343-94DF-80845F521C9C}" type="presParOf" srcId="{01E9B9BA-6DA4-7A44-ACAB-B167B0A951DA}" destId="{C89F5C6E-C459-4C4F-B584-B28BE5BB2F9F}" srcOrd="0" destOrd="0" presId="urn:microsoft.com/office/officeart/2005/8/layout/orgChart1"/>
    <dgm:cxn modelId="{A4E061CB-475E-C24F-A6B2-1C7319BE52EA}" type="presParOf" srcId="{C89F5C6E-C459-4C4F-B584-B28BE5BB2F9F}" destId="{24BFCABA-E633-F84B-AFE4-F9DC57E957AF}" srcOrd="0" destOrd="0" presId="urn:microsoft.com/office/officeart/2005/8/layout/orgChart1"/>
    <dgm:cxn modelId="{B73D1E23-82F3-C54D-B2A9-B7E9E575D7BA}" type="presParOf" srcId="{C89F5C6E-C459-4C4F-B584-B28BE5BB2F9F}" destId="{3B9F9EC0-69E4-0B47-8F89-0DBFDEF8E50D}" srcOrd="1" destOrd="0" presId="urn:microsoft.com/office/officeart/2005/8/layout/orgChart1"/>
    <dgm:cxn modelId="{0CC0E509-C025-F947-8E25-0A82C30D7599}" type="presParOf" srcId="{01E9B9BA-6DA4-7A44-ACAB-B167B0A951DA}" destId="{F218809D-992E-3E4E-8D22-EA18BCB3469B}" srcOrd="1" destOrd="0" presId="urn:microsoft.com/office/officeart/2005/8/layout/orgChart1"/>
    <dgm:cxn modelId="{350B4418-1114-9943-8D1A-1ABACCCD7B2B}" type="presParOf" srcId="{01E9B9BA-6DA4-7A44-ACAB-B167B0A951DA}" destId="{7AAC6DAD-4660-0044-B105-B453269D07D6}" srcOrd="2" destOrd="0" presId="urn:microsoft.com/office/officeart/2005/8/layout/orgChart1"/>
    <dgm:cxn modelId="{45C77751-DA95-B94F-AE29-87F153620ECA}" type="presParOf" srcId="{6358B146-C1FE-B94B-B321-A2DEE4628826}" destId="{60FFA085-44D9-3F4D-8996-5657940FDCD5}"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8883C5-EF7F-4F0A-9963-BAF1FFDE044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502B9C9-155D-495E-9A45-69E5B3367DA0}">
      <dgm:prSet/>
      <dgm:spPr/>
      <dgm:t>
        <a:bodyPr/>
        <a:lstStyle/>
        <a:p>
          <a:r>
            <a:rPr lang="en-US" dirty="0"/>
            <a:t>Assessments - Portfolio </a:t>
          </a:r>
          <a:r>
            <a:rPr lang="en-US"/>
            <a:t>(Reflective Logs)</a:t>
          </a:r>
        </a:p>
      </dgm:t>
    </dgm:pt>
    <dgm:pt modelId="{818AB673-54A9-4C25-B16C-CD26635970B7}" type="parTrans" cxnId="{8F4256ED-ADB3-40AD-9C87-876BCACAF6B6}">
      <dgm:prSet/>
      <dgm:spPr/>
      <dgm:t>
        <a:bodyPr/>
        <a:lstStyle/>
        <a:p>
          <a:endParaRPr lang="en-US"/>
        </a:p>
      </dgm:t>
    </dgm:pt>
    <dgm:pt modelId="{AF4AF4AF-D35D-422A-94BA-A28900994BDD}" type="sibTrans" cxnId="{8F4256ED-ADB3-40AD-9C87-876BCACAF6B6}">
      <dgm:prSet/>
      <dgm:spPr/>
      <dgm:t>
        <a:bodyPr/>
        <a:lstStyle/>
        <a:p>
          <a:endParaRPr lang="en-US"/>
        </a:p>
      </dgm:t>
    </dgm:pt>
    <dgm:pt modelId="{AAA0EF4A-2C21-4214-82DB-4B492EFFBE0B}">
      <dgm:prSet/>
      <dgm:spPr/>
      <dgm:t>
        <a:bodyPr/>
        <a:lstStyle/>
        <a:p>
          <a:r>
            <a:rPr lang="en-US" dirty="0"/>
            <a:t>Themes of Reflective Logs</a:t>
          </a:r>
        </a:p>
      </dgm:t>
    </dgm:pt>
    <dgm:pt modelId="{4AFD976E-A0DF-43C0-922A-0703BDCA3DDF}" type="parTrans" cxnId="{C902CEC1-F120-4229-AF71-D38529196F29}">
      <dgm:prSet/>
      <dgm:spPr/>
      <dgm:t>
        <a:bodyPr/>
        <a:lstStyle/>
        <a:p>
          <a:endParaRPr lang="en-US"/>
        </a:p>
      </dgm:t>
    </dgm:pt>
    <dgm:pt modelId="{F42BAD23-F202-49B1-ABEF-0D14F7DE69B6}" type="sibTrans" cxnId="{C902CEC1-F120-4229-AF71-D38529196F29}">
      <dgm:prSet/>
      <dgm:spPr/>
      <dgm:t>
        <a:bodyPr/>
        <a:lstStyle/>
        <a:p>
          <a:endParaRPr lang="en-US"/>
        </a:p>
      </dgm:t>
    </dgm:pt>
    <dgm:pt modelId="{B7A35B2B-566C-4C86-9814-A1427C425D1F}">
      <dgm:prSet/>
      <dgm:spPr/>
      <dgm:t>
        <a:bodyPr/>
        <a:lstStyle/>
        <a:p>
          <a:r>
            <a:rPr lang="en-US" dirty="0"/>
            <a:t>Self Assessment – How reflective are you?</a:t>
          </a:r>
        </a:p>
      </dgm:t>
    </dgm:pt>
    <dgm:pt modelId="{071728D9-00F0-48AD-842F-5CF29935C7A9}" type="parTrans" cxnId="{48807554-EFFF-4C8A-9FA2-EEF06AFD4E05}">
      <dgm:prSet/>
      <dgm:spPr/>
      <dgm:t>
        <a:bodyPr/>
        <a:lstStyle/>
        <a:p>
          <a:endParaRPr lang="en-US"/>
        </a:p>
      </dgm:t>
    </dgm:pt>
    <dgm:pt modelId="{7FCAF834-1B0E-4AF0-96CD-13D45B0D390B}" type="sibTrans" cxnId="{48807554-EFFF-4C8A-9FA2-EEF06AFD4E05}">
      <dgm:prSet/>
      <dgm:spPr/>
      <dgm:t>
        <a:bodyPr/>
        <a:lstStyle/>
        <a:p>
          <a:endParaRPr lang="en-US"/>
        </a:p>
      </dgm:t>
    </dgm:pt>
    <dgm:pt modelId="{01824AA0-7F78-405D-B2E6-5D2F42F30542}">
      <dgm:prSet/>
      <dgm:spPr/>
      <dgm:t>
        <a:bodyPr/>
        <a:lstStyle/>
        <a:p>
          <a:r>
            <a:rPr lang="en-US" dirty="0" err="1"/>
            <a:t>Torfaen</a:t>
          </a:r>
          <a:r>
            <a:rPr lang="en-US" dirty="0"/>
            <a:t> Youth Service –Supervision Model</a:t>
          </a:r>
        </a:p>
      </dgm:t>
    </dgm:pt>
    <dgm:pt modelId="{5647D70A-E190-45FB-854B-2C09C4C17B9A}" type="parTrans" cxnId="{A2DE10D3-642A-455D-AD97-8202EDD87406}">
      <dgm:prSet/>
      <dgm:spPr/>
      <dgm:t>
        <a:bodyPr/>
        <a:lstStyle/>
        <a:p>
          <a:endParaRPr lang="en-US"/>
        </a:p>
      </dgm:t>
    </dgm:pt>
    <dgm:pt modelId="{F8C6D797-18E0-4373-8CEB-A927FA07B8D6}" type="sibTrans" cxnId="{A2DE10D3-642A-455D-AD97-8202EDD87406}">
      <dgm:prSet/>
      <dgm:spPr/>
      <dgm:t>
        <a:bodyPr/>
        <a:lstStyle/>
        <a:p>
          <a:endParaRPr lang="en-US"/>
        </a:p>
      </dgm:t>
    </dgm:pt>
    <dgm:pt modelId="{47A68A44-33B2-7C44-8F40-6A784870DC2A}">
      <dgm:prSet/>
      <dgm:spPr/>
      <dgm:t>
        <a:bodyPr/>
        <a:lstStyle/>
        <a:p>
          <a:r>
            <a:rPr lang="en-US" dirty="0"/>
            <a:t>Appreciative Enquiry</a:t>
          </a:r>
        </a:p>
      </dgm:t>
    </dgm:pt>
    <dgm:pt modelId="{DF7292D5-B7B7-0444-A8FA-5FFFF9FEABFA}" type="parTrans" cxnId="{852B4BA5-B226-C24E-8147-5B4F0D38ED07}">
      <dgm:prSet/>
      <dgm:spPr/>
      <dgm:t>
        <a:bodyPr/>
        <a:lstStyle/>
        <a:p>
          <a:endParaRPr lang="en-GB"/>
        </a:p>
      </dgm:t>
    </dgm:pt>
    <dgm:pt modelId="{0C922FCC-B533-DE46-B47E-0CE7328F5439}" type="sibTrans" cxnId="{852B4BA5-B226-C24E-8147-5B4F0D38ED07}">
      <dgm:prSet/>
      <dgm:spPr/>
      <dgm:t>
        <a:bodyPr/>
        <a:lstStyle/>
        <a:p>
          <a:endParaRPr lang="en-GB"/>
        </a:p>
      </dgm:t>
    </dgm:pt>
    <dgm:pt modelId="{309F609F-8AB4-3D43-8BB4-27757B843053}">
      <dgm:prSet/>
      <dgm:spPr/>
      <dgm:t>
        <a:bodyPr/>
        <a:lstStyle/>
        <a:p>
          <a:r>
            <a:rPr lang="en-US" dirty="0"/>
            <a:t>What</a:t>
          </a:r>
          <a:r>
            <a:rPr lang="en-US" baseline="0" dirty="0"/>
            <a:t> type of person are you?</a:t>
          </a:r>
          <a:endParaRPr lang="en-US" dirty="0"/>
        </a:p>
      </dgm:t>
    </dgm:pt>
    <dgm:pt modelId="{AA71D75C-77FE-A64C-84BF-A5316DC6C925}" type="parTrans" cxnId="{505080A7-A437-8E45-85BF-C89CFD252F30}">
      <dgm:prSet/>
      <dgm:spPr/>
      <dgm:t>
        <a:bodyPr/>
        <a:lstStyle/>
        <a:p>
          <a:endParaRPr lang="en-GB"/>
        </a:p>
      </dgm:t>
    </dgm:pt>
    <dgm:pt modelId="{717F3CCB-54E1-F547-92B6-C99B362A09B5}" type="sibTrans" cxnId="{505080A7-A437-8E45-85BF-C89CFD252F30}">
      <dgm:prSet/>
      <dgm:spPr/>
      <dgm:t>
        <a:bodyPr/>
        <a:lstStyle/>
        <a:p>
          <a:endParaRPr lang="en-GB"/>
        </a:p>
      </dgm:t>
    </dgm:pt>
    <dgm:pt modelId="{B61DE6F5-E2EE-5F47-A316-D89247FCAB58}">
      <dgm:prSet/>
      <dgm:spPr/>
      <dgm:t>
        <a:bodyPr/>
        <a:lstStyle/>
        <a:p>
          <a:r>
            <a:rPr lang="en-US" dirty="0"/>
            <a:t>Key theme - Getting to know your self</a:t>
          </a:r>
        </a:p>
      </dgm:t>
    </dgm:pt>
    <dgm:pt modelId="{3CC3D4D1-5021-1741-B1CC-CA5E11434810}" type="parTrans" cxnId="{950964BA-1A96-C240-9C63-B19701F5ABA5}">
      <dgm:prSet/>
      <dgm:spPr/>
      <dgm:t>
        <a:bodyPr/>
        <a:lstStyle/>
        <a:p>
          <a:endParaRPr lang="en-GB"/>
        </a:p>
      </dgm:t>
    </dgm:pt>
    <dgm:pt modelId="{4769EAEE-3337-DB4A-BE5A-4C7AF2E3E846}" type="sibTrans" cxnId="{950964BA-1A96-C240-9C63-B19701F5ABA5}">
      <dgm:prSet/>
      <dgm:spPr/>
      <dgm:t>
        <a:bodyPr/>
        <a:lstStyle/>
        <a:p>
          <a:endParaRPr lang="en-GB"/>
        </a:p>
      </dgm:t>
    </dgm:pt>
    <dgm:pt modelId="{09F2E65B-2730-FB4D-99AA-045D01C4D322}" type="pres">
      <dgm:prSet presAssocID="{048883C5-EF7F-4F0A-9963-BAF1FFDE0449}" presName="vert0" presStyleCnt="0">
        <dgm:presLayoutVars>
          <dgm:dir/>
          <dgm:animOne val="branch"/>
          <dgm:animLvl val="lvl"/>
        </dgm:presLayoutVars>
      </dgm:prSet>
      <dgm:spPr/>
    </dgm:pt>
    <dgm:pt modelId="{FF3CD8D9-8266-664A-BB31-0FCAAB8F23C4}" type="pres">
      <dgm:prSet presAssocID="{C502B9C9-155D-495E-9A45-69E5B3367DA0}" presName="thickLine" presStyleLbl="alignNode1" presStyleIdx="0" presStyleCnt="7"/>
      <dgm:spPr/>
    </dgm:pt>
    <dgm:pt modelId="{2A171F22-D29E-D346-97FE-0DEA6A967A5B}" type="pres">
      <dgm:prSet presAssocID="{C502B9C9-155D-495E-9A45-69E5B3367DA0}" presName="horz1" presStyleCnt="0"/>
      <dgm:spPr/>
    </dgm:pt>
    <dgm:pt modelId="{130758C3-B67F-4D4E-8199-D4CB3355A43B}" type="pres">
      <dgm:prSet presAssocID="{C502B9C9-155D-495E-9A45-69E5B3367DA0}" presName="tx1" presStyleLbl="revTx" presStyleIdx="0" presStyleCnt="7"/>
      <dgm:spPr/>
    </dgm:pt>
    <dgm:pt modelId="{B3AC5FC4-FAAC-964E-AA4C-7E0A49B05097}" type="pres">
      <dgm:prSet presAssocID="{C502B9C9-155D-495E-9A45-69E5B3367DA0}" presName="vert1" presStyleCnt="0"/>
      <dgm:spPr/>
    </dgm:pt>
    <dgm:pt modelId="{76BF61EE-3330-9741-AD28-E787510BFAFD}" type="pres">
      <dgm:prSet presAssocID="{AAA0EF4A-2C21-4214-82DB-4B492EFFBE0B}" presName="thickLine" presStyleLbl="alignNode1" presStyleIdx="1" presStyleCnt="7"/>
      <dgm:spPr/>
    </dgm:pt>
    <dgm:pt modelId="{BE816697-E3A0-4F43-8EA5-D72BA9093AC8}" type="pres">
      <dgm:prSet presAssocID="{AAA0EF4A-2C21-4214-82DB-4B492EFFBE0B}" presName="horz1" presStyleCnt="0"/>
      <dgm:spPr/>
    </dgm:pt>
    <dgm:pt modelId="{D1DBC3BA-083C-BE45-962E-29378B9EC60C}" type="pres">
      <dgm:prSet presAssocID="{AAA0EF4A-2C21-4214-82DB-4B492EFFBE0B}" presName="tx1" presStyleLbl="revTx" presStyleIdx="1" presStyleCnt="7"/>
      <dgm:spPr/>
    </dgm:pt>
    <dgm:pt modelId="{3CDDEFE4-1BF5-0549-BDFB-AE34CFBD8D1E}" type="pres">
      <dgm:prSet presAssocID="{AAA0EF4A-2C21-4214-82DB-4B492EFFBE0B}" presName="vert1" presStyleCnt="0"/>
      <dgm:spPr/>
    </dgm:pt>
    <dgm:pt modelId="{9F188928-3489-F542-9A29-1567EF6FEACA}" type="pres">
      <dgm:prSet presAssocID="{B7A35B2B-566C-4C86-9814-A1427C425D1F}" presName="thickLine" presStyleLbl="alignNode1" presStyleIdx="2" presStyleCnt="7"/>
      <dgm:spPr/>
    </dgm:pt>
    <dgm:pt modelId="{F4666A2B-FC4A-E74E-B6BA-202F8C69DB1C}" type="pres">
      <dgm:prSet presAssocID="{B7A35B2B-566C-4C86-9814-A1427C425D1F}" presName="horz1" presStyleCnt="0"/>
      <dgm:spPr/>
    </dgm:pt>
    <dgm:pt modelId="{7051DEB1-15F2-6E44-94C4-2FFBC81C8E95}" type="pres">
      <dgm:prSet presAssocID="{B7A35B2B-566C-4C86-9814-A1427C425D1F}" presName="tx1" presStyleLbl="revTx" presStyleIdx="2" presStyleCnt="7"/>
      <dgm:spPr/>
    </dgm:pt>
    <dgm:pt modelId="{6F1865BC-93B5-8A45-8979-881BCE3A20D6}" type="pres">
      <dgm:prSet presAssocID="{B7A35B2B-566C-4C86-9814-A1427C425D1F}" presName="vert1" presStyleCnt="0"/>
      <dgm:spPr/>
    </dgm:pt>
    <dgm:pt modelId="{BB659FAF-720B-7C43-A521-20535737AD51}" type="pres">
      <dgm:prSet presAssocID="{01824AA0-7F78-405D-B2E6-5D2F42F30542}" presName="thickLine" presStyleLbl="alignNode1" presStyleIdx="3" presStyleCnt="7"/>
      <dgm:spPr/>
    </dgm:pt>
    <dgm:pt modelId="{CC986C4C-F89A-F14C-905F-9F6DB723DD11}" type="pres">
      <dgm:prSet presAssocID="{01824AA0-7F78-405D-B2E6-5D2F42F30542}" presName="horz1" presStyleCnt="0"/>
      <dgm:spPr/>
    </dgm:pt>
    <dgm:pt modelId="{DB259CDF-F6FD-E044-A218-91B4CDC9EE27}" type="pres">
      <dgm:prSet presAssocID="{01824AA0-7F78-405D-B2E6-5D2F42F30542}" presName="tx1" presStyleLbl="revTx" presStyleIdx="3" presStyleCnt="7"/>
      <dgm:spPr/>
    </dgm:pt>
    <dgm:pt modelId="{2D55CC37-F538-CE43-A8D4-B271D2D44349}" type="pres">
      <dgm:prSet presAssocID="{01824AA0-7F78-405D-B2E6-5D2F42F30542}" presName="vert1" presStyleCnt="0"/>
      <dgm:spPr/>
    </dgm:pt>
    <dgm:pt modelId="{F888FFC8-CBBB-1E41-BDE3-FBCA7CE7AFE2}" type="pres">
      <dgm:prSet presAssocID="{47A68A44-33B2-7C44-8F40-6A784870DC2A}" presName="thickLine" presStyleLbl="alignNode1" presStyleIdx="4" presStyleCnt="7"/>
      <dgm:spPr/>
    </dgm:pt>
    <dgm:pt modelId="{85EE6174-786C-1240-BC6E-587DD4A27B5F}" type="pres">
      <dgm:prSet presAssocID="{47A68A44-33B2-7C44-8F40-6A784870DC2A}" presName="horz1" presStyleCnt="0"/>
      <dgm:spPr/>
    </dgm:pt>
    <dgm:pt modelId="{6ADED174-0A7E-924B-A827-273E44446ECB}" type="pres">
      <dgm:prSet presAssocID="{47A68A44-33B2-7C44-8F40-6A784870DC2A}" presName="tx1" presStyleLbl="revTx" presStyleIdx="4" presStyleCnt="7"/>
      <dgm:spPr/>
    </dgm:pt>
    <dgm:pt modelId="{034382BD-B1FE-D248-8287-E3C033ED1799}" type="pres">
      <dgm:prSet presAssocID="{47A68A44-33B2-7C44-8F40-6A784870DC2A}" presName="vert1" presStyleCnt="0"/>
      <dgm:spPr/>
    </dgm:pt>
    <dgm:pt modelId="{A4B99D3B-71E5-E040-BE48-5B2F180E56D6}" type="pres">
      <dgm:prSet presAssocID="{309F609F-8AB4-3D43-8BB4-27757B843053}" presName="thickLine" presStyleLbl="alignNode1" presStyleIdx="5" presStyleCnt="7"/>
      <dgm:spPr/>
    </dgm:pt>
    <dgm:pt modelId="{E75AF68D-38EA-8F46-B42D-D26503CB52E0}" type="pres">
      <dgm:prSet presAssocID="{309F609F-8AB4-3D43-8BB4-27757B843053}" presName="horz1" presStyleCnt="0"/>
      <dgm:spPr/>
    </dgm:pt>
    <dgm:pt modelId="{97FAF751-C2BF-D841-8970-5567D474DEAC}" type="pres">
      <dgm:prSet presAssocID="{309F609F-8AB4-3D43-8BB4-27757B843053}" presName="tx1" presStyleLbl="revTx" presStyleIdx="5" presStyleCnt="7"/>
      <dgm:spPr/>
    </dgm:pt>
    <dgm:pt modelId="{E3C92460-D5C8-A948-B5EB-BB0CAE2C6CCF}" type="pres">
      <dgm:prSet presAssocID="{309F609F-8AB4-3D43-8BB4-27757B843053}" presName="vert1" presStyleCnt="0"/>
      <dgm:spPr/>
    </dgm:pt>
    <dgm:pt modelId="{78B403B2-11DC-4648-9339-C1DCF4117123}" type="pres">
      <dgm:prSet presAssocID="{B61DE6F5-E2EE-5F47-A316-D89247FCAB58}" presName="thickLine" presStyleLbl="alignNode1" presStyleIdx="6" presStyleCnt="7"/>
      <dgm:spPr/>
    </dgm:pt>
    <dgm:pt modelId="{A8AF99B5-1998-2048-9C5A-B3DA077C9539}" type="pres">
      <dgm:prSet presAssocID="{B61DE6F5-E2EE-5F47-A316-D89247FCAB58}" presName="horz1" presStyleCnt="0"/>
      <dgm:spPr/>
    </dgm:pt>
    <dgm:pt modelId="{77586682-5CB6-8845-A6D5-598A43A5BE14}" type="pres">
      <dgm:prSet presAssocID="{B61DE6F5-E2EE-5F47-A316-D89247FCAB58}" presName="tx1" presStyleLbl="revTx" presStyleIdx="6" presStyleCnt="7"/>
      <dgm:spPr/>
    </dgm:pt>
    <dgm:pt modelId="{81917C09-B6E4-224C-BA0A-1F9808A5DE93}" type="pres">
      <dgm:prSet presAssocID="{B61DE6F5-E2EE-5F47-A316-D89247FCAB58}" presName="vert1" presStyleCnt="0"/>
      <dgm:spPr/>
    </dgm:pt>
  </dgm:ptLst>
  <dgm:cxnLst>
    <dgm:cxn modelId="{7B750F2F-9A02-B340-8C3F-0022B70CC700}" type="presOf" srcId="{01824AA0-7F78-405D-B2E6-5D2F42F30542}" destId="{DB259CDF-F6FD-E044-A218-91B4CDC9EE27}" srcOrd="0" destOrd="0" presId="urn:microsoft.com/office/officeart/2008/layout/LinedList"/>
    <dgm:cxn modelId="{634C4C35-D03F-AB48-B403-DA7CD36E408A}" type="presOf" srcId="{AAA0EF4A-2C21-4214-82DB-4B492EFFBE0B}" destId="{D1DBC3BA-083C-BE45-962E-29378B9EC60C}" srcOrd="0" destOrd="0" presId="urn:microsoft.com/office/officeart/2008/layout/LinedList"/>
    <dgm:cxn modelId="{6A4C1150-D323-A44E-8A02-FF976FD2F3A9}" type="presOf" srcId="{309F609F-8AB4-3D43-8BB4-27757B843053}" destId="{97FAF751-C2BF-D841-8970-5567D474DEAC}" srcOrd="0" destOrd="0" presId="urn:microsoft.com/office/officeart/2008/layout/LinedList"/>
    <dgm:cxn modelId="{1E93C051-6D15-A14D-9319-9F17AC1ED41C}" type="presOf" srcId="{B7A35B2B-566C-4C86-9814-A1427C425D1F}" destId="{7051DEB1-15F2-6E44-94C4-2FFBC81C8E95}" srcOrd="0" destOrd="0" presId="urn:microsoft.com/office/officeart/2008/layout/LinedList"/>
    <dgm:cxn modelId="{48807554-EFFF-4C8A-9FA2-EEF06AFD4E05}" srcId="{048883C5-EF7F-4F0A-9963-BAF1FFDE0449}" destId="{B7A35B2B-566C-4C86-9814-A1427C425D1F}" srcOrd="2" destOrd="0" parTransId="{071728D9-00F0-48AD-842F-5CF29935C7A9}" sibTransId="{7FCAF834-1B0E-4AF0-96CD-13D45B0D390B}"/>
    <dgm:cxn modelId="{218E5381-40AE-D04C-92AD-EB29D1174B5B}" type="presOf" srcId="{B61DE6F5-E2EE-5F47-A316-D89247FCAB58}" destId="{77586682-5CB6-8845-A6D5-598A43A5BE14}" srcOrd="0" destOrd="0" presId="urn:microsoft.com/office/officeart/2008/layout/LinedList"/>
    <dgm:cxn modelId="{67F6FEA3-A973-2749-9E51-2AF380F58D0F}" type="presOf" srcId="{47A68A44-33B2-7C44-8F40-6A784870DC2A}" destId="{6ADED174-0A7E-924B-A827-273E44446ECB}" srcOrd="0" destOrd="0" presId="urn:microsoft.com/office/officeart/2008/layout/LinedList"/>
    <dgm:cxn modelId="{852B4BA5-B226-C24E-8147-5B4F0D38ED07}" srcId="{048883C5-EF7F-4F0A-9963-BAF1FFDE0449}" destId="{47A68A44-33B2-7C44-8F40-6A784870DC2A}" srcOrd="4" destOrd="0" parTransId="{DF7292D5-B7B7-0444-A8FA-5FFFF9FEABFA}" sibTransId="{0C922FCC-B533-DE46-B47E-0CE7328F5439}"/>
    <dgm:cxn modelId="{505080A7-A437-8E45-85BF-C89CFD252F30}" srcId="{048883C5-EF7F-4F0A-9963-BAF1FFDE0449}" destId="{309F609F-8AB4-3D43-8BB4-27757B843053}" srcOrd="5" destOrd="0" parTransId="{AA71D75C-77FE-A64C-84BF-A5316DC6C925}" sibTransId="{717F3CCB-54E1-F547-92B6-C99B362A09B5}"/>
    <dgm:cxn modelId="{950964BA-1A96-C240-9C63-B19701F5ABA5}" srcId="{048883C5-EF7F-4F0A-9963-BAF1FFDE0449}" destId="{B61DE6F5-E2EE-5F47-A316-D89247FCAB58}" srcOrd="6" destOrd="0" parTransId="{3CC3D4D1-5021-1741-B1CC-CA5E11434810}" sibTransId="{4769EAEE-3337-DB4A-BE5A-4C7AF2E3E846}"/>
    <dgm:cxn modelId="{C902CEC1-F120-4229-AF71-D38529196F29}" srcId="{048883C5-EF7F-4F0A-9963-BAF1FFDE0449}" destId="{AAA0EF4A-2C21-4214-82DB-4B492EFFBE0B}" srcOrd="1" destOrd="0" parTransId="{4AFD976E-A0DF-43C0-922A-0703BDCA3DDF}" sibTransId="{F42BAD23-F202-49B1-ABEF-0D14F7DE69B6}"/>
    <dgm:cxn modelId="{E483ABCD-189E-5A47-9D6A-18609078743C}" type="presOf" srcId="{C502B9C9-155D-495E-9A45-69E5B3367DA0}" destId="{130758C3-B67F-4D4E-8199-D4CB3355A43B}" srcOrd="0" destOrd="0" presId="urn:microsoft.com/office/officeart/2008/layout/LinedList"/>
    <dgm:cxn modelId="{A2DE10D3-642A-455D-AD97-8202EDD87406}" srcId="{048883C5-EF7F-4F0A-9963-BAF1FFDE0449}" destId="{01824AA0-7F78-405D-B2E6-5D2F42F30542}" srcOrd="3" destOrd="0" parTransId="{5647D70A-E190-45FB-854B-2C09C4C17B9A}" sibTransId="{F8C6D797-18E0-4373-8CEB-A927FA07B8D6}"/>
    <dgm:cxn modelId="{3E3F71D5-46CD-1D47-94C8-F7460F105953}" type="presOf" srcId="{048883C5-EF7F-4F0A-9963-BAF1FFDE0449}" destId="{09F2E65B-2730-FB4D-99AA-045D01C4D322}" srcOrd="0" destOrd="0" presId="urn:microsoft.com/office/officeart/2008/layout/LinedList"/>
    <dgm:cxn modelId="{8F4256ED-ADB3-40AD-9C87-876BCACAF6B6}" srcId="{048883C5-EF7F-4F0A-9963-BAF1FFDE0449}" destId="{C502B9C9-155D-495E-9A45-69E5B3367DA0}" srcOrd="0" destOrd="0" parTransId="{818AB673-54A9-4C25-B16C-CD26635970B7}" sibTransId="{AF4AF4AF-D35D-422A-94BA-A28900994BDD}"/>
    <dgm:cxn modelId="{AAFF017E-55E2-4246-A614-1029A60036B5}" type="presParOf" srcId="{09F2E65B-2730-FB4D-99AA-045D01C4D322}" destId="{FF3CD8D9-8266-664A-BB31-0FCAAB8F23C4}" srcOrd="0" destOrd="0" presId="urn:microsoft.com/office/officeart/2008/layout/LinedList"/>
    <dgm:cxn modelId="{064987DE-9CF5-3F48-997A-8E42468CD912}" type="presParOf" srcId="{09F2E65B-2730-FB4D-99AA-045D01C4D322}" destId="{2A171F22-D29E-D346-97FE-0DEA6A967A5B}" srcOrd="1" destOrd="0" presId="urn:microsoft.com/office/officeart/2008/layout/LinedList"/>
    <dgm:cxn modelId="{98855782-932F-DF4B-911A-5C479390922D}" type="presParOf" srcId="{2A171F22-D29E-D346-97FE-0DEA6A967A5B}" destId="{130758C3-B67F-4D4E-8199-D4CB3355A43B}" srcOrd="0" destOrd="0" presId="urn:microsoft.com/office/officeart/2008/layout/LinedList"/>
    <dgm:cxn modelId="{D4C36A68-AF11-9044-9551-71ADB7E3F2EB}" type="presParOf" srcId="{2A171F22-D29E-D346-97FE-0DEA6A967A5B}" destId="{B3AC5FC4-FAAC-964E-AA4C-7E0A49B05097}" srcOrd="1" destOrd="0" presId="urn:microsoft.com/office/officeart/2008/layout/LinedList"/>
    <dgm:cxn modelId="{8D6A2F96-C7B8-714C-8382-557B62BC764E}" type="presParOf" srcId="{09F2E65B-2730-FB4D-99AA-045D01C4D322}" destId="{76BF61EE-3330-9741-AD28-E787510BFAFD}" srcOrd="2" destOrd="0" presId="urn:microsoft.com/office/officeart/2008/layout/LinedList"/>
    <dgm:cxn modelId="{837B116B-5186-3A47-A33A-F06DFB21FEA7}" type="presParOf" srcId="{09F2E65B-2730-FB4D-99AA-045D01C4D322}" destId="{BE816697-E3A0-4F43-8EA5-D72BA9093AC8}" srcOrd="3" destOrd="0" presId="urn:microsoft.com/office/officeart/2008/layout/LinedList"/>
    <dgm:cxn modelId="{BCABB7D2-41B0-8048-A1E0-13C01E6A5755}" type="presParOf" srcId="{BE816697-E3A0-4F43-8EA5-D72BA9093AC8}" destId="{D1DBC3BA-083C-BE45-962E-29378B9EC60C}" srcOrd="0" destOrd="0" presId="urn:microsoft.com/office/officeart/2008/layout/LinedList"/>
    <dgm:cxn modelId="{78D46FA7-3A3E-EB45-B0AC-002B2951EA1A}" type="presParOf" srcId="{BE816697-E3A0-4F43-8EA5-D72BA9093AC8}" destId="{3CDDEFE4-1BF5-0549-BDFB-AE34CFBD8D1E}" srcOrd="1" destOrd="0" presId="urn:microsoft.com/office/officeart/2008/layout/LinedList"/>
    <dgm:cxn modelId="{0EAE5477-3E8B-654D-8900-4470D964F184}" type="presParOf" srcId="{09F2E65B-2730-FB4D-99AA-045D01C4D322}" destId="{9F188928-3489-F542-9A29-1567EF6FEACA}" srcOrd="4" destOrd="0" presId="urn:microsoft.com/office/officeart/2008/layout/LinedList"/>
    <dgm:cxn modelId="{D886AFF9-7AD0-5D4F-8682-727690A53295}" type="presParOf" srcId="{09F2E65B-2730-FB4D-99AA-045D01C4D322}" destId="{F4666A2B-FC4A-E74E-B6BA-202F8C69DB1C}" srcOrd="5" destOrd="0" presId="urn:microsoft.com/office/officeart/2008/layout/LinedList"/>
    <dgm:cxn modelId="{E0F36750-00B9-014F-A223-0B5E20E060DC}" type="presParOf" srcId="{F4666A2B-FC4A-E74E-B6BA-202F8C69DB1C}" destId="{7051DEB1-15F2-6E44-94C4-2FFBC81C8E95}" srcOrd="0" destOrd="0" presId="urn:microsoft.com/office/officeart/2008/layout/LinedList"/>
    <dgm:cxn modelId="{8A709A39-529A-6B47-B52A-2C1784A48F69}" type="presParOf" srcId="{F4666A2B-FC4A-E74E-B6BA-202F8C69DB1C}" destId="{6F1865BC-93B5-8A45-8979-881BCE3A20D6}" srcOrd="1" destOrd="0" presId="urn:microsoft.com/office/officeart/2008/layout/LinedList"/>
    <dgm:cxn modelId="{062B2316-2E9E-8541-8EFB-5DA57FD8C634}" type="presParOf" srcId="{09F2E65B-2730-FB4D-99AA-045D01C4D322}" destId="{BB659FAF-720B-7C43-A521-20535737AD51}" srcOrd="6" destOrd="0" presId="urn:microsoft.com/office/officeart/2008/layout/LinedList"/>
    <dgm:cxn modelId="{9AFF6D32-B5C9-0F43-BA0E-88B735936A66}" type="presParOf" srcId="{09F2E65B-2730-FB4D-99AA-045D01C4D322}" destId="{CC986C4C-F89A-F14C-905F-9F6DB723DD11}" srcOrd="7" destOrd="0" presId="urn:microsoft.com/office/officeart/2008/layout/LinedList"/>
    <dgm:cxn modelId="{639142FA-7FAE-064D-8E02-4A02552245E9}" type="presParOf" srcId="{CC986C4C-F89A-F14C-905F-9F6DB723DD11}" destId="{DB259CDF-F6FD-E044-A218-91B4CDC9EE27}" srcOrd="0" destOrd="0" presId="urn:microsoft.com/office/officeart/2008/layout/LinedList"/>
    <dgm:cxn modelId="{670F9BB2-8680-4043-9D86-D052D14674D3}" type="presParOf" srcId="{CC986C4C-F89A-F14C-905F-9F6DB723DD11}" destId="{2D55CC37-F538-CE43-A8D4-B271D2D44349}" srcOrd="1" destOrd="0" presId="urn:microsoft.com/office/officeart/2008/layout/LinedList"/>
    <dgm:cxn modelId="{BEB6E67D-1923-994B-B889-54A129F80D2D}" type="presParOf" srcId="{09F2E65B-2730-FB4D-99AA-045D01C4D322}" destId="{F888FFC8-CBBB-1E41-BDE3-FBCA7CE7AFE2}" srcOrd="8" destOrd="0" presId="urn:microsoft.com/office/officeart/2008/layout/LinedList"/>
    <dgm:cxn modelId="{432C9ACC-82E4-1F43-BBAC-67157922E335}" type="presParOf" srcId="{09F2E65B-2730-FB4D-99AA-045D01C4D322}" destId="{85EE6174-786C-1240-BC6E-587DD4A27B5F}" srcOrd="9" destOrd="0" presId="urn:microsoft.com/office/officeart/2008/layout/LinedList"/>
    <dgm:cxn modelId="{334135ED-6337-1A4E-B323-0D155E681918}" type="presParOf" srcId="{85EE6174-786C-1240-BC6E-587DD4A27B5F}" destId="{6ADED174-0A7E-924B-A827-273E44446ECB}" srcOrd="0" destOrd="0" presId="urn:microsoft.com/office/officeart/2008/layout/LinedList"/>
    <dgm:cxn modelId="{CFC327E1-7D76-824D-93FD-8F960F1549D4}" type="presParOf" srcId="{85EE6174-786C-1240-BC6E-587DD4A27B5F}" destId="{034382BD-B1FE-D248-8287-E3C033ED1799}" srcOrd="1" destOrd="0" presId="urn:microsoft.com/office/officeart/2008/layout/LinedList"/>
    <dgm:cxn modelId="{10268030-2FF4-A941-9F4E-B8FBA0F2BBEB}" type="presParOf" srcId="{09F2E65B-2730-FB4D-99AA-045D01C4D322}" destId="{A4B99D3B-71E5-E040-BE48-5B2F180E56D6}" srcOrd="10" destOrd="0" presId="urn:microsoft.com/office/officeart/2008/layout/LinedList"/>
    <dgm:cxn modelId="{6A69A322-D303-4F4B-9403-F8ED5C4A9F40}" type="presParOf" srcId="{09F2E65B-2730-FB4D-99AA-045D01C4D322}" destId="{E75AF68D-38EA-8F46-B42D-D26503CB52E0}" srcOrd="11" destOrd="0" presId="urn:microsoft.com/office/officeart/2008/layout/LinedList"/>
    <dgm:cxn modelId="{632638F0-9B4D-2D49-87F5-4CFBD95C4F3F}" type="presParOf" srcId="{E75AF68D-38EA-8F46-B42D-D26503CB52E0}" destId="{97FAF751-C2BF-D841-8970-5567D474DEAC}" srcOrd="0" destOrd="0" presId="urn:microsoft.com/office/officeart/2008/layout/LinedList"/>
    <dgm:cxn modelId="{51AC1357-A411-0A48-84FC-D1F4E32712DE}" type="presParOf" srcId="{E75AF68D-38EA-8F46-B42D-D26503CB52E0}" destId="{E3C92460-D5C8-A948-B5EB-BB0CAE2C6CCF}" srcOrd="1" destOrd="0" presId="urn:microsoft.com/office/officeart/2008/layout/LinedList"/>
    <dgm:cxn modelId="{392DD96E-B1EC-F641-8DB5-899E1A6B4880}" type="presParOf" srcId="{09F2E65B-2730-FB4D-99AA-045D01C4D322}" destId="{78B403B2-11DC-4648-9339-C1DCF4117123}" srcOrd="12" destOrd="0" presId="urn:microsoft.com/office/officeart/2008/layout/LinedList"/>
    <dgm:cxn modelId="{759487BB-5817-AD41-84EC-8AE88E6D4A3A}" type="presParOf" srcId="{09F2E65B-2730-FB4D-99AA-045D01C4D322}" destId="{A8AF99B5-1998-2048-9C5A-B3DA077C9539}" srcOrd="13" destOrd="0" presId="urn:microsoft.com/office/officeart/2008/layout/LinedList"/>
    <dgm:cxn modelId="{A1375BEB-40C9-4440-BC90-CB02AD0A732B}" type="presParOf" srcId="{A8AF99B5-1998-2048-9C5A-B3DA077C9539}" destId="{77586682-5CB6-8845-A6D5-598A43A5BE14}" srcOrd="0" destOrd="0" presId="urn:microsoft.com/office/officeart/2008/layout/LinedList"/>
    <dgm:cxn modelId="{56008E6D-F2FB-2E40-BFAF-3B675B72D273}" type="presParOf" srcId="{A8AF99B5-1998-2048-9C5A-B3DA077C9539}" destId="{81917C09-B6E4-224C-BA0A-1F9808A5DE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B3B0BE-366F-43D1-9913-F549B0014D3D}" type="doc">
      <dgm:prSet loTypeId="urn:microsoft.com/office/officeart/2005/8/layout/orgChart1" loCatId="hierarchy" qsTypeId="urn:microsoft.com/office/officeart/2005/8/quickstyle/simple5" qsCatId="simple" csTypeId="urn:microsoft.com/office/officeart/2005/8/colors/colorful5" csCatId="colorful"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Process of reflective practice and location of self and how it informs Supervision practice and process</a:t>
          </a:r>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Critically </a:t>
          </a:r>
          <a:r>
            <a:rPr lang="en-US" dirty="0" err="1"/>
            <a:t>Analyse</a:t>
          </a:r>
          <a:r>
            <a:rPr lang="en-US" dirty="0"/>
            <a:t> </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Anti-oppressive practice and position within context of supervision</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B2FE5F05-CF0F-8C42-95A0-344DFEB25BAD}" type="pres">
      <dgm:prSet presAssocID="{CAB3B0BE-366F-43D1-9913-F549B0014D3D}" presName="hierChild1" presStyleCnt="0">
        <dgm:presLayoutVars>
          <dgm:orgChart val="1"/>
          <dgm:chPref val="1"/>
          <dgm:dir/>
          <dgm:animOne val="branch"/>
          <dgm:animLvl val="lvl"/>
          <dgm:resizeHandles/>
        </dgm:presLayoutVars>
      </dgm:prSet>
      <dgm:spPr/>
    </dgm:pt>
    <dgm:pt modelId="{515CC041-C80F-284C-B535-00D4EE078B0C}" type="pres">
      <dgm:prSet presAssocID="{527DACC4-7C62-4DA9-AF48-0C3C2D12297B}" presName="hierRoot1" presStyleCnt="0">
        <dgm:presLayoutVars>
          <dgm:hierBranch val="init"/>
        </dgm:presLayoutVars>
      </dgm:prSet>
      <dgm:spPr/>
    </dgm:pt>
    <dgm:pt modelId="{44104BEA-4DDD-8E4B-B691-E52989127047}" type="pres">
      <dgm:prSet presAssocID="{527DACC4-7C62-4DA9-AF48-0C3C2D12297B}" presName="rootComposite1" presStyleCnt="0"/>
      <dgm:spPr/>
    </dgm:pt>
    <dgm:pt modelId="{555EB45A-E19A-3E4B-9425-562437802B6C}" type="pres">
      <dgm:prSet presAssocID="{527DACC4-7C62-4DA9-AF48-0C3C2D12297B}" presName="rootText1" presStyleLbl="node0" presStyleIdx="0" presStyleCnt="2">
        <dgm:presLayoutVars>
          <dgm:chPref val="3"/>
        </dgm:presLayoutVars>
      </dgm:prSet>
      <dgm:spPr/>
    </dgm:pt>
    <dgm:pt modelId="{892BC408-82C1-D648-8A11-EBBF9103F7BB}" type="pres">
      <dgm:prSet presAssocID="{527DACC4-7C62-4DA9-AF48-0C3C2D12297B}" presName="rootConnector1" presStyleLbl="node1" presStyleIdx="0" presStyleCnt="0"/>
      <dgm:spPr/>
    </dgm:pt>
    <dgm:pt modelId="{FF122CA4-4CEC-6D47-B63D-018C2314D33F}" type="pres">
      <dgm:prSet presAssocID="{527DACC4-7C62-4DA9-AF48-0C3C2D12297B}" presName="hierChild2" presStyleCnt="0"/>
      <dgm:spPr/>
    </dgm:pt>
    <dgm:pt modelId="{BD96AA3B-2697-9F4A-ACA8-999E904BF5E4}" type="pres">
      <dgm:prSet presAssocID="{C14DA7D4-03F7-494A-98D7-7DB4A3709E87}" presName="Name37" presStyleLbl="parChTrans1D2" presStyleIdx="0" presStyleCnt="2"/>
      <dgm:spPr/>
    </dgm:pt>
    <dgm:pt modelId="{C8ADA358-8F35-994F-A7FD-28BD054A0611}" type="pres">
      <dgm:prSet presAssocID="{89A01710-3E58-4A86-AAE3-D829A0ECB950}" presName="hierRoot2" presStyleCnt="0">
        <dgm:presLayoutVars>
          <dgm:hierBranch val="init"/>
        </dgm:presLayoutVars>
      </dgm:prSet>
      <dgm:spPr/>
    </dgm:pt>
    <dgm:pt modelId="{FC09BE32-9A7C-F741-8390-A9F1C7B7A5DF}" type="pres">
      <dgm:prSet presAssocID="{89A01710-3E58-4A86-AAE3-D829A0ECB950}" presName="rootComposite" presStyleCnt="0"/>
      <dgm:spPr/>
    </dgm:pt>
    <dgm:pt modelId="{C8526547-48F6-5449-A983-C75B9AE72270}" type="pres">
      <dgm:prSet presAssocID="{89A01710-3E58-4A86-AAE3-D829A0ECB950}" presName="rootText" presStyleLbl="node2" presStyleIdx="0" presStyleCnt="2">
        <dgm:presLayoutVars>
          <dgm:chPref val="3"/>
        </dgm:presLayoutVars>
      </dgm:prSet>
      <dgm:spPr/>
    </dgm:pt>
    <dgm:pt modelId="{B114755A-C4E8-594F-82FC-0F0915EC0A98}" type="pres">
      <dgm:prSet presAssocID="{89A01710-3E58-4A86-AAE3-D829A0ECB950}" presName="rootConnector" presStyleLbl="node2" presStyleIdx="0" presStyleCnt="2"/>
      <dgm:spPr/>
    </dgm:pt>
    <dgm:pt modelId="{AC7C8985-29BC-004E-A014-ACF38FE99F81}" type="pres">
      <dgm:prSet presAssocID="{89A01710-3E58-4A86-AAE3-D829A0ECB950}" presName="hierChild4" presStyleCnt="0"/>
      <dgm:spPr/>
    </dgm:pt>
    <dgm:pt modelId="{2E394904-F195-1E48-828D-2C09BF7C56BE}" type="pres">
      <dgm:prSet presAssocID="{89A01710-3E58-4A86-AAE3-D829A0ECB950}" presName="hierChild5" presStyleCnt="0"/>
      <dgm:spPr/>
    </dgm:pt>
    <dgm:pt modelId="{998083D7-B241-854D-B95B-89E69D74F1A2}" type="pres">
      <dgm:prSet presAssocID="{527DACC4-7C62-4DA9-AF48-0C3C2D12297B}" presName="hierChild3" presStyleCnt="0"/>
      <dgm:spPr/>
    </dgm:pt>
    <dgm:pt modelId="{6358B146-C1FE-B94B-B321-A2DEE4628826}" type="pres">
      <dgm:prSet presAssocID="{1278AB6F-5714-43BA-A9FE-848006AFF8BD}" presName="hierRoot1" presStyleCnt="0">
        <dgm:presLayoutVars>
          <dgm:hierBranch val="init"/>
        </dgm:presLayoutVars>
      </dgm:prSet>
      <dgm:spPr/>
    </dgm:pt>
    <dgm:pt modelId="{24D77EC4-4846-4F4C-9376-F1E421897ABB}" type="pres">
      <dgm:prSet presAssocID="{1278AB6F-5714-43BA-A9FE-848006AFF8BD}" presName="rootComposite1" presStyleCnt="0"/>
      <dgm:spPr/>
    </dgm:pt>
    <dgm:pt modelId="{6E599F2A-4791-6945-8B51-0C1E83877DC8}" type="pres">
      <dgm:prSet presAssocID="{1278AB6F-5714-43BA-A9FE-848006AFF8BD}" presName="rootText1" presStyleLbl="node0" presStyleIdx="1" presStyleCnt="2">
        <dgm:presLayoutVars>
          <dgm:chPref val="3"/>
        </dgm:presLayoutVars>
      </dgm:prSet>
      <dgm:spPr/>
    </dgm:pt>
    <dgm:pt modelId="{2F6B6F2C-F9ED-C042-94A1-A40C5A63BEE3}" type="pres">
      <dgm:prSet presAssocID="{1278AB6F-5714-43BA-A9FE-848006AFF8BD}" presName="rootConnector1" presStyleLbl="node1" presStyleIdx="0" presStyleCnt="0"/>
      <dgm:spPr/>
    </dgm:pt>
    <dgm:pt modelId="{1940AF6F-6021-D748-B9E0-2DB277919C6B}" type="pres">
      <dgm:prSet presAssocID="{1278AB6F-5714-43BA-A9FE-848006AFF8BD}" presName="hierChild2" presStyleCnt="0"/>
      <dgm:spPr/>
    </dgm:pt>
    <dgm:pt modelId="{8DE9203D-D594-1A4A-A149-B4B091BE97CB}" type="pres">
      <dgm:prSet presAssocID="{879D5798-3FC0-4796-872D-D3AD443F6BF4}" presName="Name37" presStyleLbl="parChTrans1D2" presStyleIdx="1" presStyleCnt="2"/>
      <dgm:spPr/>
    </dgm:pt>
    <dgm:pt modelId="{01E9B9BA-6DA4-7A44-ACAB-B167B0A951DA}" type="pres">
      <dgm:prSet presAssocID="{B90C4E6E-5EE9-4DAA-9DBF-B72812E94E48}" presName="hierRoot2" presStyleCnt="0">
        <dgm:presLayoutVars>
          <dgm:hierBranch val="init"/>
        </dgm:presLayoutVars>
      </dgm:prSet>
      <dgm:spPr/>
    </dgm:pt>
    <dgm:pt modelId="{C89F5C6E-C459-4C4F-B584-B28BE5BB2F9F}" type="pres">
      <dgm:prSet presAssocID="{B90C4E6E-5EE9-4DAA-9DBF-B72812E94E48}" presName="rootComposite" presStyleCnt="0"/>
      <dgm:spPr/>
    </dgm:pt>
    <dgm:pt modelId="{24BFCABA-E633-F84B-AFE4-F9DC57E957AF}" type="pres">
      <dgm:prSet presAssocID="{B90C4E6E-5EE9-4DAA-9DBF-B72812E94E48}" presName="rootText" presStyleLbl="node2" presStyleIdx="1" presStyleCnt="2">
        <dgm:presLayoutVars>
          <dgm:chPref val="3"/>
        </dgm:presLayoutVars>
      </dgm:prSet>
      <dgm:spPr/>
    </dgm:pt>
    <dgm:pt modelId="{3B9F9EC0-69E4-0B47-8F89-0DBFDEF8E50D}" type="pres">
      <dgm:prSet presAssocID="{B90C4E6E-5EE9-4DAA-9DBF-B72812E94E48}" presName="rootConnector" presStyleLbl="node2" presStyleIdx="1" presStyleCnt="2"/>
      <dgm:spPr/>
    </dgm:pt>
    <dgm:pt modelId="{F218809D-992E-3E4E-8D22-EA18BCB3469B}" type="pres">
      <dgm:prSet presAssocID="{B90C4E6E-5EE9-4DAA-9DBF-B72812E94E48}" presName="hierChild4" presStyleCnt="0"/>
      <dgm:spPr/>
    </dgm:pt>
    <dgm:pt modelId="{7AAC6DAD-4660-0044-B105-B453269D07D6}" type="pres">
      <dgm:prSet presAssocID="{B90C4E6E-5EE9-4DAA-9DBF-B72812E94E48}" presName="hierChild5" presStyleCnt="0"/>
      <dgm:spPr/>
    </dgm:pt>
    <dgm:pt modelId="{60FFA085-44D9-3F4D-8996-5657940FDCD5}" type="pres">
      <dgm:prSet presAssocID="{1278AB6F-5714-43BA-A9FE-848006AFF8BD}" presName="hierChild3" presStyleCnt="0"/>
      <dgm:spPr/>
    </dgm:pt>
  </dgm:ptLst>
  <dgm:cxnLst>
    <dgm:cxn modelId="{3AFD6519-7E41-0D43-B8B9-A27F7A61ECAE}" type="presOf" srcId="{527DACC4-7C62-4DA9-AF48-0C3C2D12297B}" destId="{555EB45A-E19A-3E4B-9425-562437802B6C}" srcOrd="0" destOrd="0" presId="urn:microsoft.com/office/officeart/2005/8/layout/orgChart1"/>
    <dgm:cxn modelId="{027ABB1F-07DE-9845-9CEB-5754B590A0BB}" type="presOf" srcId="{527DACC4-7C62-4DA9-AF48-0C3C2D12297B}" destId="{892BC408-82C1-D648-8A11-EBBF9103F7BB}" srcOrd="1" destOrd="0" presId="urn:microsoft.com/office/officeart/2005/8/layout/orgChart1"/>
    <dgm:cxn modelId="{EB680F2F-895E-934B-9F51-0C8EA2A6AD5B}" type="presOf" srcId="{B90C4E6E-5EE9-4DAA-9DBF-B72812E94E48}" destId="{3B9F9EC0-69E4-0B47-8F89-0DBFDEF8E50D}" srcOrd="1" destOrd="0" presId="urn:microsoft.com/office/officeart/2005/8/layout/orgChart1"/>
    <dgm:cxn modelId="{F0AE822F-354B-2D45-B2BE-8C7B00477F36}" type="presOf" srcId="{C14DA7D4-03F7-494A-98D7-7DB4A3709E87}" destId="{BD96AA3B-2697-9F4A-ACA8-999E904BF5E4}" srcOrd="0" destOrd="0" presId="urn:microsoft.com/office/officeart/2005/8/layout/orgChart1"/>
    <dgm:cxn modelId="{51F5C853-0099-4EFA-9F61-56A70C7FA886}" srcId="{527DACC4-7C62-4DA9-AF48-0C3C2D12297B}" destId="{89A01710-3E58-4A86-AAE3-D829A0ECB950}" srcOrd="0" destOrd="0" parTransId="{C14DA7D4-03F7-494A-98D7-7DB4A3709E87}" sibTransId="{8760CB70-442E-49F2-AAA9-422AC34FE496}"/>
    <dgm:cxn modelId="{2E41B25C-5F76-944B-8FC8-FFE5E1145C82}" type="presOf" srcId="{89A01710-3E58-4A86-AAE3-D829A0ECB950}" destId="{B114755A-C4E8-594F-82FC-0F0915EC0A98}" srcOrd="1" destOrd="0" presId="urn:microsoft.com/office/officeart/2005/8/layout/orgChart1"/>
    <dgm:cxn modelId="{76430767-C32D-714A-86D0-9EFFCCB8780B}" type="presOf" srcId="{89A01710-3E58-4A86-AAE3-D829A0ECB950}" destId="{C8526547-48F6-5449-A983-C75B9AE72270}" srcOrd="0" destOrd="0" presId="urn:microsoft.com/office/officeart/2005/8/layout/orgChart1"/>
    <dgm:cxn modelId="{2BDB7278-64A9-417E-93F7-D119FB185493}" srcId="{1278AB6F-5714-43BA-A9FE-848006AFF8BD}" destId="{B90C4E6E-5EE9-4DAA-9DBF-B72812E94E48}" srcOrd="0" destOrd="0" parTransId="{879D5798-3FC0-4796-872D-D3AD443F6BF4}" sibTransId="{9743A802-9C7E-4B4D-81EF-252C01F7C15A}"/>
    <dgm:cxn modelId="{9E62057F-1224-5C4A-B018-3F5CD9F2D34B}" type="presOf" srcId="{1278AB6F-5714-43BA-A9FE-848006AFF8BD}" destId="{2F6B6F2C-F9ED-C042-94A1-A40C5A63BEE3}" srcOrd="1" destOrd="0" presId="urn:microsoft.com/office/officeart/2005/8/layout/orgChart1"/>
    <dgm:cxn modelId="{622A8E9F-529C-5441-AF7C-5D3CAA73ACFE}" type="presOf" srcId="{1278AB6F-5714-43BA-A9FE-848006AFF8BD}" destId="{6E599F2A-4791-6945-8B51-0C1E83877DC8}" srcOrd="0" destOrd="0" presId="urn:microsoft.com/office/officeart/2005/8/layout/orgChart1"/>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60D9BED3-1626-6C46-AB65-3C46D5752159}" type="presOf" srcId="{B90C4E6E-5EE9-4DAA-9DBF-B72812E94E48}" destId="{24BFCABA-E633-F84B-AFE4-F9DC57E957AF}" srcOrd="0" destOrd="0" presId="urn:microsoft.com/office/officeart/2005/8/layout/orgChart1"/>
    <dgm:cxn modelId="{39D950E5-FFDF-EA44-87D0-073B2223556D}" type="presOf" srcId="{879D5798-3FC0-4796-872D-D3AD443F6BF4}" destId="{8DE9203D-D594-1A4A-A149-B4B091BE97CB}" srcOrd="0" destOrd="0" presId="urn:microsoft.com/office/officeart/2005/8/layout/orgChart1"/>
    <dgm:cxn modelId="{C7B4A8FB-316B-AA47-BB8E-C9B257D3DA5C}" type="presOf" srcId="{CAB3B0BE-366F-43D1-9913-F549B0014D3D}" destId="{B2FE5F05-CF0F-8C42-95A0-344DFEB25BAD}" srcOrd="0" destOrd="0" presId="urn:microsoft.com/office/officeart/2005/8/layout/orgChart1"/>
    <dgm:cxn modelId="{DC1F7F74-6DBA-734B-8DC7-59A904DE6AF9}" type="presParOf" srcId="{B2FE5F05-CF0F-8C42-95A0-344DFEB25BAD}" destId="{515CC041-C80F-284C-B535-00D4EE078B0C}" srcOrd="0" destOrd="0" presId="urn:microsoft.com/office/officeart/2005/8/layout/orgChart1"/>
    <dgm:cxn modelId="{657E0E15-156A-BE4D-AF17-3B77C4892C0A}" type="presParOf" srcId="{515CC041-C80F-284C-B535-00D4EE078B0C}" destId="{44104BEA-4DDD-8E4B-B691-E52989127047}" srcOrd="0" destOrd="0" presId="urn:microsoft.com/office/officeart/2005/8/layout/orgChart1"/>
    <dgm:cxn modelId="{8D4CA3E7-521A-2C49-A8F3-2F876CEC5AF2}" type="presParOf" srcId="{44104BEA-4DDD-8E4B-B691-E52989127047}" destId="{555EB45A-E19A-3E4B-9425-562437802B6C}" srcOrd="0" destOrd="0" presId="urn:microsoft.com/office/officeart/2005/8/layout/orgChart1"/>
    <dgm:cxn modelId="{01E1A918-9CB8-634A-90A2-D284B943A065}" type="presParOf" srcId="{44104BEA-4DDD-8E4B-B691-E52989127047}" destId="{892BC408-82C1-D648-8A11-EBBF9103F7BB}" srcOrd="1" destOrd="0" presId="urn:microsoft.com/office/officeart/2005/8/layout/orgChart1"/>
    <dgm:cxn modelId="{6E363EAB-3E68-7E40-AAEB-7367CEA437E5}" type="presParOf" srcId="{515CC041-C80F-284C-B535-00D4EE078B0C}" destId="{FF122CA4-4CEC-6D47-B63D-018C2314D33F}" srcOrd="1" destOrd="0" presId="urn:microsoft.com/office/officeart/2005/8/layout/orgChart1"/>
    <dgm:cxn modelId="{DEB43C8F-19ED-2C45-AAF2-EBD687652C3C}" type="presParOf" srcId="{FF122CA4-4CEC-6D47-B63D-018C2314D33F}" destId="{BD96AA3B-2697-9F4A-ACA8-999E904BF5E4}" srcOrd="0" destOrd="0" presId="urn:microsoft.com/office/officeart/2005/8/layout/orgChart1"/>
    <dgm:cxn modelId="{7C0D7A8C-F7B0-9646-93B9-E99521F385DF}" type="presParOf" srcId="{FF122CA4-4CEC-6D47-B63D-018C2314D33F}" destId="{C8ADA358-8F35-994F-A7FD-28BD054A0611}" srcOrd="1" destOrd="0" presId="urn:microsoft.com/office/officeart/2005/8/layout/orgChart1"/>
    <dgm:cxn modelId="{7893D9C8-1955-1944-AC80-049A157F7064}" type="presParOf" srcId="{C8ADA358-8F35-994F-A7FD-28BD054A0611}" destId="{FC09BE32-9A7C-F741-8390-A9F1C7B7A5DF}" srcOrd="0" destOrd="0" presId="urn:microsoft.com/office/officeart/2005/8/layout/orgChart1"/>
    <dgm:cxn modelId="{93A6F503-316A-CF43-9F19-FE5B011929DA}" type="presParOf" srcId="{FC09BE32-9A7C-F741-8390-A9F1C7B7A5DF}" destId="{C8526547-48F6-5449-A983-C75B9AE72270}" srcOrd="0" destOrd="0" presId="urn:microsoft.com/office/officeart/2005/8/layout/orgChart1"/>
    <dgm:cxn modelId="{662F19CF-DA66-7844-B411-B424790A6EE9}" type="presParOf" srcId="{FC09BE32-9A7C-F741-8390-A9F1C7B7A5DF}" destId="{B114755A-C4E8-594F-82FC-0F0915EC0A98}" srcOrd="1" destOrd="0" presId="urn:microsoft.com/office/officeart/2005/8/layout/orgChart1"/>
    <dgm:cxn modelId="{81E77513-A963-D34F-A766-E6F32C8A5E1F}" type="presParOf" srcId="{C8ADA358-8F35-994F-A7FD-28BD054A0611}" destId="{AC7C8985-29BC-004E-A014-ACF38FE99F81}" srcOrd="1" destOrd="0" presId="urn:microsoft.com/office/officeart/2005/8/layout/orgChart1"/>
    <dgm:cxn modelId="{FD06997B-3E40-0B40-89A2-56BF6C8EB95B}" type="presParOf" srcId="{C8ADA358-8F35-994F-A7FD-28BD054A0611}" destId="{2E394904-F195-1E48-828D-2C09BF7C56BE}" srcOrd="2" destOrd="0" presId="urn:microsoft.com/office/officeart/2005/8/layout/orgChart1"/>
    <dgm:cxn modelId="{09087C8E-F376-6A41-9EC0-3AC261998D71}" type="presParOf" srcId="{515CC041-C80F-284C-B535-00D4EE078B0C}" destId="{998083D7-B241-854D-B95B-89E69D74F1A2}" srcOrd="2" destOrd="0" presId="urn:microsoft.com/office/officeart/2005/8/layout/orgChart1"/>
    <dgm:cxn modelId="{222C51F9-980B-334D-B80E-9586A527B1D7}" type="presParOf" srcId="{B2FE5F05-CF0F-8C42-95A0-344DFEB25BAD}" destId="{6358B146-C1FE-B94B-B321-A2DEE4628826}" srcOrd="1" destOrd="0" presId="urn:microsoft.com/office/officeart/2005/8/layout/orgChart1"/>
    <dgm:cxn modelId="{9A28C51F-6EB3-5C48-9BFA-A7E20BE1260F}" type="presParOf" srcId="{6358B146-C1FE-B94B-B321-A2DEE4628826}" destId="{24D77EC4-4846-4F4C-9376-F1E421897ABB}" srcOrd="0" destOrd="0" presId="urn:microsoft.com/office/officeart/2005/8/layout/orgChart1"/>
    <dgm:cxn modelId="{53BA1A07-AC66-3C4B-8968-4949B1D0A9DE}" type="presParOf" srcId="{24D77EC4-4846-4F4C-9376-F1E421897ABB}" destId="{6E599F2A-4791-6945-8B51-0C1E83877DC8}" srcOrd="0" destOrd="0" presId="urn:microsoft.com/office/officeart/2005/8/layout/orgChart1"/>
    <dgm:cxn modelId="{FB77BEC3-6EAF-F640-909B-17ACABBEA16D}" type="presParOf" srcId="{24D77EC4-4846-4F4C-9376-F1E421897ABB}" destId="{2F6B6F2C-F9ED-C042-94A1-A40C5A63BEE3}" srcOrd="1" destOrd="0" presId="urn:microsoft.com/office/officeart/2005/8/layout/orgChart1"/>
    <dgm:cxn modelId="{4C38F643-EBBC-EE4B-8E15-0B4D4032A31A}" type="presParOf" srcId="{6358B146-C1FE-B94B-B321-A2DEE4628826}" destId="{1940AF6F-6021-D748-B9E0-2DB277919C6B}" srcOrd="1" destOrd="0" presId="urn:microsoft.com/office/officeart/2005/8/layout/orgChart1"/>
    <dgm:cxn modelId="{4851D318-61BB-BC40-B7D8-109D23CFB070}" type="presParOf" srcId="{1940AF6F-6021-D748-B9E0-2DB277919C6B}" destId="{8DE9203D-D594-1A4A-A149-B4B091BE97CB}" srcOrd="0" destOrd="0" presId="urn:microsoft.com/office/officeart/2005/8/layout/orgChart1"/>
    <dgm:cxn modelId="{F0D80464-F1B7-E54B-8BBE-02E9BF7E2F32}" type="presParOf" srcId="{1940AF6F-6021-D748-B9E0-2DB277919C6B}" destId="{01E9B9BA-6DA4-7A44-ACAB-B167B0A951DA}" srcOrd="1" destOrd="0" presId="urn:microsoft.com/office/officeart/2005/8/layout/orgChart1"/>
    <dgm:cxn modelId="{F621C5CC-9C8E-3343-94DF-80845F521C9C}" type="presParOf" srcId="{01E9B9BA-6DA4-7A44-ACAB-B167B0A951DA}" destId="{C89F5C6E-C459-4C4F-B584-B28BE5BB2F9F}" srcOrd="0" destOrd="0" presId="urn:microsoft.com/office/officeart/2005/8/layout/orgChart1"/>
    <dgm:cxn modelId="{A4E061CB-475E-C24F-A6B2-1C7319BE52EA}" type="presParOf" srcId="{C89F5C6E-C459-4C4F-B584-B28BE5BB2F9F}" destId="{24BFCABA-E633-F84B-AFE4-F9DC57E957AF}" srcOrd="0" destOrd="0" presId="urn:microsoft.com/office/officeart/2005/8/layout/orgChart1"/>
    <dgm:cxn modelId="{B73D1E23-82F3-C54D-B2A9-B7E9E575D7BA}" type="presParOf" srcId="{C89F5C6E-C459-4C4F-B584-B28BE5BB2F9F}" destId="{3B9F9EC0-69E4-0B47-8F89-0DBFDEF8E50D}" srcOrd="1" destOrd="0" presId="urn:microsoft.com/office/officeart/2005/8/layout/orgChart1"/>
    <dgm:cxn modelId="{0CC0E509-C025-F947-8E25-0A82C30D7599}" type="presParOf" srcId="{01E9B9BA-6DA4-7A44-ACAB-B167B0A951DA}" destId="{F218809D-992E-3E4E-8D22-EA18BCB3469B}" srcOrd="1" destOrd="0" presId="urn:microsoft.com/office/officeart/2005/8/layout/orgChart1"/>
    <dgm:cxn modelId="{350B4418-1114-9943-8D1A-1ABACCCD7B2B}" type="presParOf" srcId="{01E9B9BA-6DA4-7A44-ACAB-B167B0A951DA}" destId="{7AAC6DAD-4660-0044-B105-B453269D07D6}" srcOrd="2" destOrd="0" presId="urn:microsoft.com/office/officeart/2005/8/layout/orgChart1"/>
    <dgm:cxn modelId="{45C77751-DA95-B94F-AE29-87F153620ECA}" type="presParOf" srcId="{6358B146-C1FE-B94B-B321-A2DEE4628826}" destId="{60FFA085-44D9-3F4D-8996-5657940FDCD5}"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9203D-D594-1A4A-A149-B4B091BE97CB}">
      <dsp:nvSpPr>
        <dsp:cNvPr id="0" name=""/>
        <dsp:cNvSpPr/>
      </dsp:nvSpPr>
      <dsp:spPr>
        <a:xfrm>
          <a:off x="5202743"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96AA3B-2697-9F4A-ACA8-999E904BF5E4}">
      <dsp:nvSpPr>
        <dsp:cNvPr id="0" name=""/>
        <dsp:cNvSpPr/>
      </dsp:nvSpPr>
      <dsp:spPr>
        <a:xfrm>
          <a:off x="1490075"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EB45A-E19A-3E4B-9425-562437802B6C}">
      <dsp:nvSpPr>
        <dsp:cNvPr id="0" name=""/>
        <dsp:cNvSpPr/>
      </dsp:nvSpPr>
      <dsp:spPr>
        <a:xfrm>
          <a:off x="1635"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Critically review</a:t>
          </a:r>
        </a:p>
      </dsp:txBody>
      <dsp:txXfrm>
        <a:off x="1635" y="81209"/>
        <a:ext cx="3068320" cy="1534160"/>
      </dsp:txXfrm>
    </dsp:sp>
    <dsp:sp modelId="{C8526547-48F6-5449-A983-C75B9AE72270}">
      <dsp:nvSpPr>
        <dsp:cNvPr id="0" name=""/>
        <dsp:cNvSpPr/>
      </dsp:nvSpPr>
      <dsp:spPr>
        <a:xfrm>
          <a:off x="1635"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Process of reflective practice and location of self and how it informs Supervision practice and process</a:t>
          </a:r>
        </a:p>
      </dsp:txBody>
      <dsp:txXfrm>
        <a:off x="1635" y="2259717"/>
        <a:ext cx="3068320" cy="1534160"/>
      </dsp:txXfrm>
    </dsp:sp>
    <dsp:sp modelId="{6E599F2A-4791-6945-8B51-0C1E83877DC8}">
      <dsp:nvSpPr>
        <dsp:cNvPr id="0" name=""/>
        <dsp:cNvSpPr/>
      </dsp:nvSpPr>
      <dsp:spPr>
        <a:xfrm>
          <a:off x="3714303"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 Critically </a:t>
          </a:r>
          <a:r>
            <a:rPr lang="en-US" sz="2100" kern="1200" dirty="0" err="1"/>
            <a:t>Analyse</a:t>
          </a:r>
          <a:r>
            <a:rPr lang="en-US" sz="2100" kern="1200" dirty="0"/>
            <a:t> </a:t>
          </a:r>
        </a:p>
      </dsp:txBody>
      <dsp:txXfrm>
        <a:off x="3714303" y="81209"/>
        <a:ext cx="3068320" cy="1534160"/>
      </dsp:txXfrm>
    </dsp:sp>
    <dsp:sp modelId="{24BFCABA-E633-F84B-AFE4-F9DC57E957AF}">
      <dsp:nvSpPr>
        <dsp:cNvPr id="0" name=""/>
        <dsp:cNvSpPr/>
      </dsp:nvSpPr>
      <dsp:spPr>
        <a:xfrm>
          <a:off x="3714303"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Anti-oppressive practice and position within context of supervision</a:t>
          </a:r>
        </a:p>
      </dsp:txBody>
      <dsp:txXfrm>
        <a:off x="3714303" y="2259717"/>
        <a:ext cx="3068320" cy="1534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CD8D9-8266-664A-BB31-0FCAAB8F23C4}">
      <dsp:nvSpPr>
        <dsp:cNvPr id="0" name=""/>
        <dsp:cNvSpPr/>
      </dsp:nvSpPr>
      <dsp:spPr>
        <a:xfrm>
          <a:off x="0" y="623"/>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0758C3-B67F-4D4E-8199-D4CB3355A43B}">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Assessments - Portfolio </a:t>
          </a:r>
          <a:r>
            <a:rPr lang="en-US" sz="2800" kern="1200"/>
            <a:t>(Reflective Logs)</a:t>
          </a:r>
        </a:p>
      </dsp:txBody>
      <dsp:txXfrm>
        <a:off x="0" y="623"/>
        <a:ext cx="6492875" cy="729164"/>
      </dsp:txXfrm>
    </dsp:sp>
    <dsp:sp modelId="{76BF61EE-3330-9741-AD28-E787510BFAFD}">
      <dsp:nvSpPr>
        <dsp:cNvPr id="0" name=""/>
        <dsp:cNvSpPr/>
      </dsp:nvSpPr>
      <dsp:spPr>
        <a:xfrm>
          <a:off x="0" y="729788"/>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DBC3BA-083C-BE45-962E-29378B9EC60C}">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Themes of Reflective Logs</a:t>
          </a:r>
        </a:p>
      </dsp:txBody>
      <dsp:txXfrm>
        <a:off x="0" y="729788"/>
        <a:ext cx="6492875" cy="729164"/>
      </dsp:txXfrm>
    </dsp:sp>
    <dsp:sp modelId="{9F188928-3489-F542-9A29-1567EF6FEACA}">
      <dsp:nvSpPr>
        <dsp:cNvPr id="0" name=""/>
        <dsp:cNvSpPr/>
      </dsp:nvSpPr>
      <dsp:spPr>
        <a:xfrm>
          <a:off x="0" y="1458952"/>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1DEB1-15F2-6E44-94C4-2FFBC81C8E95}">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Self Assessment – How reflective are you?</a:t>
          </a:r>
        </a:p>
      </dsp:txBody>
      <dsp:txXfrm>
        <a:off x="0" y="1458952"/>
        <a:ext cx="6492875" cy="729164"/>
      </dsp:txXfrm>
    </dsp:sp>
    <dsp:sp modelId="{BB659FAF-720B-7C43-A521-20535737AD51}">
      <dsp:nvSpPr>
        <dsp:cNvPr id="0" name=""/>
        <dsp:cNvSpPr/>
      </dsp:nvSpPr>
      <dsp:spPr>
        <a:xfrm>
          <a:off x="0" y="2188117"/>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259CDF-F6FD-E044-A218-91B4CDC9EE27}">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Torfaen</a:t>
          </a:r>
          <a:r>
            <a:rPr lang="en-US" sz="2800" kern="1200" dirty="0"/>
            <a:t> Youth Service –Supervision Model</a:t>
          </a:r>
        </a:p>
      </dsp:txBody>
      <dsp:txXfrm>
        <a:off x="0" y="2188117"/>
        <a:ext cx="6492875" cy="729164"/>
      </dsp:txXfrm>
    </dsp:sp>
    <dsp:sp modelId="{F888FFC8-CBBB-1E41-BDE3-FBCA7CE7AFE2}">
      <dsp:nvSpPr>
        <dsp:cNvPr id="0" name=""/>
        <dsp:cNvSpPr/>
      </dsp:nvSpPr>
      <dsp:spPr>
        <a:xfrm>
          <a:off x="0" y="2917282"/>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DED174-0A7E-924B-A827-273E44446ECB}">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Appreciative Enquiry</a:t>
          </a:r>
        </a:p>
      </dsp:txBody>
      <dsp:txXfrm>
        <a:off x="0" y="2917282"/>
        <a:ext cx="6492875" cy="729164"/>
      </dsp:txXfrm>
    </dsp:sp>
    <dsp:sp modelId="{A4B99D3B-71E5-E040-BE48-5B2F180E56D6}">
      <dsp:nvSpPr>
        <dsp:cNvPr id="0" name=""/>
        <dsp:cNvSpPr/>
      </dsp:nvSpPr>
      <dsp:spPr>
        <a:xfrm>
          <a:off x="0" y="3646447"/>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AF751-C2BF-D841-8970-5567D474DEAC}">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What</a:t>
          </a:r>
          <a:r>
            <a:rPr lang="en-US" sz="2800" kern="1200" baseline="0" dirty="0"/>
            <a:t> type of person are you?</a:t>
          </a:r>
          <a:endParaRPr lang="en-US" sz="2800" kern="1200" dirty="0"/>
        </a:p>
      </dsp:txBody>
      <dsp:txXfrm>
        <a:off x="0" y="3646447"/>
        <a:ext cx="6492875" cy="729164"/>
      </dsp:txXfrm>
    </dsp:sp>
    <dsp:sp modelId="{78B403B2-11DC-4648-9339-C1DCF4117123}">
      <dsp:nvSpPr>
        <dsp:cNvPr id="0" name=""/>
        <dsp:cNvSpPr/>
      </dsp:nvSpPr>
      <dsp:spPr>
        <a:xfrm>
          <a:off x="0" y="4375611"/>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86682-5CB6-8845-A6D5-598A43A5BE14}">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Key theme - Getting to know your self</a:t>
          </a:r>
        </a:p>
      </dsp:txBody>
      <dsp:txXfrm>
        <a:off x="0" y="4375611"/>
        <a:ext cx="6492875" cy="729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9203D-D594-1A4A-A149-B4B091BE97CB}">
      <dsp:nvSpPr>
        <dsp:cNvPr id="0" name=""/>
        <dsp:cNvSpPr/>
      </dsp:nvSpPr>
      <dsp:spPr>
        <a:xfrm>
          <a:off x="5202743"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96AA3B-2697-9F4A-ACA8-999E904BF5E4}">
      <dsp:nvSpPr>
        <dsp:cNvPr id="0" name=""/>
        <dsp:cNvSpPr/>
      </dsp:nvSpPr>
      <dsp:spPr>
        <a:xfrm>
          <a:off x="1490075"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EB45A-E19A-3E4B-9425-562437802B6C}">
      <dsp:nvSpPr>
        <dsp:cNvPr id="0" name=""/>
        <dsp:cNvSpPr/>
      </dsp:nvSpPr>
      <dsp:spPr>
        <a:xfrm>
          <a:off x="1635"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Critically review</a:t>
          </a:r>
        </a:p>
      </dsp:txBody>
      <dsp:txXfrm>
        <a:off x="1635" y="81209"/>
        <a:ext cx="3068320" cy="1534160"/>
      </dsp:txXfrm>
    </dsp:sp>
    <dsp:sp modelId="{C8526547-48F6-5449-A983-C75B9AE72270}">
      <dsp:nvSpPr>
        <dsp:cNvPr id="0" name=""/>
        <dsp:cNvSpPr/>
      </dsp:nvSpPr>
      <dsp:spPr>
        <a:xfrm>
          <a:off x="1635"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Process of reflective practice and location of self and how it informs Supervision practice and process</a:t>
          </a:r>
        </a:p>
      </dsp:txBody>
      <dsp:txXfrm>
        <a:off x="1635" y="2259717"/>
        <a:ext cx="3068320" cy="1534160"/>
      </dsp:txXfrm>
    </dsp:sp>
    <dsp:sp modelId="{6E599F2A-4791-6945-8B51-0C1E83877DC8}">
      <dsp:nvSpPr>
        <dsp:cNvPr id="0" name=""/>
        <dsp:cNvSpPr/>
      </dsp:nvSpPr>
      <dsp:spPr>
        <a:xfrm>
          <a:off x="3714303"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 Critically </a:t>
          </a:r>
          <a:r>
            <a:rPr lang="en-US" sz="2100" kern="1200" dirty="0" err="1"/>
            <a:t>Analyse</a:t>
          </a:r>
          <a:r>
            <a:rPr lang="en-US" sz="2100" kern="1200" dirty="0"/>
            <a:t> </a:t>
          </a:r>
        </a:p>
      </dsp:txBody>
      <dsp:txXfrm>
        <a:off x="3714303" y="81209"/>
        <a:ext cx="3068320" cy="1534160"/>
      </dsp:txXfrm>
    </dsp:sp>
    <dsp:sp modelId="{24BFCABA-E633-F84B-AFE4-F9DC57E957AF}">
      <dsp:nvSpPr>
        <dsp:cNvPr id="0" name=""/>
        <dsp:cNvSpPr/>
      </dsp:nvSpPr>
      <dsp:spPr>
        <a:xfrm>
          <a:off x="3714303"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Anti-oppressive practice and position within context of supervision</a:t>
          </a:r>
        </a:p>
      </dsp:txBody>
      <dsp:txXfrm>
        <a:off x="3714303" y="2259717"/>
        <a:ext cx="3068320" cy="153416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11/30/20</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11/30/20</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1714607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1313137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2A5C2E20-C68A-3C4B-BD8C-273B3993C3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126566-61BC-3241-B4A0-C61763B404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3252" name="Slide Number Placeholder 3">
            <a:extLst>
              <a:ext uri="{FF2B5EF4-FFF2-40B4-BE49-F238E27FC236}">
                <a16:creationId xmlns:a16="http://schemas.microsoft.com/office/drawing/2014/main" id="{0BF4AAF8-FCD1-5C45-B635-834C739F0A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B8982B7-EEB7-E442-9A94-81E2E5B0B466}" type="slidenum">
              <a:rPr lang="en-GB" altLang="en-US"/>
              <a:pPr>
                <a:spcBef>
                  <a:spcPct val="0"/>
                </a:spcBef>
              </a:pPr>
              <a:t>11</a:t>
            </a:fld>
            <a:endParaRPr lang="en-GB" altLang="en-US"/>
          </a:p>
        </p:txBody>
      </p:sp>
    </p:spTree>
    <p:extLst>
      <p:ext uri="{BB962C8B-B14F-4D97-AF65-F5344CB8AC3E}">
        <p14:creationId xmlns:p14="http://schemas.microsoft.com/office/powerpoint/2010/main" val="1669026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E80546D4-BFF2-854A-B607-F5A1A0E41C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AB1AA7DC-61FC-2942-93AC-2493B1967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a:extLst>
              <a:ext uri="{FF2B5EF4-FFF2-40B4-BE49-F238E27FC236}">
                <a16:creationId xmlns:a16="http://schemas.microsoft.com/office/drawing/2014/main" id="{53EA2CBE-2F5B-DA4F-9CEA-4883821FD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307BE38-9A47-B640-9073-21EB26CF1271}" type="slidenum">
              <a:rPr lang="en-GB" altLang="en-US"/>
              <a:pPr>
                <a:spcBef>
                  <a:spcPct val="0"/>
                </a:spcBef>
              </a:pPr>
              <a:t>13</a:t>
            </a:fld>
            <a:endParaRPr lang="en-GB" altLang="en-US"/>
          </a:p>
        </p:txBody>
      </p:sp>
    </p:spTree>
    <p:extLst>
      <p:ext uri="{BB962C8B-B14F-4D97-AF65-F5344CB8AC3E}">
        <p14:creationId xmlns:p14="http://schemas.microsoft.com/office/powerpoint/2010/main" val="1441509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25</a:t>
            </a:fld>
            <a:endParaRPr lang="en-GB" altLang="en-US">
              <a:latin typeface="Calibri" panose="020F0502020204030204" pitchFamily="34" charset="0"/>
            </a:endParaRPr>
          </a:p>
        </p:txBody>
      </p:sp>
    </p:spTree>
    <p:extLst>
      <p:ext uri="{BB962C8B-B14F-4D97-AF65-F5344CB8AC3E}">
        <p14:creationId xmlns:p14="http://schemas.microsoft.com/office/powerpoint/2010/main" val="1757542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DF7E7BE-4D25-470F-808F-5591F5F4CEDE}"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F7E7BE-4D25-470F-808F-5591F5F4CEDE}" type="datetimeFigureOut">
              <a:rPr lang="en-US" smtClean="0"/>
              <a:t>11/30/20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7E7BE-4D25-470F-808F-5591F5F4CEDE}" type="datetimeFigureOut">
              <a:rPr lang="en-US" smtClean="0"/>
              <a:t>11/30/20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F7E7BE-4D25-470F-808F-5591F5F4CEDE}" type="datetimeFigureOut">
              <a:rPr lang="en-US" smtClean="0"/>
              <a:t>11/30/20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11/30/20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11/30/20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eadershipfreak.blog/2011/12/14/leaders-vs-manager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usinessballs.com/freepdfmaterials/reflective-practice-self-assessment.pdf"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inquirybycroll.blogspot.com/2016/02/applied-practice-in-context-activity-3.html"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brsanderswrites.com/2015/09/30/on-writing-race-while-whit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decolonizeallthethings.com/2015/01/01/critical-thinking-employing-education-to-develop-a-critical-consciousnes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prehospitalresearch.eu/?p=1550"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everypiecematters.com/jget/volume03-issue01/card-game-to-improve-critical-thinking.html" TargetMode="External"/><Relationship Id="rId2" Type="http://schemas.openxmlformats.org/officeDocument/2006/relationships/image" Target="../media/image18.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mystudentvoices.com/5-step-critical-thinking-226e026903d4" TargetMode="External"/><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4.xml"/><Relationship Id="rId1" Type="http://schemas.openxmlformats.org/officeDocument/2006/relationships/video" Target="https://www.youtube.com/embed/vGyjF9Ngd8Y?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journalistsresource.org/tip-sheets/research/guide-academic-methods-critical-thinking-theory-overview-journalists"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6.xml.rels><?xml version="1.0" encoding="UTF-8" standalone="yes"?>
<Relationships xmlns="http://schemas.openxmlformats.org/package/2006/relationships"><Relationship Id="rId3" Type="http://schemas.openxmlformats.org/officeDocument/2006/relationships/hyperlink" Target="https://cldstandardscouncil.org.uk/resources/standards-and-benchmarks/national-occupational-standards/" TargetMode="External"/><Relationship Id="rId2" Type="http://schemas.openxmlformats.org/officeDocument/2006/relationships/hyperlink" Target="https://www.youthandpolicy.org/wp-content/uploads/2017/06/herman_reflective_practice_meets_youth_work_supervis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1" name="Rectangle 90">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685A9BFA-DF87-6945-89EF-76332D7B5A3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535" r="16189" b="2"/>
          <a:stretch/>
        </p:blipFill>
        <p:spPr>
          <a:xfrm>
            <a:off x="5886450" y="1353103"/>
            <a:ext cx="5852583" cy="4028734"/>
          </a:xfrm>
          <a:prstGeom prst="rect">
            <a:avLst/>
          </a:prstGeom>
        </p:spPr>
      </p:pic>
      <p:sp>
        <p:nvSpPr>
          <p:cNvPr id="93" name="Freeform: Shape 92">
            <a:extLst>
              <a:ext uri="{FF2B5EF4-FFF2-40B4-BE49-F238E27FC236}">
                <a16:creationId xmlns:a16="http://schemas.microsoft.com/office/drawing/2014/main" id="{B2DC8709-0A70-45A9-A160-4B831CAB1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E613F699-B53E-4E9A-B7E8-4979FEF42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04672" y="4041648"/>
            <a:ext cx="3877056" cy="2176272"/>
          </a:xfrm>
        </p:spPr>
        <p:txBody>
          <a:bodyPr anchor="t">
            <a:normAutofit/>
          </a:bodyPr>
          <a:lstStyle/>
          <a:p>
            <a:pPr algn="l"/>
            <a:r>
              <a:rPr lang="en-GB" sz="1400" b="1"/>
              <a:t>Supervision, Leadership and Management for Professionals:</a:t>
            </a:r>
            <a:br>
              <a:rPr lang="en-GB" sz="1400" b="1"/>
            </a:br>
            <a:r>
              <a:rPr lang="en-GB" sz="1400"/>
              <a:t>ECYW7003</a:t>
            </a:r>
            <a:br>
              <a:rPr lang="en-GB" sz="1400" b="1"/>
            </a:br>
            <a:r>
              <a:rPr lang="en-GB" sz="1400" b="1"/>
              <a:t>Supervision and Support Skills</a:t>
            </a:r>
            <a:br>
              <a:rPr lang="en-GB" sz="1400" b="1"/>
            </a:br>
            <a:br>
              <a:rPr lang="en-GB" sz="1400" b="1"/>
            </a:br>
            <a:r>
              <a:rPr lang="en-GB" sz="1400" b="1"/>
              <a:t>1</a:t>
            </a:r>
            <a:r>
              <a:rPr lang="en-GB" sz="1400" b="1" baseline="30000"/>
              <a:t>st</a:t>
            </a:r>
            <a:r>
              <a:rPr lang="en-GB" sz="1400" b="1"/>
              <a:t> December </a:t>
            </a:r>
            <a:r>
              <a:rPr lang="en-GB" sz="1400"/>
              <a:t>2020</a:t>
            </a:r>
            <a:br>
              <a:rPr lang="en-GB" sz="1400"/>
            </a:br>
            <a:r>
              <a:rPr lang="en-GB" sz="1400"/>
              <a:t>Emma Chivers</a:t>
            </a:r>
            <a:br>
              <a:rPr lang="en-GB" sz="1400"/>
            </a:br>
            <a:br>
              <a:rPr lang="en-GB" sz="1400" b="1"/>
            </a:br>
            <a:endParaRPr lang="en-US" sz="1400" b="1"/>
          </a:p>
        </p:txBody>
      </p:sp>
      <p:sp>
        <p:nvSpPr>
          <p:cNvPr id="3" name="Subtitle 2"/>
          <p:cNvSpPr>
            <a:spLocks noGrp="1"/>
          </p:cNvSpPr>
          <p:nvPr>
            <p:ph type="subTitle" idx="1"/>
          </p:nvPr>
        </p:nvSpPr>
        <p:spPr>
          <a:xfrm>
            <a:off x="804672" y="2752344"/>
            <a:ext cx="3209544" cy="1155525"/>
          </a:xfrm>
        </p:spPr>
        <p:txBody>
          <a:bodyPr anchor="b">
            <a:normAutofit/>
          </a:bodyPr>
          <a:lstStyle/>
          <a:p>
            <a:pPr algn="l"/>
            <a:br>
              <a:rPr lang="en-GB" sz="2000"/>
            </a:br>
            <a:endParaRPr lang="en-GB" sz="2000"/>
          </a:p>
        </p:txBody>
      </p:sp>
      <p:sp>
        <p:nvSpPr>
          <p:cNvPr id="6" name="TextBox 5">
            <a:extLst>
              <a:ext uri="{FF2B5EF4-FFF2-40B4-BE49-F238E27FC236}">
                <a16:creationId xmlns:a16="http://schemas.microsoft.com/office/drawing/2014/main" id="{B7ACFD65-8EC7-3D47-89E3-08AB8E59F542}"/>
              </a:ext>
            </a:extLst>
          </p:cNvPr>
          <p:cNvSpPr txBox="1"/>
          <p:nvPr/>
        </p:nvSpPr>
        <p:spPr>
          <a:xfrm>
            <a:off x="9552217" y="5181782"/>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leadershipfreak.blog/2011/12/14/leaders-vs-manager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517930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srcRect t="12500" r="-1" b="-1"/>
          <a:stretch/>
        </p:blipFill>
        <p:spPr>
          <a:xfrm>
            <a:off x="321733" y="321733"/>
            <a:ext cx="11548534" cy="6214534"/>
          </a:xfrm>
          <a:prstGeom prst="rect">
            <a:avLst/>
          </a:pr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050889" y="365758"/>
            <a:ext cx="6784259" cy="1828800"/>
          </a:xfrm>
        </p:spPr>
        <p:txBody>
          <a:bodyPr vert="horz" lIns="91440" tIns="45720" rIns="91440" bIns="45720" rtlCol="0" anchor="ctr">
            <a:normAutofit/>
          </a:bodyPr>
          <a:lstStyle/>
          <a:p>
            <a:pPr>
              <a:defRPr/>
            </a:pPr>
            <a:br>
              <a:rPr lang="en-US" sz="2300" dirty="0">
                <a:solidFill>
                  <a:schemeClr val="tx1">
                    <a:lumMod val="85000"/>
                    <a:lumOff val="15000"/>
                  </a:schemeClr>
                </a:solidFill>
              </a:rPr>
            </a:br>
            <a:r>
              <a:rPr lang="en-US" sz="2300" dirty="0">
                <a:solidFill>
                  <a:schemeClr val="tx1">
                    <a:lumMod val="85000"/>
                    <a:lumOff val="15000"/>
                  </a:schemeClr>
                </a:solidFill>
              </a:rPr>
              <a:t>Objectives to be covered:</a:t>
            </a:r>
            <a:br>
              <a:rPr lang="en-US" sz="2300" dirty="0">
                <a:solidFill>
                  <a:schemeClr val="tx1">
                    <a:lumMod val="85000"/>
                    <a:lumOff val="15000"/>
                  </a:schemeClr>
                </a:solidFill>
              </a:rPr>
            </a:br>
            <a:r>
              <a:rPr lang="en-US" sz="2300" dirty="0">
                <a:solidFill>
                  <a:schemeClr val="tx1">
                    <a:lumMod val="85000"/>
                    <a:lumOff val="15000"/>
                  </a:schemeClr>
                </a:solidFill>
              </a:rPr>
              <a:t>At the end of the session students will be able to:</a:t>
            </a:r>
            <a:br>
              <a:rPr lang="en-US" sz="2300" dirty="0">
                <a:solidFill>
                  <a:schemeClr val="tx1">
                    <a:lumMod val="85000"/>
                    <a:lumOff val="15000"/>
                  </a:schemeClr>
                </a:solidFill>
              </a:rPr>
            </a:br>
            <a:br>
              <a:rPr lang="en-US" sz="2300" dirty="0">
                <a:solidFill>
                  <a:schemeClr val="tx1">
                    <a:lumMod val="85000"/>
                    <a:lumOff val="15000"/>
                  </a:schemeClr>
                </a:solidFill>
              </a:rPr>
            </a:br>
            <a:endParaRPr lang="en-US" sz="2300" dirty="0">
              <a:solidFill>
                <a:schemeClr val="tx1">
                  <a:lumMod val="85000"/>
                  <a:lumOff val="15000"/>
                </a:schemeClr>
              </a:solidFill>
            </a:endParaRPr>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extLst>
              <p:ext uri="{D42A27DB-BD31-4B8C-83A1-F6EECF244321}">
                <p14:modId xmlns:p14="http://schemas.microsoft.com/office/powerpoint/2010/main" val="2493170389"/>
              </p:ext>
            </p:extLst>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80765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3804-99D4-6B4C-8186-0852A556D16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F97114-2E79-CF48-A256-F2F7AAC5C979}"/>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4231A0B-5743-2941-BE4B-ADF89E704754}"/>
              </a:ext>
            </a:extLst>
          </p:cNvPr>
          <p:cNvPicPr>
            <a:picLocks noChangeAspect="1"/>
          </p:cNvPicPr>
          <p:nvPr/>
        </p:nvPicPr>
        <p:blipFill>
          <a:blip r:embed="rId2"/>
          <a:stretch>
            <a:fillRect/>
          </a:stretch>
        </p:blipFill>
        <p:spPr>
          <a:xfrm>
            <a:off x="142504" y="0"/>
            <a:ext cx="11685319" cy="6858000"/>
          </a:xfrm>
          <a:prstGeom prst="rect">
            <a:avLst/>
          </a:prstGeom>
        </p:spPr>
      </p:pic>
    </p:spTree>
    <p:extLst>
      <p:ext uri="{BB962C8B-B14F-4D97-AF65-F5344CB8AC3E}">
        <p14:creationId xmlns:p14="http://schemas.microsoft.com/office/powerpoint/2010/main" val="627898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C40AF96D-FA47-4422-B26A-338B433A6488}"/>
              </a:ext>
            </a:extLst>
          </p:cNvPr>
          <p:cNvPicPr>
            <a:picLocks noChangeAspect="1"/>
          </p:cNvPicPr>
          <p:nvPr/>
        </p:nvPicPr>
        <p:blipFill rotWithShape="1">
          <a:blip r:embed="rId2"/>
          <a:srcRect r="23298" b="9091"/>
          <a:stretch/>
        </p:blipFill>
        <p:spPr>
          <a:xfrm>
            <a:off x="3523488" y="10"/>
            <a:ext cx="8668512" cy="6857990"/>
          </a:xfrm>
          <a:prstGeom prst="rect">
            <a:avLst/>
          </a:prstGeom>
        </p:spPr>
      </p:pic>
      <p:sp>
        <p:nvSpPr>
          <p:cNvPr id="67" name="Rectangle 6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8D958-0947-2548-A9C4-B52DB48D016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Review of last week:</a:t>
            </a:r>
          </a:p>
        </p:txBody>
      </p:sp>
      <p:sp>
        <p:nvSpPr>
          <p:cNvPr id="3" name="Content Placeholder 2">
            <a:extLst>
              <a:ext uri="{FF2B5EF4-FFF2-40B4-BE49-F238E27FC236}">
                <a16:creationId xmlns:a16="http://schemas.microsoft.com/office/drawing/2014/main" id="{A46F421F-0210-5E47-832A-378F8F31AE22}"/>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What did we cover?</a:t>
            </a:r>
          </a:p>
        </p:txBody>
      </p:sp>
      <p:sp>
        <p:nvSpPr>
          <p:cNvPr id="69"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3536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7" name="Group 26">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3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A39CF4A1-E629-CC43-8B8C-353D14FDA3E6}"/>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What we looked at last week:</a:t>
            </a:r>
          </a:p>
        </p:txBody>
      </p:sp>
      <p:graphicFrame>
        <p:nvGraphicFramePr>
          <p:cNvPr id="20" name="Content Placeholder 2">
            <a:extLst>
              <a:ext uri="{FF2B5EF4-FFF2-40B4-BE49-F238E27FC236}">
                <a16:creationId xmlns:a16="http://schemas.microsoft.com/office/drawing/2014/main" id="{77E98A4F-FB5E-4EBE-8649-1B960ACB4D32}"/>
              </a:ext>
            </a:extLst>
          </p:cNvPr>
          <p:cNvGraphicFramePr>
            <a:graphicFrameLocks noGrp="1"/>
          </p:cNvGraphicFramePr>
          <p:nvPr>
            <p:ph idx="1"/>
            <p:extLst>
              <p:ext uri="{D42A27DB-BD31-4B8C-83A1-F6EECF244321}">
                <p14:modId xmlns:p14="http://schemas.microsoft.com/office/powerpoint/2010/main" val="289861824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3357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A8DF9-54D5-FF4D-BEA4-13F266584920}"/>
              </a:ext>
            </a:extLst>
          </p:cNvPr>
          <p:cNvSpPr>
            <a:spLocks noGrp="1"/>
          </p:cNvSpPr>
          <p:nvPr>
            <p:ph type="title"/>
          </p:nvPr>
        </p:nvSpPr>
        <p:spPr>
          <a:xfrm>
            <a:off x="4965430" y="629268"/>
            <a:ext cx="6586491" cy="1286160"/>
          </a:xfrm>
        </p:spPr>
        <p:txBody>
          <a:bodyPr anchor="b">
            <a:normAutofit fontScale="90000"/>
          </a:bodyPr>
          <a:lstStyle/>
          <a:p>
            <a:r>
              <a:rPr lang="en-US" dirty="0"/>
              <a:t>Directed Study last week: How did you get on?</a:t>
            </a:r>
          </a:p>
        </p:txBody>
      </p:sp>
      <p:sp>
        <p:nvSpPr>
          <p:cNvPr id="3" name="Content Placeholder 2">
            <a:extLst>
              <a:ext uri="{FF2B5EF4-FFF2-40B4-BE49-F238E27FC236}">
                <a16:creationId xmlns:a16="http://schemas.microsoft.com/office/drawing/2014/main" id="{9BD4DD38-2155-CC46-8B0F-90015CE42FFD}"/>
              </a:ext>
            </a:extLst>
          </p:cNvPr>
          <p:cNvSpPr>
            <a:spLocks noGrp="1"/>
          </p:cNvSpPr>
          <p:nvPr>
            <p:ph idx="1"/>
          </p:nvPr>
        </p:nvSpPr>
        <p:spPr>
          <a:xfrm>
            <a:off x="4965431" y="2438400"/>
            <a:ext cx="6586489" cy="3785419"/>
          </a:xfrm>
        </p:spPr>
        <p:txBody>
          <a:bodyPr>
            <a:normAutofit/>
          </a:bodyPr>
          <a:lstStyle/>
          <a:p>
            <a:pPr marL="457200" lvl="1" indent="0">
              <a:buNone/>
            </a:pPr>
            <a:r>
              <a:rPr lang="en-GB" sz="1400"/>
              <a:t>Work with your partner to deliver a supervision session and reflect upon the following:</a:t>
            </a:r>
          </a:p>
          <a:p>
            <a:pPr marL="457200" lvl="1" indent="0">
              <a:buNone/>
            </a:pPr>
            <a:r>
              <a:rPr lang="en-GB" sz="1400"/>
              <a:t>The establishment of the supervisory relationship, to include creating the supervision contract (last weeks directed task)</a:t>
            </a:r>
          </a:p>
          <a:p>
            <a:pPr marL="457200" lvl="1" indent="0">
              <a:buNone/>
            </a:pPr>
            <a:endParaRPr lang="en-GB" sz="1400"/>
          </a:p>
          <a:p>
            <a:pPr marL="457200" lvl="1" indent="0">
              <a:buNone/>
            </a:pPr>
            <a:r>
              <a:rPr lang="en-GB" sz="1400"/>
              <a:t>The importance of creating an appropriate supervision environment, and a consideration of how the relationship has developed across the sessions (last weeks directed task)</a:t>
            </a:r>
          </a:p>
          <a:p>
            <a:pPr marL="457200" lvl="1" indent="0">
              <a:buNone/>
            </a:pPr>
            <a:endParaRPr lang="en-GB" sz="1400"/>
          </a:p>
          <a:p>
            <a:pPr marL="457200" lvl="1" indent="0">
              <a:buNone/>
            </a:pPr>
            <a:r>
              <a:rPr lang="en-GB" sz="1400" b="1"/>
              <a:t>Your identification and understanding of the functions of supervision</a:t>
            </a:r>
          </a:p>
          <a:p>
            <a:pPr marL="457200" lvl="1" indent="0">
              <a:buNone/>
            </a:pPr>
            <a:endParaRPr lang="en-GB" sz="1400" b="1"/>
          </a:p>
          <a:p>
            <a:pPr marL="457200" lvl="1" indent="0">
              <a:buNone/>
            </a:pPr>
            <a:r>
              <a:rPr lang="en-GB" sz="1400" b="1"/>
              <a:t>Please follow the guidance and models within the Assignment Briefing</a:t>
            </a:r>
          </a:p>
          <a:p>
            <a:pPr marL="457200" lvl="1" indent="0">
              <a:buNone/>
            </a:pPr>
            <a:endParaRPr lang="en-GB" sz="1400" b="1"/>
          </a:p>
          <a:p>
            <a:pPr marL="457200" lvl="1" indent="0">
              <a:buNone/>
            </a:pPr>
            <a:r>
              <a:rPr lang="en-GB" sz="1400" b="1"/>
              <a:t>Implement actions identified as a result of the Reflective Practice Self Assessment </a:t>
            </a:r>
          </a:p>
          <a:p>
            <a:endParaRPr lang="en-US" sz="1400"/>
          </a:p>
        </p:txBody>
      </p:sp>
      <p:pic>
        <p:nvPicPr>
          <p:cNvPr id="5" name="Picture 4">
            <a:extLst>
              <a:ext uri="{FF2B5EF4-FFF2-40B4-BE49-F238E27FC236}">
                <a16:creationId xmlns:a16="http://schemas.microsoft.com/office/drawing/2014/main" id="{7CDAC0D9-0184-4A5D-8FCC-B311AD99CE64}"/>
              </a:ext>
            </a:extLst>
          </p:cNvPr>
          <p:cNvPicPr>
            <a:picLocks noChangeAspect="1"/>
          </p:cNvPicPr>
          <p:nvPr/>
        </p:nvPicPr>
        <p:blipFill rotWithShape="1">
          <a:blip r:embed="rId2"/>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510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AF02-29E3-2340-B52D-8390C5BC9F31}"/>
              </a:ext>
            </a:extLst>
          </p:cNvPr>
          <p:cNvSpPr>
            <a:spLocks noGrp="1"/>
          </p:cNvSpPr>
          <p:nvPr>
            <p:ph type="title"/>
          </p:nvPr>
        </p:nvSpPr>
        <p:spPr>
          <a:xfrm>
            <a:off x="6234330" y="803325"/>
            <a:ext cx="5314536" cy="1325563"/>
          </a:xfrm>
        </p:spPr>
        <p:txBody>
          <a:bodyPr>
            <a:normAutofit/>
          </a:bodyPr>
          <a:lstStyle/>
          <a:p>
            <a:r>
              <a:rPr lang="en-US" dirty="0"/>
              <a:t>Reflective Practice: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023916C-AC72-4D9B-B41B-93398E7DBEAE}"/>
              </a:ext>
            </a:extLst>
          </p:cNvPr>
          <p:cNvPicPr>
            <a:picLocks noChangeAspect="1"/>
          </p:cNvPicPr>
          <p:nvPr/>
        </p:nvPicPr>
        <p:blipFill rotWithShape="1">
          <a:blip r:embed="rId2"/>
          <a:srcRect l="5457" r="30788"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4FF4B833-3468-0C4F-B778-62273E7B22A0}"/>
              </a:ext>
            </a:extLst>
          </p:cNvPr>
          <p:cNvSpPr>
            <a:spLocks noGrp="1"/>
          </p:cNvSpPr>
          <p:nvPr>
            <p:ph idx="1"/>
          </p:nvPr>
        </p:nvSpPr>
        <p:spPr>
          <a:xfrm>
            <a:off x="6234329" y="2279018"/>
            <a:ext cx="5314543" cy="3375920"/>
          </a:xfrm>
        </p:spPr>
        <p:txBody>
          <a:bodyPr anchor="t">
            <a:normAutofit/>
          </a:bodyPr>
          <a:lstStyle/>
          <a:p>
            <a:pPr marL="0" indent="0">
              <a:buNone/>
            </a:pPr>
            <a:r>
              <a:rPr lang="en-US" sz="1800" dirty="0"/>
              <a:t>How reflective are you? </a:t>
            </a:r>
          </a:p>
          <a:p>
            <a:pPr marL="0" indent="0">
              <a:buNone/>
            </a:pPr>
            <a:endParaRPr lang="en-US" sz="1800" dirty="0"/>
          </a:p>
          <a:p>
            <a:pPr marL="0" indent="0">
              <a:buNone/>
            </a:pPr>
            <a:r>
              <a:rPr lang="en-US" sz="1800" dirty="0"/>
              <a:t>Please click </a:t>
            </a:r>
            <a:r>
              <a:rPr lang="en-US" sz="1800" dirty="0">
                <a:hlinkClick r:id="rId3"/>
              </a:rPr>
              <a:t>here</a:t>
            </a:r>
            <a:r>
              <a:rPr lang="en-US" sz="1800" dirty="0"/>
              <a:t> to access a self assessment pro-forma. Please complete and provide feedback on what you </a:t>
            </a:r>
            <a:r>
              <a:rPr lang="en-US" sz="1800" dirty="0" err="1"/>
              <a:t>ve</a:t>
            </a:r>
            <a:r>
              <a:rPr lang="en-US" sz="1800" dirty="0"/>
              <a:t> learned about your self as a reflective practitioner, and how you would like to develop your reflective skills and abilities. </a:t>
            </a:r>
          </a:p>
        </p:txBody>
      </p:sp>
    </p:spTree>
    <p:extLst>
      <p:ext uri="{BB962C8B-B14F-4D97-AF65-F5344CB8AC3E}">
        <p14:creationId xmlns:p14="http://schemas.microsoft.com/office/powerpoint/2010/main" val="12855156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CB70C-099B-7C44-AA30-4075D3792A33}"/>
              </a:ext>
            </a:extLst>
          </p:cNvPr>
          <p:cNvSpPr>
            <a:spLocks noGrp="1"/>
          </p:cNvSpPr>
          <p:nvPr>
            <p:ph type="title"/>
          </p:nvPr>
        </p:nvSpPr>
        <p:spPr>
          <a:xfrm>
            <a:off x="804673" y="3320859"/>
            <a:ext cx="4524973" cy="2076333"/>
          </a:xfrm>
        </p:spPr>
        <p:txBody>
          <a:bodyPr vert="horz" lIns="91440" tIns="45720" rIns="91440" bIns="45720" rtlCol="0" anchor="t">
            <a:normAutofit/>
          </a:bodyPr>
          <a:lstStyle/>
          <a:p>
            <a:r>
              <a:rPr lang="en-US" sz="4800"/>
              <a:t>Part 1</a:t>
            </a:r>
          </a:p>
        </p:txBody>
      </p:sp>
      <p:sp>
        <p:nvSpPr>
          <p:cNvPr id="3" name="Content Placeholder 2">
            <a:extLst>
              <a:ext uri="{FF2B5EF4-FFF2-40B4-BE49-F238E27FC236}">
                <a16:creationId xmlns:a16="http://schemas.microsoft.com/office/drawing/2014/main" id="{870A1DD0-B3D1-1B49-8B16-381A14460EF1}"/>
              </a:ext>
            </a:extLst>
          </p:cNvPr>
          <p:cNvSpPr>
            <a:spLocks noGrp="1"/>
          </p:cNvSpPr>
          <p:nvPr>
            <p:ph idx="1"/>
          </p:nvPr>
        </p:nvSpPr>
        <p:spPr>
          <a:xfrm>
            <a:off x="804673" y="2348680"/>
            <a:ext cx="4524973" cy="972180"/>
          </a:xfrm>
        </p:spPr>
        <p:txBody>
          <a:bodyPr vert="horz" lIns="91440" tIns="45720" rIns="91440" bIns="45720" rtlCol="0" anchor="b">
            <a:normAutofit/>
          </a:bodyPr>
          <a:lstStyle/>
          <a:p>
            <a:pPr marL="0" indent="0">
              <a:buNone/>
            </a:pPr>
            <a:r>
              <a:rPr lang="en-US" sz="2000" dirty="0"/>
              <a:t>Reflective Practice and Location of Self</a:t>
            </a:r>
            <a:endParaRPr lang="en-US" sz="2000"/>
          </a:p>
        </p:txBody>
      </p:sp>
      <p:sp>
        <p:nvSpPr>
          <p:cNvPr id="16" name="Freeform: Shape 15">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Diagram&#10;&#10;Description automatically generated">
            <a:extLst>
              <a:ext uri="{FF2B5EF4-FFF2-40B4-BE49-F238E27FC236}">
                <a16:creationId xmlns:a16="http://schemas.microsoft.com/office/drawing/2014/main" id="{488C736C-FEE0-F14D-9FE9-E4A695D2C85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670" r="6259" b="2"/>
          <a:stretch/>
        </p:blipFill>
        <p:spPr>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11" name="TextBox 10">
            <a:extLst>
              <a:ext uri="{FF2B5EF4-FFF2-40B4-BE49-F238E27FC236}">
                <a16:creationId xmlns:a16="http://schemas.microsoft.com/office/drawing/2014/main" id="{637C3D62-C427-0049-8ED9-A4190ED349DB}"/>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nquirybycroll.blogspot.com/2016/02/applied-practice-in-context-activity-3.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73816331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b="1" dirty="0"/>
              <a:t>Locating Self – within the context of Supervision</a:t>
            </a:r>
            <a:r>
              <a:rPr lang="en-GB" sz="4100" dirty="0"/>
              <a:t>		</a:t>
            </a:r>
          </a:p>
        </p:txBody>
      </p:sp>
      <p:sp>
        <p:nvSpPr>
          <p:cNvPr id="3" name="Content Placeholder 2"/>
          <p:cNvSpPr>
            <a:spLocks noGrp="1"/>
          </p:cNvSpPr>
          <p:nvPr>
            <p:ph idx="1"/>
          </p:nvPr>
        </p:nvSpPr>
        <p:spPr>
          <a:xfrm>
            <a:off x="4965431" y="2438400"/>
            <a:ext cx="6586489" cy="3785419"/>
          </a:xfrm>
        </p:spPr>
        <p:txBody>
          <a:bodyPr>
            <a:normAutofit/>
          </a:bodyPr>
          <a:lstStyle/>
          <a:p>
            <a:r>
              <a:rPr lang="en-GB" sz="2000" dirty="0"/>
              <a:t>It is important to gain an understanding of one’s own strengths and limitations that may emerge as part of the supervision process.  </a:t>
            </a:r>
          </a:p>
          <a:p>
            <a:r>
              <a:rPr lang="en-GB" sz="2000" dirty="0"/>
              <a:t>That is, “taking time to ‘locate self’ (</a:t>
            </a:r>
            <a:r>
              <a:rPr lang="en-GB" sz="2000" dirty="0" err="1"/>
              <a:t>Sapin</a:t>
            </a:r>
            <a:r>
              <a:rPr lang="en-GB" sz="2000" dirty="0"/>
              <a:t>, 2009, P, 190) can be of significant benefit.</a:t>
            </a:r>
          </a:p>
          <a:p>
            <a:endParaRPr lang="en-GB" sz="2000" dirty="0"/>
          </a:p>
          <a:p>
            <a:r>
              <a:rPr lang="en-GB" sz="2000" dirty="0"/>
              <a:t>What do you think this means?</a:t>
            </a:r>
          </a:p>
          <a:p>
            <a:pPr marL="0" indent="0">
              <a:buNone/>
            </a:pPr>
            <a:endParaRPr lang="en-GB" sz="2000" dirty="0"/>
          </a:p>
          <a:p>
            <a:pPr marL="0" indent="0">
              <a:buNone/>
            </a:pPr>
            <a:endParaRPr lang="en-GB" sz="2000" dirty="0"/>
          </a:p>
          <a:p>
            <a:pPr marL="0" indent="0">
              <a:buNone/>
            </a:pPr>
            <a:r>
              <a:rPr lang="en-GB" sz="2000" dirty="0"/>
              <a:t>See example in </a:t>
            </a:r>
            <a:r>
              <a:rPr lang="en-GB" sz="2000" dirty="0" err="1"/>
              <a:t>Sapin’s</a:t>
            </a:r>
            <a:r>
              <a:rPr lang="en-GB" sz="2000" dirty="0"/>
              <a:t> chapter referenced above</a:t>
            </a:r>
          </a:p>
          <a:p>
            <a:pPr marL="0" indent="0">
              <a:buNone/>
            </a:pPr>
            <a:endParaRPr lang="en-GB" sz="2000" dirty="0"/>
          </a:p>
        </p:txBody>
      </p:sp>
      <p:pic>
        <p:nvPicPr>
          <p:cNvPr id="5" name="Picture 4">
            <a:extLst>
              <a:ext uri="{FF2B5EF4-FFF2-40B4-BE49-F238E27FC236}">
                <a16:creationId xmlns:a16="http://schemas.microsoft.com/office/drawing/2014/main" id="{EC1E935A-084E-4226-A045-18755B5BFBD3}"/>
              </a:ext>
            </a:extLst>
          </p:cNvPr>
          <p:cNvPicPr>
            <a:picLocks noChangeAspect="1"/>
          </p:cNvPicPr>
          <p:nvPr/>
        </p:nvPicPr>
        <p:blipFill rotWithShape="1">
          <a:blip r:embed="rId3"/>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8609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8D28E49-3ECD-C24D-9DD1-47FC6803E19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kern="1200">
                <a:solidFill>
                  <a:srgbClr val="FFFFFF"/>
                </a:solidFill>
                <a:latin typeface="+mj-lt"/>
                <a:ea typeface="+mj-ea"/>
                <a:cs typeface="+mj-cs"/>
              </a:rPr>
              <a:t>Why is it important to us as Youth and Community Workers?</a:t>
            </a:r>
          </a:p>
        </p:txBody>
      </p:sp>
      <p:sp>
        <p:nvSpPr>
          <p:cNvPr id="3" name="Content Placeholder 2">
            <a:extLst>
              <a:ext uri="{FF2B5EF4-FFF2-40B4-BE49-F238E27FC236}">
                <a16:creationId xmlns:a16="http://schemas.microsoft.com/office/drawing/2014/main" id="{BB9892B6-BAA3-5B49-8DE4-1FAF053E8B0F}"/>
              </a:ext>
            </a:extLst>
          </p:cNvPr>
          <p:cNvSpPr>
            <a:spLocks noGrp="1"/>
          </p:cNvSpPr>
          <p:nvPr>
            <p:ph sz="half" idx="1"/>
          </p:nvPr>
        </p:nvSpPr>
        <p:spPr>
          <a:xfrm>
            <a:off x="4775200" y="635000"/>
            <a:ext cx="3644900" cy="5562600"/>
          </a:xfrm>
        </p:spPr>
        <p:txBody>
          <a:bodyPr wrap="square" anchor="t">
            <a:normAutofit/>
          </a:bodyPr>
          <a:lstStyle/>
          <a:p>
            <a:r>
              <a:rPr lang="en-US" dirty="0"/>
              <a:t>‘Integrating the educative, supportive and managerial roles, but also a supervisory approach which is relationship based;</a:t>
            </a:r>
          </a:p>
          <a:p>
            <a:pPr marL="0" indent="0">
              <a:buNone/>
            </a:pPr>
            <a:endParaRPr lang="en-US" dirty="0"/>
          </a:p>
          <a:p>
            <a:r>
              <a:rPr lang="en-US" dirty="0"/>
              <a:t>Sometimes, even in the best supervisory relationships, there will be times of being stuck, of wariness and even of avoidance;</a:t>
            </a:r>
          </a:p>
          <a:p>
            <a:endParaRPr lang="en-US" dirty="0"/>
          </a:p>
        </p:txBody>
      </p:sp>
      <p:sp>
        <p:nvSpPr>
          <p:cNvPr id="5" name="Content Placeholder 4">
            <a:extLst>
              <a:ext uri="{FF2B5EF4-FFF2-40B4-BE49-F238E27FC236}">
                <a16:creationId xmlns:a16="http://schemas.microsoft.com/office/drawing/2014/main" id="{85467A55-943F-D046-B48A-5446D5955CC4}"/>
              </a:ext>
            </a:extLst>
          </p:cNvPr>
          <p:cNvSpPr>
            <a:spLocks noGrp="1"/>
          </p:cNvSpPr>
          <p:nvPr>
            <p:ph sz="half" idx="2"/>
          </p:nvPr>
        </p:nvSpPr>
        <p:spPr>
          <a:xfrm>
            <a:off x="8458200" y="635000"/>
            <a:ext cx="3073400" cy="5562600"/>
          </a:xfrm>
        </p:spPr>
        <p:txBody>
          <a:bodyPr wrap="square" anchor="t">
            <a:normAutofit/>
          </a:bodyPr>
          <a:lstStyle/>
          <a:p>
            <a:r>
              <a:rPr lang="en-US" sz="2400"/>
              <a:t>Supervision begins with self-supervision; and this begins with appraising our own motives and facing parts of our selves we would normally keep hidden (even from our own awareness)</a:t>
            </a:r>
          </a:p>
          <a:p>
            <a:endParaRPr lang="en-US" sz="2400"/>
          </a:p>
          <a:p>
            <a:pPr marL="0" indent="0">
              <a:buNone/>
            </a:pPr>
            <a:endParaRPr lang="en-US" sz="2400"/>
          </a:p>
          <a:p>
            <a:pPr marL="0" indent="0">
              <a:buNone/>
            </a:pPr>
            <a:endParaRPr lang="en-US" sz="2400"/>
          </a:p>
          <a:p>
            <a:pPr marL="0" indent="0">
              <a:buNone/>
            </a:pPr>
            <a:r>
              <a:rPr lang="en-US" sz="2400"/>
              <a:t>(Hawkins and Shohet 2000: 5)</a:t>
            </a:r>
          </a:p>
          <a:p>
            <a:endParaRPr lang="en-US" sz="2400"/>
          </a:p>
          <a:p>
            <a:pPr marL="0" indent="0">
              <a:buNone/>
            </a:pPr>
            <a:endParaRPr lang="en-US" sz="2400"/>
          </a:p>
        </p:txBody>
      </p:sp>
    </p:spTree>
    <p:extLst>
      <p:ext uri="{BB962C8B-B14F-4D97-AF65-F5344CB8AC3E}">
        <p14:creationId xmlns:p14="http://schemas.microsoft.com/office/powerpoint/2010/main" val="2197982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CDF5ED9-8AA4-AE47-91EA-0AD54467E600}"/>
              </a:ext>
            </a:extLst>
          </p:cNvPr>
          <p:cNvSpPr>
            <a:spLocks noGrp="1"/>
          </p:cNvSpPr>
          <p:nvPr>
            <p:ph type="title"/>
          </p:nvPr>
        </p:nvSpPr>
        <p:spPr>
          <a:xfrm>
            <a:off x="4965430" y="629268"/>
            <a:ext cx="6586491" cy="1286160"/>
          </a:xfrm>
        </p:spPr>
        <p:txBody>
          <a:bodyPr anchor="b">
            <a:normAutofit/>
          </a:bodyPr>
          <a:lstStyle/>
          <a:p>
            <a:pPr>
              <a:defRPr/>
            </a:pPr>
            <a:r>
              <a:rPr lang="en-US" sz="4100"/>
              <a:t>What do these statements mean to you?</a:t>
            </a:r>
          </a:p>
        </p:txBody>
      </p:sp>
      <p:sp>
        <p:nvSpPr>
          <p:cNvPr id="3" name="Content Placeholder 2">
            <a:extLst>
              <a:ext uri="{FF2B5EF4-FFF2-40B4-BE49-F238E27FC236}">
                <a16:creationId xmlns:a16="http://schemas.microsoft.com/office/drawing/2014/main" id="{497F9B1A-5DE2-7042-8456-BAF03DA325DA}"/>
              </a:ext>
            </a:extLst>
          </p:cNvPr>
          <p:cNvSpPr>
            <a:spLocks noGrp="1"/>
          </p:cNvSpPr>
          <p:nvPr>
            <p:ph idx="1"/>
          </p:nvPr>
        </p:nvSpPr>
        <p:spPr>
          <a:xfrm>
            <a:off x="4965431" y="2438400"/>
            <a:ext cx="6586489" cy="3785419"/>
          </a:xfrm>
        </p:spPr>
        <p:txBody>
          <a:bodyPr>
            <a:normAutofit lnSpcReduction="10000"/>
          </a:bodyPr>
          <a:lstStyle/>
          <a:p>
            <a:r>
              <a:rPr lang="en-GB" altLang="en-US" sz="2000" dirty="0"/>
              <a:t> </a:t>
            </a:r>
            <a:r>
              <a:rPr lang="en-GB" altLang="en-US" sz="2400" dirty="0"/>
              <a:t>‘By doing this we can lesson the split that sometimes occurs in the helpers, whereby they believe they are problem free and have no needs, and only see their clients as sick and needy’ (Hawkins and Shohet 2000: 5); </a:t>
            </a:r>
          </a:p>
          <a:p>
            <a:pPr>
              <a:buFont typeface="Wingdings 2" pitchFamily="2" charset="2"/>
              <a:buNone/>
            </a:pPr>
            <a:endParaRPr lang="en-GB" altLang="en-US" sz="2400" dirty="0"/>
          </a:p>
          <a:p>
            <a:r>
              <a:rPr lang="en-GB" altLang="en-US" sz="2400" dirty="0"/>
              <a:t>‘If students do not know that they are potentially murderers, crooks and cowards, they cannot deal therapeutically with these potentialities in their clients (</a:t>
            </a:r>
            <a:r>
              <a:rPr lang="en-GB" altLang="en-US" sz="2400" dirty="0" err="1"/>
              <a:t>Rioch</a:t>
            </a:r>
            <a:r>
              <a:rPr lang="en-GB" altLang="en-US" sz="2400" dirty="0"/>
              <a:t> et al. 1976 in Hawkins and Shohet 2000;3);</a:t>
            </a:r>
          </a:p>
          <a:p>
            <a:pPr>
              <a:buFont typeface="Wingdings 2" pitchFamily="2" charset="2"/>
              <a:buNone/>
            </a:pPr>
            <a:endParaRPr lang="en-GB" altLang="en-US" sz="2000" dirty="0"/>
          </a:p>
          <a:p>
            <a:endParaRPr lang="en-GB" altLang="en-US" sz="2000" dirty="0"/>
          </a:p>
          <a:p>
            <a:endParaRPr lang="en-GB" altLang="en-US" sz="2000" dirty="0"/>
          </a:p>
        </p:txBody>
      </p:sp>
      <p:pic>
        <p:nvPicPr>
          <p:cNvPr id="52228" name="Picture 4" descr="7483">
            <a:extLst>
              <a:ext uri="{FF2B5EF4-FFF2-40B4-BE49-F238E27FC236}">
                <a16:creationId xmlns:a16="http://schemas.microsoft.com/office/drawing/2014/main" id="{97B00A92-189E-6940-8504-45FB4C85A6EC}"/>
              </a:ext>
            </a:extLst>
          </p:cNvPr>
          <p:cNvPicPr>
            <a:picLocks/>
          </p:cNvPicPr>
          <p:nvPr/>
        </p:nvPicPr>
        <p:blipFill rotWithShape="1">
          <a:blip r:embed="rId3">
            <a:extLst>
              <a:ext uri="{28A0092B-C50C-407E-A947-70E740481C1C}">
                <a14:useLocalDpi xmlns:a14="http://schemas.microsoft.com/office/drawing/2010/main" val="0"/>
              </a:ext>
            </a:extLst>
          </a:blip>
          <a:srcRect l="16791" r="32682"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D9F4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79845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3000"/>
                            </p:stCondLst>
                            <p:childTnLst>
                              <p:par>
                                <p:cTn id="10" presetID="2" presetClass="entr" presetSubtype="4" fill="hold"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3324-DD65-854E-86B5-05EE81B9904F}"/>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defRPr/>
            </a:pPr>
            <a:r>
              <a:rPr lang="en-US" sz="3200"/>
              <a:t>Thompson’s PCS Model in Chouhan 2009:5</a:t>
            </a:r>
          </a:p>
        </p:txBody>
      </p:sp>
      <p:pic>
        <p:nvPicPr>
          <p:cNvPr id="15364" name="Picture 2" descr="C:\Users\user\Documents\Resources\PCS_Model.png">
            <a:extLst>
              <a:ext uri="{FF2B5EF4-FFF2-40B4-BE49-F238E27FC236}">
                <a16:creationId xmlns:a16="http://schemas.microsoft.com/office/drawing/2014/main" id="{6F5EF081-BE1B-A44E-8CAD-21EC24AFB2C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4676"/>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154788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C5A2D4C-31AB-7D4C-9561-AD88DD26F760}"/>
              </a:ext>
            </a:extLst>
          </p:cNvPr>
          <p:cNvSpPr>
            <a:spLocks noGrp="1"/>
          </p:cNvSpPr>
          <p:nvPr>
            <p:ph type="title"/>
          </p:nvPr>
        </p:nvSpPr>
        <p:spPr>
          <a:xfrm>
            <a:off x="648929" y="629266"/>
            <a:ext cx="3667039" cy="1676603"/>
          </a:xfrm>
        </p:spPr>
        <p:txBody>
          <a:bodyPr>
            <a:normAutofit/>
          </a:bodyPr>
          <a:lstStyle/>
          <a:p>
            <a:pPr eaLnBrk="1" hangingPunct="1"/>
            <a:r>
              <a:rPr lang="en-GB" altLang="en-US" sz="3600"/>
              <a:t>Thompson’s PCS model</a:t>
            </a:r>
          </a:p>
        </p:txBody>
      </p:sp>
      <p:sp>
        <p:nvSpPr>
          <p:cNvPr id="28674" name="Content Placeholder 2">
            <a:extLst>
              <a:ext uri="{FF2B5EF4-FFF2-40B4-BE49-F238E27FC236}">
                <a16:creationId xmlns:a16="http://schemas.microsoft.com/office/drawing/2014/main" id="{055CEA95-934D-DB4E-949D-DD0272E8A60C}"/>
              </a:ext>
            </a:extLst>
          </p:cNvPr>
          <p:cNvSpPr>
            <a:spLocks noGrp="1"/>
          </p:cNvSpPr>
          <p:nvPr>
            <p:ph idx="1"/>
          </p:nvPr>
        </p:nvSpPr>
        <p:spPr>
          <a:xfrm>
            <a:off x="648931" y="2438401"/>
            <a:ext cx="3667036" cy="3779520"/>
          </a:xfrm>
        </p:spPr>
        <p:txBody>
          <a:bodyPr rtlCol="0">
            <a:normAutofit/>
          </a:bodyPr>
          <a:lstStyle/>
          <a:p>
            <a:pPr>
              <a:buNone/>
              <a:defRPr/>
            </a:pPr>
            <a:r>
              <a:rPr lang="en-GB" sz="1800"/>
              <a:t>Oppression and discrimination operate at three separate but inter related levels – a key theory for you to use……</a:t>
            </a:r>
          </a:p>
          <a:p>
            <a:pPr>
              <a:buNone/>
              <a:defRPr/>
            </a:pPr>
            <a:endParaRPr lang="en-GB" sz="1800"/>
          </a:p>
          <a:p>
            <a:pPr>
              <a:buFont typeface="Arial" charset="0"/>
              <a:buChar char="•"/>
              <a:defRPr/>
            </a:pPr>
            <a:r>
              <a:rPr lang="en-GB" sz="1800"/>
              <a:t>P – Personal</a:t>
            </a:r>
          </a:p>
          <a:p>
            <a:pPr>
              <a:buFont typeface="Arial" charset="0"/>
              <a:buChar char="•"/>
              <a:defRPr/>
            </a:pPr>
            <a:r>
              <a:rPr lang="en-GB" sz="1800"/>
              <a:t>C – Cultural</a:t>
            </a:r>
          </a:p>
          <a:p>
            <a:pPr>
              <a:buFont typeface="Arial" charset="0"/>
              <a:buChar char="•"/>
              <a:defRPr/>
            </a:pPr>
            <a:r>
              <a:rPr lang="en-GB" sz="1800"/>
              <a:t>S – Structural</a:t>
            </a:r>
          </a:p>
          <a:p>
            <a:pPr>
              <a:buFont typeface="Arial" charset="0"/>
              <a:buChar char="•"/>
              <a:defRPr/>
            </a:pPr>
            <a:endParaRPr lang="en-GB" sz="1800"/>
          </a:p>
          <a:p>
            <a:pPr>
              <a:buFont typeface="Arial" charset="0"/>
              <a:buChar char="•"/>
              <a:defRPr/>
            </a:pPr>
            <a:endParaRPr lang="en-GB" sz="1800"/>
          </a:p>
          <a:p>
            <a:pPr>
              <a:buFont typeface="Arial" charset="0"/>
              <a:buChar char="•"/>
              <a:defRPr/>
            </a:pPr>
            <a:r>
              <a:rPr lang="en-GB" sz="1800"/>
              <a:t>Thompson (2003: 13)</a:t>
            </a:r>
          </a:p>
        </p:txBody>
      </p:sp>
      <p:sp>
        <p:nvSpPr>
          <p:cNvPr id="73" name="Rectangle 72">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3" descr="5665">
            <a:extLst>
              <a:ext uri="{FF2B5EF4-FFF2-40B4-BE49-F238E27FC236}">
                <a16:creationId xmlns:a16="http://schemas.microsoft.com/office/drawing/2014/main" id="{ACE813BE-D158-5449-A721-CA22A8E92A3D}"/>
              </a:ext>
            </a:extLst>
          </p:cNvPr>
          <p:cNvPicPr>
            <a:picLocks/>
          </p:cNvPicPr>
          <p:nvPr/>
        </p:nvPicPr>
        <p:blipFill rotWithShape="1">
          <a:blip r:embed="rId3">
            <a:extLst>
              <a:ext uri="{28A0092B-C50C-407E-A947-70E740481C1C}">
                <a14:useLocalDpi xmlns:a14="http://schemas.microsoft.com/office/drawing/2010/main" val="0"/>
              </a:ext>
            </a:extLst>
          </a:blip>
          <a:srcRect t="5373" r="-2" b="4342"/>
          <a:stretch/>
        </p:blipFill>
        <p:spPr bwMode="auto">
          <a:xfrm>
            <a:off x="5276088" y="640082"/>
            <a:ext cx="6276250" cy="5577838"/>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605365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Title 1">
            <a:extLst>
              <a:ext uri="{FF2B5EF4-FFF2-40B4-BE49-F238E27FC236}">
                <a16:creationId xmlns:a16="http://schemas.microsoft.com/office/drawing/2014/main" id="{69F7F749-2271-314A-807D-65D005C51528}"/>
              </a:ext>
            </a:extLst>
          </p:cNvPr>
          <p:cNvSpPr>
            <a:spLocks noGrp="1"/>
          </p:cNvSpPr>
          <p:nvPr>
            <p:ph type="title"/>
          </p:nvPr>
        </p:nvSpPr>
        <p:spPr>
          <a:xfrm>
            <a:off x="804671" y="640263"/>
            <a:ext cx="3284331" cy="5254510"/>
          </a:xfrm>
        </p:spPr>
        <p:txBody>
          <a:bodyPr>
            <a:normAutofit/>
          </a:bodyPr>
          <a:lstStyle/>
          <a:p>
            <a:pPr eaLnBrk="1" hangingPunct="1"/>
            <a:r>
              <a:rPr lang="en-GB" altLang="en-US" dirty="0"/>
              <a:t>According to Chouhan (2009:2) </a:t>
            </a:r>
          </a:p>
        </p:txBody>
      </p:sp>
      <p:sp>
        <p:nvSpPr>
          <p:cNvPr id="18435" name="Content Placeholder 2">
            <a:extLst>
              <a:ext uri="{FF2B5EF4-FFF2-40B4-BE49-F238E27FC236}">
                <a16:creationId xmlns:a16="http://schemas.microsoft.com/office/drawing/2014/main" id="{2E8A03B1-1827-1748-BF18-A427A07A31B9}"/>
              </a:ext>
            </a:extLst>
          </p:cNvPr>
          <p:cNvSpPr>
            <a:spLocks noGrp="1"/>
          </p:cNvSpPr>
          <p:nvPr>
            <p:ph idx="1"/>
          </p:nvPr>
        </p:nvSpPr>
        <p:spPr>
          <a:xfrm>
            <a:off x="5358384" y="640263"/>
            <a:ext cx="6028944" cy="5254510"/>
          </a:xfrm>
        </p:spPr>
        <p:txBody>
          <a:bodyPr anchor="ctr">
            <a:normAutofit/>
          </a:bodyPr>
          <a:lstStyle/>
          <a:p>
            <a:pPr marL="0" indent="0">
              <a:buNone/>
            </a:pPr>
            <a:r>
              <a:rPr lang="en-GB" altLang="en-US" dirty="0">
                <a:solidFill>
                  <a:schemeClr val="bg1"/>
                </a:solidFill>
              </a:rPr>
              <a:t>Anti-oppressive practice is a key principle of work with young people, and involves critically understanding and acting upon the power differences and inequality present at personal, cultural and structural levels;</a:t>
            </a:r>
          </a:p>
          <a:p>
            <a:pPr marL="0" indent="0">
              <a:buNone/>
            </a:pPr>
            <a:endParaRPr lang="en-GB" altLang="en-US" dirty="0">
              <a:solidFill>
                <a:schemeClr val="bg1"/>
              </a:solidFill>
            </a:endParaRPr>
          </a:p>
          <a:p>
            <a:pPr marL="0" indent="0">
              <a:buNone/>
            </a:pPr>
            <a:r>
              <a:rPr lang="en-GB" altLang="en-US" dirty="0">
                <a:solidFill>
                  <a:schemeClr val="bg1"/>
                </a:solidFill>
              </a:rPr>
              <a:t>Spend five mins discussing this as a group, what is your interpretation of this?</a:t>
            </a:r>
          </a:p>
        </p:txBody>
      </p:sp>
    </p:spTree>
    <p:extLst>
      <p:ext uri="{BB962C8B-B14F-4D97-AF65-F5344CB8AC3E}">
        <p14:creationId xmlns:p14="http://schemas.microsoft.com/office/powerpoint/2010/main" val="31738358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458" name="Title 1">
            <a:extLst>
              <a:ext uri="{FF2B5EF4-FFF2-40B4-BE49-F238E27FC236}">
                <a16:creationId xmlns:a16="http://schemas.microsoft.com/office/drawing/2014/main" id="{D2B56A0D-DB98-F341-945C-9E04CF41D641}"/>
              </a:ext>
            </a:extLst>
          </p:cNvPr>
          <p:cNvSpPr>
            <a:spLocks noGrp="1"/>
          </p:cNvSpPr>
          <p:nvPr>
            <p:ph type="title"/>
          </p:nvPr>
        </p:nvSpPr>
        <p:spPr>
          <a:xfrm>
            <a:off x="6094105" y="802955"/>
            <a:ext cx="4977976" cy="1454051"/>
          </a:xfrm>
        </p:spPr>
        <p:txBody>
          <a:bodyPr>
            <a:normAutofit/>
          </a:bodyPr>
          <a:lstStyle/>
          <a:p>
            <a:pPr eaLnBrk="1" hangingPunct="1"/>
            <a:r>
              <a:rPr lang="en-GB" altLang="en-US">
                <a:solidFill>
                  <a:srgbClr val="000000"/>
                </a:solidFill>
              </a:rPr>
              <a:t>According to Chouhan (1999:2) </a:t>
            </a:r>
          </a:p>
        </p:txBody>
      </p:sp>
      <p:sp>
        <p:nvSpPr>
          <p:cNvPr id="13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0BFE2DBF-E617-0F45-8B47-AF33D97C710F}"/>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893" b="9"/>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D3BE2E8-4217-F246-8390-B0E15C40AFF9}"/>
              </a:ext>
            </a:extLst>
          </p:cNvPr>
          <p:cNvSpPr>
            <a:spLocks noGrp="1"/>
          </p:cNvSpPr>
          <p:nvPr>
            <p:ph idx="1"/>
          </p:nvPr>
        </p:nvSpPr>
        <p:spPr>
          <a:xfrm>
            <a:off x="6090574" y="2421682"/>
            <a:ext cx="4977578" cy="3639289"/>
          </a:xfrm>
        </p:spPr>
        <p:txBody>
          <a:bodyPr rtlCol="0" anchor="ctr">
            <a:normAutofit/>
          </a:bodyPr>
          <a:lstStyle/>
          <a:p>
            <a:pPr>
              <a:defRPr/>
            </a:pPr>
            <a:r>
              <a:rPr lang="en-GB" sz="2000">
                <a:solidFill>
                  <a:srgbClr val="000000"/>
                </a:solidFill>
              </a:rPr>
              <a:t>Key thinkers in sociology have analysed how oppression is maintained through structures and the social processes of socialisation and internalisation;(relates to reflective/reflexive practice)</a:t>
            </a:r>
          </a:p>
          <a:p>
            <a:pPr marL="0" indent="0">
              <a:buNone/>
              <a:defRPr/>
            </a:pPr>
            <a:endParaRPr lang="en-GB" sz="2000">
              <a:solidFill>
                <a:srgbClr val="000000"/>
              </a:solidFill>
            </a:endParaRPr>
          </a:p>
          <a:p>
            <a:pPr>
              <a:defRPr/>
            </a:pPr>
            <a:r>
              <a:rPr lang="en-GB" sz="2000">
                <a:solidFill>
                  <a:srgbClr val="000000"/>
                </a:solidFill>
              </a:rPr>
              <a:t>These processes are underpinned by dominant views of what constitutes ‘natural’, ‘normal’ and ‘desirable’ social structures and behaviour (Chouhan 1999:2) </a:t>
            </a:r>
          </a:p>
        </p:txBody>
      </p:sp>
      <p:sp>
        <p:nvSpPr>
          <p:cNvPr id="5" name="TextBox 4">
            <a:extLst>
              <a:ext uri="{FF2B5EF4-FFF2-40B4-BE49-F238E27FC236}">
                <a16:creationId xmlns:a16="http://schemas.microsoft.com/office/drawing/2014/main" id="{3B0FF39C-1148-9447-8C4A-E92095928FD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brsanderswrites.com/2015/09/30/on-writing-race-while-whit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604192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0482" name="Title 1">
            <a:extLst>
              <a:ext uri="{FF2B5EF4-FFF2-40B4-BE49-F238E27FC236}">
                <a16:creationId xmlns:a16="http://schemas.microsoft.com/office/drawing/2014/main" id="{59C2A926-89F6-3E42-BCA1-9110AD31E245}"/>
              </a:ext>
            </a:extLst>
          </p:cNvPr>
          <p:cNvSpPr>
            <a:spLocks noGrp="1"/>
          </p:cNvSpPr>
          <p:nvPr>
            <p:ph type="title"/>
          </p:nvPr>
        </p:nvSpPr>
        <p:spPr>
          <a:xfrm>
            <a:off x="804998" y="798445"/>
            <a:ext cx="4803636" cy="1311664"/>
          </a:xfrm>
        </p:spPr>
        <p:txBody>
          <a:bodyPr>
            <a:normAutofit/>
          </a:bodyPr>
          <a:lstStyle/>
          <a:p>
            <a:pPr eaLnBrk="1" hangingPunct="1"/>
            <a:r>
              <a:rPr lang="en-GB" altLang="en-US">
                <a:solidFill>
                  <a:srgbClr val="000000"/>
                </a:solidFill>
              </a:rPr>
              <a:t>The role of Practitioners…….</a:t>
            </a:r>
          </a:p>
        </p:txBody>
      </p:sp>
      <p:sp>
        <p:nvSpPr>
          <p:cNvPr id="3" name="Content Placeholder 2">
            <a:extLst>
              <a:ext uri="{FF2B5EF4-FFF2-40B4-BE49-F238E27FC236}">
                <a16:creationId xmlns:a16="http://schemas.microsoft.com/office/drawing/2014/main" id="{DF1779F9-BBC9-F444-9D78-C5B4CABF4AE2}"/>
              </a:ext>
            </a:extLst>
          </p:cNvPr>
          <p:cNvSpPr>
            <a:spLocks noGrp="1"/>
          </p:cNvSpPr>
          <p:nvPr>
            <p:ph idx="1"/>
          </p:nvPr>
        </p:nvSpPr>
        <p:spPr>
          <a:xfrm>
            <a:off x="804997" y="2272143"/>
            <a:ext cx="4706803" cy="3788830"/>
          </a:xfrm>
        </p:spPr>
        <p:txBody>
          <a:bodyPr rtlCol="0" anchor="ctr">
            <a:normAutofit lnSpcReduction="10000"/>
          </a:bodyPr>
          <a:lstStyle/>
          <a:p>
            <a:pPr>
              <a:defRPr/>
            </a:pPr>
            <a:r>
              <a:rPr lang="en-GB" sz="2000" dirty="0">
                <a:solidFill>
                  <a:srgbClr val="000000"/>
                </a:solidFill>
              </a:rPr>
              <a:t>The role of practitioners is to engage in dialogue with young people and their communities, enabling and achieving a level of critical consciousness to challenge oppression;</a:t>
            </a:r>
          </a:p>
          <a:p>
            <a:pPr marL="0" indent="0">
              <a:buNone/>
              <a:defRPr/>
            </a:pPr>
            <a:endParaRPr lang="en-GB" sz="2000" dirty="0">
              <a:solidFill>
                <a:srgbClr val="000000"/>
              </a:solidFill>
            </a:endParaRPr>
          </a:p>
          <a:p>
            <a:pPr>
              <a:defRPr/>
            </a:pPr>
            <a:r>
              <a:rPr lang="en-GB" sz="2000" dirty="0">
                <a:solidFill>
                  <a:srgbClr val="000000"/>
                </a:solidFill>
              </a:rPr>
              <a:t>In order to do this, practitioners need to understand who they are and the process of how they come to think and feel the way they do about ‘others’.</a:t>
            </a:r>
          </a:p>
          <a:p>
            <a:pPr>
              <a:defRPr/>
            </a:pPr>
            <a:endParaRPr lang="en-GB" sz="2000" dirty="0">
              <a:solidFill>
                <a:srgbClr val="000000"/>
              </a:solidFill>
            </a:endParaRPr>
          </a:p>
          <a:p>
            <a:pPr>
              <a:defRPr/>
            </a:pPr>
            <a:r>
              <a:rPr lang="en-GB" sz="2000" dirty="0">
                <a:solidFill>
                  <a:srgbClr val="000000"/>
                </a:solidFill>
              </a:rPr>
              <a:t>How does this apply to us as Supervisors?</a:t>
            </a:r>
          </a:p>
          <a:p>
            <a:pPr marL="0" indent="0">
              <a:buNone/>
              <a:defRPr/>
            </a:pPr>
            <a:endParaRPr lang="en-GB" sz="2000" b="1" dirty="0">
              <a:solidFill>
                <a:srgbClr val="000000"/>
              </a:solidFill>
            </a:endParaRPr>
          </a:p>
          <a:p>
            <a:pPr marL="0" indent="0">
              <a:buNone/>
              <a:defRPr/>
            </a:pPr>
            <a:endParaRPr lang="en-GB" sz="2000" dirty="0">
              <a:solidFill>
                <a:srgbClr val="000000"/>
              </a:solidFill>
            </a:endParaRPr>
          </a:p>
        </p:txBody>
      </p:sp>
      <p:sp>
        <p:nvSpPr>
          <p:cNvPr id="75"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8A55ACA-2B81-8142-88CB-DCE0D3CB87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935" r="-3" b="2892"/>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5" name="TextBox 4">
            <a:extLst>
              <a:ext uri="{FF2B5EF4-FFF2-40B4-BE49-F238E27FC236}">
                <a16:creationId xmlns:a16="http://schemas.microsoft.com/office/drawing/2014/main" id="{73D9F0C3-06F5-1D4F-A80F-CCBCC99898AD}"/>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decolonizeallthethings.com/2015/01/01/critical-thinking-employing-education-to-develop-a-critical-consciousnes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26443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175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175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17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17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a:extLst>
              <a:ext uri="{FF2B5EF4-FFF2-40B4-BE49-F238E27FC236}">
                <a16:creationId xmlns:a16="http://schemas.microsoft.com/office/drawing/2014/main" id="{F13B0ECB-FB73-944D-91EE-063AA6F149F7}"/>
              </a:ext>
            </a:extLst>
          </p:cNvPr>
          <p:cNvPicPr>
            <a:picLocks noGrp="1"/>
          </p:cNvPicPr>
          <p:nvPr>
            <p:ph sz="half" idx="2"/>
          </p:nvPr>
        </p:nvPicPr>
        <p:blipFill rotWithShape="1">
          <a:blip r:embed="rId2">
            <a:extLst>
              <a:ext uri="{28A0092B-C50C-407E-A947-70E740481C1C}">
                <a14:useLocalDpi xmlns:a14="http://schemas.microsoft.com/office/drawing/2010/main" val="0"/>
              </a:ext>
            </a:extLst>
          </a:blip>
          <a:srcRect l="488" r="2608" b="-2"/>
          <a:stretch/>
        </p:blipFill>
        <p:spPr bwMode="auto">
          <a:xfrm>
            <a:off x="0" y="-33109"/>
            <a:ext cx="5296478" cy="6857990"/>
          </a:xfrm>
          <a:custGeom>
            <a:avLst/>
            <a:gdLst/>
            <a:ahLst/>
            <a:cxnLst/>
            <a:rect l="l" t="t" r="r" b="b"/>
            <a:pathLst>
              <a:path w="4636517" h="6858000">
                <a:moveTo>
                  <a:pt x="0" y="0"/>
                </a:moveTo>
                <a:lnTo>
                  <a:pt x="4636517" y="0"/>
                </a:lnTo>
                <a:lnTo>
                  <a:pt x="4636517" y="6858000"/>
                </a:lnTo>
                <a:lnTo>
                  <a:pt x="0" y="6858000"/>
                </a:lnTo>
                <a:close/>
              </a:path>
            </a:pathLst>
          </a:custGeom>
          <a:noFill/>
        </p:spPr>
      </p:pic>
      <p:sp>
        <p:nvSpPr>
          <p:cNvPr id="14" name="Arc 13">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A038B3C-D162-DB45-9A72-284E4F2D164B}"/>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dirty="0"/>
              <a:t>Lifeline – Direct Task</a:t>
            </a:r>
          </a:p>
        </p:txBody>
      </p:sp>
      <p:sp>
        <p:nvSpPr>
          <p:cNvPr id="5" name="Content Placeholder 4">
            <a:extLst>
              <a:ext uri="{FF2B5EF4-FFF2-40B4-BE49-F238E27FC236}">
                <a16:creationId xmlns:a16="http://schemas.microsoft.com/office/drawing/2014/main" id="{560B3731-1EF1-9348-BFA7-43B1BAEE36B0}"/>
              </a:ext>
            </a:extLst>
          </p:cNvPr>
          <p:cNvSpPr>
            <a:spLocks noGrp="1"/>
          </p:cNvSpPr>
          <p:nvPr>
            <p:ph sz="half" idx="1"/>
          </p:nvPr>
        </p:nvSpPr>
        <p:spPr>
          <a:xfrm>
            <a:off x="5827048" y="1868487"/>
            <a:ext cx="5721484" cy="4351338"/>
          </a:xfrm>
        </p:spPr>
        <p:txBody>
          <a:bodyPr vert="horz" lIns="91440" tIns="45720" rIns="91440" bIns="45720" rtlCol="0">
            <a:normAutofit/>
          </a:bodyPr>
          <a:lstStyle/>
          <a:p>
            <a:pPr marL="0">
              <a:defRPr/>
            </a:pPr>
            <a:r>
              <a:rPr lang="en-US" sz="2400" dirty="0"/>
              <a:t>A tool that provides the participants an opportunity for self-reflection and individual insight while exploring various issues/topics – How ‘you’ have come to be ‘you’;</a:t>
            </a:r>
          </a:p>
          <a:p>
            <a:pPr>
              <a:defRPr/>
            </a:pPr>
            <a:r>
              <a:rPr lang="en-US" sz="2400" dirty="0"/>
              <a:t>Key life events – impact upon you:</a:t>
            </a:r>
          </a:p>
          <a:p>
            <a:pPr>
              <a:defRPr/>
            </a:pPr>
            <a:r>
              <a:rPr lang="en-US" sz="2400" dirty="0"/>
              <a:t> (birth of brother when I was nine, parents divorce when I was three);</a:t>
            </a:r>
          </a:p>
          <a:p>
            <a:pPr>
              <a:defRPr/>
            </a:pPr>
            <a:r>
              <a:rPr lang="en-US" sz="2400" dirty="0"/>
              <a:t>Be careful what you disclose…..sensitive</a:t>
            </a:r>
          </a:p>
          <a:p>
            <a:pPr>
              <a:defRPr/>
            </a:pPr>
            <a:endParaRPr lang="en-US" sz="2400" dirty="0"/>
          </a:p>
          <a:p>
            <a:pPr marL="0" indent="0">
              <a:buNone/>
              <a:defRPr/>
            </a:pPr>
            <a:r>
              <a:rPr lang="en-US" sz="2400" dirty="0"/>
              <a:t>(See Directed Task on Moodle for today)</a:t>
            </a:r>
          </a:p>
          <a:p>
            <a:endParaRPr lang="en-US" sz="2400" dirty="0"/>
          </a:p>
        </p:txBody>
      </p:sp>
    </p:spTree>
    <p:extLst>
      <p:ext uri="{BB962C8B-B14F-4D97-AF65-F5344CB8AC3E}">
        <p14:creationId xmlns:p14="http://schemas.microsoft.com/office/powerpoint/2010/main" val="577520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709B0E-03D6-224C-BC67-A587E85DE78D}"/>
              </a:ext>
            </a:extLst>
          </p:cNvPr>
          <p:cNvSpPr>
            <a:spLocks noGrp="1"/>
          </p:cNvSpPr>
          <p:nvPr>
            <p:ph type="title"/>
          </p:nvPr>
        </p:nvSpPr>
        <p:spPr>
          <a:xfrm>
            <a:off x="4965430" y="629268"/>
            <a:ext cx="6586491" cy="1286160"/>
          </a:xfrm>
        </p:spPr>
        <p:txBody>
          <a:bodyPr anchor="b">
            <a:normAutofit/>
          </a:bodyPr>
          <a:lstStyle/>
          <a:p>
            <a:endParaRPr lang="en-US"/>
          </a:p>
        </p:txBody>
      </p:sp>
      <p:sp>
        <p:nvSpPr>
          <p:cNvPr id="6" name="Content Placeholder 5">
            <a:extLst>
              <a:ext uri="{FF2B5EF4-FFF2-40B4-BE49-F238E27FC236}">
                <a16:creationId xmlns:a16="http://schemas.microsoft.com/office/drawing/2014/main" id="{100A122A-3391-7045-8EAD-A0C2A8F346B7}"/>
              </a:ext>
            </a:extLst>
          </p:cNvPr>
          <p:cNvSpPr>
            <a:spLocks noGrp="1"/>
          </p:cNvSpPr>
          <p:nvPr>
            <p:ph idx="1"/>
          </p:nvPr>
        </p:nvSpPr>
        <p:spPr>
          <a:xfrm>
            <a:off x="4965431" y="2438400"/>
            <a:ext cx="6586489" cy="3785419"/>
          </a:xfrm>
        </p:spPr>
        <p:txBody>
          <a:bodyPr>
            <a:normAutofit/>
          </a:bodyPr>
          <a:lstStyle/>
          <a:p>
            <a:pPr marL="0" indent="0">
              <a:buNone/>
            </a:pPr>
            <a:endParaRPr lang="en-US" sz="2000" dirty="0"/>
          </a:p>
          <a:p>
            <a:pPr marL="0" indent="0">
              <a:buNone/>
            </a:pPr>
            <a:endParaRPr lang="en-US" sz="2000" dirty="0"/>
          </a:p>
          <a:p>
            <a:pPr marL="0" indent="0">
              <a:buNone/>
            </a:pPr>
            <a:endParaRPr lang="en-US" sz="2000" dirty="0"/>
          </a:p>
          <a:p>
            <a:pPr marL="0" indent="0" algn="ctr">
              <a:buNone/>
            </a:pPr>
            <a:r>
              <a:rPr lang="en-US" sz="3600" dirty="0"/>
              <a:t>Reflective Practice </a:t>
            </a:r>
          </a:p>
        </p:txBody>
      </p:sp>
      <p:pic>
        <p:nvPicPr>
          <p:cNvPr id="8" name="Picture 7">
            <a:extLst>
              <a:ext uri="{FF2B5EF4-FFF2-40B4-BE49-F238E27FC236}">
                <a16:creationId xmlns:a16="http://schemas.microsoft.com/office/drawing/2014/main" id="{FAD056ED-9145-CF4E-8DBD-E2D13224647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916" r="6662"/>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EC02A"/>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A4E7F47-4D61-3A4A-B350-11E9D874A5B6}"/>
              </a:ext>
            </a:extLst>
          </p:cNvPr>
          <p:cNvSpPr txBox="1"/>
          <p:nvPr/>
        </p:nvSpPr>
        <p:spPr>
          <a:xfrm>
            <a:off x="2195499" y="6657945"/>
            <a:ext cx="244009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rehospitalresearch.eu/?p=155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478963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E1C6A-173D-5D46-A5CE-BDB62ED8E70B}"/>
              </a:ext>
            </a:extLst>
          </p:cNvPr>
          <p:cNvSpPr>
            <a:spLocks noGrp="1"/>
          </p:cNvSpPr>
          <p:nvPr>
            <p:ph type="title"/>
          </p:nvPr>
        </p:nvSpPr>
        <p:spPr>
          <a:xfrm>
            <a:off x="4965430" y="629268"/>
            <a:ext cx="6586491" cy="1286160"/>
          </a:xfrm>
        </p:spPr>
        <p:txBody>
          <a:bodyPr vert="horz" lIns="91440" tIns="45720" rIns="91440" bIns="45720" rtlCol="0" anchor="b">
            <a:normAutofit fontScale="90000"/>
          </a:bodyPr>
          <a:lstStyle/>
          <a:p>
            <a:r>
              <a:rPr lang="en-US" sz="4100" dirty="0"/>
              <a:t>Critically reflective practice –How does this align with what we looked at earlier?</a:t>
            </a:r>
          </a:p>
        </p:txBody>
      </p:sp>
      <p:sp>
        <p:nvSpPr>
          <p:cNvPr id="3" name="Content Placeholder 2">
            <a:extLst>
              <a:ext uri="{FF2B5EF4-FFF2-40B4-BE49-F238E27FC236}">
                <a16:creationId xmlns:a16="http://schemas.microsoft.com/office/drawing/2014/main" id="{D87F9921-9F26-1140-86A7-CF5079330FE3}"/>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3200" dirty="0"/>
              <a:t>An approach to reflective practice that does not adopt a critical perspective would produce a poor-quality practice and, in some respects, dangerous practice – for example, by unwittingly reinforcing patterns of discrimination</a:t>
            </a:r>
          </a:p>
          <a:p>
            <a:pPr marL="0" indent="0">
              <a:buNone/>
            </a:pPr>
            <a:r>
              <a:rPr lang="en-US" sz="3200" dirty="0"/>
              <a:t> </a:t>
            </a:r>
            <a:r>
              <a:rPr lang="en-US" sz="2000" dirty="0"/>
              <a:t>(Thompson and Thompson, 2008, p. 27)</a:t>
            </a:r>
          </a:p>
        </p:txBody>
      </p:sp>
      <p:pic>
        <p:nvPicPr>
          <p:cNvPr id="5" name="Picture 2">
            <a:extLst>
              <a:ext uri="{FF2B5EF4-FFF2-40B4-BE49-F238E27FC236}">
                <a16:creationId xmlns:a16="http://schemas.microsoft.com/office/drawing/2014/main" id="{7EFA58F6-A4E8-BB42-9972-73BD1FF1E47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6488"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2D74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851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9978A-781B-C44A-AADA-B3E2E0E8614F}"/>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a:solidFill>
                  <a:schemeClr val="bg1"/>
                </a:solidFill>
              </a:rPr>
              <a:t>Bandman and Bandman (1995, p.7)</a:t>
            </a:r>
          </a:p>
        </p:txBody>
      </p:sp>
      <p:pic>
        <p:nvPicPr>
          <p:cNvPr id="6" name="Content Placeholder 5" descr="A picture containing whiteboard&#10;&#10;Description automatically generated">
            <a:extLst>
              <a:ext uri="{FF2B5EF4-FFF2-40B4-BE49-F238E27FC236}">
                <a16:creationId xmlns:a16="http://schemas.microsoft.com/office/drawing/2014/main" id="{D4DDFB7B-70D5-244E-8E5A-0104A1C0867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982" r="9053" b="2"/>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3B59843A-695D-2442-87B5-A170DC14CC83}"/>
              </a:ext>
            </a:extLst>
          </p:cNvPr>
          <p:cNvSpPr>
            <a:spLocks noGrp="1"/>
          </p:cNvSpPr>
          <p:nvPr>
            <p:ph sz="half" idx="1"/>
          </p:nvPr>
        </p:nvSpPr>
        <p:spPr>
          <a:xfrm>
            <a:off x="7546848" y="2516777"/>
            <a:ext cx="3803904" cy="3660185"/>
          </a:xfrm>
        </p:spPr>
        <p:txBody>
          <a:bodyPr vert="horz" lIns="91440" tIns="45720" rIns="91440" bIns="45720" rtlCol="0" anchor="ctr">
            <a:normAutofit/>
          </a:bodyPr>
          <a:lstStyle/>
          <a:p>
            <a:r>
              <a:rPr lang="en-US" sz="2200"/>
              <a:t>Critical thinking is ‘the rational examination of ideas, inferences, statements, beliefs, and actions’. They clarify their definition by stating that critical thinking includes scientific reasoning, the use of the nursing process, decision –making and reasoning about issues (In Taylor, 2006, p.105)</a:t>
            </a:r>
          </a:p>
          <a:p>
            <a:endParaRPr lang="en-US" sz="2200"/>
          </a:p>
        </p:txBody>
      </p:sp>
      <p:sp>
        <p:nvSpPr>
          <p:cNvPr id="7" name="TextBox 6">
            <a:extLst>
              <a:ext uri="{FF2B5EF4-FFF2-40B4-BE49-F238E27FC236}">
                <a16:creationId xmlns:a16="http://schemas.microsoft.com/office/drawing/2014/main" id="{63C6CD7E-1D72-EF4B-A15A-5A3571B48477}"/>
              </a:ext>
            </a:extLst>
          </p:cNvPr>
          <p:cNvSpPr txBox="1"/>
          <p:nvPr/>
        </p:nvSpPr>
        <p:spPr>
          <a:xfrm>
            <a:off x="4890639" y="5976907"/>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verypiecematters.com/jget/volume03-issue01/card-game-to-improve-critical-think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901253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91897-6E8F-9A4B-86F0-9407D6B76FE7}"/>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a:solidFill>
                  <a:schemeClr val="bg1"/>
                </a:solidFill>
              </a:rPr>
              <a:t>Bandman and Bandman (1995, p.7)</a:t>
            </a:r>
          </a:p>
        </p:txBody>
      </p:sp>
      <p:pic>
        <p:nvPicPr>
          <p:cNvPr id="6" name="Content Placeholder 5" descr="Logo&#10;&#10;Description automatically generated">
            <a:extLst>
              <a:ext uri="{FF2B5EF4-FFF2-40B4-BE49-F238E27FC236}">
                <a16:creationId xmlns:a16="http://schemas.microsoft.com/office/drawing/2014/main" id="{BC03CFFE-8D3D-B247-8A3C-AF048739519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291" r="4519"/>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4D196BA0-E0A8-D241-9BC1-2ED02797E835}"/>
              </a:ext>
            </a:extLst>
          </p:cNvPr>
          <p:cNvSpPr>
            <a:spLocks noGrp="1"/>
          </p:cNvSpPr>
          <p:nvPr>
            <p:ph sz="half" idx="1"/>
          </p:nvPr>
        </p:nvSpPr>
        <p:spPr>
          <a:xfrm>
            <a:off x="7546848" y="2516777"/>
            <a:ext cx="3803904" cy="3660185"/>
          </a:xfrm>
        </p:spPr>
        <p:txBody>
          <a:bodyPr vert="horz" lIns="91440" tIns="45720" rIns="91440" bIns="45720" rtlCol="0" anchor="ctr">
            <a:normAutofit/>
          </a:bodyPr>
          <a:lstStyle/>
          <a:p>
            <a:r>
              <a:rPr lang="en-US" sz="2000"/>
              <a:t>Adding further specifications to the definition, they make it clear that critical thinking is reasoning in which we analyse the use of language , formulate problems, clarify and explicate assumptions, weigh evidence, evaluate conclusions, discriminate between good and bad arguments, and seek to justify those facts that result in credible beliefs and actions                                             (In Taylor, 2006, p.105)</a:t>
            </a:r>
          </a:p>
          <a:p>
            <a:endParaRPr lang="en-US" sz="2000"/>
          </a:p>
        </p:txBody>
      </p:sp>
    </p:spTree>
    <p:extLst>
      <p:ext uri="{BB962C8B-B14F-4D97-AF65-F5344CB8AC3E}">
        <p14:creationId xmlns:p14="http://schemas.microsoft.com/office/powerpoint/2010/main" val="3503217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42505D"/>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16FCADC-05F3-334C-877A-ED7D7C7FE7A6}"/>
              </a:ext>
            </a:extLst>
          </p:cNvPr>
          <p:cNvSpPr>
            <a:spLocks noGrp="1"/>
          </p:cNvSpPr>
          <p:nvPr>
            <p:ph type="title"/>
          </p:nvPr>
        </p:nvSpPr>
        <p:spPr>
          <a:xfrm>
            <a:off x="777240" y="694944"/>
            <a:ext cx="6610388" cy="1042416"/>
          </a:xfrm>
        </p:spPr>
        <p:txBody>
          <a:bodyPr vert="horz" lIns="91440" tIns="45720" rIns="91440" bIns="45720" rtlCol="0" anchor="ctr">
            <a:normAutofit/>
          </a:bodyPr>
          <a:lstStyle/>
          <a:p>
            <a:r>
              <a:rPr lang="en-US" sz="4200" kern="1200">
                <a:solidFill>
                  <a:srgbClr val="FFFFFF"/>
                </a:solidFill>
                <a:latin typeface="+mj-lt"/>
                <a:ea typeface="+mj-ea"/>
                <a:cs typeface="+mj-cs"/>
              </a:rPr>
              <a:t>Take a look at this video:</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0614B">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0614B">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Online Media 4" descr="What is a Critical Reflection? Introducing the “What, So What, Now What” Model">
            <a:hlinkClick r:id="" action="ppaction://media"/>
            <a:extLst>
              <a:ext uri="{FF2B5EF4-FFF2-40B4-BE49-F238E27FC236}">
                <a16:creationId xmlns:a16="http://schemas.microsoft.com/office/drawing/2014/main" id="{3966CF2D-725E-D043-BCDC-CEA1A395A234}"/>
              </a:ext>
            </a:extLst>
          </p:cNvPr>
          <p:cNvPicPr>
            <a:picLocks noGrp="1" noRot="1" noChangeAspect="1"/>
          </p:cNvPicPr>
          <p:nvPr>
            <p:ph sz="half" idx="2"/>
            <a:videoFile r:link="rId1"/>
          </p:nvPr>
        </p:nvPicPr>
        <p:blipFill>
          <a:blip r:embed="rId3"/>
          <a:stretch>
            <a:fillRect/>
          </a:stretch>
        </p:blipFill>
        <p:spPr>
          <a:xfrm>
            <a:off x="670142" y="2353040"/>
            <a:ext cx="6795370" cy="3822395"/>
          </a:xfrm>
          <a:prstGeom prst="rect">
            <a:avLst/>
          </a:prstGeom>
        </p:spPr>
      </p:pic>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0952D-3C85-CE42-87BD-BDA004EE6CB7}"/>
              </a:ext>
            </a:extLst>
          </p:cNvPr>
          <p:cNvSpPr>
            <a:spLocks noGrp="1"/>
          </p:cNvSpPr>
          <p:nvPr>
            <p:ph sz="half" idx="1"/>
          </p:nvPr>
        </p:nvSpPr>
        <p:spPr>
          <a:xfrm>
            <a:off x="8109311" y="2393792"/>
            <a:ext cx="3360212" cy="3740893"/>
          </a:xfrm>
        </p:spPr>
        <p:txBody>
          <a:bodyPr vert="horz" lIns="91440" tIns="45720" rIns="91440" bIns="45720" rtlCol="0" anchor="ctr">
            <a:normAutofit/>
          </a:bodyPr>
          <a:lstStyle/>
          <a:p>
            <a:r>
              <a:rPr lang="en-US" sz="2400" dirty="0"/>
              <a:t>What is critical reflection? </a:t>
            </a:r>
          </a:p>
          <a:p>
            <a:endParaRPr lang="en-US" sz="2400" dirty="0"/>
          </a:p>
          <a:p>
            <a:r>
              <a:rPr lang="en-US" sz="2400" dirty="0"/>
              <a:t>Take a look at this video, how will this inform your reflective logs focusing upon Supervision Practice? </a:t>
            </a:r>
          </a:p>
        </p:txBody>
      </p:sp>
    </p:spTree>
    <p:extLst>
      <p:ext uri="{BB962C8B-B14F-4D97-AF65-F5344CB8AC3E}">
        <p14:creationId xmlns:p14="http://schemas.microsoft.com/office/powerpoint/2010/main" val="136199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3FE580D-EB2C-F84F-96C0-15F67FE606BD}"/>
              </a:ext>
            </a:extLst>
          </p:cNvPr>
          <p:cNvPicPr>
            <a:picLocks noGrp="1"/>
          </p:cNvPicPr>
          <p:nvPr>
            <p:ph idx="1"/>
          </p:nvPr>
        </p:nvPicPr>
        <p:blipFill rotWithShape="1">
          <a:blip r:embed="rId2">
            <a:extLst>
              <a:ext uri="{28A0092B-C50C-407E-A947-70E740481C1C}">
                <a14:useLocalDpi xmlns:a14="http://schemas.microsoft.com/office/drawing/2010/main" val="0"/>
              </a:ext>
            </a:extLst>
          </a:blip>
          <a:srcRect t="196" r="2" b="2"/>
          <a:stretch/>
        </p:blipFill>
        <p:spPr>
          <a:xfrm>
            <a:off x="1268281" y="1038595"/>
            <a:ext cx="9889808" cy="5576770"/>
          </a:xfrm>
          <a:prstGeom prst="rect">
            <a:avLst/>
          </a:prstGeom>
        </p:spPr>
      </p:pic>
      <p:sp>
        <p:nvSpPr>
          <p:cNvPr id="5" name="TextBox 4">
            <a:extLst>
              <a:ext uri="{FF2B5EF4-FFF2-40B4-BE49-F238E27FC236}">
                <a16:creationId xmlns:a16="http://schemas.microsoft.com/office/drawing/2014/main" id="{12943F1F-7369-794F-93CB-42BA5C85C7A4}"/>
              </a:ext>
            </a:extLst>
          </p:cNvPr>
          <p:cNvSpPr txBox="1"/>
          <p:nvPr/>
        </p:nvSpPr>
        <p:spPr>
          <a:xfrm>
            <a:off x="2592888" y="237995"/>
            <a:ext cx="8054235" cy="707886"/>
          </a:xfrm>
          <a:prstGeom prst="rect">
            <a:avLst/>
          </a:prstGeom>
          <a:noFill/>
        </p:spPr>
        <p:txBody>
          <a:bodyPr wrap="square" rtlCol="0">
            <a:spAutoFit/>
          </a:bodyPr>
          <a:lstStyle/>
          <a:p>
            <a:r>
              <a:rPr lang="en-GB" sz="2000" dirty="0">
                <a:solidFill>
                  <a:schemeClr val="bg1"/>
                </a:solidFill>
              </a:rPr>
              <a:t>6 stages of Gibbs’ model of reflection – Following this model will support your critical reflection. </a:t>
            </a:r>
            <a:endParaRPr lang="en-US" sz="2000" dirty="0">
              <a:solidFill>
                <a:schemeClr val="bg1"/>
              </a:solidFill>
            </a:endParaRPr>
          </a:p>
        </p:txBody>
      </p:sp>
    </p:spTree>
    <p:extLst>
      <p:ext uri="{BB962C8B-B14F-4D97-AF65-F5344CB8AC3E}">
        <p14:creationId xmlns:p14="http://schemas.microsoft.com/office/powerpoint/2010/main" val="4012565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DB533-1E81-EF4A-AA67-8344C236DD44}"/>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Individual Task: 15 mins </a:t>
            </a:r>
            <a:br>
              <a:rPr lang="en-US">
                <a:solidFill>
                  <a:schemeClr val="bg1"/>
                </a:solidFill>
              </a:rPr>
            </a:br>
            <a:endParaRPr lang="en-US">
              <a:solidFill>
                <a:schemeClr val="bg1"/>
              </a:solidFill>
            </a:endParaRPr>
          </a:p>
        </p:txBody>
      </p:sp>
      <p:sp>
        <p:nvSpPr>
          <p:cNvPr id="3" name="Content Placeholder 2">
            <a:extLst>
              <a:ext uri="{FF2B5EF4-FFF2-40B4-BE49-F238E27FC236}">
                <a16:creationId xmlns:a16="http://schemas.microsoft.com/office/drawing/2014/main" id="{7B1AC0E5-9978-AB4F-97A9-90D279D94E39}"/>
              </a:ext>
            </a:extLst>
          </p:cNvPr>
          <p:cNvSpPr>
            <a:spLocks noGrp="1"/>
          </p:cNvSpPr>
          <p:nvPr>
            <p:ph idx="1"/>
          </p:nvPr>
        </p:nvSpPr>
        <p:spPr>
          <a:xfrm>
            <a:off x="651307" y="4460487"/>
            <a:ext cx="3377184" cy="1757433"/>
          </a:xfrm>
          <a:noFill/>
        </p:spPr>
        <p:txBody>
          <a:bodyPr vert="horz" lIns="91440" tIns="45720" rIns="91440" bIns="45720" rtlCol="0">
            <a:normAutofit/>
          </a:bodyPr>
          <a:lstStyle/>
          <a:p>
            <a:pPr marL="0" indent="0">
              <a:buNone/>
            </a:pPr>
            <a:r>
              <a:rPr lang="en-US" sz="2200" dirty="0">
                <a:solidFill>
                  <a:schemeClr val="bg1"/>
                </a:solidFill>
              </a:rPr>
              <a:t>Using one of your supervision sessions, follow Gibb’s model and identify key learning points. Feedback to main group.</a:t>
            </a:r>
          </a:p>
        </p:txBody>
      </p:sp>
      <p:pic>
        <p:nvPicPr>
          <p:cNvPr id="5" name="Picture 4" descr="A picture containing text, blackboard, person, posing&#10;&#10;Description automatically generated">
            <a:extLst>
              <a:ext uri="{FF2B5EF4-FFF2-40B4-BE49-F238E27FC236}">
                <a16:creationId xmlns:a16="http://schemas.microsoft.com/office/drawing/2014/main" id="{8DEBDFB0-E0A1-F241-B31F-D1C14FDAB09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902" r="17152"/>
          <a:stretch/>
        </p:blipFill>
        <p:spPr>
          <a:xfrm>
            <a:off x="4654297" y="10"/>
            <a:ext cx="7537704" cy="6857990"/>
          </a:xfrm>
          <a:prstGeom prst="rect">
            <a:avLst/>
          </a:prstGeom>
        </p:spPr>
      </p:pic>
      <p:sp>
        <p:nvSpPr>
          <p:cNvPr id="6" name="TextBox 5">
            <a:extLst>
              <a:ext uri="{FF2B5EF4-FFF2-40B4-BE49-F238E27FC236}">
                <a16:creationId xmlns:a16="http://schemas.microsoft.com/office/drawing/2014/main" id="{EB8363B7-7029-AD4F-9152-25152F570A2B}"/>
              </a:ext>
            </a:extLst>
          </p:cNvPr>
          <p:cNvSpPr txBox="1"/>
          <p:nvPr/>
        </p:nvSpPr>
        <p:spPr>
          <a:xfrm>
            <a:off x="10005185"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journalistsresource.org/tip-sheets/research/guide-academic-methods-critical-thinking-theory-overview-journalist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266874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srcRect t="12500" r="-1" b="-1"/>
          <a:stretch/>
        </p:blipFill>
        <p:spPr>
          <a:xfrm>
            <a:off x="321733" y="321733"/>
            <a:ext cx="11548534" cy="6214534"/>
          </a:xfrm>
          <a:prstGeom prst="rect">
            <a:avLst/>
          </a:pr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050889" y="365758"/>
            <a:ext cx="6784259" cy="1828800"/>
          </a:xfrm>
        </p:spPr>
        <p:txBody>
          <a:bodyPr vert="horz" lIns="91440" tIns="45720" rIns="91440" bIns="45720" rtlCol="0" anchor="ctr">
            <a:normAutofit/>
          </a:bodyPr>
          <a:lstStyle/>
          <a:p>
            <a:pPr>
              <a:defRPr/>
            </a:pPr>
            <a:br>
              <a:rPr lang="en-US" sz="2300">
                <a:solidFill>
                  <a:schemeClr val="tx1">
                    <a:lumMod val="85000"/>
                    <a:lumOff val="15000"/>
                  </a:schemeClr>
                </a:solidFill>
              </a:rPr>
            </a:br>
            <a:r>
              <a:rPr lang="en-US" sz="2300">
                <a:solidFill>
                  <a:schemeClr val="tx1">
                    <a:lumMod val="85000"/>
                    <a:lumOff val="15000"/>
                  </a:schemeClr>
                </a:solidFill>
              </a:rPr>
              <a:t>Objectives to be covered:</a:t>
            </a:r>
            <a:br>
              <a:rPr lang="en-US" sz="2300">
                <a:solidFill>
                  <a:schemeClr val="tx1">
                    <a:lumMod val="85000"/>
                    <a:lumOff val="15000"/>
                  </a:schemeClr>
                </a:solidFill>
              </a:rPr>
            </a:br>
            <a:r>
              <a:rPr lang="en-US" sz="2300">
                <a:solidFill>
                  <a:schemeClr val="tx1">
                    <a:lumMod val="85000"/>
                    <a:lumOff val="15000"/>
                  </a:schemeClr>
                </a:solidFill>
              </a:rPr>
              <a:t>At the end of the session students will be able to:</a:t>
            </a:r>
            <a:br>
              <a:rPr lang="en-US" sz="2300">
                <a:solidFill>
                  <a:schemeClr val="tx1">
                    <a:lumMod val="85000"/>
                    <a:lumOff val="15000"/>
                  </a:schemeClr>
                </a:solidFill>
              </a:rPr>
            </a:br>
            <a:br>
              <a:rPr lang="en-US" sz="2300">
                <a:solidFill>
                  <a:schemeClr val="tx1">
                    <a:lumMod val="85000"/>
                    <a:lumOff val="15000"/>
                  </a:schemeClr>
                </a:solidFill>
              </a:rPr>
            </a:br>
            <a:endParaRPr lang="en-US" sz="2300">
              <a:solidFill>
                <a:schemeClr val="tx1">
                  <a:lumMod val="85000"/>
                  <a:lumOff val="15000"/>
                </a:schemeClr>
              </a:solidFill>
            </a:endParaRPr>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Rectangle 1">
            <a:extLst>
              <a:ext uri="{FF2B5EF4-FFF2-40B4-BE49-F238E27FC236}">
                <a16:creationId xmlns:a16="http://schemas.microsoft.com/office/drawing/2014/main" id="{B5502DEF-28C6-AF4D-8446-20199FCE1CFB}"/>
              </a:ext>
            </a:extLst>
          </p:cNvPr>
          <p:cNvSpPr/>
          <p:nvPr/>
        </p:nvSpPr>
        <p:spPr>
          <a:xfrm>
            <a:off x="2303282" y="1162769"/>
            <a:ext cx="6096000" cy="1200329"/>
          </a:xfrm>
          <a:prstGeom prst="rect">
            <a:avLst/>
          </a:prstGeom>
        </p:spPr>
        <p:txBody>
          <a:bodyPr>
            <a:spAutoFit/>
          </a:bodyPr>
          <a:lstStyle/>
          <a:p>
            <a:r>
              <a:rPr lang="en-US" dirty="0">
                <a:solidFill>
                  <a:schemeClr val="bg1"/>
                </a:solidFill>
              </a:rPr>
              <a:t>Objectives to be covered:</a:t>
            </a:r>
            <a:br>
              <a:rPr lang="en-US" dirty="0">
                <a:solidFill>
                  <a:schemeClr val="bg1"/>
                </a:solidFill>
              </a:rPr>
            </a:br>
            <a:r>
              <a:rPr lang="en-US" dirty="0">
                <a:solidFill>
                  <a:schemeClr val="bg1"/>
                </a:solidFill>
              </a:rPr>
              <a:t>At the end of the session students will be able to:</a:t>
            </a:r>
            <a:br>
              <a:rPr lang="en-US" dirty="0">
                <a:solidFill>
                  <a:schemeClr val="bg1"/>
                </a:solidFill>
              </a:rPr>
            </a:b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3913407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1653363" y="365760"/>
            <a:ext cx="9367203" cy="1188720"/>
          </a:xfrm>
        </p:spPr>
        <p:txBody>
          <a:bodyPr>
            <a:normAutofit/>
          </a:bodyPr>
          <a:lstStyle/>
          <a:p>
            <a:r>
              <a:rPr lang="en-US"/>
              <a:t>References</a:t>
            </a:r>
          </a:p>
        </p:txBody>
      </p:sp>
      <p:sp>
        <p:nvSpPr>
          <p:cNvPr id="30" name="Freeform: Shape 29">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1653363" y="2176272"/>
            <a:ext cx="9367204" cy="4041648"/>
          </a:xfrm>
        </p:spPr>
        <p:txBody>
          <a:bodyPr anchor="t">
            <a:normAutofit/>
          </a:bodyPr>
          <a:lstStyle/>
          <a:p>
            <a:r>
              <a:rPr lang="en-GB" sz="1300" dirty="0">
                <a:latin typeface="Arial" panose="020B0604020202020204" pitchFamily="34" charset="0"/>
                <a:cs typeface="Arial" panose="020B0604020202020204" pitchFamily="34" charset="0"/>
              </a:rPr>
              <a:t>Chouhan, J.  (2009), ‘Anti-Oppressive Practice Work with Young People’, in Jason Wood &amp; Jean Hine, ‘Work with Young People: Developments in Theory, Policy and Practice’, Sage</a:t>
            </a:r>
            <a:r>
              <a:rPr lang="en-GB" b="1" dirty="0"/>
              <a:t>.</a:t>
            </a:r>
            <a:r>
              <a:rPr lang="en-GB" dirty="0"/>
              <a:t> </a:t>
            </a:r>
            <a:endParaRPr lang="en-GB" sz="1300" dirty="0"/>
          </a:p>
          <a:p>
            <a:r>
              <a:rPr lang="en-GB" sz="1300" dirty="0"/>
              <a:t>Hawkins, P. &amp; Shohet, R.  (2006) Supervision in the Helping Professions. 3rd ed. Maidenhead: Open University Press.</a:t>
            </a:r>
          </a:p>
          <a:p>
            <a:r>
              <a:rPr lang="en-GB" sz="1300" dirty="0"/>
              <a:t>Herman, M. (2012). Reflective Practice Meets Youth Work Supervision. In: Youth and Policy. [On Line]. </a:t>
            </a:r>
            <a:r>
              <a:rPr lang="en-US" sz="1300" dirty="0"/>
              <a:t>Available from: </a:t>
            </a:r>
            <a:r>
              <a:rPr lang="en-US" sz="1300" dirty="0">
                <a:hlinkClick r:id="rId2"/>
              </a:rPr>
              <a:t>https://www.youthandpolicy.org/wp-content/uploads/2017/06/herman_reflective_practice_meets_youth_work_supervision.pdf</a:t>
            </a:r>
            <a:r>
              <a:rPr lang="en-US" sz="1300" dirty="0"/>
              <a:t> [Accessed: 1</a:t>
            </a:r>
            <a:r>
              <a:rPr lang="en-US" sz="1300" baseline="30000" dirty="0"/>
              <a:t>st</a:t>
            </a:r>
            <a:r>
              <a:rPr lang="en-US" sz="1300" dirty="0"/>
              <a:t> November, 2020]</a:t>
            </a:r>
            <a:endParaRPr lang="en-GB" sz="1300" dirty="0"/>
          </a:p>
          <a:p>
            <a:r>
              <a:rPr lang="cy-GB" sz="1300" dirty="0"/>
              <a:t>Hoggarth, L (2009) “Managing People” in Tyler, M. Hoggarth, L, Merton, B. (Eds) (2009) </a:t>
            </a:r>
            <a:r>
              <a:rPr lang="cy-GB" sz="1300" i="1" dirty="0"/>
              <a:t>Managing Modern Youth work</a:t>
            </a:r>
            <a:r>
              <a:rPr lang="cy-GB" sz="1300" dirty="0"/>
              <a:t>, Essex: Learning Matters, pp. 41-59.</a:t>
            </a:r>
            <a:endParaRPr lang="en-GB" sz="1300" dirty="0"/>
          </a:p>
          <a:p>
            <a:r>
              <a:rPr lang="en-GB" sz="1300" dirty="0"/>
              <a:t>Ingram, G. &amp; Harris, J. (2001) Delivering Good Youth Work: A Working Guide to Surviving and Thriving. Lyme Regis: Russell House.</a:t>
            </a:r>
          </a:p>
          <a:p>
            <a:r>
              <a:rPr lang="en-GB" sz="1400" dirty="0" err="1"/>
              <a:t>Sapin</a:t>
            </a:r>
            <a:r>
              <a:rPr lang="en-GB" sz="1400" dirty="0"/>
              <a:t>, K. (2009) </a:t>
            </a:r>
            <a:r>
              <a:rPr lang="en-GB" sz="1400" i="1" dirty="0"/>
              <a:t>Essential Skills for Youth work Practice</a:t>
            </a:r>
            <a:r>
              <a:rPr lang="en-GB" sz="1400" dirty="0"/>
              <a:t>, London: Sage Publications.</a:t>
            </a:r>
          </a:p>
          <a:p>
            <a:r>
              <a:rPr lang="en-US" sz="1400" dirty="0"/>
              <a:t>Skills Development Scotland. (2019). </a:t>
            </a:r>
            <a:r>
              <a:rPr lang="en-US" sz="1400" i="1" dirty="0"/>
              <a:t>National Occupational Standards for Youth Work</a:t>
            </a:r>
            <a:r>
              <a:rPr lang="en-US" sz="1400" dirty="0"/>
              <a:t>.[Online]. Available from: </a:t>
            </a:r>
            <a:r>
              <a:rPr lang="en-US" sz="1400" dirty="0">
                <a:solidFill>
                  <a:schemeClr val="bg1"/>
                </a:solidFill>
                <a:hlinkClick r:id="rId3"/>
              </a:rPr>
              <a:t>https://cldstandardscouncil.org.uk/resources/standards-and-benchmarks/national-occupational-standards/</a:t>
            </a:r>
            <a:r>
              <a:rPr lang="en-US" sz="1400" dirty="0">
                <a:solidFill>
                  <a:schemeClr val="bg1"/>
                </a:solidFill>
              </a:rPr>
              <a:t>. </a:t>
            </a:r>
            <a:r>
              <a:rPr lang="en-US" sz="1400" dirty="0"/>
              <a:t>[Accessed: 1</a:t>
            </a:r>
            <a:r>
              <a:rPr lang="en-US" sz="1400" baseline="30000" dirty="0"/>
              <a:t>st</a:t>
            </a:r>
            <a:r>
              <a:rPr lang="en-US" sz="1400" dirty="0"/>
              <a:t> November, 2020]</a:t>
            </a:r>
            <a:endParaRPr lang="en-GB" sz="1400" dirty="0"/>
          </a:p>
          <a:p>
            <a:r>
              <a:rPr lang="cy-GB" sz="1400" dirty="0"/>
              <a:t>Woods, J (2006) “Using supervision for professional development” in Richardson, L. D. &amp; Wolfe, M. (eds). (2001) </a:t>
            </a:r>
            <a:r>
              <a:rPr lang="cy-GB" sz="1400" i="1" dirty="0"/>
              <a:t>Principles and practice of informal education: learning through life, </a:t>
            </a:r>
            <a:r>
              <a:rPr lang="cy-GB" sz="1400" dirty="0"/>
              <a:t>London: Routledge, pp. 249-268.</a:t>
            </a:r>
          </a:p>
          <a:p>
            <a:endParaRPr lang="en-GB" sz="1300" dirty="0"/>
          </a:p>
          <a:p>
            <a:endParaRPr lang="en-US" sz="1300" dirty="0"/>
          </a:p>
        </p:txBody>
      </p:sp>
    </p:spTree>
    <p:extLst>
      <p:ext uri="{BB962C8B-B14F-4D97-AF65-F5344CB8AC3E}">
        <p14:creationId xmlns:p14="http://schemas.microsoft.com/office/powerpoint/2010/main" val="1507772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1611</Words>
  <Application>Microsoft Macintosh PowerPoint</Application>
  <PresentationFormat>Widescreen</PresentationFormat>
  <Paragraphs>132</Paragraphs>
  <Slides>26</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Wingdings 2</vt:lpstr>
      <vt:lpstr>Office Theme</vt:lpstr>
      <vt:lpstr>Supervision, Leadership and Management for Professionals: ECYW7003 Supervision and Support Skills  1st December 2020 Emma Chivers  </vt:lpstr>
      <vt:lpstr> Objectives to be covered: At the end of the session students will be able to:  </vt:lpstr>
      <vt:lpstr>PowerPoint Presentation</vt:lpstr>
      <vt:lpstr>Review of last week:</vt:lpstr>
      <vt:lpstr>What we looked at last week:</vt:lpstr>
      <vt:lpstr>Directed Study last week: How did you get on?</vt:lpstr>
      <vt:lpstr>Reflective Practice:</vt:lpstr>
      <vt:lpstr>Part 1</vt:lpstr>
      <vt:lpstr>Locating Self – within the context of Supervision  </vt:lpstr>
      <vt:lpstr>Why is it important to us as Youth and Community Workers?</vt:lpstr>
      <vt:lpstr>What do these statements mean to you?</vt:lpstr>
      <vt:lpstr>Thompson’s PCS Model in Chouhan 2009:5</vt:lpstr>
      <vt:lpstr>Thompson’s PCS model</vt:lpstr>
      <vt:lpstr>According to Chouhan (2009:2) </vt:lpstr>
      <vt:lpstr>According to Chouhan (1999:2) </vt:lpstr>
      <vt:lpstr>The role of Practitioners…….</vt:lpstr>
      <vt:lpstr>Lifeline – Direct Task</vt:lpstr>
      <vt:lpstr>PowerPoint Presentation</vt:lpstr>
      <vt:lpstr>Critically reflective practice –How does this align with what we looked at earlier?</vt:lpstr>
      <vt:lpstr>Bandman and Bandman (1995, p.7)</vt:lpstr>
      <vt:lpstr>Bandman and Bandman (1995, p.7)</vt:lpstr>
      <vt:lpstr>Take a look at this video:</vt:lpstr>
      <vt:lpstr>PowerPoint Presentation</vt:lpstr>
      <vt:lpstr>Individual Task: 15 mins  </vt:lpstr>
      <vt:lpstr> Objectives to be covered: At the end of the session students will be able to: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 Supervision and Support Skills  1st December 2020 Emma Chivers  </dc:title>
  <dc:creator>Emma Chivers</dc:creator>
  <cp:lastModifiedBy>Emma Chivers</cp:lastModifiedBy>
  <cp:revision>1</cp:revision>
  <dcterms:created xsi:type="dcterms:W3CDTF">2020-11-30T23:01:53Z</dcterms:created>
  <dcterms:modified xsi:type="dcterms:W3CDTF">2020-11-30T23:05:44Z</dcterms:modified>
</cp:coreProperties>
</file>