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39" r:id="rId4"/>
  </p:sldMasterIdLst>
  <p:notesMasterIdLst>
    <p:notesMasterId r:id="rId19"/>
  </p:notesMasterIdLst>
  <p:sldIdLst>
    <p:sldId id="256" r:id="rId5"/>
    <p:sldId id="257" r:id="rId6"/>
    <p:sldId id="258" r:id="rId7"/>
    <p:sldId id="259" r:id="rId8"/>
    <p:sldId id="260" r:id="rId9"/>
    <p:sldId id="269" r:id="rId10"/>
    <p:sldId id="261" r:id="rId11"/>
    <p:sldId id="262" r:id="rId12"/>
    <p:sldId id="263" r:id="rId13"/>
    <p:sldId id="264" r:id="rId14"/>
    <p:sldId id="265" r:id="rId15"/>
    <p:sldId id="266" r:id="rId16"/>
    <p:sldId id="268" r:id="rId17"/>
    <p:sldId id="270"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8F05B6B-0B42-418F-BC4D-00E6FC867580}" v="2" dt="2022-07-10T09:54:17.80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58" autoAdjust="0"/>
    <p:restoredTop sz="77630" autoAdjust="0"/>
  </p:normalViewPr>
  <p:slideViewPr>
    <p:cSldViewPr snapToGrid="0">
      <p:cViewPr varScale="1">
        <p:scale>
          <a:sx n="64" d="100"/>
          <a:sy n="64" d="100"/>
        </p:scale>
        <p:origin x="1426" y="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61B5EA0-91DB-4F0F-A4EF-AD59AFD6F815}" type="datetimeFigureOut">
              <a:rPr lang="en-US" smtClean="0"/>
              <a:t>7/9/2022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CB8411D-523D-42CB-BBFC-C189D8B40D72}" type="slidenum">
              <a:rPr lang="en-US" smtClean="0"/>
              <a:t>‹#›</a:t>
            </a:fld>
            <a:endParaRPr lang="en-US"/>
          </a:p>
        </p:txBody>
      </p:sp>
    </p:spTree>
    <p:extLst>
      <p:ext uri="{BB962C8B-B14F-4D97-AF65-F5344CB8AC3E}">
        <p14:creationId xmlns:p14="http://schemas.microsoft.com/office/powerpoint/2010/main" val="283140197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B8411D-523D-42CB-BBFC-C189D8B40D72}" type="slidenum">
              <a:rPr lang="en-US" smtClean="0"/>
              <a:t>1</a:t>
            </a:fld>
            <a:endParaRPr lang="en-US"/>
          </a:p>
        </p:txBody>
      </p:sp>
    </p:spTree>
    <p:extLst>
      <p:ext uri="{BB962C8B-B14F-4D97-AF65-F5344CB8AC3E}">
        <p14:creationId xmlns:p14="http://schemas.microsoft.com/office/powerpoint/2010/main" val="23188211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100" dirty="0">
                <a:latin typeface="Arial" panose="020B0604020202020204" pitchFamily="34" charset="0"/>
                <a:cs typeface="Arial" panose="020B0604020202020204" pitchFamily="34" charset="0"/>
              </a:rPr>
              <a:t>The term "problem-solving" refers to the process of resolving several facts simultaneously, such as detecting problems, determining causes, looking for explanations, and evaluating potential alternatives. One of the most significant aspects of the workplace is the ability to solve problems and make decisions, as this enables a person to choose the appropriate options for the organization or the industry, which in turn will bring success to both the individual and the industry as a whole. National Health care service is reporting about massive staff shortage in health care sector. There are many vacancies numbering 10000 in FTE staff and 41000 for nurses. NHS is failing to retain employees for certain reasons. In this presentation, we will explain and show examples and facts about NHS staff shortage.</a:t>
            </a:r>
          </a:p>
        </p:txBody>
      </p:sp>
      <p:sp>
        <p:nvSpPr>
          <p:cNvPr id="4" name="Slide Number Placeholder 3"/>
          <p:cNvSpPr>
            <a:spLocks noGrp="1"/>
          </p:cNvSpPr>
          <p:nvPr>
            <p:ph type="sldNum" sz="quarter" idx="5"/>
          </p:nvPr>
        </p:nvSpPr>
        <p:spPr/>
        <p:txBody>
          <a:bodyPr/>
          <a:lstStyle/>
          <a:p>
            <a:fld id="{FCB8411D-523D-42CB-BBFC-C189D8B40D72}" type="slidenum">
              <a:rPr lang="en-US" smtClean="0"/>
              <a:t>2</a:t>
            </a:fld>
            <a:endParaRPr lang="en-US"/>
          </a:p>
        </p:txBody>
      </p:sp>
    </p:spTree>
    <p:extLst>
      <p:ext uri="{BB962C8B-B14F-4D97-AF65-F5344CB8AC3E}">
        <p14:creationId xmlns:p14="http://schemas.microsoft.com/office/powerpoint/2010/main" val="418428626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US" sz="1100" b="1" dirty="0">
                <a:effectLst/>
                <a:latin typeface="Arial" panose="020B0604020202020204" pitchFamily="34" charset="0"/>
                <a:ea typeface="Calibri" panose="020F0502020204030204" pitchFamily="34" charset="0"/>
                <a:cs typeface="Arial" panose="020B0604020202020204" pitchFamily="34" charset="0"/>
              </a:rPr>
              <a:t>National Health Service (NHS) </a:t>
            </a:r>
            <a:r>
              <a:rPr lang="en-US" sz="1100" dirty="0">
                <a:effectLst/>
                <a:latin typeface="Arial" panose="020B0604020202020204" pitchFamily="34" charset="0"/>
                <a:ea typeface="Calibri" panose="020F0502020204030204" pitchFamily="34" charset="0"/>
                <a:cs typeface="Arial" panose="020B0604020202020204" pitchFamily="34" charset="0"/>
              </a:rPr>
              <a:t>is the health and care provider among the people of UK. This health and social care sector are now in shortage of staffs, more than over 10,000 in number. There are also 41,000 vacancies for nurse in the NHS sector.  In addition to the challenges faced by the NHS, the adult social care sector is also under strain. One in ten social workers and one in eleven caretakers are now unemployed, despite the fact that the field employs 1.1 million full-time equivalents. Adult social care has a vacancy rate for registered nurses of 12%, meaning that there are around 5,000 nursing openings in this field as well. The present vacancy situation seems to be deteriorating.</a:t>
            </a:r>
          </a:p>
        </p:txBody>
      </p:sp>
      <p:sp>
        <p:nvSpPr>
          <p:cNvPr id="4" name="Slide Number Placeholder 3"/>
          <p:cNvSpPr>
            <a:spLocks noGrp="1"/>
          </p:cNvSpPr>
          <p:nvPr>
            <p:ph type="sldNum" sz="quarter" idx="5"/>
          </p:nvPr>
        </p:nvSpPr>
        <p:spPr/>
        <p:txBody>
          <a:bodyPr/>
          <a:lstStyle/>
          <a:p>
            <a:fld id="{FCB8411D-523D-42CB-BBFC-C189D8B40D72}" type="slidenum">
              <a:rPr lang="en-US" smtClean="0"/>
              <a:t>3</a:t>
            </a:fld>
            <a:endParaRPr lang="en-US"/>
          </a:p>
        </p:txBody>
      </p:sp>
    </p:spTree>
    <p:extLst>
      <p:ext uri="{BB962C8B-B14F-4D97-AF65-F5344CB8AC3E}">
        <p14:creationId xmlns:p14="http://schemas.microsoft.com/office/powerpoint/2010/main" val="49884528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As having different aspects, complex problems are difficult to define. The staff shortage in NHS is due to various reasons. First of all, Employees from all over the European Union can no</a:t>
            </a:r>
            <a:r>
              <a:rPr lang="en-US" baseline="0" dirty="0">
                <a:latin typeface="Arial" panose="020B0604020202020204" pitchFamily="34" charset="0"/>
              </a:rPr>
              <a:t>t easily moved to UK currently because of Brexit. Generally, a large number of nurses and FTE staff were previously provided by other European countries. Now, Due to Brexit, UK alone can not provide sufficient competent workers. Furthermore, Lack of proper training also unable the staffs to handle workplace problems. That’s why they easily quit this job. Distrust related to NHS reputation in various staff issues is also responsible. High cost of living and limited salary in this job also made employees to switch into higher-salaried jobs. Finally lack of Proper work environment is also important to retain employees in the workplace with enthusiasm and courage (McMenamin and Mannion, 2017).</a:t>
            </a:r>
          </a:p>
          <a:p>
            <a:endParaRPr lang="en-US" dirty="0"/>
          </a:p>
        </p:txBody>
      </p:sp>
      <p:sp>
        <p:nvSpPr>
          <p:cNvPr id="4" name="Slide Number Placeholder 3"/>
          <p:cNvSpPr>
            <a:spLocks noGrp="1"/>
          </p:cNvSpPr>
          <p:nvPr>
            <p:ph type="sldNum" sz="quarter" idx="5"/>
          </p:nvPr>
        </p:nvSpPr>
        <p:spPr/>
        <p:txBody>
          <a:bodyPr/>
          <a:lstStyle/>
          <a:p>
            <a:fld id="{FCB8411D-523D-42CB-BBFC-C189D8B40D72}" type="slidenum">
              <a:rPr lang="en-US" smtClean="0"/>
              <a:t>4</a:t>
            </a:fld>
            <a:endParaRPr lang="en-US"/>
          </a:p>
        </p:txBody>
      </p:sp>
    </p:spTree>
    <p:extLst>
      <p:ext uri="{BB962C8B-B14F-4D97-AF65-F5344CB8AC3E}">
        <p14:creationId xmlns:p14="http://schemas.microsoft.com/office/powerpoint/2010/main" val="295081059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 are now going to examine the effect of difficult challenges in the healthcare field in the provided scenario. In the first place, The direct impacts of the staff shortage problem affects the service receivers including customers, consumers, patients etc. They can not get proper service when competent and sufficient staffs are not provides by NHS. Hence, it harms the good will and reputation of health care provider companies. Besides, client face post medical difficulties if they do not get proper care during the health problem. Staff shortage also directly impacts the service quality of Regulators and professionals. Usually, FTE stuffs and nurses work as assistant of specialists and doctors. So, lack of sufficient staffs hinder their work quality adversely as they can not get adequate assistance. Similar, NHS is also responsible to serve the people of UK best healthcare service. Inadequate staffs makes the responsibility of NHS difficult to delivers service properly.</a:t>
            </a:r>
          </a:p>
        </p:txBody>
      </p:sp>
      <p:sp>
        <p:nvSpPr>
          <p:cNvPr id="4" name="Slide Number Placeholder 3"/>
          <p:cNvSpPr>
            <a:spLocks noGrp="1"/>
          </p:cNvSpPr>
          <p:nvPr>
            <p:ph type="sldNum" sz="quarter" idx="5"/>
          </p:nvPr>
        </p:nvSpPr>
        <p:spPr/>
        <p:txBody>
          <a:bodyPr/>
          <a:lstStyle/>
          <a:p>
            <a:fld id="{FCB8411D-523D-42CB-BBFC-C189D8B40D72}" type="slidenum">
              <a:rPr lang="en-US" smtClean="0"/>
              <a:t>5</a:t>
            </a:fld>
            <a:endParaRPr lang="en-US"/>
          </a:p>
        </p:txBody>
      </p:sp>
    </p:spTree>
    <p:extLst>
      <p:ext uri="{BB962C8B-B14F-4D97-AF65-F5344CB8AC3E}">
        <p14:creationId xmlns:p14="http://schemas.microsoft.com/office/powerpoint/2010/main" val="317579622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One of the most economically important industries in the UK is the health and care industry. The inability to adequately staff this economic sector has a negative effect.  </a:t>
            </a:r>
            <a:r>
              <a:rPr lang="en-US"/>
              <a:t>It also Lessen </a:t>
            </a:r>
            <a:r>
              <a:rPr lang="en-US" dirty="0"/>
              <a:t>the organization's standing in the community and reduce the quality of the service.</a:t>
            </a:r>
          </a:p>
        </p:txBody>
      </p:sp>
      <p:sp>
        <p:nvSpPr>
          <p:cNvPr id="4" name="Slide Number Placeholder 3"/>
          <p:cNvSpPr>
            <a:spLocks noGrp="1"/>
          </p:cNvSpPr>
          <p:nvPr>
            <p:ph type="sldNum" sz="quarter" idx="5"/>
          </p:nvPr>
        </p:nvSpPr>
        <p:spPr/>
        <p:txBody>
          <a:bodyPr/>
          <a:lstStyle/>
          <a:p>
            <a:fld id="{FCB8411D-523D-42CB-BBFC-C189D8B40D72}" type="slidenum">
              <a:rPr lang="en-US" smtClean="0"/>
              <a:t>6</a:t>
            </a:fld>
            <a:endParaRPr lang="en-US"/>
          </a:p>
        </p:txBody>
      </p:sp>
    </p:spTree>
    <p:extLst>
      <p:ext uri="{BB962C8B-B14F-4D97-AF65-F5344CB8AC3E}">
        <p14:creationId xmlns:p14="http://schemas.microsoft.com/office/powerpoint/2010/main" val="78141294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Microenvironmental elements are those that have a direct impact on an organization's operations and output.</a:t>
            </a:r>
          </a:p>
        </p:txBody>
      </p:sp>
      <p:sp>
        <p:nvSpPr>
          <p:cNvPr id="4" name="Slide Number Placeholder 3"/>
          <p:cNvSpPr>
            <a:spLocks noGrp="1"/>
          </p:cNvSpPr>
          <p:nvPr>
            <p:ph type="sldNum" sz="quarter" idx="5"/>
          </p:nvPr>
        </p:nvSpPr>
        <p:spPr/>
        <p:txBody>
          <a:bodyPr/>
          <a:lstStyle/>
          <a:p>
            <a:fld id="{FCB8411D-523D-42CB-BBFC-C189D8B40D72}" type="slidenum">
              <a:rPr lang="en-US" smtClean="0"/>
              <a:t>7</a:t>
            </a:fld>
            <a:endParaRPr lang="en-US"/>
          </a:p>
        </p:txBody>
      </p:sp>
    </p:spTree>
    <p:extLst>
      <p:ext uri="{BB962C8B-B14F-4D97-AF65-F5344CB8AC3E}">
        <p14:creationId xmlns:p14="http://schemas.microsoft.com/office/powerpoint/2010/main" val="231665342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Micro environment refers to certain organs of a company organization that might impact the overall performance and daily basis operations. There are certain aspects of the microenvironment such as firm, marketing, suppliers, rival, and customers. Firstly, Political variables might include Brexit issue. Due to Britain’s exit from EU, workers from EU countries can not come into UK. A large number of these migrant workers were used to work in the health care sector. Thus this political factor affects the ongoing staff shortage crisis. Cost of living is high in the UK for workers, thus they switch to another better paid job. Migrant workers also face socio cultural barriers such as cultural and language barriers, patient’s attitudes or way of behavior etc. Technological factors include inability to adopt new technologies and workers lack of ability to adapt with new technologies. Environmental and legal factors includes health and safety of staffs and patients, work conditions, laws regarding health care service etc. (Khatoon, 2019) </a:t>
            </a:r>
          </a:p>
        </p:txBody>
      </p:sp>
      <p:sp>
        <p:nvSpPr>
          <p:cNvPr id="4" name="Slide Number Placeholder 3"/>
          <p:cNvSpPr>
            <a:spLocks noGrp="1"/>
          </p:cNvSpPr>
          <p:nvPr>
            <p:ph type="sldNum" sz="quarter" idx="5"/>
          </p:nvPr>
        </p:nvSpPr>
        <p:spPr/>
        <p:txBody>
          <a:bodyPr/>
          <a:lstStyle/>
          <a:p>
            <a:fld id="{FCB8411D-523D-42CB-BBFC-C189D8B40D72}" type="slidenum">
              <a:rPr lang="en-US" smtClean="0"/>
              <a:t>8</a:t>
            </a:fld>
            <a:endParaRPr lang="en-US"/>
          </a:p>
        </p:txBody>
      </p:sp>
    </p:spTree>
    <p:extLst>
      <p:ext uri="{BB962C8B-B14F-4D97-AF65-F5344CB8AC3E}">
        <p14:creationId xmlns:p14="http://schemas.microsoft.com/office/powerpoint/2010/main" val="103395140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fishbone diagram is known as the cause-and-effect diagram which is essentially for discovering the source of problems and difficulties. In the health care industry, it is utilized for discovering complicated issues for a better understanding of patients’ circumstances. In this part, we are going to highlight how good care may handle the staff shortage concerns. In the following figure, there is eight chosen location where correct care may produce change in order to address personnel shortage issue (</a:t>
            </a:r>
            <a:r>
              <a:rPr lang="en-US" dirty="0" err="1"/>
              <a:t>Coccia</a:t>
            </a:r>
            <a:r>
              <a:rPr lang="en-US" dirty="0"/>
              <a:t>, 2020).</a:t>
            </a:r>
          </a:p>
        </p:txBody>
      </p:sp>
      <p:sp>
        <p:nvSpPr>
          <p:cNvPr id="4" name="Slide Number Placeholder 3"/>
          <p:cNvSpPr>
            <a:spLocks noGrp="1"/>
          </p:cNvSpPr>
          <p:nvPr>
            <p:ph type="sldNum" sz="quarter" idx="5"/>
          </p:nvPr>
        </p:nvSpPr>
        <p:spPr/>
        <p:txBody>
          <a:bodyPr/>
          <a:lstStyle/>
          <a:p>
            <a:fld id="{FCB8411D-523D-42CB-BBFC-C189D8B40D72}" type="slidenum">
              <a:rPr lang="en-US" smtClean="0"/>
              <a:t>9</a:t>
            </a:fld>
            <a:endParaRPr lang="en-US"/>
          </a:p>
        </p:txBody>
      </p:sp>
    </p:spTree>
    <p:extLst>
      <p:ext uri="{BB962C8B-B14F-4D97-AF65-F5344CB8AC3E}">
        <p14:creationId xmlns:p14="http://schemas.microsoft.com/office/powerpoint/2010/main" val="139129170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To begin, it is necessary to tally all of the awards before dividing them out among the personnel. This ensures that everyone gets their fair share. Second, the monetary compensation ought to be sufficient to offer for the purpose of drawing workers to the organization. Thirdly, in order to have a favorable influence on both customers and workers, branding is an essential component that must be present. A reputable health care provider is required to reach an agreement, which is, in essence, a contract with their most capable staff members. Those who work full time with fewer vacation days may be eligible for non-financial benefits via this program. This might be any kind of present or groceries that are appealing to the recipient. Absenteeism at work may be reduced by a strong organizational culture if workers feel less like they need to take time off to care for their personal lives when the culture of the business is positive. Last but not least, the reputation of the organization is something that has a favorable influence on new nurses who are on the cusp of entering the workforce and will inspire them to join.</a:t>
            </a:r>
          </a:p>
        </p:txBody>
      </p:sp>
      <p:sp>
        <p:nvSpPr>
          <p:cNvPr id="4" name="Slide Number Placeholder 3"/>
          <p:cNvSpPr>
            <a:spLocks noGrp="1"/>
          </p:cNvSpPr>
          <p:nvPr>
            <p:ph type="sldNum" sz="quarter" idx="5"/>
          </p:nvPr>
        </p:nvSpPr>
        <p:spPr/>
        <p:txBody>
          <a:bodyPr/>
          <a:lstStyle/>
          <a:p>
            <a:fld id="{FCB8411D-523D-42CB-BBFC-C189D8B40D72}" type="slidenum">
              <a:rPr lang="en-US" smtClean="0"/>
              <a:t>10</a:t>
            </a:fld>
            <a:endParaRPr lang="en-US"/>
          </a:p>
        </p:txBody>
      </p:sp>
    </p:spTree>
    <p:extLst>
      <p:ext uri="{BB962C8B-B14F-4D97-AF65-F5344CB8AC3E}">
        <p14:creationId xmlns:p14="http://schemas.microsoft.com/office/powerpoint/2010/main" val="24693413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 clear attendance policy provides a manager about how frequently employees are leaving and for what reasons. It helps to made a proper observation on HRM. Besides, considering employees’ well-being, hence, giving satisfactory rewards will encourage them to stay. Flexible work environment, in many cases, affect the mobility of employees. Friendly and good work environment enhance the ability of employees. Nurturing group work culture also helps company to retain its valuable employees in the workplace. It gives them more comfortability. Finally, providing feedback is also important as it gives opportunity to employees to upgrade themselves and encourage adapt with the present workplace(Khatoon, 2019). </a:t>
            </a:r>
          </a:p>
        </p:txBody>
      </p:sp>
      <p:sp>
        <p:nvSpPr>
          <p:cNvPr id="4" name="Slide Number Placeholder 3"/>
          <p:cNvSpPr>
            <a:spLocks noGrp="1"/>
          </p:cNvSpPr>
          <p:nvPr>
            <p:ph type="sldNum" sz="quarter" idx="5"/>
          </p:nvPr>
        </p:nvSpPr>
        <p:spPr/>
        <p:txBody>
          <a:bodyPr/>
          <a:lstStyle/>
          <a:p>
            <a:fld id="{FCB8411D-523D-42CB-BBFC-C189D8B40D72}" type="slidenum">
              <a:rPr lang="en-US" smtClean="0"/>
              <a:t>11</a:t>
            </a:fld>
            <a:endParaRPr lang="en-US"/>
          </a:p>
        </p:txBody>
      </p:sp>
    </p:spTree>
    <p:extLst>
      <p:ext uri="{BB962C8B-B14F-4D97-AF65-F5344CB8AC3E}">
        <p14:creationId xmlns:p14="http://schemas.microsoft.com/office/powerpoint/2010/main" val="386765221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Absenteeism on the part of workers is one of the primary contributors to the decline in the company's market share and overall success, specially in case of Staff shortage in National Heath service and Proper care, UK. Problems are considered complex when they defy resolution with the application of even the most fundamental problem-solving skills. The process of addressing complicated problems involves several different steps, one of which is decision-making. On the other hand, employee absenteeism in NHS  can be attributed to a number of factors, some of which I discussed in the slides that came before. The combination of Huge workload and less incentives and rewards is one of the primary reasons.</a:t>
            </a:r>
          </a:p>
        </p:txBody>
      </p:sp>
      <p:sp>
        <p:nvSpPr>
          <p:cNvPr id="4" name="Slide Number Placeholder 3"/>
          <p:cNvSpPr>
            <a:spLocks noGrp="1"/>
          </p:cNvSpPr>
          <p:nvPr>
            <p:ph type="sldNum" sz="quarter" idx="5"/>
          </p:nvPr>
        </p:nvSpPr>
        <p:spPr/>
        <p:txBody>
          <a:bodyPr/>
          <a:lstStyle/>
          <a:p>
            <a:fld id="{FCB8411D-523D-42CB-BBFC-C189D8B40D72}" type="slidenum">
              <a:rPr lang="en-US" smtClean="0"/>
              <a:t>12</a:t>
            </a:fld>
            <a:endParaRPr lang="en-US"/>
          </a:p>
        </p:txBody>
      </p:sp>
    </p:spTree>
    <p:extLst>
      <p:ext uri="{BB962C8B-B14F-4D97-AF65-F5344CB8AC3E}">
        <p14:creationId xmlns:p14="http://schemas.microsoft.com/office/powerpoint/2010/main" val="311042375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B8411D-523D-42CB-BBFC-C189D8B40D72}" type="slidenum">
              <a:rPr lang="en-US" smtClean="0"/>
              <a:t>14</a:t>
            </a:fld>
            <a:endParaRPr lang="en-US"/>
          </a:p>
        </p:txBody>
      </p:sp>
    </p:spTree>
    <p:extLst>
      <p:ext uri="{BB962C8B-B14F-4D97-AF65-F5344CB8AC3E}">
        <p14:creationId xmlns:p14="http://schemas.microsoft.com/office/powerpoint/2010/main" val="6692409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BE566A6-7AE2-4398-A8C7-8F5F81EEE02D}" type="datetimeFigureOut">
              <a:rPr lang="en-US" smtClean="0"/>
              <a:t>7/9/2022</a:t>
            </a:fld>
            <a:endParaRPr lang="en-US"/>
          </a:p>
        </p:txBody>
      </p:sp>
      <p:sp>
        <p:nvSpPr>
          <p:cNvPr id="5" name="Footer Placeholder 4"/>
          <p:cNvSpPr>
            <a:spLocks noGrp="1"/>
          </p:cNvSpPr>
          <p:nvPr>
            <p:ph type="ftr" sz="quarter" idx="11"/>
          </p:nvPr>
        </p:nvSpPr>
        <p:spPr/>
        <p:txBody>
          <a:bodyPr/>
          <a:lstStyle/>
          <a:p>
            <a:endParaRPr lang="en-US"/>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FDD4F52E-9D57-44BB-9210-50C9B64DD5B0}" type="slidenum">
              <a:rPr lang="en-US" smtClean="0"/>
              <a:t>‹#›</a:t>
            </a:fld>
            <a:endParaRPr lang="en-US"/>
          </a:p>
        </p:txBody>
      </p:sp>
    </p:spTree>
    <p:extLst>
      <p:ext uri="{BB962C8B-B14F-4D97-AF65-F5344CB8AC3E}">
        <p14:creationId xmlns:p14="http://schemas.microsoft.com/office/powerpoint/2010/main" val="38252852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BE566A6-7AE2-4398-A8C7-8F5F81EEE02D}" type="datetimeFigureOut">
              <a:rPr lang="en-US" smtClean="0"/>
              <a:t>7/9/2022</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FDD4F52E-9D57-44BB-9210-50C9B64DD5B0}" type="slidenum">
              <a:rPr lang="en-US" smtClean="0"/>
              <a:t>‹#›</a:t>
            </a:fld>
            <a:endParaRPr lang="en-US"/>
          </a:p>
        </p:txBody>
      </p:sp>
    </p:spTree>
    <p:extLst>
      <p:ext uri="{BB962C8B-B14F-4D97-AF65-F5344CB8AC3E}">
        <p14:creationId xmlns:p14="http://schemas.microsoft.com/office/powerpoint/2010/main" val="9809052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BE566A6-7AE2-4398-A8C7-8F5F81EEE02D}" type="datetimeFigureOut">
              <a:rPr lang="en-US" smtClean="0"/>
              <a:t>7/9/2022</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FDD4F52E-9D57-44BB-9210-50C9B64DD5B0}" type="slidenum">
              <a:rPr lang="en-US" smtClean="0"/>
              <a:t>‹#›</a:t>
            </a:fld>
            <a:endParaRPr lang="en-US"/>
          </a:p>
        </p:txBody>
      </p:sp>
    </p:spTree>
    <p:extLst>
      <p:ext uri="{BB962C8B-B14F-4D97-AF65-F5344CB8AC3E}">
        <p14:creationId xmlns:p14="http://schemas.microsoft.com/office/powerpoint/2010/main" val="39515876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BE566A6-7AE2-4398-A8C7-8F5F81EEE02D}" type="datetimeFigureOut">
              <a:rPr lang="en-US" smtClean="0"/>
              <a:t>7/9/2022</a:t>
            </a:fld>
            <a:endParaRPr lang="en-US"/>
          </a:p>
        </p:txBody>
      </p:sp>
      <p:sp>
        <p:nvSpPr>
          <p:cNvPr id="6" name="Footer Placeholder 5"/>
          <p:cNvSpPr>
            <a:spLocks noGrp="1"/>
          </p:cNvSpPr>
          <p:nvPr>
            <p:ph type="ftr" sz="quarter" idx="11"/>
          </p:nvPr>
        </p:nvSpPr>
        <p:spPr/>
        <p:txBody>
          <a:bodyPr/>
          <a:lstStyle/>
          <a:p>
            <a:endParaRPr lang="en-US"/>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FDD4F52E-9D57-44BB-9210-50C9B64DD5B0}" type="slidenum">
              <a:rPr lang="en-US" smtClean="0"/>
              <a:t>‹#›</a:t>
            </a:fld>
            <a:endParaRPr lang="en-US"/>
          </a:p>
        </p:txBody>
      </p:sp>
    </p:spTree>
    <p:extLst>
      <p:ext uri="{BB962C8B-B14F-4D97-AF65-F5344CB8AC3E}">
        <p14:creationId xmlns:p14="http://schemas.microsoft.com/office/powerpoint/2010/main" val="38366395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BE566A6-7AE2-4398-A8C7-8F5F81EEE02D}" type="datetimeFigureOut">
              <a:rPr lang="en-US" smtClean="0"/>
              <a:t>7/9/2022</a:t>
            </a:fld>
            <a:endParaRPr lang="en-US"/>
          </a:p>
        </p:txBody>
      </p:sp>
      <p:sp>
        <p:nvSpPr>
          <p:cNvPr id="8" name="Footer Placeholder 7"/>
          <p:cNvSpPr>
            <a:spLocks noGrp="1"/>
          </p:cNvSpPr>
          <p:nvPr>
            <p:ph type="ftr" sz="quarter" idx="11"/>
          </p:nvPr>
        </p:nvSpPr>
        <p:spPr/>
        <p:txBody>
          <a:bodyPr/>
          <a:lstStyle/>
          <a:p>
            <a:endParaRPr lang="en-US"/>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FDD4F52E-9D57-44BB-9210-50C9B64DD5B0}" type="slidenum">
              <a:rPr lang="en-US" smtClean="0"/>
              <a:t>‹#›</a:t>
            </a:fld>
            <a:endParaRPr lang="en-US"/>
          </a:p>
        </p:txBody>
      </p:sp>
    </p:spTree>
    <p:extLst>
      <p:ext uri="{BB962C8B-B14F-4D97-AF65-F5344CB8AC3E}">
        <p14:creationId xmlns:p14="http://schemas.microsoft.com/office/powerpoint/2010/main" val="19396540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BE566A6-7AE2-4398-A8C7-8F5F81EEE02D}" type="datetimeFigureOut">
              <a:rPr lang="en-US" smtClean="0"/>
              <a:t>7/9/2022</a:t>
            </a:fld>
            <a:endParaRPr lang="en-US"/>
          </a:p>
        </p:txBody>
      </p:sp>
      <p:sp>
        <p:nvSpPr>
          <p:cNvPr id="4" name="Footer Placeholder 3"/>
          <p:cNvSpPr>
            <a:spLocks noGrp="1"/>
          </p:cNvSpPr>
          <p:nvPr>
            <p:ph type="ftr" sz="quarter" idx="11"/>
          </p:nvPr>
        </p:nvSpPr>
        <p:spPr/>
        <p:txBody>
          <a:bodyPr/>
          <a:lstStyle/>
          <a:p>
            <a:endParaRPr lang="en-US"/>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FDD4F52E-9D57-44BB-9210-50C9B64DD5B0}" type="slidenum">
              <a:rPr lang="en-US" smtClean="0"/>
              <a:t>‹#›</a:t>
            </a:fld>
            <a:endParaRPr lang="en-US"/>
          </a:p>
        </p:txBody>
      </p:sp>
    </p:spTree>
    <p:extLst>
      <p:ext uri="{BB962C8B-B14F-4D97-AF65-F5344CB8AC3E}">
        <p14:creationId xmlns:p14="http://schemas.microsoft.com/office/powerpoint/2010/main" val="14693935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BE566A6-7AE2-4398-A8C7-8F5F81EEE02D}" type="datetimeFigureOut">
              <a:rPr lang="en-US" smtClean="0"/>
              <a:t>7/9/2022</a:t>
            </a:fld>
            <a:endParaRPr lang="en-US"/>
          </a:p>
        </p:txBody>
      </p:sp>
      <p:sp>
        <p:nvSpPr>
          <p:cNvPr id="3" name="Footer Placeholder 2"/>
          <p:cNvSpPr>
            <a:spLocks noGrp="1"/>
          </p:cNvSpPr>
          <p:nvPr>
            <p:ph type="ftr" sz="quarter" idx="11"/>
          </p:nvPr>
        </p:nvSpPr>
        <p:spPr/>
        <p:txBody>
          <a:bodyPr/>
          <a:lstStyle/>
          <a:p>
            <a:endParaRPr lang="en-US"/>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FDD4F52E-9D57-44BB-9210-50C9B64DD5B0}" type="slidenum">
              <a:rPr lang="en-US" smtClean="0"/>
              <a:t>‹#›</a:t>
            </a:fld>
            <a:endParaRPr lang="en-US"/>
          </a:p>
        </p:txBody>
      </p:sp>
    </p:spTree>
    <p:extLst>
      <p:ext uri="{BB962C8B-B14F-4D97-AF65-F5344CB8AC3E}">
        <p14:creationId xmlns:p14="http://schemas.microsoft.com/office/powerpoint/2010/main" val="24096271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BE566A6-7AE2-4398-A8C7-8F5F81EEE02D}" type="datetimeFigureOut">
              <a:rPr lang="en-US" smtClean="0"/>
              <a:t>7/9/2022</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FDD4F52E-9D57-44BB-9210-50C9B64DD5B0}" type="slidenum">
              <a:rPr lang="en-US" smtClean="0"/>
              <a:t>‹#›</a:t>
            </a:fld>
            <a:endParaRPr lang="en-US"/>
          </a:p>
        </p:txBody>
      </p:sp>
    </p:spTree>
    <p:extLst>
      <p:ext uri="{BB962C8B-B14F-4D97-AF65-F5344CB8AC3E}">
        <p14:creationId xmlns:p14="http://schemas.microsoft.com/office/powerpoint/2010/main" val="18827366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BE566A6-7AE2-4398-A8C7-8F5F81EEE02D}" type="datetimeFigureOut">
              <a:rPr lang="en-US" smtClean="0"/>
              <a:t>7/9/2022</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FDD4F52E-9D57-44BB-9210-50C9B64DD5B0}" type="slidenum">
              <a:rPr lang="en-US" smtClean="0"/>
              <a:t>‹#›</a:t>
            </a:fld>
            <a:endParaRPr lang="en-US"/>
          </a:p>
        </p:txBody>
      </p:sp>
    </p:spTree>
    <p:extLst>
      <p:ext uri="{BB962C8B-B14F-4D97-AF65-F5344CB8AC3E}">
        <p14:creationId xmlns:p14="http://schemas.microsoft.com/office/powerpoint/2010/main" val="40356927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BE566A6-7AE2-4398-A8C7-8F5F81EEE02D}" type="datetimeFigureOut">
              <a:rPr lang="en-US" smtClean="0"/>
              <a:t>7/9/2022</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FDD4F52E-9D57-44BB-9210-50C9B64DD5B0}" type="slidenum">
              <a:rPr lang="en-US" smtClean="0"/>
              <a:t>‹#›</a:t>
            </a:fld>
            <a:endParaRPr lang="en-US"/>
          </a:p>
        </p:txBody>
      </p:sp>
    </p:spTree>
    <p:extLst>
      <p:ext uri="{BB962C8B-B14F-4D97-AF65-F5344CB8AC3E}">
        <p14:creationId xmlns:p14="http://schemas.microsoft.com/office/powerpoint/2010/main" val="27026567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BE566A6-7AE2-4398-A8C7-8F5F81EEE02D}" type="datetimeFigureOut">
              <a:rPr lang="en-US" smtClean="0"/>
              <a:t>7/9/2022</a:t>
            </a:fld>
            <a:endParaRPr lang="en-US"/>
          </a:p>
        </p:txBody>
      </p:sp>
      <p:sp>
        <p:nvSpPr>
          <p:cNvPr id="5" name="Footer Placeholder 4"/>
          <p:cNvSpPr>
            <a:spLocks noGrp="1"/>
          </p:cNvSpPr>
          <p:nvPr>
            <p:ph type="ftr" sz="quarter" idx="11"/>
          </p:nvPr>
        </p:nvSpPr>
        <p:spPr/>
        <p:txBody>
          <a:bodyPr/>
          <a:lstStyle/>
          <a:p>
            <a:endParaRPr lang="en-US"/>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FDD4F52E-9D57-44BB-9210-50C9B64DD5B0}" type="slidenum">
              <a:rPr lang="en-US" smtClean="0"/>
              <a:t>‹#›</a:t>
            </a:fld>
            <a:endParaRPr lang="en-US"/>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17065496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3BE566A6-7AE2-4398-A8C7-8F5F81EEE02D}" type="datetimeFigureOut">
              <a:rPr lang="en-US" smtClean="0"/>
              <a:t>7/9/2022</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FDD4F52E-9D57-44BB-9210-50C9B64DD5B0}" type="slidenum">
              <a:rPr lang="en-US" smtClean="0"/>
              <a:t>‹#›</a:t>
            </a:fld>
            <a:endParaRPr lang="en-US"/>
          </a:p>
        </p:txBody>
      </p:sp>
    </p:spTree>
    <p:extLst>
      <p:ext uri="{BB962C8B-B14F-4D97-AF65-F5344CB8AC3E}">
        <p14:creationId xmlns:p14="http://schemas.microsoft.com/office/powerpoint/2010/main" val="159580004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3BE566A6-7AE2-4398-A8C7-8F5F81EEE02D}" type="datetimeFigureOut">
              <a:rPr lang="en-US" smtClean="0"/>
              <a:t>7/9/2022</a:t>
            </a:fld>
            <a:endParaRPr lang="en-US"/>
          </a:p>
        </p:txBody>
      </p:sp>
      <p:sp>
        <p:nvSpPr>
          <p:cNvPr id="6" name="Footer Placeholder 5"/>
          <p:cNvSpPr>
            <a:spLocks noGrp="1"/>
          </p:cNvSpPr>
          <p:nvPr>
            <p:ph type="ftr" sz="quarter" idx="11"/>
          </p:nvPr>
        </p:nvSpPr>
        <p:spPr/>
        <p:txBody>
          <a:bodyPr/>
          <a:lstStyle/>
          <a:p>
            <a:endParaRPr lang="en-US"/>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FDD4F52E-9D57-44BB-9210-50C9B64DD5B0}" type="slidenum">
              <a:rPr lang="en-US" smtClean="0"/>
              <a:t>‹#›</a:t>
            </a:fld>
            <a:endParaRPr lang="en-US"/>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69138891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3BE566A6-7AE2-4398-A8C7-8F5F81EEE02D}" type="datetimeFigureOut">
              <a:rPr lang="en-US" smtClean="0"/>
              <a:t>7/9/2022</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FDD4F52E-9D57-44BB-9210-50C9B64DD5B0}" type="slidenum">
              <a:rPr lang="en-US" smtClean="0"/>
              <a:t>‹#›</a:t>
            </a:fld>
            <a:endParaRPr lang="en-US"/>
          </a:p>
        </p:txBody>
      </p:sp>
    </p:spTree>
    <p:extLst>
      <p:ext uri="{BB962C8B-B14F-4D97-AF65-F5344CB8AC3E}">
        <p14:creationId xmlns:p14="http://schemas.microsoft.com/office/powerpoint/2010/main" val="310593690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BE566A6-7AE2-4398-A8C7-8F5F81EEE02D}" type="datetimeFigureOut">
              <a:rPr lang="en-US" smtClean="0"/>
              <a:t>7/9/2022</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FDD4F52E-9D57-44BB-9210-50C9B64DD5B0}" type="slidenum">
              <a:rPr lang="en-US" smtClean="0"/>
              <a:t>‹#›</a:t>
            </a:fld>
            <a:endParaRPr lang="en-US"/>
          </a:p>
        </p:txBody>
      </p:sp>
    </p:spTree>
    <p:extLst>
      <p:ext uri="{BB962C8B-B14F-4D97-AF65-F5344CB8AC3E}">
        <p14:creationId xmlns:p14="http://schemas.microsoft.com/office/powerpoint/2010/main" val="215948887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BE566A6-7AE2-4398-A8C7-8F5F81EEE02D}" type="datetimeFigureOut">
              <a:rPr lang="en-US" smtClean="0"/>
              <a:t>7/9/2022</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FDD4F52E-9D57-44BB-9210-50C9B64DD5B0}" type="slidenum">
              <a:rPr lang="en-US" smtClean="0"/>
              <a:t>‹#›</a:t>
            </a:fld>
            <a:endParaRPr lang="en-US"/>
          </a:p>
        </p:txBody>
      </p:sp>
    </p:spTree>
    <p:extLst>
      <p:ext uri="{BB962C8B-B14F-4D97-AF65-F5344CB8AC3E}">
        <p14:creationId xmlns:p14="http://schemas.microsoft.com/office/powerpoint/2010/main" val="17611664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3BE566A6-7AE2-4398-A8C7-8F5F81EEE02D}" type="datetimeFigureOut">
              <a:rPr lang="en-US" smtClean="0"/>
              <a:t>7/9/2022</a:t>
            </a:fld>
            <a:endParaRPr lang="en-US"/>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FDD4F52E-9D57-44BB-9210-50C9B64DD5B0}" type="slidenum">
              <a:rPr lang="en-US" smtClean="0"/>
              <a:t>‹#›</a:t>
            </a:fld>
            <a:endParaRPr lang="en-US"/>
          </a:p>
        </p:txBody>
      </p:sp>
    </p:spTree>
    <p:extLst>
      <p:ext uri="{BB962C8B-B14F-4D97-AF65-F5344CB8AC3E}">
        <p14:creationId xmlns:p14="http://schemas.microsoft.com/office/powerpoint/2010/main" val="1861603003"/>
      </p:ext>
    </p:extLst>
  </p:cSld>
  <p:clrMap bg1="lt1" tx1="dk1" bg2="lt2" tx2="dk2" accent1="accent1" accent2="accent2" accent3="accent3" accent4="accent4" accent5="accent5" accent6="accent6" hlink="hlink" folHlink="folHlink"/>
  <p:sldLayoutIdLst>
    <p:sldLayoutId id="2147483840" r:id="rId1"/>
    <p:sldLayoutId id="2147483841" r:id="rId2"/>
    <p:sldLayoutId id="2147483842" r:id="rId3"/>
    <p:sldLayoutId id="2147483843" r:id="rId4"/>
    <p:sldLayoutId id="2147483844" r:id="rId5"/>
    <p:sldLayoutId id="2147483845" r:id="rId6"/>
    <p:sldLayoutId id="2147483846" r:id="rId7"/>
    <p:sldLayoutId id="2147483847" r:id="rId8"/>
    <p:sldLayoutId id="2147483848" r:id="rId9"/>
    <p:sldLayoutId id="2147483849" r:id="rId10"/>
    <p:sldLayoutId id="2147483850" r:id="rId11"/>
    <p:sldLayoutId id="2147483851" r:id="rId12"/>
    <p:sldLayoutId id="2147483852" r:id="rId13"/>
    <p:sldLayoutId id="2147483853" r:id="rId14"/>
    <p:sldLayoutId id="2147483854" r:id="rId15"/>
    <p:sldLayoutId id="2147483855"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4BF63B14-BA7C-4B77-9BA0-401EF730D0EB}"/>
              </a:ext>
            </a:extLst>
          </p:cNvPr>
          <p:cNvSpPr>
            <a:spLocks noGrp="1"/>
          </p:cNvSpPr>
          <p:nvPr>
            <p:ph type="subTitle" idx="1"/>
          </p:nvPr>
        </p:nvSpPr>
        <p:spPr>
          <a:xfrm>
            <a:off x="1395663" y="1961146"/>
            <a:ext cx="9380115" cy="3513221"/>
          </a:xfrm>
        </p:spPr>
        <p:txBody>
          <a:bodyPr>
            <a:normAutofit/>
          </a:bodyPr>
          <a:lstStyle/>
          <a:p>
            <a:pPr marL="0" marR="0" lvl="0" indent="0" algn="ctr" defTabSz="457200" rtl="0" eaLnBrk="1" fontAlgn="auto" latinLnBrk="0" hangingPunct="1">
              <a:lnSpc>
                <a:spcPct val="100000"/>
              </a:lnSpc>
              <a:spcBef>
                <a:spcPct val="20000"/>
              </a:spcBef>
              <a:spcAft>
                <a:spcPts val="600"/>
              </a:spcAft>
              <a:buClr>
                <a:srgbClr val="00C6BB"/>
              </a:buClr>
              <a:buSzTx/>
              <a:buFont typeface="Wingdings 2" charset="2"/>
              <a:buNone/>
              <a:tabLst/>
              <a:defRPr/>
            </a:pPr>
            <a:r>
              <a:rPr kumimoji="0" lang="en-GB" sz="3200" i="0" u="none" strike="noStrike" kern="1200" cap="none" spc="0" normalizeH="0" baseline="0" noProof="0" dirty="0">
                <a:ln>
                  <a:noFill/>
                </a:ln>
                <a:effectLst/>
                <a:uLnTx/>
                <a:uFillTx/>
                <a:latin typeface="Arial" panose="020B0604020202020204" pitchFamily="34" charset="0"/>
                <a:cs typeface="Arial" panose="020B0604020202020204" pitchFamily="34" charset="0"/>
              </a:rPr>
              <a:t>Module Problem solving and decision making </a:t>
            </a:r>
          </a:p>
          <a:p>
            <a:pPr marL="0" marR="0" lvl="0" indent="0" algn="ctr" defTabSz="457200" rtl="0" eaLnBrk="1" fontAlgn="auto" latinLnBrk="0" hangingPunct="1">
              <a:lnSpc>
                <a:spcPct val="100000"/>
              </a:lnSpc>
              <a:spcBef>
                <a:spcPct val="20000"/>
              </a:spcBef>
              <a:spcAft>
                <a:spcPts val="600"/>
              </a:spcAft>
              <a:buClr>
                <a:srgbClr val="00C6BB"/>
              </a:buClr>
              <a:buSzTx/>
              <a:buFont typeface="Wingdings 2" charset="2"/>
              <a:buNone/>
              <a:tabLst/>
              <a:defRPr/>
            </a:pPr>
            <a:r>
              <a:rPr kumimoji="0" lang="en-GB" sz="3200" i="0" u="none" strike="noStrike" kern="1200" cap="none" spc="0" normalizeH="0" baseline="0" noProof="0" dirty="0">
                <a:ln>
                  <a:noFill/>
                </a:ln>
                <a:effectLst/>
                <a:uLnTx/>
                <a:uFillTx/>
                <a:latin typeface="Arial" panose="020B0604020202020204" pitchFamily="34" charset="0"/>
                <a:cs typeface="Arial" panose="020B0604020202020204" pitchFamily="34" charset="0"/>
              </a:rPr>
              <a:t>Student Name: Miroslav Farbar</a:t>
            </a:r>
          </a:p>
          <a:p>
            <a:pPr marL="0" marR="0" lvl="0" indent="0" algn="ctr" defTabSz="457200" rtl="0" eaLnBrk="1" fontAlgn="auto" latinLnBrk="0" hangingPunct="1">
              <a:lnSpc>
                <a:spcPct val="100000"/>
              </a:lnSpc>
              <a:spcBef>
                <a:spcPct val="20000"/>
              </a:spcBef>
              <a:spcAft>
                <a:spcPts val="600"/>
              </a:spcAft>
              <a:buClr>
                <a:srgbClr val="00C6BB"/>
              </a:buClr>
              <a:buSzTx/>
              <a:buFont typeface="Wingdings 2" charset="2"/>
              <a:buNone/>
              <a:tabLst/>
              <a:defRPr/>
            </a:pPr>
            <a:r>
              <a:rPr lang="en-GB" sz="3200" spc="0" dirty="0">
                <a:latin typeface="Arial" panose="020B0604020202020204" pitchFamily="34" charset="0"/>
                <a:cs typeface="Arial" panose="020B0604020202020204" pitchFamily="34" charset="0"/>
              </a:rPr>
              <a:t>Student ID 2120452</a:t>
            </a:r>
          </a:p>
          <a:p>
            <a:pPr marL="0" marR="0" lvl="0" indent="0" algn="ctr" defTabSz="457200" rtl="0" eaLnBrk="1" fontAlgn="auto" latinLnBrk="0" hangingPunct="1">
              <a:lnSpc>
                <a:spcPct val="100000"/>
              </a:lnSpc>
              <a:spcBef>
                <a:spcPct val="20000"/>
              </a:spcBef>
              <a:spcAft>
                <a:spcPts val="600"/>
              </a:spcAft>
              <a:buClr>
                <a:srgbClr val="00C6BB"/>
              </a:buClr>
              <a:buSzTx/>
              <a:buFont typeface="Wingdings 2" charset="2"/>
              <a:buNone/>
              <a:tabLst/>
              <a:defRPr/>
            </a:pPr>
            <a:r>
              <a:rPr kumimoji="0" lang="en-GB" sz="3200" i="0" u="none" strike="noStrike" kern="1200" cap="none" spc="0" normalizeH="0" baseline="0" noProof="0" dirty="0">
                <a:ln>
                  <a:noFill/>
                </a:ln>
                <a:effectLst/>
                <a:uLnTx/>
                <a:uFillTx/>
                <a:latin typeface="Arial" panose="020B0604020202020204" pitchFamily="34" charset="0"/>
                <a:cs typeface="Arial" panose="020B0604020202020204" pitchFamily="34" charset="0"/>
              </a:rPr>
              <a:t>Module Code (BMSW4004)</a:t>
            </a:r>
          </a:p>
          <a:p>
            <a:pPr marL="0" marR="0" lvl="0" indent="0" algn="ctr" defTabSz="457200" rtl="0" eaLnBrk="1" fontAlgn="auto" latinLnBrk="0" hangingPunct="1">
              <a:lnSpc>
                <a:spcPct val="100000"/>
              </a:lnSpc>
              <a:spcBef>
                <a:spcPct val="20000"/>
              </a:spcBef>
              <a:spcAft>
                <a:spcPts val="600"/>
              </a:spcAft>
              <a:buClr>
                <a:srgbClr val="00C6BB"/>
              </a:buClr>
              <a:buSzTx/>
              <a:buFont typeface="Wingdings 2" charset="2"/>
              <a:buNone/>
              <a:tabLst/>
              <a:defRPr/>
            </a:pPr>
            <a:r>
              <a:rPr lang="en-GB" sz="3200" spc="0" dirty="0">
                <a:latin typeface="Arial" panose="020B0604020202020204" pitchFamily="34" charset="0"/>
                <a:cs typeface="Arial" panose="020B0604020202020204" pitchFamily="34" charset="0"/>
              </a:rPr>
              <a:t>Module Coordinator </a:t>
            </a:r>
            <a:r>
              <a:rPr lang="en-GB" sz="3200" spc="0" dirty="0" err="1">
                <a:latin typeface="Arial" panose="020B0604020202020204" pitchFamily="34" charset="0"/>
                <a:cs typeface="Arial" panose="020B0604020202020204" pitchFamily="34" charset="0"/>
              </a:rPr>
              <a:t>Chijioke</a:t>
            </a:r>
            <a:r>
              <a:rPr lang="en-GB" sz="3200" spc="0" dirty="0">
                <a:latin typeface="Arial" panose="020B0604020202020204" pitchFamily="34" charset="0"/>
                <a:cs typeface="Arial" panose="020B0604020202020204" pitchFamily="34" charset="0"/>
              </a:rPr>
              <a:t> Uba</a:t>
            </a:r>
            <a:endParaRPr kumimoji="0" lang="en-GB" sz="3200" i="0" u="none" strike="noStrike" kern="1200" cap="none" spc="0" normalizeH="0" baseline="0" noProof="0" dirty="0">
              <a:ln>
                <a:noFill/>
              </a:ln>
              <a:effectLst/>
              <a:uLnTx/>
              <a:uFillTx/>
              <a:latin typeface="Arial" panose="020B0604020202020204" pitchFamily="34" charset="0"/>
              <a:cs typeface="Arial" panose="020B0604020202020204" pitchFamily="34" charset="0"/>
            </a:endParaRPr>
          </a:p>
          <a:p>
            <a:pPr marL="0" marR="0" lvl="0" indent="0" algn="ctr" defTabSz="457200" rtl="0" eaLnBrk="1" fontAlgn="auto" latinLnBrk="0" hangingPunct="1">
              <a:lnSpc>
                <a:spcPct val="100000"/>
              </a:lnSpc>
              <a:spcBef>
                <a:spcPct val="20000"/>
              </a:spcBef>
              <a:spcAft>
                <a:spcPts val="600"/>
              </a:spcAft>
              <a:buClr>
                <a:srgbClr val="00C6BB"/>
              </a:buClr>
              <a:buSzTx/>
              <a:buFont typeface="Wingdings 2" charset="2"/>
              <a:buNone/>
              <a:tabLst/>
              <a:defRPr/>
            </a:pPr>
            <a:endParaRPr kumimoji="0" lang="en-GB" sz="3200" i="0" u="none" strike="noStrike" kern="1200" cap="none" spc="0" normalizeH="0" baseline="0" noProof="0" dirty="0">
              <a:ln>
                <a:noFill/>
              </a:ln>
              <a:effectLst/>
              <a:uLnTx/>
              <a:uFillTx/>
              <a:latin typeface="Arial" panose="020B0604020202020204" pitchFamily="34" charset="0"/>
              <a:cs typeface="Arial" panose="020B0604020202020204" pitchFamily="34" charset="0"/>
            </a:endParaRPr>
          </a:p>
          <a:p>
            <a:pPr algn="l"/>
            <a:endParaRPr lang="en-US" sz="2000" dirty="0"/>
          </a:p>
        </p:txBody>
      </p:sp>
      <p:sp>
        <p:nvSpPr>
          <p:cNvPr id="4" name="TextBox 3">
            <a:extLst>
              <a:ext uri="{FF2B5EF4-FFF2-40B4-BE49-F238E27FC236}">
                <a16:creationId xmlns:a16="http://schemas.microsoft.com/office/drawing/2014/main" id="{0801A4B6-D739-473E-B75E-23913606708D}"/>
              </a:ext>
            </a:extLst>
          </p:cNvPr>
          <p:cNvSpPr txBox="1"/>
          <p:nvPr/>
        </p:nvSpPr>
        <p:spPr>
          <a:xfrm>
            <a:off x="2847973" y="640783"/>
            <a:ext cx="7058025" cy="646331"/>
          </a:xfrm>
          <a:prstGeom prst="rect">
            <a:avLst/>
          </a:prstGeom>
          <a:noFill/>
        </p:spPr>
        <p:txBody>
          <a:bodyPr wrap="square" rtlCol="0">
            <a:spAutoFit/>
          </a:bodyPr>
          <a:lstStyle/>
          <a:p>
            <a:r>
              <a:rPr lang="en-US" sz="3600" i="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Welcome to My Presentation</a:t>
            </a:r>
          </a:p>
        </p:txBody>
      </p:sp>
    </p:spTree>
    <p:extLst>
      <p:ext uri="{BB962C8B-B14F-4D97-AF65-F5344CB8AC3E}">
        <p14:creationId xmlns:p14="http://schemas.microsoft.com/office/powerpoint/2010/main" val="22892473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795006D-A991-4CDB-A3CD-4C0B93070E64}"/>
              </a:ext>
            </a:extLst>
          </p:cNvPr>
          <p:cNvSpPr txBox="1"/>
          <p:nvPr/>
        </p:nvSpPr>
        <p:spPr>
          <a:xfrm>
            <a:off x="3246120" y="742950"/>
            <a:ext cx="4583430" cy="646331"/>
          </a:xfrm>
          <a:prstGeom prst="rect">
            <a:avLst/>
          </a:prstGeom>
          <a:noFill/>
        </p:spPr>
        <p:txBody>
          <a:bodyPr wrap="square" rtlCol="0">
            <a:spAutoFit/>
          </a:bodyPr>
          <a:lstStyle/>
          <a:p>
            <a:pPr algn="ctr"/>
            <a:r>
              <a:rPr lang="en-US"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Introduction</a:t>
            </a:r>
          </a:p>
        </p:txBody>
      </p:sp>
      <p:sp>
        <p:nvSpPr>
          <p:cNvPr id="5" name="TextBox 4">
            <a:extLst>
              <a:ext uri="{FF2B5EF4-FFF2-40B4-BE49-F238E27FC236}">
                <a16:creationId xmlns:a16="http://schemas.microsoft.com/office/drawing/2014/main" id="{930265C1-EDFC-485E-A1D5-9CE305022FEA}"/>
              </a:ext>
            </a:extLst>
          </p:cNvPr>
          <p:cNvSpPr txBox="1"/>
          <p:nvPr/>
        </p:nvSpPr>
        <p:spPr>
          <a:xfrm>
            <a:off x="1485900" y="1554480"/>
            <a:ext cx="8103870" cy="4190314"/>
          </a:xfrm>
          <a:prstGeom prst="rect">
            <a:avLst/>
          </a:prstGeom>
          <a:noFill/>
        </p:spPr>
        <p:txBody>
          <a:bodyPr wrap="square" rtlCol="0">
            <a:spAutoFit/>
          </a:bodyPr>
          <a:lstStyle/>
          <a:p>
            <a:pPr marL="285750" indent="-285750" algn="just">
              <a:lnSpc>
                <a:spcPct val="150000"/>
              </a:lnSpc>
              <a:buFont typeface="Wingdings" panose="05000000000000000000" pitchFamily="2" charset="2"/>
              <a:buChar char="ü"/>
            </a:pPr>
            <a:r>
              <a:rPr lang="en-US" sz="2000" dirty="0">
                <a:latin typeface="Arial" panose="020B0604020202020204" pitchFamily="34" charset="0"/>
                <a:cs typeface="Arial" panose="020B0604020202020204" pitchFamily="34" charset="0"/>
              </a:rPr>
              <a:t>The Term “Problem-solving” is deemed as a process of detecting problems, recognizing the causes, and finding the possible solutions (</a:t>
            </a:r>
            <a:r>
              <a:rPr lang="en-US" sz="2000" dirty="0" err="1">
                <a:latin typeface="Arial" panose="020B0604020202020204" pitchFamily="34" charset="0"/>
                <a:cs typeface="Arial" panose="020B0604020202020204" pitchFamily="34" charset="0"/>
              </a:rPr>
              <a:t>Schoppek</a:t>
            </a:r>
            <a:r>
              <a:rPr lang="en-US" sz="2000" dirty="0">
                <a:latin typeface="Arial" panose="020B0604020202020204" pitchFamily="34" charset="0"/>
                <a:cs typeface="Arial" panose="020B0604020202020204" pitchFamily="34" charset="0"/>
              </a:rPr>
              <a:t> and Fischer 2015).</a:t>
            </a:r>
          </a:p>
          <a:p>
            <a:pPr marL="285750" indent="-285750" algn="just">
              <a:lnSpc>
                <a:spcPct val="150000"/>
              </a:lnSpc>
              <a:buFont typeface="Wingdings" panose="05000000000000000000" pitchFamily="2" charset="2"/>
              <a:buChar char="ü"/>
            </a:pPr>
            <a:r>
              <a:rPr lang="en-US" sz="2000" dirty="0">
                <a:latin typeface="Arial" panose="020B0604020202020204" pitchFamily="34" charset="0"/>
                <a:cs typeface="Arial" panose="020B0604020202020204" pitchFamily="34" charset="0"/>
              </a:rPr>
              <a:t>The success of an organization depends on the ability of the organization to solve problems and make decisions.</a:t>
            </a:r>
          </a:p>
          <a:p>
            <a:pPr marL="285750" indent="-285750" algn="just">
              <a:lnSpc>
                <a:spcPct val="150000"/>
              </a:lnSpc>
              <a:buFont typeface="Wingdings" panose="05000000000000000000" pitchFamily="2" charset="2"/>
              <a:buChar char="ü"/>
            </a:pPr>
            <a:r>
              <a:rPr lang="en-US" sz="2000" dirty="0">
                <a:latin typeface="Arial" panose="020B0604020202020204" pitchFamily="34" charset="0"/>
                <a:cs typeface="Arial" panose="020B0604020202020204" pitchFamily="34" charset="0"/>
              </a:rPr>
              <a:t>The given scenario in this assignment is related to the staff shortage in National Health Services (NHS).</a:t>
            </a:r>
          </a:p>
          <a:p>
            <a:pPr marL="285750" indent="-285750" algn="just">
              <a:lnSpc>
                <a:spcPct val="150000"/>
              </a:lnSpc>
              <a:buFont typeface="Wingdings" panose="05000000000000000000" pitchFamily="2" charset="2"/>
              <a:buChar char="ü"/>
            </a:pPr>
            <a:r>
              <a:rPr lang="en-US" sz="2000" dirty="0">
                <a:latin typeface="Arial" panose="020B0604020202020204" pitchFamily="34" charset="0"/>
                <a:cs typeface="Arial" panose="020B0604020202020204" pitchFamily="34" charset="0"/>
              </a:rPr>
              <a:t>There are many reasons behind this staff shortage, eventually deteriorating service quality.</a:t>
            </a:r>
          </a:p>
        </p:txBody>
      </p:sp>
    </p:spTree>
    <p:extLst>
      <p:ext uri="{BB962C8B-B14F-4D97-AF65-F5344CB8AC3E}">
        <p14:creationId xmlns:p14="http://schemas.microsoft.com/office/powerpoint/2010/main" val="30003724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DB4BCD9-08E7-4960-AE25-EF98297EE00D}"/>
              </a:ext>
            </a:extLst>
          </p:cNvPr>
          <p:cNvSpPr txBox="1"/>
          <p:nvPr/>
        </p:nvSpPr>
        <p:spPr>
          <a:xfrm>
            <a:off x="2964180" y="548640"/>
            <a:ext cx="6263640" cy="461665"/>
          </a:xfrm>
          <a:prstGeom prst="rect">
            <a:avLst/>
          </a:prstGeom>
          <a:noFill/>
        </p:spPr>
        <p:txBody>
          <a:bodyPr wrap="square" rtlCol="0">
            <a:spAutoFit/>
          </a:bodyPr>
          <a:lstStyle/>
          <a:p>
            <a:pPr algn="ctr"/>
            <a:r>
              <a:rPr lang="en-GB" sz="2400" b="1" dirty="0">
                <a:solidFill>
                  <a:srgbClr val="FEFEFE"/>
                </a:solidFill>
                <a:latin typeface="Arial" panose="020B0604020202020204" pitchFamily="34" charset="0"/>
                <a:ea typeface="+mj-ea"/>
                <a:cs typeface="Arial" panose="020B0604020202020204" pitchFamily="34" charset="0"/>
              </a:rPr>
              <a:t>Statement of the problem</a:t>
            </a:r>
            <a:endParaRPr lang="en-US" sz="2400"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CD46EEA8-11B2-449F-94F5-6B74545326E7}"/>
              </a:ext>
            </a:extLst>
          </p:cNvPr>
          <p:cNvSpPr txBox="1"/>
          <p:nvPr/>
        </p:nvSpPr>
        <p:spPr>
          <a:xfrm>
            <a:off x="1691640" y="1771650"/>
            <a:ext cx="8641080" cy="3728649"/>
          </a:xfrm>
          <a:prstGeom prst="rect">
            <a:avLst/>
          </a:prstGeom>
          <a:noFill/>
        </p:spPr>
        <p:txBody>
          <a:bodyPr wrap="square" rtlCol="0">
            <a:spAutoFit/>
          </a:bodyPr>
          <a:lstStyle/>
          <a:p>
            <a:pPr marL="342900" indent="-342900">
              <a:lnSpc>
                <a:spcPct val="150000"/>
              </a:lnSpc>
              <a:buFont typeface="Wingdings" panose="05000000000000000000" pitchFamily="2" charset="2"/>
              <a:buChar char="Ø"/>
            </a:pPr>
            <a:r>
              <a:rPr lang="en-US" sz="2000" dirty="0">
                <a:latin typeface="Arial" panose="020B0604020202020204" pitchFamily="34" charset="0"/>
                <a:cs typeface="Arial" panose="020B0604020202020204" pitchFamily="34" charset="0"/>
              </a:rPr>
              <a:t>NHS is the Health and care provider among the people of UK.</a:t>
            </a:r>
          </a:p>
          <a:p>
            <a:pPr marL="342900" indent="-342900">
              <a:lnSpc>
                <a:spcPct val="150000"/>
              </a:lnSpc>
              <a:buFont typeface="Wingdings" panose="05000000000000000000" pitchFamily="2" charset="2"/>
              <a:buChar char="Ø"/>
            </a:pPr>
            <a:r>
              <a:rPr lang="en-US" sz="2000" dirty="0">
                <a:latin typeface="Arial" panose="020B0604020202020204" pitchFamily="34" charset="0"/>
                <a:cs typeface="Arial" panose="020B0604020202020204" pitchFamily="34" charset="0"/>
              </a:rPr>
              <a:t>Reporting about massive staff shortage. 10000 vacancies for FTE staffs and 41000 for Nurses.</a:t>
            </a:r>
          </a:p>
          <a:p>
            <a:pPr marL="285750" indent="-285750">
              <a:lnSpc>
                <a:spcPct val="150000"/>
              </a:lnSpc>
              <a:buFont typeface="Wingdings" panose="05000000000000000000" pitchFamily="2" charset="2"/>
              <a:buChar char="Ø"/>
            </a:pPr>
            <a:r>
              <a:rPr lang="en-US" sz="2000" dirty="0">
                <a:latin typeface="Arial" panose="020B0604020202020204" pitchFamily="34" charset="0"/>
                <a:cs typeface="Arial" panose="020B0604020202020204" pitchFamily="34" charset="0"/>
              </a:rPr>
              <a:t>Adult social care sector is also under pressure. 110,000  vacancies for FTE staff and 5000 for nurses.</a:t>
            </a:r>
          </a:p>
          <a:p>
            <a:pPr marL="285750" indent="-285750">
              <a:lnSpc>
                <a:spcPct val="150000"/>
              </a:lnSpc>
              <a:buFont typeface="Wingdings" panose="05000000000000000000" pitchFamily="2" charset="2"/>
              <a:buChar char="Ø"/>
            </a:pPr>
            <a:r>
              <a:rPr lang="en-US" sz="2000" dirty="0">
                <a:latin typeface="Arial" panose="020B0604020202020204" pitchFamily="34" charset="0"/>
                <a:cs typeface="Arial" panose="020B0604020202020204" pitchFamily="34" charset="0"/>
              </a:rPr>
              <a:t> Proper care is another UK adult care provider that is also facing workforce shortage.</a:t>
            </a:r>
          </a:p>
          <a:p>
            <a:pPr marL="285750" indent="-285750">
              <a:lnSpc>
                <a:spcPct val="150000"/>
              </a:lnSpc>
              <a:buFont typeface="Wingdings" panose="05000000000000000000" pitchFamily="2" charset="2"/>
              <a:buChar char="Ø"/>
            </a:pPr>
            <a:r>
              <a:rPr lang="en-US" sz="2000" dirty="0">
                <a:latin typeface="Arial" panose="020B0604020202020204" pitchFamily="34" charset="0"/>
                <a:cs typeface="Arial" panose="020B0604020202020204" pitchFamily="34" charset="0"/>
              </a:rPr>
              <a:t>Current shortage is deteriorating service quality.</a:t>
            </a:r>
          </a:p>
        </p:txBody>
      </p:sp>
    </p:spTree>
    <p:extLst>
      <p:ext uri="{BB962C8B-B14F-4D97-AF65-F5344CB8AC3E}">
        <p14:creationId xmlns:p14="http://schemas.microsoft.com/office/powerpoint/2010/main" val="31050944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1FF48EC-A27D-4F27-AE17-404E0E6AB8FA}"/>
              </a:ext>
            </a:extLst>
          </p:cNvPr>
          <p:cNvSpPr txBox="1"/>
          <p:nvPr/>
        </p:nvSpPr>
        <p:spPr>
          <a:xfrm>
            <a:off x="1223010" y="548640"/>
            <a:ext cx="8983980" cy="461665"/>
          </a:xfrm>
          <a:prstGeom prst="rect">
            <a:avLst/>
          </a:prstGeom>
          <a:noFill/>
        </p:spPr>
        <p:txBody>
          <a:bodyPr wrap="square" rtlCol="0">
            <a:spAutoFit/>
          </a:bodyPr>
          <a:lstStyle/>
          <a:p>
            <a:pPr algn="ctr"/>
            <a:r>
              <a:rPr kumimoji="0" lang="en-GB" sz="2400" b="1" i="0" u="none" strike="noStrike" kern="1200" cap="none" spc="0" normalizeH="0" baseline="0" noProof="0" dirty="0">
                <a:ln>
                  <a:noFill/>
                </a:ln>
                <a:solidFill>
                  <a:srgbClr val="FEFEFE"/>
                </a:solidFill>
                <a:effectLst>
                  <a:outerShdw blurRad="38100" dist="38100" dir="2700000" algn="tl">
                    <a:srgbClr val="000000">
                      <a:alpha val="43137"/>
                    </a:srgbClr>
                  </a:outerShdw>
                </a:effectLst>
                <a:uLnTx/>
                <a:uFillTx/>
                <a:latin typeface="Arial" panose="020B0604020202020204" pitchFamily="34" charset="0"/>
                <a:ea typeface="+mj-ea"/>
                <a:cs typeface="Arial" panose="020B0604020202020204" pitchFamily="34" charset="0"/>
              </a:rPr>
              <a:t>Nature of complex problems: Employees perspective</a:t>
            </a:r>
            <a:endParaRPr lang="en-US" sz="2400"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8B8952D3-1D12-488E-9958-12EA1571C456}"/>
              </a:ext>
            </a:extLst>
          </p:cNvPr>
          <p:cNvSpPr txBox="1"/>
          <p:nvPr/>
        </p:nvSpPr>
        <p:spPr>
          <a:xfrm>
            <a:off x="2455544" y="1497330"/>
            <a:ext cx="8528685" cy="3728649"/>
          </a:xfrm>
          <a:prstGeom prst="rect">
            <a:avLst/>
          </a:prstGeom>
          <a:noFill/>
        </p:spPr>
        <p:txBody>
          <a:bodyPr wrap="square" rtlCol="0">
            <a:spAutoFit/>
          </a:bodyPr>
          <a:lstStyle/>
          <a:p>
            <a:pPr marL="914400" lvl="1" indent="-457200" algn="just">
              <a:lnSpc>
                <a:spcPct val="150000"/>
              </a:lnSpc>
              <a:buFont typeface="Wingdings" panose="05000000000000000000" pitchFamily="2" charset="2"/>
              <a:buChar char="Ø"/>
            </a:pPr>
            <a:r>
              <a:rPr lang="en-US" sz="2000" dirty="0">
                <a:latin typeface="Arial" panose="020B0604020202020204" pitchFamily="34" charset="0"/>
                <a:cs typeface="Arial" panose="020B0604020202020204" pitchFamily="34" charset="0"/>
              </a:rPr>
              <a:t>The nature of the problem is complex having multiple aspects and ways of solution.</a:t>
            </a:r>
          </a:p>
          <a:p>
            <a:pPr marL="971550" lvl="1" indent="-514350" algn="just">
              <a:lnSpc>
                <a:spcPct val="150000"/>
              </a:lnSpc>
              <a:buFont typeface="Wingdings" panose="05000000000000000000" pitchFamily="2" charset="2"/>
              <a:buChar char="Ø"/>
            </a:pPr>
            <a:r>
              <a:rPr lang="en-US" sz="2000" dirty="0">
                <a:latin typeface="Arial" panose="020B0604020202020204" pitchFamily="34" charset="0"/>
                <a:cs typeface="Arial" panose="020B0604020202020204" pitchFamily="34" charset="0"/>
              </a:rPr>
              <a:t>The main reasons of this </a:t>
            </a:r>
            <a:r>
              <a:rPr lang="en-US" sz="2000" b="1" i="1" dirty="0">
                <a:latin typeface="Arial" panose="020B0604020202020204" pitchFamily="34" charset="0"/>
                <a:cs typeface="Arial" panose="020B0604020202020204" pitchFamily="34" charset="0"/>
              </a:rPr>
              <a:t>staff shortage </a:t>
            </a:r>
            <a:r>
              <a:rPr lang="en-US" sz="2000" dirty="0">
                <a:latin typeface="Arial" panose="020B0604020202020204" pitchFamily="34" charset="0"/>
                <a:cs typeface="Arial" panose="020B0604020202020204" pitchFamily="34" charset="0"/>
              </a:rPr>
              <a:t>problem include-</a:t>
            </a:r>
          </a:p>
          <a:p>
            <a:pPr marL="514350" indent="-514350" algn="just">
              <a:lnSpc>
                <a:spcPct val="150000"/>
              </a:lnSpc>
              <a:buFont typeface="+mj-lt"/>
              <a:buAutoNum type="arabicPeriod"/>
            </a:pPr>
            <a:r>
              <a:rPr lang="en-US" sz="2000" dirty="0">
                <a:latin typeface="Arial" panose="020B0604020202020204" pitchFamily="34" charset="0"/>
                <a:cs typeface="Arial" panose="020B0604020202020204" pitchFamily="34" charset="0"/>
              </a:rPr>
              <a:t>Reduced net inflow of workers due to Brexit </a:t>
            </a:r>
          </a:p>
          <a:p>
            <a:pPr marL="514350" indent="-514350" algn="just">
              <a:lnSpc>
                <a:spcPct val="150000"/>
              </a:lnSpc>
              <a:buFont typeface="+mj-lt"/>
              <a:buAutoNum type="arabicPeriod"/>
            </a:pPr>
            <a:r>
              <a:rPr lang="en-US" sz="2000" dirty="0">
                <a:latin typeface="Arial" panose="020B0604020202020204" pitchFamily="34" charset="0"/>
                <a:cs typeface="Arial" panose="020B0604020202020204" pitchFamily="34" charset="0"/>
              </a:rPr>
              <a:t>Lack of Proper Training among staffs</a:t>
            </a:r>
          </a:p>
          <a:p>
            <a:pPr marL="514350" indent="-514350" algn="just">
              <a:lnSpc>
                <a:spcPct val="150000"/>
              </a:lnSpc>
              <a:buFont typeface="+mj-lt"/>
              <a:buAutoNum type="arabicPeriod"/>
            </a:pPr>
            <a:r>
              <a:rPr lang="en-US" sz="2000" dirty="0">
                <a:latin typeface="Arial" panose="020B0604020202020204" pitchFamily="34" charset="0"/>
                <a:cs typeface="Arial" panose="020B0604020202020204" pitchFamily="34" charset="0"/>
              </a:rPr>
              <a:t>Lack of Reputation to attract workers </a:t>
            </a:r>
          </a:p>
          <a:p>
            <a:pPr marL="514350" indent="-514350" algn="just">
              <a:lnSpc>
                <a:spcPct val="150000"/>
              </a:lnSpc>
              <a:buFont typeface="+mj-lt"/>
              <a:buAutoNum type="arabicPeriod"/>
            </a:pPr>
            <a:r>
              <a:rPr lang="en-US" sz="2000" dirty="0">
                <a:latin typeface="Arial" panose="020B0604020202020204" pitchFamily="34" charset="0"/>
                <a:cs typeface="Arial" panose="020B0604020202020204" pitchFamily="34" charset="0"/>
              </a:rPr>
              <a:t>High cost of living</a:t>
            </a:r>
          </a:p>
          <a:p>
            <a:pPr marL="514350" indent="-514350" algn="just">
              <a:lnSpc>
                <a:spcPct val="150000"/>
              </a:lnSpc>
              <a:buFont typeface="+mj-lt"/>
              <a:buAutoNum type="arabicPeriod"/>
            </a:pPr>
            <a:r>
              <a:rPr lang="en-US" sz="2000" dirty="0">
                <a:latin typeface="Arial" panose="020B0604020202020204" pitchFamily="34" charset="0"/>
                <a:cs typeface="Arial" panose="020B0604020202020204" pitchFamily="34" charset="0"/>
              </a:rPr>
              <a:t>Lack of proper work environment (McMenamin and Mannion, 2017).</a:t>
            </a:r>
          </a:p>
        </p:txBody>
      </p:sp>
    </p:spTree>
    <p:extLst>
      <p:ext uri="{BB962C8B-B14F-4D97-AF65-F5344CB8AC3E}">
        <p14:creationId xmlns:p14="http://schemas.microsoft.com/office/powerpoint/2010/main" val="30026574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7063A32-DBDD-4FD0-B0BE-E686AA1C7E0E}"/>
              </a:ext>
            </a:extLst>
          </p:cNvPr>
          <p:cNvSpPr txBox="1"/>
          <p:nvPr/>
        </p:nvSpPr>
        <p:spPr>
          <a:xfrm>
            <a:off x="1234440" y="591891"/>
            <a:ext cx="10447020" cy="707886"/>
          </a:xfrm>
          <a:prstGeom prst="rect">
            <a:avLst/>
          </a:prstGeom>
          <a:noFill/>
        </p:spPr>
        <p:txBody>
          <a:bodyPr wrap="square" rtlCol="0">
            <a:spAutoFit/>
          </a:bodyPr>
          <a:lstStyle/>
          <a:p>
            <a:pPr algn="ctr"/>
            <a:r>
              <a:rPr lang="en-US" sz="40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Impacts of Complex Problems</a:t>
            </a:r>
          </a:p>
        </p:txBody>
      </p:sp>
      <p:sp>
        <p:nvSpPr>
          <p:cNvPr id="3" name="TextBox 2">
            <a:extLst>
              <a:ext uri="{FF2B5EF4-FFF2-40B4-BE49-F238E27FC236}">
                <a16:creationId xmlns:a16="http://schemas.microsoft.com/office/drawing/2014/main" id="{E928AEA1-D2D2-4C4F-B264-2F7ACB602FD6}"/>
              </a:ext>
            </a:extLst>
          </p:cNvPr>
          <p:cNvSpPr txBox="1"/>
          <p:nvPr/>
        </p:nvSpPr>
        <p:spPr>
          <a:xfrm>
            <a:off x="1703070" y="1760220"/>
            <a:ext cx="7246620" cy="5113644"/>
          </a:xfrm>
          <a:prstGeom prst="rect">
            <a:avLst/>
          </a:prstGeom>
          <a:noFill/>
        </p:spPr>
        <p:txBody>
          <a:bodyPr wrap="square" rtlCol="0">
            <a:spAutoFit/>
          </a:bodyPr>
          <a:lstStyle/>
          <a:p>
            <a:pPr>
              <a:lnSpc>
                <a:spcPct val="150000"/>
              </a:lnSpc>
            </a:pPr>
            <a:r>
              <a:rPr lang="en-US" sz="2000" i="1" dirty="0">
                <a:latin typeface="Arial" panose="020B0604020202020204" pitchFamily="34" charset="0"/>
                <a:cs typeface="Arial" panose="020B0604020202020204" pitchFamily="34" charset="0"/>
              </a:rPr>
              <a:t>Impacts  on Service receiver:</a:t>
            </a:r>
          </a:p>
          <a:p>
            <a:pPr marL="342900" indent="-342900">
              <a:lnSpc>
                <a:spcPct val="150000"/>
              </a:lnSpc>
              <a:buFont typeface="Courier New" panose="02070309020205020404" pitchFamily="49" charset="0"/>
              <a:buChar char="o"/>
            </a:pPr>
            <a:r>
              <a:rPr lang="en-US" sz="2000" dirty="0">
                <a:latin typeface="Arial" panose="020B0604020202020204" pitchFamily="34" charset="0"/>
                <a:cs typeface="Arial" panose="020B0604020202020204" pitchFamily="34" charset="0"/>
              </a:rPr>
              <a:t>Lack of sufficient staff affects the service quality.</a:t>
            </a:r>
          </a:p>
          <a:p>
            <a:pPr marL="342900" indent="-342900">
              <a:lnSpc>
                <a:spcPct val="150000"/>
              </a:lnSpc>
              <a:buFont typeface="Courier New" panose="02070309020205020404" pitchFamily="49" charset="0"/>
              <a:buChar char="o"/>
            </a:pPr>
            <a:r>
              <a:rPr lang="en-US" sz="2000" dirty="0">
                <a:latin typeface="Arial" panose="020B0604020202020204" pitchFamily="34" charset="0"/>
                <a:cs typeface="Arial" panose="020B0604020202020204" pitchFamily="34" charset="0"/>
              </a:rPr>
              <a:t>Harm good will and reputation of the organization.</a:t>
            </a:r>
          </a:p>
          <a:p>
            <a:pPr marL="342900" indent="-342900">
              <a:lnSpc>
                <a:spcPct val="150000"/>
              </a:lnSpc>
              <a:buFont typeface="Courier New" panose="02070309020205020404" pitchFamily="49" charset="0"/>
              <a:buChar char="o"/>
            </a:pPr>
            <a:r>
              <a:rPr lang="en-US" sz="2000" dirty="0">
                <a:latin typeface="Arial" panose="020B0604020202020204" pitchFamily="34" charset="0"/>
                <a:cs typeface="Arial" panose="020B0604020202020204" pitchFamily="34" charset="0"/>
              </a:rPr>
              <a:t>Client face post-medical difficulties due to poor service quality.</a:t>
            </a:r>
          </a:p>
          <a:p>
            <a:pPr>
              <a:lnSpc>
                <a:spcPct val="150000"/>
              </a:lnSpc>
            </a:pPr>
            <a:r>
              <a:rPr lang="en-US" sz="2000" i="1" dirty="0">
                <a:latin typeface="Arial" panose="020B0604020202020204" pitchFamily="34" charset="0"/>
                <a:cs typeface="Arial" panose="020B0604020202020204" pitchFamily="34" charset="0"/>
              </a:rPr>
              <a:t>Impacts on regulator and Professional:</a:t>
            </a:r>
          </a:p>
          <a:p>
            <a:pPr marL="457200" indent="-457200">
              <a:lnSpc>
                <a:spcPct val="150000"/>
              </a:lnSpc>
              <a:buFont typeface="Courier New" panose="02070309020205020404" pitchFamily="49" charset="0"/>
              <a:buChar char="o"/>
            </a:pPr>
            <a:r>
              <a:rPr lang="en-US" sz="2000" dirty="0">
                <a:latin typeface="Arial" panose="020B0604020202020204" pitchFamily="34" charset="0"/>
                <a:cs typeface="Arial" panose="020B0604020202020204" pitchFamily="34" charset="0"/>
              </a:rPr>
              <a:t>Lack of sufficient staff adversely affect the quality of the work of Professionals(i.e. Doctors).</a:t>
            </a:r>
          </a:p>
          <a:p>
            <a:pPr marL="457200" indent="-457200">
              <a:lnSpc>
                <a:spcPct val="150000"/>
              </a:lnSpc>
              <a:buFont typeface="Courier New" panose="02070309020205020404" pitchFamily="49" charset="0"/>
              <a:buChar char="o"/>
            </a:pPr>
            <a:r>
              <a:rPr lang="en-US" sz="2000" dirty="0">
                <a:latin typeface="Arial" panose="020B0604020202020204" pitchFamily="34" charset="0"/>
                <a:cs typeface="Arial" panose="020B0604020202020204" pitchFamily="34" charset="0"/>
              </a:rPr>
              <a:t>It makes the responsibility of NHS difficult to delivers service properly.</a:t>
            </a:r>
          </a:p>
          <a:p>
            <a:pPr>
              <a:lnSpc>
                <a:spcPct val="150000"/>
              </a:lnSpc>
            </a:pPr>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655647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3B416F8-245F-4773-84BA-430E9FE06356}"/>
              </a:ext>
            </a:extLst>
          </p:cNvPr>
          <p:cNvSpPr txBox="1"/>
          <p:nvPr/>
        </p:nvSpPr>
        <p:spPr>
          <a:xfrm>
            <a:off x="1897380" y="1443841"/>
            <a:ext cx="7360920" cy="3970318"/>
          </a:xfrm>
          <a:prstGeom prst="rect">
            <a:avLst/>
          </a:prstGeom>
          <a:noFill/>
        </p:spPr>
        <p:txBody>
          <a:bodyPr wrap="square" rtlCol="0">
            <a:spAutoFit/>
          </a:bodyPr>
          <a:lstStyle/>
          <a:p>
            <a:r>
              <a:rPr lang="en-US" sz="2800" b="1" dirty="0">
                <a:latin typeface="Arial" panose="020B0604020202020204" pitchFamily="34" charset="0"/>
                <a:cs typeface="Arial" panose="020B0604020202020204" pitchFamily="34" charset="0"/>
              </a:rPr>
              <a:t>Impacts on economy:</a:t>
            </a:r>
          </a:p>
          <a:p>
            <a:r>
              <a:rPr lang="en-US" sz="2800" dirty="0">
                <a:latin typeface="Arial" panose="020B0604020202020204" pitchFamily="34" charset="0"/>
                <a:cs typeface="Arial" panose="020B0604020202020204" pitchFamily="34" charset="0"/>
              </a:rPr>
              <a:t>Health and care sector is one of the most economic sector of UK. Lack of enough staffs adversely impacts this economic sector.</a:t>
            </a:r>
          </a:p>
          <a:p>
            <a:endParaRPr lang="en-US" sz="2800" dirty="0">
              <a:latin typeface="Arial" panose="020B0604020202020204" pitchFamily="34" charset="0"/>
              <a:cs typeface="Arial" panose="020B0604020202020204" pitchFamily="34" charset="0"/>
            </a:endParaRPr>
          </a:p>
          <a:p>
            <a:r>
              <a:rPr lang="en-US" sz="2800" b="1" dirty="0">
                <a:latin typeface="Arial" panose="020B0604020202020204" pitchFamily="34" charset="0"/>
                <a:cs typeface="Arial" panose="020B0604020202020204" pitchFamily="34" charset="0"/>
              </a:rPr>
              <a:t>Impacts on organization:</a:t>
            </a:r>
          </a:p>
          <a:p>
            <a:pPr marL="285750" indent="-285750">
              <a:buFont typeface="Courier New" panose="02070309020205020404" pitchFamily="49" charset="0"/>
              <a:buChar char="o"/>
            </a:pPr>
            <a:r>
              <a:rPr lang="en-US" sz="2800" dirty="0">
                <a:latin typeface="Arial" panose="020B0604020202020204" pitchFamily="34" charset="0"/>
                <a:cs typeface="Arial" panose="020B0604020202020204" pitchFamily="34" charset="0"/>
              </a:rPr>
              <a:t>Reduce reputation of organization</a:t>
            </a:r>
          </a:p>
          <a:p>
            <a:pPr marL="285750" indent="-285750">
              <a:buFont typeface="Courier New" panose="02070309020205020404" pitchFamily="49" charset="0"/>
              <a:buChar char="o"/>
            </a:pPr>
            <a:r>
              <a:rPr lang="en-US" sz="2800" dirty="0">
                <a:latin typeface="Arial" panose="020B0604020202020204" pitchFamily="34" charset="0"/>
                <a:cs typeface="Arial" panose="020B0604020202020204" pitchFamily="34" charset="0"/>
              </a:rPr>
              <a:t>Reduce service quality.</a:t>
            </a:r>
          </a:p>
          <a:p>
            <a:endParaRPr lang="en-US"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0948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4D0C5DE-9A61-4125-8DF7-B7FCF2187C5A}"/>
              </a:ext>
            </a:extLst>
          </p:cNvPr>
          <p:cNvSpPr txBox="1"/>
          <p:nvPr/>
        </p:nvSpPr>
        <p:spPr>
          <a:xfrm>
            <a:off x="1508760" y="1894245"/>
            <a:ext cx="7863839" cy="958660"/>
          </a:xfrm>
          <a:prstGeom prst="rect">
            <a:avLst/>
          </a:prstGeom>
          <a:noFill/>
        </p:spPr>
        <p:txBody>
          <a:bodyPr wrap="square" rtlCol="0">
            <a:spAutoFit/>
          </a:bodyPr>
          <a:lstStyle/>
          <a:p>
            <a:pPr>
              <a:lnSpc>
                <a:spcPct val="150000"/>
              </a:lnSpc>
            </a:pPr>
            <a:r>
              <a:rPr lang="en-US" sz="2000" b="1" dirty="0">
                <a:latin typeface="Arial" panose="020B0604020202020204" pitchFamily="34" charset="0"/>
                <a:cs typeface="Arial" panose="020B0604020202020204" pitchFamily="34" charset="0"/>
              </a:rPr>
              <a:t>Factors of Micro environment refers to the factors that effects the performance and activities of an organization.</a:t>
            </a:r>
          </a:p>
        </p:txBody>
      </p:sp>
      <p:sp>
        <p:nvSpPr>
          <p:cNvPr id="3" name="TextBox 2">
            <a:extLst>
              <a:ext uri="{FF2B5EF4-FFF2-40B4-BE49-F238E27FC236}">
                <a16:creationId xmlns:a16="http://schemas.microsoft.com/office/drawing/2014/main" id="{E0EA391D-B4FF-4DE9-9CED-E0F45DBF6378}"/>
              </a:ext>
            </a:extLst>
          </p:cNvPr>
          <p:cNvSpPr txBox="1"/>
          <p:nvPr/>
        </p:nvSpPr>
        <p:spPr>
          <a:xfrm>
            <a:off x="1615841" y="265876"/>
            <a:ext cx="9829800" cy="954107"/>
          </a:xfrm>
          <a:prstGeom prst="rect">
            <a:avLst/>
          </a:prstGeom>
          <a:noFill/>
        </p:spPr>
        <p:txBody>
          <a:bodyPr wrap="square" rtlCol="0">
            <a:spAutoFit/>
          </a:bodyPr>
          <a:lstStyle/>
          <a:p>
            <a:r>
              <a:rPr lang="en-US" sz="28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Pestle analysis of micro environment factors to the Staff shortage in NHS (Khatoon, 2019)</a:t>
            </a:r>
          </a:p>
        </p:txBody>
      </p:sp>
      <p:pic>
        <p:nvPicPr>
          <p:cNvPr id="4" name="Picture 3">
            <a:extLst>
              <a:ext uri="{FF2B5EF4-FFF2-40B4-BE49-F238E27FC236}">
                <a16:creationId xmlns:a16="http://schemas.microsoft.com/office/drawing/2014/main" id="{83B5891D-F1BE-494D-9B35-C54E99DC504E}"/>
              </a:ext>
            </a:extLst>
          </p:cNvPr>
          <p:cNvPicPr>
            <a:picLocks noChangeAspect="1"/>
          </p:cNvPicPr>
          <p:nvPr/>
        </p:nvPicPr>
        <p:blipFill>
          <a:blip r:embed="rId3"/>
          <a:stretch>
            <a:fillRect/>
          </a:stretch>
        </p:blipFill>
        <p:spPr>
          <a:xfrm>
            <a:off x="2297431" y="2852905"/>
            <a:ext cx="6069330" cy="3414366"/>
          </a:xfrm>
          <a:prstGeom prst="rect">
            <a:avLst/>
          </a:prstGeom>
        </p:spPr>
      </p:pic>
    </p:spTree>
    <p:extLst>
      <p:ext uri="{BB962C8B-B14F-4D97-AF65-F5344CB8AC3E}">
        <p14:creationId xmlns:p14="http://schemas.microsoft.com/office/powerpoint/2010/main" val="18080325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E14286D-CE03-49E6-BD08-A24D9386A2B6}"/>
              </a:ext>
            </a:extLst>
          </p:cNvPr>
          <p:cNvSpPr txBox="1"/>
          <p:nvPr/>
        </p:nvSpPr>
        <p:spPr>
          <a:xfrm>
            <a:off x="1645920" y="902970"/>
            <a:ext cx="2699288" cy="1631216"/>
          </a:xfrm>
          <a:prstGeom prst="rect">
            <a:avLst/>
          </a:prstGeom>
          <a:noFill/>
        </p:spPr>
        <p:txBody>
          <a:bodyPr wrap="square" rtlCol="0">
            <a:spAutoFit/>
          </a:bodyPr>
          <a:lstStyle/>
          <a:p>
            <a:r>
              <a:rPr lang="en-US" sz="2000" b="1" dirty="0">
                <a:latin typeface="Arial" panose="020B0604020202020204" pitchFamily="34" charset="0"/>
                <a:cs typeface="Arial" panose="020B0604020202020204" pitchFamily="34" charset="0"/>
              </a:rPr>
              <a:t>Political Factors:</a:t>
            </a:r>
          </a:p>
          <a:p>
            <a:pPr marL="342900" indent="-342900">
              <a:buFont typeface="Courier New" panose="02070309020205020404" pitchFamily="49" charset="0"/>
              <a:buChar char="o"/>
            </a:pPr>
            <a:r>
              <a:rPr lang="en-US" sz="2000" dirty="0">
                <a:latin typeface="Arial" panose="020B0604020202020204" pitchFamily="34" charset="0"/>
                <a:cs typeface="Arial" panose="020B0604020202020204" pitchFamily="34" charset="0"/>
              </a:rPr>
              <a:t>Brexit</a:t>
            </a:r>
          </a:p>
          <a:p>
            <a:pPr marL="342900" indent="-342900">
              <a:buFont typeface="Courier New" panose="02070309020205020404" pitchFamily="49" charset="0"/>
              <a:buChar char="o"/>
            </a:pPr>
            <a:endParaRPr lang="en-US" sz="2000" dirty="0">
              <a:latin typeface="Arial" panose="020B0604020202020204" pitchFamily="34" charset="0"/>
              <a:cs typeface="Arial" panose="020B0604020202020204" pitchFamily="34" charset="0"/>
            </a:endParaRPr>
          </a:p>
          <a:p>
            <a:pPr marL="342900" indent="-342900">
              <a:buFont typeface="Courier New" panose="02070309020205020404" pitchFamily="49" charset="0"/>
              <a:buChar char="o"/>
            </a:pPr>
            <a:endParaRPr lang="en-US" sz="2000" b="1" dirty="0">
              <a:latin typeface="Arial" panose="020B0604020202020204" pitchFamily="34" charset="0"/>
              <a:cs typeface="Arial" panose="020B0604020202020204" pitchFamily="34" charset="0"/>
            </a:endParaRPr>
          </a:p>
          <a:p>
            <a:endParaRPr lang="en-US" sz="2000" b="1"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0BE71878-6070-4CF3-88AB-B22886D1D90A}"/>
              </a:ext>
            </a:extLst>
          </p:cNvPr>
          <p:cNvSpPr txBox="1"/>
          <p:nvPr/>
        </p:nvSpPr>
        <p:spPr>
          <a:xfrm>
            <a:off x="4789170" y="902970"/>
            <a:ext cx="2491740" cy="1323439"/>
          </a:xfrm>
          <a:prstGeom prst="rect">
            <a:avLst/>
          </a:prstGeom>
          <a:noFill/>
        </p:spPr>
        <p:txBody>
          <a:bodyPr wrap="square" rtlCol="0">
            <a:spAutoFit/>
          </a:bodyPr>
          <a:lstStyle/>
          <a:p>
            <a:r>
              <a:rPr lang="en-US" sz="2000" b="1" dirty="0">
                <a:latin typeface="Arial" panose="020B0604020202020204" pitchFamily="34" charset="0"/>
                <a:cs typeface="Arial" panose="020B0604020202020204" pitchFamily="34" charset="0"/>
              </a:rPr>
              <a:t>Economic Factors</a:t>
            </a:r>
            <a:r>
              <a:rPr lang="en-US" sz="2000" dirty="0">
                <a:latin typeface="Arial" panose="020B0604020202020204" pitchFamily="34" charset="0"/>
                <a:cs typeface="Arial" panose="020B0604020202020204" pitchFamily="34" charset="0"/>
              </a:rPr>
              <a:t>:</a:t>
            </a:r>
          </a:p>
          <a:p>
            <a:pPr marL="285750" indent="-285750">
              <a:buFont typeface="Wingdings" panose="05000000000000000000" pitchFamily="2" charset="2"/>
              <a:buChar char="§"/>
            </a:pPr>
            <a:r>
              <a:rPr lang="en-US" sz="2000" dirty="0">
                <a:latin typeface="Arial" panose="020B0604020202020204" pitchFamily="34" charset="0"/>
                <a:cs typeface="Arial" panose="020B0604020202020204" pitchFamily="34" charset="0"/>
              </a:rPr>
              <a:t>Cost of service</a:t>
            </a:r>
          </a:p>
          <a:p>
            <a:pPr marL="285750" indent="-285750">
              <a:buFont typeface="Wingdings" panose="05000000000000000000" pitchFamily="2" charset="2"/>
              <a:buChar char="§"/>
            </a:pPr>
            <a:r>
              <a:rPr lang="en-US" sz="2000" dirty="0">
                <a:latin typeface="Arial" panose="020B0604020202020204" pitchFamily="34" charset="0"/>
                <a:cs typeface="Arial" panose="020B0604020202020204" pitchFamily="34" charset="0"/>
              </a:rPr>
              <a:t>Price</a:t>
            </a:r>
          </a:p>
          <a:p>
            <a:endParaRPr lang="en-US" sz="2000" dirty="0">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52872EA8-2210-44C6-B19F-56E7CA9D4F0C}"/>
              </a:ext>
            </a:extLst>
          </p:cNvPr>
          <p:cNvSpPr txBox="1"/>
          <p:nvPr/>
        </p:nvSpPr>
        <p:spPr>
          <a:xfrm>
            <a:off x="7955280" y="902970"/>
            <a:ext cx="2699288" cy="1938992"/>
          </a:xfrm>
          <a:prstGeom prst="rect">
            <a:avLst/>
          </a:prstGeom>
          <a:noFill/>
        </p:spPr>
        <p:txBody>
          <a:bodyPr wrap="square" rtlCol="0">
            <a:spAutoFit/>
          </a:bodyPr>
          <a:lstStyle/>
          <a:p>
            <a:r>
              <a:rPr lang="en-US" sz="2000" dirty="0">
                <a:latin typeface="Arial" panose="020B0604020202020204" pitchFamily="34" charset="0"/>
                <a:cs typeface="Arial" panose="020B0604020202020204" pitchFamily="34" charset="0"/>
              </a:rPr>
              <a:t>Socio- Cultural Factors:</a:t>
            </a:r>
          </a:p>
          <a:p>
            <a:pPr marL="342900" indent="-342900">
              <a:buFont typeface="Wingdings" panose="05000000000000000000" pitchFamily="2" charset="2"/>
              <a:buChar char="§"/>
            </a:pPr>
            <a:r>
              <a:rPr lang="en-US" sz="2000" dirty="0">
                <a:latin typeface="Arial" panose="020B0604020202020204" pitchFamily="34" charset="0"/>
                <a:cs typeface="Arial" panose="020B0604020202020204" pitchFamily="34" charset="0"/>
              </a:rPr>
              <a:t>Customer Attitudes</a:t>
            </a:r>
          </a:p>
          <a:p>
            <a:pPr marL="342900" indent="-342900">
              <a:buFont typeface="Wingdings" panose="05000000000000000000" pitchFamily="2" charset="2"/>
              <a:buChar char="§"/>
            </a:pPr>
            <a:r>
              <a:rPr lang="en-US" sz="2000" dirty="0">
                <a:latin typeface="Arial" panose="020B0604020202020204" pitchFamily="34" charset="0"/>
                <a:cs typeface="Arial" panose="020B0604020202020204" pitchFamily="34" charset="0"/>
              </a:rPr>
              <a:t>Cultural  and language barriers</a:t>
            </a:r>
          </a:p>
          <a:p>
            <a:endParaRPr lang="en-US" sz="2000" dirty="0">
              <a:latin typeface="Arial" panose="020B0604020202020204" pitchFamily="34" charset="0"/>
              <a:cs typeface="Arial" panose="020B0604020202020204" pitchFamily="34" charset="0"/>
            </a:endParaRPr>
          </a:p>
        </p:txBody>
      </p:sp>
      <p:sp>
        <p:nvSpPr>
          <p:cNvPr id="10" name="TextBox 9">
            <a:extLst>
              <a:ext uri="{FF2B5EF4-FFF2-40B4-BE49-F238E27FC236}">
                <a16:creationId xmlns:a16="http://schemas.microsoft.com/office/drawing/2014/main" id="{07E16B17-6FE5-4DC1-9D84-9DB7D7FCFE76}"/>
              </a:ext>
            </a:extLst>
          </p:cNvPr>
          <p:cNvSpPr txBox="1"/>
          <p:nvPr/>
        </p:nvSpPr>
        <p:spPr>
          <a:xfrm>
            <a:off x="1165860" y="3044278"/>
            <a:ext cx="2937510" cy="2246769"/>
          </a:xfrm>
          <a:prstGeom prst="rect">
            <a:avLst/>
          </a:prstGeom>
          <a:noFill/>
        </p:spPr>
        <p:txBody>
          <a:bodyPr wrap="square" rtlCol="0">
            <a:spAutoFit/>
          </a:bodyPr>
          <a:lstStyle/>
          <a:p>
            <a:r>
              <a:rPr lang="en-US" sz="2000" dirty="0">
                <a:latin typeface="Arial" panose="020B0604020202020204" pitchFamily="34" charset="0"/>
                <a:cs typeface="Arial" panose="020B0604020202020204" pitchFamily="34" charset="0"/>
              </a:rPr>
              <a:t>Technological Factors:</a:t>
            </a:r>
          </a:p>
          <a:p>
            <a:pPr marL="285750" indent="-285750">
              <a:buFont typeface="Wingdings" panose="05000000000000000000" pitchFamily="2" charset="2"/>
              <a:buChar char="§"/>
            </a:pPr>
            <a:r>
              <a:rPr lang="en-US" sz="2000" dirty="0">
                <a:latin typeface="Arial" panose="020B0604020202020204" pitchFamily="34" charset="0"/>
                <a:cs typeface="Arial" panose="020B0604020202020204" pitchFamily="34" charset="0"/>
              </a:rPr>
              <a:t>New technologies regarding medical activities </a:t>
            </a:r>
          </a:p>
          <a:p>
            <a:pPr marL="285750" indent="-285750">
              <a:buFont typeface="Wingdings" panose="05000000000000000000" pitchFamily="2" charset="2"/>
              <a:buChar char="§"/>
            </a:pPr>
            <a:r>
              <a:rPr lang="en-US" sz="2000" dirty="0">
                <a:latin typeface="Arial" panose="020B0604020202020204" pitchFamily="34" charset="0"/>
                <a:cs typeface="Arial" panose="020B0604020202020204" pitchFamily="34" charset="0"/>
              </a:rPr>
              <a:t>Ability of staff to operate new medical technologies.</a:t>
            </a:r>
          </a:p>
        </p:txBody>
      </p:sp>
      <p:sp>
        <p:nvSpPr>
          <p:cNvPr id="11" name="TextBox 10">
            <a:extLst>
              <a:ext uri="{FF2B5EF4-FFF2-40B4-BE49-F238E27FC236}">
                <a16:creationId xmlns:a16="http://schemas.microsoft.com/office/drawing/2014/main" id="{58B60BE0-68D5-49D9-A2B2-FF261C7B0A8C}"/>
              </a:ext>
            </a:extLst>
          </p:cNvPr>
          <p:cNvSpPr txBox="1"/>
          <p:nvPr/>
        </p:nvSpPr>
        <p:spPr>
          <a:xfrm>
            <a:off x="4789170" y="3198167"/>
            <a:ext cx="2937510" cy="1938992"/>
          </a:xfrm>
          <a:prstGeom prst="rect">
            <a:avLst/>
          </a:prstGeom>
          <a:noFill/>
        </p:spPr>
        <p:txBody>
          <a:bodyPr wrap="square" rtlCol="0">
            <a:spAutoFit/>
          </a:bodyPr>
          <a:lstStyle/>
          <a:p>
            <a:r>
              <a:rPr lang="en-US" sz="2000" dirty="0">
                <a:latin typeface="Arial" panose="020B0604020202020204" pitchFamily="34" charset="0"/>
                <a:cs typeface="Arial" panose="020B0604020202020204" pitchFamily="34" charset="0"/>
              </a:rPr>
              <a:t>Environmental factors:</a:t>
            </a:r>
          </a:p>
          <a:p>
            <a:pPr marL="342900" indent="-342900">
              <a:buFont typeface="Wingdings" panose="05000000000000000000" pitchFamily="2" charset="2"/>
              <a:buChar char="§"/>
            </a:pPr>
            <a:r>
              <a:rPr lang="en-US" sz="2000" dirty="0">
                <a:latin typeface="Arial" panose="020B0604020202020204" pitchFamily="34" charset="0"/>
                <a:cs typeface="Arial" panose="020B0604020202020204" pitchFamily="34" charset="0"/>
              </a:rPr>
              <a:t>Health and safety</a:t>
            </a:r>
          </a:p>
          <a:p>
            <a:pPr marL="342900" indent="-342900">
              <a:buFont typeface="Wingdings" panose="05000000000000000000" pitchFamily="2" charset="2"/>
              <a:buChar char="§"/>
            </a:pPr>
            <a:r>
              <a:rPr lang="en-US" sz="2000" dirty="0">
                <a:latin typeface="Arial" panose="020B0604020202020204" pitchFamily="34" charset="0"/>
                <a:cs typeface="Arial" panose="020B0604020202020204" pitchFamily="34" charset="0"/>
              </a:rPr>
              <a:t>Environmental laws</a:t>
            </a:r>
          </a:p>
          <a:p>
            <a:pPr marL="342900" indent="-342900">
              <a:buFont typeface="Wingdings" panose="05000000000000000000" pitchFamily="2" charset="2"/>
              <a:buChar char="§"/>
            </a:pPr>
            <a:r>
              <a:rPr lang="en-US" sz="2000" dirty="0">
                <a:latin typeface="Arial" panose="020B0604020202020204" pitchFamily="34" charset="0"/>
                <a:cs typeface="Arial" panose="020B0604020202020204" pitchFamily="34" charset="0"/>
              </a:rPr>
              <a:t>Work conditions of health care organizations</a:t>
            </a:r>
          </a:p>
        </p:txBody>
      </p:sp>
      <p:sp>
        <p:nvSpPr>
          <p:cNvPr id="12" name="TextBox 11">
            <a:extLst>
              <a:ext uri="{FF2B5EF4-FFF2-40B4-BE49-F238E27FC236}">
                <a16:creationId xmlns:a16="http://schemas.microsoft.com/office/drawing/2014/main" id="{EFC91DA9-CE0C-4145-AB8C-EA610C3E9C86}"/>
              </a:ext>
            </a:extLst>
          </p:cNvPr>
          <p:cNvSpPr txBox="1"/>
          <p:nvPr/>
        </p:nvSpPr>
        <p:spPr>
          <a:xfrm>
            <a:off x="8412480" y="3198167"/>
            <a:ext cx="2242088" cy="1938992"/>
          </a:xfrm>
          <a:prstGeom prst="rect">
            <a:avLst/>
          </a:prstGeom>
          <a:noFill/>
        </p:spPr>
        <p:txBody>
          <a:bodyPr wrap="square" rtlCol="0">
            <a:spAutoFit/>
          </a:bodyPr>
          <a:lstStyle/>
          <a:p>
            <a:r>
              <a:rPr lang="en-US" sz="2000" dirty="0">
                <a:latin typeface="Arial" panose="020B0604020202020204" pitchFamily="34" charset="0"/>
                <a:cs typeface="Arial" panose="020B0604020202020204" pitchFamily="34" charset="0"/>
              </a:rPr>
              <a:t>Legal Factors:</a:t>
            </a:r>
          </a:p>
          <a:p>
            <a:pPr marL="285750" indent="-285750">
              <a:buFont typeface="Wingdings" panose="05000000000000000000" pitchFamily="2" charset="2"/>
              <a:buChar char="§"/>
            </a:pPr>
            <a:r>
              <a:rPr lang="en-US" sz="2000" dirty="0">
                <a:latin typeface="Arial" panose="020B0604020202020204" pitchFamily="34" charset="0"/>
                <a:cs typeface="Arial" panose="020B0604020202020204" pitchFamily="34" charset="0"/>
              </a:rPr>
              <a:t>Legal laws and regulations regarding health care service.</a:t>
            </a:r>
          </a:p>
        </p:txBody>
      </p:sp>
    </p:spTree>
    <p:extLst>
      <p:ext uri="{BB962C8B-B14F-4D97-AF65-F5344CB8AC3E}">
        <p14:creationId xmlns:p14="http://schemas.microsoft.com/office/powerpoint/2010/main" val="1788994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EBA89A5-25E7-46C0-A37A-A13BE4B9F9E4}"/>
              </a:ext>
            </a:extLst>
          </p:cNvPr>
          <p:cNvSpPr txBox="1"/>
          <p:nvPr/>
        </p:nvSpPr>
        <p:spPr>
          <a:xfrm>
            <a:off x="2872740" y="718304"/>
            <a:ext cx="7597140" cy="646331"/>
          </a:xfrm>
          <a:prstGeom prst="rect">
            <a:avLst/>
          </a:prstGeom>
          <a:noFill/>
        </p:spPr>
        <p:txBody>
          <a:bodyPr wrap="square">
            <a:spAutoFit/>
          </a:bodyPr>
          <a:lstStyle/>
          <a:p>
            <a:pPr algn="ctr"/>
            <a:r>
              <a:rPr lang="en-US"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Fishbone diagram (</a:t>
            </a:r>
            <a:r>
              <a:rPr lang="en-US" sz="3600" b="1" dirty="0" err="1">
                <a:effectLst>
                  <a:outerShdw blurRad="38100" dist="38100" dir="2700000" algn="tl">
                    <a:srgbClr val="000000">
                      <a:alpha val="43137"/>
                    </a:srgbClr>
                  </a:outerShdw>
                </a:effectLst>
                <a:latin typeface="Arial" panose="020B0604020202020204" pitchFamily="34" charset="0"/>
                <a:cs typeface="Arial" panose="020B0604020202020204" pitchFamily="34" charset="0"/>
              </a:rPr>
              <a:t>Coccia</a:t>
            </a:r>
            <a:r>
              <a:rPr lang="en-US"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 2020) </a:t>
            </a:r>
          </a:p>
        </p:txBody>
      </p:sp>
      <p:pic>
        <p:nvPicPr>
          <p:cNvPr id="7" name="Picture 6">
            <a:extLst>
              <a:ext uri="{FF2B5EF4-FFF2-40B4-BE49-F238E27FC236}">
                <a16:creationId xmlns:a16="http://schemas.microsoft.com/office/drawing/2014/main" id="{2A1E24E8-C101-4BA9-9264-6432211B1BDC}"/>
              </a:ext>
            </a:extLst>
          </p:cNvPr>
          <p:cNvPicPr>
            <a:picLocks noChangeAspect="1"/>
          </p:cNvPicPr>
          <p:nvPr/>
        </p:nvPicPr>
        <p:blipFill>
          <a:blip r:embed="rId3"/>
          <a:stretch>
            <a:fillRect/>
          </a:stretch>
        </p:blipFill>
        <p:spPr>
          <a:xfrm>
            <a:off x="939164" y="2470308"/>
            <a:ext cx="9928201" cy="2067402"/>
          </a:xfrm>
          <a:prstGeom prst="rect">
            <a:avLst/>
          </a:prstGeom>
        </p:spPr>
      </p:pic>
    </p:spTree>
    <p:extLst>
      <p:ext uri="{BB962C8B-B14F-4D97-AF65-F5344CB8AC3E}">
        <p14:creationId xmlns:p14="http://schemas.microsoft.com/office/powerpoint/2010/main" val="371102394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5304734-2C7F-4832-ADE4-9260AB1F751F}"/>
              </a:ext>
            </a:extLst>
          </p:cNvPr>
          <p:cNvSpPr txBox="1"/>
          <p:nvPr/>
        </p:nvSpPr>
        <p:spPr>
          <a:xfrm>
            <a:off x="3055620" y="584488"/>
            <a:ext cx="4431030" cy="6781344"/>
          </a:xfrm>
          <a:prstGeom prst="rect">
            <a:avLst/>
          </a:prstGeom>
          <a:noFill/>
        </p:spPr>
        <p:txBody>
          <a:bodyPr wrap="square" rtlCol="0">
            <a:spAutoFit/>
          </a:bodyPr>
          <a:lstStyle/>
          <a:p>
            <a:pPr>
              <a:lnSpc>
                <a:spcPct val="150000"/>
              </a:lnSpc>
            </a:pPr>
            <a:r>
              <a:rPr lang="en-US" sz="20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Steps to be  taken to reduce staff shortage-</a:t>
            </a:r>
          </a:p>
          <a:p>
            <a:pPr marL="342900" indent="-342900">
              <a:lnSpc>
                <a:spcPct val="150000"/>
              </a:lnSpc>
              <a:buFont typeface="+mj-lt"/>
              <a:buAutoNum type="arabicPeriod"/>
            </a:pPr>
            <a:r>
              <a:rPr lang="en-US" dirty="0">
                <a:latin typeface="Arial" panose="020B0604020202020204" pitchFamily="34" charset="0"/>
                <a:cs typeface="Arial" panose="020B0604020202020204" pitchFamily="34" charset="0"/>
              </a:rPr>
              <a:t>Sorting total rewards</a:t>
            </a:r>
          </a:p>
          <a:p>
            <a:pPr marL="342900" indent="-342900">
              <a:lnSpc>
                <a:spcPct val="150000"/>
              </a:lnSpc>
              <a:buFont typeface="+mj-lt"/>
              <a:buAutoNum type="arabicPeriod"/>
            </a:pPr>
            <a:r>
              <a:rPr lang="en-US" dirty="0">
                <a:latin typeface="Arial" panose="020B0604020202020204" pitchFamily="34" charset="0"/>
                <a:cs typeface="Arial" panose="020B0604020202020204" pitchFamily="34" charset="0"/>
              </a:rPr>
              <a:t>Ensuring financial rewards and fair shares</a:t>
            </a:r>
          </a:p>
          <a:p>
            <a:pPr marL="342900" indent="-342900">
              <a:lnSpc>
                <a:spcPct val="150000"/>
              </a:lnSpc>
              <a:buFont typeface="+mj-lt"/>
              <a:buAutoNum type="arabicPeriod"/>
            </a:pPr>
            <a:r>
              <a:rPr lang="en-US" dirty="0">
                <a:latin typeface="Arial" panose="020B0604020202020204" pitchFamily="34" charset="0"/>
                <a:cs typeface="Arial" panose="020B0604020202020204" pitchFamily="34" charset="0"/>
              </a:rPr>
              <a:t>Branding company to gain reputation</a:t>
            </a:r>
          </a:p>
          <a:p>
            <a:pPr marL="342900" indent="-342900">
              <a:lnSpc>
                <a:spcPct val="150000"/>
              </a:lnSpc>
              <a:buFont typeface="+mj-lt"/>
              <a:buAutoNum type="arabicPeriod"/>
            </a:pPr>
            <a:r>
              <a:rPr lang="en-US" dirty="0">
                <a:latin typeface="Arial" panose="020B0604020202020204" pitchFamily="34" charset="0"/>
                <a:cs typeface="Arial" panose="020B0604020202020204" pitchFamily="34" charset="0"/>
              </a:rPr>
              <a:t>Building relation with employees.</a:t>
            </a:r>
          </a:p>
          <a:p>
            <a:pPr marL="342900" indent="-342900">
              <a:lnSpc>
                <a:spcPct val="150000"/>
              </a:lnSpc>
              <a:buFont typeface="+mj-lt"/>
              <a:buAutoNum type="arabicPeriod"/>
            </a:pPr>
            <a:r>
              <a:rPr lang="en-US" dirty="0">
                <a:latin typeface="Arial" panose="020B0604020202020204" pitchFamily="34" charset="0"/>
                <a:cs typeface="Arial" panose="020B0604020202020204" pitchFamily="34" charset="0"/>
              </a:rPr>
              <a:t>Managing talent and providing incentives.</a:t>
            </a:r>
          </a:p>
          <a:p>
            <a:pPr marL="342900" indent="-342900">
              <a:lnSpc>
                <a:spcPct val="150000"/>
              </a:lnSpc>
              <a:buFont typeface="+mj-lt"/>
              <a:buAutoNum type="arabicPeriod"/>
            </a:pPr>
            <a:r>
              <a:rPr lang="en-US" dirty="0">
                <a:latin typeface="Arial" panose="020B0604020202020204" pitchFamily="34" charset="0"/>
                <a:cs typeface="Arial" panose="020B0604020202020204" pitchFamily="34" charset="0"/>
              </a:rPr>
              <a:t>Providing non –financial rewards</a:t>
            </a:r>
          </a:p>
          <a:p>
            <a:pPr marL="342900" indent="-342900">
              <a:lnSpc>
                <a:spcPct val="150000"/>
              </a:lnSpc>
              <a:buFont typeface="+mj-lt"/>
              <a:buAutoNum type="arabicPeriod"/>
            </a:pPr>
            <a:r>
              <a:rPr lang="en-US" dirty="0">
                <a:latin typeface="Arial" panose="020B0604020202020204" pitchFamily="34" charset="0"/>
                <a:cs typeface="Arial" panose="020B0604020202020204" pitchFamily="34" charset="0"/>
              </a:rPr>
              <a:t>Ensuring conducive organizational culture.</a:t>
            </a:r>
          </a:p>
          <a:p>
            <a:pPr marL="342900" indent="-342900">
              <a:lnSpc>
                <a:spcPct val="150000"/>
              </a:lnSpc>
              <a:buFont typeface="+mj-lt"/>
              <a:buAutoNum type="arabicPeriod"/>
            </a:pPr>
            <a:r>
              <a:rPr lang="en-US" dirty="0">
                <a:latin typeface="Arial" panose="020B0604020202020204" pitchFamily="34" charset="0"/>
                <a:cs typeface="Arial" panose="020B0604020202020204" pitchFamily="34" charset="0"/>
              </a:rPr>
              <a:t>Earning reputation</a:t>
            </a:r>
          </a:p>
          <a:p>
            <a:pPr marL="342900" indent="-342900">
              <a:lnSpc>
                <a:spcPct val="150000"/>
              </a:lnSpc>
              <a:buFont typeface="+mj-lt"/>
              <a:buAutoNum type="arabicPeriod"/>
            </a:pPr>
            <a:endParaRPr lang="en-US" dirty="0">
              <a:latin typeface="Arial" panose="020B0604020202020204" pitchFamily="34" charset="0"/>
              <a:cs typeface="Arial" panose="020B0604020202020204" pitchFamily="34" charset="0"/>
            </a:endParaRPr>
          </a:p>
          <a:p>
            <a:pPr marL="342900" indent="-342900">
              <a:lnSpc>
                <a:spcPct val="150000"/>
              </a:lnSpc>
              <a:buFont typeface="+mj-lt"/>
              <a:buAutoNum type="arabicPeriod"/>
            </a:pPr>
            <a:endParaRPr lang="en-US" dirty="0">
              <a:latin typeface="Arial" panose="020B0604020202020204" pitchFamily="34" charset="0"/>
              <a:cs typeface="Arial" panose="020B0604020202020204" pitchFamily="34" charset="0"/>
            </a:endParaRPr>
          </a:p>
          <a:p>
            <a:pPr marL="342900" indent="-342900">
              <a:lnSpc>
                <a:spcPct val="150000"/>
              </a:lnSpc>
              <a:buFont typeface="+mj-lt"/>
              <a:buAutoNum type="arabicPeriod"/>
            </a:pP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083847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6968F38-F116-41F2-B7BA-8672C4051B9B}"/>
              </a:ext>
            </a:extLst>
          </p:cNvPr>
          <p:cNvSpPr txBox="1"/>
          <p:nvPr/>
        </p:nvSpPr>
        <p:spPr>
          <a:xfrm>
            <a:off x="2640330" y="822960"/>
            <a:ext cx="7543800" cy="584775"/>
          </a:xfrm>
          <a:prstGeom prst="rect">
            <a:avLst/>
          </a:prstGeom>
          <a:noFill/>
        </p:spPr>
        <p:txBody>
          <a:bodyPr wrap="square" rtlCol="0">
            <a:spAutoFit/>
          </a:bodyPr>
          <a:lstStyle/>
          <a:p>
            <a:pPr algn="ctr"/>
            <a:r>
              <a:rPr lang="en-US" sz="32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Alternative solutions to absenteeism</a:t>
            </a:r>
          </a:p>
        </p:txBody>
      </p:sp>
      <p:sp>
        <p:nvSpPr>
          <p:cNvPr id="3" name="TextBox 2">
            <a:extLst>
              <a:ext uri="{FF2B5EF4-FFF2-40B4-BE49-F238E27FC236}">
                <a16:creationId xmlns:a16="http://schemas.microsoft.com/office/drawing/2014/main" id="{1C4F6984-2A4D-4CE3-8692-39F07A3674E0}"/>
              </a:ext>
            </a:extLst>
          </p:cNvPr>
          <p:cNvSpPr txBox="1"/>
          <p:nvPr/>
        </p:nvSpPr>
        <p:spPr>
          <a:xfrm>
            <a:off x="3337560" y="2160270"/>
            <a:ext cx="4697730" cy="2812758"/>
          </a:xfrm>
          <a:prstGeom prst="rect">
            <a:avLst/>
          </a:prstGeom>
          <a:noFill/>
        </p:spPr>
        <p:txBody>
          <a:bodyPr wrap="square" rtlCol="0">
            <a:spAutoFit/>
          </a:bodyPr>
          <a:lstStyle/>
          <a:p>
            <a:pPr marL="342900" indent="-342900">
              <a:lnSpc>
                <a:spcPct val="150000"/>
              </a:lnSpc>
              <a:buFont typeface="Courier New" panose="02070309020205020404" pitchFamily="49" charset="0"/>
              <a:buChar char="o"/>
            </a:pPr>
            <a:r>
              <a:rPr lang="en-US" sz="2000" dirty="0">
                <a:latin typeface="Arial" panose="020B0604020202020204" pitchFamily="34" charset="0"/>
                <a:cs typeface="Arial" panose="020B0604020202020204" pitchFamily="34" charset="0"/>
              </a:rPr>
              <a:t>Creating a attendance policy </a:t>
            </a:r>
          </a:p>
          <a:p>
            <a:pPr marL="342900" indent="-342900">
              <a:lnSpc>
                <a:spcPct val="150000"/>
              </a:lnSpc>
              <a:buFont typeface="Courier New" panose="02070309020205020404" pitchFamily="49" charset="0"/>
              <a:buChar char="o"/>
            </a:pPr>
            <a:r>
              <a:rPr lang="en-US" sz="2000" dirty="0">
                <a:latin typeface="Arial" panose="020B0604020202020204" pitchFamily="34" charset="0"/>
                <a:cs typeface="Arial" panose="020B0604020202020204" pitchFamily="34" charset="0"/>
              </a:rPr>
              <a:t>Improving employees socio-economic condition</a:t>
            </a:r>
          </a:p>
          <a:p>
            <a:pPr marL="342900" indent="-342900">
              <a:lnSpc>
                <a:spcPct val="150000"/>
              </a:lnSpc>
              <a:buFont typeface="Courier New" panose="02070309020205020404" pitchFamily="49" charset="0"/>
              <a:buChar char="o"/>
            </a:pPr>
            <a:r>
              <a:rPr lang="en-US" sz="2000" dirty="0">
                <a:latin typeface="Arial" panose="020B0604020202020204" pitchFamily="34" charset="0"/>
                <a:cs typeface="Arial" panose="020B0604020202020204" pitchFamily="34" charset="0"/>
              </a:rPr>
              <a:t>Providing flexible work environment.</a:t>
            </a:r>
          </a:p>
          <a:p>
            <a:pPr marL="342900" indent="-342900">
              <a:lnSpc>
                <a:spcPct val="150000"/>
              </a:lnSpc>
              <a:buFont typeface="Courier New" panose="02070309020205020404" pitchFamily="49" charset="0"/>
              <a:buChar char="o"/>
            </a:pPr>
            <a:r>
              <a:rPr lang="en-US" sz="2000" dirty="0">
                <a:latin typeface="Arial" panose="020B0604020202020204" pitchFamily="34" charset="0"/>
                <a:cs typeface="Arial" panose="020B0604020202020204" pitchFamily="34" charset="0"/>
              </a:rPr>
              <a:t>Nurturing Team work culture</a:t>
            </a:r>
          </a:p>
          <a:p>
            <a:pPr marL="342900" indent="-342900">
              <a:lnSpc>
                <a:spcPct val="150000"/>
              </a:lnSpc>
              <a:buFont typeface="Courier New" panose="02070309020205020404" pitchFamily="49" charset="0"/>
              <a:buChar char="o"/>
            </a:pPr>
            <a:r>
              <a:rPr lang="en-US" sz="2000" dirty="0">
                <a:latin typeface="Arial" panose="020B0604020202020204" pitchFamily="34" charset="0"/>
                <a:cs typeface="Arial" panose="020B0604020202020204" pitchFamily="34" charset="0"/>
              </a:rPr>
              <a:t>Providing Feedback (Khatoon, 2019)</a:t>
            </a:r>
          </a:p>
        </p:txBody>
      </p:sp>
    </p:spTree>
    <p:extLst>
      <p:ext uri="{BB962C8B-B14F-4D97-AF65-F5344CB8AC3E}">
        <p14:creationId xmlns:p14="http://schemas.microsoft.com/office/powerpoint/2010/main" val="30818813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DD3CCB3-FF12-420D-85BC-8A2F50C6C040}"/>
              </a:ext>
            </a:extLst>
          </p:cNvPr>
          <p:cNvSpPr txBox="1"/>
          <p:nvPr/>
        </p:nvSpPr>
        <p:spPr>
          <a:xfrm>
            <a:off x="4320540" y="731520"/>
            <a:ext cx="2414444" cy="1077218"/>
          </a:xfrm>
          <a:prstGeom prst="rect">
            <a:avLst/>
          </a:prstGeom>
          <a:noFill/>
        </p:spPr>
        <p:txBody>
          <a:bodyPr wrap="none" rtlCol="0">
            <a:spAutoFit/>
          </a:bodyPr>
          <a:lstStyle/>
          <a:p>
            <a:r>
              <a:rPr lang="en-US" sz="32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Conclusion</a:t>
            </a:r>
          </a:p>
          <a:p>
            <a:endParaRPr lang="en-US" sz="32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DC3D5BDA-C95A-4F53-9B63-4EBCF3036043}"/>
              </a:ext>
            </a:extLst>
          </p:cNvPr>
          <p:cNvSpPr txBox="1"/>
          <p:nvPr/>
        </p:nvSpPr>
        <p:spPr>
          <a:xfrm>
            <a:off x="457201" y="2014478"/>
            <a:ext cx="11224260" cy="2793842"/>
          </a:xfrm>
          <a:prstGeom prst="rect">
            <a:avLst/>
          </a:prstGeom>
          <a:noFill/>
        </p:spPr>
        <p:txBody>
          <a:bodyPr wrap="square" rtlCol="0">
            <a:spAutoFit/>
          </a:bodyPr>
          <a:lstStyle/>
          <a:p>
            <a:pPr marL="285750" indent="-285750" algn="just">
              <a:lnSpc>
                <a:spcPct val="150000"/>
              </a:lnSpc>
              <a:buFont typeface="Wingdings" panose="05000000000000000000" pitchFamily="2" charset="2"/>
              <a:buChar char="§"/>
            </a:pPr>
            <a:r>
              <a:rPr lang="en-US" sz="2400" dirty="0">
                <a:latin typeface="Arial" panose="020B0604020202020204" pitchFamily="34" charset="0"/>
                <a:cs typeface="Arial" panose="020B0604020202020204" pitchFamily="34" charset="0"/>
              </a:rPr>
              <a:t>Employee absenteeism is the primary reason for NHS declining market share and service quality.</a:t>
            </a:r>
          </a:p>
          <a:p>
            <a:pPr marL="285750" indent="-285750" algn="just">
              <a:lnSpc>
                <a:spcPct val="150000"/>
              </a:lnSpc>
              <a:buFont typeface="Wingdings" panose="05000000000000000000" pitchFamily="2" charset="2"/>
              <a:buChar char="§"/>
            </a:pPr>
            <a:r>
              <a:rPr lang="en-US" sz="2400" dirty="0">
                <a:latin typeface="Arial" panose="020B0604020202020204" pitchFamily="34" charset="0"/>
                <a:cs typeface="Arial" panose="020B0604020202020204" pitchFamily="34" charset="0"/>
              </a:rPr>
              <a:t>Complex problem can not be solved without proper decision making</a:t>
            </a:r>
          </a:p>
          <a:p>
            <a:pPr marL="285750" indent="-285750" algn="just">
              <a:lnSpc>
                <a:spcPct val="150000"/>
              </a:lnSpc>
              <a:buFont typeface="Wingdings" panose="05000000000000000000" pitchFamily="2" charset="2"/>
              <a:buChar char="§"/>
            </a:pPr>
            <a:r>
              <a:rPr lang="en-US" sz="2400" dirty="0">
                <a:latin typeface="Arial" panose="020B0604020202020204" pitchFamily="34" charset="0"/>
                <a:cs typeface="Arial" panose="020B0604020202020204" pitchFamily="34" charset="0"/>
              </a:rPr>
              <a:t>Reasons of absenteeism in NHS includes mainly heavy workload, Lack of training, Brexit issue, less rewards etc. </a:t>
            </a:r>
          </a:p>
        </p:txBody>
      </p:sp>
    </p:spTree>
    <p:extLst>
      <p:ext uri="{BB962C8B-B14F-4D97-AF65-F5344CB8AC3E}">
        <p14:creationId xmlns:p14="http://schemas.microsoft.com/office/powerpoint/2010/main" val="196608838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6D6A7D8-D85C-41B6-AAB2-7C02E6F31676}"/>
              </a:ext>
            </a:extLst>
          </p:cNvPr>
          <p:cNvSpPr txBox="1"/>
          <p:nvPr/>
        </p:nvSpPr>
        <p:spPr>
          <a:xfrm>
            <a:off x="1840230" y="971550"/>
            <a:ext cx="3200400" cy="461665"/>
          </a:xfrm>
          <a:prstGeom prst="rect">
            <a:avLst/>
          </a:prstGeom>
          <a:noFill/>
        </p:spPr>
        <p:txBody>
          <a:bodyPr wrap="square" rtlCol="0">
            <a:spAutoFit/>
          </a:bodyPr>
          <a:lstStyle/>
          <a:p>
            <a:r>
              <a:rPr lang="en-US" sz="24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Reference</a:t>
            </a:r>
          </a:p>
        </p:txBody>
      </p:sp>
      <p:sp>
        <p:nvSpPr>
          <p:cNvPr id="3" name="TextBox 2">
            <a:extLst>
              <a:ext uri="{FF2B5EF4-FFF2-40B4-BE49-F238E27FC236}">
                <a16:creationId xmlns:a16="http://schemas.microsoft.com/office/drawing/2014/main" id="{2CC9062D-51C9-4FE1-99C4-08C3AF513B3F}"/>
              </a:ext>
            </a:extLst>
          </p:cNvPr>
          <p:cNvSpPr txBox="1"/>
          <p:nvPr/>
        </p:nvSpPr>
        <p:spPr>
          <a:xfrm>
            <a:off x="2137410" y="1908810"/>
            <a:ext cx="2011680" cy="369332"/>
          </a:xfrm>
          <a:prstGeom prst="rect">
            <a:avLst/>
          </a:prstGeom>
          <a:noFill/>
        </p:spPr>
        <p:txBody>
          <a:bodyPr wrap="square" rtlCol="0">
            <a:spAutoFit/>
          </a:bodyPr>
          <a:lstStyle/>
          <a:p>
            <a:endParaRPr lang="en-US" dirty="0"/>
          </a:p>
        </p:txBody>
      </p:sp>
      <p:sp>
        <p:nvSpPr>
          <p:cNvPr id="4" name="TextBox 3">
            <a:extLst>
              <a:ext uri="{FF2B5EF4-FFF2-40B4-BE49-F238E27FC236}">
                <a16:creationId xmlns:a16="http://schemas.microsoft.com/office/drawing/2014/main" id="{BC9AAECD-9368-4A2C-BB5E-0147DDC9647F}"/>
              </a:ext>
            </a:extLst>
          </p:cNvPr>
          <p:cNvSpPr txBox="1"/>
          <p:nvPr/>
        </p:nvSpPr>
        <p:spPr>
          <a:xfrm>
            <a:off x="1009650" y="1433215"/>
            <a:ext cx="10172700" cy="3785652"/>
          </a:xfrm>
          <a:prstGeom prst="rect">
            <a:avLst/>
          </a:prstGeom>
          <a:noFill/>
        </p:spPr>
        <p:txBody>
          <a:bodyPr wrap="square" rtlCol="0">
            <a:spAutoFit/>
          </a:bodyPr>
          <a:lstStyle/>
          <a:p>
            <a:r>
              <a:rPr lang="en-US" sz="2000" dirty="0" err="1">
                <a:latin typeface="Arial" panose="020B0604020202020204" pitchFamily="34" charset="0"/>
                <a:cs typeface="Arial" panose="020B0604020202020204" pitchFamily="34" charset="0"/>
              </a:rPr>
              <a:t>Coccia</a:t>
            </a:r>
            <a:r>
              <a:rPr lang="en-US" sz="2000" dirty="0">
                <a:latin typeface="Arial" panose="020B0604020202020204" pitchFamily="34" charset="0"/>
                <a:cs typeface="Arial" panose="020B0604020202020204" pitchFamily="34" charset="0"/>
              </a:rPr>
              <a:t>, M., 2020. Fishbone Diagram for Technological Analysis and Foresight. SSRN Electronic Journal,.</a:t>
            </a:r>
          </a:p>
          <a:p>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McMenamin, A. and Mannion, R., 2017. Integrated Health Workforce Planning: The Key Enabler for Delivery of Integrated Care?. International Journal of Integrated Care, 17(5), p.278. </a:t>
            </a:r>
          </a:p>
          <a:p>
            <a:r>
              <a:rPr lang="en-US" sz="2000" dirty="0">
                <a:latin typeface="Arial" panose="020B0604020202020204" pitchFamily="34" charset="0"/>
                <a:cs typeface="Arial" panose="020B0604020202020204" pitchFamily="34" charset="0"/>
              </a:rPr>
              <a:t>Khatoon, Z., 2019. Factors Related to Absenteeism among Nurses in Health Care Sector. The International Journal of Humanities &amp;amp; Social Studies, 7(3).</a:t>
            </a:r>
          </a:p>
          <a:p>
            <a:endParaRPr lang="en-US" sz="2000" dirty="0">
              <a:latin typeface="Arial" panose="020B0604020202020204" pitchFamily="34" charset="0"/>
              <a:cs typeface="Arial" panose="020B0604020202020204" pitchFamily="34" charset="0"/>
            </a:endParaRPr>
          </a:p>
          <a:p>
            <a:r>
              <a:rPr lang="en-US" sz="2000" dirty="0" err="1">
                <a:latin typeface="Arial" panose="020B0604020202020204" pitchFamily="34" charset="0"/>
                <a:cs typeface="Arial" panose="020B0604020202020204" pitchFamily="34" charset="0"/>
              </a:rPr>
              <a:t>Schoppek</a:t>
            </a:r>
            <a:r>
              <a:rPr lang="en-US" sz="2000" dirty="0">
                <a:latin typeface="Arial" panose="020B0604020202020204" pitchFamily="34" charset="0"/>
                <a:cs typeface="Arial" panose="020B0604020202020204" pitchFamily="34" charset="0"/>
              </a:rPr>
              <a:t>, W. and Fischer, A., 2015. Complex Problem Solving—Single Ability Or Complex Phenomenon?. Frontiers in Psychology, 6 .</a:t>
            </a:r>
          </a:p>
          <a:p>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8680576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440CA28-D9AD-43D2-9F05-EFD049CE3164}"/>
              </a:ext>
            </a:extLst>
          </p:cNvPr>
          <p:cNvSpPr txBox="1"/>
          <p:nvPr/>
        </p:nvSpPr>
        <p:spPr>
          <a:xfrm>
            <a:off x="3941445" y="2777490"/>
            <a:ext cx="4309110" cy="923330"/>
          </a:xfrm>
          <a:prstGeom prst="rect">
            <a:avLst/>
          </a:prstGeom>
          <a:noFill/>
        </p:spPr>
        <p:txBody>
          <a:bodyPr wrap="square" rtlCol="0">
            <a:spAutoFit/>
          </a:bodyPr>
          <a:lstStyle/>
          <a:p>
            <a:r>
              <a:rPr lang="en-US" sz="54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Thank You</a:t>
            </a:r>
          </a:p>
        </p:txBody>
      </p:sp>
    </p:spTree>
    <p:extLst>
      <p:ext uri="{BB962C8B-B14F-4D97-AF65-F5344CB8AC3E}">
        <p14:creationId xmlns:p14="http://schemas.microsoft.com/office/powerpoint/2010/main" val="3354911925"/>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2BC82BA29BF39F489C170C211ED5E0A2" ma:contentTypeVersion="9" ma:contentTypeDescription="Create a new document." ma:contentTypeScope="" ma:versionID="7aae4ba77e93cc113d3132d7b0c3dd03">
  <xsd:schema xmlns:xsd="http://www.w3.org/2001/XMLSchema" xmlns:xs="http://www.w3.org/2001/XMLSchema" xmlns:p="http://schemas.microsoft.com/office/2006/metadata/properties" xmlns:ns3="0e7fbce4-8ae7-4085-8b0a-9efa4c7cae6d" xmlns:ns4="4eb0a523-77d0-454a-93a8-50ca111d3c44" targetNamespace="http://schemas.microsoft.com/office/2006/metadata/properties" ma:root="true" ma:fieldsID="3d77923ead51a7e7a61c1ab00968354f" ns3:_="" ns4:_="">
    <xsd:import namespace="0e7fbce4-8ae7-4085-8b0a-9efa4c7cae6d"/>
    <xsd:import namespace="4eb0a523-77d0-454a-93a8-50ca111d3c44"/>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DateTaken"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e7fbce4-8ae7-4085-8b0a-9efa4c7cae6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element name="MediaLengthInSeconds" ma:index="16"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4eb0a523-77d0-454a-93a8-50ca111d3c44"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1101C01B-C89E-4C81-95A2-492D0CFC235F}">
  <ds:schemaRefs>
    <ds:schemaRef ds:uri="http://schemas.microsoft.com/sharepoint/v3/contenttype/forms"/>
  </ds:schemaRefs>
</ds:datastoreItem>
</file>

<file path=customXml/itemProps2.xml><?xml version="1.0" encoding="utf-8"?>
<ds:datastoreItem xmlns:ds="http://schemas.openxmlformats.org/officeDocument/2006/customXml" ds:itemID="{DFD7DA32-9421-4197-86C9-2965D6545FBC}">
  <ds:schemaRefs>
    <ds:schemaRef ds:uri="http://www.w3.org/XML/1998/namespace"/>
    <ds:schemaRef ds:uri="http://purl.org/dc/elements/1.1/"/>
    <ds:schemaRef ds:uri="http://schemas.microsoft.com/office/2006/metadata/properties"/>
    <ds:schemaRef ds:uri="http://schemas.openxmlformats.org/package/2006/metadata/core-properties"/>
    <ds:schemaRef ds:uri="http://purl.org/dc/dcmitype/"/>
    <ds:schemaRef ds:uri="http://schemas.microsoft.com/office/2006/documentManagement/types"/>
    <ds:schemaRef ds:uri="http://purl.org/dc/terms/"/>
    <ds:schemaRef ds:uri="http://schemas.microsoft.com/office/infopath/2007/PartnerControls"/>
    <ds:schemaRef ds:uri="4eb0a523-77d0-454a-93a8-50ca111d3c44"/>
    <ds:schemaRef ds:uri="0e7fbce4-8ae7-4085-8b0a-9efa4c7cae6d"/>
  </ds:schemaRefs>
</ds:datastoreItem>
</file>

<file path=customXml/itemProps3.xml><?xml version="1.0" encoding="utf-8"?>
<ds:datastoreItem xmlns:ds="http://schemas.openxmlformats.org/officeDocument/2006/customXml" ds:itemID="{EDF999C3-DF03-4309-8BF3-83582DDE80D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e7fbce4-8ae7-4085-8b0a-9efa4c7cae6d"/>
    <ds:schemaRef ds:uri="4eb0a523-77d0-454a-93a8-50ca111d3c4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Wisp</Template>
  <TotalTime>1555</TotalTime>
  <Words>2114</Words>
  <Application>Microsoft Office PowerPoint</Application>
  <PresentationFormat>Widescreen</PresentationFormat>
  <Paragraphs>112</Paragraphs>
  <Slides>14</Slides>
  <Notes>13</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14</vt:i4>
      </vt:variant>
    </vt:vector>
  </HeadingPairs>
  <TitlesOfParts>
    <vt:vector size="22" baseType="lpstr">
      <vt:lpstr>Arial</vt:lpstr>
      <vt:lpstr>Calibri</vt:lpstr>
      <vt:lpstr>Century Gothic</vt:lpstr>
      <vt:lpstr>Courier New</vt:lpstr>
      <vt:lpstr>Wingdings</vt:lpstr>
      <vt:lpstr>Wingdings 2</vt:lpstr>
      <vt:lpstr>Wingdings 3</vt:lpstr>
      <vt:lpstr>Wisp</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MD. NURER SAFA</dc:creator>
  <cp:lastModifiedBy>Miroslav Farbar (2120452)</cp:lastModifiedBy>
  <cp:revision>133</cp:revision>
  <dcterms:created xsi:type="dcterms:W3CDTF">2022-07-03T13:45:30Z</dcterms:created>
  <dcterms:modified xsi:type="dcterms:W3CDTF">2022-07-10T09:54:18Z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0x0101002BC82BA29BF39F489C170C211ED5E0A2</vt:lpwstr>
  </property>
</Properties>
</file>