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56" r:id="rId2"/>
    <p:sldId id="260" r:id="rId3"/>
    <p:sldId id="437" r:id="rId4"/>
    <p:sldId id="442" r:id="rId5"/>
    <p:sldId id="421" r:id="rId6"/>
    <p:sldId id="439" r:id="rId7"/>
    <p:sldId id="443" r:id="rId8"/>
    <p:sldId id="440" r:id="rId9"/>
    <p:sldId id="271" r:id="rId10"/>
    <p:sldId id="441" r:id="rId11"/>
    <p:sldId id="436" r:id="rId12"/>
    <p:sldId id="435" r:id="rId13"/>
    <p:sldId id="434" r:id="rId14"/>
    <p:sldId id="381" r:id="rId15"/>
    <p:sldId id="438" r:id="rId16"/>
    <p:sldId id="285" r:id="rId17"/>
    <p:sldId id="38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370"/>
    <p:restoredTop sz="86803"/>
  </p:normalViewPr>
  <p:slideViewPr>
    <p:cSldViewPr snapToGrid="0" snapToObjects="1">
      <p:cViewPr varScale="1">
        <p:scale>
          <a:sx n="110" d="100"/>
          <a:sy n="110" d="100"/>
        </p:scale>
        <p:origin x="1000" y="184"/>
      </p:cViewPr>
      <p:guideLst/>
    </p:cSldViewPr>
  </p:slideViewPr>
  <p:notesTextViewPr>
    <p:cViewPr>
      <p:scale>
        <a:sx n="1" d="1"/>
        <a:sy n="1" d="1"/>
      </p:scale>
      <p:origin x="0" y="0"/>
    </p:cViewPr>
  </p:notesTextViewPr>
  <p:notesViewPr>
    <p:cSldViewPr snapToGrid="0" snapToObjects="1">
      <p:cViewPr varScale="1">
        <p:scale>
          <a:sx n="97" d="100"/>
          <a:sy n="97" d="100"/>
        </p:scale>
        <p:origin x="4328" y="20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160040-B556-BA44-A3B2-FD0F53A9FBAC}" type="datetimeFigureOut">
              <a:rPr lang="en-US" smtClean="0"/>
              <a:t>5/4/22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3EDD20-4016-874A-BCF9-98B56D5D81AE}" type="slidenum">
              <a:rPr lang="en-US" smtClean="0"/>
              <a:t>‹#›</a:t>
            </a:fld>
            <a:endParaRPr lang="en-US"/>
          </a:p>
        </p:txBody>
      </p:sp>
    </p:spTree>
    <p:extLst>
      <p:ext uri="{BB962C8B-B14F-4D97-AF65-F5344CB8AC3E}">
        <p14:creationId xmlns:p14="http://schemas.microsoft.com/office/powerpoint/2010/main" val="13930249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A3EDD20-4016-874A-BCF9-98B56D5D81AE}" type="slidenum">
              <a:rPr lang="en-US" smtClean="0"/>
              <a:t>1</a:t>
            </a:fld>
            <a:endParaRPr lang="en-US"/>
          </a:p>
        </p:txBody>
      </p:sp>
    </p:spTree>
    <p:extLst>
      <p:ext uri="{BB962C8B-B14F-4D97-AF65-F5344CB8AC3E}">
        <p14:creationId xmlns:p14="http://schemas.microsoft.com/office/powerpoint/2010/main" val="193701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C7ECD4-B04E-4968-A1A2-EAC065EB671A}" type="slidenum">
              <a:rPr lang="en-GB" smtClean="0"/>
              <a:t>2</a:t>
            </a:fld>
            <a:endParaRPr lang="en-GB"/>
          </a:p>
        </p:txBody>
      </p:sp>
    </p:spTree>
    <p:extLst>
      <p:ext uri="{BB962C8B-B14F-4D97-AF65-F5344CB8AC3E}">
        <p14:creationId xmlns:p14="http://schemas.microsoft.com/office/powerpoint/2010/main" val="9205424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A3EDD20-4016-874A-BCF9-98B56D5D81AE}" type="slidenum">
              <a:rPr lang="en-US" smtClean="0"/>
              <a:t>3</a:t>
            </a:fld>
            <a:endParaRPr lang="en-US"/>
          </a:p>
        </p:txBody>
      </p:sp>
    </p:spTree>
    <p:extLst>
      <p:ext uri="{BB962C8B-B14F-4D97-AF65-F5344CB8AC3E}">
        <p14:creationId xmlns:p14="http://schemas.microsoft.com/office/powerpoint/2010/main" val="29724231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A3EDD20-4016-874A-BCF9-98B56D5D81AE}" type="slidenum">
              <a:rPr lang="en-US" smtClean="0"/>
              <a:t>4</a:t>
            </a:fld>
            <a:endParaRPr lang="en-US"/>
          </a:p>
        </p:txBody>
      </p:sp>
    </p:spTree>
    <p:extLst>
      <p:ext uri="{BB962C8B-B14F-4D97-AF65-F5344CB8AC3E}">
        <p14:creationId xmlns:p14="http://schemas.microsoft.com/office/powerpoint/2010/main" val="18088872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5</a:t>
            </a:fld>
            <a:endParaRPr lang="en-GB"/>
          </a:p>
        </p:txBody>
      </p:sp>
    </p:spTree>
    <p:extLst>
      <p:ext uri="{BB962C8B-B14F-4D97-AF65-F5344CB8AC3E}">
        <p14:creationId xmlns:p14="http://schemas.microsoft.com/office/powerpoint/2010/main" val="17258511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Shout out different types </a:t>
            </a:r>
            <a:endParaRPr lang="en-US" dirty="0"/>
          </a:p>
        </p:txBody>
      </p:sp>
      <p:sp>
        <p:nvSpPr>
          <p:cNvPr id="4" name="Slide Number Placeholder 3"/>
          <p:cNvSpPr>
            <a:spLocks noGrp="1"/>
          </p:cNvSpPr>
          <p:nvPr>
            <p:ph type="sldNum" sz="quarter" idx="5"/>
          </p:nvPr>
        </p:nvSpPr>
        <p:spPr/>
        <p:txBody>
          <a:bodyPr/>
          <a:lstStyle/>
          <a:p>
            <a:fld id="{EA3EDD20-4016-874A-BCF9-98B56D5D81AE}" type="slidenum">
              <a:rPr lang="en-US" smtClean="0"/>
              <a:t>6</a:t>
            </a:fld>
            <a:endParaRPr lang="en-US"/>
          </a:p>
        </p:txBody>
      </p:sp>
    </p:spTree>
    <p:extLst>
      <p:ext uri="{BB962C8B-B14F-4D97-AF65-F5344CB8AC3E}">
        <p14:creationId xmlns:p14="http://schemas.microsoft.com/office/powerpoint/2010/main" val="19115273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A3EDD20-4016-874A-BCF9-98B56D5D81AE}" type="slidenum">
              <a:rPr lang="en-US" smtClean="0"/>
              <a:t>7</a:t>
            </a:fld>
            <a:endParaRPr lang="en-US"/>
          </a:p>
        </p:txBody>
      </p:sp>
    </p:spTree>
    <p:extLst>
      <p:ext uri="{BB962C8B-B14F-4D97-AF65-F5344CB8AC3E}">
        <p14:creationId xmlns:p14="http://schemas.microsoft.com/office/powerpoint/2010/main" val="21448996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A3EDD20-4016-874A-BCF9-98B56D5D81AE}" type="slidenum">
              <a:rPr lang="en-US" smtClean="0"/>
              <a:t>8</a:t>
            </a:fld>
            <a:endParaRPr lang="en-US"/>
          </a:p>
        </p:txBody>
      </p:sp>
    </p:spTree>
    <p:extLst>
      <p:ext uri="{BB962C8B-B14F-4D97-AF65-F5344CB8AC3E}">
        <p14:creationId xmlns:p14="http://schemas.microsoft.com/office/powerpoint/2010/main" val="29923849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Internal Drivers:</a:t>
            </a:r>
          </a:p>
          <a:p>
            <a:r>
              <a:rPr lang="en-GB"/>
              <a:t>New strategic objectives</a:t>
            </a:r>
          </a:p>
          <a:p>
            <a:r>
              <a:rPr lang="en-GB"/>
              <a:t>New products or service developments</a:t>
            </a:r>
          </a:p>
          <a:p>
            <a:r>
              <a:rPr lang="en-GB"/>
              <a:t>Work process changes</a:t>
            </a:r>
          </a:p>
          <a:p>
            <a:r>
              <a:rPr lang="en-GB"/>
              <a:t>Technology requirements and developments</a:t>
            </a:r>
          </a:p>
          <a:p>
            <a:r>
              <a:rPr lang="en-GB"/>
              <a:t>Organisational re-design</a:t>
            </a:r>
          </a:p>
          <a:p>
            <a:r>
              <a:rPr lang="en-GB"/>
              <a:t>Key staff changes</a:t>
            </a:r>
          </a:p>
          <a:p>
            <a:r>
              <a:rPr lang="en-GB"/>
              <a:t>Staff feedback</a:t>
            </a:r>
          </a:p>
          <a:p>
            <a:r>
              <a:rPr lang="en-GB"/>
              <a:t>Changes in income streams</a:t>
            </a:r>
          </a:p>
          <a:p>
            <a:r>
              <a:rPr lang="en-GB"/>
              <a:t>Health, safety and welfare issues</a:t>
            </a:r>
          </a:p>
          <a:p>
            <a:r>
              <a:rPr lang="en-GB"/>
              <a:t>Quality requirements</a:t>
            </a:r>
          </a:p>
          <a:p>
            <a:r>
              <a:rPr lang="en-GB"/>
              <a:t>Critical incidents</a:t>
            </a:r>
          </a:p>
          <a:p>
            <a:endParaRPr lang="en-GB"/>
          </a:p>
          <a:p>
            <a:r>
              <a:rPr lang="en-GB"/>
              <a:t>External – PESTLE factors, market developments, sector developments, competitor activity, customer feedback, external quality requirements. A recent example is the pandemic!</a:t>
            </a:r>
          </a:p>
          <a:p>
            <a:endParaRPr lang="en-GB"/>
          </a:p>
          <a:p>
            <a:r>
              <a:rPr lang="en-GB"/>
              <a:t>Factors that might enable or hinder – structures, cultures, presence of union, history/experience of change, management style, employment contracts, reward/performance management systems</a:t>
            </a:r>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9</a:t>
            </a:fld>
            <a:endParaRPr lang="en-GB"/>
          </a:p>
        </p:txBody>
      </p:sp>
    </p:spTree>
    <p:extLst>
      <p:ext uri="{BB962C8B-B14F-4D97-AF65-F5344CB8AC3E}">
        <p14:creationId xmlns:p14="http://schemas.microsoft.com/office/powerpoint/2010/main" val="2136463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A3EDD20-4016-874A-BCF9-98B56D5D81AE}" type="slidenum">
              <a:rPr lang="en-US" smtClean="0"/>
              <a:t>10</a:t>
            </a:fld>
            <a:endParaRPr lang="en-US"/>
          </a:p>
        </p:txBody>
      </p:sp>
    </p:spTree>
    <p:extLst>
      <p:ext uri="{BB962C8B-B14F-4D97-AF65-F5344CB8AC3E}">
        <p14:creationId xmlns:p14="http://schemas.microsoft.com/office/powerpoint/2010/main" val="18435297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A3EDD20-4016-874A-BCF9-98B56D5D81AE}" type="slidenum">
              <a:rPr lang="en-US" smtClean="0"/>
              <a:t>11</a:t>
            </a:fld>
            <a:endParaRPr lang="en-US"/>
          </a:p>
        </p:txBody>
      </p:sp>
    </p:spTree>
    <p:extLst>
      <p:ext uri="{BB962C8B-B14F-4D97-AF65-F5344CB8AC3E}">
        <p14:creationId xmlns:p14="http://schemas.microsoft.com/office/powerpoint/2010/main" val="24771483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A3EDD20-4016-874A-BCF9-98B56D5D81AE}" type="slidenum">
              <a:rPr lang="en-US" smtClean="0"/>
              <a:t>12</a:t>
            </a:fld>
            <a:endParaRPr lang="en-US"/>
          </a:p>
        </p:txBody>
      </p:sp>
    </p:spTree>
    <p:extLst>
      <p:ext uri="{BB962C8B-B14F-4D97-AF65-F5344CB8AC3E}">
        <p14:creationId xmlns:p14="http://schemas.microsoft.com/office/powerpoint/2010/main" val="35349202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13</a:t>
            </a:fld>
            <a:endParaRPr lang="en-GB"/>
          </a:p>
        </p:txBody>
      </p:sp>
    </p:spTree>
    <p:extLst>
      <p:ext uri="{BB962C8B-B14F-4D97-AF65-F5344CB8AC3E}">
        <p14:creationId xmlns:p14="http://schemas.microsoft.com/office/powerpoint/2010/main" val="25911997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C7ECD4-B04E-4968-A1A2-EAC065EB671A}" type="slidenum">
              <a:rPr lang="en-GB" smtClean="0"/>
              <a:t>14</a:t>
            </a:fld>
            <a:endParaRPr lang="en-GB"/>
          </a:p>
        </p:txBody>
      </p:sp>
    </p:spTree>
    <p:extLst>
      <p:ext uri="{BB962C8B-B14F-4D97-AF65-F5344CB8AC3E}">
        <p14:creationId xmlns:p14="http://schemas.microsoft.com/office/powerpoint/2010/main" val="10512742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A3EDD20-4016-874A-BCF9-98B56D5D81AE}" type="slidenum">
              <a:rPr lang="en-US" smtClean="0"/>
              <a:t>15</a:t>
            </a:fld>
            <a:endParaRPr lang="en-US"/>
          </a:p>
        </p:txBody>
      </p:sp>
    </p:spTree>
    <p:extLst>
      <p:ext uri="{BB962C8B-B14F-4D97-AF65-F5344CB8AC3E}">
        <p14:creationId xmlns:p14="http://schemas.microsoft.com/office/powerpoint/2010/main" val="18010617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C7ECD4-B04E-4968-A1A2-EAC065EB671A}" type="slidenum">
              <a:rPr lang="en-GB" smtClean="0"/>
              <a:t>16</a:t>
            </a:fld>
            <a:endParaRPr lang="en-GB"/>
          </a:p>
        </p:txBody>
      </p:sp>
    </p:spTree>
    <p:extLst>
      <p:ext uri="{BB962C8B-B14F-4D97-AF65-F5344CB8AC3E}">
        <p14:creationId xmlns:p14="http://schemas.microsoft.com/office/powerpoint/2010/main" val="9595383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17</a:t>
            </a:fld>
            <a:endParaRPr lang="en-GB"/>
          </a:p>
        </p:txBody>
      </p:sp>
    </p:spTree>
    <p:extLst>
      <p:ext uri="{BB962C8B-B14F-4D97-AF65-F5344CB8AC3E}">
        <p14:creationId xmlns:p14="http://schemas.microsoft.com/office/powerpoint/2010/main" val="19764623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96D3F-465D-3DEB-B8F3-5391A4111D9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2A507BC-884D-CA78-D33A-07DA4BE7A31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6B56A8D-DBCC-4679-85BB-F77344D6AE60}"/>
              </a:ext>
            </a:extLst>
          </p:cNvPr>
          <p:cNvSpPr>
            <a:spLocks noGrp="1"/>
          </p:cNvSpPr>
          <p:nvPr>
            <p:ph type="dt" sz="half" idx="10"/>
          </p:nvPr>
        </p:nvSpPr>
        <p:spPr/>
        <p:txBody>
          <a:bodyPr/>
          <a:lstStyle/>
          <a:p>
            <a:fld id="{C80D4132-7EAA-7B41-BC09-B1C482D5368D}" type="datetimeFigureOut">
              <a:rPr lang="en-US" smtClean="0"/>
              <a:t>5/4/22</a:t>
            </a:fld>
            <a:endParaRPr lang="en-US"/>
          </a:p>
        </p:txBody>
      </p:sp>
      <p:sp>
        <p:nvSpPr>
          <p:cNvPr id="5" name="Footer Placeholder 4">
            <a:extLst>
              <a:ext uri="{FF2B5EF4-FFF2-40B4-BE49-F238E27FC236}">
                <a16:creationId xmlns:a16="http://schemas.microsoft.com/office/drawing/2014/main" id="{B6A17E79-6BFD-FCDE-C064-0E5AC20361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751745D-9000-892D-DAF3-1F4A8670CC61}"/>
              </a:ext>
            </a:extLst>
          </p:cNvPr>
          <p:cNvSpPr>
            <a:spLocks noGrp="1"/>
          </p:cNvSpPr>
          <p:nvPr>
            <p:ph type="sldNum" sz="quarter" idx="12"/>
          </p:nvPr>
        </p:nvSpPr>
        <p:spPr/>
        <p:txBody>
          <a:bodyPr/>
          <a:lstStyle/>
          <a:p>
            <a:fld id="{F20A19A4-B745-2140-8A63-C995DE20066A}" type="slidenum">
              <a:rPr lang="en-US" smtClean="0"/>
              <a:t>‹#›</a:t>
            </a:fld>
            <a:endParaRPr lang="en-US"/>
          </a:p>
        </p:txBody>
      </p:sp>
    </p:spTree>
    <p:extLst>
      <p:ext uri="{BB962C8B-B14F-4D97-AF65-F5344CB8AC3E}">
        <p14:creationId xmlns:p14="http://schemas.microsoft.com/office/powerpoint/2010/main" val="36947142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D425B-C039-3174-B703-6D9144D0F5F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EA2DB23-68BC-82B7-C3D1-A185AB6A530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13D6B4E-43AB-7C06-95E3-D2177A008C68}"/>
              </a:ext>
            </a:extLst>
          </p:cNvPr>
          <p:cNvSpPr>
            <a:spLocks noGrp="1"/>
          </p:cNvSpPr>
          <p:nvPr>
            <p:ph type="dt" sz="half" idx="10"/>
          </p:nvPr>
        </p:nvSpPr>
        <p:spPr/>
        <p:txBody>
          <a:bodyPr/>
          <a:lstStyle/>
          <a:p>
            <a:fld id="{C80D4132-7EAA-7B41-BC09-B1C482D5368D}" type="datetimeFigureOut">
              <a:rPr lang="en-US" smtClean="0"/>
              <a:t>5/4/22</a:t>
            </a:fld>
            <a:endParaRPr lang="en-US"/>
          </a:p>
        </p:txBody>
      </p:sp>
      <p:sp>
        <p:nvSpPr>
          <p:cNvPr id="5" name="Footer Placeholder 4">
            <a:extLst>
              <a:ext uri="{FF2B5EF4-FFF2-40B4-BE49-F238E27FC236}">
                <a16:creationId xmlns:a16="http://schemas.microsoft.com/office/drawing/2014/main" id="{A097C323-290D-6040-FB1C-A49BA45429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D9CC50-5DE8-9510-2A1A-1D5027021248}"/>
              </a:ext>
            </a:extLst>
          </p:cNvPr>
          <p:cNvSpPr>
            <a:spLocks noGrp="1"/>
          </p:cNvSpPr>
          <p:nvPr>
            <p:ph type="sldNum" sz="quarter" idx="12"/>
          </p:nvPr>
        </p:nvSpPr>
        <p:spPr/>
        <p:txBody>
          <a:bodyPr/>
          <a:lstStyle/>
          <a:p>
            <a:fld id="{F20A19A4-B745-2140-8A63-C995DE20066A}" type="slidenum">
              <a:rPr lang="en-US" smtClean="0"/>
              <a:t>‹#›</a:t>
            </a:fld>
            <a:endParaRPr lang="en-US"/>
          </a:p>
        </p:txBody>
      </p:sp>
    </p:spTree>
    <p:extLst>
      <p:ext uri="{BB962C8B-B14F-4D97-AF65-F5344CB8AC3E}">
        <p14:creationId xmlns:p14="http://schemas.microsoft.com/office/powerpoint/2010/main" val="34635729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7C002-F8D6-103D-3F87-460207F8860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D538C47-71DD-0E3C-9D93-FD4742CE4C7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5054058-0A80-3993-C823-773CA455FF67}"/>
              </a:ext>
            </a:extLst>
          </p:cNvPr>
          <p:cNvSpPr>
            <a:spLocks noGrp="1"/>
          </p:cNvSpPr>
          <p:nvPr>
            <p:ph type="dt" sz="half" idx="10"/>
          </p:nvPr>
        </p:nvSpPr>
        <p:spPr/>
        <p:txBody>
          <a:bodyPr/>
          <a:lstStyle/>
          <a:p>
            <a:fld id="{C80D4132-7EAA-7B41-BC09-B1C482D5368D}" type="datetimeFigureOut">
              <a:rPr lang="en-US" smtClean="0"/>
              <a:t>5/4/22</a:t>
            </a:fld>
            <a:endParaRPr lang="en-US"/>
          </a:p>
        </p:txBody>
      </p:sp>
      <p:sp>
        <p:nvSpPr>
          <p:cNvPr id="5" name="Footer Placeholder 4">
            <a:extLst>
              <a:ext uri="{FF2B5EF4-FFF2-40B4-BE49-F238E27FC236}">
                <a16:creationId xmlns:a16="http://schemas.microsoft.com/office/drawing/2014/main" id="{AEAD1CEF-4D77-843E-1FD5-5A7E8BFDC3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4EDF2A-44B7-A115-200A-81D565088D61}"/>
              </a:ext>
            </a:extLst>
          </p:cNvPr>
          <p:cNvSpPr>
            <a:spLocks noGrp="1"/>
          </p:cNvSpPr>
          <p:nvPr>
            <p:ph type="sldNum" sz="quarter" idx="12"/>
          </p:nvPr>
        </p:nvSpPr>
        <p:spPr/>
        <p:txBody>
          <a:bodyPr/>
          <a:lstStyle/>
          <a:p>
            <a:fld id="{F20A19A4-B745-2140-8A63-C995DE20066A}" type="slidenum">
              <a:rPr lang="en-US" smtClean="0"/>
              <a:t>‹#›</a:t>
            </a:fld>
            <a:endParaRPr lang="en-US"/>
          </a:p>
        </p:txBody>
      </p:sp>
    </p:spTree>
    <p:extLst>
      <p:ext uri="{BB962C8B-B14F-4D97-AF65-F5344CB8AC3E}">
        <p14:creationId xmlns:p14="http://schemas.microsoft.com/office/powerpoint/2010/main" val="16166612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014F8-841A-2FBB-D9CC-BEE9EFF4C6D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C6E1A6B-28FB-1476-7D50-4A482587F2F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1BD6784C-3ABF-C7B4-076D-EF9D98CC899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C93B327-E7DE-8E68-80ED-9A4BEDF6BFE6}"/>
              </a:ext>
            </a:extLst>
          </p:cNvPr>
          <p:cNvSpPr>
            <a:spLocks noGrp="1"/>
          </p:cNvSpPr>
          <p:nvPr>
            <p:ph type="dt" sz="half" idx="10"/>
          </p:nvPr>
        </p:nvSpPr>
        <p:spPr/>
        <p:txBody>
          <a:bodyPr/>
          <a:lstStyle/>
          <a:p>
            <a:fld id="{C80D4132-7EAA-7B41-BC09-B1C482D5368D}" type="datetimeFigureOut">
              <a:rPr lang="en-US" smtClean="0"/>
              <a:t>5/4/22</a:t>
            </a:fld>
            <a:endParaRPr lang="en-US"/>
          </a:p>
        </p:txBody>
      </p:sp>
      <p:sp>
        <p:nvSpPr>
          <p:cNvPr id="6" name="Footer Placeholder 5">
            <a:extLst>
              <a:ext uri="{FF2B5EF4-FFF2-40B4-BE49-F238E27FC236}">
                <a16:creationId xmlns:a16="http://schemas.microsoft.com/office/drawing/2014/main" id="{9D8FD8FC-B9E5-99C9-92D0-5CBAC81C77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B355818-85A4-A13A-7312-92E61191BEA8}"/>
              </a:ext>
            </a:extLst>
          </p:cNvPr>
          <p:cNvSpPr>
            <a:spLocks noGrp="1"/>
          </p:cNvSpPr>
          <p:nvPr>
            <p:ph type="sldNum" sz="quarter" idx="12"/>
          </p:nvPr>
        </p:nvSpPr>
        <p:spPr/>
        <p:txBody>
          <a:bodyPr/>
          <a:lstStyle/>
          <a:p>
            <a:fld id="{F20A19A4-B745-2140-8A63-C995DE20066A}" type="slidenum">
              <a:rPr lang="en-US" smtClean="0"/>
              <a:t>‹#›</a:t>
            </a:fld>
            <a:endParaRPr lang="en-US"/>
          </a:p>
        </p:txBody>
      </p:sp>
    </p:spTree>
    <p:extLst>
      <p:ext uri="{BB962C8B-B14F-4D97-AF65-F5344CB8AC3E}">
        <p14:creationId xmlns:p14="http://schemas.microsoft.com/office/powerpoint/2010/main" val="20728466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DDA4B-7950-5263-707F-25CC3700F37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9E2C5E7-2E3F-8D5E-157F-DD6A8E95BD0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089891F-877B-EA93-955A-88428E17D0E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B06EFC2-22FF-E000-F452-B58CEBF6622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27EBB02-A767-DB19-E036-A37526FDA5E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41F5E01-56AB-29CA-EDB5-6B11067696FB}"/>
              </a:ext>
            </a:extLst>
          </p:cNvPr>
          <p:cNvSpPr>
            <a:spLocks noGrp="1"/>
          </p:cNvSpPr>
          <p:nvPr>
            <p:ph type="dt" sz="half" idx="10"/>
          </p:nvPr>
        </p:nvSpPr>
        <p:spPr/>
        <p:txBody>
          <a:bodyPr/>
          <a:lstStyle/>
          <a:p>
            <a:fld id="{C80D4132-7EAA-7B41-BC09-B1C482D5368D}" type="datetimeFigureOut">
              <a:rPr lang="en-US" smtClean="0"/>
              <a:t>5/4/22</a:t>
            </a:fld>
            <a:endParaRPr lang="en-US"/>
          </a:p>
        </p:txBody>
      </p:sp>
      <p:sp>
        <p:nvSpPr>
          <p:cNvPr id="8" name="Footer Placeholder 7">
            <a:extLst>
              <a:ext uri="{FF2B5EF4-FFF2-40B4-BE49-F238E27FC236}">
                <a16:creationId xmlns:a16="http://schemas.microsoft.com/office/drawing/2014/main" id="{59C4F8C6-F4A2-C8B8-414D-BD72B5513FB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E0A3F59-DDC5-91CB-8134-2CF2DE35155D}"/>
              </a:ext>
            </a:extLst>
          </p:cNvPr>
          <p:cNvSpPr>
            <a:spLocks noGrp="1"/>
          </p:cNvSpPr>
          <p:nvPr>
            <p:ph type="sldNum" sz="quarter" idx="12"/>
          </p:nvPr>
        </p:nvSpPr>
        <p:spPr/>
        <p:txBody>
          <a:bodyPr/>
          <a:lstStyle/>
          <a:p>
            <a:fld id="{F20A19A4-B745-2140-8A63-C995DE20066A}" type="slidenum">
              <a:rPr lang="en-US" smtClean="0"/>
              <a:t>‹#›</a:t>
            </a:fld>
            <a:endParaRPr lang="en-US"/>
          </a:p>
        </p:txBody>
      </p:sp>
    </p:spTree>
    <p:extLst>
      <p:ext uri="{BB962C8B-B14F-4D97-AF65-F5344CB8AC3E}">
        <p14:creationId xmlns:p14="http://schemas.microsoft.com/office/powerpoint/2010/main" val="26606732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4FB4C-3D95-4718-785D-4747EF79F18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841E720-CD67-9BF1-A3C9-29184B3665AE}"/>
              </a:ext>
            </a:extLst>
          </p:cNvPr>
          <p:cNvSpPr>
            <a:spLocks noGrp="1"/>
          </p:cNvSpPr>
          <p:nvPr>
            <p:ph type="dt" sz="half" idx="10"/>
          </p:nvPr>
        </p:nvSpPr>
        <p:spPr/>
        <p:txBody>
          <a:bodyPr/>
          <a:lstStyle/>
          <a:p>
            <a:fld id="{C80D4132-7EAA-7B41-BC09-B1C482D5368D}" type="datetimeFigureOut">
              <a:rPr lang="en-US" smtClean="0"/>
              <a:t>5/4/22</a:t>
            </a:fld>
            <a:endParaRPr lang="en-US"/>
          </a:p>
        </p:txBody>
      </p:sp>
      <p:sp>
        <p:nvSpPr>
          <p:cNvPr id="4" name="Footer Placeholder 3">
            <a:extLst>
              <a:ext uri="{FF2B5EF4-FFF2-40B4-BE49-F238E27FC236}">
                <a16:creationId xmlns:a16="http://schemas.microsoft.com/office/drawing/2014/main" id="{C56FE6FC-B6E4-35A1-BBCA-09A8C198C0C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D786128-7A70-01F7-7074-7DFDCD88CDAD}"/>
              </a:ext>
            </a:extLst>
          </p:cNvPr>
          <p:cNvSpPr>
            <a:spLocks noGrp="1"/>
          </p:cNvSpPr>
          <p:nvPr>
            <p:ph type="sldNum" sz="quarter" idx="12"/>
          </p:nvPr>
        </p:nvSpPr>
        <p:spPr/>
        <p:txBody>
          <a:bodyPr/>
          <a:lstStyle/>
          <a:p>
            <a:fld id="{F20A19A4-B745-2140-8A63-C995DE20066A}" type="slidenum">
              <a:rPr lang="en-US" smtClean="0"/>
              <a:t>‹#›</a:t>
            </a:fld>
            <a:endParaRPr lang="en-US"/>
          </a:p>
        </p:txBody>
      </p:sp>
    </p:spTree>
    <p:extLst>
      <p:ext uri="{BB962C8B-B14F-4D97-AF65-F5344CB8AC3E}">
        <p14:creationId xmlns:p14="http://schemas.microsoft.com/office/powerpoint/2010/main" val="24840744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7B557FF-8BEF-B2DA-9A98-14C94AB65592}"/>
              </a:ext>
            </a:extLst>
          </p:cNvPr>
          <p:cNvSpPr>
            <a:spLocks noGrp="1"/>
          </p:cNvSpPr>
          <p:nvPr>
            <p:ph type="dt" sz="half" idx="10"/>
          </p:nvPr>
        </p:nvSpPr>
        <p:spPr/>
        <p:txBody>
          <a:bodyPr/>
          <a:lstStyle/>
          <a:p>
            <a:fld id="{C80D4132-7EAA-7B41-BC09-B1C482D5368D}" type="datetimeFigureOut">
              <a:rPr lang="en-US" smtClean="0"/>
              <a:t>5/4/22</a:t>
            </a:fld>
            <a:endParaRPr lang="en-US"/>
          </a:p>
        </p:txBody>
      </p:sp>
      <p:sp>
        <p:nvSpPr>
          <p:cNvPr id="3" name="Footer Placeholder 2">
            <a:extLst>
              <a:ext uri="{FF2B5EF4-FFF2-40B4-BE49-F238E27FC236}">
                <a16:creationId xmlns:a16="http://schemas.microsoft.com/office/drawing/2014/main" id="{FEF0CEA9-1187-DDC7-CFF8-ADA5BD1D1FD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673F382-AA23-DBAC-07C1-E7140896FF91}"/>
              </a:ext>
            </a:extLst>
          </p:cNvPr>
          <p:cNvSpPr>
            <a:spLocks noGrp="1"/>
          </p:cNvSpPr>
          <p:nvPr>
            <p:ph type="sldNum" sz="quarter" idx="12"/>
          </p:nvPr>
        </p:nvSpPr>
        <p:spPr/>
        <p:txBody>
          <a:bodyPr/>
          <a:lstStyle/>
          <a:p>
            <a:fld id="{F20A19A4-B745-2140-8A63-C995DE20066A}" type="slidenum">
              <a:rPr lang="en-US" smtClean="0"/>
              <a:t>‹#›</a:t>
            </a:fld>
            <a:endParaRPr lang="en-US"/>
          </a:p>
        </p:txBody>
      </p:sp>
    </p:spTree>
    <p:extLst>
      <p:ext uri="{BB962C8B-B14F-4D97-AF65-F5344CB8AC3E}">
        <p14:creationId xmlns:p14="http://schemas.microsoft.com/office/powerpoint/2010/main" val="6320064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BEB9E-F4CF-6B4A-30B5-AE0AC6FAAEF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6633780-0ED4-769F-49C5-BFE913DE840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C192082-3BC0-E5D5-0939-DF944851A5E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9FD4BE0-358C-96C5-D68D-E3E5F51EA091}"/>
              </a:ext>
            </a:extLst>
          </p:cNvPr>
          <p:cNvSpPr>
            <a:spLocks noGrp="1"/>
          </p:cNvSpPr>
          <p:nvPr>
            <p:ph type="dt" sz="half" idx="10"/>
          </p:nvPr>
        </p:nvSpPr>
        <p:spPr/>
        <p:txBody>
          <a:bodyPr/>
          <a:lstStyle/>
          <a:p>
            <a:fld id="{C80D4132-7EAA-7B41-BC09-B1C482D5368D}" type="datetimeFigureOut">
              <a:rPr lang="en-US" smtClean="0"/>
              <a:t>5/4/22</a:t>
            </a:fld>
            <a:endParaRPr lang="en-US"/>
          </a:p>
        </p:txBody>
      </p:sp>
      <p:sp>
        <p:nvSpPr>
          <p:cNvPr id="6" name="Footer Placeholder 5">
            <a:extLst>
              <a:ext uri="{FF2B5EF4-FFF2-40B4-BE49-F238E27FC236}">
                <a16:creationId xmlns:a16="http://schemas.microsoft.com/office/drawing/2014/main" id="{648FEF10-FB16-7C84-BCBC-DB4E41F7630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50465C-BE46-066F-B704-62C184F81276}"/>
              </a:ext>
            </a:extLst>
          </p:cNvPr>
          <p:cNvSpPr>
            <a:spLocks noGrp="1"/>
          </p:cNvSpPr>
          <p:nvPr>
            <p:ph type="sldNum" sz="quarter" idx="12"/>
          </p:nvPr>
        </p:nvSpPr>
        <p:spPr/>
        <p:txBody>
          <a:bodyPr/>
          <a:lstStyle/>
          <a:p>
            <a:fld id="{F20A19A4-B745-2140-8A63-C995DE20066A}" type="slidenum">
              <a:rPr lang="en-US" smtClean="0"/>
              <a:t>‹#›</a:t>
            </a:fld>
            <a:endParaRPr lang="en-US"/>
          </a:p>
        </p:txBody>
      </p:sp>
    </p:spTree>
    <p:extLst>
      <p:ext uri="{BB962C8B-B14F-4D97-AF65-F5344CB8AC3E}">
        <p14:creationId xmlns:p14="http://schemas.microsoft.com/office/powerpoint/2010/main" val="39073529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C3FA1-2264-2D18-9C67-28C54D1E2AB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C96749A-7DA0-2D38-00FB-C3AACCCCE27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55410EA-E9F7-E6DE-FFE4-99DC24EDCC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E8B5DD2-0566-50EF-BD99-D7A195AF269C}"/>
              </a:ext>
            </a:extLst>
          </p:cNvPr>
          <p:cNvSpPr>
            <a:spLocks noGrp="1"/>
          </p:cNvSpPr>
          <p:nvPr>
            <p:ph type="dt" sz="half" idx="10"/>
          </p:nvPr>
        </p:nvSpPr>
        <p:spPr/>
        <p:txBody>
          <a:bodyPr/>
          <a:lstStyle/>
          <a:p>
            <a:fld id="{C80D4132-7EAA-7B41-BC09-B1C482D5368D}" type="datetimeFigureOut">
              <a:rPr lang="en-US" smtClean="0"/>
              <a:t>5/4/22</a:t>
            </a:fld>
            <a:endParaRPr lang="en-US"/>
          </a:p>
        </p:txBody>
      </p:sp>
      <p:sp>
        <p:nvSpPr>
          <p:cNvPr id="6" name="Footer Placeholder 5">
            <a:extLst>
              <a:ext uri="{FF2B5EF4-FFF2-40B4-BE49-F238E27FC236}">
                <a16:creationId xmlns:a16="http://schemas.microsoft.com/office/drawing/2014/main" id="{FAAD77BA-0F83-7ADE-389A-97397B7DAB5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3D47CED-40C5-BA3A-0CE9-BF713ADC4D94}"/>
              </a:ext>
            </a:extLst>
          </p:cNvPr>
          <p:cNvSpPr>
            <a:spLocks noGrp="1"/>
          </p:cNvSpPr>
          <p:nvPr>
            <p:ph type="sldNum" sz="quarter" idx="12"/>
          </p:nvPr>
        </p:nvSpPr>
        <p:spPr/>
        <p:txBody>
          <a:bodyPr/>
          <a:lstStyle/>
          <a:p>
            <a:fld id="{F20A19A4-B745-2140-8A63-C995DE20066A}" type="slidenum">
              <a:rPr lang="en-US" smtClean="0"/>
              <a:t>‹#›</a:t>
            </a:fld>
            <a:endParaRPr lang="en-US"/>
          </a:p>
        </p:txBody>
      </p:sp>
    </p:spTree>
    <p:extLst>
      <p:ext uri="{BB962C8B-B14F-4D97-AF65-F5344CB8AC3E}">
        <p14:creationId xmlns:p14="http://schemas.microsoft.com/office/powerpoint/2010/main" val="5444966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881C8-C0CB-40E6-2A31-CE35164B27C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B173DBE-10A5-85DB-FE9D-7028D75C500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0F99890-B888-54EB-74FE-63E4B8E9C21B}"/>
              </a:ext>
            </a:extLst>
          </p:cNvPr>
          <p:cNvSpPr>
            <a:spLocks noGrp="1"/>
          </p:cNvSpPr>
          <p:nvPr>
            <p:ph type="dt" sz="half" idx="10"/>
          </p:nvPr>
        </p:nvSpPr>
        <p:spPr/>
        <p:txBody>
          <a:bodyPr/>
          <a:lstStyle/>
          <a:p>
            <a:fld id="{C80D4132-7EAA-7B41-BC09-B1C482D5368D}" type="datetimeFigureOut">
              <a:rPr lang="en-US" smtClean="0"/>
              <a:t>5/4/22</a:t>
            </a:fld>
            <a:endParaRPr lang="en-US"/>
          </a:p>
        </p:txBody>
      </p:sp>
      <p:sp>
        <p:nvSpPr>
          <p:cNvPr id="5" name="Footer Placeholder 4">
            <a:extLst>
              <a:ext uri="{FF2B5EF4-FFF2-40B4-BE49-F238E27FC236}">
                <a16:creationId xmlns:a16="http://schemas.microsoft.com/office/drawing/2014/main" id="{A4E111E3-E182-89EB-EF25-3F33724635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0F5F4E-1394-D805-61C3-6B850FF7B4D8}"/>
              </a:ext>
            </a:extLst>
          </p:cNvPr>
          <p:cNvSpPr>
            <a:spLocks noGrp="1"/>
          </p:cNvSpPr>
          <p:nvPr>
            <p:ph type="sldNum" sz="quarter" idx="12"/>
          </p:nvPr>
        </p:nvSpPr>
        <p:spPr/>
        <p:txBody>
          <a:bodyPr/>
          <a:lstStyle/>
          <a:p>
            <a:fld id="{F20A19A4-B745-2140-8A63-C995DE20066A}" type="slidenum">
              <a:rPr lang="en-US" smtClean="0"/>
              <a:t>‹#›</a:t>
            </a:fld>
            <a:endParaRPr lang="en-US"/>
          </a:p>
        </p:txBody>
      </p:sp>
    </p:spTree>
    <p:extLst>
      <p:ext uri="{BB962C8B-B14F-4D97-AF65-F5344CB8AC3E}">
        <p14:creationId xmlns:p14="http://schemas.microsoft.com/office/powerpoint/2010/main" val="18166532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AE5BDF8-41D7-647D-595B-072F8D95C7C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DAF255A-6FC4-E340-73CD-1A9987C6881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09FFA8B-42EC-3538-BC7E-8DD29A1B5981}"/>
              </a:ext>
            </a:extLst>
          </p:cNvPr>
          <p:cNvSpPr>
            <a:spLocks noGrp="1"/>
          </p:cNvSpPr>
          <p:nvPr>
            <p:ph type="dt" sz="half" idx="10"/>
          </p:nvPr>
        </p:nvSpPr>
        <p:spPr/>
        <p:txBody>
          <a:bodyPr/>
          <a:lstStyle/>
          <a:p>
            <a:fld id="{C80D4132-7EAA-7B41-BC09-B1C482D5368D}" type="datetimeFigureOut">
              <a:rPr lang="en-US" smtClean="0"/>
              <a:t>5/4/22</a:t>
            </a:fld>
            <a:endParaRPr lang="en-US"/>
          </a:p>
        </p:txBody>
      </p:sp>
      <p:sp>
        <p:nvSpPr>
          <p:cNvPr id="5" name="Footer Placeholder 4">
            <a:extLst>
              <a:ext uri="{FF2B5EF4-FFF2-40B4-BE49-F238E27FC236}">
                <a16:creationId xmlns:a16="http://schemas.microsoft.com/office/drawing/2014/main" id="{B9DD8314-0CAE-D17F-DB4B-EC7D526CCC0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C1CD7CF-B4A8-1D64-CC07-40EC0C34F340}"/>
              </a:ext>
            </a:extLst>
          </p:cNvPr>
          <p:cNvSpPr>
            <a:spLocks noGrp="1"/>
          </p:cNvSpPr>
          <p:nvPr>
            <p:ph type="sldNum" sz="quarter" idx="12"/>
          </p:nvPr>
        </p:nvSpPr>
        <p:spPr/>
        <p:txBody>
          <a:bodyPr/>
          <a:lstStyle/>
          <a:p>
            <a:fld id="{F20A19A4-B745-2140-8A63-C995DE20066A}" type="slidenum">
              <a:rPr lang="en-US" smtClean="0"/>
              <a:t>‹#›</a:t>
            </a:fld>
            <a:endParaRPr lang="en-US"/>
          </a:p>
        </p:txBody>
      </p:sp>
    </p:spTree>
    <p:extLst>
      <p:ext uri="{BB962C8B-B14F-4D97-AF65-F5344CB8AC3E}">
        <p14:creationId xmlns:p14="http://schemas.microsoft.com/office/powerpoint/2010/main" val="23150695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A2058FD-0872-5E2A-09E7-A15D89C21D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C458D8D-29FA-FFAE-546F-3C3FF53875F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F20D56C-1085-FE69-ACAD-6A6AE17366B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80D4132-7EAA-7B41-BC09-B1C482D5368D}" type="datetimeFigureOut">
              <a:rPr lang="en-US" smtClean="0"/>
              <a:t>5/4/22</a:t>
            </a:fld>
            <a:endParaRPr lang="en-US"/>
          </a:p>
        </p:txBody>
      </p:sp>
      <p:sp>
        <p:nvSpPr>
          <p:cNvPr id="5" name="Footer Placeholder 4">
            <a:extLst>
              <a:ext uri="{FF2B5EF4-FFF2-40B4-BE49-F238E27FC236}">
                <a16:creationId xmlns:a16="http://schemas.microsoft.com/office/drawing/2014/main" id="{FB6EA037-CACA-F0E1-9CB7-81B03A5C236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9FCEF7B-DE2B-F751-7B64-14B72BC3FBC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20A19A4-B745-2140-8A63-C995DE20066A}" type="slidenum">
              <a:rPr lang="en-US" smtClean="0"/>
              <a:t>‹#›</a:t>
            </a:fld>
            <a:endParaRPr lang="en-US"/>
          </a:p>
        </p:txBody>
      </p:sp>
    </p:spTree>
    <p:extLst>
      <p:ext uri="{BB962C8B-B14F-4D97-AF65-F5344CB8AC3E}">
        <p14:creationId xmlns:p14="http://schemas.microsoft.com/office/powerpoint/2010/main" val="28683765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cipd.co.uk/knowledge/fundamentals/relations/engagement/factsheet/" TargetMode="External"/><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1D20663-75F8-22FF-553E-8AE536820898}"/>
              </a:ext>
            </a:extLst>
          </p:cNvPr>
          <p:cNvSpPr>
            <a:spLocks noGrp="1"/>
          </p:cNvSpPr>
          <p:nvPr>
            <p:ph type="ctrTitle"/>
          </p:nvPr>
        </p:nvSpPr>
        <p:spPr>
          <a:xfrm>
            <a:off x="2555631" y="1441938"/>
            <a:ext cx="7080738" cy="3974124"/>
          </a:xfrm>
        </p:spPr>
        <p:txBody>
          <a:bodyPr vert="horz" lIns="91440" tIns="45720" rIns="91440" bIns="45720" rtlCol="0" anchor="ctr">
            <a:normAutofit/>
          </a:bodyPr>
          <a:lstStyle/>
          <a:p>
            <a:r>
              <a:rPr lang="en-US" sz="5400">
                <a:solidFill>
                  <a:schemeClr val="bg1">
                    <a:lumMod val="95000"/>
                    <a:lumOff val="5000"/>
                  </a:schemeClr>
                </a:solidFill>
              </a:rPr>
              <a:t>LO4: How to build an agile and change ready workforce</a:t>
            </a:r>
          </a:p>
        </p:txBody>
      </p:sp>
    </p:spTree>
    <p:extLst>
      <p:ext uri="{BB962C8B-B14F-4D97-AF65-F5344CB8AC3E}">
        <p14:creationId xmlns:p14="http://schemas.microsoft.com/office/powerpoint/2010/main" val="394255481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4098" name="Title 1"/>
          <p:cNvSpPr>
            <a:spLocks noGrp="1"/>
          </p:cNvSpPr>
          <p:nvPr>
            <p:ph type="title"/>
          </p:nvPr>
        </p:nvSpPr>
        <p:spPr>
          <a:xfrm>
            <a:off x="804673" y="1445494"/>
            <a:ext cx="3616856" cy="4376572"/>
          </a:xfrm>
        </p:spPr>
        <p:txBody>
          <a:bodyPr anchor="ctr">
            <a:normAutofit/>
          </a:bodyPr>
          <a:lstStyle/>
          <a:p>
            <a:r>
              <a:rPr lang="en-GB" altLang="es-ES_tradnl" sz="3700" b="1">
                <a:latin typeface="Arial" charset="0"/>
                <a:cs typeface="Arial" charset="0"/>
              </a:rPr>
              <a:t>What is Change Management?</a:t>
            </a:r>
          </a:p>
        </p:txBody>
      </p:sp>
      <p:sp>
        <p:nvSpPr>
          <p:cNvPr id="72" name="Freeform: Shape 71">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7636" y="0"/>
            <a:ext cx="7281316"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89558" y="0"/>
            <a:ext cx="6999394"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9" name="Content Placeholder 2"/>
          <p:cNvSpPr>
            <a:spLocks noGrp="1"/>
          </p:cNvSpPr>
          <p:nvPr>
            <p:ph idx="1"/>
          </p:nvPr>
        </p:nvSpPr>
        <p:spPr>
          <a:xfrm>
            <a:off x="6096000" y="1399032"/>
            <a:ext cx="5501834" cy="4471416"/>
          </a:xfrm>
        </p:spPr>
        <p:txBody>
          <a:bodyPr anchor="ctr">
            <a:normAutofit/>
          </a:bodyPr>
          <a:lstStyle/>
          <a:p>
            <a:pPr marL="0" indent="0">
              <a:buNone/>
            </a:pPr>
            <a:r>
              <a:rPr lang="en-GB" altLang="es-ES_tradnl" sz="2200">
                <a:solidFill>
                  <a:schemeClr val="bg1"/>
                </a:solidFill>
                <a:latin typeface="Arial" charset="0"/>
                <a:cs typeface="Arial" charset="0"/>
              </a:rPr>
              <a:t>“Change management is defined as a </a:t>
            </a:r>
            <a:r>
              <a:rPr lang="en-GB" altLang="es-ES_tradnl" sz="2200" u="sng">
                <a:solidFill>
                  <a:schemeClr val="bg1"/>
                </a:solidFill>
                <a:latin typeface="Arial" charset="0"/>
                <a:cs typeface="Arial" charset="0"/>
              </a:rPr>
              <a:t>structured approach </a:t>
            </a:r>
            <a:r>
              <a:rPr lang="en-GB" altLang="es-ES_tradnl" sz="2200">
                <a:solidFill>
                  <a:schemeClr val="bg1"/>
                </a:solidFill>
                <a:latin typeface="Arial" charset="0"/>
                <a:cs typeface="Arial" charset="0"/>
              </a:rPr>
              <a:t>to transitioning individuals, teams and organisations from a current state to a desired future state. It can be applied to situations such as downsizing, introducing a new internal process or adding new technology. Research shows that </a:t>
            </a:r>
            <a:r>
              <a:rPr lang="en-GB" altLang="es-ES_tradnl" sz="2200" u="sng">
                <a:solidFill>
                  <a:schemeClr val="bg1"/>
                </a:solidFill>
                <a:latin typeface="Arial" charset="0"/>
                <a:cs typeface="Arial" charset="0"/>
              </a:rPr>
              <a:t>actively managing change can increase the success rate of these initiatives</a:t>
            </a:r>
            <a:r>
              <a:rPr lang="en-GB" altLang="es-ES_tradnl" sz="2200">
                <a:solidFill>
                  <a:schemeClr val="bg1"/>
                </a:solidFill>
                <a:latin typeface="Arial" charset="0"/>
                <a:cs typeface="Arial" charset="0"/>
              </a:rPr>
              <a:t>.” (Society for Human Resource Management, 2015)  </a:t>
            </a:r>
          </a:p>
        </p:txBody>
      </p:sp>
    </p:spTree>
    <p:extLst>
      <p:ext uri="{BB962C8B-B14F-4D97-AF65-F5344CB8AC3E}">
        <p14:creationId xmlns:p14="http://schemas.microsoft.com/office/powerpoint/2010/main" val="327352102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6699DD6-17E8-C67E-2F02-7E65CE11012E}"/>
              </a:ext>
            </a:extLst>
          </p:cNvPr>
          <p:cNvSpPr>
            <a:spLocks noGrp="1"/>
          </p:cNvSpPr>
          <p:nvPr>
            <p:ph type="title"/>
          </p:nvPr>
        </p:nvSpPr>
        <p:spPr>
          <a:xfrm>
            <a:off x="833002" y="365125"/>
            <a:ext cx="10520702" cy="1325563"/>
          </a:xfrm>
        </p:spPr>
        <p:txBody>
          <a:bodyPr vert="horz" lIns="91440" tIns="45720" rIns="91440" bIns="45720" rtlCol="0" anchor="ctr">
            <a:normAutofit/>
          </a:bodyPr>
          <a:lstStyle/>
          <a:p>
            <a:r>
              <a:rPr lang="en-US" kern="1200">
                <a:solidFill>
                  <a:srgbClr val="FFFFFF"/>
                </a:solidFill>
                <a:latin typeface="+mj-lt"/>
                <a:ea typeface="+mj-ea"/>
                <a:cs typeface="+mj-cs"/>
              </a:rPr>
              <a:t>Why is Managing change so important? </a:t>
            </a:r>
          </a:p>
        </p:txBody>
      </p:sp>
      <p:sp>
        <p:nvSpPr>
          <p:cNvPr id="4" name="Content Placeholder 3">
            <a:extLst>
              <a:ext uri="{FF2B5EF4-FFF2-40B4-BE49-F238E27FC236}">
                <a16:creationId xmlns:a16="http://schemas.microsoft.com/office/drawing/2014/main" id="{19F7C70C-BE80-EB41-0F6B-7732BBEBF052}"/>
              </a:ext>
            </a:extLst>
          </p:cNvPr>
          <p:cNvSpPr>
            <a:spLocks noGrp="1"/>
          </p:cNvSpPr>
          <p:nvPr>
            <p:ph sz="half" idx="2"/>
          </p:nvPr>
        </p:nvSpPr>
        <p:spPr>
          <a:xfrm>
            <a:off x="838201" y="2022601"/>
            <a:ext cx="10515598" cy="4154361"/>
          </a:xfrm>
        </p:spPr>
        <p:txBody>
          <a:bodyPr vert="horz" lIns="91440" tIns="45720" rIns="91440" bIns="45720" rtlCol="0">
            <a:normAutofit/>
          </a:bodyPr>
          <a:lstStyle/>
          <a:p>
            <a:r>
              <a:rPr lang="en-US" sz="1700">
                <a:solidFill>
                  <a:srgbClr val="FFFFFF"/>
                </a:solidFill>
              </a:rPr>
              <a:t>People are at the centre of many of the changes in the workplace. People professionals and HR functions are among those best placed to drive effective change. They have a role and responsibility to ensure that organisation development, (re)design, due process, employee voice and clear communications are appropriately and effectively addressed as part of the change process. L&amp;D professionals have a particular role to play in ensuring the long-term sustainability of a change, through effective design and delivery of learning initiatives. It’s key for all people professionals to understand and work within the network of change activities across different departments, enabling them to anticipate, design, and shape organisational change in a joined-up way.</a:t>
            </a:r>
          </a:p>
          <a:p>
            <a:r>
              <a:rPr lang="en-US" sz="1700">
                <a:solidFill>
                  <a:srgbClr val="FFFFFF"/>
                </a:solidFill>
              </a:rPr>
              <a:t>Change management matters not least because change is taking place at an accelerating pace and there’s evidence change initiatives often fail. The complexities and difficulties of delivering change are well established, with failure rates frequently cited as high as 70%. Failure to introduce effective change can have a high impact: loss of market position, removal of senior management, loss of stakeholder credibility, loss of key employees, and reduction in employee</a:t>
            </a:r>
            <a:r>
              <a:rPr lang="en-US" sz="1700" u="sng">
                <a:solidFill>
                  <a:srgbClr val="FFFFFF"/>
                </a:solidFill>
                <a:hlinkClick r:id="rId3" tooltip="Employee engagement: an introduction"/>
              </a:rPr>
              <a:t> </a:t>
            </a:r>
            <a:r>
              <a:rPr lang="en-US" sz="1700">
                <a:solidFill>
                  <a:srgbClr val="FFFFFF"/>
                </a:solidFill>
              </a:rPr>
              <a:t>engagement and motivation.</a:t>
            </a:r>
          </a:p>
          <a:p>
            <a:endParaRPr lang="en-US" sz="1700">
              <a:solidFill>
                <a:srgbClr val="FFFFFF"/>
              </a:solidFill>
            </a:endParaRPr>
          </a:p>
          <a:p>
            <a:pPr marL="0"/>
            <a:r>
              <a:rPr lang="en-US" sz="1700">
                <a:solidFill>
                  <a:srgbClr val="FFFFFF"/>
                </a:solidFill>
              </a:rPr>
              <a:t>CIPD Change Management Factsheet</a:t>
            </a:r>
          </a:p>
        </p:txBody>
      </p:sp>
    </p:spTree>
    <p:extLst>
      <p:ext uri="{BB962C8B-B14F-4D97-AF65-F5344CB8AC3E}">
        <p14:creationId xmlns:p14="http://schemas.microsoft.com/office/powerpoint/2010/main" val="547825594"/>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23"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Content Placeholder 2">
            <a:extLst>
              <a:ext uri="{FF2B5EF4-FFF2-40B4-BE49-F238E27FC236}">
                <a16:creationId xmlns:a16="http://schemas.microsoft.com/office/drawing/2014/main" id="{55D81E44-68EE-21C5-E906-9F8DACAF78CB}"/>
              </a:ext>
            </a:extLst>
          </p:cNvPr>
          <p:cNvSpPr>
            <a:spLocks noGrp="1"/>
          </p:cNvSpPr>
          <p:nvPr>
            <p:ph idx="1"/>
          </p:nvPr>
        </p:nvSpPr>
        <p:spPr>
          <a:xfrm>
            <a:off x="838201" y="1200798"/>
            <a:ext cx="10515598" cy="4154361"/>
          </a:xfrm>
        </p:spPr>
        <p:txBody>
          <a:bodyPr>
            <a:noAutofit/>
          </a:bodyPr>
          <a:lstStyle/>
          <a:p>
            <a:pPr marL="0" indent="0">
              <a:buNone/>
            </a:pPr>
            <a:r>
              <a:rPr lang="en-GB" sz="3200" dirty="0">
                <a:solidFill>
                  <a:srgbClr val="FFFFFF"/>
                </a:solidFill>
              </a:rPr>
              <a:t>CIPD Shaping the Future research (2011) defines </a:t>
            </a:r>
            <a:r>
              <a:rPr lang="en-GB" sz="3200" b="1" u="sng" dirty="0">
                <a:solidFill>
                  <a:srgbClr val="FFFFFF"/>
                </a:solidFill>
              </a:rPr>
              <a:t>agility</a:t>
            </a:r>
            <a:r>
              <a:rPr lang="en-GB" sz="3200" b="1" dirty="0">
                <a:solidFill>
                  <a:srgbClr val="FFFFFF"/>
                </a:solidFill>
              </a:rPr>
              <a:t> </a:t>
            </a:r>
            <a:r>
              <a:rPr lang="en-GB" sz="3200" dirty="0">
                <a:solidFill>
                  <a:srgbClr val="FFFFFF"/>
                </a:solidFill>
              </a:rPr>
              <a:t>as the</a:t>
            </a:r>
          </a:p>
          <a:p>
            <a:pPr marL="0" indent="0">
              <a:buNone/>
            </a:pPr>
            <a:endParaRPr lang="en-GB" sz="3200" dirty="0">
              <a:solidFill>
                <a:srgbClr val="FFFFFF"/>
              </a:solidFill>
            </a:endParaRPr>
          </a:p>
          <a:p>
            <a:pPr marL="0" indent="0">
              <a:buNone/>
            </a:pPr>
            <a:r>
              <a:rPr lang="en-GB" sz="3200" dirty="0">
                <a:solidFill>
                  <a:srgbClr val="FFFFFF"/>
                </a:solidFill>
              </a:rPr>
              <a:t> ‘ability to stay open to new directions and be continually proactive, helping to assess the limits or indeed risks of existing approaches and ensuring that leaders and followers have an agile and change-ready mindset to enable them and ultimately the organisation to keep moving, changing, adapting’.</a:t>
            </a:r>
            <a:endParaRPr lang="en-US" sz="3200" dirty="0">
              <a:solidFill>
                <a:srgbClr val="FFFFFF"/>
              </a:solidFill>
            </a:endParaRPr>
          </a:p>
        </p:txBody>
      </p:sp>
    </p:spTree>
    <p:extLst>
      <p:ext uri="{BB962C8B-B14F-4D97-AF65-F5344CB8AC3E}">
        <p14:creationId xmlns:p14="http://schemas.microsoft.com/office/powerpoint/2010/main" val="3045710416"/>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4840BB5-ED71-4703-9C28-00F77BC57E9B}"/>
              </a:ext>
            </a:extLst>
          </p:cNvPr>
          <p:cNvSpPr>
            <a:spLocks noGrp="1"/>
          </p:cNvSpPr>
          <p:nvPr>
            <p:ph type="title"/>
          </p:nvPr>
        </p:nvSpPr>
        <p:spPr>
          <a:xfrm>
            <a:off x="2311147" y="365760"/>
            <a:ext cx="7569706" cy="1288238"/>
          </a:xfrm>
        </p:spPr>
        <p:txBody>
          <a:bodyPr anchor="ctr">
            <a:normAutofit/>
          </a:bodyPr>
          <a:lstStyle/>
          <a:p>
            <a:pPr algn="ctr"/>
            <a:r>
              <a:rPr lang="en-GB" dirty="0"/>
              <a:t>Need for Agility</a:t>
            </a:r>
            <a:endParaRPr lang="en-GB"/>
          </a:p>
        </p:txBody>
      </p:sp>
      <p:sp>
        <p:nvSpPr>
          <p:cNvPr id="3" name="Content Placeholder 2">
            <a:extLst>
              <a:ext uri="{FF2B5EF4-FFF2-40B4-BE49-F238E27FC236}">
                <a16:creationId xmlns:a16="http://schemas.microsoft.com/office/drawing/2014/main" id="{60258D5D-B319-445E-A02A-ED92EF076DF5}"/>
              </a:ext>
            </a:extLst>
          </p:cNvPr>
          <p:cNvSpPr>
            <a:spLocks noGrp="1"/>
          </p:cNvSpPr>
          <p:nvPr>
            <p:ph idx="1"/>
          </p:nvPr>
        </p:nvSpPr>
        <p:spPr>
          <a:xfrm>
            <a:off x="2165569" y="1956816"/>
            <a:ext cx="7860863" cy="4024884"/>
          </a:xfrm>
        </p:spPr>
        <p:txBody>
          <a:bodyPr anchor="t">
            <a:normAutofit/>
          </a:bodyPr>
          <a:lstStyle/>
          <a:p>
            <a:r>
              <a:rPr lang="en-GB" sz="3200" dirty="0"/>
              <a:t>Change is constant</a:t>
            </a:r>
          </a:p>
          <a:p>
            <a:r>
              <a:rPr lang="en-GB" sz="3200" dirty="0"/>
              <a:t>Need for agile business processes and agile workforce, for long-term sustainability</a:t>
            </a:r>
          </a:p>
          <a:p>
            <a:r>
              <a:rPr lang="en-GB" sz="3200" dirty="0"/>
              <a:t>HR can promote a change-ready culture</a:t>
            </a:r>
          </a:p>
          <a:p>
            <a:r>
              <a:rPr lang="en-GB" sz="3200" dirty="0"/>
              <a:t>Build resilience and change capabilities</a:t>
            </a:r>
          </a:p>
          <a:p>
            <a:r>
              <a:rPr lang="en-GB" sz="3200" dirty="0"/>
              <a:t>Promote a change mindset to encourage innovation</a:t>
            </a:r>
          </a:p>
          <a:p>
            <a:endParaRPr lang="en-GB" sz="2400" dirty="0"/>
          </a:p>
        </p:txBody>
      </p:sp>
    </p:spTree>
    <p:extLst>
      <p:ext uri="{BB962C8B-B14F-4D97-AF65-F5344CB8AC3E}">
        <p14:creationId xmlns:p14="http://schemas.microsoft.com/office/powerpoint/2010/main" val="985050059"/>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24">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26">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Freeform: Shape 28">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A022EE-15F4-6268-FE73-767E7EBB72EC}"/>
              </a:ext>
            </a:extLst>
          </p:cNvPr>
          <p:cNvSpPr>
            <a:spLocks noGrp="1"/>
          </p:cNvSpPr>
          <p:nvPr>
            <p:ph type="title"/>
          </p:nvPr>
        </p:nvSpPr>
        <p:spPr>
          <a:xfrm>
            <a:off x="1140338" y="1626823"/>
            <a:ext cx="3282696" cy="5257800"/>
          </a:xfrm>
        </p:spPr>
        <p:txBody>
          <a:bodyPr>
            <a:normAutofit/>
          </a:bodyPr>
          <a:lstStyle/>
          <a:p>
            <a:r>
              <a:rPr lang="en-US" dirty="0">
                <a:solidFill>
                  <a:schemeClr val="bg1"/>
                </a:solidFill>
              </a:rPr>
              <a:t>Different forms of Flexible working </a:t>
            </a:r>
            <a:br>
              <a:rPr lang="en-US" dirty="0">
                <a:solidFill>
                  <a:schemeClr val="bg1"/>
                </a:solidFill>
              </a:rPr>
            </a:br>
            <a:br>
              <a:rPr lang="en-US" dirty="0">
                <a:solidFill>
                  <a:schemeClr val="bg1"/>
                </a:solidFill>
              </a:rPr>
            </a:br>
            <a:br>
              <a:rPr lang="en-US" dirty="0">
                <a:solidFill>
                  <a:schemeClr val="bg1"/>
                </a:solidFill>
              </a:rPr>
            </a:br>
            <a:br>
              <a:rPr lang="en-US" dirty="0">
                <a:solidFill>
                  <a:schemeClr val="bg1"/>
                </a:solidFill>
              </a:rPr>
            </a:br>
            <a:r>
              <a:rPr lang="en-US" sz="1200" dirty="0">
                <a:solidFill>
                  <a:schemeClr val="bg1"/>
                </a:solidFill>
              </a:rPr>
              <a:t>CIPD Flexible working practices factsheet</a:t>
            </a:r>
          </a:p>
        </p:txBody>
      </p:sp>
      <p:sp>
        <p:nvSpPr>
          <p:cNvPr id="3" name="Content Placeholder 2">
            <a:extLst>
              <a:ext uri="{FF2B5EF4-FFF2-40B4-BE49-F238E27FC236}">
                <a16:creationId xmlns:a16="http://schemas.microsoft.com/office/drawing/2014/main" id="{C015F1DB-56F2-4837-BEF6-D9C6EF21DC70}"/>
              </a:ext>
            </a:extLst>
          </p:cNvPr>
          <p:cNvSpPr>
            <a:spLocks noGrp="1"/>
          </p:cNvSpPr>
          <p:nvPr>
            <p:ph idx="1"/>
          </p:nvPr>
        </p:nvSpPr>
        <p:spPr>
          <a:xfrm>
            <a:off x="5358384" y="640081"/>
            <a:ext cx="6024654" cy="5876466"/>
          </a:xfrm>
        </p:spPr>
        <p:txBody>
          <a:bodyPr anchor="ctr">
            <a:noAutofit/>
          </a:bodyPr>
          <a:lstStyle/>
          <a:p>
            <a:r>
              <a:rPr lang="en-US" sz="2400" dirty="0"/>
              <a:t>Part-time working</a:t>
            </a:r>
          </a:p>
          <a:p>
            <a:r>
              <a:rPr lang="en-US" sz="2400" dirty="0"/>
              <a:t>Term-time working</a:t>
            </a:r>
          </a:p>
          <a:p>
            <a:r>
              <a:rPr lang="en-US" sz="2400" dirty="0"/>
              <a:t>Job-sharing</a:t>
            </a:r>
          </a:p>
          <a:p>
            <a:r>
              <a:rPr lang="en-US" sz="2400" dirty="0"/>
              <a:t>Flexi-time (allows choice within certain set limits, when to begin and end work) </a:t>
            </a:r>
          </a:p>
          <a:p>
            <a:r>
              <a:rPr lang="en-US" sz="2400" dirty="0"/>
              <a:t>Compressed hours</a:t>
            </a:r>
          </a:p>
          <a:p>
            <a:r>
              <a:rPr lang="en-US" sz="2400" dirty="0"/>
              <a:t>Annual hours</a:t>
            </a:r>
          </a:p>
          <a:p>
            <a:r>
              <a:rPr lang="en-US" sz="2400" dirty="0"/>
              <a:t>Working remotely on a regular basis</a:t>
            </a:r>
          </a:p>
          <a:p>
            <a:r>
              <a:rPr lang="en-US" sz="2400" dirty="0"/>
              <a:t>Mobile working/teleworking</a:t>
            </a:r>
          </a:p>
          <a:p>
            <a:r>
              <a:rPr lang="en-US" sz="2400" dirty="0"/>
              <a:t>Career breaks</a:t>
            </a:r>
          </a:p>
          <a:p>
            <a:r>
              <a:rPr lang="en-US" sz="2400" dirty="0"/>
              <a:t>Commissioned outcomes (no fixed hours, but only an output target that an individual works towards)</a:t>
            </a:r>
          </a:p>
          <a:p>
            <a:r>
              <a:rPr lang="en-US" sz="2400" dirty="0"/>
              <a:t>Zero-hours contracts </a:t>
            </a:r>
          </a:p>
          <a:p>
            <a:pPr marL="0" indent="0">
              <a:buNone/>
            </a:pPr>
            <a:r>
              <a:rPr lang="en-US" sz="1200" dirty="0"/>
              <a:t>			</a:t>
            </a:r>
          </a:p>
        </p:txBody>
      </p:sp>
    </p:spTree>
    <p:extLst>
      <p:ext uri="{BB962C8B-B14F-4D97-AF65-F5344CB8AC3E}">
        <p14:creationId xmlns:p14="http://schemas.microsoft.com/office/powerpoint/2010/main" val="7588114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4E0CEED-3D72-D625-EEA6-A548684D6EB8}"/>
              </a:ext>
            </a:extLst>
          </p:cNvPr>
          <p:cNvSpPr>
            <a:spLocks noGrp="1"/>
          </p:cNvSpPr>
          <p:nvPr>
            <p:ph type="title"/>
          </p:nvPr>
        </p:nvSpPr>
        <p:spPr>
          <a:xfrm>
            <a:off x="838200" y="704088"/>
            <a:ext cx="3529953" cy="1055264"/>
          </a:xfrm>
        </p:spPr>
        <p:txBody>
          <a:bodyPr>
            <a:normAutofit/>
          </a:bodyPr>
          <a:lstStyle/>
          <a:p>
            <a:r>
              <a:rPr lang="en-US" dirty="0">
                <a:solidFill>
                  <a:schemeClr val="bg1"/>
                </a:solidFill>
              </a:rPr>
              <a:t>Discussion</a:t>
            </a:r>
          </a:p>
        </p:txBody>
      </p:sp>
      <p:sp>
        <p:nvSpPr>
          <p:cNvPr id="3" name="Content Placeholder 2">
            <a:extLst>
              <a:ext uri="{FF2B5EF4-FFF2-40B4-BE49-F238E27FC236}">
                <a16:creationId xmlns:a16="http://schemas.microsoft.com/office/drawing/2014/main" id="{5E2013C4-4FB5-3187-C370-EADB7CA5BB75}"/>
              </a:ext>
            </a:extLst>
          </p:cNvPr>
          <p:cNvSpPr>
            <a:spLocks noGrp="1"/>
          </p:cNvSpPr>
          <p:nvPr>
            <p:ph idx="1"/>
          </p:nvPr>
        </p:nvSpPr>
        <p:spPr>
          <a:xfrm>
            <a:off x="6212410" y="704088"/>
            <a:ext cx="5135293" cy="5248656"/>
          </a:xfrm>
        </p:spPr>
        <p:txBody>
          <a:bodyPr anchor="ctr">
            <a:normAutofit/>
          </a:bodyPr>
          <a:lstStyle/>
          <a:p>
            <a:r>
              <a:rPr lang="en-US" sz="4400" dirty="0"/>
              <a:t>Do you think that </a:t>
            </a:r>
            <a:r>
              <a:rPr lang="en-US" sz="4400" b="1" dirty="0"/>
              <a:t>flexible working </a:t>
            </a:r>
            <a:r>
              <a:rPr lang="en-US" sz="4400" dirty="0"/>
              <a:t>and </a:t>
            </a:r>
            <a:r>
              <a:rPr lang="en-US" sz="4400" b="1" dirty="0"/>
              <a:t>hybrid working </a:t>
            </a:r>
            <a:r>
              <a:rPr lang="en-US" sz="4400" dirty="0"/>
              <a:t>practices help or hinder an </a:t>
            </a:r>
            <a:r>
              <a:rPr lang="en-US" sz="4400" dirty="0" err="1"/>
              <a:t>organisations’</a:t>
            </a:r>
            <a:r>
              <a:rPr lang="en-US" sz="4400" dirty="0"/>
              <a:t> ability to be </a:t>
            </a:r>
            <a:r>
              <a:rPr lang="en-US" sz="4400" b="1" dirty="0"/>
              <a:t>agile</a:t>
            </a:r>
            <a:r>
              <a:rPr lang="en-US" sz="4400" dirty="0"/>
              <a:t>? </a:t>
            </a:r>
          </a:p>
        </p:txBody>
      </p:sp>
      <p:sp>
        <p:nvSpPr>
          <p:cNvPr id="4" name="TextBox 3">
            <a:extLst>
              <a:ext uri="{FF2B5EF4-FFF2-40B4-BE49-F238E27FC236}">
                <a16:creationId xmlns:a16="http://schemas.microsoft.com/office/drawing/2014/main" id="{FF3E3368-EF18-9735-0CFF-C03124716130}"/>
              </a:ext>
            </a:extLst>
          </p:cNvPr>
          <p:cNvSpPr txBox="1"/>
          <p:nvPr/>
        </p:nvSpPr>
        <p:spPr>
          <a:xfrm>
            <a:off x="719067" y="1759352"/>
            <a:ext cx="2969870" cy="4524315"/>
          </a:xfrm>
          <a:prstGeom prst="rect">
            <a:avLst/>
          </a:prstGeom>
          <a:noFill/>
        </p:spPr>
        <p:txBody>
          <a:bodyPr wrap="square" rtlCol="0">
            <a:spAutoFit/>
          </a:bodyPr>
          <a:lstStyle/>
          <a:p>
            <a:r>
              <a:rPr lang="en-GB" b="1" dirty="0">
                <a:solidFill>
                  <a:schemeClr val="bg1"/>
                </a:solidFill>
              </a:rPr>
              <a:t>Flexible working </a:t>
            </a:r>
            <a:r>
              <a:rPr lang="en-GB" dirty="0">
                <a:solidFill>
                  <a:schemeClr val="bg1"/>
                </a:solidFill>
              </a:rPr>
              <a:t>is defined as working arrangements which allow employees to vary the amount, timing, or location of their work, usually to the mutual benefit of the individual and organisation (CIPD)</a:t>
            </a:r>
          </a:p>
          <a:p>
            <a:endParaRPr lang="en-GB" dirty="0">
              <a:solidFill>
                <a:schemeClr val="bg1"/>
              </a:solidFill>
            </a:endParaRPr>
          </a:p>
          <a:p>
            <a:r>
              <a:rPr lang="en-GB" b="1" dirty="0">
                <a:solidFill>
                  <a:schemeClr val="bg1"/>
                </a:solidFill>
              </a:rPr>
              <a:t>Hybrid working </a:t>
            </a:r>
            <a:r>
              <a:rPr lang="en-GB" dirty="0">
                <a:solidFill>
                  <a:schemeClr val="bg1"/>
                </a:solidFill>
              </a:rPr>
              <a:t>is a type of flexible working where an employee splits their time between the workplace and remote working (with working from home being the most common way) (ACAS)</a:t>
            </a:r>
            <a:endParaRPr lang="en-US" dirty="0">
              <a:solidFill>
                <a:schemeClr val="bg1"/>
              </a:solidFill>
            </a:endParaRPr>
          </a:p>
        </p:txBody>
      </p:sp>
    </p:spTree>
    <p:extLst>
      <p:ext uri="{BB962C8B-B14F-4D97-AF65-F5344CB8AC3E}">
        <p14:creationId xmlns:p14="http://schemas.microsoft.com/office/powerpoint/2010/main" val="31428438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8079B-D169-197A-6966-C25B2437E864}"/>
              </a:ext>
            </a:extLst>
          </p:cNvPr>
          <p:cNvSpPr>
            <a:spLocks noGrp="1"/>
          </p:cNvSpPr>
          <p:nvPr>
            <p:ph type="title"/>
          </p:nvPr>
        </p:nvSpPr>
        <p:spPr>
          <a:xfrm>
            <a:off x="648930" y="629266"/>
            <a:ext cx="5121644" cy="1676603"/>
          </a:xfrm>
        </p:spPr>
        <p:txBody>
          <a:bodyPr>
            <a:normAutofit/>
          </a:bodyPr>
          <a:lstStyle/>
          <a:p>
            <a:r>
              <a:rPr lang="en-US"/>
              <a:t>Hybrid working following Covid-19 </a:t>
            </a:r>
          </a:p>
        </p:txBody>
      </p:sp>
      <p:sp>
        <p:nvSpPr>
          <p:cNvPr id="3" name="Content Placeholder 2">
            <a:extLst>
              <a:ext uri="{FF2B5EF4-FFF2-40B4-BE49-F238E27FC236}">
                <a16:creationId xmlns:a16="http://schemas.microsoft.com/office/drawing/2014/main" id="{45A32C36-AF2E-1D2F-B2F8-CEA041D87024}"/>
              </a:ext>
            </a:extLst>
          </p:cNvPr>
          <p:cNvSpPr>
            <a:spLocks noGrp="1"/>
          </p:cNvSpPr>
          <p:nvPr>
            <p:ph idx="1"/>
          </p:nvPr>
        </p:nvSpPr>
        <p:spPr>
          <a:xfrm>
            <a:off x="648931" y="2438400"/>
            <a:ext cx="5121642" cy="3785419"/>
          </a:xfrm>
        </p:spPr>
        <p:txBody>
          <a:bodyPr>
            <a:normAutofit/>
          </a:bodyPr>
          <a:lstStyle/>
          <a:p>
            <a:r>
              <a:rPr lang="en-GB" sz="1600"/>
              <a:t>Hybrid working is a form of flexible working where workers spend some of their time working remotely (usually, but not necessarily, from home) and some in the employer's workspace. </a:t>
            </a:r>
          </a:p>
          <a:p>
            <a:r>
              <a:rPr lang="en-GB" sz="1600"/>
              <a:t>Hybrid working can be undertaken in conjunction with other forms of flexible working including time flexibility. Although some workers will have worked remotely prior to March 2020, the extended period of enforced homeworking during the global pandemic has led to considerable interest in new ways of working, including hybrid or blended work. </a:t>
            </a:r>
          </a:p>
          <a:p>
            <a:r>
              <a:rPr lang="en-GB" sz="1600"/>
              <a:t>Hybrid working is likely to take many forms depending on the organisation and the nature of work being undertaken. Figure 1 shows examples of possible working patterns:</a:t>
            </a:r>
            <a:endParaRPr lang="en-US" sz="1600"/>
          </a:p>
        </p:txBody>
      </p:sp>
      <p:sp>
        <p:nvSpPr>
          <p:cNvPr id="18" name="Rectangle 17">
            <a:extLst>
              <a:ext uri="{FF2B5EF4-FFF2-40B4-BE49-F238E27FC236}">
                <a16:creationId xmlns:a16="http://schemas.microsoft.com/office/drawing/2014/main" id="{293F5FFF-2AE2-424B-BE21-49AFFEF688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0612" y="2"/>
            <a:ext cx="6101388" cy="685799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Diagram&#10;&#10;Description automatically generated">
            <a:extLst>
              <a:ext uri="{FF2B5EF4-FFF2-40B4-BE49-F238E27FC236}">
                <a16:creationId xmlns:a16="http://schemas.microsoft.com/office/drawing/2014/main" id="{E9AC9458-7670-C267-AFAC-0B65A27A2020}"/>
              </a:ext>
            </a:extLst>
          </p:cNvPr>
          <p:cNvPicPr>
            <a:picLocks noChangeAspect="1"/>
          </p:cNvPicPr>
          <p:nvPr/>
        </p:nvPicPr>
        <p:blipFill rotWithShape="1">
          <a:blip r:embed="rId3"/>
          <a:srcRect l="1855" r="3" b="3"/>
          <a:stretch/>
        </p:blipFill>
        <p:spPr>
          <a:xfrm>
            <a:off x="6721233" y="640082"/>
            <a:ext cx="4831104" cy="5577837"/>
          </a:xfrm>
          <a:prstGeom prst="rect">
            <a:avLst/>
          </a:prstGeom>
          <a:effectLst/>
        </p:spPr>
      </p:pic>
    </p:spTree>
    <p:extLst>
      <p:ext uri="{BB962C8B-B14F-4D97-AF65-F5344CB8AC3E}">
        <p14:creationId xmlns:p14="http://schemas.microsoft.com/office/powerpoint/2010/main" val="2259486329"/>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6C20283-73E0-40EC-8AD8-057F581F64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28">
            <a:extLst>
              <a:ext uri="{FF2B5EF4-FFF2-40B4-BE49-F238E27FC236}">
                <a16:creationId xmlns:a16="http://schemas.microsoft.com/office/drawing/2014/main" id="{3FCC729B-E528-40C3-82D3-BA4375575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60120"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26">
            <a:extLst>
              <a:ext uri="{FF2B5EF4-FFF2-40B4-BE49-F238E27FC236}">
                <a16:creationId xmlns:a16="http://schemas.microsoft.com/office/drawing/2014/main" id="{58F1FB8D-1842-4A04-998D-6CF047AB2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4384039" y="365125"/>
            <a:ext cx="7164493" cy="1325563"/>
          </a:xfrm>
        </p:spPr>
        <p:txBody>
          <a:bodyPr>
            <a:normAutofit/>
          </a:bodyPr>
          <a:lstStyle/>
          <a:p>
            <a:r>
              <a:rPr lang="en-GB" dirty="0"/>
              <a:t>Group Discussion</a:t>
            </a:r>
          </a:p>
        </p:txBody>
      </p:sp>
      <p:pic>
        <p:nvPicPr>
          <p:cNvPr id="7" name="Graphic 6" descr="Communications">
            <a:extLst>
              <a:ext uri="{FF2B5EF4-FFF2-40B4-BE49-F238E27FC236}">
                <a16:creationId xmlns:a16="http://schemas.microsoft.com/office/drawing/2014/main" id="{DB478618-F8CB-E5D1-D53E-82B8318CA12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80060" y="1715781"/>
            <a:ext cx="3425957" cy="3425957"/>
          </a:xfrm>
          <a:prstGeom prst="rect">
            <a:avLst/>
          </a:prstGeom>
        </p:spPr>
      </p:pic>
      <p:sp>
        <p:nvSpPr>
          <p:cNvPr id="3" name="Content Placeholder 2"/>
          <p:cNvSpPr>
            <a:spLocks noGrp="1"/>
          </p:cNvSpPr>
          <p:nvPr>
            <p:ph idx="1"/>
          </p:nvPr>
        </p:nvSpPr>
        <p:spPr>
          <a:xfrm>
            <a:off x="4387515" y="2022601"/>
            <a:ext cx="7161017" cy="4154361"/>
          </a:xfrm>
        </p:spPr>
        <p:txBody>
          <a:bodyPr>
            <a:normAutofit/>
          </a:bodyPr>
          <a:lstStyle/>
          <a:p>
            <a:r>
              <a:rPr lang="en-GB" dirty="0"/>
              <a:t>Internal drivers of change (with examples from your organisations)</a:t>
            </a:r>
          </a:p>
          <a:p>
            <a:r>
              <a:rPr lang="en-GB" dirty="0"/>
              <a:t>External drivers of change (again, with examples)</a:t>
            </a:r>
          </a:p>
          <a:p>
            <a:r>
              <a:rPr lang="en-GB" dirty="0"/>
              <a:t>Factors that might enable change</a:t>
            </a:r>
          </a:p>
          <a:p>
            <a:r>
              <a:rPr lang="en-GB" dirty="0"/>
              <a:t>Factors that might hinder change</a:t>
            </a:r>
          </a:p>
        </p:txBody>
      </p:sp>
    </p:spTree>
    <p:extLst>
      <p:ext uri="{BB962C8B-B14F-4D97-AF65-F5344CB8AC3E}">
        <p14:creationId xmlns:p14="http://schemas.microsoft.com/office/powerpoint/2010/main" val="3627144246"/>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56C20283-73E0-40EC-8AD8-057F581F64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3FCC729B-E528-40C3-82D3-BA4375575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60120"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26">
            <a:extLst>
              <a:ext uri="{FF2B5EF4-FFF2-40B4-BE49-F238E27FC236}">
                <a16:creationId xmlns:a16="http://schemas.microsoft.com/office/drawing/2014/main" id="{58F1FB8D-1842-4A04-998D-6CF047AB2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4E44466-EAAB-B8DC-CA3A-B4EB50C2E815}"/>
              </a:ext>
            </a:extLst>
          </p:cNvPr>
          <p:cNvSpPr>
            <a:spLocks noGrp="1"/>
          </p:cNvSpPr>
          <p:nvPr>
            <p:ph type="title"/>
          </p:nvPr>
        </p:nvSpPr>
        <p:spPr>
          <a:xfrm>
            <a:off x="4384039" y="365125"/>
            <a:ext cx="7164493" cy="1325563"/>
          </a:xfrm>
        </p:spPr>
        <p:txBody>
          <a:bodyPr>
            <a:normAutofit/>
          </a:bodyPr>
          <a:lstStyle/>
          <a:p>
            <a:r>
              <a:rPr lang="en-US"/>
              <a:t>Promoting Organisational resilience </a:t>
            </a:r>
          </a:p>
        </p:txBody>
      </p:sp>
      <p:pic>
        <p:nvPicPr>
          <p:cNvPr id="6" name="Picture 5" descr="Diagram&#10;&#10;Description automatically generated">
            <a:extLst>
              <a:ext uri="{FF2B5EF4-FFF2-40B4-BE49-F238E27FC236}">
                <a16:creationId xmlns:a16="http://schemas.microsoft.com/office/drawing/2014/main" id="{835F23AC-47C1-53E0-24D2-9568AF0974CF}"/>
              </a:ext>
            </a:extLst>
          </p:cNvPr>
          <p:cNvPicPr>
            <a:picLocks noChangeAspect="1"/>
          </p:cNvPicPr>
          <p:nvPr/>
        </p:nvPicPr>
        <p:blipFill rotWithShape="1">
          <a:blip r:embed="rId3"/>
          <a:srcRect r="4998" b="1"/>
          <a:stretch/>
        </p:blipFill>
        <p:spPr>
          <a:xfrm>
            <a:off x="127000" y="1384300"/>
            <a:ext cx="4032922" cy="4191984"/>
          </a:xfrm>
          <a:prstGeom prst="rect">
            <a:avLst/>
          </a:prstGeom>
        </p:spPr>
      </p:pic>
      <p:sp>
        <p:nvSpPr>
          <p:cNvPr id="3" name="Content Placeholder 2">
            <a:extLst>
              <a:ext uri="{FF2B5EF4-FFF2-40B4-BE49-F238E27FC236}">
                <a16:creationId xmlns:a16="http://schemas.microsoft.com/office/drawing/2014/main" id="{28D7DEA6-770B-5FAB-58E1-5CBE3761F4CA}"/>
              </a:ext>
            </a:extLst>
          </p:cNvPr>
          <p:cNvSpPr>
            <a:spLocks noGrp="1"/>
          </p:cNvSpPr>
          <p:nvPr>
            <p:ph idx="1"/>
          </p:nvPr>
        </p:nvSpPr>
        <p:spPr>
          <a:xfrm>
            <a:off x="4451571" y="1825309"/>
            <a:ext cx="7161017" cy="4667566"/>
          </a:xfrm>
        </p:spPr>
        <p:txBody>
          <a:bodyPr>
            <a:noAutofit/>
          </a:bodyPr>
          <a:lstStyle/>
          <a:p>
            <a:r>
              <a:rPr lang="en-GB" sz="1600" dirty="0"/>
              <a:t>Organisational Resilience is the ability of an organisation to anticipate, prepare for, respond and adapt to incremental change and sudden disruptions in order to survive and prosper.</a:t>
            </a:r>
          </a:p>
          <a:p>
            <a:r>
              <a:rPr lang="en-GB" sz="1600" dirty="0"/>
              <a:t>‘Waiting out a storm’ is no longer an option. Rather, leaders must face the paradox of embracing risk if they are to succeed. Doing so requires them to prepare their businesses to react to threats as opportunities, adapting to survive and prosper</a:t>
            </a:r>
          </a:p>
          <a:p>
            <a:r>
              <a:rPr lang="en-GB" sz="1600" dirty="0"/>
              <a:t>To date, there has been a preoccupation with defensive resilience behaviours and not enough focus on resilience to adapt to opportunity to deal with the big, complex issues that abound in modern business. </a:t>
            </a:r>
          </a:p>
          <a:p>
            <a:r>
              <a:rPr lang="en-GB" sz="1600" dirty="0"/>
              <a:t> Organisational Resilience requires a holistic approach and an appropriate balance between preventative control, mindful action, performance optimization and adaptive innovation. </a:t>
            </a:r>
          </a:p>
          <a:p>
            <a:r>
              <a:rPr lang="en-GB" sz="1600" dirty="0"/>
              <a:t>Managing the inherent tensions between these distinct perspectives requires paradoxical thinking – moving beyond ‘either/or’ towards ‘both/and’ outcomes. </a:t>
            </a:r>
          </a:p>
          <a:p>
            <a:endParaRPr lang="en-GB" sz="1600" dirty="0"/>
          </a:p>
          <a:p>
            <a:pPr marL="0" indent="0">
              <a:buNone/>
            </a:pPr>
            <a:r>
              <a:rPr lang="en-GB" sz="1200" dirty="0" err="1"/>
              <a:t>Denyer</a:t>
            </a:r>
            <a:r>
              <a:rPr lang="en-GB" sz="1200" dirty="0"/>
              <a:t>, D. (2017). Organizational Resilience: A summary of academic evidence, business insights and new thinking. BSI and Cranfield School of Management</a:t>
            </a:r>
            <a:r>
              <a:rPr lang="en-GB" sz="1600" dirty="0"/>
              <a:t>.</a:t>
            </a:r>
            <a:endParaRPr lang="en-US" sz="1600" dirty="0"/>
          </a:p>
        </p:txBody>
      </p:sp>
    </p:spTree>
    <p:extLst>
      <p:ext uri="{BB962C8B-B14F-4D97-AF65-F5344CB8AC3E}">
        <p14:creationId xmlns:p14="http://schemas.microsoft.com/office/powerpoint/2010/main" val="1548802110"/>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44" name="Freeform: Shape 7">
            <a:extLst>
              <a:ext uri="{FF2B5EF4-FFF2-40B4-BE49-F238E27FC236}">
                <a16:creationId xmlns:a16="http://schemas.microsoft.com/office/drawing/2014/main" id="{5BD1C87D-7B83-49A8-844E-433D32C456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024938"/>
            <a:ext cx="6413262" cy="5833063"/>
          </a:xfrm>
          <a:custGeom>
            <a:avLst/>
            <a:gdLst>
              <a:gd name="connsiteX0" fmla="*/ 343517 w 6413262"/>
              <a:gd name="connsiteY0" fmla="*/ 5832222 h 5833063"/>
              <a:gd name="connsiteX1" fmla="*/ 6335225 w 6413262"/>
              <a:gd name="connsiteY1" fmla="*/ 835839 h 5833063"/>
              <a:gd name="connsiteX2" fmla="*/ 6411127 w 6413262"/>
              <a:gd name="connsiteY2" fmla="*/ 123790 h 5833063"/>
              <a:gd name="connsiteX3" fmla="*/ 6413262 w 6413262"/>
              <a:gd name="connsiteY3" fmla="*/ 0 h 5833063"/>
              <a:gd name="connsiteX4" fmla="*/ 0 w 6413262"/>
              <a:gd name="connsiteY4" fmla="*/ 0 h 5833063"/>
              <a:gd name="connsiteX5" fmla="*/ 0 w 6413262"/>
              <a:gd name="connsiteY5" fmla="*/ 5815521 h 5833063"/>
              <a:gd name="connsiteX6" fmla="*/ 51379 w 6413262"/>
              <a:gd name="connsiteY6" fmla="*/ 5820166 h 5833063"/>
              <a:gd name="connsiteX7" fmla="*/ 343517 w 6413262"/>
              <a:gd name="connsiteY7" fmla="*/ 5832222 h 5833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13262" h="5833063">
                <a:moveTo>
                  <a:pt x="343517" y="5832222"/>
                </a:moveTo>
                <a:cubicBezTo>
                  <a:pt x="3254747" y="5881130"/>
                  <a:pt x="5841718" y="3794544"/>
                  <a:pt x="6335225" y="835839"/>
                </a:cubicBezTo>
                <a:cubicBezTo>
                  <a:pt x="6375023" y="597235"/>
                  <a:pt x="6400103" y="359575"/>
                  <a:pt x="6411127" y="123790"/>
                </a:cubicBezTo>
                <a:lnTo>
                  <a:pt x="6413262" y="0"/>
                </a:lnTo>
                <a:lnTo>
                  <a:pt x="0" y="0"/>
                </a:lnTo>
                <a:lnTo>
                  <a:pt x="0" y="5815521"/>
                </a:lnTo>
                <a:lnTo>
                  <a:pt x="51379" y="5820166"/>
                </a:lnTo>
                <a:cubicBezTo>
                  <a:pt x="149075" y="5826589"/>
                  <a:pt x="246476" y="5830592"/>
                  <a:pt x="343517" y="58322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5" name="Freeform: Shape 9">
            <a:extLst>
              <a:ext uri="{FF2B5EF4-FFF2-40B4-BE49-F238E27FC236}">
                <a16:creationId xmlns:a16="http://schemas.microsoft.com/office/drawing/2014/main" id="{1703047A-2C9B-4E2C-9A75-B67521B6D6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324648"/>
            <a:ext cx="6110122" cy="5533351"/>
          </a:xfrm>
          <a:custGeom>
            <a:avLst/>
            <a:gdLst>
              <a:gd name="connsiteX0" fmla="*/ 324583 w 6110122"/>
              <a:gd name="connsiteY0" fmla="*/ 5532549 h 5533351"/>
              <a:gd name="connsiteX1" fmla="*/ 6035604 w 6110122"/>
              <a:gd name="connsiteY1" fmla="*/ 770225 h 5533351"/>
              <a:gd name="connsiteX2" fmla="*/ 6088871 w 6110122"/>
              <a:gd name="connsiteY2" fmla="*/ 362020 h 5533351"/>
              <a:gd name="connsiteX3" fmla="*/ 6110122 w 6110122"/>
              <a:gd name="connsiteY3" fmla="*/ 0 h 5533351"/>
              <a:gd name="connsiteX4" fmla="*/ 0 w 6110122"/>
              <a:gd name="connsiteY4" fmla="*/ 0 h 5533351"/>
              <a:gd name="connsiteX5" fmla="*/ 0 w 6110122"/>
              <a:gd name="connsiteY5" fmla="*/ 5516887 h 5533351"/>
              <a:gd name="connsiteX6" fmla="*/ 46130 w 6110122"/>
              <a:gd name="connsiteY6" fmla="*/ 5521057 h 5533351"/>
              <a:gd name="connsiteX7" fmla="*/ 324583 w 6110122"/>
              <a:gd name="connsiteY7" fmla="*/ 5532549 h 5533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10122" h="5533351">
                <a:moveTo>
                  <a:pt x="324583" y="5532549"/>
                </a:moveTo>
                <a:cubicBezTo>
                  <a:pt x="3099434" y="5579166"/>
                  <a:pt x="5565217" y="3590326"/>
                  <a:pt x="6035604" y="770225"/>
                </a:cubicBezTo>
                <a:cubicBezTo>
                  <a:pt x="6058365" y="633768"/>
                  <a:pt x="6076076" y="497636"/>
                  <a:pt x="6088871" y="362020"/>
                </a:cubicBezTo>
                <a:lnTo>
                  <a:pt x="6110122" y="0"/>
                </a:lnTo>
                <a:lnTo>
                  <a:pt x="0" y="0"/>
                </a:lnTo>
                <a:lnTo>
                  <a:pt x="0" y="5516887"/>
                </a:lnTo>
                <a:lnTo>
                  <a:pt x="46130" y="5521057"/>
                </a:lnTo>
                <a:cubicBezTo>
                  <a:pt x="139249" y="5527179"/>
                  <a:pt x="232088" y="5530995"/>
                  <a:pt x="324583" y="5532549"/>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6155E58-6EB3-CBB6-451F-CC012DF15DA2}"/>
              </a:ext>
            </a:extLst>
          </p:cNvPr>
          <p:cNvSpPr>
            <a:spLocks noGrp="1"/>
          </p:cNvSpPr>
          <p:nvPr>
            <p:ph type="title"/>
          </p:nvPr>
        </p:nvSpPr>
        <p:spPr>
          <a:xfrm>
            <a:off x="804671" y="2903393"/>
            <a:ext cx="3607841" cy="2625537"/>
          </a:xfrm>
        </p:spPr>
        <p:txBody>
          <a:bodyPr vert="horz" lIns="91440" tIns="45720" rIns="91440" bIns="45720" rtlCol="0" anchor="b">
            <a:normAutofit/>
          </a:bodyPr>
          <a:lstStyle/>
          <a:p>
            <a:r>
              <a:rPr lang="en-US" sz="4800" kern="1200" dirty="0">
                <a:solidFill>
                  <a:schemeClr val="tx1"/>
                </a:solidFill>
                <a:latin typeface="+mj-lt"/>
                <a:ea typeface="+mj-ea"/>
                <a:cs typeface="+mj-cs"/>
              </a:rPr>
              <a:t>Drivers of change - general</a:t>
            </a:r>
          </a:p>
        </p:txBody>
      </p:sp>
      <p:sp>
        <p:nvSpPr>
          <p:cNvPr id="3" name="TextBox 2">
            <a:extLst>
              <a:ext uri="{FF2B5EF4-FFF2-40B4-BE49-F238E27FC236}">
                <a16:creationId xmlns:a16="http://schemas.microsoft.com/office/drawing/2014/main" id="{65182632-E0AB-774F-460D-D61A79FF55BC}"/>
              </a:ext>
            </a:extLst>
          </p:cNvPr>
          <p:cNvSpPr txBox="1"/>
          <p:nvPr/>
        </p:nvSpPr>
        <p:spPr>
          <a:xfrm>
            <a:off x="6570920" y="600741"/>
            <a:ext cx="5352855" cy="5833062"/>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500" dirty="0"/>
              <a:t>There are many drivers of </a:t>
            </a:r>
            <a:r>
              <a:rPr lang="en-US" sz="1500" dirty="0" err="1"/>
              <a:t>organisational</a:t>
            </a:r>
            <a:r>
              <a:rPr lang="en-US" sz="1500" dirty="0"/>
              <a:t> change. These include:</a:t>
            </a:r>
          </a:p>
          <a:p>
            <a:pPr indent="-228600">
              <a:lnSpc>
                <a:spcPct val="90000"/>
              </a:lnSpc>
              <a:spcAft>
                <a:spcPts val="600"/>
              </a:spcAft>
              <a:buFont typeface="Arial" panose="020B0604020202020204" pitchFamily="34" charset="0"/>
              <a:buChar char="•"/>
            </a:pPr>
            <a:endParaRPr lang="en-US" sz="1500" dirty="0"/>
          </a:p>
          <a:p>
            <a:pPr indent="-228600">
              <a:lnSpc>
                <a:spcPct val="90000"/>
              </a:lnSpc>
              <a:spcAft>
                <a:spcPts val="600"/>
              </a:spcAft>
              <a:buFont typeface="Arial" panose="020B0604020202020204" pitchFamily="34" charset="0"/>
              <a:buChar char="•"/>
            </a:pPr>
            <a:r>
              <a:rPr lang="en-US" sz="1500" dirty="0"/>
              <a:t>Growth opportunities, especially new markets.</a:t>
            </a:r>
          </a:p>
          <a:p>
            <a:pPr indent="-228600">
              <a:lnSpc>
                <a:spcPct val="90000"/>
              </a:lnSpc>
              <a:spcAft>
                <a:spcPts val="600"/>
              </a:spcAft>
              <a:buFont typeface="Arial" panose="020B0604020202020204" pitchFamily="34" charset="0"/>
              <a:buChar char="•"/>
            </a:pPr>
            <a:r>
              <a:rPr lang="en-US" sz="1500" dirty="0"/>
              <a:t>Economic downturns and challenging trading conditions.</a:t>
            </a:r>
          </a:p>
          <a:p>
            <a:pPr indent="-228600">
              <a:lnSpc>
                <a:spcPct val="90000"/>
              </a:lnSpc>
              <a:spcAft>
                <a:spcPts val="600"/>
              </a:spcAft>
              <a:buFont typeface="Arial" panose="020B0604020202020204" pitchFamily="34" charset="0"/>
              <a:buChar char="•"/>
            </a:pPr>
            <a:r>
              <a:rPr lang="en-US" sz="1500" dirty="0"/>
              <a:t>Shifts in strategic objectives.</a:t>
            </a:r>
          </a:p>
          <a:p>
            <a:pPr indent="-228600">
              <a:lnSpc>
                <a:spcPct val="90000"/>
              </a:lnSpc>
              <a:spcAft>
                <a:spcPts val="600"/>
              </a:spcAft>
              <a:buFont typeface="Arial" panose="020B0604020202020204" pitchFamily="34" charset="0"/>
              <a:buChar char="•"/>
            </a:pPr>
            <a:r>
              <a:rPr lang="en-US" sz="1500" dirty="0"/>
              <a:t>Technological developments.</a:t>
            </a:r>
          </a:p>
          <a:p>
            <a:pPr indent="-228600">
              <a:lnSpc>
                <a:spcPct val="90000"/>
              </a:lnSpc>
              <a:spcAft>
                <a:spcPts val="600"/>
              </a:spcAft>
              <a:buFont typeface="Arial" panose="020B0604020202020204" pitchFamily="34" charset="0"/>
              <a:buChar char="•"/>
            </a:pPr>
            <a:r>
              <a:rPr lang="en-US" sz="1500" dirty="0"/>
              <a:t>Competitive pressures, including new entrants, mergers and acquisitions.</a:t>
            </a:r>
          </a:p>
          <a:p>
            <a:pPr indent="-228600">
              <a:lnSpc>
                <a:spcPct val="90000"/>
              </a:lnSpc>
              <a:spcAft>
                <a:spcPts val="600"/>
              </a:spcAft>
              <a:buFont typeface="Arial" panose="020B0604020202020204" pitchFamily="34" charset="0"/>
              <a:buChar char="•"/>
            </a:pPr>
            <a:r>
              <a:rPr lang="en-US" sz="1500" dirty="0"/>
              <a:t>Customer or supplier pressure, particularly shifting markets.</a:t>
            </a:r>
          </a:p>
          <a:p>
            <a:pPr indent="-228600">
              <a:lnSpc>
                <a:spcPct val="90000"/>
              </a:lnSpc>
              <a:spcAft>
                <a:spcPts val="600"/>
              </a:spcAft>
              <a:buFont typeface="Arial" panose="020B0604020202020204" pitchFamily="34" charset="0"/>
              <a:buChar char="•"/>
            </a:pPr>
            <a:r>
              <a:rPr lang="en-US" sz="1500" dirty="0"/>
              <a:t>Learning new </a:t>
            </a:r>
            <a:r>
              <a:rPr lang="en-US" sz="1500" dirty="0" err="1"/>
              <a:t>organisation</a:t>
            </a:r>
            <a:r>
              <a:rPr lang="en-US" sz="1500" dirty="0"/>
              <a:t> </a:t>
            </a:r>
            <a:r>
              <a:rPr lang="en-US" sz="1500" dirty="0" err="1"/>
              <a:t>behaviours</a:t>
            </a:r>
            <a:r>
              <a:rPr lang="en-US" sz="1500" dirty="0"/>
              <a:t> and skills.</a:t>
            </a:r>
          </a:p>
          <a:p>
            <a:pPr indent="-228600">
              <a:lnSpc>
                <a:spcPct val="90000"/>
              </a:lnSpc>
              <a:spcAft>
                <a:spcPts val="600"/>
              </a:spcAft>
              <a:buFont typeface="Arial" panose="020B0604020202020204" pitchFamily="34" charset="0"/>
              <a:buChar char="•"/>
            </a:pPr>
            <a:r>
              <a:rPr lang="en-US" sz="1500" dirty="0"/>
              <a:t>Government legislation/initiatives.</a:t>
            </a:r>
          </a:p>
          <a:p>
            <a:pPr indent="-228600">
              <a:lnSpc>
                <a:spcPct val="90000"/>
              </a:lnSpc>
              <a:spcAft>
                <a:spcPts val="600"/>
              </a:spcAft>
              <a:buFont typeface="Arial" panose="020B0604020202020204" pitchFamily="34" charset="0"/>
              <a:buChar char="•"/>
            </a:pPr>
            <a:endParaRPr lang="en-US" sz="1500" dirty="0"/>
          </a:p>
          <a:p>
            <a:pPr indent="-228600">
              <a:lnSpc>
                <a:spcPct val="90000"/>
              </a:lnSpc>
              <a:spcAft>
                <a:spcPts val="600"/>
              </a:spcAft>
              <a:buFont typeface="Arial" panose="020B0604020202020204" pitchFamily="34" charset="0"/>
              <a:buChar char="•"/>
            </a:pPr>
            <a:r>
              <a:rPr lang="en-US" sz="1500" dirty="0"/>
              <a:t>More recent and pertinent:</a:t>
            </a:r>
          </a:p>
          <a:p>
            <a:pPr indent="-228600">
              <a:lnSpc>
                <a:spcPct val="90000"/>
              </a:lnSpc>
              <a:spcAft>
                <a:spcPts val="600"/>
              </a:spcAft>
              <a:buFont typeface="Arial" panose="020B0604020202020204" pitchFamily="34" charset="0"/>
              <a:buChar char="•"/>
            </a:pPr>
            <a:r>
              <a:rPr lang="en-US" sz="1500" dirty="0"/>
              <a:t>Covid – 19</a:t>
            </a:r>
          </a:p>
          <a:p>
            <a:pPr indent="-228600">
              <a:lnSpc>
                <a:spcPct val="90000"/>
              </a:lnSpc>
              <a:spcAft>
                <a:spcPts val="600"/>
              </a:spcAft>
              <a:buFont typeface="Arial" panose="020B0604020202020204" pitchFamily="34" charset="0"/>
              <a:buChar char="•"/>
            </a:pPr>
            <a:r>
              <a:rPr lang="en-US" sz="1500" dirty="0"/>
              <a:t>BREXIT</a:t>
            </a:r>
          </a:p>
          <a:p>
            <a:pPr indent="-228600">
              <a:lnSpc>
                <a:spcPct val="90000"/>
              </a:lnSpc>
              <a:spcAft>
                <a:spcPts val="600"/>
              </a:spcAft>
              <a:buFont typeface="Arial" panose="020B0604020202020204" pitchFamily="34" charset="0"/>
              <a:buChar char="•"/>
            </a:pPr>
            <a:endParaRPr lang="en-US" sz="1500" dirty="0"/>
          </a:p>
          <a:p>
            <a:pPr>
              <a:lnSpc>
                <a:spcPct val="90000"/>
              </a:lnSpc>
              <a:spcAft>
                <a:spcPts val="600"/>
              </a:spcAft>
            </a:pPr>
            <a:r>
              <a:rPr lang="en-US" sz="1500" dirty="0"/>
              <a:t>CIPD – Change Management Factsheet</a:t>
            </a:r>
          </a:p>
        </p:txBody>
      </p:sp>
    </p:spTree>
    <p:extLst>
      <p:ext uri="{BB962C8B-B14F-4D97-AF65-F5344CB8AC3E}">
        <p14:creationId xmlns:p14="http://schemas.microsoft.com/office/powerpoint/2010/main" val="9447119"/>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6E060-710B-C8FF-B154-857CB24B66FF}"/>
              </a:ext>
            </a:extLst>
          </p:cNvPr>
          <p:cNvSpPr>
            <a:spLocks noGrp="1"/>
          </p:cNvSpPr>
          <p:nvPr>
            <p:ph type="title"/>
          </p:nvPr>
        </p:nvSpPr>
        <p:spPr>
          <a:xfrm>
            <a:off x="5914772" y="97270"/>
            <a:ext cx="5314536" cy="1325563"/>
          </a:xfrm>
        </p:spPr>
        <p:txBody>
          <a:bodyPr>
            <a:normAutofit/>
          </a:bodyPr>
          <a:lstStyle/>
          <a:p>
            <a:r>
              <a:rPr lang="en-US" dirty="0"/>
              <a:t>Build, borrow or buy</a:t>
            </a:r>
          </a:p>
        </p:txBody>
      </p:sp>
      <p:sp>
        <p:nvSpPr>
          <p:cNvPr id="24" name="Freeform: Shape 9">
            <a:extLst>
              <a:ext uri="{FF2B5EF4-FFF2-40B4-BE49-F238E27FC236}">
                <a16:creationId xmlns:a16="http://schemas.microsoft.com/office/drawing/2014/main" id="{E0D60ECE-8986-45DC-B7FE-EC7699B46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38829" cy="5840278"/>
          </a:xfrm>
          <a:custGeom>
            <a:avLst/>
            <a:gdLst>
              <a:gd name="connsiteX0" fmla="*/ 0 w 5438829"/>
              <a:gd name="connsiteY0" fmla="*/ 0 h 5840278"/>
              <a:gd name="connsiteX1" fmla="*/ 4466700 w 5438829"/>
              <a:gd name="connsiteY1" fmla="*/ 0 h 5840278"/>
              <a:gd name="connsiteX2" fmla="*/ 4652178 w 5438829"/>
              <a:gd name="connsiteY2" fmla="*/ 204077 h 5840278"/>
              <a:gd name="connsiteX3" fmla="*/ 5438829 w 5438829"/>
              <a:gd name="connsiteY3" fmla="*/ 2395363 h 5840278"/>
              <a:gd name="connsiteX4" fmla="*/ 1993914 w 5438829"/>
              <a:gd name="connsiteY4" fmla="*/ 5840278 h 5840278"/>
              <a:gd name="connsiteX5" fmla="*/ 67829 w 5438829"/>
              <a:gd name="connsiteY5" fmla="*/ 5251941 h 5840278"/>
              <a:gd name="connsiteX6" fmla="*/ 0 w 5438829"/>
              <a:gd name="connsiteY6" fmla="*/ 5201220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38829" h="5840278">
                <a:moveTo>
                  <a:pt x="0" y="0"/>
                </a:moveTo>
                <a:lnTo>
                  <a:pt x="4466700" y="0"/>
                </a:lnTo>
                <a:lnTo>
                  <a:pt x="4652178" y="204077"/>
                </a:lnTo>
                <a:cubicBezTo>
                  <a:pt x="5143616" y="799562"/>
                  <a:pt x="5438829" y="1562987"/>
                  <a:pt x="5438829" y="2395363"/>
                </a:cubicBezTo>
                <a:cubicBezTo>
                  <a:pt x="5438829" y="4297937"/>
                  <a:pt x="3896488" y="5840278"/>
                  <a:pt x="1993914" y="5840278"/>
                </a:cubicBezTo>
                <a:cubicBezTo>
                  <a:pt x="1280449" y="5840278"/>
                  <a:pt x="617641" y="5623387"/>
                  <a:pt x="67829" y="5251941"/>
                </a:cubicBezTo>
                <a:lnTo>
                  <a:pt x="0" y="520122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Freeform: Shape 11">
            <a:extLst>
              <a:ext uri="{FF2B5EF4-FFF2-40B4-BE49-F238E27FC236}">
                <a16:creationId xmlns:a16="http://schemas.microsoft.com/office/drawing/2014/main" id="{96964194-5878-40D2-8EC0-DDC58387F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269134" cy="5654940"/>
          </a:xfrm>
          <a:custGeom>
            <a:avLst/>
            <a:gdLst>
              <a:gd name="connsiteX0" fmla="*/ 0 w 5269134"/>
              <a:gd name="connsiteY0" fmla="*/ 0 h 5654940"/>
              <a:gd name="connsiteX1" fmla="*/ 4227767 w 5269134"/>
              <a:gd name="connsiteY1" fmla="*/ 0 h 5654940"/>
              <a:gd name="connsiteX2" fmla="*/ 4312042 w 5269134"/>
              <a:gd name="connsiteY2" fmla="*/ 76595 h 5654940"/>
              <a:gd name="connsiteX3" fmla="*/ 5269134 w 5269134"/>
              <a:gd name="connsiteY3" fmla="*/ 2387221 h 5654940"/>
              <a:gd name="connsiteX4" fmla="*/ 2001415 w 5269134"/>
              <a:gd name="connsiteY4" fmla="*/ 5654940 h 5654940"/>
              <a:gd name="connsiteX5" fmla="*/ 198928 w 5269134"/>
              <a:gd name="connsiteY5" fmla="*/ 5113274 h 5654940"/>
              <a:gd name="connsiteX6" fmla="*/ 0 w 5269134"/>
              <a:gd name="connsiteY6" fmla="*/ 4969563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69134" h="5654940">
                <a:moveTo>
                  <a:pt x="0" y="0"/>
                </a:moveTo>
                <a:lnTo>
                  <a:pt x="4227767" y="0"/>
                </a:lnTo>
                <a:lnTo>
                  <a:pt x="4312042" y="76595"/>
                </a:lnTo>
                <a:cubicBezTo>
                  <a:pt x="4903383" y="667936"/>
                  <a:pt x="5269134" y="1484866"/>
                  <a:pt x="5269134" y="2387221"/>
                </a:cubicBezTo>
                <a:cubicBezTo>
                  <a:pt x="5269134" y="4191932"/>
                  <a:pt x="3806126" y="5654940"/>
                  <a:pt x="2001415" y="5654940"/>
                </a:cubicBezTo>
                <a:cubicBezTo>
                  <a:pt x="1335223" y="5654940"/>
                  <a:pt x="715593" y="5455584"/>
                  <a:pt x="198928" y="5113274"/>
                </a:cubicBezTo>
                <a:lnTo>
                  <a:pt x="0" y="496956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6" name="Graphic 6" descr="Business Growth">
            <a:extLst>
              <a:ext uri="{FF2B5EF4-FFF2-40B4-BE49-F238E27FC236}">
                <a16:creationId xmlns:a16="http://schemas.microsoft.com/office/drawing/2014/main" id="{7E7E8E74-5B7D-2CF9-1F75-C94247E8446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21733" y="543135"/>
            <a:ext cx="3835488" cy="3835488"/>
          </a:xfrm>
          <a:prstGeom prst="rect">
            <a:avLst/>
          </a:prstGeom>
        </p:spPr>
      </p:pic>
      <p:sp>
        <p:nvSpPr>
          <p:cNvPr id="3" name="Content Placeholder 2">
            <a:extLst>
              <a:ext uri="{FF2B5EF4-FFF2-40B4-BE49-F238E27FC236}">
                <a16:creationId xmlns:a16="http://schemas.microsoft.com/office/drawing/2014/main" id="{E4016F85-FB8D-53C1-6EA0-127782670A31}"/>
              </a:ext>
            </a:extLst>
          </p:cNvPr>
          <p:cNvSpPr>
            <a:spLocks noGrp="1"/>
          </p:cNvSpPr>
          <p:nvPr>
            <p:ph idx="1"/>
          </p:nvPr>
        </p:nvSpPr>
        <p:spPr>
          <a:xfrm>
            <a:off x="5438831" y="1319514"/>
            <a:ext cx="6431436" cy="5197034"/>
          </a:xfrm>
        </p:spPr>
        <p:txBody>
          <a:bodyPr anchor="t">
            <a:noAutofit/>
          </a:bodyPr>
          <a:lstStyle/>
          <a:p>
            <a:r>
              <a:rPr lang="en-US" sz="1800" dirty="0"/>
              <a:t>Successful </a:t>
            </a:r>
            <a:r>
              <a:rPr lang="en-US" sz="1800" dirty="0" err="1"/>
              <a:t>organisational</a:t>
            </a:r>
            <a:r>
              <a:rPr lang="en-US" sz="1800" dirty="0"/>
              <a:t> growth framework</a:t>
            </a:r>
          </a:p>
          <a:p>
            <a:r>
              <a:rPr lang="en-US" sz="1800" dirty="0"/>
              <a:t>Companies often under-estimate the importance of making a well-considered decisions about the right pathways to growth </a:t>
            </a:r>
          </a:p>
          <a:p>
            <a:r>
              <a:rPr lang="en-US" sz="1800" dirty="0"/>
              <a:t>Pursuing a new opportunity usually requires resources you don’t yet possess – could be a combination of skills, know-how, tech, methods, competencies and other assets. </a:t>
            </a:r>
          </a:p>
          <a:p>
            <a:r>
              <a:rPr lang="en-US" sz="1800" dirty="0"/>
              <a:t>To compete for the opportunity, a company must either build the needed resources internally or obtain them from outside. </a:t>
            </a:r>
          </a:p>
          <a:p>
            <a:endParaRPr lang="en-US" sz="1800" dirty="0"/>
          </a:p>
          <a:p>
            <a:endParaRPr lang="en-US" sz="1800" dirty="0"/>
          </a:p>
          <a:p>
            <a:pPr>
              <a:buFont typeface="Wingdings" pitchFamily="2" charset="2"/>
              <a:buChar char="Ø"/>
            </a:pPr>
            <a:r>
              <a:rPr lang="en-US" sz="1800" dirty="0"/>
              <a:t>Build – we’ll do it ourselves</a:t>
            </a:r>
          </a:p>
          <a:p>
            <a:pPr>
              <a:buFont typeface="Wingdings" pitchFamily="2" charset="2"/>
              <a:buChar char="Ø"/>
            </a:pPr>
            <a:r>
              <a:rPr lang="en-US" sz="1800" dirty="0"/>
              <a:t>Borrow – we need others to help us</a:t>
            </a:r>
          </a:p>
          <a:p>
            <a:pPr>
              <a:buFont typeface="Wingdings" pitchFamily="2" charset="2"/>
              <a:buChar char="Ø"/>
            </a:pPr>
            <a:r>
              <a:rPr lang="en-US" sz="1800" dirty="0"/>
              <a:t>Buy: we’ll buy our way in</a:t>
            </a:r>
          </a:p>
          <a:p>
            <a:endParaRPr lang="en-US" sz="1800" dirty="0"/>
          </a:p>
          <a:p>
            <a:pPr marL="0" indent="0">
              <a:buNone/>
            </a:pPr>
            <a:r>
              <a:rPr lang="en-US" sz="1800" dirty="0"/>
              <a:t>Capron and Mitchell (2012) </a:t>
            </a:r>
          </a:p>
        </p:txBody>
      </p:sp>
    </p:spTree>
    <p:extLst>
      <p:ext uri="{BB962C8B-B14F-4D97-AF65-F5344CB8AC3E}">
        <p14:creationId xmlns:p14="http://schemas.microsoft.com/office/powerpoint/2010/main" val="2468920508"/>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4" name="Rectangle 8">
            <a:extLst>
              <a:ext uri="{FF2B5EF4-FFF2-40B4-BE49-F238E27FC236}">
                <a16:creationId xmlns:a16="http://schemas.microsoft.com/office/drawing/2014/main" id="{FEF085B8-A2C0-4A6F-B663-CCC56F3CD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13">
            <a:extLst>
              <a:ext uri="{FF2B5EF4-FFF2-40B4-BE49-F238E27FC236}">
                <a16:creationId xmlns:a16="http://schemas.microsoft.com/office/drawing/2014/main" id="{2658F6D6-96E0-421A-96D6-3DF404008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11">
            <a:extLst>
              <a:ext uri="{FF2B5EF4-FFF2-40B4-BE49-F238E27FC236}">
                <a16:creationId xmlns:a16="http://schemas.microsoft.com/office/drawing/2014/main" id="{3CF62545-93A0-4FD5-9B48-48DCA794C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52E1C9E-038C-4746-B210-9C2F392FD087}"/>
              </a:ext>
            </a:extLst>
          </p:cNvPr>
          <p:cNvSpPr>
            <a:spLocks noGrp="1"/>
          </p:cNvSpPr>
          <p:nvPr>
            <p:ph type="title"/>
          </p:nvPr>
        </p:nvSpPr>
        <p:spPr>
          <a:xfrm>
            <a:off x="838200" y="365125"/>
            <a:ext cx="10515600" cy="1325563"/>
          </a:xfrm>
        </p:spPr>
        <p:txBody>
          <a:bodyPr>
            <a:normAutofit/>
          </a:bodyPr>
          <a:lstStyle/>
          <a:p>
            <a:r>
              <a:rPr lang="en-GB"/>
              <a:t>HR has a Key Role</a:t>
            </a:r>
            <a:endParaRPr lang="en-GB" dirty="0"/>
          </a:p>
        </p:txBody>
      </p:sp>
      <p:sp>
        <p:nvSpPr>
          <p:cNvPr id="3" name="Content Placeholder 2">
            <a:extLst>
              <a:ext uri="{FF2B5EF4-FFF2-40B4-BE49-F238E27FC236}">
                <a16:creationId xmlns:a16="http://schemas.microsoft.com/office/drawing/2014/main" id="{4BDEF19E-254D-44FB-8904-A3AD5CD46036}"/>
              </a:ext>
            </a:extLst>
          </p:cNvPr>
          <p:cNvSpPr>
            <a:spLocks noGrp="1"/>
          </p:cNvSpPr>
          <p:nvPr>
            <p:ph sz="half" idx="1"/>
          </p:nvPr>
        </p:nvSpPr>
        <p:spPr>
          <a:xfrm>
            <a:off x="838200" y="2010833"/>
            <a:ext cx="5096934" cy="4166130"/>
          </a:xfrm>
        </p:spPr>
        <p:txBody>
          <a:bodyPr>
            <a:normAutofit/>
          </a:bodyPr>
          <a:lstStyle/>
          <a:p>
            <a:pPr marL="0" indent="0">
              <a:buNone/>
            </a:pPr>
            <a:r>
              <a:rPr lang="en-GB" sz="2000" b="1" dirty="0"/>
              <a:t>Contribution to Controllable aspects:</a:t>
            </a:r>
          </a:p>
          <a:p>
            <a:pPr marL="0" indent="0">
              <a:buNone/>
            </a:pPr>
            <a:endParaRPr lang="en-GB" sz="2000" dirty="0"/>
          </a:p>
          <a:p>
            <a:r>
              <a:rPr lang="en-GB" sz="2000" dirty="0"/>
              <a:t>Provide information on skills, impact on other parts of organisation, stakeholders, measuring success of change (e.g. turnover/absence rates)</a:t>
            </a:r>
          </a:p>
          <a:p>
            <a:r>
              <a:rPr lang="en-GB" sz="2000" dirty="0"/>
              <a:t>Advising on communication processes</a:t>
            </a:r>
          </a:p>
          <a:p>
            <a:r>
              <a:rPr lang="en-GB" sz="2000" dirty="0"/>
              <a:t>Changing policies/processes to support and embed change</a:t>
            </a:r>
          </a:p>
        </p:txBody>
      </p:sp>
      <p:sp>
        <p:nvSpPr>
          <p:cNvPr id="4" name="Content Placeholder 3">
            <a:extLst>
              <a:ext uri="{FF2B5EF4-FFF2-40B4-BE49-F238E27FC236}">
                <a16:creationId xmlns:a16="http://schemas.microsoft.com/office/drawing/2014/main" id="{54B5EADD-D2D2-495A-BF9D-5557DFEDC441}"/>
              </a:ext>
            </a:extLst>
          </p:cNvPr>
          <p:cNvSpPr>
            <a:spLocks noGrp="1"/>
          </p:cNvSpPr>
          <p:nvPr>
            <p:ph sz="half" idx="2"/>
          </p:nvPr>
        </p:nvSpPr>
        <p:spPr>
          <a:xfrm>
            <a:off x="6256866" y="2010833"/>
            <a:ext cx="5096933" cy="4166130"/>
          </a:xfrm>
        </p:spPr>
        <p:txBody>
          <a:bodyPr>
            <a:normAutofit/>
          </a:bodyPr>
          <a:lstStyle/>
          <a:p>
            <a:pPr marL="0" indent="0">
              <a:buNone/>
            </a:pPr>
            <a:r>
              <a:rPr lang="en-GB" sz="2000" b="1" dirty="0"/>
              <a:t>Contribution to Uncontrollable (people’s responses):</a:t>
            </a:r>
          </a:p>
          <a:p>
            <a:pPr marL="0" indent="0">
              <a:buNone/>
            </a:pPr>
            <a:endParaRPr lang="en-GB" sz="2000" dirty="0"/>
          </a:p>
          <a:p>
            <a:r>
              <a:rPr lang="en-GB" sz="2000" dirty="0"/>
              <a:t>Building trust, relationship management – ensuring people feel fairly treated</a:t>
            </a:r>
          </a:p>
          <a:p>
            <a:r>
              <a:rPr lang="en-GB" sz="2000" dirty="0"/>
              <a:t>Advising on reactions to change, gaining buy-in</a:t>
            </a:r>
          </a:p>
          <a:p>
            <a:r>
              <a:rPr lang="en-GB" sz="2000" dirty="0"/>
              <a:t>Reducing uncertainty, stress and improving job satisfaction through planning, good leadership</a:t>
            </a:r>
          </a:p>
          <a:p>
            <a:r>
              <a:rPr lang="en-GB" sz="2000" dirty="0"/>
              <a:t>Building a change ready culture</a:t>
            </a:r>
          </a:p>
          <a:p>
            <a:endParaRPr lang="en-GB" sz="2000" dirty="0"/>
          </a:p>
        </p:txBody>
      </p:sp>
    </p:spTree>
    <p:extLst>
      <p:ext uri="{BB962C8B-B14F-4D97-AF65-F5344CB8AC3E}">
        <p14:creationId xmlns:p14="http://schemas.microsoft.com/office/powerpoint/2010/main" val="285837656"/>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04673" y="1445494"/>
            <a:ext cx="3616856" cy="4376572"/>
          </a:xfrm>
        </p:spPr>
        <p:txBody>
          <a:bodyPr anchor="ctr">
            <a:normAutofit/>
          </a:bodyPr>
          <a:lstStyle/>
          <a:p>
            <a:r>
              <a:rPr lang="en-GB" sz="4800" b="1"/>
              <a:t>The Role of HR (Kew and Stredwick, 2016)</a:t>
            </a:r>
          </a:p>
        </p:txBody>
      </p:sp>
      <p:sp>
        <p:nvSpPr>
          <p:cNvPr id="12" name="Freeform: Shape 7">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7636" y="0"/>
            <a:ext cx="7281316"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9">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89558" y="0"/>
            <a:ext cx="6999394"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096000" y="1399032"/>
            <a:ext cx="5501834" cy="4471416"/>
          </a:xfrm>
        </p:spPr>
        <p:txBody>
          <a:bodyPr anchor="ctr">
            <a:normAutofit/>
          </a:bodyPr>
          <a:lstStyle/>
          <a:p>
            <a:pPr marL="0" indent="0">
              <a:buNone/>
            </a:pPr>
            <a:r>
              <a:rPr lang="en-GB" sz="1500">
                <a:solidFill>
                  <a:schemeClr val="bg1"/>
                </a:solidFill>
              </a:rPr>
              <a:t>HR’s intervention is crucial at each stage of Beer’s model of change:</a:t>
            </a:r>
          </a:p>
          <a:p>
            <a:pPr marL="0" indent="0">
              <a:buNone/>
            </a:pPr>
            <a:endParaRPr lang="en-GB" sz="1500">
              <a:solidFill>
                <a:schemeClr val="bg1"/>
              </a:solidFill>
            </a:endParaRPr>
          </a:p>
          <a:p>
            <a:pPr>
              <a:buFont typeface="Wingdings" panose="05000000000000000000" pitchFamily="2" charset="2"/>
              <a:buChar char="Ø"/>
            </a:pPr>
            <a:r>
              <a:rPr lang="en-GB" sz="1500" b="1">
                <a:solidFill>
                  <a:schemeClr val="bg1"/>
                </a:solidFill>
              </a:rPr>
              <a:t>Mobilise commitment to change through joint analysis of problems </a:t>
            </a:r>
            <a:r>
              <a:rPr lang="en-GB" sz="1500">
                <a:solidFill>
                  <a:schemeClr val="bg1"/>
                </a:solidFill>
              </a:rPr>
              <a:t>– benchmarking, environmental scanning to identify need for change, hold workshops, encourage a learning culture</a:t>
            </a:r>
          </a:p>
          <a:p>
            <a:pPr>
              <a:buFont typeface="Wingdings" panose="05000000000000000000" pitchFamily="2" charset="2"/>
              <a:buChar char="Ø"/>
            </a:pPr>
            <a:r>
              <a:rPr lang="en-GB" sz="1500" b="1">
                <a:solidFill>
                  <a:schemeClr val="bg1"/>
                </a:solidFill>
              </a:rPr>
              <a:t>Develop a shared vision </a:t>
            </a:r>
            <a:r>
              <a:rPr lang="en-GB" sz="1500">
                <a:solidFill>
                  <a:schemeClr val="bg1"/>
                </a:solidFill>
              </a:rPr>
              <a:t>– understand the culture, support and direct the visions which underpin the culture</a:t>
            </a:r>
          </a:p>
          <a:p>
            <a:pPr>
              <a:buFont typeface="Wingdings" panose="05000000000000000000" pitchFamily="2" charset="2"/>
              <a:buChar char="Ø"/>
            </a:pPr>
            <a:r>
              <a:rPr lang="en-GB" sz="1500" b="1">
                <a:solidFill>
                  <a:schemeClr val="bg1"/>
                </a:solidFill>
              </a:rPr>
              <a:t>Foster consensus and commitment to the shared vision </a:t>
            </a:r>
            <a:r>
              <a:rPr lang="en-GB" sz="1500">
                <a:solidFill>
                  <a:schemeClr val="bg1"/>
                </a:solidFill>
              </a:rPr>
              <a:t>– develop and support feeling of ownership of change by employees, foster and support change champions</a:t>
            </a:r>
          </a:p>
          <a:p>
            <a:pPr>
              <a:buFont typeface="Wingdings" panose="05000000000000000000" pitchFamily="2" charset="2"/>
              <a:buChar char="Ø"/>
            </a:pPr>
            <a:r>
              <a:rPr lang="en-GB" sz="1500" b="1">
                <a:solidFill>
                  <a:schemeClr val="bg1"/>
                </a:solidFill>
              </a:rPr>
              <a:t>Spread the word about the change </a:t>
            </a:r>
            <a:r>
              <a:rPr lang="en-GB" sz="1500">
                <a:solidFill>
                  <a:schemeClr val="bg1"/>
                </a:solidFill>
              </a:rPr>
              <a:t>- communication</a:t>
            </a:r>
          </a:p>
          <a:p>
            <a:pPr>
              <a:buFont typeface="Wingdings" panose="05000000000000000000" pitchFamily="2" charset="2"/>
              <a:buChar char="Ø"/>
            </a:pPr>
            <a:r>
              <a:rPr lang="en-GB" sz="1500" b="1">
                <a:solidFill>
                  <a:schemeClr val="bg1"/>
                </a:solidFill>
              </a:rPr>
              <a:t>Institutionalise the change through formal policies </a:t>
            </a:r>
            <a:r>
              <a:rPr lang="en-GB" sz="1500">
                <a:solidFill>
                  <a:schemeClr val="bg1"/>
                </a:solidFill>
              </a:rPr>
              <a:t>– new policies, reward system to support new ways of doing things</a:t>
            </a:r>
          </a:p>
          <a:p>
            <a:pPr>
              <a:buFont typeface="Wingdings" panose="05000000000000000000" pitchFamily="2" charset="2"/>
              <a:buChar char="Ø"/>
            </a:pPr>
            <a:r>
              <a:rPr lang="en-GB" sz="1500" b="1">
                <a:solidFill>
                  <a:schemeClr val="bg1"/>
                </a:solidFill>
              </a:rPr>
              <a:t>Monitor and adjust as needed </a:t>
            </a:r>
            <a:r>
              <a:rPr lang="en-GB" sz="1500">
                <a:solidFill>
                  <a:schemeClr val="bg1"/>
                </a:solidFill>
              </a:rPr>
              <a:t>– flexible development policies, responsive to need for new competencies</a:t>
            </a:r>
          </a:p>
          <a:p>
            <a:endParaRPr lang="en-GB" sz="1500">
              <a:solidFill>
                <a:schemeClr val="bg1"/>
              </a:solidFill>
            </a:endParaRPr>
          </a:p>
        </p:txBody>
      </p:sp>
    </p:spTree>
    <p:extLst>
      <p:ext uri="{BB962C8B-B14F-4D97-AF65-F5344CB8AC3E}">
        <p14:creationId xmlns:p14="http://schemas.microsoft.com/office/powerpoint/2010/main" val="2686751612"/>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34"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0D95C87-E069-220E-518D-D6B3C731DE62}"/>
              </a:ext>
            </a:extLst>
          </p:cNvPr>
          <p:cNvSpPr>
            <a:spLocks noGrp="1"/>
          </p:cNvSpPr>
          <p:nvPr>
            <p:ph type="title"/>
          </p:nvPr>
        </p:nvSpPr>
        <p:spPr>
          <a:xfrm>
            <a:off x="833002" y="365125"/>
            <a:ext cx="10520702" cy="1325563"/>
          </a:xfrm>
        </p:spPr>
        <p:txBody>
          <a:bodyPr>
            <a:normAutofit/>
          </a:bodyPr>
          <a:lstStyle/>
          <a:p>
            <a:r>
              <a:rPr lang="en-US">
                <a:solidFill>
                  <a:srgbClr val="FFFFFF"/>
                </a:solidFill>
              </a:rPr>
              <a:t>People professional’s role in managing change</a:t>
            </a:r>
          </a:p>
        </p:txBody>
      </p:sp>
      <p:sp>
        <p:nvSpPr>
          <p:cNvPr id="37" name="Content Placeholder 2">
            <a:extLst>
              <a:ext uri="{FF2B5EF4-FFF2-40B4-BE49-F238E27FC236}">
                <a16:creationId xmlns:a16="http://schemas.microsoft.com/office/drawing/2014/main" id="{35A20187-98EF-98E9-7A5D-14A14739CB3F}"/>
              </a:ext>
            </a:extLst>
          </p:cNvPr>
          <p:cNvSpPr>
            <a:spLocks noGrp="1"/>
          </p:cNvSpPr>
          <p:nvPr>
            <p:ph idx="1"/>
          </p:nvPr>
        </p:nvSpPr>
        <p:spPr>
          <a:xfrm>
            <a:off x="838201" y="2022601"/>
            <a:ext cx="10515598" cy="4154361"/>
          </a:xfrm>
        </p:spPr>
        <p:txBody>
          <a:bodyPr>
            <a:normAutofit/>
          </a:bodyPr>
          <a:lstStyle/>
          <a:p>
            <a:pPr marL="0" indent="0">
              <a:buNone/>
            </a:pPr>
            <a:r>
              <a:rPr lang="en-GB" sz="1900">
                <a:solidFill>
                  <a:srgbClr val="FFFFFF"/>
                </a:solidFill>
              </a:rPr>
              <a:t>The CIPD’s transformational change research demonstrates that people professionals have a significant role to play in any change management process. They often act as ‘stage directors of change’ playing a critical role behind the scenes – appreciated by all, but not front of stage. The report provides various recommendations that people professionals should consider if they are to be successful expert initiators and facilitators of transformational change:</a:t>
            </a:r>
          </a:p>
          <a:p>
            <a:r>
              <a:rPr lang="en-GB" sz="1900">
                <a:solidFill>
                  <a:srgbClr val="FFFFFF"/>
                </a:solidFill>
              </a:rPr>
              <a:t>Be willing to work as the ‘hidden hand’ of change, highly relevant to its success. Work in partnership with the CEO/business leader and their executive team and as ‘back stage’ support for their ‘front stage’ activity.</a:t>
            </a:r>
          </a:p>
          <a:p>
            <a:r>
              <a:rPr lang="en-GB" sz="1900">
                <a:solidFill>
                  <a:srgbClr val="FFFFFF"/>
                </a:solidFill>
              </a:rPr>
              <a:t>Facilitate translation of the overall vision through mass communication, use of relevant techniques, and changes to interactions and entrenched systems.</a:t>
            </a:r>
          </a:p>
          <a:p>
            <a:r>
              <a:rPr lang="en-GB" sz="1900">
                <a:solidFill>
                  <a:srgbClr val="FFFFFF"/>
                </a:solidFill>
              </a:rPr>
              <a:t>Create change advocates, remove obstacles, act on measurement and ensure leader visibility</a:t>
            </a:r>
          </a:p>
          <a:p>
            <a:endParaRPr lang="en-US" sz="1900">
              <a:solidFill>
                <a:srgbClr val="FFFFFF"/>
              </a:solidFill>
            </a:endParaRPr>
          </a:p>
          <a:p>
            <a:pPr marL="0" indent="0">
              <a:buNone/>
            </a:pPr>
            <a:r>
              <a:rPr lang="en-US" sz="1900">
                <a:solidFill>
                  <a:srgbClr val="FFFFFF"/>
                </a:solidFill>
              </a:rPr>
              <a:t>CIPD Change Management Factsheet</a:t>
            </a:r>
          </a:p>
        </p:txBody>
      </p:sp>
    </p:spTree>
    <p:extLst>
      <p:ext uri="{BB962C8B-B14F-4D97-AF65-F5344CB8AC3E}">
        <p14:creationId xmlns:p14="http://schemas.microsoft.com/office/powerpoint/2010/main" val="1295998967"/>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922BE-253E-4EBC-B36B-3E91FE4591D3}"/>
              </a:ext>
            </a:extLst>
          </p:cNvPr>
          <p:cNvSpPr>
            <a:spLocks noGrp="1"/>
          </p:cNvSpPr>
          <p:nvPr>
            <p:ph type="title"/>
          </p:nvPr>
        </p:nvSpPr>
        <p:spPr>
          <a:xfrm>
            <a:off x="6234330" y="803325"/>
            <a:ext cx="5314536" cy="1325563"/>
          </a:xfrm>
        </p:spPr>
        <p:txBody>
          <a:bodyPr>
            <a:normAutofit/>
          </a:bodyPr>
          <a:lstStyle/>
          <a:p>
            <a:r>
              <a:rPr lang="en-GB"/>
              <a:t>Identifying Change Champions</a:t>
            </a:r>
            <a:endParaRPr lang="en-GB" dirty="0"/>
          </a:p>
        </p:txBody>
      </p:sp>
      <p:sp>
        <p:nvSpPr>
          <p:cNvPr id="37"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8" name="Picture 4" descr="Colourful carved figures of humans">
            <a:extLst>
              <a:ext uri="{FF2B5EF4-FFF2-40B4-BE49-F238E27FC236}">
                <a16:creationId xmlns:a16="http://schemas.microsoft.com/office/drawing/2014/main" id="{ACD817D0-AB47-8104-ED1A-AA5EAEEE3B56}"/>
              </a:ext>
            </a:extLst>
          </p:cNvPr>
          <p:cNvPicPr>
            <a:picLocks noChangeAspect="1"/>
          </p:cNvPicPr>
          <p:nvPr/>
        </p:nvPicPr>
        <p:blipFill rotWithShape="1">
          <a:blip r:embed="rId3"/>
          <a:srcRect l="15833" r="15602" b="1"/>
          <a:stretch/>
        </p:blipFill>
        <p:spPr>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p:spPr>
      </p:pic>
      <p:sp>
        <p:nvSpPr>
          <p:cNvPr id="3" name="Content Placeholder 2">
            <a:extLst>
              <a:ext uri="{FF2B5EF4-FFF2-40B4-BE49-F238E27FC236}">
                <a16:creationId xmlns:a16="http://schemas.microsoft.com/office/drawing/2014/main" id="{827B28C0-FD0A-4D9A-85E2-0F5B91EBEB70}"/>
              </a:ext>
            </a:extLst>
          </p:cNvPr>
          <p:cNvSpPr>
            <a:spLocks noGrp="1"/>
          </p:cNvSpPr>
          <p:nvPr>
            <p:ph idx="1"/>
          </p:nvPr>
        </p:nvSpPr>
        <p:spPr>
          <a:xfrm>
            <a:off x="6234329" y="2279018"/>
            <a:ext cx="5314543" cy="3375920"/>
          </a:xfrm>
        </p:spPr>
        <p:txBody>
          <a:bodyPr anchor="t">
            <a:normAutofit/>
          </a:bodyPr>
          <a:lstStyle/>
          <a:p>
            <a:r>
              <a:rPr lang="en-GB" sz="1800"/>
              <a:t>Identify those with influence (check your social media platform for key influencers)</a:t>
            </a:r>
          </a:p>
          <a:p>
            <a:r>
              <a:rPr lang="en-GB" sz="1800"/>
              <a:t>Have champions throughout the business – different levels, areas</a:t>
            </a:r>
          </a:p>
          <a:p>
            <a:r>
              <a:rPr lang="en-GB" sz="1800"/>
              <a:t>Manage them – reinforce purpose/meaning, motivate</a:t>
            </a:r>
          </a:p>
        </p:txBody>
      </p:sp>
    </p:spTree>
    <p:extLst>
      <p:ext uri="{BB962C8B-B14F-4D97-AF65-F5344CB8AC3E}">
        <p14:creationId xmlns:p14="http://schemas.microsoft.com/office/powerpoint/2010/main" val="2545622144"/>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2" name="Freeform: Shape 7">
            <a:extLst>
              <a:ext uri="{FF2B5EF4-FFF2-40B4-BE49-F238E27FC236}">
                <a16:creationId xmlns:a16="http://schemas.microsoft.com/office/drawing/2014/main" id="{CB5DFCDA-694D-4637-8E9B-038575194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9952075" cy="6858000"/>
          </a:xfrm>
          <a:custGeom>
            <a:avLst/>
            <a:gdLst>
              <a:gd name="connsiteX0" fmla="*/ 9952075 w 9952075"/>
              <a:gd name="connsiteY0" fmla="*/ 6858000 h 6858000"/>
              <a:gd name="connsiteX1" fmla="*/ 108694 w 9952075"/>
              <a:gd name="connsiteY1" fmla="*/ 6858000 h 6858000"/>
              <a:gd name="connsiteX2" fmla="*/ 79127 w 9952075"/>
              <a:gd name="connsiteY2" fmla="*/ 6681235 h 6858000"/>
              <a:gd name="connsiteX3" fmla="*/ 0 w 9952075"/>
              <a:gd name="connsiteY3" fmla="*/ 5565888 h 6858000"/>
              <a:gd name="connsiteX4" fmla="*/ 2190696 w 9952075"/>
              <a:gd name="connsiteY4" fmla="*/ 145339 h 6858000"/>
              <a:gd name="connsiteX5" fmla="*/ 2339431 w 9952075"/>
              <a:gd name="connsiteY5" fmla="*/ 0 h 6858000"/>
              <a:gd name="connsiteX6" fmla="*/ 9952075 w 9952075"/>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52075" h="6858000">
                <a:moveTo>
                  <a:pt x="9952075"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9952075"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9">
            <a:extLst>
              <a:ext uri="{FF2B5EF4-FFF2-40B4-BE49-F238E27FC236}">
                <a16:creationId xmlns:a16="http://schemas.microsoft.com/office/drawing/2014/main" id="{E4DB276E-BFF1-43F5-AB90-7ABA4B9A9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9652017" cy="6858000"/>
          </a:xfrm>
          <a:custGeom>
            <a:avLst/>
            <a:gdLst>
              <a:gd name="connsiteX0" fmla="*/ 9652017 w 9652017"/>
              <a:gd name="connsiteY0" fmla="*/ 6858000 h 6858000"/>
              <a:gd name="connsiteX1" fmla="*/ 112827 w 9652017"/>
              <a:gd name="connsiteY1" fmla="*/ 6858000 h 6858000"/>
              <a:gd name="connsiteX2" fmla="*/ 76084 w 9652017"/>
              <a:gd name="connsiteY2" fmla="*/ 6638337 h 6858000"/>
              <a:gd name="connsiteX3" fmla="*/ 0 w 9652017"/>
              <a:gd name="connsiteY3" fmla="*/ 5565888 h 6858000"/>
              <a:gd name="connsiteX4" fmla="*/ 2157501 w 9652017"/>
              <a:gd name="connsiteY4" fmla="*/ 301488 h 6858000"/>
              <a:gd name="connsiteX5" fmla="*/ 2472310 w 9652017"/>
              <a:gd name="connsiteY5" fmla="*/ 0 h 6858000"/>
              <a:gd name="connsiteX6" fmla="*/ 9652017 w 9652017"/>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652017" h="6858000">
                <a:moveTo>
                  <a:pt x="9652017" y="6858000"/>
                </a:moveTo>
                <a:lnTo>
                  <a:pt x="112827" y="6858000"/>
                </a:lnTo>
                <a:lnTo>
                  <a:pt x="76084" y="6638337"/>
                </a:lnTo>
                <a:cubicBezTo>
                  <a:pt x="25944" y="6288079"/>
                  <a:pt x="0" y="5930014"/>
                  <a:pt x="0" y="5565888"/>
                </a:cubicBezTo>
                <a:cubicBezTo>
                  <a:pt x="0" y="3514654"/>
                  <a:pt x="823309" y="1655711"/>
                  <a:pt x="2157501" y="301488"/>
                </a:cubicBezTo>
                <a:lnTo>
                  <a:pt x="2472310" y="0"/>
                </a:lnTo>
                <a:lnTo>
                  <a:pt x="9652017" y="0"/>
                </a:ln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38200" y="365126"/>
            <a:ext cx="7757694" cy="1288238"/>
          </a:xfrm>
        </p:spPr>
        <p:txBody>
          <a:bodyPr anchor="b">
            <a:normAutofit/>
          </a:bodyPr>
          <a:lstStyle/>
          <a:p>
            <a:r>
              <a:rPr lang="en-GB" sz="4100"/>
              <a:t>Encouraging a Change Ready Culture</a:t>
            </a:r>
          </a:p>
        </p:txBody>
      </p:sp>
      <p:sp>
        <p:nvSpPr>
          <p:cNvPr id="3" name="Content Placeholder 2"/>
          <p:cNvSpPr>
            <a:spLocks noGrp="1"/>
          </p:cNvSpPr>
          <p:nvPr>
            <p:ph idx="1"/>
          </p:nvPr>
        </p:nvSpPr>
        <p:spPr>
          <a:xfrm>
            <a:off x="838198" y="1956390"/>
            <a:ext cx="7322290" cy="3907465"/>
          </a:xfrm>
        </p:spPr>
        <p:txBody>
          <a:bodyPr anchor="t">
            <a:normAutofit/>
          </a:bodyPr>
          <a:lstStyle/>
          <a:p>
            <a:r>
              <a:rPr lang="en-GB" sz="2200"/>
              <a:t>Thoroughly plan for change</a:t>
            </a:r>
          </a:p>
          <a:p>
            <a:r>
              <a:rPr lang="en-GB" sz="2200"/>
              <a:t>Involve people in planning and implementation</a:t>
            </a:r>
          </a:p>
          <a:p>
            <a:r>
              <a:rPr lang="en-GB" sz="2200"/>
              <a:t>Clearly communicate goals, purposes and potential benefits</a:t>
            </a:r>
          </a:p>
          <a:p>
            <a:r>
              <a:rPr lang="en-GB" sz="2200"/>
              <a:t>Open dialogue to discuss potential issues and actual issues</a:t>
            </a:r>
          </a:p>
          <a:p>
            <a:r>
              <a:rPr lang="en-GB" sz="2200"/>
              <a:t>Quick response to issues raised</a:t>
            </a:r>
          </a:p>
          <a:p>
            <a:r>
              <a:rPr lang="en-GB" sz="2200"/>
              <a:t>Learn from previous change initiatives</a:t>
            </a:r>
          </a:p>
          <a:p>
            <a:r>
              <a:rPr lang="en-GB" sz="2200"/>
              <a:t>Celebrate successful change efforts</a:t>
            </a:r>
          </a:p>
          <a:p>
            <a:r>
              <a:rPr lang="en-GB" sz="2200"/>
              <a:t>Build capabilities – coping with change, transferable skills. </a:t>
            </a:r>
          </a:p>
          <a:p>
            <a:r>
              <a:rPr lang="en-GB" sz="2200"/>
              <a:t>Introduce flexible structures and job descriptions</a:t>
            </a:r>
          </a:p>
        </p:txBody>
      </p:sp>
    </p:spTree>
    <p:extLst>
      <p:ext uri="{BB962C8B-B14F-4D97-AF65-F5344CB8AC3E}">
        <p14:creationId xmlns:p14="http://schemas.microsoft.com/office/powerpoint/2010/main" val="551890787"/>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174</TotalTime>
  <Words>1732</Words>
  <Application>Microsoft Macintosh PowerPoint</Application>
  <PresentationFormat>Widescreen</PresentationFormat>
  <Paragraphs>157</Paragraphs>
  <Slides>17</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Calibri Light</vt:lpstr>
      <vt:lpstr>Wingdings</vt:lpstr>
      <vt:lpstr>Office Theme</vt:lpstr>
      <vt:lpstr>LO4: How to build an agile and change ready workforce</vt:lpstr>
      <vt:lpstr>What is Change Management?</vt:lpstr>
      <vt:lpstr>Why is Managing change so important? </vt:lpstr>
      <vt:lpstr>PowerPoint Presentation</vt:lpstr>
      <vt:lpstr>Need for Agility</vt:lpstr>
      <vt:lpstr>Different forms of Flexible working     CIPD Flexible working practices factsheet</vt:lpstr>
      <vt:lpstr>Discussion</vt:lpstr>
      <vt:lpstr>Hybrid working following Covid-19 </vt:lpstr>
      <vt:lpstr>Group Discussion</vt:lpstr>
      <vt:lpstr>Promoting Organisational resilience </vt:lpstr>
      <vt:lpstr>Drivers of change - general</vt:lpstr>
      <vt:lpstr>Build, borrow or buy</vt:lpstr>
      <vt:lpstr>HR has a Key Role</vt:lpstr>
      <vt:lpstr>The Role of HR (Kew and Stredwick, 2016)</vt:lpstr>
      <vt:lpstr>People professional’s role in managing change</vt:lpstr>
      <vt:lpstr>Identifying Change Champions</vt:lpstr>
      <vt:lpstr>Encouraging a Change Ready Culture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LO4: How to build an agile and change ready workforce</dc:title>
  <dc:creator>Sharon Atkins</dc:creator>
  <cp:lastModifiedBy>Sharon Atkins</cp:lastModifiedBy>
  <cp:revision>3</cp:revision>
  <dcterms:created xsi:type="dcterms:W3CDTF">2022-04-20T14:20:47Z</dcterms:created>
  <dcterms:modified xsi:type="dcterms:W3CDTF">2022-05-04T10:22:24Z</dcterms:modified>
</cp:coreProperties>
</file>