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356" r:id="rId3"/>
    <p:sldId id="358" r:id="rId4"/>
    <p:sldId id="350" r:id="rId5"/>
    <p:sldId id="354" r:id="rId6"/>
    <p:sldId id="351" r:id="rId7"/>
    <p:sldId id="352" r:id="rId8"/>
    <p:sldId id="355" r:id="rId9"/>
    <p:sldId id="353" r:id="rId10"/>
    <p:sldId id="359" r:id="rId11"/>
    <p:sldId id="349" r:id="rId12"/>
    <p:sldId id="338" r:id="rId13"/>
    <p:sldId id="339" r:id="rId14"/>
    <p:sldId id="340" r:id="rId15"/>
    <p:sldId id="346" r:id="rId16"/>
    <p:sldId id="341" r:id="rId17"/>
    <p:sldId id="347" r:id="rId18"/>
    <p:sldId id="342" r:id="rId19"/>
    <p:sldId id="348" r:id="rId20"/>
    <p:sldId id="34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" y="5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7F1748-2353-4529-819B-2A972CC3E668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30F59C-82DD-4F23-9AC1-8D6C09230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968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470158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800513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8310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09774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3771770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Esboniwch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ddylent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gair ‘kids’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traethodau</a:t>
            </a:r>
            <a:endParaRPr lang="en-GB" dirty="0"/>
          </a:p>
          <a:p>
            <a:r>
              <a:rPr lang="en-GB" dirty="0"/>
              <a:t>Explain that they mustn’t use the word kids in their essays.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53786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2030015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488C9-E60F-0F8F-BC75-B092900E2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501CB5-4B8B-6F5A-F2A4-7E3D9259BA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0EF105-A6E8-A27E-7295-4E5A6E65D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8E2E9-6E81-3BBA-E2F6-2801ABCA5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54C77-4F82-E9DF-5763-D9FC109BB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47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47FCC-B1B0-39A5-C217-C454FD0E2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F5963-C31F-D088-8F39-8B2B70228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4F03C-6FA6-823C-55DB-F71D8966D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CDDF8-4CD0-D07F-DACC-00B7D7FE3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8670C-F00D-C7CE-BCC2-F45FF1176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983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8B7F-DFBF-3699-D5BC-2DB80D893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59956-BA80-6636-4BCD-C59B42A549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EFE9C-0AFD-148E-E89C-8F2BB31BA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882CE-51BD-BA29-4395-B530C0845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B29BE-1198-6F1A-050D-B1B10020D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303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0B2BA-D73E-E510-B9E9-1F6301E89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4D9C1-E523-A06B-ED91-80DC2A57DD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E1A5EB-603C-650D-BA60-595B4AB4A2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22E67-0EF5-E674-7D9C-ACDBB11F0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2CC2A-6842-F5F5-3166-3AB73B137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6E647-ECF0-B531-D33F-5B43547FC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071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B7FD4-0FBA-8952-E605-FBA3BE725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F1622A-4585-CAD3-9D28-40EFDF4AA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8C7FFC-7D9B-D7EF-B784-B06F924275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48CF85-CC43-ACB3-EABC-DDFCDE5DC7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A8AD9F-6F48-D389-5F07-8CA948E8F1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E4729B-D3F0-96F1-7A1B-2F1E9D55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D40A9B-6B1F-4E01-1F1A-200387F0D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286A77-5FDE-807D-4901-B30C02D5D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472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ABC1D-E1D2-AAF7-9F2C-122B8B9B7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523466-79A8-0B8A-8108-A10D5F902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055882-8F3A-72BE-8612-E7403101C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233680-56C7-DFD4-F0D2-E8B3CCD4D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22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A519F7-34F7-D195-D898-80A23F81C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7B0266-1C7A-06C0-E8BB-9C051E379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FD8772-56A2-90D5-6ECA-299089398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589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0AA0A-4F68-BD83-7A26-6A9ED6E76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4C790-07D9-BE40-2A7C-B26F53D36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0C5E0F-DC23-37D3-3833-AC23828E2D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7CF719-1827-6977-B610-4BE1C8C29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705E3-F8AE-E436-0CBC-E3F9E502D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F7304A-90A9-D762-2796-ADAD08A6F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698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F1E18-A2DF-C70E-E818-E53B21492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BF9523-91F4-5491-8752-9D33811109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155C4B-A15C-C4FA-6C4E-F2A7F0FC35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DCFF72-D910-B755-F8CD-83756075D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2C3567-7859-F0C8-BD84-DD45E8B39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BB65FC-3954-202C-9AC0-1EC6B2DAD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741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3DEEE-270C-9331-A642-4E21CF630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7C9FFF-C820-5C5A-4883-66283E014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7A4CE-AEDF-449D-FCE2-3EB468AD6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D9ED7-8207-2DD3-A3F6-75D9F7ECC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8F766-C6D3-4217-D52D-B55E58894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842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90BEC7-482A-EA41-B767-0BC55B9D90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C5ADE3-8AEA-6516-E3F0-34E982EB1A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D9FC4-8D31-A69A-DFD1-EB747E55B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0C36C-D12D-67BF-604A-1F022FDBB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A5B2B-44CA-6754-8103-A5B0026BE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5031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12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560481-679D-C7E1-34AF-E324B2771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BDC21-7C19-7EC8-AA0D-B360A3CB4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93C29-B4FD-920B-08F3-F0D2198401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BF1AF1-2275-4A18-975B-3A12103FA103}" type="datetimeFigureOut">
              <a:rPr lang="en-US" smtClean="0"/>
              <a:t>7/25/2023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BB367-6BC8-491C-A2FE-42659EFAA3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C4C09-6F9C-314E-1559-39BEBBB0C3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4D786F-D2D3-4AC0-8E05-8E8A10DE69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143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University-Student-Hats-Graduation-Photo-187281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my-english-blackboard.blogspot.com/2016/09/introductions-true-or-false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flickr.com/photos/mamish/39934498164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NHjgKe7JMNE" TargetMode="Externa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h-_unpz9R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D82FA-64EC-9043-D580-CF528C9FE6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031" y="1122363"/>
            <a:ext cx="10958731" cy="23876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y-GB" sz="4000" b="1" dirty="0">
                <a:latin typeface="Lucida Sans" panose="020B0602030504020204" pitchFamily="34" charset="0"/>
              </a:rPr>
              <a:t>ECIE4009/C</a:t>
            </a:r>
            <a:br>
              <a:rPr lang="cy-GB" sz="4000" b="1" dirty="0">
                <a:latin typeface="Lucida Sans" panose="020B0602030504020204" pitchFamily="34" charset="0"/>
              </a:rPr>
            </a:br>
            <a:r>
              <a:rPr lang="cy-GB" sz="4000" b="1" dirty="0">
                <a:latin typeface="Lucida Sans" panose="020B0602030504020204" pitchFamily="34" charset="0"/>
              </a:rPr>
              <a:t>Dysgu Gydol Oes yn yr Oes Ddigidol</a:t>
            </a:r>
            <a:br>
              <a:rPr lang="cy-GB" sz="4000" b="1" dirty="0">
                <a:latin typeface="Lucida Sans" panose="020B0602030504020204" pitchFamily="34" charset="0"/>
              </a:rPr>
            </a:br>
            <a:r>
              <a:rPr lang="cy-GB" sz="4000" b="1" dirty="0" err="1">
                <a:latin typeface="Lucida Sans" panose="020B0602030504020204" pitchFamily="34" charset="0"/>
              </a:rPr>
              <a:t>Lifelong</a:t>
            </a:r>
            <a:r>
              <a:rPr lang="cy-GB" sz="4000" b="1" dirty="0">
                <a:latin typeface="Lucida Sans" panose="020B0602030504020204" pitchFamily="34" charset="0"/>
              </a:rPr>
              <a:t> </a:t>
            </a:r>
            <a:r>
              <a:rPr lang="cy-GB" sz="4000" b="1" dirty="0" err="1">
                <a:latin typeface="Lucida Sans" panose="020B0602030504020204" pitchFamily="34" charset="0"/>
              </a:rPr>
              <a:t>Learning</a:t>
            </a:r>
            <a:r>
              <a:rPr lang="cy-GB" sz="4000" b="1" dirty="0">
                <a:latin typeface="Lucida Sans" panose="020B0602030504020204" pitchFamily="34" charset="0"/>
              </a:rPr>
              <a:t> </a:t>
            </a:r>
            <a:r>
              <a:rPr lang="cy-GB" sz="4000" b="1" dirty="0" err="1">
                <a:latin typeface="Lucida Sans" panose="020B0602030504020204" pitchFamily="34" charset="0"/>
              </a:rPr>
              <a:t>in</a:t>
            </a:r>
            <a:r>
              <a:rPr lang="cy-GB" sz="4000" b="1" dirty="0">
                <a:latin typeface="Lucida Sans" panose="020B0602030504020204" pitchFamily="34" charset="0"/>
              </a:rPr>
              <a:t> the </a:t>
            </a:r>
            <a:r>
              <a:rPr lang="cy-GB" sz="4000" b="1" dirty="0" err="1">
                <a:latin typeface="Lucida Sans" panose="020B0602030504020204" pitchFamily="34" charset="0"/>
              </a:rPr>
              <a:t>Digital</a:t>
            </a:r>
            <a:r>
              <a:rPr lang="cy-GB" sz="4000" b="1" dirty="0">
                <a:latin typeface="Lucida Sans" panose="020B0602030504020204" pitchFamily="34" charset="0"/>
              </a:rPr>
              <a:t> </a:t>
            </a:r>
            <a:r>
              <a:rPr lang="cy-GB" sz="4000" b="1" dirty="0" err="1">
                <a:latin typeface="Lucida Sans" panose="020B0602030504020204" pitchFamily="34" charset="0"/>
              </a:rPr>
              <a:t>Era</a:t>
            </a: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9F1B68-C77D-3C2F-F7C7-178167782E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Heike Griffiths, 2023</a:t>
            </a:r>
          </a:p>
          <a:p>
            <a:r>
              <a:rPr lang="en-GB" dirty="0"/>
              <a:t>Lecture 1 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90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graduates throwing their caps in the air">
            <a:extLst>
              <a:ext uri="{FF2B5EF4-FFF2-40B4-BE49-F238E27FC236}">
                <a16:creationId xmlns:a16="http://schemas.microsoft.com/office/drawing/2014/main" id="{16B68D4E-06E3-1D66-5943-34FEC2D7886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594" t="9091" r="10498"/>
          <a:stretch/>
        </p:blipFill>
        <p:spPr>
          <a:xfrm>
            <a:off x="1524020" y="2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5399E8-8E94-76A1-9CC2-A7A778A8F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414" y="3091928"/>
            <a:ext cx="680892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700" dirty="0">
                <a:solidFill>
                  <a:schemeClr val="bg1"/>
                </a:solidFill>
              </a:rPr>
              <a:t>Pam </a:t>
            </a:r>
            <a:r>
              <a:rPr lang="en-US" sz="5700" dirty="0" err="1">
                <a:solidFill>
                  <a:schemeClr val="bg1"/>
                </a:solidFill>
              </a:rPr>
              <a:t>rydyn</a:t>
            </a:r>
            <a:r>
              <a:rPr lang="en-US" sz="5700" dirty="0">
                <a:solidFill>
                  <a:schemeClr val="bg1"/>
                </a:solidFill>
              </a:rPr>
              <a:t> </a:t>
            </a:r>
            <a:r>
              <a:rPr lang="en-US" sz="5700" dirty="0" err="1">
                <a:solidFill>
                  <a:schemeClr val="bg1"/>
                </a:solidFill>
              </a:rPr>
              <a:t>ni</a:t>
            </a:r>
            <a:r>
              <a:rPr lang="en-US" sz="5700" dirty="0">
                <a:solidFill>
                  <a:schemeClr val="bg1"/>
                </a:solidFill>
              </a:rPr>
              <a:t> </a:t>
            </a:r>
            <a:r>
              <a:rPr lang="en-US" sz="5700" dirty="0" err="1">
                <a:solidFill>
                  <a:schemeClr val="bg1"/>
                </a:solidFill>
              </a:rPr>
              <a:t>yma</a:t>
            </a:r>
            <a:r>
              <a:rPr lang="en-US" sz="5700" dirty="0">
                <a:solidFill>
                  <a:schemeClr val="bg1"/>
                </a:solidFill>
              </a:rPr>
              <a:t>?</a:t>
            </a:r>
            <a:br>
              <a:rPr lang="en-US" sz="5700" dirty="0">
                <a:solidFill>
                  <a:schemeClr val="bg1"/>
                </a:solidFill>
              </a:rPr>
            </a:br>
            <a:r>
              <a:rPr lang="en-US" sz="5700" dirty="0">
                <a:solidFill>
                  <a:schemeClr val="bg1"/>
                </a:solidFill>
              </a:rPr>
              <a:t>Why are we here?</a:t>
            </a:r>
          </a:p>
        </p:txBody>
      </p:sp>
    </p:spTree>
    <p:extLst>
      <p:ext uri="{BB962C8B-B14F-4D97-AF65-F5344CB8AC3E}">
        <p14:creationId xmlns:p14="http://schemas.microsoft.com/office/powerpoint/2010/main" val="1188504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-up of a stamp saying &quot;False True&quot;">
            <a:extLst>
              <a:ext uri="{FF2B5EF4-FFF2-40B4-BE49-F238E27FC236}">
                <a16:creationId xmlns:a16="http://schemas.microsoft.com/office/drawing/2014/main" id="{8852341C-23B0-2AB6-F760-3848A263DB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005" t="9091" r="10690" b="-1"/>
          <a:stretch/>
        </p:blipFill>
        <p:spPr>
          <a:xfrm>
            <a:off x="4166616" y="10"/>
            <a:ext cx="650138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DE955C-6429-7749-1178-76A05251F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07" y="1122363"/>
            <a:ext cx="4209998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3900" dirty="0"/>
              <a:t>Cyflwyniadau</a:t>
            </a:r>
            <a:br>
              <a:rPr lang="en-US" sz="3900" dirty="0"/>
            </a:br>
            <a:r>
              <a:rPr lang="en-US" sz="3900" dirty="0"/>
              <a:t>Introductions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9B602-EFBB-F0B3-86A1-EE5060B554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860" y="4872923"/>
            <a:ext cx="2401001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cy-GB" sz="1700" dirty="0"/>
              <a:t>Gweithgaredd cyflwyno</a:t>
            </a:r>
          </a:p>
          <a:p>
            <a:pPr marL="0" indent="0">
              <a:buNone/>
            </a:pPr>
            <a:r>
              <a:rPr lang="en-US" sz="1700" dirty="0"/>
              <a:t>Introduction activity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B73F62-63AE-3B43-D4F8-A7092C5F7981}"/>
              </a:ext>
            </a:extLst>
          </p:cNvPr>
          <p:cNvSpPr txBox="1"/>
          <p:nvPr/>
        </p:nvSpPr>
        <p:spPr>
          <a:xfrm>
            <a:off x="8348134" y="6657946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my-english-blackboard.blogspot.com/2016/09/introductions-true-or-fals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866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69AD3-FA62-163C-5311-572D9A8A6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Heddiw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br>
              <a:rPr lang="en-GB" dirty="0"/>
            </a:br>
            <a:r>
              <a:rPr lang="en-GB" dirty="0"/>
              <a:t>Today we will discuss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E9CD7-A5AD-1191-6330-404A458A13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571749"/>
            <a:ext cx="5181600" cy="3605214"/>
          </a:xfrm>
        </p:spPr>
        <p:txBody>
          <a:bodyPr/>
          <a:lstStyle/>
          <a:p>
            <a:pPr lvl="0">
              <a:defRPr/>
            </a:pPr>
            <a:r>
              <a:rPr lang="cy-GB" dirty="0">
                <a:solidFill>
                  <a:prstClr val="black"/>
                </a:solidFill>
              </a:rPr>
              <a:t>Gwybodaeth am y modwl
Ffyrdd o </a:t>
            </a:r>
            <a:r>
              <a:rPr lang="cy-GB" dirty="0" err="1">
                <a:solidFill>
                  <a:prstClr val="black"/>
                </a:solidFill>
              </a:rPr>
              <a:t>hogi</a:t>
            </a:r>
            <a:r>
              <a:rPr lang="cy-GB" dirty="0">
                <a:solidFill>
                  <a:prstClr val="black"/>
                </a:solidFill>
              </a:rPr>
              <a:t> eich sgiliau meddwl yn feirniadol
Defnyddio diwydrwydd a dirnadaeth wrth ddod o hyd i wybodaeth a'i dadansoddi
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9D090-75CD-9DC6-959F-CDE7E5FC7B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571749"/>
            <a:ext cx="5181600" cy="3605213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Module Information</a:t>
            </a: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Ways to sharpen your critical thinking skills</a:t>
            </a: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Using diligence and discernment when finding and analysing information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872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63424-15C1-0334-882C-F980E7F17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Nod y Modwl </a:t>
            </a:r>
            <a:r>
              <a:rPr lang="en-GB" dirty="0"/>
              <a:t>		      Module Aim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F5BAA-AECB-62D9-A6E5-058CF9AA2E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dirty="0">
                <a:solidFill>
                  <a:prstClr val="black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Datblygu sgiliau myfyrwyr ar gyfer astudio annibynnol a dysgu gydol oes, a fydd yn ffurfio'r sylfeini ar gyfer cwblhau eu rhaglen radd yn llwyddiannus ac yn cefnogi cyfleoedd cyflogaeth yn y dyfodol
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5F0412-7D5B-4B47-2379-99BB58C26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36530" y="1825625"/>
            <a:ext cx="495062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 develop students’ skills for independent study and life-long learning, which will form the foundations for successful completion of their degree </a:t>
            </a:r>
            <a:r>
              <a:rPr lang="en-US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programme</a:t>
            </a:r>
            <a:r>
              <a:rPr lang="en-US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support future employment opportunities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00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A0DC5-18A3-863F-FA76-9D5B57C00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504" y="365127"/>
            <a:ext cx="9036496" cy="1325563"/>
          </a:xfrm>
        </p:spPr>
        <p:txBody>
          <a:bodyPr>
            <a:normAutofit fontScale="90000"/>
          </a:bodyPr>
          <a:lstStyle/>
          <a:p>
            <a:r>
              <a:rPr lang="cy-GB" sz="3200" dirty="0"/>
              <a:t>Trosolwg o’r Modwl: Dysgu Gydol Oes yn yr Oes Ddigidol </a:t>
            </a:r>
            <a:r>
              <a:rPr lang="en-GB" sz="3200" dirty="0"/>
              <a:t>Module Overview: Lifelong Learning in the Digital Era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C1975-FDFB-20A7-605B-1FE9749FA5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cy-GB" dirty="0">
                <a:solidFill>
                  <a:prstClr val="black"/>
                </a:solidFill>
                <a:latin typeface="Calibri" panose="020F0502020204030204"/>
              </a:rPr>
              <a:t>Dyddiadau’r modwl: </a:t>
            </a:r>
          </a:p>
          <a:p>
            <a:pPr>
              <a:lnSpc>
                <a:spcPct val="115000"/>
              </a:lnSpc>
              <a:spcAft>
                <a:spcPts val="1000"/>
              </a:spcAft>
              <a:defRPr/>
            </a:pP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Cil-maen – Dydd Llun - 4/9/23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(Wyneb yn wyneb);</a:t>
            </a: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11/9/23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(Ar-lein </a:t>
            </a:r>
            <a:r>
              <a:rPr lang="cy-GB" sz="18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Teams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); </a:t>
            </a: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(Wyneb yn wyneb); </a:t>
            </a: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(Ar-lein </a:t>
            </a:r>
            <a:r>
              <a:rPr lang="cy-GB" sz="18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Teams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cy-GB" sz="1800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cy-GB" sz="1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defRPr/>
            </a:pP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Abertawe – Dydd Mawrth – 5/9/23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(Wyneb yn wyneb); </a:t>
            </a: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(Ar-</a:t>
            </a:r>
            <a:r>
              <a:rPr lang="cy-GB" sz="18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leinTeams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19/9/23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(Wyneb yn wyneb)</a:t>
            </a:r>
            <a:r>
              <a:rPr lang="cy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26/9/23 </a:t>
            </a:r>
            <a:r>
              <a:rPr lang="cy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(Ar-lein </a:t>
            </a:r>
            <a:r>
              <a:rPr lang="cy-GB" sz="18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Teams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     </a:t>
            </a:r>
            <a:endParaRPr lang="en-US" sz="1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DD9F0E-63D5-C072-F1BD-A240A910A0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Module dates: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Monkton – Monday - 4/9/23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(Face-Face);</a:t>
            </a: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11/9/23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 Teams); </a:t>
            </a: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(Face-Face); </a:t>
            </a: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 Teams)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 - Tuesday – 5/9/23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(Face-Face); </a:t>
            </a: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 Teams)</a:t>
            </a: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19/9/23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(Face-Face)</a:t>
            </a: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26/9/23 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(Online Teams)      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179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B731A-3ADE-BBE2-BDD0-8301D5372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Trosolwg o’r Modwl: Deilliannau Dysgu</a:t>
            </a:r>
            <a:br>
              <a:rPr lang="en-GB" sz="3200" dirty="0"/>
            </a:br>
            <a:r>
              <a:rPr lang="en-GB" sz="3200" dirty="0"/>
              <a:t>Module Overview: Learning Outcomes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0ED5B-9339-E976-A14A-6AB1FFBB4B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1" y="1690689"/>
            <a:ext cx="3886200" cy="4351338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cy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Arddangos y sgiliau sylfaenol sydd eu hangen i fod yn ddysgwr annibynnol cydnerth ac iach.</a:t>
            </a:r>
          </a:p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cy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Ymarfer egwyddorion ystwythder dysgu. </a:t>
            </a:r>
          </a:p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cy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Defnyddio technoleg addas i gefnogi a gwella eu profiad dysgu yn y maes disgyblaeth</a:t>
            </a:r>
          </a:p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cy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Trefnu eu gwybodaeth a’r hyn y maent wedi’i ddysgu drwy ddefnyddio amrywiaeth o adnoddau gwybodaeth, a chyflwyno’u gwaith ar lefel briodol.</a:t>
            </a:r>
            <a:endParaRPr lang="en-US" sz="1800" dirty="0"/>
          </a:p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endParaRPr lang="cy-GB" sz="1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0E508-73B4-EDB3-A39E-B953B1D2B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151" y="1690689"/>
            <a:ext cx="4263330" cy="4351338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Demonstrate the foundational skills required to be a resilient and healthy independent learner.</a:t>
            </a:r>
          </a:p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Practise the principles of learning agility</a:t>
            </a:r>
            <a:endParaRPr lang="en-US" sz="1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suitable technology to support and enhance their learning experience within the discipline area</a:t>
            </a:r>
            <a:endParaRPr lang="en-US" sz="1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Organise their knowledge and learning through a range of information resources and present their work at an appropriate level.</a:t>
            </a:r>
            <a:endParaRPr lang="en-US" sz="1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478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white fence with red writing saying &quot;Miracles this way.&quot;">
            <a:extLst>
              <a:ext uri="{FF2B5EF4-FFF2-40B4-BE49-F238E27FC236}">
                <a16:creationId xmlns:a16="http://schemas.microsoft.com/office/drawing/2014/main" id="{1C3D68BA-A4AF-B651-62BD-EA05FB4F58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667" r="8666" b="-1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500030C6-EF2D-65A3-EBD4-08826A045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906" y="5163826"/>
            <a:ext cx="8408194" cy="8982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cy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Ni fydd gwyrthiau</a:t>
            </a:r>
            <a:b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There will be no miracles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DBFD58-5DF9-2574-E4CD-1003AA5FC970}"/>
              </a:ext>
            </a:extLst>
          </p:cNvPr>
          <p:cNvSpPr txBox="1"/>
          <p:nvPr/>
        </p:nvSpPr>
        <p:spPr>
          <a:xfrm>
            <a:off x="8227910" y="6657946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www.flickr.com/photos/mamish/3993449816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852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729C7-1B9B-848D-0D37-873CFC0C73E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0" y="36512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4000" dirty="0" err="1"/>
              <a:t>Trosolwg</a:t>
            </a:r>
            <a:r>
              <a:rPr lang="en-GB" sz="4000" dirty="0"/>
              <a:t> </a:t>
            </a:r>
            <a:r>
              <a:rPr lang="en-GB" sz="4000" dirty="0" err="1"/>
              <a:t>o’r</a:t>
            </a:r>
            <a:r>
              <a:rPr lang="en-GB" sz="4000" dirty="0"/>
              <a:t> </a:t>
            </a:r>
            <a:r>
              <a:rPr lang="en-GB" sz="4000" dirty="0" err="1"/>
              <a:t>Modwl</a:t>
            </a:r>
            <a:r>
              <a:rPr lang="en-GB" sz="4000" dirty="0"/>
              <a:t>: </a:t>
            </a:r>
            <a:r>
              <a:rPr lang="en-GB" sz="4000" dirty="0" err="1"/>
              <a:t>Cynnwys</a:t>
            </a:r>
            <a:r>
              <a:rPr lang="en-GB" sz="4000" dirty="0"/>
              <a:t> </a:t>
            </a:r>
            <a:r>
              <a:rPr lang="en-GB" sz="4000" dirty="0" err="1"/>
              <a:t>Dangosol</a:t>
            </a:r>
            <a:r>
              <a:rPr lang="en-GB" sz="4000" dirty="0"/>
              <a:t> Module Overview: Indicative Content</a:t>
            </a:r>
            <a:endParaRPr lang="en-US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E1B75D-732B-8EB4-FDD8-6A1730FC9CD2}"/>
              </a:ext>
            </a:extLst>
          </p:cNvPr>
          <p:cNvSpPr txBox="1"/>
          <p:nvPr/>
        </p:nvSpPr>
        <p:spPr>
          <a:xfrm>
            <a:off x="2423592" y="1844825"/>
            <a:ext cx="698710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Symbol" panose="05050102010706020507" pitchFamily="18" charset="2"/>
              <a:buChar char=""/>
            </a:pP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Rheoli amser, darllen at ddiben, aralleirio, dyfyniadau, ysgrifennu, cyfeirnodi a llên-ladrad, chwilio am ffynonellau gwybodaeth a’u gwerthuso.</a:t>
            </a:r>
            <a:endParaRPr lang="cy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Symbol" panose="05050102010706020507" pitchFamily="18" charset="2"/>
              <a:buChar char=""/>
            </a:pP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Meddwl yn feirniadol:  materion yn ymwneud â gwybodaeth, cred ac amheuaeth.</a:t>
            </a:r>
            <a:endParaRPr lang="cy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Symbol" panose="05050102010706020507" pitchFamily="18" charset="2"/>
              <a:buChar char=""/>
            </a:pP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Modelau adfyfyrio.</a:t>
            </a:r>
            <a:endParaRPr lang="cy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Symbol" panose="05050102010706020507" pitchFamily="18" charset="2"/>
              <a:buChar char=""/>
            </a:pP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Sgiliau ar gyfer amrywiaeth o ddulliau asesu, yn cynnwys blogiau, blogiau fideo, fideos, cyflwyniadau, posteri a gwaith cwrs ysgrifenedig. </a:t>
            </a:r>
            <a:endParaRPr lang="cy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Symbol" panose="05050102010706020507" pitchFamily="18" charset="2"/>
              <a:buChar char=""/>
            </a:pP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Sgiliau ac agweddau sy’n sail i wytnwch, iechyd, llesiant ac ystwythder dysgu; rôl yr ysbryd, y meddwl, yr emosiynau a’r corff.</a:t>
            </a:r>
            <a:endParaRPr lang="cy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Symbol" panose="05050102010706020507" pitchFamily="18" charset="2"/>
              <a:buChar char=""/>
            </a:pP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Llythrennedd corfforol: Ystyriaeth o rôl gweithgarwch corfforol i gefnogi iechyd meddwl a chorfforol, llesiant a gwytnwch. </a:t>
            </a: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     </a:t>
            </a:r>
            <a:endParaRPr lang="cy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Symbol" panose="05050102010706020507" pitchFamily="18" charset="2"/>
              <a:buChar char=""/>
            </a:pP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Llythrennedd digidol: defnyddio technoleg briodol; cadw’n ddiogel ar-lein, </a:t>
            </a:r>
            <a:r>
              <a:rPr lang="cy-GB" sz="1600" dirty="0" err="1">
                <a:latin typeface="Arial" panose="020B0604020202020204" pitchFamily="34" charset="0"/>
                <a:ea typeface="Times New Roman" panose="02020603050405020304" pitchFamily="18" charset="0"/>
              </a:rPr>
              <a:t>seiberddiogelwch</a:t>
            </a:r>
            <a:r>
              <a:rPr lang="cy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, hunaniaeth ddigidol. </a:t>
            </a:r>
            <a:endParaRPr lang="cy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600" b="1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y-GB" sz="16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723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729C7-1B9B-848D-0D37-873CFC0C73E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0" y="36512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4000" dirty="0" err="1"/>
              <a:t>Trosolwg</a:t>
            </a:r>
            <a:r>
              <a:rPr lang="en-GB" sz="4000" dirty="0"/>
              <a:t> </a:t>
            </a:r>
            <a:r>
              <a:rPr lang="en-GB" sz="4000" dirty="0" err="1"/>
              <a:t>o’r</a:t>
            </a:r>
            <a:r>
              <a:rPr lang="en-GB" sz="4000" dirty="0"/>
              <a:t> </a:t>
            </a:r>
            <a:r>
              <a:rPr lang="en-GB" sz="4000" dirty="0" err="1"/>
              <a:t>Modwl</a:t>
            </a:r>
            <a:r>
              <a:rPr lang="en-GB" sz="4000" dirty="0"/>
              <a:t>: </a:t>
            </a:r>
            <a:r>
              <a:rPr lang="en-GB" sz="4000" dirty="0" err="1"/>
              <a:t>Cynnwys</a:t>
            </a:r>
            <a:r>
              <a:rPr lang="en-GB" sz="4000" dirty="0"/>
              <a:t> </a:t>
            </a:r>
            <a:r>
              <a:rPr lang="en-GB" sz="4000" dirty="0" err="1"/>
              <a:t>Dangosol</a:t>
            </a:r>
            <a:r>
              <a:rPr lang="en-GB" sz="4000" dirty="0"/>
              <a:t> Module Overview: Indicative Content</a:t>
            </a: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3D51ED-2B35-DC0D-52EE-A190832B22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932" y="1556792"/>
            <a:ext cx="8560137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016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ction Button: Video 1">
            <a:hlinkClick r:id="rId2" highlightClick="1"/>
            <a:extLst>
              <a:ext uri="{FF2B5EF4-FFF2-40B4-BE49-F238E27FC236}">
                <a16:creationId xmlns:a16="http://schemas.microsoft.com/office/drawing/2014/main" id="{ADD4AE63-79D2-5BB2-530C-D4CF473BA187}"/>
              </a:ext>
            </a:extLst>
          </p:cNvPr>
          <p:cNvSpPr/>
          <p:nvPr/>
        </p:nvSpPr>
        <p:spPr>
          <a:xfrm>
            <a:off x="7680176" y="2564904"/>
            <a:ext cx="1224136" cy="57606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1D8FB0D-E31B-4F17-804B-E3DF45F1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3841" y="457200"/>
            <a:ext cx="7038503" cy="531812"/>
          </a:xfrm>
        </p:spPr>
        <p:txBody>
          <a:bodyPr>
            <a:normAutofit/>
          </a:bodyPr>
          <a:lstStyle/>
          <a:p>
            <a:r>
              <a:rPr lang="en-GB" dirty="0" err="1"/>
              <a:t>Cyflwyniad</a:t>
            </a:r>
            <a:r>
              <a:rPr lang="en-GB" dirty="0"/>
              <a:t>				 Introduction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5FE1A3-A2AF-D194-FE12-C376106E4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8368" y="3861049"/>
            <a:ext cx="632173" cy="20000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864CB2-E906-DB1D-A262-E7A4632288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53842" y="4043236"/>
            <a:ext cx="512771" cy="1825752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6" name="Picture 2" descr="Critical thinking skills: Problem solving, Open Mindedness, Creativity, Communication, Analysis">
            <a:extLst>
              <a:ext uri="{FF2B5EF4-FFF2-40B4-BE49-F238E27FC236}">
                <a16:creationId xmlns:a16="http://schemas.microsoft.com/office/drawing/2014/main" id="{013C052E-380F-1356-2570-C236473B3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897" y="1102309"/>
            <a:ext cx="3440047" cy="445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001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Llawlyfr Cyfeirnodi (Moodle)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 (Moodle)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sz="32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2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>
                <a:latin typeface="Lucida Sans" panose="020B0602030504020204" pitchFamily="34" charset="0"/>
              </a:rPr>
              <a:t>ffurfiol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Be 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>
                <a:latin typeface="Lucida Sans" panose="020B0602030504020204" pitchFamily="34" charset="0"/>
              </a:rPr>
              <a:t>ffurfiol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Be 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ayyb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.’, 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e.e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‘For example’ instead of ‘etc.’, e.g.’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26383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3200" noProof="1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3200" dirty="0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3200" noProof="1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Mae hyn allan o drefn yn llwyr oherwydd ..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Gellir gweld bod y syniad hwn yn annerbyniol am ddau reswm.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Rhoddodd Maslow ei fys ar y broblem pan 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Nododd Maslow un mater llosg posibl gyda’r dull hwn pan 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87213"/>
            <a:ext cx="7886700" cy="1325563"/>
          </a:xfrm>
        </p:spPr>
        <p:txBody>
          <a:bodyPr/>
          <a:lstStyle/>
          <a:p>
            <a:r>
              <a:rPr lang="en-GB" dirty="0"/>
              <a:t>Plant a </a:t>
            </a:r>
            <a:r>
              <a:rPr lang="en-GB" dirty="0" err="1"/>
              <a:t>geifr</a:t>
            </a:r>
            <a:r>
              <a:rPr lang="en-GB" dirty="0"/>
              <a:t>…</a:t>
            </a:r>
            <a:br>
              <a:rPr lang="en-GB" dirty="0"/>
            </a:br>
            <a:r>
              <a:rPr lang="en-GB" dirty="0"/>
              <a:t>Kids, children and goats…</a:t>
            </a:r>
          </a:p>
        </p:txBody>
      </p:sp>
      <p:pic>
        <p:nvPicPr>
          <p:cNvPr id="10" name="Content Placeholder 9" descr="A child cuddling a baby goat."/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7576" b="7576"/>
          <a:stretch/>
        </p:blipFill>
        <p:spPr>
          <a:xfrm>
            <a:off x="2855640" y="1412777"/>
            <a:ext cx="6336704" cy="403244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1959074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986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  <a:b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600" kern="0" dirty="0">
                <a:solidFill>
                  <a:srgbClr val="0000FF"/>
                </a:solidFill>
                <a:latin typeface="Lucida Sans" pitchFamily="34" charset="0"/>
              </a:rPr>
              <a:t>Critical writing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200" noProof="1">
                <a:latin typeface="Lucida Sans" panose="020B0602030504020204" pitchFamily="34" charset="0"/>
              </a:rPr>
              <a:t>Defnyddiwch dystiolaeth i gefnogi’r pwyntiau sy’n cael eu gwneud a dehonglwch y dystiolaeth hon i ddatblygu eich dadl. </a:t>
            </a:r>
            <a:endParaRPr lang="en-GB" altLang="en-US" sz="2200" dirty="0">
              <a:latin typeface="Lucida Sans" panose="020B0602030504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 bwynt ydw i’n ceisio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71A8C-619D-4CE3-BD34-A64AD7505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Meddwl yn feirniadol a gwahanol fathau o ddadleuon</a:t>
            </a:r>
            <a:br>
              <a:rPr lang="en-GB" dirty="0"/>
            </a:br>
            <a:r>
              <a:rPr lang="en-GB" dirty="0"/>
              <a:t>Critical Thinking and different types of arguments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E664-F05C-4F68-92BF-D9AA05DE2A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Fideo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5A3383-4764-4D81-B7BD-9602597201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Video</a:t>
            </a:r>
            <a:endParaRPr lang="en-US" dirty="0"/>
          </a:p>
        </p:txBody>
      </p:sp>
      <p:sp>
        <p:nvSpPr>
          <p:cNvPr id="5" name="Action Button: Video 4">
            <a:hlinkClick r:id="rId3" highlightClick="1"/>
            <a:extLst>
              <a:ext uri="{FF2B5EF4-FFF2-40B4-BE49-F238E27FC236}">
                <a16:creationId xmlns:a16="http://schemas.microsoft.com/office/drawing/2014/main" id="{361FD429-90ED-486C-94B1-C97D1928B8F3}"/>
              </a:ext>
            </a:extLst>
          </p:cNvPr>
          <p:cNvSpPr/>
          <p:nvPr/>
        </p:nvSpPr>
        <p:spPr>
          <a:xfrm>
            <a:off x="4367808" y="3429000"/>
            <a:ext cx="1944216" cy="122413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755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Byddwch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gryno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a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threfnus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b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US" altLang="cy-GB" sz="4000" kern="0" dirty="0">
                <a:solidFill>
                  <a:srgbClr val="0000FF"/>
                </a:solidFill>
                <a:latin typeface="Lucida Sans" pitchFamily="34" charset="0"/>
              </a:rPr>
              <a:t>Be concise and structured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1002</TotalTime>
  <Words>1167</Words>
  <Application>Microsoft Office PowerPoint</Application>
  <PresentationFormat>Widescreen</PresentationFormat>
  <Paragraphs>132</Paragraphs>
  <Slides>20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Calibri Light</vt:lpstr>
      <vt:lpstr>Lucida Sans</vt:lpstr>
      <vt:lpstr>Symbol</vt:lpstr>
      <vt:lpstr>Times New Roman</vt:lpstr>
      <vt:lpstr>Office Theme</vt:lpstr>
      <vt:lpstr>ECIE4009/C Dysgu Gydol Oes yn yr Oes Ddigidol Lifelong Learning in the Digital Era</vt:lpstr>
      <vt:lpstr>Pam rydyn ni yma? Why are we here?</vt:lpstr>
      <vt:lpstr>Cyflwyniadau Introductions</vt:lpstr>
      <vt:lpstr>Heddiw byddwn yn trafod Today we will discuss</vt:lpstr>
      <vt:lpstr>Nod y Modwl         Module Aim</vt:lpstr>
      <vt:lpstr>Trosolwg o’r Modwl: Dysgu Gydol Oes yn yr Oes Ddigidol Module Overview: Lifelong Learning in the Digital Era</vt:lpstr>
      <vt:lpstr>Trosolwg o’r Modwl: Deilliannau Dysgu Module Overview: Learning Outcomes</vt:lpstr>
      <vt:lpstr>Ni fydd gwyrthiau There will be no miracles</vt:lpstr>
      <vt:lpstr>Trosolwg o’r Modwl: Cynnwys Dangosol Module Overview: Indicative Content</vt:lpstr>
      <vt:lpstr>Trosolwg o’r Modwl: Cynnwys Dangosol Module Overview: Indicative Content</vt:lpstr>
      <vt:lpstr>Cyflwyniad     Introduction</vt:lpstr>
      <vt:lpstr>Arddull Academaidd Academic Style</vt:lpstr>
      <vt:lpstr>Arddull Academaidd Academic Style</vt:lpstr>
      <vt:lpstr>Byddwch yn ffurfiol Be formal</vt:lpstr>
      <vt:lpstr>Byddwch yn ffurfiol Be formal</vt:lpstr>
      <vt:lpstr>Osgowch fratiaith ac ymadroddion llafar  Avoid slang and colloquiums </vt:lpstr>
      <vt:lpstr>Plant a geifr… Kids, children and goats…</vt:lpstr>
      <vt:lpstr>Ysgrifennu beirniadol Critical writing </vt:lpstr>
      <vt:lpstr>Meddwl yn feirniadol a gwahanol fathau o ddadleuon Critical Thinking and different types of arguments</vt:lpstr>
      <vt:lpstr>Byddwch yn gryno a threfnus  Be concise and structured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Heike Griffiths</dc:creator>
  <cp:lastModifiedBy>Heike Griffiths</cp:lastModifiedBy>
  <cp:revision>2</cp:revision>
  <dcterms:created xsi:type="dcterms:W3CDTF">2023-07-25T14:52:42Z</dcterms:created>
  <dcterms:modified xsi:type="dcterms:W3CDTF">2023-07-26T07:35:23Z</dcterms:modified>
</cp:coreProperties>
</file>