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73" r:id="rId3"/>
    <p:sldId id="274" r:id="rId4"/>
    <p:sldId id="275" r:id="rId5"/>
    <p:sldId id="276" r:id="rId6"/>
    <p:sldId id="277" r:id="rId7"/>
    <p:sldId id="278" r:id="rId8"/>
    <p:sldId id="279" r:id="rId9"/>
    <p:sldId id="280" r:id="rId10"/>
    <p:sldId id="281" r:id="rId11"/>
    <p:sldId id="282" r:id="rId12"/>
    <p:sldId id="283" r:id="rId13"/>
    <p:sldId id="284" r:id="rId14"/>
    <p:sldId id="285" r:id="rId15"/>
    <p:sldId id="286" r:id="rId16"/>
    <p:sldId id="287" r:id="rId17"/>
    <p:sldId id="261" r:id="rId18"/>
    <p:sldId id="263" r:id="rId19"/>
    <p:sldId id="28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38"/>
    <p:restoredTop sz="94245"/>
  </p:normalViewPr>
  <p:slideViewPr>
    <p:cSldViewPr snapToGrid="0">
      <p:cViewPr varScale="1">
        <p:scale>
          <a:sx n="109" d="100"/>
          <a:sy n="109" d="100"/>
        </p:scale>
        <p:origin x="8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6B6A35-ABAA-2542-B5E3-0C9F1C09B6C0}" type="datetimeFigureOut">
              <a:rPr lang="en-US" smtClean="0"/>
              <a:t>4/14/26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A57654-D0EF-2042-AD5B-DA91B5C5787D}" type="slidenum">
              <a:rPr lang="en-US" smtClean="0"/>
              <a:t>‹#›</a:t>
            </a:fld>
            <a:endParaRPr lang="en-US"/>
          </a:p>
        </p:txBody>
      </p:sp>
    </p:spTree>
    <p:extLst>
      <p:ext uri="{BB962C8B-B14F-4D97-AF65-F5344CB8AC3E}">
        <p14:creationId xmlns:p14="http://schemas.microsoft.com/office/powerpoint/2010/main" val="26995070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Swain, S., </a:t>
            </a:r>
            <a:r>
              <a:rPr lang="en-US" sz="1200" b="0" i="0" kern="1200" dirty="0" err="1">
                <a:solidFill>
                  <a:schemeClr val="tx1"/>
                </a:solidFill>
                <a:effectLst/>
                <a:latin typeface="+mn-lt"/>
                <a:ea typeface="+mn-ea"/>
                <a:cs typeface="+mn-cs"/>
              </a:rPr>
              <a:t>Sarmanova</a:t>
            </a:r>
            <a:r>
              <a:rPr lang="en-US" sz="1200" b="0" i="0" kern="1200" dirty="0">
                <a:solidFill>
                  <a:schemeClr val="tx1"/>
                </a:solidFill>
                <a:effectLst/>
                <a:latin typeface="+mn-lt"/>
                <a:ea typeface="+mn-ea"/>
                <a:cs typeface="+mn-cs"/>
              </a:rPr>
              <a:t>, A., Mallen, C., Kuo, C.F., Coupland, C., Doherty, M. and Zhang, W., 2020. Trends in incidence and prevalence of osteoarthritis in the United Kingdom: findings from the Clinical Practice Research Datalink (CPRD). </a:t>
            </a:r>
            <a:r>
              <a:rPr lang="en-US" sz="1200" b="0" i="1" kern="1200" dirty="0">
                <a:solidFill>
                  <a:schemeClr val="tx1"/>
                </a:solidFill>
                <a:effectLst/>
                <a:latin typeface="+mn-lt"/>
                <a:ea typeface="+mn-ea"/>
                <a:cs typeface="+mn-cs"/>
              </a:rPr>
              <a:t>Osteoarthritis and cartilage</a:t>
            </a:r>
            <a:r>
              <a:rPr lang="en-US" sz="1200" b="0" i="0" kern="1200" dirty="0">
                <a:solidFill>
                  <a:schemeClr val="tx1"/>
                </a:solidFill>
                <a:effectLst/>
                <a:latin typeface="+mn-lt"/>
                <a:ea typeface="+mn-ea"/>
                <a:cs typeface="+mn-cs"/>
              </a:rPr>
              <a:t>, </a:t>
            </a:r>
            <a:r>
              <a:rPr lang="en-US" sz="1200" b="0" i="1" kern="1200" dirty="0">
                <a:solidFill>
                  <a:schemeClr val="tx1"/>
                </a:solidFill>
                <a:effectLst/>
                <a:latin typeface="+mn-lt"/>
                <a:ea typeface="+mn-ea"/>
                <a:cs typeface="+mn-cs"/>
              </a:rPr>
              <a:t>28</a:t>
            </a:r>
            <a:r>
              <a:rPr lang="en-US" sz="1200" b="0" i="0" kern="1200" dirty="0">
                <a:solidFill>
                  <a:schemeClr val="tx1"/>
                </a:solidFill>
                <a:effectLst/>
                <a:latin typeface="+mn-lt"/>
                <a:ea typeface="+mn-ea"/>
                <a:cs typeface="+mn-cs"/>
              </a:rPr>
              <a:t>(6), pp.792-801.</a:t>
            </a:r>
          </a:p>
          <a:p>
            <a:r>
              <a:rPr lang="en-US" dirty="0"/>
              <a:t>https://www.arthritis-uk.org/about-us/contact-us/press-centre/press-releases/a-new-era-as-versus-arthritis-becomes-arthritis-uk/ (Accessed on 8/4/2026)</a:t>
            </a:r>
          </a:p>
        </p:txBody>
      </p:sp>
      <p:sp>
        <p:nvSpPr>
          <p:cNvPr id="4" name="Slide Number Placeholder 3"/>
          <p:cNvSpPr>
            <a:spLocks noGrp="1"/>
          </p:cNvSpPr>
          <p:nvPr>
            <p:ph type="sldNum" sz="quarter" idx="5"/>
          </p:nvPr>
        </p:nvSpPr>
        <p:spPr/>
        <p:txBody>
          <a:bodyPr/>
          <a:lstStyle/>
          <a:p>
            <a:fld id="{ABB24B15-718B-4D09-8365-EBDA67E06DAE}" type="slidenum">
              <a:rPr lang="en-US" smtClean="0"/>
              <a:t>3</a:t>
            </a:fld>
            <a:endParaRPr lang="en-US"/>
          </a:p>
        </p:txBody>
      </p:sp>
    </p:spTree>
    <p:extLst>
      <p:ext uri="{BB962C8B-B14F-4D97-AF65-F5344CB8AC3E}">
        <p14:creationId xmlns:p14="http://schemas.microsoft.com/office/powerpoint/2010/main" val="1441070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Report – Value for money, </a:t>
            </a:r>
            <a:r>
              <a:rPr lang="en-US" sz="1200" b="1" i="0" kern="1200" dirty="0">
                <a:solidFill>
                  <a:schemeClr val="tx1"/>
                </a:solidFill>
                <a:effectLst/>
                <a:latin typeface="+mn-lt"/>
                <a:ea typeface="+mn-ea"/>
                <a:cs typeface="+mn-cs"/>
              </a:rPr>
              <a:t>Services for people with rheumatoid arthritis, </a:t>
            </a:r>
            <a:r>
              <a:rPr lang="en-US" sz="1200" b="0" i="0" kern="1200" dirty="0">
                <a:solidFill>
                  <a:schemeClr val="tx1"/>
                </a:solidFill>
                <a:effectLst/>
                <a:latin typeface="+mn-lt"/>
                <a:ea typeface="+mn-ea"/>
                <a:cs typeface="+mn-cs"/>
              </a:rPr>
              <a:t>Date: 15 Jul 2009: https://www.nao.org.uk/reports/services-for-people-with-rheumatoid-arthritis/ (Accessed on 8/4/2026)</a:t>
            </a:r>
            <a:endParaRPr lang="en-US" sz="1200" b="1" i="0" kern="1200" dirty="0">
              <a:solidFill>
                <a:schemeClr val="tx1"/>
              </a:solidFill>
              <a:effectLst/>
              <a:latin typeface="+mn-lt"/>
              <a:ea typeface="+mn-ea"/>
              <a:cs typeface="+mn-cs"/>
            </a:endParaRPr>
          </a:p>
          <a:p>
            <a:br>
              <a:rPr lang="en-US" dirty="0"/>
            </a:br>
            <a:endParaRPr lang="en-US" dirty="0"/>
          </a:p>
        </p:txBody>
      </p:sp>
      <p:sp>
        <p:nvSpPr>
          <p:cNvPr id="4" name="Slide Number Placeholder 3"/>
          <p:cNvSpPr>
            <a:spLocks noGrp="1"/>
          </p:cNvSpPr>
          <p:nvPr>
            <p:ph type="sldNum" sz="quarter" idx="5"/>
          </p:nvPr>
        </p:nvSpPr>
        <p:spPr/>
        <p:txBody>
          <a:bodyPr/>
          <a:lstStyle/>
          <a:p>
            <a:fld id="{ABB24B15-718B-4D09-8365-EBDA67E06DAE}" type="slidenum">
              <a:rPr lang="en-US" smtClean="0"/>
              <a:t>4</a:t>
            </a:fld>
            <a:endParaRPr lang="en-US"/>
          </a:p>
        </p:txBody>
      </p:sp>
    </p:spTree>
    <p:extLst>
      <p:ext uri="{BB962C8B-B14F-4D97-AF65-F5344CB8AC3E}">
        <p14:creationId xmlns:p14="http://schemas.microsoft.com/office/powerpoint/2010/main" val="3476027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52F02E-2C3C-8E14-2833-3831601331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0E5829-2D02-8209-1713-32BD1B347E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29A747-0FA0-E102-94E5-4489300117F7}"/>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Report – Value for money, </a:t>
            </a:r>
            <a:r>
              <a:rPr lang="en-US" sz="1200" b="1" i="0" kern="1200" dirty="0">
                <a:solidFill>
                  <a:schemeClr val="tx1"/>
                </a:solidFill>
                <a:effectLst/>
                <a:latin typeface="+mn-lt"/>
                <a:ea typeface="+mn-ea"/>
                <a:cs typeface="+mn-cs"/>
              </a:rPr>
              <a:t>Services for people with rheumatoid arthritis, </a:t>
            </a:r>
            <a:r>
              <a:rPr lang="en-US" sz="1200" b="0" i="0" kern="1200" dirty="0">
                <a:solidFill>
                  <a:schemeClr val="tx1"/>
                </a:solidFill>
                <a:effectLst/>
                <a:latin typeface="+mn-lt"/>
                <a:ea typeface="+mn-ea"/>
                <a:cs typeface="+mn-cs"/>
              </a:rPr>
              <a:t>Date: 15 Jul 2009: https://www.nao.org.uk/reports/services-for-people-with-rheumatoid-arthritis/ (Accessed on 8/4/2026)</a:t>
            </a:r>
            <a:endParaRPr lang="en-US" sz="1200" b="1" i="0" kern="1200" dirty="0">
              <a:solidFill>
                <a:schemeClr val="tx1"/>
              </a:solidFill>
              <a:effectLst/>
              <a:latin typeface="+mn-lt"/>
              <a:ea typeface="+mn-ea"/>
              <a:cs typeface="+mn-cs"/>
            </a:endParaRPr>
          </a:p>
          <a:p>
            <a:br>
              <a:rPr lang="en-US" dirty="0"/>
            </a:br>
            <a:endParaRPr lang="en-US" dirty="0"/>
          </a:p>
        </p:txBody>
      </p:sp>
      <p:sp>
        <p:nvSpPr>
          <p:cNvPr id="4" name="Slide Number Placeholder 3">
            <a:extLst>
              <a:ext uri="{FF2B5EF4-FFF2-40B4-BE49-F238E27FC236}">
                <a16:creationId xmlns:a16="http://schemas.microsoft.com/office/drawing/2014/main" id="{78CE30A2-79CE-6828-3FEA-D39343390B50}"/>
              </a:ext>
            </a:extLst>
          </p:cNvPr>
          <p:cNvSpPr>
            <a:spLocks noGrp="1"/>
          </p:cNvSpPr>
          <p:nvPr>
            <p:ph type="sldNum" sz="quarter" idx="5"/>
          </p:nvPr>
        </p:nvSpPr>
        <p:spPr/>
        <p:txBody>
          <a:bodyPr/>
          <a:lstStyle/>
          <a:p>
            <a:fld id="{ABB24B15-718B-4D09-8365-EBDA67E06DAE}" type="slidenum">
              <a:rPr lang="en-US" smtClean="0"/>
              <a:t>5</a:t>
            </a:fld>
            <a:endParaRPr lang="en-US"/>
          </a:p>
        </p:txBody>
      </p:sp>
    </p:spTree>
    <p:extLst>
      <p:ext uri="{BB962C8B-B14F-4D97-AF65-F5344CB8AC3E}">
        <p14:creationId xmlns:p14="http://schemas.microsoft.com/office/powerpoint/2010/main" val="3582586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Swain, S., </a:t>
            </a:r>
            <a:r>
              <a:rPr lang="en-US" sz="1200" b="0" i="0" kern="1200" dirty="0" err="1">
                <a:solidFill>
                  <a:schemeClr val="tx1"/>
                </a:solidFill>
                <a:effectLst/>
                <a:latin typeface="+mn-lt"/>
                <a:ea typeface="+mn-ea"/>
                <a:cs typeface="+mn-cs"/>
              </a:rPr>
              <a:t>Sarmanova</a:t>
            </a:r>
            <a:r>
              <a:rPr lang="en-US" sz="1200" b="0" i="0" kern="1200" dirty="0">
                <a:solidFill>
                  <a:schemeClr val="tx1"/>
                </a:solidFill>
                <a:effectLst/>
                <a:latin typeface="+mn-lt"/>
                <a:ea typeface="+mn-ea"/>
                <a:cs typeface="+mn-cs"/>
              </a:rPr>
              <a:t>, A., Mallen, C., Kuo, C.F., Coupland, C., Doherty, M. and Zhang, W., 2020. Trends in incidence and prevalence of osteoarthritis in the United Kingdom: findings from the Clinical Practice Research Datalink (CPRD). </a:t>
            </a:r>
            <a:r>
              <a:rPr lang="en-US" sz="1200" b="0" i="1" kern="1200" dirty="0">
                <a:solidFill>
                  <a:schemeClr val="tx1"/>
                </a:solidFill>
                <a:effectLst/>
                <a:latin typeface="+mn-lt"/>
                <a:ea typeface="+mn-ea"/>
                <a:cs typeface="+mn-cs"/>
              </a:rPr>
              <a:t>Osteoarthritis and cartilage</a:t>
            </a:r>
            <a:r>
              <a:rPr lang="en-US" sz="1200" b="0" i="0" kern="1200" dirty="0">
                <a:solidFill>
                  <a:schemeClr val="tx1"/>
                </a:solidFill>
                <a:effectLst/>
                <a:latin typeface="+mn-lt"/>
                <a:ea typeface="+mn-ea"/>
                <a:cs typeface="+mn-cs"/>
              </a:rPr>
              <a:t>, </a:t>
            </a:r>
            <a:r>
              <a:rPr lang="en-US" sz="1200" b="0" i="1" kern="1200" dirty="0">
                <a:solidFill>
                  <a:schemeClr val="tx1"/>
                </a:solidFill>
                <a:effectLst/>
                <a:latin typeface="+mn-lt"/>
                <a:ea typeface="+mn-ea"/>
                <a:cs typeface="+mn-cs"/>
              </a:rPr>
              <a:t>28</a:t>
            </a:r>
            <a:r>
              <a:rPr lang="en-US" sz="1200" b="0" i="0" kern="1200" dirty="0">
                <a:solidFill>
                  <a:schemeClr val="tx1"/>
                </a:solidFill>
                <a:effectLst/>
                <a:latin typeface="+mn-lt"/>
                <a:ea typeface="+mn-ea"/>
                <a:cs typeface="+mn-cs"/>
              </a:rPr>
              <a:t>(6), pp.792-801.</a:t>
            </a:r>
            <a:endParaRPr lang="en-US" dirty="0"/>
          </a:p>
        </p:txBody>
      </p:sp>
      <p:sp>
        <p:nvSpPr>
          <p:cNvPr id="4" name="Slide Number Placeholder 3"/>
          <p:cNvSpPr>
            <a:spLocks noGrp="1"/>
          </p:cNvSpPr>
          <p:nvPr>
            <p:ph type="sldNum" sz="quarter" idx="5"/>
          </p:nvPr>
        </p:nvSpPr>
        <p:spPr/>
        <p:txBody>
          <a:bodyPr/>
          <a:lstStyle/>
          <a:p>
            <a:fld id="{ABB24B15-718B-4D09-8365-EBDA67E06DAE}" type="slidenum">
              <a:rPr lang="en-US" smtClean="0"/>
              <a:t>6</a:t>
            </a:fld>
            <a:endParaRPr lang="en-US"/>
          </a:p>
        </p:txBody>
      </p:sp>
    </p:spTree>
    <p:extLst>
      <p:ext uri="{BB962C8B-B14F-4D97-AF65-F5344CB8AC3E}">
        <p14:creationId xmlns:p14="http://schemas.microsoft.com/office/powerpoint/2010/main" val="30757873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Rheumatoid arthritis in adults: management, </a:t>
            </a:r>
            <a:r>
              <a:rPr lang="en-US" sz="1200" b="0" i="0" kern="1200" dirty="0">
                <a:solidFill>
                  <a:schemeClr val="tx1"/>
                </a:solidFill>
                <a:effectLst/>
                <a:latin typeface="+mn-lt"/>
                <a:ea typeface="+mn-ea"/>
                <a:cs typeface="+mn-cs"/>
              </a:rPr>
              <a:t>NICE guideline, Reference number:NG100, Published: 11 July 2018, Last updated: 12 October 2020, https://www.nice.org.uk/guidance/ng100 (Accessed on 8/4/2026)</a:t>
            </a:r>
          </a:p>
          <a:p>
            <a:endParaRPr lang="en-US" dirty="0"/>
          </a:p>
        </p:txBody>
      </p:sp>
      <p:sp>
        <p:nvSpPr>
          <p:cNvPr id="4" name="Slide Number Placeholder 3"/>
          <p:cNvSpPr>
            <a:spLocks noGrp="1"/>
          </p:cNvSpPr>
          <p:nvPr>
            <p:ph type="sldNum" sz="quarter" idx="5"/>
          </p:nvPr>
        </p:nvSpPr>
        <p:spPr/>
        <p:txBody>
          <a:bodyPr/>
          <a:lstStyle/>
          <a:p>
            <a:fld id="{ABB24B15-718B-4D09-8365-EBDA67E06DAE}" type="slidenum">
              <a:rPr lang="en-US" smtClean="0"/>
              <a:t>8</a:t>
            </a:fld>
            <a:endParaRPr lang="en-US"/>
          </a:p>
        </p:txBody>
      </p:sp>
    </p:spTree>
    <p:extLst>
      <p:ext uri="{BB962C8B-B14F-4D97-AF65-F5344CB8AC3E}">
        <p14:creationId xmlns:p14="http://schemas.microsoft.com/office/powerpoint/2010/main" val="945768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Forsberg, H.H., 2012. </a:t>
            </a:r>
            <a:r>
              <a:rPr lang="en-US" sz="1200" b="0" i="1" kern="1200" dirty="0">
                <a:solidFill>
                  <a:schemeClr val="tx1"/>
                </a:solidFill>
                <a:effectLst/>
                <a:latin typeface="+mn-lt"/>
                <a:ea typeface="+mn-ea"/>
                <a:cs typeface="+mn-cs"/>
              </a:rPr>
              <a:t>Upgrading chronic care: exploring challenges in rheumatology care management</a:t>
            </a:r>
            <a:r>
              <a:rPr lang="en-US" sz="1200" b="0" i="0" kern="1200" dirty="0">
                <a:solidFill>
                  <a:schemeClr val="tx1"/>
                </a:solidFill>
                <a:effectLst/>
                <a:latin typeface="+mn-lt"/>
                <a:ea typeface="+mn-ea"/>
                <a:cs typeface="+mn-cs"/>
              </a:rPr>
              <a:t>. Karolinska </a:t>
            </a:r>
            <a:r>
              <a:rPr lang="en-US" sz="1200" b="0" i="0" kern="1200" dirty="0" err="1">
                <a:solidFill>
                  <a:schemeClr val="tx1"/>
                </a:solidFill>
                <a:effectLst/>
                <a:latin typeface="+mn-lt"/>
                <a:ea typeface="+mn-ea"/>
                <a:cs typeface="+mn-cs"/>
              </a:rPr>
              <a:t>Institutet</a:t>
            </a:r>
            <a:r>
              <a:rPr lang="en-US" sz="1200" b="0" i="0" kern="1200" dirty="0">
                <a:solidFill>
                  <a:schemeClr val="tx1"/>
                </a:solidFill>
                <a:effectLst/>
                <a:latin typeface="+mn-lt"/>
                <a:ea typeface="+mn-ea"/>
                <a:cs typeface="+mn-cs"/>
              </a:rPr>
              <a:t> (Sweden).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https://www.researchgate.net/figure/The-Chronic-Care-Model-CCM_fig1_232607587</a:t>
            </a:r>
          </a:p>
          <a:p>
            <a:endParaRPr lang="en-US" dirty="0"/>
          </a:p>
        </p:txBody>
      </p:sp>
      <p:sp>
        <p:nvSpPr>
          <p:cNvPr id="4" name="Slide Number Placeholder 3"/>
          <p:cNvSpPr>
            <a:spLocks noGrp="1"/>
          </p:cNvSpPr>
          <p:nvPr>
            <p:ph type="sldNum" sz="quarter" idx="5"/>
          </p:nvPr>
        </p:nvSpPr>
        <p:spPr/>
        <p:txBody>
          <a:bodyPr/>
          <a:lstStyle/>
          <a:p>
            <a:fld id="{ABB24B15-718B-4D09-8365-EBDA67E06DAE}" type="slidenum">
              <a:rPr lang="en-US" smtClean="0"/>
              <a:t>12</a:t>
            </a:fld>
            <a:endParaRPr lang="en-US"/>
          </a:p>
        </p:txBody>
      </p:sp>
    </p:spTree>
    <p:extLst>
      <p:ext uri="{BB962C8B-B14F-4D97-AF65-F5344CB8AC3E}">
        <p14:creationId xmlns:p14="http://schemas.microsoft.com/office/powerpoint/2010/main" val="218451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err="1">
                <a:solidFill>
                  <a:schemeClr val="tx1"/>
                </a:solidFill>
                <a:effectLst/>
                <a:latin typeface="+mn-lt"/>
                <a:ea typeface="+mn-ea"/>
                <a:cs typeface="+mn-cs"/>
              </a:rPr>
              <a:t>Gunkl</a:t>
            </a:r>
            <a:r>
              <a:rPr lang="en-US" sz="1200" b="0" i="0" kern="1200" dirty="0">
                <a:solidFill>
                  <a:schemeClr val="tx1"/>
                </a:solidFill>
                <a:effectLst/>
                <a:latin typeface="+mn-lt"/>
                <a:ea typeface="+mn-ea"/>
                <a:cs typeface="+mn-cs"/>
              </a:rPr>
              <a:t>-Tóth, L., McInnes, I.B. and Nagy, G., 2026. Bridging the gap: combining treat-to-target and difficult-to-treat strategies in the management of rheumatoid arthritis. </a:t>
            </a:r>
            <a:r>
              <a:rPr lang="en-US" sz="1200" b="0" i="1" kern="1200" dirty="0">
                <a:solidFill>
                  <a:schemeClr val="tx1"/>
                </a:solidFill>
                <a:effectLst/>
                <a:latin typeface="+mn-lt"/>
                <a:ea typeface="+mn-ea"/>
                <a:cs typeface="+mn-cs"/>
              </a:rPr>
              <a:t>Nature Reviews Rheumatology</a:t>
            </a:r>
            <a:r>
              <a:rPr lang="en-US" sz="1200" b="0" i="0" kern="1200" dirty="0">
                <a:solidFill>
                  <a:schemeClr val="tx1"/>
                </a:solidFill>
                <a:effectLst/>
                <a:latin typeface="+mn-lt"/>
                <a:ea typeface="+mn-ea"/>
                <a:cs typeface="+mn-cs"/>
              </a:rPr>
              <a:t>, pp.1-9.</a:t>
            </a:r>
            <a:endParaRPr lang="en-US" dirty="0"/>
          </a:p>
        </p:txBody>
      </p:sp>
      <p:sp>
        <p:nvSpPr>
          <p:cNvPr id="4" name="Slide Number Placeholder 3"/>
          <p:cNvSpPr>
            <a:spLocks noGrp="1"/>
          </p:cNvSpPr>
          <p:nvPr>
            <p:ph type="sldNum" sz="quarter" idx="5"/>
          </p:nvPr>
        </p:nvSpPr>
        <p:spPr/>
        <p:txBody>
          <a:bodyPr/>
          <a:lstStyle/>
          <a:p>
            <a:fld id="{ABB24B15-718B-4D09-8365-EBDA67E06DAE}" type="slidenum">
              <a:rPr lang="en-US" smtClean="0"/>
              <a:t>13</a:t>
            </a:fld>
            <a:endParaRPr lang="en-US"/>
          </a:p>
        </p:txBody>
      </p:sp>
    </p:spTree>
    <p:extLst>
      <p:ext uri="{BB962C8B-B14F-4D97-AF65-F5344CB8AC3E}">
        <p14:creationId xmlns:p14="http://schemas.microsoft.com/office/powerpoint/2010/main" val="28202173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22B856-D8A4-7718-CF1B-5DFF5F2859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D3C0C6-595F-49DA-FB22-4C647570D6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288E2A-D717-831A-C95D-626F88D7B1A2}"/>
              </a:ext>
            </a:extLst>
          </p:cNvPr>
          <p:cNvSpPr>
            <a:spLocks noGrp="1"/>
          </p:cNvSpPr>
          <p:nvPr>
            <p:ph type="body" idx="1"/>
          </p:nvPr>
        </p:nvSpPr>
        <p:spPr/>
        <p:txBody>
          <a:bodyPr/>
          <a:lstStyle/>
          <a:p>
            <a:r>
              <a:rPr lang="en-US" sz="1200" b="0" i="0" kern="1200" dirty="0" err="1">
                <a:solidFill>
                  <a:schemeClr val="tx1"/>
                </a:solidFill>
                <a:effectLst/>
                <a:latin typeface="+mn-lt"/>
                <a:ea typeface="+mn-ea"/>
                <a:cs typeface="+mn-cs"/>
              </a:rPr>
              <a:t>Inchingolo</a:t>
            </a:r>
            <a:r>
              <a:rPr lang="en-US" sz="1200" b="0" i="0" kern="1200" dirty="0">
                <a:solidFill>
                  <a:schemeClr val="tx1"/>
                </a:solidFill>
                <a:effectLst/>
                <a:latin typeface="+mn-lt"/>
                <a:ea typeface="+mn-ea"/>
                <a:cs typeface="+mn-cs"/>
              </a:rPr>
              <a:t>, F., </a:t>
            </a:r>
            <a:r>
              <a:rPr lang="en-US" sz="1200" b="0" i="0" kern="1200" dirty="0" err="1">
                <a:solidFill>
                  <a:schemeClr val="tx1"/>
                </a:solidFill>
                <a:effectLst/>
                <a:latin typeface="+mn-lt"/>
                <a:ea typeface="+mn-ea"/>
                <a:cs typeface="+mn-cs"/>
              </a:rPr>
              <a:t>Inchingolo</a:t>
            </a:r>
            <a:r>
              <a:rPr lang="en-US" sz="1200" b="0" i="0" kern="1200" dirty="0">
                <a:solidFill>
                  <a:schemeClr val="tx1"/>
                </a:solidFill>
                <a:effectLst/>
                <a:latin typeface="+mn-lt"/>
                <a:ea typeface="+mn-ea"/>
                <a:cs typeface="+mn-cs"/>
              </a:rPr>
              <a:t>, A.M., Fatone, M.C., </a:t>
            </a:r>
            <a:r>
              <a:rPr lang="en-US" sz="1200" b="0" i="0" kern="1200" dirty="0" err="1">
                <a:solidFill>
                  <a:schemeClr val="tx1"/>
                </a:solidFill>
                <a:effectLst/>
                <a:latin typeface="+mn-lt"/>
                <a:ea typeface="+mn-ea"/>
                <a:cs typeface="+mn-cs"/>
              </a:rPr>
              <a:t>Avantario</a:t>
            </a:r>
            <a:r>
              <a:rPr lang="en-US" sz="1200" b="0" i="0" kern="1200" dirty="0">
                <a:solidFill>
                  <a:schemeClr val="tx1"/>
                </a:solidFill>
                <a:effectLst/>
                <a:latin typeface="+mn-lt"/>
                <a:ea typeface="+mn-ea"/>
                <a:cs typeface="+mn-cs"/>
              </a:rPr>
              <a:t>, P., Del Vecchio, G., Pezzolla, C., Mancini, A., Galante, F., Palermo, A., </a:t>
            </a:r>
            <a:r>
              <a:rPr lang="en-US" sz="1200" b="0" i="0" kern="1200" dirty="0" err="1">
                <a:solidFill>
                  <a:schemeClr val="tx1"/>
                </a:solidFill>
                <a:effectLst/>
                <a:latin typeface="+mn-lt"/>
                <a:ea typeface="+mn-ea"/>
                <a:cs typeface="+mn-cs"/>
              </a:rPr>
              <a:t>Inchingolo</a:t>
            </a:r>
            <a:r>
              <a:rPr lang="en-US" sz="1200" b="0" i="0" kern="1200" dirty="0">
                <a:solidFill>
                  <a:schemeClr val="tx1"/>
                </a:solidFill>
                <a:effectLst/>
                <a:latin typeface="+mn-lt"/>
                <a:ea typeface="+mn-ea"/>
                <a:cs typeface="+mn-cs"/>
              </a:rPr>
              <a:t>, A.D. and Dipalma, G., 2024. Management of rheumatoid arthritis in primary care: a scoping review. </a:t>
            </a:r>
            <a:r>
              <a:rPr lang="en-US" sz="1200" b="0" i="1" kern="1200" dirty="0">
                <a:solidFill>
                  <a:schemeClr val="tx1"/>
                </a:solidFill>
                <a:effectLst/>
                <a:latin typeface="+mn-lt"/>
                <a:ea typeface="+mn-ea"/>
                <a:cs typeface="+mn-cs"/>
              </a:rPr>
              <a:t>International Journal of Environmental Research and Public Health</a:t>
            </a:r>
            <a:r>
              <a:rPr lang="en-US" sz="1200" b="0" i="0" kern="1200" dirty="0">
                <a:solidFill>
                  <a:schemeClr val="tx1"/>
                </a:solidFill>
                <a:effectLst/>
                <a:latin typeface="+mn-lt"/>
                <a:ea typeface="+mn-ea"/>
                <a:cs typeface="+mn-cs"/>
              </a:rPr>
              <a:t>, </a:t>
            </a:r>
            <a:r>
              <a:rPr lang="en-US" sz="1200" b="0" i="1" kern="1200" dirty="0">
                <a:solidFill>
                  <a:schemeClr val="tx1"/>
                </a:solidFill>
                <a:effectLst/>
                <a:latin typeface="+mn-lt"/>
                <a:ea typeface="+mn-ea"/>
                <a:cs typeface="+mn-cs"/>
              </a:rPr>
              <a:t>21</a:t>
            </a:r>
            <a:r>
              <a:rPr lang="en-US" sz="1200" b="0" i="0" kern="1200" dirty="0">
                <a:solidFill>
                  <a:schemeClr val="tx1"/>
                </a:solidFill>
                <a:effectLst/>
                <a:latin typeface="+mn-lt"/>
                <a:ea typeface="+mn-ea"/>
                <a:cs typeface="+mn-cs"/>
              </a:rPr>
              <a:t>(6), p.662.</a:t>
            </a:r>
          </a:p>
          <a:p>
            <a:endParaRPr lang="en-US" dirty="0"/>
          </a:p>
        </p:txBody>
      </p:sp>
      <p:sp>
        <p:nvSpPr>
          <p:cNvPr id="4" name="Slide Number Placeholder 3">
            <a:extLst>
              <a:ext uri="{FF2B5EF4-FFF2-40B4-BE49-F238E27FC236}">
                <a16:creationId xmlns:a16="http://schemas.microsoft.com/office/drawing/2014/main" id="{943AAD04-C1D8-CA10-D7C3-5F066B5120FF}"/>
              </a:ext>
            </a:extLst>
          </p:cNvPr>
          <p:cNvSpPr>
            <a:spLocks noGrp="1"/>
          </p:cNvSpPr>
          <p:nvPr>
            <p:ph type="sldNum" sz="quarter" idx="5"/>
          </p:nvPr>
        </p:nvSpPr>
        <p:spPr/>
        <p:txBody>
          <a:bodyPr/>
          <a:lstStyle/>
          <a:p>
            <a:fld id="{ABB24B15-718B-4D09-8365-EBDA67E06DAE}" type="slidenum">
              <a:rPr lang="en-US" smtClean="0"/>
              <a:t>14</a:t>
            </a:fld>
            <a:endParaRPr lang="en-US"/>
          </a:p>
        </p:txBody>
      </p:sp>
    </p:spTree>
    <p:extLst>
      <p:ext uri="{BB962C8B-B14F-4D97-AF65-F5344CB8AC3E}">
        <p14:creationId xmlns:p14="http://schemas.microsoft.com/office/powerpoint/2010/main" val="156053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48C3FE-30B5-87D7-3FF2-258ABDBC40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BE5DAC-1D59-A150-01EB-EF1E27A1F6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607BCC-72D9-0AF4-DE60-60D05618EE0B}"/>
              </a:ext>
            </a:extLst>
          </p:cNvPr>
          <p:cNvSpPr>
            <a:spLocks noGrp="1"/>
          </p:cNvSpPr>
          <p:nvPr>
            <p:ph type="body" idx="1"/>
          </p:nvPr>
        </p:nvSpPr>
        <p:spPr/>
        <p:txBody>
          <a:bodyPr/>
          <a:lstStyle/>
          <a:p>
            <a:r>
              <a:rPr lang="en-US" sz="1200" b="0" i="0" kern="1200" dirty="0" err="1">
                <a:solidFill>
                  <a:schemeClr val="tx1"/>
                </a:solidFill>
                <a:effectLst/>
                <a:latin typeface="+mn-lt"/>
                <a:ea typeface="+mn-ea"/>
                <a:cs typeface="+mn-cs"/>
              </a:rPr>
              <a:t>Gunkl</a:t>
            </a:r>
            <a:r>
              <a:rPr lang="en-US" sz="1200" b="0" i="0" kern="1200" dirty="0">
                <a:solidFill>
                  <a:schemeClr val="tx1"/>
                </a:solidFill>
                <a:effectLst/>
                <a:latin typeface="+mn-lt"/>
                <a:ea typeface="+mn-ea"/>
                <a:cs typeface="+mn-cs"/>
              </a:rPr>
              <a:t>-Tóth, L., McInnes, I.B. and Nagy, G., 2026. Bridging the gap: combining treat-to-target and difficult-to-treat strategies in the management of rheumatoid arthritis. </a:t>
            </a:r>
            <a:r>
              <a:rPr lang="en-US" sz="1200" b="0" i="1" kern="1200" dirty="0">
                <a:solidFill>
                  <a:schemeClr val="tx1"/>
                </a:solidFill>
                <a:effectLst/>
                <a:latin typeface="+mn-lt"/>
                <a:ea typeface="+mn-ea"/>
                <a:cs typeface="+mn-cs"/>
              </a:rPr>
              <a:t>Nature Reviews Rheumatology</a:t>
            </a:r>
            <a:r>
              <a:rPr lang="en-US" sz="1200" b="0" i="0" kern="1200" dirty="0">
                <a:solidFill>
                  <a:schemeClr val="tx1"/>
                </a:solidFill>
                <a:effectLst/>
                <a:latin typeface="+mn-lt"/>
                <a:ea typeface="+mn-ea"/>
                <a:cs typeface="+mn-cs"/>
              </a:rPr>
              <a:t>, pp.1-9.</a:t>
            </a:r>
            <a:endParaRPr lang="en-US" dirty="0"/>
          </a:p>
        </p:txBody>
      </p:sp>
      <p:sp>
        <p:nvSpPr>
          <p:cNvPr id="4" name="Slide Number Placeholder 3">
            <a:extLst>
              <a:ext uri="{FF2B5EF4-FFF2-40B4-BE49-F238E27FC236}">
                <a16:creationId xmlns:a16="http://schemas.microsoft.com/office/drawing/2014/main" id="{D4386A78-8890-56D2-14DC-292E4B856CEB}"/>
              </a:ext>
            </a:extLst>
          </p:cNvPr>
          <p:cNvSpPr>
            <a:spLocks noGrp="1"/>
          </p:cNvSpPr>
          <p:nvPr>
            <p:ph type="sldNum" sz="quarter" idx="5"/>
          </p:nvPr>
        </p:nvSpPr>
        <p:spPr/>
        <p:txBody>
          <a:bodyPr/>
          <a:lstStyle/>
          <a:p>
            <a:fld id="{ABB24B15-718B-4D09-8365-EBDA67E06DAE}" type="slidenum">
              <a:rPr lang="en-US" smtClean="0"/>
              <a:t>15</a:t>
            </a:fld>
            <a:endParaRPr lang="en-US"/>
          </a:p>
        </p:txBody>
      </p:sp>
    </p:spTree>
    <p:extLst>
      <p:ext uri="{BB962C8B-B14F-4D97-AF65-F5344CB8AC3E}">
        <p14:creationId xmlns:p14="http://schemas.microsoft.com/office/powerpoint/2010/main" val="2121873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BE046-F733-5151-9A85-01B1BD25C7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621967-9A67-8A6C-60D6-D2FCF2A67A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CE4472-59A7-00A6-1369-4F1CA235558E}"/>
              </a:ext>
            </a:extLst>
          </p:cNvPr>
          <p:cNvSpPr>
            <a:spLocks noGrp="1"/>
          </p:cNvSpPr>
          <p:nvPr>
            <p:ph type="body" idx="1"/>
          </p:nvPr>
        </p:nvSpPr>
        <p:spPr/>
        <p:txBody>
          <a:bodyPr/>
          <a:lstStyle/>
          <a:p>
            <a:r>
              <a:rPr lang="en-US" sz="1200" b="0" i="0" kern="1200" dirty="0" err="1">
                <a:solidFill>
                  <a:schemeClr val="tx1"/>
                </a:solidFill>
                <a:effectLst/>
                <a:latin typeface="+mn-lt"/>
                <a:ea typeface="+mn-ea"/>
                <a:cs typeface="+mn-cs"/>
              </a:rPr>
              <a:t>Gunkl</a:t>
            </a:r>
            <a:r>
              <a:rPr lang="en-US" sz="1200" b="0" i="0" kern="1200" dirty="0">
                <a:solidFill>
                  <a:schemeClr val="tx1"/>
                </a:solidFill>
                <a:effectLst/>
                <a:latin typeface="+mn-lt"/>
                <a:ea typeface="+mn-ea"/>
                <a:cs typeface="+mn-cs"/>
              </a:rPr>
              <a:t>-Tóth, L., McInnes, I.B. and Nagy, G., 2026. Bridging the gap: combining treat-to-target and difficult-to-treat strategies in the management of rheumatoid arthritis. </a:t>
            </a:r>
            <a:r>
              <a:rPr lang="en-US" sz="1200" b="0" i="1" kern="1200" dirty="0">
                <a:solidFill>
                  <a:schemeClr val="tx1"/>
                </a:solidFill>
                <a:effectLst/>
                <a:latin typeface="+mn-lt"/>
                <a:ea typeface="+mn-ea"/>
                <a:cs typeface="+mn-cs"/>
              </a:rPr>
              <a:t>Nature Reviews Rheumatology</a:t>
            </a:r>
            <a:r>
              <a:rPr lang="en-US" sz="1200" b="0" i="0" kern="1200" dirty="0">
                <a:solidFill>
                  <a:schemeClr val="tx1"/>
                </a:solidFill>
                <a:effectLst/>
                <a:latin typeface="+mn-lt"/>
                <a:ea typeface="+mn-ea"/>
                <a:cs typeface="+mn-cs"/>
              </a:rPr>
              <a:t>, pp.1-9.</a:t>
            </a:r>
            <a:endParaRPr lang="en-US" dirty="0"/>
          </a:p>
        </p:txBody>
      </p:sp>
      <p:sp>
        <p:nvSpPr>
          <p:cNvPr id="4" name="Slide Number Placeholder 3">
            <a:extLst>
              <a:ext uri="{FF2B5EF4-FFF2-40B4-BE49-F238E27FC236}">
                <a16:creationId xmlns:a16="http://schemas.microsoft.com/office/drawing/2014/main" id="{212FF094-8184-5140-69F7-1FB3FB092EBA}"/>
              </a:ext>
            </a:extLst>
          </p:cNvPr>
          <p:cNvSpPr>
            <a:spLocks noGrp="1"/>
          </p:cNvSpPr>
          <p:nvPr>
            <p:ph type="sldNum" sz="quarter" idx="5"/>
          </p:nvPr>
        </p:nvSpPr>
        <p:spPr/>
        <p:txBody>
          <a:bodyPr/>
          <a:lstStyle/>
          <a:p>
            <a:fld id="{ABB24B15-718B-4D09-8365-EBDA67E06DAE}" type="slidenum">
              <a:rPr lang="en-US" smtClean="0"/>
              <a:t>16</a:t>
            </a:fld>
            <a:endParaRPr lang="en-US"/>
          </a:p>
        </p:txBody>
      </p:sp>
    </p:spTree>
    <p:extLst>
      <p:ext uri="{BB962C8B-B14F-4D97-AF65-F5344CB8AC3E}">
        <p14:creationId xmlns:p14="http://schemas.microsoft.com/office/powerpoint/2010/main" val="59965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845B6-BCAD-AFF3-5468-90AD4C57220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561239C-27CD-EE99-FA33-5E968C464D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C1D8844-B9EC-ACE7-D38E-0428DB864BBA}"/>
              </a:ext>
            </a:extLst>
          </p:cNvPr>
          <p:cNvSpPr>
            <a:spLocks noGrp="1"/>
          </p:cNvSpPr>
          <p:nvPr>
            <p:ph type="dt" sz="half" idx="10"/>
          </p:nvPr>
        </p:nvSpPr>
        <p:spPr/>
        <p:txBody>
          <a:bodyPr/>
          <a:lstStyle/>
          <a:p>
            <a:fld id="{C2E9194B-FB19-FA48-8497-147E43C3B78A}" type="datetimeFigureOut">
              <a:rPr lang="en-US" smtClean="0"/>
              <a:t>4/14/26</a:t>
            </a:fld>
            <a:endParaRPr lang="en-US"/>
          </a:p>
        </p:txBody>
      </p:sp>
      <p:sp>
        <p:nvSpPr>
          <p:cNvPr id="5" name="Footer Placeholder 4">
            <a:extLst>
              <a:ext uri="{FF2B5EF4-FFF2-40B4-BE49-F238E27FC236}">
                <a16:creationId xmlns:a16="http://schemas.microsoft.com/office/drawing/2014/main" id="{3841330B-4AF4-29DF-786A-2E6A9F05B6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E51EEE-0506-D4D7-D638-AEA8539D18EC}"/>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2212458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630FA-5D8C-03C7-D77D-61FA3BCD536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7ECB5C-B649-A7E0-2AB3-58B523ED127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429D1E-772F-79A8-A0E3-481CEB50F821}"/>
              </a:ext>
            </a:extLst>
          </p:cNvPr>
          <p:cNvSpPr>
            <a:spLocks noGrp="1"/>
          </p:cNvSpPr>
          <p:nvPr>
            <p:ph type="dt" sz="half" idx="10"/>
          </p:nvPr>
        </p:nvSpPr>
        <p:spPr/>
        <p:txBody>
          <a:bodyPr/>
          <a:lstStyle/>
          <a:p>
            <a:fld id="{C2E9194B-FB19-FA48-8497-147E43C3B78A}" type="datetimeFigureOut">
              <a:rPr lang="en-US" smtClean="0"/>
              <a:t>4/14/26</a:t>
            </a:fld>
            <a:endParaRPr lang="en-US"/>
          </a:p>
        </p:txBody>
      </p:sp>
      <p:sp>
        <p:nvSpPr>
          <p:cNvPr id="5" name="Footer Placeholder 4">
            <a:extLst>
              <a:ext uri="{FF2B5EF4-FFF2-40B4-BE49-F238E27FC236}">
                <a16:creationId xmlns:a16="http://schemas.microsoft.com/office/drawing/2014/main" id="{4F2C5818-800F-97BB-0D2C-4002E386F6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9866E6-D0BC-E2C4-4F1A-ED2A9858B762}"/>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343087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63B0A-F20A-B8B1-CDA4-56230483B5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F150A3E-A553-D73F-4014-D36F0F1A393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6536311-2393-6D9D-3270-1391DBB25B3C}"/>
              </a:ext>
            </a:extLst>
          </p:cNvPr>
          <p:cNvSpPr>
            <a:spLocks noGrp="1"/>
          </p:cNvSpPr>
          <p:nvPr>
            <p:ph type="dt" sz="half" idx="10"/>
          </p:nvPr>
        </p:nvSpPr>
        <p:spPr/>
        <p:txBody>
          <a:bodyPr/>
          <a:lstStyle/>
          <a:p>
            <a:fld id="{C2E9194B-FB19-FA48-8497-147E43C3B78A}" type="datetimeFigureOut">
              <a:rPr lang="en-US" smtClean="0"/>
              <a:t>4/14/26</a:t>
            </a:fld>
            <a:endParaRPr lang="en-US"/>
          </a:p>
        </p:txBody>
      </p:sp>
      <p:sp>
        <p:nvSpPr>
          <p:cNvPr id="5" name="Footer Placeholder 4">
            <a:extLst>
              <a:ext uri="{FF2B5EF4-FFF2-40B4-BE49-F238E27FC236}">
                <a16:creationId xmlns:a16="http://schemas.microsoft.com/office/drawing/2014/main" id="{D37B88A3-F1CB-A940-E94E-623EAD9B1E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DB3D96-B4F3-0510-3F02-3CF9639B16C1}"/>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1093402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C458B-5953-44E8-6E76-79B8534F66D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19BE887-B1EE-9F67-76FB-54FBFC1F254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097846-C048-1CF2-D758-73B6B88A3AF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040CD33-46A2-033B-4E16-9834AFC309CA}"/>
              </a:ext>
            </a:extLst>
          </p:cNvPr>
          <p:cNvSpPr>
            <a:spLocks noGrp="1"/>
          </p:cNvSpPr>
          <p:nvPr>
            <p:ph type="dt" sz="half" idx="10"/>
          </p:nvPr>
        </p:nvSpPr>
        <p:spPr/>
        <p:txBody>
          <a:bodyPr/>
          <a:lstStyle/>
          <a:p>
            <a:fld id="{C2E9194B-FB19-FA48-8497-147E43C3B78A}" type="datetimeFigureOut">
              <a:rPr lang="en-US" smtClean="0"/>
              <a:t>4/14/26</a:t>
            </a:fld>
            <a:endParaRPr lang="en-US"/>
          </a:p>
        </p:txBody>
      </p:sp>
      <p:sp>
        <p:nvSpPr>
          <p:cNvPr id="6" name="Footer Placeholder 5">
            <a:extLst>
              <a:ext uri="{FF2B5EF4-FFF2-40B4-BE49-F238E27FC236}">
                <a16:creationId xmlns:a16="http://schemas.microsoft.com/office/drawing/2014/main" id="{E37BBC2C-EC39-F400-9468-073C1F72DB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1AE977-AB3F-77D6-6B15-EF382D940345}"/>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3466562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17283-1445-B94F-D5D2-A502719E373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43E2422-54F2-B29E-BD97-73B96047F4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ABF070A-1E9E-ADB0-C81A-FFC0F94F0A8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25DF647-0884-7A88-BB44-8B8A6B176F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19E7F3A-B69B-82E1-515E-2E284AA105B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5EA832B-286B-9D46-00C5-2807357C5DA3}"/>
              </a:ext>
            </a:extLst>
          </p:cNvPr>
          <p:cNvSpPr>
            <a:spLocks noGrp="1"/>
          </p:cNvSpPr>
          <p:nvPr>
            <p:ph type="dt" sz="half" idx="10"/>
          </p:nvPr>
        </p:nvSpPr>
        <p:spPr/>
        <p:txBody>
          <a:bodyPr/>
          <a:lstStyle/>
          <a:p>
            <a:fld id="{C2E9194B-FB19-FA48-8497-147E43C3B78A}" type="datetimeFigureOut">
              <a:rPr lang="en-US" smtClean="0"/>
              <a:t>4/14/26</a:t>
            </a:fld>
            <a:endParaRPr lang="en-US"/>
          </a:p>
        </p:txBody>
      </p:sp>
      <p:sp>
        <p:nvSpPr>
          <p:cNvPr id="8" name="Footer Placeholder 7">
            <a:extLst>
              <a:ext uri="{FF2B5EF4-FFF2-40B4-BE49-F238E27FC236}">
                <a16:creationId xmlns:a16="http://schemas.microsoft.com/office/drawing/2014/main" id="{A2AABC51-691E-293A-4EEC-61CA0959C46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BF77379-CE45-E244-CC1C-E5FD719E9BB5}"/>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3225512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285DF-C289-8FDD-8EF4-F983C0D03C3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9078C66-A337-9932-569D-5C46EDB73785}"/>
              </a:ext>
            </a:extLst>
          </p:cNvPr>
          <p:cNvSpPr>
            <a:spLocks noGrp="1"/>
          </p:cNvSpPr>
          <p:nvPr>
            <p:ph type="dt" sz="half" idx="10"/>
          </p:nvPr>
        </p:nvSpPr>
        <p:spPr/>
        <p:txBody>
          <a:bodyPr/>
          <a:lstStyle/>
          <a:p>
            <a:fld id="{C2E9194B-FB19-FA48-8497-147E43C3B78A}" type="datetimeFigureOut">
              <a:rPr lang="en-US" smtClean="0"/>
              <a:t>4/14/26</a:t>
            </a:fld>
            <a:endParaRPr lang="en-US"/>
          </a:p>
        </p:txBody>
      </p:sp>
      <p:sp>
        <p:nvSpPr>
          <p:cNvPr id="4" name="Footer Placeholder 3">
            <a:extLst>
              <a:ext uri="{FF2B5EF4-FFF2-40B4-BE49-F238E27FC236}">
                <a16:creationId xmlns:a16="http://schemas.microsoft.com/office/drawing/2014/main" id="{CE2640EE-8079-1452-E23B-FA2BA557CBB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526960-38C1-5E93-7690-30B580586DFC}"/>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1656810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88E01C-261D-8D38-D590-81ACD6CAF9E0}"/>
              </a:ext>
            </a:extLst>
          </p:cNvPr>
          <p:cNvSpPr>
            <a:spLocks noGrp="1"/>
          </p:cNvSpPr>
          <p:nvPr>
            <p:ph type="dt" sz="half" idx="10"/>
          </p:nvPr>
        </p:nvSpPr>
        <p:spPr/>
        <p:txBody>
          <a:bodyPr/>
          <a:lstStyle/>
          <a:p>
            <a:fld id="{C2E9194B-FB19-FA48-8497-147E43C3B78A}" type="datetimeFigureOut">
              <a:rPr lang="en-US" smtClean="0"/>
              <a:t>4/14/26</a:t>
            </a:fld>
            <a:endParaRPr lang="en-US"/>
          </a:p>
        </p:txBody>
      </p:sp>
      <p:sp>
        <p:nvSpPr>
          <p:cNvPr id="3" name="Footer Placeholder 2">
            <a:extLst>
              <a:ext uri="{FF2B5EF4-FFF2-40B4-BE49-F238E27FC236}">
                <a16:creationId xmlns:a16="http://schemas.microsoft.com/office/drawing/2014/main" id="{050F9B82-A762-05B3-FAB2-78086A2C19B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5D1694A-6429-5027-A9C5-098AF59D55D3}"/>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2836065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918CF-A431-3D18-D8BD-8F82F4A201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F1ABF14-9829-7C72-37F2-EEF7823ED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480CA9A-AA30-D325-B540-AB94EA636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68191F1-C0A8-C695-EFEC-CA51010B4CF0}"/>
              </a:ext>
            </a:extLst>
          </p:cNvPr>
          <p:cNvSpPr>
            <a:spLocks noGrp="1"/>
          </p:cNvSpPr>
          <p:nvPr>
            <p:ph type="dt" sz="half" idx="10"/>
          </p:nvPr>
        </p:nvSpPr>
        <p:spPr/>
        <p:txBody>
          <a:bodyPr/>
          <a:lstStyle/>
          <a:p>
            <a:fld id="{C2E9194B-FB19-FA48-8497-147E43C3B78A}" type="datetimeFigureOut">
              <a:rPr lang="en-US" smtClean="0"/>
              <a:t>4/14/26</a:t>
            </a:fld>
            <a:endParaRPr lang="en-US"/>
          </a:p>
        </p:txBody>
      </p:sp>
      <p:sp>
        <p:nvSpPr>
          <p:cNvPr id="6" name="Footer Placeholder 5">
            <a:extLst>
              <a:ext uri="{FF2B5EF4-FFF2-40B4-BE49-F238E27FC236}">
                <a16:creationId xmlns:a16="http://schemas.microsoft.com/office/drawing/2014/main" id="{DE5673DD-E677-1460-7568-B85940E09F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98BB35-7F2E-430E-0419-B0444FC9C7F3}"/>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2978349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03044-1ED7-DFB2-A26B-D668258820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6CD13C2-881A-242B-2B95-2097F27288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B7C8BA9-25A7-835F-C7A9-F5BFA7F8BF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E7CB5CB-E4B3-8AF8-3481-1A435629F425}"/>
              </a:ext>
            </a:extLst>
          </p:cNvPr>
          <p:cNvSpPr>
            <a:spLocks noGrp="1"/>
          </p:cNvSpPr>
          <p:nvPr>
            <p:ph type="dt" sz="half" idx="10"/>
          </p:nvPr>
        </p:nvSpPr>
        <p:spPr/>
        <p:txBody>
          <a:bodyPr/>
          <a:lstStyle/>
          <a:p>
            <a:fld id="{C2E9194B-FB19-FA48-8497-147E43C3B78A}" type="datetimeFigureOut">
              <a:rPr lang="en-US" smtClean="0"/>
              <a:t>4/14/26</a:t>
            </a:fld>
            <a:endParaRPr lang="en-US"/>
          </a:p>
        </p:txBody>
      </p:sp>
      <p:sp>
        <p:nvSpPr>
          <p:cNvPr id="6" name="Footer Placeholder 5">
            <a:extLst>
              <a:ext uri="{FF2B5EF4-FFF2-40B4-BE49-F238E27FC236}">
                <a16:creationId xmlns:a16="http://schemas.microsoft.com/office/drawing/2014/main" id="{39367869-F2ED-27A6-E503-88B5F51AD6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6CB81B-C255-77F6-30F8-C43D5741BBF4}"/>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902377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65151-0D97-BBAB-B713-9D6B18020FF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161A62E-5980-F2A5-5ADE-F2221AF01C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6D2AD2-EFC9-C81E-5463-F7764237252F}"/>
              </a:ext>
            </a:extLst>
          </p:cNvPr>
          <p:cNvSpPr>
            <a:spLocks noGrp="1"/>
          </p:cNvSpPr>
          <p:nvPr>
            <p:ph type="dt" sz="half" idx="10"/>
          </p:nvPr>
        </p:nvSpPr>
        <p:spPr/>
        <p:txBody>
          <a:bodyPr/>
          <a:lstStyle/>
          <a:p>
            <a:fld id="{C2E9194B-FB19-FA48-8497-147E43C3B78A}" type="datetimeFigureOut">
              <a:rPr lang="en-US" smtClean="0"/>
              <a:t>4/14/26</a:t>
            </a:fld>
            <a:endParaRPr lang="en-US"/>
          </a:p>
        </p:txBody>
      </p:sp>
      <p:sp>
        <p:nvSpPr>
          <p:cNvPr id="5" name="Footer Placeholder 4">
            <a:extLst>
              <a:ext uri="{FF2B5EF4-FFF2-40B4-BE49-F238E27FC236}">
                <a16:creationId xmlns:a16="http://schemas.microsoft.com/office/drawing/2014/main" id="{3FE49EDC-047F-1E79-969E-331956F5FD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E1071F-892C-B6D4-9442-2D5F42EAE0DD}"/>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906290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C6322C-639E-8FA0-1DFB-31024B08E8E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A67ED09-9E32-195F-AD2A-A69C8E7B48C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B1FD089-0B77-C0AE-0EC3-C19A9A46E69A}"/>
              </a:ext>
            </a:extLst>
          </p:cNvPr>
          <p:cNvSpPr>
            <a:spLocks noGrp="1"/>
          </p:cNvSpPr>
          <p:nvPr>
            <p:ph type="dt" sz="half" idx="10"/>
          </p:nvPr>
        </p:nvSpPr>
        <p:spPr/>
        <p:txBody>
          <a:bodyPr/>
          <a:lstStyle/>
          <a:p>
            <a:fld id="{C2E9194B-FB19-FA48-8497-147E43C3B78A}" type="datetimeFigureOut">
              <a:rPr lang="en-US" smtClean="0"/>
              <a:t>4/14/26</a:t>
            </a:fld>
            <a:endParaRPr lang="en-US"/>
          </a:p>
        </p:txBody>
      </p:sp>
      <p:sp>
        <p:nvSpPr>
          <p:cNvPr id="5" name="Footer Placeholder 4">
            <a:extLst>
              <a:ext uri="{FF2B5EF4-FFF2-40B4-BE49-F238E27FC236}">
                <a16:creationId xmlns:a16="http://schemas.microsoft.com/office/drawing/2014/main" id="{462141FE-5E52-FD56-C3DD-405F68FCDE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CD2907-B0F4-F32D-DF92-8AC0F48AD42D}"/>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3822494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5B459-8AEB-413D-3187-C104B54AF8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8CAFC64-4C37-C1DD-E07D-9189550C6D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CB4148A-88FE-5D46-07E1-D62A07C0A7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2E9194B-FB19-FA48-8497-147E43C3B78A}" type="datetimeFigureOut">
              <a:rPr lang="en-US" smtClean="0"/>
              <a:t>4/14/26</a:t>
            </a:fld>
            <a:endParaRPr lang="en-US"/>
          </a:p>
        </p:txBody>
      </p:sp>
      <p:sp>
        <p:nvSpPr>
          <p:cNvPr id="5" name="Footer Placeholder 4">
            <a:extLst>
              <a:ext uri="{FF2B5EF4-FFF2-40B4-BE49-F238E27FC236}">
                <a16:creationId xmlns:a16="http://schemas.microsoft.com/office/drawing/2014/main" id="{E4196DAC-D7D7-6850-FD9B-0B724A9823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C87E3A6-A544-5E93-CB33-386D14A066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8A849B5-6D9F-FD4E-8344-F06D4BD69CDB}" type="slidenum">
              <a:rPr lang="en-US" smtClean="0"/>
              <a:t>‹#›</a:t>
            </a:fld>
            <a:endParaRPr lang="en-US"/>
          </a:p>
        </p:txBody>
      </p:sp>
    </p:spTree>
    <p:extLst>
      <p:ext uri="{BB962C8B-B14F-4D97-AF65-F5344CB8AC3E}">
        <p14:creationId xmlns:p14="http://schemas.microsoft.com/office/powerpoint/2010/main" val="11873960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 Id="rId9" Type="http://schemas.openxmlformats.org/officeDocument/2006/relationships/image" Target="../media/image17.sv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svg"/><Relationship Id="rId7" Type="http://schemas.openxmlformats.org/officeDocument/2006/relationships/image" Target="../media/image26.sv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5.png"/><Relationship Id="rId11" Type="http://schemas.openxmlformats.org/officeDocument/2006/relationships/image" Target="../media/image30.svg"/><Relationship Id="rId5" Type="http://schemas.openxmlformats.org/officeDocument/2006/relationships/image" Target="../media/image24.sv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svg"/></Relationships>
</file>

<file path=ppt/slides/_rels/slide1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www.who.int/news-room/fact-sheets/detail/musculoskeletal-condition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UWTSD Named UK University of the Year for Teaching Quality">
            <a:extLst>
              <a:ext uri="{FF2B5EF4-FFF2-40B4-BE49-F238E27FC236}">
                <a16:creationId xmlns:a16="http://schemas.microsoft.com/office/drawing/2014/main" id="{32DC8E86-7CC7-32AC-600C-1A50A4E6C6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410" b="17897"/>
          <a:stretch>
            <a:fillRect/>
          </a:stretch>
        </p:blipFill>
        <p:spPr bwMode="auto">
          <a:xfrm>
            <a:off x="3691890" y="182879"/>
            <a:ext cx="5117709" cy="159702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91B56CB-B26F-4829-590D-1C89316CCA0B}"/>
              </a:ext>
            </a:extLst>
          </p:cNvPr>
          <p:cNvSpPr txBox="1"/>
          <p:nvPr/>
        </p:nvSpPr>
        <p:spPr>
          <a:xfrm>
            <a:off x="1938997" y="2718004"/>
            <a:ext cx="8623493" cy="1421992"/>
          </a:xfrm>
          <a:prstGeom prst="rect">
            <a:avLst/>
          </a:prstGeom>
          <a:noFill/>
        </p:spPr>
        <p:txBody>
          <a:bodyPr wrap="square" rtlCol="0">
            <a:spAutoFit/>
          </a:bodyPr>
          <a:lstStyle/>
          <a:p>
            <a:pPr algn="ctr">
              <a:lnSpc>
                <a:spcPct val="150000"/>
              </a:lnSpc>
            </a:pPr>
            <a:r>
              <a:rPr lang="en-US" sz="2000" b="1" dirty="0">
                <a:latin typeface="Times New Roman" panose="02020603050405020304" pitchFamily="18" charset="0"/>
                <a:cs typeface="Times New Roman" panose="02020603050405020304" pitchFamily="18" charset="0"/>
              </a:rPr>
              <a:t>Module Code: LCHS7003</a:t>
            </a:r>
          </a:p>
          <a:p>
            <a:pPr algn="ctr">
              <a:lnSpc>
                <a:spcPct val="150000"/>
              </a:lnSpc>
            </a:pPr>
            <a:r>
              <a:rPr lang="en-US" sz="2000" b="1" dirty="0">
                <a:latin typeface="Times New Roman" panose="02020603050405020304" pitchFamily="18" charset="0"/>
                <a:cs typeface="Times New Roman" panose="02020603050405020304" pitchFamily="18" charset="0"/>
              </a:rPr>
              <a:t>Module: </a:t>
            </a:r>
            <a:r>
              <a:rPr lang="en-GB" sz="2000" b="1" dirty="0">
                <a:latin typeface="Times New Roman" panose="02020603050405020304" pitchFamily="18" charset="0"/>
                <a:cs typeface="Times New Roman" panose="02020603050405020304" pitchFamily="18" charset="0"/>
              </a:rPr>
              <a:t>Community Care and Management of Longer-term Conditions</a:t>
            </a:r>
            <a:endParaRPr lang="en-US" sz="2000" b="1" dirty="0">
              <a:latin typeface="Times New Roman" panose="02020603050405020304" pitchFamily="18" charset="0"/>
              <a:cs typeface="Times New Roman" panose="02020603050405020304" pitchFamily="18" charset="0"/>
            </a:endParaRPr>
          </a:p>
          <a:p>
            <a:pPr algn="ctr">
              <a:lnSpc>
                <a:spcPct val="150000"/>
              </a:lnSpc>
            </a:pPr>
            <a:r>
              <a:rPr lang="en-US" sz="2000" b="1" dirty="0">
                <a:latin typeface="Times New Roman" panose="02020603050405020304" pitchFamily="18" charset="0"/>
                <a:cs typeface="Times New Roman" panose="02020603050405020304" pitchFamily="18" charset="0"/>
              </a:rPr>
              <a:t>Title</a:t>
            </a:r>
            <a:r>
              <a:rPr lang="en-US" sz="2000" b="1" i="1" dirty="0">
                <a:latin typeface="Times New Roman" panose="02020603050405020304" pitchFamily="18" charset="0"/>
                <a:cs typeface="Times New Roman" panose="02020603050405020304" pitchFamily="18" charset="0"/>
              </a:rPr>
              <a:t>: </a:t>
            </a:r>
            <a:r>
              <a:rPr lang="en-US" sz="2000" b="1" dirty="0">
                <a:latin typeface="Times New Roman" panose="02020603050405020304" pitchFamily="18" charset="0"/>
                <a:cs typeface="Times New Roman" panose="02020603050405020304" pitchFamily="18" charset="0"/>
              </a:rPr>
              <a:t>Chronic Arthritis</a:t>
            </a:r>
          </a:p>
        </p:txBody>
      </p:sp>
      <p:sp>
        <p:nvSpPr>
          <p:cNvPr id="4" name="TextBox 3">
            <a:extLst>
              <a:ext uri="{FF2B5EF4-FFF2-40B4-BE49-F238E27FC236}">
                <a16:creationId xmlns:a16="http://schemas.microsoft.com/office/drawing/2014/main" id="{9034D6E7-1D35-CBDE-1DB5-4C5572386344}"/>
              </a:ext>
            </a:extLst>
          </p:cNvPr>
          <p:cNvSpPr txBox="1"/>
          <p:nvPr/>
        </p:nvSpPr>
        <p:spPr>
          <a:xfrm>
            <a:off x="2488704" y="1987343"/>
            <a:ext cx="8623494"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M.Sc. Public Health and Social Care in Practice</a:t>
            </a:r>
          </a:p>
        </p:txBody>
      </p:sp>
      <p:sp>
        <p:nvSpPr>
          <p:cNvPr id="5" name="TextBox 4">
            <a:extLst>
              <a:ext uri="{FF2B5EF4-FFF2-40B4-BE49-F238E27FC236}">
                <a16:creationId xmlns:a16="http://schemas.microsoft.com/office/drawing/2014/main" id="{73559480-3B5D-D127-2000-378E8E188B2F}"/>
              </a:ext>
            </a:extLst>
          </p:cNvPr>
          <p:cNvSpPr txBox="1"/>
          <p:nvPr/>
        </p:nvSpPr>
        <p:spPr>
          <a:xfrm>
            <a:off x="4705189" y="4347437"/>
            <a:ext cx="3823855"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Lecturer: </a:t>
            </a:r>
            <a:r>
              <a:rPr lang="en-GB" sz="2000" b="1" dirty="0">
                <a:latin typeface="Times New Roman" panose="02020603050405020304" pitchFamily="18" charset="0"/>
                <a:cs typeface="Times New Roman" panose="02020603050405020304" pitchFamily="18" charset="0"/>
              </a:rPr>
              <a:t>Muhammed Khan </a:t>
            </a:r>
          </a:p>
        </p:txBody>
      </p:sp>
      <p:sp>
        <p:nvSpPr>
          <p:cNvPr id="6" name="TextBox 5">
            <a:extLst>
              <a:ext uri="{FF2B5EF4-FFF2-40B4-BE49-F238E27FC236}">
                <a16:creationId xmlns:a16="http://schemas.microsoft.com/office/drawing/2014/main" id="{9BD5C8ED-2030-586F-91B2-E103FF207689}"/>
              </a:ext>
            </a:extLst>
          </p:cNvPr>
          <p:cNvSpPr txBox="1"/>
          <p:nvPr/>
        </p:nvSpPr>
        <p:spPr>
          <a:xfrm>
            <a:off x="4782935" y="4831772"/>
            <a:ext cx="3249237" cy="707886"/>
          </a:xfrm>
          <a:prstGeom prst="rect">
            <a:avLst/>
          </a:prstGeom>
          <a:noFill/>
        </p:spPr>
        <p:txBody>
          <a:bodyPr wrap="square" rtlCol="0">
            <a:spAutoFit/>
          </a:bodyPr>
          <a:lstStyle/>
          <a:p>
            <a:pPr algn="ctr"/>
            <a:r>
              <a:rPr lang="en-US" sz="2000" b="1" dirty="0">
                <a:latin typeface="Times New Roman" panose="02020603050405020304" pitchFamily="18" charset="0"/>
                <a:cs typeface="Times New Roman" panose="02020603050405020304" pitchFamily="18" charset="0"/>
              </a:rPr>
              <a:t>Student Name: Amit Tiwari</a:t>
            </a:r>
          </a:p>
          <a:p>
            <a:pPr algn="ctr"/>
            <a:r>
              <a:rPr lang="en-US" sz="2000" b="1" dirty="0">
                <a:latin typeface="Times New Roman" panose="02020603050405020304" pitchFamily="18" charset="0"/>
                <a:cs typeface="Times New Roman" panose="02020603050405020304" pitchFamily="18" charset="0"/>
              </a:rPr>
              <a:t>Student ID: 2526931</a:t>
            </a:r>
          </a:p>
        </p:txBody>
      </p:sp>
    </p:spTree>
    <p:extLst>
      <p:ext uri="{BB962C8B-B14F-4D97-AF65-F5344CB8AC3E}">
        <p14:creationId xmlns:p14="http://schemas.microsoft.com/office/powerpoint/2010/main" val="3663927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4">
            <a:extLst>
              <a:ext uri="{FF2B5EF4-FFF2-40B4-BE49-F238E27FC236}">
                <a16:creationId xmlns:a16="http://schemas.microsoft.com/office/drawing/2014/main" id="{7FE2E2F1-68FE-B381-52F7-21DCC0F03948}"/>
              </a:ext>
            </a:extLst>
          </p:cNvPr>
          <p:cNvSpPr/>
          <p:nvPr/>
        </p:nvSpPr>
        <p:spPr>
          <a:xfrm>
            <a:off x="607925" y="762538"/>
            <a:ext cx="2514098" cy="4972056"/>
          </a:xfrm>
          <a:prstGeom prst="rect">
            <a:avLst/>
          </a:prstGeom>
          <a:noFill/>
          <a:ln/>
        </p:spPr>
        <p:txBody>
          <a:bodyPr wrap="none" lIns="0" tIns="0" rIns="0" bIns="0" rtlCol="0" anchor="t"/>
          <a:lstStyle/>
          <a:p>
            <a:pPr marL="0" indent="0" algn="l">
              <a:lnSpc>
                <a:spcPts val="1950"/>
              </a:lnSpc>
              <a:buNone/>
            </a:pPr>
            <a:endParaRPr lang="en-US" sz="1400" dirty="0">
              <a:latin typeface="Arial" panose="020B0604020202020204" pitchFamily="34" charset="0"/>
              <a:cs typeface="Arial" panose="020B0604020202020204" pitchFamily="34" charset="0"/>
            </a:endParaRPr>
          </a:p>
          <a:p>
            <a:pPr marL="0" indent="0" algn="l">
              <a:lnSpc>
                <a:spcPts val="1950"/>
              </a:lnSpc>
              <a:buNone/>
            </a:pPr>
            <a:endParaRPr lang="en-US" sz="1400" dirty="0">
              <a:latin typeface="Arial" panose="020B0604020202020204" pitchFamily="34" charset="0"/>
              <a:cs typeface="Arial" panose="020B0604020202020204" pitchFamily="34" charset="0"/>
            </a:endParaRPr>
          </a:p>
        </p:txBody>
      </p:sp>
      <p:sp>
        <p:nvSpPr>
          <p:cNvPr id="9" name="Text 2">
            <a:extLst>
              <a:ext uri="{FF2B5EF4-FFF2-40B4-BE49-F238E27FC236}">
                <a16:creationId xmlns:a16="http://schemas.microsoft.com/office/drawing/2014/main" id="{22A87853-1BEA-48F0-6325-6857F3D29396}"/>
              </a:ext>
            </a:extLst>
          </p:cNvPr>
          <p:cNvSpPr/>
          <p:nvPr/>
        </p:nvSpPr>
        <p:spPr>
          <a:xfrm>
            <a:off x="4144915" y="355163"/>
            <a:ext cx="6588894" cy="496133"/>
          </a:xfrm>
          <a:prstGeom prst="rect">
            <a:avLst/>
          </a:prstGeom>
          <a:noFill/>
          <a:ln/>
        </p:spPr>
        <p:txBody>
          <a:bodyPr wrap="none" lIns="0" tIns="0" rIns="0" bIns="0" rtlCol="0" anchor="t"/>
          <a:lstStyle/>
          <a:p>
            <a:pPr marL="0" indent="0" algn="l">
              <a:lnSpc>
                <a:spcPts val="390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Definition, Symptoms &amp; Aetiology</a:t>
            </a:r>
            <a:endParaRPr lang="en-US" sz="3200" b="1" dirty="0">
              <a:latin typeface="Arial" panose="020B0604020202020204" pitchFamily="34" charset="0"/>
              <a:cs typeface="Arial" panose="020B0604020202020204" pitchFamily="34" charset="0"/>
            </a:endParaRPr>
          </a:p>
        </p:txBody>
      </p:sp>
      <p:sp>
        <p:nvSpPr>
          <p:cNvPr id="10" name="Shape 3">
            <a:extLst>
              <a:ext uri="{FF2B5EF4-FFF2-40B4-BE49-F238E27FC236}">
                <a16:creationId xmlns:a16="http://schemas.microsoft.com/office/drawing/2014/main" id="{966B29D5-E725-4CA7-461A-7F3E65729897}"/>
              </a:ext>
            </a:extLst>
          </p:cNvPr>
          <p:cNvSpPr/>
          <p:nvPr/>
        </p:nvSpPr>
        <p:spPr>
          <a:xfrm>
            <a:off x="4030614" y="1168718"/>
            <a:ext cx="3813215" cy="5242473"/>
          </a:xfrm>
          <a:prstGeom prst="roundRect">
            <a:avLst>
              <a:gd name="adj" fmla="val 2998"/>
            </a:avLst>
          </a:prstGeom>
          <a:solidFill>
            <a:srgbClr val="14746F"/>
          </a:solidFill>
          <a:ln/>
        </p:spPr>
        <p:txBody>
          <a:bodyPr/>
          <a:lstStyle/>
          <a:p>
            <a:endParaRPr lang="en-US"/>
          </a:p>
        </p:txBody>
      </p:sp>
      <p:sp>
        <p:nvSpPr>
          <p:cNvPr id="11" name="Text 4">
            <a:extLst>
              <a:ext uri="{FF2B5EF4-FFF2-40B4-BE49-F238E27FC236}">
                <a16:creationId xmlns:a16="http://schemas.microsoft.com/office/drawing/2014/main" id="{7BDF0202-FBB0-3F63-481C-1A87C424B8E2}"/>
              </a:ext>
            </a:extLst>
          </p:cNvPr>
          <p:cNvSpPr/>
          <p:nvPr/>
        </p:nvSpPr>
        <p:spPr>
          <a:xfrm>
            <a:off x="4189325" y="1168718"/>
            <a:ext cx="2429828" cy="248007"/>
          </a:xfrm>
          <a:prstGeom prst="rect">
            <a:avLst/>
          </a:prstGeom>
          <a:noFill/>
          <a:ln/>
        </p:spPr>
        <p:txBody>
          <a:bodyPr wrap="none" lIns="0" tIns="0" rIns="0" bIns="0" rtlCol="0" anchor="t"/>
          <a:lstStyle/>
          <a:p>
            <a:pPr marL="0" indent="0" algn="l">
              <a:lnSpc>
                <a:spcPts val="1950"/>
              </a:lnSpc>
              <a:buNone/>
            </a:pPr>
            <a:r>
              <a:rPr lang="en-US" sz="1400" dirty="0">
                <a:solidFill>
                  <a:srgbClr val="FFFFFF"/>
                </a:solidFill>
                <a:latin typeface="Arial" panose="020B0604020202020204" pitchFamily="34" charset="0"/>
                <a:ea typeface="Manrope Semi Bold" pitchFamily="34" charset="-122"/>
                <a:cs typeface="Arial" panose="020B0604020202020204" pitchFamily="34" charset="0"/>
              </a:rPr>
              <a:t>What is Chronic Arthritis?</a:t>
            </a:r>
            <a:endParaRPr lang="en-US" sz="1400" dirty="0">
              <a:latin typeface="Arial" panose="020B0604020202020204" pitchFamily="34" charset="0"/>
              <a:cs typeface="Arial" panose="020B0604020202020204" pitchFamily="34" charset="0"/>
            </a:endParaRPr>
          </a:p>
        </p:txBody>
      </p:sp>
      <p:sp>
        <p:nvSpPr>
          <p:cNvPr id="12" name="Text 5">
            <a:extLst>
              <a:ext uri="{FF2B5EF4-FFF2-40B4-BE49-F238E27FC236}">
                <a16:creationId xmlns:a16="http://schemas.microsoft.com/office/drawing/2014/main" id="{0FAB04FE-17FF-EB3C-DE70-9FEE0F2E27E7}"/>
              </a:ext>
            </a:extLst>
          </p:cNvPr>
          <p:cNvSpPr/>
          <p:nvPr/>
        </p:nvSpPr>
        <p:spPr>
          <a:xfrm>
            <a:off x="4189324" y="1734147"/>
            <a:ext cx="3495794" cy="1071563"/>
          </a:xfrm>
          <a:prstGeom prst="rect">
            <a:avLst/>
          </a:prstGeom>
          <a:noFill/>
          <a:ln/>
        </p:spPr>
        <p:txBody>
          <a:bodyPr wrap="square" lIns="0" tIns="0" rIns="0" bIns="0" rtlCol="0" anchor="t"/>
          <a:lstStyle/>
          <a:p>
            <a:pPr>
              <a:lnSpc>
                <a:spcPts val="1650"/>
              </a:lnSpc>
            </a:pPr>
            <a:r>
              <a:rPr lang="en-US" sz="1400" b="1" dirty="0">
                <a:solidFill>
                  <a:srgbClr val="FFFFFF"/>
                </a:solidFill>
                <a:latin typeface="Arial" panose="020B0604020202020204" pitchFamily="34" charset="0"/>
                <a:ea typeface="Inter" pitchFamily="34" charset="-122"/>
                <a:cs typeface="Arial" panose="020B0604020202020204" pitchFamily="34" charset="0"/>
              </a:rPr>
              <a:t>Osteoarthritis (OA)</a:t>
            </a:r>
            <a:r>
              <a:rPr lang="en-US" sz="1400" dirty="0">
                <a:solidFill>
                  <a:srgbClr val="FFFFFF"/>
                </a:solidFill>
                <a:latin typeface="Arial" panose="020B0604020202020204" pitchFamily="34" charset="0"/>
                <a:ea typeface="Inter" pitchFamily="34" charset="-122"/>
                <a:cs typeface="Arial" panose="020B0604020202020204" pitchFamily="34" charset="0"/>
              </a:rPr>
              <a:t> is a common chronic degenerative joint disease where the body can no longer maintain joint cartilage, leading to pain, stiffness and reduced mobility (</a:t>
            </a:r>
            <a:r>
              <a:rPr lang="en-GB" sz="1400" dirty="0">
                <a:solidFill>
                  <a:schemeClr val="bg1"/>
                </a:solidFill>
                <a:latin typeface="Arial" panose="020B0604020202020204" pitchFamily="34" charset="0"/>
                <a:cs typeface="Arial" panose="020B0604020202020204" pitchFamily="34" charset="0"/>
              </a:rPr>
              <a:t>Hunter &amp; Bierma-Zeinstra, 2019</a:t>
            </a:r>
            <a:r>
              <a:rPr lang="en-US" sz="1400" dirty="0">
                <a:solidFill>
                  <a:schemeClr val="bg1"/>
                </a:solidFill>
                <a:latin typeface="Arial" panose="020B0604020202020204" pitchFamily="34" charset="0"/>
                <a:ea typeface="Inter" pitchFamily="34" charset="-122"/>
                <a:cs typeface="Arial" panose="020B0604020202020204" pitchFamily="34" charset="0"/>
              </a:rPr>
              <a:t>).</a:t>
            </a:r>
            <a:endParaRPr lang="en-US" sz="1400" dirty="0">
              <a:solidFill>
                <a:schemeClr val="bg1"/>
              </a:solidFill>
              <a:latin typeface="Arial" panose="020B0604020202020204" pitchFamily="34" charset="0"/>
              <a:cs typeface="Arial" panose="020B0604020202020204" pitchFamily="34" charset="0"/>
            </a:endParaRPr>
          </a:p>
        </p:txBody>
      </p:sp>
      <p:sp>
        <p:nvSpPr>
          <p:cNvPr id="13" name="Text 6">
            <a:extLst>
              <a:ext uri="{FF2B5EF4-FFF2-40B4-BE49-F238E27FC236}">
                <a16:creationId xmlns:a16="http://schemas.microsoft.com/office/drawing/2014/main" id="{673C52B1-3A2B-3417-8BCA-A91C658E8AC9}"/>
              </a:ext>
            </a:extLst>
          </p:cNvPr>
          <p:cNvSpPr/>
          <p:nvPr/>
        </p:nvSpPr>
        <p:spPr>
          <a:xfrm>
            <a:off x="4189325" y="3273006"/>
            <a:ext cx="3495794" cy="857250"/>
          </a:xfrm>
          <a:prstGeom prst="rect">
            <a:avLst/>
          </a:prstGeom>
          <a:noFill/>
          <a:ln/>
        </p:spPr>
        <p:txBody>
          <a:bodyPr wrap="square" lIns="0" tIns="0" rIns="0" bIns="0" rtlCol="0" anchor="t"/>
          <a:lstStyle/>
          <a:p>
            <a:pPr>
              <a:lnSpc>
                <a:spcPts val="1650"/>
              </a:lnSpc>
            </a:pPr>
            <a:r>
              <a:rPr lang="en-US" sz="1400" b="1" dirty="0">
                <a:solidFill>
                  <a:srgbClr val="FFFFFF"/>
                </a:solidFill>
                <a:latin typeface="Arial" panose="020B0604020202020204" pitchFamily="34" charset="0"/>
                <a:ea typeface="Inter" pitchFamily="34" charset="-122"/>
                <a:cs typeface="Arial" panose="020B0604020202020204" pitchFamily="34" charset="0"/>
              </a:rPr>
              <a:t>Rheumatoid Arthritis (RA)</a:t>
            </a:r>
            <a:r>
              <a:rPr lang="en-US" sz="1400" dirty="0">
                <a:solidFill>
                  <a:srgbClr val="FFFFFF"/>
                </a:solidFill>
                <a:latin typeface="Arial" panose="020B0604020202020204" pitchFamily="34" charset="0"/>
                <a:ea typeface="Inter" pitchFamily="34" charset="-122"/>
                <a:cs typeface="Arial" panose="020B0604020202020204" pitchFamily="34" charset="0"/>
              </a:rPr>
              <a:t> is a chronic, progressive autoimmune disease associated with inflammation principally in synovial joints (</a:t>
            </a:r>
            <a:r>
              <a:rPr lang="en-GB" sz="1400" dirty="0">
                <a:solidFill>
                  <a:schemeClr val="bg1"/>
                </a:solidFill>
                <a:latin typeface="Arial" panose="020B0604020202020204" pitchFamily="34" charset="0"/>
                <a:cs typeface="Arial" panose="020B0604020202020204" pitchFamily="34" charset="0"/>
              </a:rPr>
              <a:t>McInnes &amp; </a:t>
            </a:r>
            <a:r>
              <a:rPr lang="en-GB" sz="1400" dirty="0" err="1">
                <a:solidFill>
                  <a:schemeClr val="bg1"/>
                </a:solidFill>
                <a:latin typeface="Arial" panose="020B0604020202020204" pitchFamily="34" charset="0"/>
                <a:cs typeface="Arial" panose="020B0604020202020204" pitchFamily="34" charset="0"/>
              </a:rPr>
              <a:t>Schett</a:t>
            </a:r>
            <a:r>
              <a:rPr lang="en-GB" sz="1400" dirty="0">
                <a:solidFill>
                  <a:schemeClr val="bg1"/>
                </a:solidFill>
                <a:latin typeface="Arial" panose="020B0604020202020204" pitchFamily="34" charset="0"/>
                <a:cs typeface="Arial" panose="020B0604020202020204" pitchFamily="34" charset="0"/>
              </a:rPr>
              <a:t>, 2017</a:t>
            </a:r>
            <a:r>
              <a:rPr lang="en-US" sz="1400" dirty="0">
                <a:solidFill>
                  <a:schemeClr val="bg1"/>
                </a:solidFill>
                <a:latin typeface="Arial" panose="020B0604020202020204" pitchFamily="34" charset="0"/>
                <a:ea typeface="Inter" pitchFamily="34" charset="-122"/>
                <a:cs typeface="Arial" panose="020B0604020202020204" pitchFamily="34" charset="0"/>
              </a:rPr>
              <a:t>).</a:t>
            </a:r>
            <a:endParaRPr lang="en-US" sz="1400" dirty="0">
              <a:solidFill>
                <a:schemeClr val="bg1"/>
              </a:solidFill>
              <a:latin typeface="Arial" panose="020B0604020202020204" pitchFamily="34" charset="0"/>
              <a:cs typeface="Arial" panose="020B0604020202020204" pitchFamily="34" charset="0"/>
            </a:endParaRPr>
          </a:p>
        </p:txBody>
      </p:sp>
      <p:sp>
        <p:nvSpPr>
          <p:cNvPr id="14" name="Text 7">
            <a:extLst>
              <a:ext uri="{FF2B5EF4-FFF2-40B4-BE49-F238E27FC236}">
                <a16:creationId xmlns:a16="http://schemas.microsoft.com/office/drawing/2014/main" id="{C0627D16-6AA1-0347-0418-F843696ED2C2}"/>
              </a:ext>
            </a:extLst>
          </p:cNvPr>
          <p:cNvSpPr/>
          <p:nvPr/>
        </p:nvSpPr>
        <p:spPr>
          <a:xfrm>
            <a:off x="4189325" y="4950320"/>
            <a:ext cx="3495794" cy="1071563"/>
          </a:xfrm>
          <a:prstGeom prst="rect">
            <a:avLst/>
          </a:prstGeom>
          <a:noFill/>
          <a:ln/>
        </p:spPr>
        <p:txBody>
          <a:bodyPr wrap="square" lIns="0" tIns="0" rIns="0" bIns="0" rtlCol="0" anchor="t"/>
          <a:lstStyle/>
          <a:p>
            <a:pPr marL="0" indent="0" algn="l">
              <a:lnSpc>
                <a:spcPts val="1650"/>
              </a:lnSpc>
              <a:buNone/>
            </a:pPr>
            <a:r>
              <a:rPr lang="en-US" sz="1400" b="1" dirty="0">
                <a:solidFill>
                  <a:srgbClr val="FFFFFF"/>
                </a:solidFill>
                <a:latin typeface="Arial" panose="020B0604020202020204" pitchFamily="34" charset="0"/>
                <a:ea typeface="Inter" pitchFamily="34" charset="-122"/>
                <a:cs typeface="Arial" panose="020B0604020202020204" pitchFamily="34" charset="0"/>
              </a:rPr>
              <a:t>Inflammatory Arthritis</a:t>
            </a:r>
            <a:r>
              <a:rPr lang="en-US" sz="1400" dirty="0">
                <a:solidFill>
                  <a:srgbClr val="FFFFFF"/>
                </a:solidFill>
                <a:latin typeface="Arial" panose="020B0604020202020204" pitchFamily="34" charset="0"/>
                <a:ea typeface="Inter" pitchFamily="34" charset="-122"/>
                <a:cs typeface="Arial" panose="020B0604020202020204" pitchFamily="34" charset="0"/>
              </a:rPr>
              <a:t> is a chronic disease in which the immune system misidentifies body tissues as harmful and attacks them, resulting in inflammation of joint tissues (NHS Devon, 2019).</a:t>
            </a:r>
            <a:endParaRPr lang="en-US" sz="1400" dirty="0">
              <a:latin typeface="Arial" panose="020B0604020202020204" pitchFamily="34" charset="0"/>
              <a:cs typeface="Arial" panose="020B0604020202020204" pitchFamily="34" charset="0"/>
            </a:endParaRPr>
          </a:p>
        </p:txBody>
      </p:sp>
      <p:sp>
        <p:nvSpPr>
          <p:cNvPr id="15" name="Text 8">
            <a:extLst>
              <a:ext uri="{FF2B5EF4-FFF2-40B4-BE49-F238E27FC236}">
                <a16:creationId xmlns:a16="http://schemas.microsoft.com/office/drawing/2014/main" id="{0E41D83C-E697-546B-7760-5791D159E2CA}"/>
              </a:ext>
            </a:extLst>
          </p:cNvPr>
          <p:cNvSpPr/>
          <p:nvPr/>
        </p:nvSpPr>
        <p:spPr>
          <a:xfrm>
            <a:off x="8124341" y="1168718"/>
            <a:ext cx="1984653" cy="248007"/>
          </a:xfrm>
          <a:prstGeom prst="rect">
            <a:avLst/>
          </a:prstGeom>
          <a:noFill/>
          <a:ln/>
        </p:spPr>
        <p:txBody>
          <a:bodyPr wrap="none" lIns="0" tIns="0" rIns="0" bIns="0" rtlCol="0" anchor="t"/>
          <a:lstStyle/>
          <a:p>
            <a:pPr marL="0" indent="0" algn="l">
              <a:lnSpc>
                <a:spcPts val="19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Key Symptoms</a:t>
            </a:r>
            <a:endParaRPr lang="en-US" sz="1600" b="1" dirty="0">
              <a:latin typeface="Arial" panose="020B0604020202020204" pitchFamily="34" charset="0"/>
              <a:cs typeface="Arial" panose="020B0604020202020204" pitchFamily="34" charset="0"/>
            </a:endParaRPr>
          </a:p>
        </p:txBody>
      </p:sp>
      <p:sp>
        <p:nvSpPr>
          <p:cNvPr id="16" name="Text 9">
            <a:extLst>
              <a:ext uri="{FF2B5EF4-FFF2-40B4-BE49-F238E27FC236}">
                <a16:creationId xmlns:a16="http://schemas.microsoft.com/office/drawing/2014/main" id="{990963CC-882C-1044-66A1-72C7E8B5C79A}"/>
              </a:ext>
            </a:extLst>
          </p:cNvPr>
          <p:cNvSpPr/>
          <p:nvPr/>
        </p:nvSpPr>
        <p:spPr>
          <a:xfrm>
            <a:off x="8075164" y="1495144"/>
            <a:ext cx="4067659" cy="2040395"/>
          </a:xfrm>
          <a:prstGeom prst="rect">
            <a:avLst/>
          </a:prstGeom>
          <a:noFill/>
          <a:ln/>
        </p:spPr>
        <p:txBody>
          <a:bodyPr wrap="square" lIns="0" tIns="0" rIns="0" bIns="0" rtlCol="0" anchor="t"/>
          <a:lstStyle/>
          <a:p>
            <a:pPr marL="342900" indent="-342900" algn="l">
              <a:lnSpc>
                <a:spcPts val="1650"/>
              </a:lnSpc>
              <a:buSzPct val="100000"/>
              <a:buChar char="•"/>
            </a:pPr>
            <a:r>
              <a:rPr lang="en-US" sz="1400" dirty="0">
                <a:latin typeface="Arial" panose="020B0604020202020204" pitchFamily="34" charset="0"/>
                <a:ea typeface="Inter" pitchFamily="34" charset="-122"/>
                <a:cs typeface="Arial" panose="020B0604020202020204" pitchFamily="34" charset="0"/>
              </a:rPr>
              <a:t>Joint pain, swelling and tenderness</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dirty="0">
                <a:latin typeface="Arial" panose="020B0604020202020204" pitchFamily="34" charset="0"/>
                <a:ea typeface="Inter" pitchFamily="34" charset="-122"/>
                <a:cs typeface="Arial" panose="020B0604020202020204" pitchFamily="34" charset="0"/>
              </a:rPr>
              <a:t>Morning stiffness lasting &gt;30 minutes (RA indicator)</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dirty="0">
                <a:latin typeface="Arial" panose="020B0604020202020204" pitchFamily="34" charset="0"/>
                <a:ea typeface="Inter" pitchFamily="34" charset="-122"/>
                <a:cs typeface="Arial" panose="020B0604020202020204" pitchFamily="34" charset="0"/>
              </a:rPr>
              <a:t>Reduced range of movement and function</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dirty="0">
                <a:latin typeface="Arial" panose="020B0604020202020204" pitchFamily="34" charset="0"/>
                <a:ea typeface="Inter" pitchFamily="34" charset="-122"/>
                <a:cs typeface="Arial" panose="020B0604020202020204" pitchFamily="34" charset="0"/>
              </a:rPr>
              <a:t>Fatigue, fever and systemic malaise (RA)</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dirty="0">
                <a:latin typeface="Arial" panose="020B0604020202020204" pitchFamily="34" charset="0"/>
                <a:ea typeface="Inter" pitchFamily="34" charset="-122"/>
                <a:cs typeface="Arial" panose="020B0604020202020204" pitchFamily="34" charset="0"/>
              </a:rPr>
              <a:t>Cartilage loss, bone spur formation and joint deformity (OA)</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dirty="0">
                <a:latin typeface="Arial" panose="020B0604020202020204" pitchFamily="34" charset="0"/>
                <a:ea typeface="Inter" pitchFamily="34" charset="-122"/>
                <a:cs typeface="Arial" panose="020B0604020202020204" pitchFamily="34" charset="0"/>
              </a:rPr>
              <a:t>Dactylitis — whole-digit inflammation (Psoriatic Arthritis)</a:t>
            </a:r>
            <a:endParaRPr lang="en-US" sz="1400" dirty="0">
              <a:latin typeface="Arial" panose="020B0604020202020204" pitchFamily="34" charset="0"/>
              <a:cs typeface="Arial" panose="020B0604020202020204" pitchFamily="34" charset="0"/>
            </a:endParaRPr>
          </a:p>
        </p:txBody>
      </p:sp>
      <p:sp>
        <p:nvSpPr>
          <p:cNvPr id="17" name="Text 10">
            <a:extLst>
              <a:ext uri="{FF2B5EF4-FFF2-40B4-BE49-F238E27FC236}">
                <a16:creationId xmlns:a16="http://schemas.microsoft.com/office/drawing/2014/main" id="{39E0EB4C-B9B8-C17A-3C65-0BEF3901D4F2}"/>
              </a:ext>
            </a:extLst>
          </p:cNvPr>
          <p:cNvSpPr/>
          <p:nvPr/>
        </p:nvSpPr>
        <p:spPr>
          <a:xfrm>
            <a:off x="8197077" y="3720967"/>
            <a:ext cx="1984653" cy="248007"/>
          </a:xfrm>
          <a:prstGeom prst="rect">
            <a:avLst/>
          </a:prstGeom>
          <a:noFill/>
          <a:ln/>
        </p:spPr>
        <p:txBody>
          <a:bodyPr wrap="none" lIns="0" tIns="0" rIns="0" bIns="0" rtlCol="0" anchor="t"/>
          <a:lstStyle/>
          <a:p>
            <a:pPr marL="0" indent="0" algn="l">
              <a:lnSpc>
                <a:spcPts val="19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Aetiology (Causes)</a:t>
            </a:r>
            <a:endParaRPr lang="en-US" sz="1600" b="1" dirty="0">
              <a:latin typeface="Arial" panose="020B0604020202020204" pitchFamily="34" charset="0"/>
              <a:cs typeface="Arial" panose="020B0604020202020204" pitchFamily="34" charset="0"/>
            </a:endParaRPr>
          </a:p>
        </p:txBody>
      </p:sp>
      <p:sp>
        <p:nvSpPr>
          <p:cNvPr id="18" name="Text 11">
            <a:extLst>
              <a:ext uri="{FF2B5EF4-FFF2-40B4-BE49-F238E27FC236}">
                <a16:creationId xmlns:a16="http://schemas.microsoft.com/office/drawing/2014/main" id="{5A8BE0FA-08BB-3E87-610B-460CE82BCB93}"/>
              </a:ext>
            </a:extLst>
          </p:cNvPr>
          <p:cNvSpPr/>
          <p:nvPr/>
        </p:nvSpPr>
        <p:spPr>
          <a:xfrm>
            <a:off x="8075164" y="4100968"/>
            <a:ext cx="4018483" cy="2401869"/>
          </a:xfrm>
          <a:prstGeom prst="rect">
            <a:avLst/>
          </a:prstGeom>
          <a:noFill/>
          <a:ln/>
        </p:spPr>
        <p:txBody>
          <a:bodyPr wrap="square" lIns="0" tIns="0" rIns="0" bIns="0" rtlCol="0" anchor="t"/>
          <a:lstStyle/>
          <a:p>
            <a:pPr marL="342900" indent="-342900" algn="l">
              <a:lnSpc>
                <a:spcPts val="1650"/>
              </a:lnSpc>
              <a:buSzPct val="100000"/>
              <a:buChar char="•"/>
            </a:pPr>
            <a:r>
              <a:rPr lang="en-US" sz="1400" b="1" dirty="0">
                <a:latin typeface="Arial" panose="020B0604020202020204" pitchFamily="34" charset="0"/>
                <a:ea typeface="Inter" pitchFamily="34" charset="-122"/>
                <a:cs typeface="Arial" panose="020B0604020202020204" pitchFamily="34" charset="0"/>
              </a:rPr>
              <a:t>Age:</a:t>
            </a:r>
            <a:r>
              <a:rPr lang="en-US" sz="1400" dirty="0">
                <a:latin typeface="Arial" panose="020B0604020202020204" pitchFamily="34" charset="0"/>
                <a:ea typeface="Inter" pitchFamily="34" charset="-122"/>
                <a:cs typeface="Arial" panose="020B0604020202020204" pitchFamily="34" charset="0"/>
              </a:rPr>
              <a:t> Risk increases significantly with age, OA uncommon below 45</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b="1" dirty="0">
                <a:latin typeface="Arial" panose="020B0604020202020204" pitchFamily="34" charset="0"/>
                <a:ea typeface="Inter" pitchFamily="34" charset="-122"/>
                <a:cs typeface="Arial" panose="020B0604020202020204" pitchFamily="34" charset="0"/>
              </a:rPr>
              <a:t>Genetics:</a:t>
            </a:r>
            <a:r>
              <a:rPr lang="en-US" sz="1400" dirty="0">
                <a:latin typeface="Arial" panose="020B0604020202020204" pitchFamily="34" charset="0"/>
                <a:ea typeface="Inter" pitchFamily="34" charset="-122"/>
                <a:cs typeface="Arial" panose="020B0604020202020204" pitchFamily="34" charset="0"/>
              </a:rPr>
              <a:t> Family history is a recognised risk factor</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b="1" dirty="0">
                <a:latin typeface="Arial" panose="020B0604020202020204" pitchFamily="34" charset="0"/>
                <a:ea typeface="Inter" pitchFamily="34" charset="-122"/>
                <a:cs typeface="Arial" panose="020B0604020202020204" pitchFamily="34" charset="0"/>
              </a:rPr>
              <a:t>Obesity:</a:t>
            </a:r>
            <a:r>
              <a:rPr lang="en-US" sz="1400" dirty="0">
                <a:latin typeface="Arial" panose="020B0604020202020204" pitchFamily="34" charset="0"/>
                <a:ea typeface="Inter" pitchFamily="34" charset="-122"/>
                <a:cs typeface="Arial" panose="020B0604020202020204" pitchFamily="34" charset="0"/>
              </a:rPr>
              <a:t> Places excess strain on weight-bearing joints</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b="1" dirty="0">
                <a:latin typeface="Arial" panose="020B0604020202020204" pitchFamily="34" charset="0"/>
                <a:ea typeface="Inter" pitchFamily="34" charset="-122"/>
                <a:cs typeface="Arial" panose="020B0604020202020204" pitchFamily="34" charset="0"/>
              </a:rPr>
              <a:t>Sex:</a:t>
            </a:r>
            <a:r>
              <a:rPr lang="en-US" sz="1400" dirty="0">
                <a:latin typeface="Arial" panose="020B0604020202020204" pitchFamily="34" charset="0"/>
                <a:ea typeface="Inter" pitchFamily="34" charset="-122"/>
                <a:cs typeface="Arial" panose="020B0604020202020204" pitchFamily="34" charset="0"/>
              </a:rPr>
              <a:t> More common in women than men</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b="1" dirty="0">
                <a:latin typeface="Arial" panose="020B0604020202020204" pitchFamily="34" charset="0"/>
                <a:ea typeface="Inter" pitchFamily="34" charset="-122"/>
                <a:cs typeface="Arial" panose="020B0604020202020204" pitchFamily="34" charset="0"/>
              </a:rPr>
              <a:t>Prior joint injury</a:t>
            </a:r>
            <a:r>
              <a:rPr lang="en-US" sz="1400" dirty="0">
                <a:latin typeface="Arial" panose="020B0604020202020204" pitchFamily="34" charset="0"/>
                <a:ea typeface="Inter" pitchFamily="34" charset="-122"/>
                <a:cs typeface="Arial" panose="020B0604020202020204" pitchFamily="34" charset="0"/>
              </a:rPr>
              <a:t> or repetitive occupational stress</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b="1" dirty="0">
                <a:latin typeface="Arial" panose="020B0604020202020204" pitchFamily="34" charset="0"/>
                <a:ea typeface="Inter" pitchFamily="34" charset="-122"/>
                <a:cs typeface="Arial" panose="020B0604020202020204" pitchFamily="34" charset="0"/>
              </a:rPr>
              <a:t>Autoimmune dysregulation</a:t>
            </a:r>
            <a:r>
              <a:rPr lang="en-US" sz="1400" dirty="0">
                <a:latin typeface="Arial" panose="020B0604020202020204" pitchFamily="34" charset="0"/>
                <a:ea typeface="Inter" pitchFamily="34" charset="-122"/>
                <a:cs typeface="Arial" panose="020B0604020202020204" pitchFamily="34" charset="0"/>
              </a:rPr>
              <a:t> (RA, Psoriatic Arthritis)</a:t>
            </a:r>
            <a:endParaRPr lang="en-US" sz="1400" dirty="0">
              <a:latin typeface="Arial" panose="020B0604020202020204" pitchFamily="34" charset="0"/>
              <a:cs typeface="Arial" panose="020B0604020202020204" pitchFamily="34" charset="0"/>
            </a:endParaRPr>
          </a:p>
        </p:txBody>
      </p:sp>
      <p:pic>
        <p:nvPicPr>
          <p:cNvPr id="1030" name="Picture 6" descr="Rheumatoid arthritis - Symptoms and causes - Mayo Clinic">
            <a:extLst>
              <a:ext uri="{FF2B5EF4-FFF2-40B4-BE49-F238E27FC236}">
                <a16:creationId xmlns:a16="http://schemas.microsoft.com/office/drawing/2014/main" id="{63103C66-BF06-76BE-1D42-5E1F2AC864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38"/>
          <a:stretch>
            <a:fillRect/>
          </a:stretch>
        </p:blipFill>
        <p:spPr bwMode="auto">
          <a:xfrm>
            <a:off x="366643" y="148584"/>
            <a:ext cx="3584615" cy="4972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6724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0" descr="preencoded.png">
            <a:extLst>
              <a:ext uri="{FF2B5EF4-FFF2-40B4-BE49-F238E27FC236}">
                <a16:creationId xmlns:a16="http://schemas.microsoft.com/office/drawing/2014/main" id="{0ECA83EE-87FD-FA82-405F-439717C94BF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6082" y="-268962"/>
            <a:ext cx="73744" cy="134898"/>
          </a:xfrm>
          <a:prstGeom prst="rect">
            <a:avLst/>
          </a:prstGeom>
        </p:spPr>
      </p:pic>
      <p:sp>
        <p:nvSpPr>
          <p:cNvPr id="5" name="Text 2">
            <a:extLst>
              <a:ext uri="{FF2B5EF4-FFF2-40B4-BE49-F238E27FC236}">
                <a16:creationId xmlns:a16="http://schemas.microsoft.com/office/drawing/2014/main" id="{7D9B7E75-4EC0-57A7-FDBF-162A3E1A9946}"/>
              </a:ext>
            </a:extLst>
          </p:cNvPr>
          <p:cNvSpPr/>
          <p:nvPr/>
        </p:nvSpPr>
        <p:spPr>
          <a:xfrm>
            <a:off x="304684" y="28694"/>
            <a:ext cx="5618134" cy="527090"/>
          </a:xfrm>
          <a:prstGeom prst="rect">
            <a:avLst/>
          </a:prstGeom>
          <a:noFill/>
          <a:ln/>
        </p:spPr>
        <p:txBody>
          <a:bodyPr wrap="none" lIns="0" tIns="0" rIns="0" bIns="0" rtlCol="0" anchor="t"/>
          <a:lstStyle/>
          <a:p>
            <a:pPr marL="0" indent="0" algn="l">
              <a:lnSpc>
                <a:spcPts val="415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Prevalence: UK &amp; Worldwide</a:t>
            </a:r>
            <a:endParaRPr lang="en-US" sz="3200" b="1" dirty="0">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6C22B621-24D8-5D30-FC2B-FDD43506769F}"/>
              </a:ext>
            </a:extLst>
          </p:cNvPr>
          <p:cNvSpPr/>
          <p:nvPr/>
        </p:nvSpPr>
        <p:spPr>
          <a:xfrm>
            <a:off x="323590" y="852460"/>
            <a:ext cx="1452608" cy="556617"/>
          </a:xfrm>
          <a:prstGeom prst="rect">
            <a:avLst/>
          </a:prstGeom>
          <a:noFill/>
          <a:ln/>
        </p:spPr>
        <p:txBody>
          <a:bodyPr wrap="none" lIns="0" tIns="0" rIns="0" bIns="0" rtlCol="0" anchor="t"/>
          <a:lstStyle/>
          <a:p>
            <a:pPr marL="0" indent="0" algn="ctr">
              <a:lnSpc>
                <a:spcPts val="4350"/>
              </a:lnSpc>
              <a:buNone/>
            </a:pPr>
            <a:r>
              <a:rPr lang="en-US" sz="2800" dirty="0">
                <a:solidFill>
                  <a:srgbClr val="125753"/>
                </a:solidFill>
                <a:latin typeface="Arial" panose="020B0604020202020204" pitchFamily="34" charset="0"/>
                <a:ea typeface="Manrope Semi Bold" pitchFamily="34" charset="-122"/>
                <a:cs typeface="Arial" panose="020B0604020202020204" pitchFamily="34" charset="0"/>
              </a:rPr>
              <a:t>10M+</a:t>
            </a:r>
            <a:endParaRPr lang="en-US" sz="2800" dirty="0">
              <a:latin typeface="Arial" panose="020B0604020202020204" pitchFamily="34" charset="0"/>
              <a:cs typeface="Arial" panose="020B0604020202020204" pitchFamily="34" charset="0"/>
            </a:endParaRPr>
          </a:p>
        </p:txBody>
      </p:sp>
      <p:sp>
        <p:nvSpPr>
          <p:cNvPr id="7" name="Text 4">
            <a:extLst>
              <a:ext uri="{FF2B5EF4-FFF2-40B4-BE49-F238E27FC236}">
                <a16:creationId xmlns:a16="http://schemas.microsoft.com/office/drawing/2014/main" id="{0C32615F-4D03-A50F-9AA9-297766875F35}"/>
              </a:ext>
            </a:extLst>
          </p:cNvPr>
          <p:cNvSpPr/>
          <p:nvPr/>
        </p:nvSpPr>
        <p:spPr>
          <a:xfrm>
            <a:off x="353171" y="1372911"/>
            <a:ext cx="1632916" cy="263485"/>
          </a:xfrm>
          <a:prstGeom prst="rect">
            <a:avLst/>
          </a:prstGeom>
          <a:noFill/>
          <a:ln/>
        </p:spPr>
        <p:txBody>
          <a:bodyPr wrap="none" lIns="0" tIns="0" rIns="0" bIns="0" rtlCol="0" anchor="t"/>
          <a:lstStyle/>
          <a:p>
            <a:pPr marL="0" indent="0" algn="ctr">
              <a:lnSpc>
                <a:spcPts val="2050"/>
              </a:lnSpc>
              <a:buNone/>
            </a:pPr>
            <a:r>
              <a:rPr lang="en-US" sz="1600" dirty="0">
                <a:latin typeface="Arial" panose="020B0604020202020204" pitchFamily="34" charset="0"/>
                <a:ea typeface="Manrope Semi Bold" pitchFamily="34" charset="-122"/>
                <a:cs typeface="Arial" panose="020B0604020202020204" pitchFamily="34" charset="0"/>
              </a:rPr>
              <a:t>People in the UK</a:t>
            </a:r>
            <a:endParaRPr lang="en-US" sz="1600" dirty="0">
              <a:latin typeface="Arial" panose="020B0604020202020204" pitchFamily="34" charset="0"/>
              <a:cs typeface="Arial" panose="020B0604020202020204" pitchFamily="34" charset="0"/>
            </a:endParaRPr>
          </a:p>
        </p:txBody>
      </p:sp>
      <p:sp>
        <p:nvSpPr>
          <p:cNvPr id="8" name="Text 5">
            <a:extLst>
              <a:ext uri="{FF2B5EF4-FFF2-40B4-BE49-F238E27FC236}">
                <a16:creationId xmlns:a16="http://schemas.microsoft.com/office/drawing/2014/main" id="{63D7B6A8-9A79-A411-627E-BD10556E6FEF}"/>
              </a:ext>
            </a:extLst>
          </p:cNvPr>
          <p:cNvSpPr/>
          <p:nvPr/>
        </p:nvSpPr>
        <p:spPr>
          <a:xfrm>
            <a:off x="353171" y="1853365"/>
            <a:ext cx="2221032" cy="1095109"/>
          </a:xfrm>
          <a:prstGeom prst="rect">
            <a:avLst/>
          </a:prstGeom>
          <a:noFill/>
          <a:ln/>
        </p:spPr>
        <p:txBody>
          <a:bodyPr wrap="square" lIns="0" tIns="0" rIns="0" bIns="0" rtlCol="0" anchor="t"/>
          <a:lstStyle/>
          <a:p>
            <a:pPr marL="0" indent="0" algn="just">
              <a:lnSpc>
                <a:spcPts val="1800"/>
              </a:lnSpc>
              <a:buNone/>
            </a:pPr>
            <a:r>
              <a:rPr lang="en-US" sz="1400" dirty="0">
                <a:latin typeface="Arial" panose="020B0604020202020204" pitchFamily="34" charset="0"/>
                <a:ea typeface="Inter" pitchFamily="34" charset="-122"/>
                <a:cs typeface="Arial" panose="020B0604020202020204" pitchFamily="34" charset="0"/>
              </a:rPr>
              <a:t>Over 10 million adults, young people and children in the UK live with arthritis — that's 1 in 6 people (Versus Arthritis, 2024).</a:t>
            </a:r>
            <a:endParaRPr lang="en-US" sz="1400" dirty="0">
              <a:latin typeface="Arial" panose="020B0604020202020204" pitchFamily="34" charset="0"/>
              <a:cs typeface="Arial" panose="020B0604020202020204" pitchFamily="34" charset="0"/>
            </a:endParaRPr>
          </a:p>
        </p:txBody>
      </p:sp>
      <p:sp>
        <p:nvSpPr>
          <p:cNvPr id="9" name="Text 6">
            <a:extLst>
              <a:ext uri="{FF2B5EF4-FFF2-40B4-BE49-F238E27FC236}">
                <a16:creationId xmlns:a16="http://schemas.microsoft.com/office/drawing/2014/main" id="{96094DAF-4B89-4443-3151-21013BEE22B4}"/>
              </a:ext>
            </a:extLst>
          </p:cNvPr>
          <p:cNvSpPr/>
          <p:nvPr/>
        </p:nvSpPr>
        <p:spPr>
          <a:xfrm>
            <a:off x="2892374" y="852460"/>
            <a:ext cx="1452673" cy="556617"/>
          </a:xfrm>
          <a:prstGeom prst="rect">
            <a:avLst/>
          </a:prstGeom>
          <a:noFill/>
          <a:ln/>
        </p:spPr>
        <p:txBody>
          <a:bodyPr wrap="none" lIns="0" tIns="0" rIns="0" bIns="0" rtlCol="0" anchor="t"/>
          <a:lstStyle/>
          <a:p>
            <a:pPr marL="0" indent="0" algn="ctr">
              <a:lnSpc>
                <a:spcPts val="4350"/>
              </a:lnSpc>
              <a:buNone/>
            </a:pPr>
            <a:r>
              <a:rPr lang="en-US" sz="2800" dirty="0">
                <a:solidFill>
                  <a:srgbClr val="125753"/>
                </a:solidFill>
                <a:latin typeface="Arial" panose="020B0604020202020204" pitchFamily="34" charset="0"/>
                <a:ea typeface="Manrope Semi Bold" pitchFamily="34" charset="-122"/>
                <a:cs typeface="Arial" panose="020B0604020202020204" pitchFamily="34" charset="0"/>
              </a:rPr>
              <a:t>9M</a:t>
            </a:r>
            <a:endParaRPr lang="en-US" sz="2800" dirty="0">
              <a:latin typeface="Arial" panose="020B0604020202020204" pitchFamily="34" charset="0"/>
              <a:cs typeface="Arial" panose="020B0604020202020204" pitchFamily="34" charset="0"/>
            </a:endParaRPr>
          </a:p>
        </p:txBody>
      </p:sp>
      <p:sp>
        <p:nvSpPr>
          <p:cNvPr id="10" name="Text 7">
            <a:extLst>
              <a:ext uri="{FF2B5EF4-FFF2-40B4-BE49-F238E27FC236}">
                <a16:creationId xmlns:a16="http://schemas.microsoft.com/office/drawing/2014/main" id="{2CD2D690-7E7C-7CEE-76B5-45A48271E348}"/>
              </a:ext>
            </a:extLst>
          </p:cNvPr>
          <p:cNvSpPr/>
          <p:nvPr/>
        </p:nvSpPr>
        <p:spPr>
          <a:xfrm>
            <a:off x="3059436" y="1363155"/>
            <a:ext cx="1225625" cy="263485"/>
          </a:xfrm>
          <a:prstGeom prst="rect">
            <a:avLst/>
          </a:prstGeom>
          <a:noFill/>
          <a:ln/>
        </p:spPr>
        <p:txBody>
          <a:bodyPr wrap="none" lIns="0" tIns="0" rIns="0" bIns="0" rtlCol="0" anchor="t"/>
          <a:lstStyle/>
          <a:p>
            <a:pPr marL="0" indent="0" algn="ctr">
              <a:lnSpc>
                <a:spcPts val="2050"/>
              </a:lnSpc>
              <a:buNone/>
            </a:pPr>
            <a:r>
              <a:rPr lang="en-US" sz="1600" dirty="0">
                <a:latin typeface="Arial" panose="020B0604020202020204" pitchFamily="34" charset="0"/>
                <a:ea typeface="Manrope Semi Bold" pitchFamily="34" charset="-122"/>
                <a:cs typeface="Arial" panose="020B0604020202020204" pitchFamily="34" charset="0"/>
              </a:rPr>
              <a:t>OA in the UK</a:t>
            </a:r>
            <a:endParaRPr lang="en-US" sz="1600" dirty="0">
              <a:latin typeface="Arial" panose="020B0604020202020204" pitchFamily="34" charset="0"/>
              <a:cs typeface="Arial" panose="020B0604020202020204" pitchFamily="34" charset="0"/>
            </a:endParaRPr>
          </a:p>
        </p:txBody>
      </p:sp>
      <p:sp>
        <p:nvSpPr>
          <p:cNvPr id="11" name="Text 8">
            <a:extLst>
              <a:ext uri="{FF2B5EF4-FFF2-40B4-BE49-F238E27FC236}">
                <a16:creationId xmlns:a16="http://schemas.microsoft.com/office/drawing/2014/main" id="{5FCB557B-528D-3A10-FD1B-E1EF8A317DB1}"/>
              </a:ext>
            </a:extLst>
          </p:cNvPr>
          <p:cNvSpPr/>
          <p:nvPr/>
        </p:nvSpPr>
        <p:spPr>
          <a:xfrm>
            <a:off x="2997295" y="1839156"/>
            <a:ext cx="2345671" cy="983038"/>
          </a:xfrm>
          <a:prstGeom prst="rect">
            <a:avLst/>
          </a:prstGeom>
          <a:noFill/>
          <a:ln/>
        </p:spPr>
        <p:txBody>
          <a:bodyPr wrap="square" lIns="0" tIns="0" rIns="0" bIns="0" rtlCol="0" anchor="t"/>
          <a:lstStyle/>
          <a:p>
            <a:pPr marL="0" indent="0" algn="just">
              <a:lnSpc>
                <a:spcPts val="1800"/>
              </a:lnSpc>
              <a:buNone/>
            </a:pPr>
            <a:r>
              <a:rPr lang="en-US" sz="1400" dirty="0">
                <a:latin typeface="Arial" panose="020B0604020202020204" pitchFamily="34" charset="0"/>
                <a:ea typeface="Inter" pitchFamily="34" charset="-122"/>
                <a:cs typeface="Arial" panose="020B0604020202020204" pitchFamily="34" charset="0"/>
              </a:rPr>
              <a:t>Osteoarthritis affects nearly 9 million people in the UK, making it the most prevalent type (Academy Care / Versus Arthritis 2024).</a:t>
            </a:r>
            <a:endParaRPr lang="en-US" sz="1400" dirty="0">
              <a:latin typeface="Arial" panose="020B0604020202020204" pitchFamily="34" charset="0"/>
              <a:cs typeface="Arial" panose="020B0604020202020204" pitchFamily="34" charset="0"/>
            </a:endParaRPr>
          </a:p>
        </p:txBody>
      </p:sp>
      <p:sp>
        <p:nvSpPr>
          <p:cNvPr id="12" name="Text 9">
            <a:extLst>
              <a:ext uri="{FF2B5EF4-FFF2-40B4-BE49-F238E27FC236}">
                <a16:creationId xmlns:a16="http://schemas.microsoft.com/office/drawing/2014/main" id="{58300FE3-6C81-217E-F311-B2A08EA5B856}"/>
              </a:ext>
            </a:extLst>
          </p:cNvPr>
          <p:cNvSpPr/>
          <p:nvPr/>
        </p:nvSpPr>
        <p:spPr>
          <a:xfrm>
            <a:off x="6089254" y="852460"/>
            <a:ext cx="1452673" cy="556617"/>
          </a:xfrm>
          <a:prstGeom prst="rect">
            <a:avLst/>
          </a:prstGeom>
          <a:noFill/>
          <a:ln/>
        </p:spPr>
        <p:txBody>
          <a:bodyPr wrap="none" lIns="0" tIns="0" rIns="0" bIns="0" rtlCol="0" anchor="t"/>
          <a:lstStyle/>
          <a:p>
            <a:pPr marL="0" indent="0" algn="ctr">
              <a:lnSpc>
                <a:spcPts val="4350"/>
              </a:lnSpc>
              <a:buNone/>
            </a:pPr>
            <a:r>
              <a:rPr lang="en-US" sz="2800" dirty="0">
                <a:solidFill>
                  <a:srgbClr val="125753"/>
                </a:solidFill>
                <a:latin typeface="Arial" panose="020B0604020202020204" pitchFamily="34" charset="0"/>
                <a:ea typeface="Manrope Semi Bold" pitchFamily="34" charset="-122"/>
                <a:cs typeface="Arial" panose="020B0604020202020204" pitchFamily="34" charset="0"/>
              </a:rPr>
              <a:t>400K+</a:t>
            </a:r>
            <a:endParaRPr lang="en-US" sz="2800" dirty="0">
              <a:latin typeface="Arial" panose="020B0604020202020204" pitchFamily="34" charset="0"/>
              <a:cs typeface="Arial" panose="020B0604020202020204" pitchFamily="34" charset="0"/>
            </a:endParaRPr>
          </a:p>
        </p:txBody>
      </p:sp>
      <p:sp>
        <p:nvSpPr>
          <p:cNvPr id="13" name="Text 10">
            <a:extLst>
              <a:ext uri="{FF2B5EF4-FFF2-40B4-BE49-F238E27FC236}">
                <a16:creationId xmlns:a16="http://schemas.microsoft.com/office/drawing/2014/main" id="{72FCF5D9-50EE-4C25-3A91-0689AF47CE40}"/>
              </a:ext>
            </a:extLst>
          </p:cNvPr>
          <p:cNvSpPr/>
          <p:nvPr/>
        </p:nvSpPr>
        <p:spPr>
          <a:xfrm>
            <a:off x="6097636" y="1372911"/>
            <a:ext cx="1225625" cy="263485"/>
          </a:xfrm>
          <a:prstGeom prst="rect">
            <a:avLst/>
          </a:prstGeom>
          <a:noFill/>
          <a:ln/>
        </p:spPr>
        <p:txBody>
          <a:bodyPr wrap="none" lIns="0" tIns="0" rIns="0" bIns="0" rtlCol="0" anchor="t"/>
          <a:lstStyle/>
          <a:p>
            <a:pPr marL="0" indent="0" algn="ctr">
              <a:lnSpc>
                <a:spcPts val="2050"/>
              </a:lnSpc>
              <a:buNone/>
            </a:pPr>
            <a:r>
              <a:rPr lang="en-US" sz="1600" dirty="0">
                <a:latin typeface="Arial" panose="020B0604020202020204" pitchFamily="34" charset="0"/>
                <a:ea typeface="Manrope Semi Bold" pitchFamily="34" charset="-122"/>
                <a:cs typeface="Arial" panose="020B0604020202020204" pitchFamily="34" charset="0"/>
              </a:rPr>
              <a:t>RA in the UK</a:t>
            </a:r>
            <a:endParaRPr lang="en-US" sz="1600" dirty="0">
              <a:latin typeface="Arial" panose="020B0604020202020204" pitchFamily="34" charset="0"/>
              <a:cs typeface="Arial" panose="020B0604020202020204" pitchFamily="34" charset="0"/>
            </a:endParaRPr>
          </a:p>
        </p:txBody>
      </p:sp>
      <p:sp>
        <p:nvSpPr>
          <p:cNvPr id="14" name="Text 11">
            <a:extLst>
              <a:ext uri="{FF2B5EF4-FFF2-40B4-BE49-F238E27FC236}">
                <a16:creationId xmlns:a16="http://schemas.microsoft.com/office/drawing/2014/main" id="{91283792-69D1-9D1B-9BE4-E841F79AB82C}"/>
              </a:ext>
            </a:extLst>
          </p:cNvPr>
          <p:cNvSpPr/>
          <p:nvPr/>
        </p:nvSpPr>
        <p:spPr>
          <a:xfrm>
            <a:off x="5922818" y="1805007"/>
            <a:ext cx="2477713" cy="983038"/>
          </a:xfrm>
          <a:prstGeom prst="rect">
            <a:avLst/>
          </a:prstGeom>
          <a:noFill/>
          <a:ln/>
        </p:spPr>
        <p:txBody>
          <a:bodyPr wrap="square" lIns="0" tIns="0" rIns="0" bIns="0" rtlCol="0" anchor="t"/>
          <a:lstStyle/>
          <a:p>
            <a:pPr marL="0" indent="0" algn="just">
              <a:lnSpc>
                <a:spcPts val="1800"/>
              </a:lnSpc>
              <a:buNone/>
            </a:pPr>
            <a:r>
              <a:rPr lang="en-US" sz="1400" dirty="0">
                <a:latin typeface="Arial" panose="020B0604020202020204" pitchFamily="34" charset="0"/>
                <a:ea typeface="Inter" pitchFamily="34" charset="-122"/>
                <a:cs typeface="Arial" panose="020B0604020202020204" pitchFamily="34" charset="0"/>
              </a:rPr>
              <a:t>Rheumatoid arthritis affects over 400,000 people in the UK — a chronic, progressive autoimmune condition (NICE NG100).</a:t>
            </a:r>
            <a:endParaRPr lang="en-US" sz="1400" dirty="0">
              <a:latin typeface="Arial" panose="020B0604020202020204" pitchFamily="34" charset="0"/>
              <a:cs typeface="Arial" panose="020B0604020202020204" pitchFamily="34" charset="0"/>
            </a:endParaRPr>
          </a:p>
        </p:txBody>
      </p:sp>
      <p:sp>
        <p:nvSpPr>
          <p:cNvPr id="15" name="Text 12">
            <a:extLst>
              <a:ext uri="{FF2B5EF4-FFF2-40B4-BE49-F238E27FC236}">
                <a16:creationId xmlns:a16="http://schemas.microsoft.com/office/drawing/2014/main" id="{C36C1ECE-0361-4649-7F19-E57C28E62E73}"/>
              </a:ext>
            </a:extLst>
          </p:cNvPr>
          <p:cNvSpPr/>
          <p:nvPr/>
        </p:nvSpPr>
        <p:spPr>
          <a:xfrm>
            <a:off x="9237722" y="816294"/>
            <a:ext cx="1452673" cy="556617"/>
          </a:xfrm>
          <a:prstGeom prst="rect">
            <a:avLst/>
          </a:prstGeom>
          <a:noFill/>
          <a:ln/>
        </p:spPr>
        <p:txBody>
          <a:bodyPr wrap="none" lIns="0" tIns="0" rIns="0" bIns="0" rtlCol="0" anchor="t"/>
          <a:lstStyle/>
          <a:p>
            <a:pPr marL="0" indent="0" algn="ctr">
              <a:lnSpc>
                <a:spcPts val="4350"/>
              </a:lnSpc>
              <a:buNone/>
            </a:pPr>
            <a:r>
              <a:rPr lang="en-US" sz="2800" dirty="0">
                <a:solidFill>
                  <a:srgbClr val="125753"/>
                </a:solidFill>
                <a:latin typeface="Arial" panose="020B0604020202020204" pitchFamily="34" charset="0"/>
                <a:ea typeface="Manrope Semi Bold" pitchFamily="34" charset="-122"/>
                <a:cs typeface="Arial" panose="020B0604020202020204" pitchFamily="34" charset="0"/>
              </a:rPr>
              <a:t>500M+</a:t>
            </a:r>
            <a:endParaRPr lang="en-US" sz="2800" dirty="0">
              <a:latin typeface="Arial" panose="020B0604020202020204" pitchFamily="34" charset="0"/>
              <a:cs typeface="Arial" panose="020B0604020202020204" pitchFamily="34" charset="0"/>
            </a:endParaRPr>
          </a:p>
        </p:txBody>
      </p:sp>
      <p:sp>
        <p:nvSpPr>
          <p:cNvPr id="16" name="Text 13">
            <a:extLst>
              <a:ext uri="{FF2B5EF4-FFF2-40B4-BE49-F238E27FC236}">
                <a16:creationId xmlns:a16="http://schemas.microsoft.com/office/drawing/2014/main" id="{29D67FBF-3E4C-64E7-5DA8-E5713BF67675}"/>
              </a:ext>
            </a:extLst>
          </p:cNvPr>
          <p:cNvSpPr/>
          <p:nvPr/>
        </p:nvSpPr>
        <p:spPr>
          <a:xfrm>
            <a:off x="9351247" y="1324388"/>
            <a:ext cx="1225625" cy="263485"/>
          </a:xfrm>
          <a:prstGeom prst="rect">
            <a:avLst/>
          </a:prstGeom>
          <a:noFill/>
          <a:ln/>
        </p:spPr>
        <p:txBody>
          <a:bodyPr wrap="none" lIns="0" tIns="0" rIns="0" bIns="0" rtlCol="0" anchor="t"/>
          <a:lstStyle/>
          <a:p>
            <a:pPr marL="0" indent="0" algn="ctr">
              <a:lnSpc>
                <a:spcPts val="2050"/>
              </a:lnSpc>
              <a:buNone/>
            </a:pPr>
            <a:r>
              <a:rPr lang="en-US" sz="1600" dirty="0">
                <a:latin typeface="Arial" panose="020B0604020202020204" pitchFamily="34" charset="0"/>
                <a:ea typeface="Manrope Semi Bold" pitchFamily="34" charset="-122"/>
                <a:cs typeface="Arial" panose="020B0604020202020204" pitchFamily="34" charset="0"/>
              </a:rPr>
              <a:t>OA Worldwide</a:t>
            </a:r>
            <a:endParaRPr lang="en-US" sz="1600" dirty="0">
              <a:latin typeface="Arial" panose="020B0604020202020204" pitchFamily="34" charset="0"/>
              <a:cs typeface="Arial" panose="020B0604020202020204" pitchFamily="34" charset="0"/>
            </a:endParaRPr>
          </a:p>
        </p:txBody>
      </p:sp>
      <p:sp>
        <p:nvSpPr>
          <p:cNvPr id="17" name="Text 14">
            <a:extLst>
              <a:ext uri="{FF2B5EF4-FFF2-40B4-BE49-F238E27FC236}">
                <a16:creationId xmlns:a16="http://schemas.microsoft.com/office/drawing/2014/main" id="{CD85A49F-E958-3AA9-9DFC-14AE4A60FBC7}"/>
              </a:ext>
            </a:extLst>
          </p:cNvPr>
          <p:cNvSpPr/>
          <p:nvPr/>
        </p:nvSpPr>
        <p:spPr>
          <a:xfrm>
            <a:off x="9134745" y="1802836"/>
            <a:ext cx="2704084" cy="1145638"/>
          </a:xfrm>
          <a:prstGeom prst="rect">
            <a:avLst/>
          </a:prstGeom>
          <a:noFill/>
          <a:ln/>
        </p:spPr>
        <p:txBody>
          <a:bodyPr wrap="square" lIns="0" tIns="0" rIns="0" bIns="0" rtlCol="0" anchor="t"/>
          <a:lstStyle/>
          <a:p>
            <a:pPr algn="just">
              <a:lnSpc>
                <a:spcPts val="1800"/>
              </a:lnSpc>
            </a:pPr>
            <a:r>
              <a:rPr lang="en-US" sz="1400" dirty="0">
                <a:latin typeface="Arial" panose="020B0604020202020204" pitchFamily="34" charset="0"/>
                <a:ea typeface="Inter" pitchFamily="34" charset="-122"/>
                <a:cs typeface="Arial" panose="020B0604020202020204" pitchFamily="34" charset="0"/>
              </a:rPr>
              <a:t>Currently, over 500 million people worldwide suffer from osteoarthritis, creating a substantial socioeconomic burden (</a:t>
            </a:r>
            <a:r>
              <a:rPr lang="en-GB" sz="1400" dirty="0">
                <a:latin typeface="Arial" panose="020B0604020202020204" pitchFamily="34" charset="0"/>
                <a:cs typeface="Arial" panose="020B0604020202020204" pitchFamily="34" charset="0"/>
              </a:rPr>
              <a:t>Cross et al., 2014</a:t>
            </a:r>
            <a:r>
              <a:rPr lang="en-US" sz="1400" dirty="0">
                <a:latin typeface="Arial" panose="020B0604020202020204" pitchFamily="34" charset="0"/>
                <a:ea typeface="Inter" pitchFamily="34" charset="-122"/>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sp>
        <p:nvSpPr>
          <p:cNvPr id="18" name="Text 15">
            <a:extLst>
              <a:ext uri="{FF2B5EF4-FFF2-40B4-BE49-F238E27FC236}">
                <a16:creationId xmlns:a16="http://schemas.microsoft.com/office/drawing/2014/main" id="{CEE96178-AC66-0B36-6E75-DF092F139285}"/>
              </a:ext>
            </a:extLst>
          </p:cNvPr>
          <p:cNvSpPr/>
          <p:nvPr/>
        </p:nvSpPr>
        <p:spPr>
          <a:xfrm>
            <a:off x="1118404" y="3357483"/>
            <a:ext cx="1152753" cy="263485"/>
          </a:xfrm>
          <a:prstGeom prst="rect">
            <a:avLst/>
          </a:prstGeom>
          <a:noFill/>
          <a:ln/>
        </p:spPr>
        <p:txBody>
          <a:bodyPr wrap="none" lIns="0" tIns="0" rIns="0" bIns="0" rtlCol="0" anchor="t"/>
          <a:lstStyle/>
          <a:p>
            <a:pPr marL="0" indent="0" algn="l">
              <a:lnSpc>
                <a:spcPts val="20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UK Trends</a:t>
            </a:r>
            <a:endParaRPr lang="en-US" sz="1600" b="1" dirty="0">
              <a:latin typeface="Arial" panose="020B0604020202020204" pitchFamily="34" charset="0"/>
              <a:cs typeface="Arial" panose="020B0604020202020204" pitchFamily="34" charset="0"/>
            </a:endParaRPr>
          </a:p>
        </p:txBody>
      </p:sp>
      <p:sp>
        <p:nvSpPr>
          <p:cNvPr id="19" name="Text 16">
            <a:extLst>
              <a:ext uri="{FF2B5EF4-FFF2-40B4-BE49-F238E27FC236}">
                <a16:creationId xmlns:a16="http://schemas.microsoft.com/office/drawing/2014/main" id="{48F376DF-2761-0ED6-BC5D-4E63125C4AFC}"/>
              </a:ext>
            </a:extLst>
          </p:cNvPr>
          <p:cNvSpPr/>
          <p:nvPr/>
        </p:nvSpPr>
        <p:spPr>
          <a:xfrm>
            <a:off x="188228" y="3843610"/>
            <a:ext cx="5618134" cy="2641596"/>
          </a:xfrm>
          <a:prstGeom prst="rect">
            <a:avLst/>
          </a:prstGeom>
          <a:noFill/>
          <a:ln/>
        </p:spPr>
        <p:txBody>
          <a:bodyPr wrap="square" lIns="0" tIns="0" rIns="0" bIns="0" rtlCol="0" anchor="t"/>
          <a:lstStyle/>
          <a:p>
            <a:pPr marL="342900" indent="-342900" algn="l">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Approximately 1 in 10 UK adults have symptomatic clinically diagnosed OA, with the knee most commonly affected (ScienceDirect/CPRD, 2020)</a:t>
            </a:r>
            <a:endParaRPr lang="en-US" sz="1400" dirty="0">
              <a:latin typeface="Arial" panose="020B0604020202020204" pitchFamily="34" charset="0"/>
              <a:cs typeface="Arial" panose="020B0604020202020204" pitchFamily="34" charset="0"/>
            </a:endParaRPr>
          </a:p>
          <a:p>
            <a:pPr marL="342900" indent="-342900" algn="l">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Prevalence of OA increased at an annual rate of ~1.4% from 1997–2017 (CPRD)</a:t>
            </a:r>
            <a:endParaRPr lang="en-US" sz="1400" dirty="0">
              <a:latin typeface="Arial" panose="020B0604020202020204" pitchFamily="34" charset="0"/>
              <a:cs typeface="Arial" panose="020B0604020202020204" pitchFamily="34" charset="0"/>
            </a:endParaRPr>
          </a:p>
          <a:p>
            <a:pPr marL="342900" indent="-342900" algn="l">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The number of people with chronic pain in England is expected to rise by </a:t>
            </a:r>
            <a:r>
              <a:rPr lang="en-US" sz="1400" b="1" dirty="0">
                <a:latin typeface="Arial" panose="020B0604020202020204" pitchFamily="34" charset="0"/>
                <a:ea typeface="Inter" pitchFamily="34" charset="-122"/>
                <a:cs typeface="Arial" panose="020B0604020202020204" pitchFamily="34" charset="0"/>
              </a:rPr>
              <a:t>1.9 million by 2040</a:t>
            </a:r>
            <a:r>
              <a:rPr lang="en-US" sz="1400" dirty="0">
                <a:latin typeface="Arial" panose="020B0604020202020204" pitchFamily="34" charset="0"/>
                <a:ea typeface="Inter" pitchFamily="34" charset="-122"/>
                <a:cs typeface="Arial" panose="020B0604020202020204" pitchFamily="34" charset="0"/>
              </a:rPr>
              <a:t>, partly due to arthritis (Academy Care, 2024)</a:t>
            </a:r>
            <a:endParaRPr lang="en-US" sz="1400" dirty="0">
              <a:latin typeface="Arial" panose="020B0604020202020204" pitchFamily="34" charset="0"/>
              <a:cs typeface="Arial" panose="020B0604020202020204" pitchFamily="34" charset="0"/>
            </a:endParaRPr>
          </a:p>
          <a:p>
            <a:pPr marL="342900" indent="-342900" algn="l">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Multimorbidity is associated with social deprivation — more deprived populations develop conditions 10–15 years earlier (Versus Arthritis, 2024)</a:t>
            </a:r>
            <a:endParaRPr lang="en-US" sz="1400" dirty="0">
              <a:latin typeface="Arial" panose="020B0604020202020204" pitchFamily="34" charset="0"/>
              <a:cs typeface="Arial" panose="020B0604020202020204" pitchFamily="34" charset="0"/>
            </a:endParaRPr>
          </a:p>
        </p:txBody>
      </p:sp>
      <p:sp>
        <p:nvSpPr>
          <p:cNvPr id="20" name="Text 17">
            <a:extLst>
              <a:ext uri="{FF2B5EF4-FFF2-40B4-BE49-F238E27FC236}">
                <a16:creationId xmlns:a16="http://schemas.microsoft.com/office/drawing/2014/main" id="{4303B817-09FF-3CDB-0E0D-B341EB751727}"/>
              </a:ext>
            </a:extLst>
          </p:cNvPr>
          <p:cNvSpPr/>
          <p:nvPr/>
        </p:nvSpPr>
        <p:spPr>
          <a:xfrm>
            <a:off x="7323261" y="3345911"/>
            <a:ext cx="1324571" cy="263485"/>
          </a:xfrm>
          <a:prstGeom prst="rect">
            <a:avLst/>
          </a:prstGeom>
          <a:noFill/>
          <a:ln/>
        </p:spPr>
        <p:txBody>
          <a:bodyPr wrap="none" lIns="0" tIns="0" rIns="0" bIns="0" rtlCol="0" anchor="t"/>
          <a:lstStyle/>
          <a:p>
            <a:pPr marL="0" indent="0" algn="l">
              <a:lnSpc>
                <a:spcPts val="20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Global Context</a:t>
            </a:r>
            <a:endParaRPr lang="en-US" sz="1600" b="1" dirty="0">
              <a:latin typeface="Arial" panose="020B0604020202020204" pitchFamily="34" charset="0"/>
              <a:cs typeface="Arial" panose="020B0604020202020204" pitchFamily="34" charset="0"/>
            </a:endParaRPr>
          </a:p>
        </p:txBody>
      </p:sp>
      <p:sp>
        <p:nvSpPr>
          <p:cNvPr id="21" name="Text 18">
            <a:extLst>
              <a:ext uri="{FF2B5EF4-FFF2-40B4-BE49-F238E27FC236}">
                <a16:creationId xmlns:a16="http://schemas.microsoft.com/office/drawing/2014/main" id="{8FDD635C-BE87-8F4C-1508-AB87F9F12828}"/>
              </a:ext>
            </a:extLst>
          </p:cNvPr>
          <p:cNvSpPr/>
          <p:nvPr/>
        </p:nvSpPr>
        <p:spPr>
          <a:xfrm>
            <a:off x="7158012" y="3843610"/>
            <a:ext cx="4763842" cy="2383113"/>
          </a:xfrm>
          <a:prstGeom prst="rect">
            <a:avLst/>
          </a:prstGeom>
          <a:noFill/>
          <a:ln/>
        </p:spPr>
        <p:txBody>
          <a:bodyPr wrap="square" lIns="0" tIns="0" rIns="0" bIns="0" rtlCol="0" anchor="t"/>
          <a:lstStyle/>
          <a:p>
            <a:pPr marL="342900" indent="-342900">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OA is one of the most prevalent chronic diseases and a major cause of disability globally (</a:t>
            </a:r>
            <a:r>
              <a:rPr lang="en-GB" sz="1400" dirty="0">
                <a:latin typeface="Arial" panose="020B0604020202020204" pitchFamily="34" charset="0"/>
                <a:cs typeface="Arial" panose="020B0604020202020204" pitchFamily="34" charset="0"/>
              </a:rPr>
              <a:t>WHO, 2023</a:t>
            </a:r>
            <a:r>
              <a:rPr lang="en-GB" dirty="0"/>
              <a:t>)</a:t>
            </a:r>
            <a:endParaRPr lang="en-US" sz="1400" dirty="0">
              <a:latin typeface="Arial" panose="020B0604020202020204" pitchFamily="34" charset="0"/>
              <a:cs typeface="Arial" panose="020B0604020202020204" pitchFamily="34" charset="0"/>
            </a:endParaRPr>
          </a:p>
          <a:p>
            <a:pPr marL="342900" indent="-342900" algn="l">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People with arthritis are </a:t>
            </a:r>
            <a:r>
              <a:rPr lang="en-US" sz="1400" b="1" dirty="0">
                <a:latin typeface="Arial" panose="020B0604020202020204" pitchFamily="34" charset="0"/>
                <a:ea typeface="Inter" pitchFamily="34" charset="-122"/>
                <a:cs typeface="Arial" panose="020B0604020202020204" pitchFamily="34" charset="0"/>
              </a:rPr>
              <a:t>20% less likely to be in work</a:t>
            </a:r>
            <a:r>
              <a:rPr lang="en-US" sz="1400" dirty="0">
                <a:latin typeface="Arial" panose="020B0604020202020204" pitchFamily="34" charset="0"/>
                <a:ea typeface="Inter" pitchFamily="34" charset="-122"/>
                <a:cs typeface="Arial" panose="020B0604020202020204" pitchFamily="34" charset="0"/>
              </a:rPr>
              <a:t> than those without (Versus Arthritis State of MSK Health, 2023)</a:t>
            </a:r>
            <a:endParaRPr lang="en-US" sz="1400" dirty="0">
              <a:latin typeface="Arial" panose="020B0604020202020204" pitchFamily="34" charset="0"/>
              <a:cs typeface="Arial" panose="020B0604020202020204" pitchFamily="34" charset="0"/>
            </a:endParaRPr>
          </a:p>
          <a:p>
            <a:pPr marL="342900" indent="-342900" algn="l">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RA is more common in females than males, often striking people in peak working age (NHS Devon)</a:t>
            </a:r>
            <a:endParaRPr lang="en-US" sz="1400" dirty="0">
              <a:latin typeface="Arial" panose="020B0604020202020204" pitchFamily="34" charset="0"/>
              <a:cs typeface="Arial" panose="020B0604020202020204" pitchFamily="34" charset="0"/>
            </a:endParaRPr>
          </a:p>
          <a:p>
            <a:pPr marL="342900" indent="-342900" algn="l">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Inflammatory arthritis affects people of all ages, including children (Juvenile Idiopathic Arthritis)</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6769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2">
            <a:extLst>
              <a:ext uri="{FF2B5EF4-FFF2-40B4-BE49-F238E27FC236}">
                <a16:creationId xmlns:a16="http://schemas.microsoft.com/office/drawing/2014/main" id="{D5954AAE-58A4-AB7A-473A-736A952FA97C}"/>
              </a:ext>
            </a:extLst>
          </p:cNvPr>
          <p:cNvSpPr/>
          <p:nvPr/>
        </p:nvSpPr>
        <p:spPr>
          <a:xfrm>
            <a:off x="589360" y="234969"/>
            <a:ext cx="4865867" cy="558165"/>
          </a:xfrm>
          <a:prstGeom prst="rect">
            <a:avLst/>
          </a:prstGeom>
          <a:noFill/>
          <a:ln/>
        </p:spPr>
        <p:txBody>
          <a:bodyPr wrap="none" lIns="0" tIns="0" rIns="0" bIns="0" rtlCol="0" anchor="t"/>
          <a:lstStyle/>
          <a:p>
            <a:pPr marL="0" indent="0" algn="l">
              <a:lnSpc>
                <a:spcPts val="435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Economic &amp; Social Burden</a:t>
            </a:r>
            <a:endParaRPr lang="en-US" sz="3200" b="1" dirty="0">
              <a:latin typeface="Arial" panose="020B0604020202020204" pitchFamily="34" charset="0"/>
              <a:cs typeface="Arial" panose="020B0604020202020204" pitchFamily="34" charset="0"/>
            </a:endParaRPr>
          </a:p>
        </p:txBody>
      </p:sp>
      <p:sp>
        <p:nvSpPr>
          <p:cNvPr id="6" name="Shape 3">
            <a:extLst>
              <a:ext uri="{FF2B5EF4-FFF2-40B4-BE49-F238E27FC236}">
                <a16:creationId xmlns:a16="http://schemas.microsoft.com/office/drawing/2014/main" id="{C18E60AB-1280-84B2-8370-780DB5117B48}"/>
              </a:ext>
            </a:extLst>
          </p:cNvPr>
          <p:cNvSpPr/>
          <p:nvPr/>
        </p:nvSpPr>
        <p:spPr>
          <a:xfrm>
            <a:off x="460772" y="1034237"/>
            <a:ext cx="4641163" cy="4171353"/>
          </a:xfrm>
          <a:prstGeom prst="roundRect">
            <a:avLst>
              <a:gd name="adj" fmla="val 3030"/>
            </a:avLst>
          </a:prstGeom>
          <a:solidFill>
            <a:srgbClr val="14746F"/>
          </a:solidFill>
          <a:ln/>
        </p:spPr>
        <p:txBody>
          <a:bodyPr/>
          <a:lstStyle/>
          <a:p>
            <a:endParaRPr lang="en-US"/>
          </a:p>
        </p:txBody>
      </p:sp>
      <p:sp>
        <p:nvSpPr>
          <p:cNvPr id="7" name="Text 4">
            <a:extLst>
              <a:ext uri="{FF2B5EF4-FFF2-40B4-BE49-F238E27FC236}">
                <a16:creationId xmlns:a16="http://schemas.microsoft.com/office/drawing/2014/main" id="{A15EB40F-57D7-E949-1807-08BE8EEA3829}"/>
              </a:ext>
            </a:extLst>
          </p:cNvPr>
          <p:cNvSpPr/>
          <p:nvPr/>
        </p:nvSpPr>
        <p:spPr>
          <a:xfrm>
            <a:off x="639366" y="1194970"/>
            <a:ext cx="1646634" cy="278963"/>
          </a:xfrm>
          <a:prstGeom prst="rect">
            <a:avLst/>
          </a:prstGeom>
          <a:noFill/>
          <a:ln/>
        </p:spPr>
        <p:txBody>
          <a:bodyPr wrap="none" lIns="0" tIns="0" rIns="0" bIns="0" rtlCol="0" anchor="t"/>
          <a:lstStyle/>
          <a:p>
            <a:pPr marL="0" indent="0" algn="l">
              <a:lnSpc>
                <a:spcPts val="2150"/>
              </a:lnSpc>
              <a:buNone/>
            </a:pPr>
            <a:r>
              <a:rPr lang="en-US" dirty="0">
                <a:solidFill>
                  <a:srgbClr val="FFFFFF"/>
                </a:solidFill>
                <a:latin typeface="Arial" panose="020B0604020202020204" pitchFamily="34" charset="0"/>
                <a:ea typeface="Manrope Semi Bold" pitchFamily="34" charset="-122"/>
                <a:cs typeface="Arial" panose="020B0604020202020204" pitchFamily="34" charset="0"/>
              </a:rPr>
              <a:t>Economic Burden</a:t>
            </a:r>
            <a:endParaRPr lang="en-US" dirty="0">
              <a:latin typeface="Arial" panose="020B0604020202020204" pitchFamily="34" charset="0"/>
              <a:cs typeface="Arial" panose="020B0604020202020204" pitchFamily="34" charset="0"/>
            </a:endParaRPr>
          </a:p>
        </p:txBody>
      </p:sp>
      <p:sp>
        <p:nvSpPr>
          <p:cNvPr id="8" name="Text 5">
            <a:extLst>
              <a:ext uri="{FF2B5EF4-FFF2-40B4-BE49-F238E27FC236}">
                <a16:creationId xmlns:a16="http://schemas.microsoft.com/office/drawing/2014/main" id="{963B41EF-C767-DB9B-05D1-DC2E91A3960B}"/>
              </a:ext>
            </a:extLst>
          </p:cNvPr>
          <p:cNvSpPr/>
          <p:nvPr/>
        </p:nvSpPr>
        <p:spPr>
          <a:xfrm>
            <a:off x="639367" y="1634667"/>
            <a:ext cx="4378732" cy="3644861"/>
          </a:xfrm>
          <a:prstGeom prst="rect">
            <a:avLst/>
          </a:prstGeom>
          <a:noFill/>
          <a:ln/>
        </p:spPr>
        <p:txBody>
          <a:bodyPr wrap="square" lIns="0" tIns="0" rIns="0" bIns="0" rtlCol="0" anchor="t"/>
          <a:lstStyle/>
          <a:p>
            <a:pPr marL="342900" indent="-342900" algn="l">
              <a:lnSpc>
                <a:spcPts val="2000"/>
              </a:lnSpc>
              <a:buSzPct val="100000"/>
              <a:buChar char="•"/>
            </a:pPr>
            <a:r>
              <a:rPr lang="en-US" sz="1200" dirty="0">
                <a:solidFill>
                  <a:srgbClr val="FFFFFF"/>
                </a:solidFill>
                <a:latin typeface="Arial" panose="020B0604020202020204" pitchFamily="34" charset="0"/>
                <a:ea typeface="Inter" pitchFamily="34" charset="-122"/>
                <a:cs typeface="Arial" panose="020B0604020202020204" pitchFamily="34" charset="0"/>
              </a:rPr>
              <a:t>Direct NHS healthcare cost of RA estimated at </a:t>
            </a:r>
            <a:r>
              <a:rPr lang="en-US" sz="1200" b="1" dirty="0">
                <a:solidFill>
                  <a:srgbClr val="FFFFFF"/>
                </a:solidFill>
                <a:latin typeface="Arial" panose="020B0604020202020204" pitchFamily="34" charset="0"/>
                <a:ea typeface="Inter" pitchFamily="34" charset="-122"/>
                <a:cs typeface="Arial" panose="020B0604020202020204" pitchFamily="34" charset="0"/>
              </a:rPr>
              <a:t>£560 million per annum</a:t>
            </a:r>
            <a:r>
              <a:rPr lang="en-US" sz="1200" dirty="0">
                <a:solidFill>
                  <a:srgbClr val="FFFFFF"/>
                </a:solidFill>
                <a:latin typeface="Arial" panose="020B0604020202020204" pitchFamily="34" charset="0"/>
                <a:ea typeface="Inter" pitchFamily="34" charset="-122"/>
                <a:cs typeface="Arial" panose="020B0604020202020204" pitchFamily="34" charset="0"/>
              </a:rPr>
              <a:t>, with an additional </a:t>
            </a:r>
            <a:r>
              <a:rPr lang="en-US" sz="1200" b="1" dirty="0">
                <a:solidFill>
                  <a:srgbClr val="FFFFFF"/>
                </a:solidFill>
                <a:latin typeface="Arial" panose="020B0604020202020204" pitchFamily="34" charset="0"/>
                <a:ea typeface="Inter" pitchFamily="34" charset="-122"/>
                <a:cs typeface="Arial" panose="020B0604020202020204" pitchFamily="34" charset="0"/>
              </a:rPr>
              <a:t>£1.8 billion in indirect costs</a:t>
            </a:r>
            <a:r>
              <a:rPr lang="en-US" sz="1200" dirty="0">
                <a:solidFill>
                  <a:srgbClr val="FFFFFF"/>
                </a:solidFill>
                <a:latin typeface="Arial" panose="020B0604020202020204" pitchFamily="34" charset="0"/>
                <a:ea typeface="Inter" pitchFamily="34" charset="-122"/>
                <a:cs typeface="Arial" panose="020B0604020202020204" pitchFamily="34" charset="0"/>
              </a:rPr>
              <a:t> to the UK economy (National Audit Office, 2009; PMC, 2018)</a:t>
            </a:r>
            <a:endParaRPr lang="en-US" sz="1200" dirty="0">
              <a:latin typeface="Arial" panose="020B0604020202020204" pitchFamily="34" charset="0"/>
              <a:cs typeface="Arial" panose="020B0604020202020204" pitchFamily="34" charset="0"/>
            </a:endParaRPr>
          </a:p>
          <a:p>
            <a:pPr marL="342900" indent="-342900" algn="l">
              <a:lnSpc>
                <a:spcPts val="2000"/>
              </a:lnSpc>
              <a:buSzPct val="100000"/>
              <a:buChar char="•"/>
            </a:pPr>
            <a:r>
              <a:rPr lang="en-US" sz="1200" dirty="0">
                <a:solidFill>
                  <a:srgbClr val="FFFFFF"/>
                </a:solidFill>
                <a:latin typeface="Arial" panose="020B0604020202020204" pitchFamily="34" charset="0"/>
                <a:ea typeface="Inter" pitchFamily="34" charset="-122"/>
                <a:cs typeface="Arial" panose="020B0604020202020204" pitchFamily="34" charset="0"/>
              </a:rPr>
              <a:t>Re-estimated costs: </a:t>
            </a:r>
            <a:r>
              <a:rPr lang="en-US" sz="1200" b="1" dirty="0">
                <a:solidFill>
                  <a:srgbClr val="FFFFFF"/>
                </a:solidFill>
                <a:latin typeface="Arial" panose="020B0604020202020204" pitchFamily="34" charset="0"/>
                <a:ea typeface="Inter" pitchFamily="34" charset="-122"/>
                <a:cs typeface="Arial" panose="020B0604020202020204" pitchFamily="34" charset="0"/>
              </a:rPr>
              <a:t>£700 million direct</a:t>
            </a:r>
            <a:r>
              <a:rPr lang="en-US" sz="1200" dirty="0">
                <a:solidFill>
                  <a:srgbClr val="FFFFFF"/>
                </a:solidFill>
                <a:latin typeface="Arial" panose="020B0604020202020204" pitchFamily="34" charset="0"/>
                <a:ea typeface="Inter" pitchFamily="34" charset="-122"/>
                <a:cs typeface="Arial" panose="020B0604020202020204" pitchFamily="34" charset="0"/>
              </a:rPr>
              <a:t> and </a:t>
            </a:r>
            <a:r>
              <a:rPr lang="en-US" sz="1200" b="1" dirty="0">
                <a:solidFill>
                  <a:srgbClr val="FFFFFF"/>
                </a:solidFill>
                <a:latin typeface="Arial" panose="020B0604020202020204" pitchFamily="34" charset="0"/>
                <a:ea typeface="Inter" pitchFamily="34" charset="-122"/>
                <a:cs typeface="Arial" panose="020B0604020202020204" pitchFamily="34" charset="0"/>
              </a:rPr>
              <a:t>£8 billion indirect</a:t>
            </a:r>
            <a:r>
              <a:rPr lang="en-US" sz="1200" dirty="0">
                <a:solidFill>
                  <a:srgbClr val="FFFFFF"/>
                </a:solidFill>
                <a:latin typeface="Arial" panose="020B0604020202020204" pitchFamily="34" charset="0"/>
                <a:ea typeface="Inter" pitchFamily="34" charset="-122"/>
                <a:cs typeface="Arial" panose="020B0604020202020204" pitchFamily="34" charset="0"/>
              </a:rPr>
              <a:t> per annum (National Rheumatoid Arthritis Society, 2010)</a:t>
            </a:r>
            <a:endParaRPr lang="en-US" sz="1200" dirty="0">
              <a:latin typeface="Arial" panose="020B0604020202020204" pitchFamily="34" charset="0"/>
              <a:cs typeface="Arial" panose="020B0604020202020204" pitchFamily="34" charset="0"/>
            </a:endParaRPr>
          </a:p>
          <a:p>
            <a:pPr marL="342900" indent="-342900" algn="l">
              <a:lnSpc>
                <a:spcPts val="2000"/>
              </a:lnSpc>
              <a:buSzPct val="100000"/>
              <a:buChar char="•"/>
            </a:pPr>
            <a:r>
              <a:rPr lang="en-US" sz="1200" dirty="0">
                <a:solidFill>
                  <a:srgbClr val="FFFFFF"/>
                </a:solidFill>
                <a:latin typeface="Arial" panose="020B0604020202020204" pitchFamily="34" charset="0"/>
                <a:ea typeface="Inter" pitchFamily="34" charset="-122"/>
                <a:cs typeface="Arial" panose="020B0604020202020204" pitchFamily="34" charset="0"/>
              </a:rPr>
              <a:t>Cost of working days lost due to OA and RA estimated at </a:t>
            </a:r>
            <a:r>
              <a:rPr lang="en-US" sz="1200" b="1" dirty="0">
                <a:solidFill>
                  <a:srgbClr val="FFFFFF"/>
                </a:solidFill>
                <a:latin typeface="Arial" panose="020B0604020202020204" pitchFamily="34" charset="0"/>
                <a:ea typeface="Inter" pitchFamily="34" charset="-122"/>
                <a:cs typeface="Arial" panose="020B0604020202020204" pitchFamily="34" charset="0"/>
              </a:rPr>
              <a:t>£2.58 billion in 2017</a:t>
            </a:r>
            <a:r>
              <a:rPr lang="en-US" sz="1200" dirty="0">
                <a:solidFill>
                  <a:srgbClr val="FFFFFF"/>
                </a:solidFill>
                <a:latin typeface="Arial" panose="020B0604020202020204" pitchFamily="34" charset="0"/>
                <a:ea typeface="Inter" pitchFamily="34" charset="-122"/>
                <a:cs typeface="Arial" panose="020B0604020202020204" pitchFamily="34" charset="0"/>
              </a:rPr>
              <a:t>, projected to rise to </a:t>
            </a:r>
            <a:r>
              <a:rPr lang="en-US" sz="1200" b="1" dirty="0">
                <a:solidFill>
                  <a:srgbClr val="FFFFFF"/>
                </a:solidFill>
                <a:latin typeface="Arial" panose="020B0604020202020204" pitchFamily="34" charset="0"/>
                <a:ea typeface="Inter" pitchFamily="34" charset="-122"/>
                <a:cs typeface="Arial" panose="020B0604020202020204" pitchFamily="34" charset="0"/>
              </a:rPr>
              <a:t>£3.43 billion by 2030</a:t>
            </a:r>
            <a:r>
              <a:rPr lang="en-US" sz="1200" dirty="0">
                <a:solidFill>
                  <a:srgbClr val="FFFFFF"/>
                </a:solidFill>
                <a:latin typeface="Arial" panose="020B0604020202020204" pitchFamily="34" charset="0"/>
                <a:ea typeface="Inter" pitchFamily="34" charset="-122"/>
                <a:cs typeface="Arial" panose="020B0604020202020204" pitchFamily="34" charset="0"/>
              </a:rPr>
              <a:t> (Versus Arthritis, State of MSK Health 2024)</a:t>
            </a:r>
            <a:endParaRPr lang="en-US" sz="1200" dirty="0">
              <a:latin typeface="Arial" panose="020B0604020202020204" pitchFamily="34" charset="0"/>
              <a:cs typeface="Arial" panose="020B0604020202020204" pitchFamily="34" charset="0"/>
            </a:endParaRPr>
          </a:p>
          <a:p>
            <a:pPr marL="342900" indent="-342900" algn="l">
              <a:lnSpc>
                <a:spcPts val="2000"/>
              </a:lnSpc>
              <a:buSzPct val="100000"/>
              <a:buChar char="•"/>
            </a:pPr>
            <a:r>
              <a:rPr lang="en-US" sz="1200" dirty="0">
                <a:solidFill>
                  <a:srgbClr val="FFFFFF"/>
                </a:solidFill>
                <a:latin typeface="Arial" panose="020B0604020202020204" pitchFamily="34" charset="0"/>
                <a:ea typeface="Inter" pitchFamily="34" charset="-122"/>
                <a:cs typeface="Arial" panose="020B0604020202020204" pitchFamily="34" charset="0"/>
              </a:rPr>
              <a:t>A third of RA patients stop work within </a:t>
            </a:r>
            <a:r>
              <a:rPr lang="en-US" sz="1200" b="1" dirty="0">
                <a:solidFill>
                  <a:srgbClr val="FFFFFF"/>
                </a:solidFill>
                <a:latin typeface="Arial" panose="020B0604020202020204" pitchFamily="34" charset="0"/>
                <a:ea typeface="Inter" pitchFamily="34" charset="-122"/>
                <a:cs typeface="Arial" panose="020B0604020202020204" pitchFamily="34" charset="0"/>
              </a:rPr>
              <a:t>2 years</a:t>
            </a:r>
            <a:r>
              <a:rPr lang="en-US" sz="1200" dirty="0">
                <a:solidFill>
                  <a:srgbClr val="FFFFFF"/>
                </a:solidFill>
                <a:latin typeface="Arial" panose="020B0604020202020204" pitchFamily="34" charset="0"/>
                <a:ea typeface="Inter" pitchFamily="34" charset="-122"/>
                <a:cs typeface="Arial" panose="020B0604020202020204" pitchFamily="34" charset="0"/>
              </a:rPr>
              <a:t> of diagnosis; half within </a:t>
            </a:r>
            <a:r>
              <a:rPr lang="en-US" sz="1200" b="1" dirty="0">
                <a:solidFill>
                  <a:srgbClr val="FFFFFF"/>
                </a:solidFill>
                <a:latin typeface="Arial" panose="020B0604020202020204" pitchFamily="34" charset="0"/>
                <a:ea typeface="Inter" pitchFamily="34" charset="-122"/>
                <a:cs typeface="Arial" panose="020B0604020202020204" pitchFamily="34" charset="0"/>
              </a:rPr>
              <a:t>10 years</a:t>
            </a:r>
            <a:r>
              <a:rPr lang="en-US" sz="1200" dirty="0">
                <a:solidFill>
                  <a:srgbClr val="FFFFFF"/>
                </a:solidFill>
                <a:latin typeface="Arial" panose="020B0604020202020204" pitchFamily="34" charset="0"/>
                <a:ea typeface="Inter" pitchFamily="34" charset="-122"/>
                <a:cs typeface="Arial" panose="020B0604020202020204" pitchFamily="34" charset="0"/>
              </a:rPr>
              <a:t> (NAO Report, cited PMC 2018)</a:t>
            </a:r>
            <a:endParaRPr lang="en-US" sz="1200" dirty="0">
              <a:latin typeface="Arial" panose="020B0604020202020204" pitchFamily="34" charset="0"/>
              <a:cs typeface="Arial" panose="020B0604020202020204" pitchFamily="34" charset="0"/>
            </a:endParaRPr>
          </a:p>
        </p:txBody>
      </p:sp>
      <p:sp>
        <p:nvSpPr>
          <p:cNvPr id="9" name="Text 6">
            <a:extLst>
              <a:ext uri="{FF2B5EF4-FFF2-40B4-BE49-F238E27FC236}">
                <a16:creationId xmlns:a16="http://schemas.microsoft.com/office/drawing/2014/main" id="{9BE808E5-0109-39D2-F9D7-77284DB207B7}"/>
              </a:ext>
            </a:extLst>
          </p:cNvPr>
          <p:cNvSpPr/>
          <p:nvPr/>
        </p:nvSpPr>
        <p:spPr>
          <a:xfrm>
            <a:off x="7090067" y="1011585"/>
            <a:ext cx="1576001" cy="278963"/>
          </a:xfrm>
          <a:prstGeom prst="rect">
            <a:avLst/>
          </a:prstGeom>
          <a:noFill/>
          <a:ln/>
        </p:spPr>
        <p:txBody>
          <a:bodyPr wrap="none" lIns="0" tIns="0" rIns="0" bIns="0" rtlCol="0" anchor="t"/>
          <a:lstStyle/>
          <a:p>
            <a:pPr marL="0" indent="0" algn="l">
              <a:lnSpc>
                <a:spcPts val="2150"/>
              </a:lnSpc>
              <a:buNone/>
            </a:pPr>
            <a:r>
              <a:rPr lang="en-US" dirty="0">
                <a:solidFill>
                  <a:srgbClr val="125753"/>
                </a:solidFill>
                <a:latin typeface="Arial" panose="020B0604020202020204" pitchFamily="34" charset="0"/>
                <a:ea typeface="Manrope Semi Bold" pitchFamily="34" charset="-122"/>
                <a:cs typeface="Arial" panose="020B0604020202020204" pitchFamily="34" charset="0"/>
              </a:rPr>
              <a:t>Social Burden</a:t>
            </a:r>
            <a:endParaRPr lang="en-US" dirty="0">
              <a:latin typeface="Arial" panose="020B0604020202020204" pitchFamily="34" charset="0"/>
              <a:cs typeface="Arial" panose="020B0604020202020204" pitchFamily="34" charset="0"/>
            </a:endParaRPr>
          </a:p>
        </p:txBody>
      </p:sp>
      <p:sp>
        <p:nvSpPr>
          <p:cNvPr id="10" name="Text 7">
            <a:extLst>
              <a:ext uri="{FF2B5EF4-FFF2-40B4-BE49-F238E27FC236}">
                <a16:creationId xmlns:a16="http://schemas.microsoft.com/office/drawing/2014/main" id="{07400F6A-5319-FB17-6C3B-F87B26F5768F}"/>
              </a:ext>
            </a:extLst>
          </p:cNvPr>
          <p:cNvSpPr/>
          <p:nvPr/>
        </p:nvSpPr>
        <p:spPr>
          <a:xfrm>
            <a:off x="7090067" y="1475243"/>
            <a:ext cx="4449326" cy="4100096"/>
          </a:xfrm>
          <a:prstGeom prst="rect">
            <a:avLst/>
          </a:prstGeom>
          <a:noFill/>
          <a:ln/>
        </p:spPr>
        <p:txBody>
          <a:bodyPr wrap="square" lIns="0" tIns="0" rIns="0" bIns="0" rtlCol="0" anchor="t"/>
          <a:lstStyle/>
          <a:p>
            <a:pPr marL="342900" indent="-342900" algn="l">
              <a:lnSpc>
                <a:spcPts val="2000"/>
              </a:lnSpc>
              <a:buSzPct val="100000"/>
              <a:buChar char="•"/>
            </a:pPr>
            <a:r>
              <a:rPr lang="en-US" sz="1200" dirty="0">
                <a:latin typeface="Arial" panose="020B0604020202020204" pitchFamily="34" charset="0"/>
                <a:ea typeface="Inter" pitchFamily="34" charset="-122"/>
                <a:cs typeface="Arial" panose="020B0604020202020204" pitchFamily="34" charset="0"/>
              </a:rPr>
              <a:t>People with arthritis experience reduced quality of life — pain, fatigue, lack of mobility and dexterity (Versus Arthritis)</a:t>
            </a:r>
            <a:endParaRPr lang="en-US" sz="1200" dirty="0">
              <a:latin typeface="Arial" panose="020B0604020202020204" pitchFamily="34" charset="0"/>
              <a:cs typeface="Arial" panose="020B0604020202020204" pitchFamily="34" charset="0"/>
            </a:endParaRPr>
          </a:p>
          <a:p>
            <a:pPr marL="342900" indent="-342900" algn="l">
              <a:lnSpc>
                <a:spcPts val="2000"/>
              </a:lnSpc>
              <a:buSzPct val="100000"/>
              <a:buChar char="•"/>
            </a:pPr>
            <a:r>
              <a:rPr lang="en-US" sz="1200" dirty="0">
                <a:latin typeface="Arial" panose="020B0604020202020204" pitchFamily="34" charset="0"/>
                <a:ea typeface="Inter" pitchFamily="34" charset="-122"/>
                <a:cs typeface="Arial" panose="020B0604020202020204" pitchFamily="34" charset="0"/>
              </a:rPr>
              <a:t>Conditions intrude on everyday life, affecting ability to work, care for a family and live independently (Versus Arthritis, 2024)</a:t>
            </a:r>
            <a:endParaRPr lang="en-US" sz="1200" dirty="0">
              <a:latin typeface="Arial" panose="020B0604020202020204" pitchFamily="34" charset="0"/>
              <a:cs typeface="Arial" panose="020B0604020202020204" pitchFamily="34" charset="0"/>
            </a:endParaRPr>
          </a:p>
          <a:p>
            <a:pPr marL="342900" indent="-342900">
              <a:lnSpc>
                <a:spcPts val="2000"/>
              </a:lnSpc>
              <a:buSzPct val="100000"/>
              <a:buChar char="•"/>
            </a:pPr>
            <a:r>
              <a:rPr lang="en-US" sz="1200" dirty="0">
                <a:latin typeface="Arial" panose="020B0604020202020204" pitchFamily="34" charset="0"/>
                <a:ea typeface="Inter" pitchFamily="34" charset="-122"/>
                <a:cs typeface="Arial" panose="020B0604020202020204" pitchFamily="34" charset="0"/>
              </a:rPr>
              <a:t>People with arthritis are 20% less likely to be in work than someone without the condition(</a:t>
            </a:r>
            <a:r>
              <a:rPr lang="en-GB" sz="1200" dirty="0">
                <a:latin typeface="Arial" panose="020B0604020202020204" pitchFamily="34" charset="0"/>
                <a:cs typeface="Arial" panose="020B0604020202020204" pitchFamily="34" charset="0"/>
              </a:rPr>
              <a:t>Versus Arthritis, 2025).</a:t>
            </a:r>
            <a:endParaRPr lang="en-US" sz="1200" dirty="0">
              <a:latin typeface="Arial" panose="020B0604020202020204" pitchFamily="34" charset="0"/>
              <a:cs typeface="Arial" panose="020B0604020202020204" pitchFamily="34" charset="0"/>
            </a:endParaRPr>
          </a:p>
          <a:p>
            <a:pPr marL="342900" indent="-342900">
              <a:lnSpc>
                <a:spcPts val="2000"/>
              </a:lnSpc>
              <a:buSzPct val="100000"/>
              <a:buChar char="•"/>
            </a:pPr>
            <a:r>
              <a:rPr lang="en-US" sz="1200" dirty="0">
                <a:latin typeface="Arial" panose="020B0604020202020204" pitchFamily="34" charset="0"/>
                <a:ea typeface="Inter" pitchFamily="34" charset="-122"/>
                <a:cs typeface="Arial" panose="020B0604020202020204" pitchFamily="34" charset="0"/>
              </a:rPr>
              <a:t>Mental health impacts are significant — 1 in 3 people with arthritis over 45 are diagnosed with depression or anxiety (</a:t>
            </a:r>
            <a:r>
              <a:rPr lang="en-GB" sz="1200" dirty="0" err="1">
                <a:latin typeface="Arial" panose="020B0604020202020204" pitchFamily="34" charset="0"/>
                <a:cs typeface="Arial" panose="020B0604020202020204" pitchFamily="34" charset="0"/>
              </a:rPr>
              <a:t>Matcham</a:t>
            </a:r>
            <a:r>
              <a:rPr lang="en-GB" sz="1200" dirty="0">
                <a:latin typeface="Arial" panose="020B0604020202020204" pitchFamily="34" charset="0"/>
                <a:cs typeface="Arial" panose="020B0604020202020204" pitchFamily="34" charset="0"/>
              </a:rPr>
              <a:t> et al., 2013</a:t>
            </a:r>
            <a:r>
              <a:rPr lang="en-US" sz="1200" dirty="0">
                <a:latin typeface="Arial" panose="020B0604020202020204" pitchFamily="34" charset="0"/>
                <a:ea typeface="Inter"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a:p>
            <a:pPr marL="342900" indent="-342900" algn="l">
              <a:lnSpc>
                <a:spcPts val="2000"/>
              </a:lnSpc>
              <a:buSzPct val="100000"/>
              <a:buChar char="•"/>
            </a:pPr>
            <a:r>
              <a:rPr lang="en-US" sz="1200" dirty="0">
                <a:latin typeface="Arial" panose="020B0604020202020204" pitchFamily="34" charset="0"/>
                <a:ea typeface="Inter" pitchFamily="34" charset="-122"/>
                <a:cs typeface="Arial" panose="020B0604020202020204" pitchFamily="34" charset="0"/>
              </a:rPr>
              <a:t>People with arthritis report more days of poor mental health per month than those without (5.4 vs. 2.8 days)</a:t>
            </a:r>
            <a:endParaRPr lang="en-US" sz="1200" dirty="0">
              <a:latin typeface="Arial" panose="020B0604020202020204" pitchFamily="34" charset="0"/>
              <a:cs typeface="Arial" panose="020B0604020202020204" pitchFamily="34" charset="0"/>
            </a:endParaRPr>
          </a:p>
          <a:p>
            <a:pPr marL="342900" indent="-342900" algn="l">
              <a:lnSpc>
                <a:spcPts val="2000"/>
              </a:lnSpc>
              <a:buSzPct val="100000"/>
              <a:buChar char="•"/>
            </a:pPr>
            <a:r>
              <a:rPr lang="en-US" sz="1200" dirty="0">
                <a:latin typeface="Arial" panose="020B0604020202020204" pitchFamily="34" charset="0"/>
                <a:ea typeface="Inter" pitchFamily="34" charset="-122"/>
                <a:cs typeface="Arial" panose="020B0604020202020204" pitchFamily="34" charset="0"/>
              </a:rPr>
              <a:t>Deprivation inequalities: deprived areas have increased OA prevalence, with obesity accounting for 50% of the extra risk for knee OA (Versus Arthritis, 2024)</a:t>
            </a:r>
            <a:endParaRPr lang="en-US" sz="1200" dirty="0">
              <a:latin typeface="Arial" panose="020B0604020202020204" pitchFamily="34" charset="0"/>
              <a:cs typeface="Arial" panose="020B0604020202020204" pitchFamily="34" charset="0"/>
            </a:endParaRPr>
          </a:p>
        </p:txBody>
      </p:sp>
      <p:sp>
        <p:nvSpPr>
          <p:cNvPr id="11" name="Shape 8">
            <a:extLst>
              <a:ext uri="{FF2B5EF4-FFF2-40B4-BE49-F238E27FC236}">
                <a16:creationId xmlns:a16="http://schemas.microsoft.com/office/drawing/2014/main" id="{22E7280A-8E81-110F-C537-279AE8E75B71}"/>
              </a:ext>
            </a:extLst>
          </p:cNvPr>
          <p:cNvSpPr/>
          <p:nvPr/>
        </p:nvSpPr>
        <p:spPr>
          <a:xfrm>
            <a:off x="589361" y="5460384"/>
            <a:ext cx="9206238" cy="948214"/>
          </a:xfrm>
          <a:prstGeom prst="roundRect">
            <a:avLst>
              <a:gd name="adj" fmla="val 7912"/>
            </a:avLst>
          </a:prstGeom>
          <a:solidFill>
            <a:srgbClr val="BEF4F1"/>
          </a:solidFill>
          <a:ln/>
        </p:spPr>
        <p:txBody>
          <a:bodyPr/>
          <a:lstStyle/>
          <a:p>
            <a:endParaRPr lang="en-US"/>
          </a:p>
        </p:txBody>
      </p:sp>
      <p:pic>
        <p:nvPicPr>
          <p:cNvPr id="12" name="Image 1" descr="preencoded.png">
            <a:extLst>
              <a:ext uri="{FF2B5EF4-FFF2-40B4-BE49-F238E27FC236}">
                <a16:creationId xmlns:a16="http://schemas.microsoft.com/office/drawing/2014/main" id="{59578AB2-1DA1-2DE5-208D-D27A66985CA6}"/>
              </a:ext>
            </a:extLst>
          </p:cNvPr>
          <p:cNvPicPr>
            <a:picLocks noChangeAspect="1"/>
          </p:cNvPicPr>
          <p:nvPr/>
        </p:nvPicPr>
        <p:blipFill>
          <a:blip r:embed="rId3"/>
          <a:stretch>
            <a:fillRect/>
          </a:stretch>
        </p:blipFill>
        <p:spPr>
          <a:xfrm>
            <a:off x="767953" y="5717797"/>
            <a:ext cx="157575" cy="178594"/>
          </a:xfrm>
          <a:prstGeom prst="rect">
            <a:avLst/>
          </a:prstGeom>
        </p:spPr>
      </p:pic>
      <p:sp>
        <p:nvSpPr>
          <p:cNvPr id="13" name="Text 9">
            <a:extLst>
              <a:ext uri="{FF2B5EF4-FFF2-40B4-BE49-F238E27FC236}">
                <a16:creationId xmlns:a16="http://schemas.microsoft.com/office/drawing/2014/main" id="{E9018A5E-1EA9-1BBC-1B0C-DA923249BF85}"/>
              </a:ext>
            </a:extLst>
          </p:cNvPr>
          <p:cNvSpPr/>
          <p:nvPr/>
        </p:nvSpPr>
        <p:spPr>
          <a:xfrm>
            <a:off x="1169789" y="5665767"/>
            <a:ext cx="8670483" cy="508873"/>
          </a:xfrm>
          <a:prstGeom prst="rect">
            <a:avLst/>
          </a:prstGeom>
          <a:noFill/>
          <a:ln/>
        </p:spPr>
        <p:txBody>
          <a:bodyPr wrap="square" lIns="0" tIns="0" rIns="0" bIns="0" rtlCol="0" anchor="t"/>
          <a:lstStyle/>
          <a:p>
            <a:pPr marL="0" indent="0" algn="l">
              <a:lnSpc>
                <a:spcPts val="2000"/>
              </a:lnSpc>
              <a:buNone/>
            </a:pPr>
            <a:r>
              <a:rPr lang="en-US" sz="1400" b="1" dirty="0">
                <a:solidFill>
                  <a:srgbClr val="000000"/>
                </a:solidFill>
                <a:latin typeface="Inter" pitchFamily="34" charset="0"/>
                <a:ea typeface="Inter" pitchFamily="34" charset="-122"/>
                <a:cs typeface="Inter" pitchFamily="34" charset="-120"/>
              </a:rPr>
              <a:t>Key Reference:</a:t>
            </a:r>
            <a:r>
              <a:rPr lang="en-US" sz="1400" dirty="0">
                <a:solidFill>
                  <a:srgbClr val="000000"/>
                </a:solidFill>
                <a:latin typeface="Inter" pitchFamily="34" charset="0"/>
                <a:ea typeface="Inter" pitchFamily="34" charset="-122"/>
                <a:cs typeface="Inter" pitchFamily="34" charset="-120"/>
              </a:rPr>
              <a:t> Versus Arthritis </a:t>
            </a:r>
            <a:r>
              <a:rPr lang="en-US" sz="1400" i="1" dirty="0">
                <a:solidFill>
                  <a:srgbClr val="000000"/>
                </a:solidFill>
                <a:latin typeface="Inter" pitchFamily="34" charset="0"/>
                <a:ea typeface="Inter" pitchFamily="34" charset="-122"/>
                <a:cs typeface="Inter" pitchFamily="34" charset="-120"/>
              </a:rPr>
              <a:t>State of Musculoskeletal Health 2024</a:t>
            </a:r>
            <a:r>
              <a:rPr lang="en-US" sz="1400" dirty="0">
                <a:solidFill>
                  <a:srgbClr val="000000"/>
                </a:solidFill>
                <a:latin typeface="Inter" pitchFamily="34" charset="0"/>
                <a:ea typeface="Inter" pitchFamily="34" charset="-122"/>
                <a:cs typeface="Inter" pitchFamily="34" charset="-120"/>
              </a:rPr>
              <a:t> | NRAS Economic Burden Report 2010 | National Audit Office 2009 | PMC (pmc.ncbi.nlm.nih.gov/articles/PMC6297345)</a:t>
            </a:r>
            <a:endParaRPr lang="en-US" sz="1400" dirty="0"/>
          </a:p>
        </p:txBody>
      </p:sp>
    </p:spTree>
    <p:extLst>
      <p:ext uri="{BB962C8B-B14F-4D97-AF65-F5344CB8AC3E}">
        <p14:creationId xmlns:p14="http://schemas.microsoft.com/office/powerpoint/2010/main" val="2127850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E06B71-5889-D473-A138-EDB364C47936}"/>
            </a:ext>
          </a:extLst>
        </p:cNvPr>
        <p:cNvGrpSpPr/>
        <p:nvPr/>
      </p:nvGrpSpPr>
      <p:grpSpPr>
        <a:xfrm>
          <a:off x="0" y="0"/>
          <a:ext cx="0" cy="0"/>
          <a:chOff x="0" y="0"/>
          <a:chExt cx="0" cy="0"/>
        </a:xfrm>
      </p:grpSpPr>
      <p:sp>
        <p:nvSpPr>
          <p:cNvPr id="5" name="Text 2">
            <a:extLst>
              <a:ext uri="{FF2B5EF4-FFF2-40B4-BE49-F238E27FC236}">
                <a16:creationId xmlns:a16="http://schemas.microsoft.com/office/drawing/2014/main" id="{CB962FD1-E23E-0F0C-6772-BB16F8C2BE5A}"/>
              </a:ext>
            </a:extLst>
          </p:cNvPr>
          <p:cNvSpPr/>
          <p:nvPr/>
        </p:nvSpPr>
        <p:spPr>
          <a:xfrm>
            <a:off x="251735" y="234970"/>
            <a:ext cx="4865867" cy="558165"/>
          </a:xfrm>
          <a:prstGeom prst="rect">
            <a:avLst/>
          </a:prstGeom>
          <a:noFill/>
          <a:ln/>
        </p:spPr>
        <p:txBody>
          <a:bodyPr wrap="none" lIns="0" tIns="0" rIns="0" bIns="0" rtlCol="0" anchor="t"/>
          <a:lstStyle/>
          <a:p>
            <a:pPr marL="0" indent="0" algn="l">
              <a:lnSpc>
                <a:spcPts val="435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Economic &amp; Social Burden</a:t>
            </a:r>
            <a:endParaRPr lang="en-US" sz="3200" b="1" dirty="0">
              <a:latin typeface="Arial" panose="020B0604020202020204" pitchFamily="34" charset="0"/>
              <a:cs typeface="Arial" panose="020B0604020202020204" pitchFamily="34" charset="0"/>
            </a:endParaRPr>
          </a:p>
        </p:txBody>
      </p:sp>
      <p:sp>
        <p:nvSpPr>
          <p:cNvPr id="6" name="Shape 3">
            <a:extLst>
              <a:ext uri="{FF2B5EF4-FFF2-40B4-BE49-F238E27FC236}">
                <a16:creationId xmlns:a16="http://schemas.microsoft.com/office/drawing/2014/main" id="{A315332B-6C5D-5692-A0F5-A4D165E11FCC}"/>
              </a:ext>
            </a:extLst>
          </p:cNvPr>
          <p:cNvSpPr/>
          <p:nvPr/>
        </p:nvSpPr>
        <p:spPr>
          <a:xfrm>
            <a:off x="150167" y="1034238"/>
            <a:ext cx="4967435" cy="4888260"/>
          </a:xfrm>
          <a:prstGeom prst="roundRect">
            <a:avLst>
              <a:gd name="adj" fmla="val 3030"/>
            </a:avLst>
          </a:prstGeom>
          <a:solidFill>
            <a:srgbClr val="14746F"/>
          </a:solidFill>
          <a:ln/>
        </p:spPr>
        <p:txBody>
          <a:bodyPr/>
          <a:lstStyle/>
          <a:p>
            <a:endParaRPr lang="en-US"/>
          </a:p>
        </p:txBody>
      </p:sp>
      <p:sp>
        <p:nvSpPr>
          <p:cNvPr id="7" name="Text 4">
            <a:extLst>
              <a:ext uri="{FF2B5EF4-FFF2-40B4-BE49-F238E27FC236}">
                <a16:creationId xmlns:a16="http://schemas.microsoft.com/office/drawing/2014/main" id="{4415EF17-6C8B-8BD4-3D53-76E6E324C2BD}"/>
              </a:ext>
            </a:extLst>
          </p:cNvPr>
          <p:cNvSpPr/>
          <p:nvPr/>
        </p:nvSpPr>
        <p:spPr>
          <a:xfrm>
            <a:off x="460772" y="1219139"/>
            <a:ext cx="1646634" cy="278963"/>
          </a:xfrm>
          <a:prstGeom prst="rect">
            <a:avLst/>
          </a:prstGeom>
          <a:noFill/>
          <a:ln/>
        </p:spPr>
        <p:txBody>
          <a:bodyPr wrap="none" lIns="0" tIns="0" rIns="0" bIns="0" rtlCol="0" anchor="t"/>
          <a:lstStyle/>
          <a:p>
            <a:pPr marL="0" indent="0" algn="l">
              <a:lnSpc>
                <a:spcPts val="2150"/>
              </a:lnSpc>
              <a:buNone/>
            </a:pPr>
            <a:r>
              <a:rPr lang="en-US" dirty="0">
                <a:solidFill>
                  <a:srgbClr val="FFFFFF"/>
                </a:solidFill>
                <a:latin typeface="Arial" panose="020B0604020202020204" pitchFamily="34" charset="0"/>
                <a:ea typeface="Manrope Semi Bold" pitchFamily="34" charset="-122"/>
                <a:cs typeface="Arial" panose="020B0604020202020204" pitchFamily="34" charset="0"/>
              </a:rPr>
              <a:t>Economic Burden</a:t>
            </a:r>
            <a:endParaRPr lang="en-US" dirty="0">
              <a:latin typeface="Arial" panose="020B0604020202020204" pitchFamily="34" charset="0"/>
              <a:cs typeface="Arial" panose="020B0604020202020204" pitchFamily="34" charset="0"/>
            </a:endParaRPr>
          </a:p>
        </p:txBody>
      </p:sp>
      <p:sp>
        <p:nvSpPr>
          <p:cNvPr id="8" name="Text 5">
            <a:extLst>
              <a:ext uri="{FF2B5EF4-FFF2-40B4-BE49-F238E27FC236}">
                <a16:creationId xmlns:a16="http://schemas.microsoft.com/office/drawing/2014/main" id="{951D9297-362F-40CC-CF57-437E78B983C3}"/>
              </a:ext>
            </a:extLst>
          </p:cNvPr>
          <p:cNvSpPr/>
          <p:nvPr/>
        </p:nvSpPr>
        <p:spPr>
          <a:xfrm>
            <a:off x="251735" y="1739205"/>
            <a:ext cx="4587551" cy="3644861"/>
          </a:xfrm>
          <a:prstGeom prst="rect">
            <a:avLst/>
          </a:prstGeom>
          <a:noFill/>
          <a:ln/>
        </p:spPr>
        <p:txBody>
          <a:bodyPr wrap="square" lIns="0" tIns="0" rIns="0" bIns="0" rtlCol="0" anchor="t"/>
          <a:lstStyle/>
          <a:p>
            <a:pPr marL="342900" indent="-342900">
              <a:lnSpc>
                <a:spcPts val="2000"/>
              </a:lnSpc>
              <a:buSzPct val="100000"/>
              <a:buChar char="•"/>
            </a:pPr>
            <a:r>
              <a:rPr lang="en-US" sz="1400" dirty="0">
                <a:solidFill>
                  <a:srgbClr val="FFFFFF"/>
                </a:solidFill>
                <a:latin typeface="Arial" panose="020B0604020202020204" pitchFamily="34" charset="0"/>
                <a:ea typeface="Inter" pitchFamily="34" charset="-122"/>
                <a:cs typeface="Arial" panose="020B0604020202020204" pitchFamily="34" charset="0"/>
              </a:rPr>
              <a:t>Direct NHS healthcare cost of RA estimated at </a:t>
            </a:r>
            <a:r>
              <a:rPr lang="en-US" sz="1400" b="1" dirty="0">
                <a:solidFill>
                  <a:srgbClr val="FFFFFF"/>
                </a:solidFill>
                <a:latin typeface="Arial" panose="020B0604020202020204" pitchFamily="34" charset="0"/>
                <a:ea typeface="Inter" pitchFamily="34" charset="-122"/>
                <a:cs typeface="Arial" panose="020B0604020202020204" pitchFamily="34" charset="0"/>
              </a:rPr>
              <a:t>£560 million per annum</a:t>
            </a:r>
            <a:r>
              <a:rPr lang="en-US" sz="1400" dirty="0">
                <a:solidFill>
                  <a:srgbClr val="FFFFFF"/>
                </a:solidFill>
                <a:latin typeface="Arial" panose="020B0604020202020204" pitchFamily="34" charset="0"/>
                <a:ea typeface="Inter" pitchFamily="34" charset="-122"/>
                <a:cs typeface="Arial" panose="020B0604020202020204" pitchFamily="34" charset="0"/>
              </a:rPr>
              <a:t>, with an additional </a:t>
            </a:r>
            <a:r>
              <a:rPr lang="en-US" sz="1400" b="1" dirty="0">
                <a:solidFill>
                  <a:srgbClr val="FFFFFF"/>
                </a:solidFill>
                <a:latin typeface="Arial" panose="020B0604020202020204" pitchFamily="34" charset="0"/>
                <a:ea typeface="Inter" pitchFamily="34" charset="-122"/>
                <a:cs typeface="Arial" panose="020B0604020202020204" pitchFamily="34" charset="0"/>
              </a:rPr>
              <a:t>£1.8 billion in indirect costs</a:t>
            </a:r>
            <a:r>
              <a:rPr lang="en-US" sz="1400" dirty="0">
                <a:solidFill>
                  <a:srgbClr val="FFFFFF"/>
                </a:solidFill>
                <a:latin typeface="Arial" panose="020B0604020202020204" pitchFamily="34" charset="0"/>
                <a:ea typeface="Inter" pitchFamily="34" charset="-122"/>
                <a:cs typeface="Arial" panose="020B0604020202020204" pitchFamily="34" charset="0"/>
              </a:rPr>
              <a:t> to the UK economy (National Audit Office, 2009; </a:t>
            </a:r>
            <a:r>
              <a:rPr lang="en-GB" sz="1400" dirty="0">
                <a:solidFill>
                  <a:schemeClr val="bg1"/>
                </a:solidFill>
                <a:latin typeface="Arial" panose="020B0604020202020204" pitchFamily="34" charset="0"/>
                <a:cs typeface="Arial" panose="020B0604020202020204" pitchFamily="34" charset="0"/>
              </a:rPr>
              <a:t>Briggs et al., 2018</a:t>
            </a:r>
            <a:r>
              <a:rPr lang="en-US" sz="1400" dirty="0">
                <a:solidFill>
                  <a:srgbClr val="FFFFFF"/>
                </a:solidFill>
                <a:latin typeface="Arial" panose="020B0604020202020204" pitchFamily="34" charset="0"/>
                <a:ea typeface="Inter" pitchFamily="34" charset="-122"/>
                <a:cs typeface="Arial" panose="020B0604020202020204" pitchFamily="34" charset="0"/>
              </a:rPr>
              <a:t>)</a:t>
            </a:r>
            <a:endParaRPr lang="en-US" sz="1400" dirty="0">
              <a:latin typeface="Arial" panose="020B0604020202020204" pitchFamily="34" charset="0"/>
              <a:cs typeface="Arial" panose="020B0604020202020204" pitchFamily="34" charset="0"/>
            </a:endParaRPr>
          </a:p>
          <a:p>
            <a:pPr marL="342900" indent="-342900" algn="l">
              <a:lnSpc>
                <a:spcPts val="2000"/>
              </a:lnSpc>
              <a:buSzPct val="100000"/>
              <a:buChar char="•"/>
            </a:pPr>
            <a:r>
              <a:rPr lang="en-US" sz="1400" dirty="0">
                <a:solidFill>
                  <a:srgbClr val="FFFFFF"/>
                </a:solidFill>
                <a:latin typeface="Arial" panose="020B0604020202020204" pitchFamily="34" charset="0"/>
                <a:ea typeface="Inter" pitchFamily="34" charset="-122"/>
                <a:cs typeface="Arial" panose="020B0604020202020204" pitchFamily="34" charset="0"/>
              </a:rPr>
              <a:t>Re-estimated costs: </a:t>
            </a:r>
            <a:r>
              <a:rPr lang="en-US" sz="1400" b="1" dirty="0">
                <a:solidFill>
                  <a:srgbClr val="FFFFFF"/>
                </a:solidFill>
                <a:latin typeface="Arial" panose="020B0604020202020204" pitchFamily="34" charset="0"/>
                <a:ea typeface="Inter" pitchFamily="34" charset="-122"/>
                <a:cs typeface="Arial" panose="020B0604020202020204" pitchFamily="34" charset="0"/>
              </a:rPr>
              <a:t>£700 million direct</a:t>
            </a:r>
            <a:r>
              <a:rPr lang="en-US" sz="1400" dirty="0">
                <a:solidFill>
                  <a:srgbClr val="FFFFFF"/>
                </a:solidFill>
                <a:latin typeface="Arial" panose="020B0604020202020204" pitchFamily="34" charset="0"/>
                <a:ea typeface="Inter" pitchFamily="34" charset="-122"/>
                <a:cs typeface="Arial" panose="020B0604020202020204" pitchFamily="34" charset="0"/>
              </a:rPr>
              <a:t> and </a:t>
            </a:r>
            <a:r>
              <a:rPr lang="en-US" sz="1400" b="1" dirty="0">
                <a:solidFill>
                  <a:srgbClr val="FFFFFF"/>
                </a:solidFill>
                <a:latin typeface="Arial" panose="020B0604020202020204" pitchFamily="34" charset="0"/>
                <a:ea typeface="Inter" pitchFamily="34" charset="-122"/>
                <a:cs typeface="Arial" panose="020B0604020202020204" pitchFamily="34" charset="0"/>
              </a:rPr>
              <a:t>£8 billion indirect</a:t>
            </a:r>
            <a:r>
              <a:rPr lang="en-US" sz="1400" dirty="0">
                <a:solidFill>
                  <a:srgbClr val="FFFFFF"/>
                </a:solidFill>
                <a:latin typeface="Arial" panose="020B0604020202020204" pitchFamily="34" charset="0"/>
                <a:ea typeface="Inter" pitchFamily="34" charset="-122"/>
                <a:cs typeface="Arial" panose="020B0604020202020204" pitchFamily="34" charset="0"/>
              </a:rPr>
              <a:t> per annum (National Rheumatoid Arthritis Society, 2010)</a:t>
            </a:r>
            <a:endParaRPr lang="en-US" sz="1400" dirty="0">
              <a:latin typeface="Arial" panose="020B0604020202020204" pitchFamily="34" charset="0"/>
              <a:cs typeface="Arial" panose="020B0604020202020204" pitchFamily="34" charset="0"/>
            </a:endParaRPr>
          </a:p>
          <a:p>
            <a:pPr marL="342900" indent="-342900">
              <a:lnSpc>
                <a:spcPts val="2000"/>
              </a:lnSpc>
              <a:buSzPct val="100000"/>
              <a:buChar char="•"/>
            </a:pPr>
            <a:r>
              <a:rPr lang="en-US" sz="1400" dirty="0">
                <a:solidFill>
                  <a:srgbClr val="FFFFFF"/>
                </a:solidFill>
                <a:latin typeface="Arial" panose="020B0604020202020204" pitchFamily="34" charset="0"/>
                <a:ea typeface="Inter" pitchFamily="34" charset="-122"/>
                <a:cs typeface="Arial" panose="020B0604020202020204" pitchFamily="34" charset="0"/>
              </a:rPr>
              <a:t>Cost of working days lost due to OA and RA estimated at </a:t>
            </a:r>
            <a:r>
              <a:rPr lang="en-US" sz="1400" b="1" dirty="0">
                <a:solidFill>
                  <a:srgbClr val="FFFFFF"/>
                </a:solidFill>
                <a:latin typeface="Arial" panose="020B0604020202020204" pitchFamily="34" charset="0"/>
                <a:ea typeface="Inter" pitchFamily="34" charset="-122"/>
                <a:cs typeface="Arial" panose="020B0604020202020204" pitchFamily="34" charset="0"/>
              </a:rPr>
              <a:t>£2.58 billion in 2017</a:t>
            </a:r>
            <a:r>
              <a:rPr lang="en-US" sz="1400" dirty="0">
                <a:solidFill>
                  <a:srgbClr val="FFFFFF"/>
                </a:solidFill>
                <a:latin typeface="Arial" panose="020B0604020202020204" pitchFamily="34" charset="0"/>
                <a:ea typeface="Inter" pitchFamily="34" charset="-122"/>
                <a:cs typeface="Arial" panose="020B0604020202020204" pitchFamily="34" charset="0"/>
              </a:rPr>
              <a:t>, projected to rise to </a:t>
            </a:r>
            <a:r>
              <a:rPr lang="en-US" sz="1400" b="1" dirty="0">
                <a:solidFill>
                  <a:srgbClr val="FFFFFF"/>
                </a:solidFill>
                <a:latin typeface="Arial" panose="020B0604020202020204" pitchFamily="34" charset="0"/>
                <a:ea typeface="Inter" pitchFamily="34" charset="-122"/>
                <a:cs typeface="Arial" panose="020B0604020202020204" pitchFamily="34" charset="0"/>
              </a:rPr>
              <a:t>£3.43 billion by 2030</a:t>
            </a:r>
            <a:r>
              <a:rPr lang="en-US" sz="1400" dirty="0">
                <a:solidFill>
                  <a:srgbClr val="FFFFFF"/>
                </a:solidFill>
                <a:latin typeface="Arial" panose="020B0604020202020204" pitchFamily="34" charset="0"/>
                <a:ea typeface="Inter" pitchFamily="34" charset="-122"/>
                <a:cs typeface="Arial" panose="020B0604020202020204" pitchFamily="34" charset="0"/>
              </a:rPr>
              <a:t> (Versus Arthritis; </a:t>
            </a:r>
            <a:r>
              <a:rPr lang="en-GB" sz="1400" dirty="0">
                <a:solidFill>
                  <a:schemeClr val="bg1"/>
                </a:solidFill>
                <a:latin typeface="Arial" panose="020B0604020202020204" pitchFamily="34" charset="0"/>
                <a:cs typeface="Arial" panose="020B0604020202020204" pitchFamily="34" charset="0"/>
              </a:rPr>
              <a:t>Briggs et al., 2018</a:t>
            </a:r>
            <a:r>
              <a:rPr lang="en-US" sz="1400" dirty="0">
                <a:solidFill>
                  <a:srgbClr val="FFFFFF"/>
                </a:solidFill>
                <a:latin typeface="Arial" panose="020B0604020202020204" pitchFamily="34" charset="0"/>
                <a:ea typeface="Inter" pitchFamily="34" charset="-122"/>
                <a:cs typeface="Arial" panose="020B0604020202020204" pitchFamily="34" charset="0"/>
              </a:rPr>
              <a:t>)</a:t>
            </a:r>
            <a:endParaRPr lang="en-US" sz="1400" dirty="0">
              <a:latin typeface="Arial" panose="020B0604020202020204" pitchFamily="34" charset="0"/>
              <a:cs typeface="Arial" panose="020B0604020202020204" pitchFamily="34" charset="0"/>
            </a:endParaRPr>
          </a:p>
          <a:p>
            <a:pPr marL="342900" indent="-342900">
              <a:lnSpc>
                <a:spcPts val="2000"/>
              </a:lnSpc>
              <a:buSzPct val="100000"/>
              <a:buChar char="•"/>
            </a:pPr>
            <a:r>
              <a:rPr lang="en-US" sz="1400" dirty="0">
                <a:solidFill>
                  <a:srgbClr val="FFFFFF"/>
                </a:solidFill>
                <a:latin typeface="Arial" panose="020B0604020202020204" pitchFamily="34" charset="0"/>
                <a:ea typeface="Inter" pitchFamily="34" charset="-122"/>
                <a:cs typeface="Arial" panose="020B0604020202020204" pitchFamily="34" charset="0"/>
              </a:rPr>
              <a:t>A third of RA patients stop work within </a:t>
            </a:r>
            <a:r>
              <a:rPr lang="en-US" sz="1400" b="1" dirty="0">
                <a:solidFill>
                  <a:srgbClr val="FFFFFF"/>
                </a:solidFill>
                <a:latin typeface="Arial" panose="020B0604020202020204" pitchFamily="34" charset="0"/>
                <a:ea typeface="Inter" pitchFamily="34" charset="-122"/>
                <a:cs typeface="Arial" panose="020B0604020202020204" pitchFamily="34" charset="0"/>
              </a:rPr>
              <a:t>2 years</a:t>
            </a:r>
            <a:r>
              <a:rPr lang="en-US" sz="1400" dirty="0">
                <a:solidFill>
                  <a:srgbClr val="FFFFFF"/>
                </a:solidFill>
                <a:latin typeface="Arial" panose="020B0604020202020204" pitchFamily="34" charset="0"/>
                <a:ea typeface="Inter" pitchFamily="34" charset="-122"/>
                <a:cs typeface="Arial" panose="020B0604020202020204" pitchFamily="34" charset="0"/>
              </a:rPr>
              <a:t> of diagnosis; half within </a:t>
            </a:r>
            <a:r>
              <a:rPr lang="en-US" sz="1400" b="1" dirty="0">
                <a:solidFill>
                  <a:srgbClr val="FFFFFF"/>
                </a:solidFill>
                <a:latin typeface="Arial" panose="020B0604020202020204" pitchFamily="34" charset="0"/>
                <a:ea typeface="Inter" pitchFamily="34" charset="-122"/>
                <a:cs typeface="Arial" panose="020B0604020202020204" pitchFamily="34" charset="0"/>
              </a:rPr>
              <a:t>10 years</a:t>
            </a:r>
            <a:r>
              <a:rPr lang="en-US" sz="1400" dirty="0">
                <a:solidFill>
                  <a:srgbClr val="FFFFFF"/>
                </a:solidFill>
                <a:latin typeface="Arial" panose="020B0604020202020204" pitchFamily="34" charset="0"/>
                <a:ea typeface="Inter" pitchFamily="34" charset="-122"/>
                <a:cs typeface="Arial" panose="020B0604020202020204" pitchFamily="34" charset="0"/>
              </a:rPr>
              <a:t> (</a:t>
            </a:r>
            <a:r>
              <a:rPr lang="en-GB" sz="1400" dirty="0">
                <a:solidFill>
                  <a:schemeClr val="bg1"/>
                </a:solidFill>
                <a:latin typeface="Arial" panose="020B0604020202020204" pitchFamily="34" charset="0"/>
                <a:cs typeface="Arial" panose="020B0604020202020204" pitchFamily="34" charset="0"/>
              </a:rPr>
              <a:t>NRAS, 2010; Versus Arthritis, 2022</a:t>
            </a:r>
            <a:r>
              <a:rPr lang="en-US" sz="1400" dirty="0">
                <a:solidFill>
                  <a:srgbClr val="FFFFFF"/>
                </a:solidFill>
                <a:latin typeface="Arial" panose="020B0604020202020204" pitchFamily="34" charset="0"/>
                <a:ea typeface="Inter" pitchFamily="34" charset="-122"/>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23DE582D-5D5B-4498-DF2A-9FCE8B00BCAF}"/>
              </a:ext>
            </a:extLst>
          </p:cNvPr>
          <p:cNvPicPr>
            <a:picLocks noChangeAspect="1"/>
          </p:cNvPicPr>
          <p:nvPr/>
        </p:nvPicPr>
        <p:blipFill>
          <a:blip r:embed="rId3"/>
          <a:stretch>
            <a:fillRect/>
          </a:stretch>
        </p:blipFill>
        <p:spPr>
          <a:xfrm>
            <a:off x="6302325" y="243005"/>
            <a:ext cx="5148105" cy="4830834"/>
          </a:xfrm>
          <a:prstGeom prst="rect">
            <a:avLst/>
          </a:prstGeom>
        </p:spPr>
      </p:pic>
      <p:sp>
        <p:nvSpPr>
          <p:cNvPr id="4" name="TextBox 3">
            <a:extLst>
              <a:ext uri="{FF2B5EF4-FFF2-40B4-BE49-F238E27FC236}">
                <a16:creationId xmlns:a16="http://schemas.microsoft.com/office/drawing/2014/main" id="{CF517DCC-C591-5B10-A0D4-3D0AA7FFC35C}"/>
              </a:ext>
            </a:extLst>
          </p:cNvPr>
          <p:cNvSpPr txBox="1"/>
          <p:nvPr/>
        </p:nvSpPr>
        <p:spPr>
          <a:xfrm>
            <a:off x="5966934" y="5230000"/>
            <a:ext cx="6074899" cy="1600438"/>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Fig.2: Social Burden. </a:t>
            </a:r>
            <a:r>
              <a:rPr lang="en-US" sz="1400" dirty="0">
                <a:latin typeface="Arial" panose="020B0604020202020204" pitchFamily="34" charset="0"/>
                <a:cs typeface="Arial" panose="020B0604020202020204" pitchFamily="34" charset="0"/>
              </a:rPr>
              <a:t>Arthritis reduces quality of life through pain, fatigue, and limited mobility, affecting independence and ability to work. People with arthritis are 20% less likely to be employed and experience greater mental health burden (1 in 3 with depression/anxiety; 5.4 vs 2.8 poor mental health days). Higher prevalence is seen in deprived areas, with obesity contributing to ~50% of excess knee osteoarthritis risk (</a:t>
            </a:r>
            <a:r>
              <a:rPr lang="en-GB" sz="1400" dirty="0" err="1">
                <a:latin typeface="Arial" panose="020B0604020202020204" pitchFamily="34" charset="0"/>
                <a:cs typeface="Arial" panose="020B0604020202020204" pitchFamily="34" charset="0"/>
              </a:rPr>
              <a:t>Matcham</a:t>
            </a:r>
            <a:r>
              <a:rPr lang="en-GB" sz="1400" dirty="0">
                <a:latin typeface="Arial" panose="020B0604020202020204" pitchFamily="34" charset="0"/>
                <a:cs typeface="Arial" panose="020B0604020202020204" pitchFamily="34" charset="0"/>
              </a:rPr>
              <a:t> et al., 2013).</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0143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1" descr="preencoded.png">
            <a:extLst>
              <a:ext uri="{FF2B5EF4-FFF2-40B4-BE49-F238E27FC236}">
                <a16:creationId xmlns:a16="http://schemas.microsoft.com/office/drawing/2014/main" id="{3D49380C-8E62-0ABE-5EB0-E4DE2734C04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7912" y="-247531"/>
            <a:ext cx="126921" cy="126921"/>
          </a:xfrm>
          <a:prstGeom prst="rect">
            <a:avLst/>
          </a:prstGeom>
        </p:spPr>
      </p:pic>
      <p:sp>
        <p:nvSpPr>
          <p:cNvPr id="6" name="Text 2">
            <a:extLst>
              <a:ext uri="{FF2B5EF4-FFF2-40B4-BE49-F238E27FC236}">
                <a16:creationId xmlns:a16="http://schemas.microsoft.com/office/drawing/2014/main" id="{B07EE6A9-1E88-355C-AE91-4EB247F09516}"/>
              </a:ext>
            </a:extLst>
          </p:cNvPr>
          <p:cNvSpPr/>
          <p:nvPr/>
        </p:nvSpPr>
        <p:spPr>
          <a:xfrm>
            <a:off x="114062" y="0"/>
            <a:ext cx="5753338" cy="496133"/>
          </a:xfrm>
          <a:prstGeom prst="rect">
            <a:avLst/>
          </a:prstGeom>
          <a:noFill/>
          <a:ln/>
        </p:spPr>
        <p:txBody>
          <a:bodyPr wrap="none" lIns="0" tIns="0" rIns="0" bIns="0" rtlCol="0" anchor="t"/>
          <a:lstStyle/>
          <a:p>
            <a:pPr marL="0" indent="0" algn="l">
              <a:lnSpc>
                <a:spcPts val="390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Diagnosis &amp; Initial Assessment</a:t>
            </a:r>
            <a:endParaRPr lang="en-US" sz="3200" b="1" dirty="0">
              <a:latin typeface="Arial" panose="020B0604020202020204" pitchFamily="34" charset="0"/>
              <a:cs typeface="Arial" panose="020B0604020202020204" pitchFamily="34" charset="0"/>
            </a:endParaRPr>
          </a:p>
        </p:txBody>
      </p:sp>
      <p:sp>
        <p:nvSpPr>
          <p:cNvPr id="7" name="Shape 3">
            <a:extLst>
              <a:ext uri="{FF2B5EF4-FFF2-40B4-BE49-F238E27FC236}">
                <a16:creationId xmlns:a16="http://schemas.microsoft.com/office/drawing/2014/main" id="{55AD9222-695A-AE69-20F2-F0F51AB934A6}"/>
              </a:ext>
            </a:extLst>
          </p:cNvPr>
          <p:cNvSpPr/>
          <p:nvPr/>
        </p:nvSpPr>
        <p:spPr>
          <a:xfrm>
            <a:off x="342663" y="686633"/>
            <a:ext cx="6241018" cy="1330285"/>
          </a:xfrm>
          <a:prstGeom prst="roundRect">
            <a:avLst>
              <a:gd name="adj" fmla="val 5013"/>
            </a:avLst>
          </a:prstGeom>
          <a:solidFill>
            <a:srgbClr val="FFFFFF"/>
          </a:solidFill>
          <a:ln w="22860">
            <a:solidFill>
              <a:srgbClr val="ECF0EF"/>
            </a:solidFill>
            <a:prstDash val="solid"/>
          </a:ln>
        </p:spPr>
        <p:txBody>
          <a:bodyPr/>
          <a:lstStyle/>
          <a:p>
            <a:endParaRPr lang="en-US">
              <a:latin typeface="Arial" panose="020B0604020202020204" pitchFamily="34" charset="0"/>
              <a:cs typeface="Arial" panose="020B0604020202020204" pitchFamily="34" charset="0"/>
            </a:endParaRPr>
          </a:p>
        </p:txBody>
      </p:sp>
      <p:sp>
        <p:nvSpPr>
          <p:cNvPr id="8" name="Shape 4">
            <a:extLst>
              <a:ext uri="{FF2B5EF4-FFF2-40B4-BE49-F238E27FC236}">
                <a16:creationId xmlns:a16="http://schemas.microsoft.com/office/drawing/2014/main" id="{A05AE615-D02E-2A4C-F8AC-7DB744BC56AE}"/>
              </a:ext>
            </a:extLst>
          </p:cNvPr>
          <p:cNvSpPr/>
          <p:nvPr/>
        </p:nvSpPr>
        <p:spPr>
          <a:xfrm>
            <a:off x="365522" y="709493"/>
            <a:ext cx="635079" cy="1284565"/>
          </a:xfrm>
          <a:prstGeom prst="roundRect">
            <a:avLst>
              <a:gd name="adj" fmla="val 6181"/>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sp>
        <p:nvSpPr>
          <p:cNvPr id="9" name="Text 5">
            <a:extLst>
              <a:ext uri="{FF2B5EF4-FFF2-40B4-BE49-F238E27FC236}">
                <a16:creationId xmlns:a16="http://schemas.microsoft.com/office/drawing/2014/main" id="{7228805F-58D0-EA55-B42F-0C4963E9D1A2}"/>
              </a:ext>
            </a:extLst>
          </p:cNvPr>
          <p:cNvSpPr/>
          <p:nvPr/>
        </p:nvSpPr>
        <p:spPr>
          <a:xfrm>
            <a:off x="563999" y="1202888"/>
            <a:ext cx="238125" cy="297656"/>
          </a:xfrm>
          <a:prstGeom prst="rect">
            <a:avLst/>
          </a:prstGeom>
          <a:noFill/>
          <a:ln/>
        </p:spPr>
        <p:txBody>
          <a:bodyPr wrap="none" lIns="0" tIns="0" rIns="0" bIns="0" rtlCol="0" anchor="t"/>
          <a:lstStyle/>
          <a:p>
            <a:pPr marL="0" indent="0" algn="l">
              <a:lnSpc>
                <a:spcPts val="1850"/>
              </a:lnSpc>
              <a:buNone/>
            </a:pPr>
            <a:r>
              <a:rPr lang="en-US" dirty="0">
                <a:solidFill>
                  <a:srgbClr val="000000"/>
                </a:solidFill>
                <a:latin typeface="Arial" panose="020B0604020202020204" pitchFamily="34" charset="0"/>
                <a:ea typeface="Manrope Semi Bold"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10" name="Text 6">
            <a:extLst>
              <a:ext uri="{FF2B5EF4-FFF2-40B4-BE49-F238E27FC236}">
                <a16:creationId xmlns:a16="http://schemas.microsoft.com/office/drawing/2014/main" id="{28522F3D-4020-3767-8C1F-5C05AB3F1EB9}"/>
              </a:ext>
            </a:extLst>
          </p:cNvPr>
          <p:cNvSpPr/>
          <p:nvPr/>
        </p:nvSpPr>
        <p:spPr>
          <a:xfrm>
            <a:off x="1897679" y="706809"/>
            <a:ext cx="2807375" cy="248007"/>
          </a:xfrm>
          <a:prstGeom prst="rect">
            <a:avLst/>
          </a:prstGeom>
          <a:noFill/>
          <a:ln/>
        </p:spPr>
        <p:txBody>
          <a:bodyPr wrap="none" lIns="0" tIns="0" rIns="0" bIns="0" rtlCol="0" anchor="t"/>
          <a:lstStyle/>
          <a:p>
            <a:pPr marL="0" indent="0" algn="l">
              <a:lnSpc>
                <a:spcPts val="19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Clinical History &amp; Examination</a:t>
            </a:r>
            <a:endParaRPr lang="en-US" sz="1600" b="1" dirty="0">
              <a:latin typeface="Arial" panose="020B0604020202020204" pitchFamily="34" charset="0"/>
              <a:cs typeface="Arial" panose="020B0604020202020204" pitchFamily="34" charset="0"/>
            </a:endParaRPr>
          </a:p>
        </p:txBody>
      </p:sp>
      <p:sp>
        <p:nvSpPr>
          <p:cNvPr id="11" name="Text 7">
            <a:extLst>
              <a:ext uri="{FF2B5EF4-FFF2-40B4-BE49-F238E27FC236}">
                <a16:creationId xmlns:a16="http://schemas.microsoft.com/office/drawing/2014/main" id="{A38E9703-F6EE-E068-611F-F28094968DCE}"/>
              </a:ext>
            </a:extLst>
          </p:cNvPr>
          <p:cNvSpPr/>
          <p:nvPr/>
        </p:nvSpPr>
        <p:spPr>
          <a:xfrm>
            <a:off x="1116055" y="1056082"/>
            <a:ext cx="4751345" cy="871658"/>
          </a:xfrm>
          <a:prstGeom prst="rect">
            <a:avLst/>
          </a:prstGeom>
          <a:noFill/>
          <a:ln/>
        </p:spPr>
        <p:txBody>
          <a:bodyPr wrap="square" lIns="0" tIns="0" rIns="0" bIns="0" rtlCol="0" anchor="t"/>
          <a:lstStyle/>
          <a:p>
            <a:pPr marL="0" indent="0" algn="just">
              <a:lnSpc>
                <a:spcPts val="1650"/>
              </a:lnSpc>
              <a:buNone/>
            </a:pPr>
            <a:r>
              <a:rPr lang="en-US" sz="1400" dirty="0">
                <a:latin typeface="Arial" panose="020B0604020202020204" pitchFamily="34" charset="0"/>
                <a:ea typeface="Inter" pitchFamily="34" charset="-122"/>
                <a:cs typeface="Arial" panose="020B0604020202020204" pitchFamily="34" charset="0"/>
              </a:rPr>
              <a:t>A GP will first ask about symptoms and examine joints. Key indicators include joint pain (worse after inactivity), prolonged morning stiffness (&gt;30 mins suggests RA), and swelling or dactylitis (NHS; Right Decisions Scotland, 2022).</a:t>
            </a:r>
            <a:endParaRPr lang="en-US" sz="1400" dirty="0">
              <a:latin typeface="Arial" panose="020B0604020202020204" pitchFamily="34" charset="0"/>
              <a:cs typeface="Arial" panose="020B0604020202020204" pitchFamily="34" charset="0"/>
            </a:endParaRPr>
          </a:p>
        </p:txBody>
      </p:sp>
      <p:sp>
        <p:nvSpPr>
          <p:cNvPr id="12" name="Shape 8">
            <a:extLst>
              <a:ext uri="{FF2B5EF4-FFF2-40B4-BE49-F238E27FC236}">
                <a16:creationId xmlns:a16="http://schemas.microsoft.com/office/drawing/2014/main" id="{1315A5C6-60DE-9FED-4643-D416441EDC09}"/>
              </a:ext>
            </a:extLst>
          </p:cNvPr>
          <p:cNvSpPr/>
          <p:nvPr/>
        </p:nvSpPr>
        <p:spPr>
          <a:xfrm>
            <a:off x="342663" y="2143839"/>
            <a:ext cx="6241018" cy="1330285"/>
          </a:xfrm>
          <a:prstGeom prst="roundRect">
            <a:avLst>
              <a:gd name="adj" fmla="val 5013"/>
            </a:avLst>
          </a:prstGeom>
          <a:solidFill>
            <a:srgbClr val="FFFFFF"/>
          </a:solidFill>
          <a:ln w="22860">
            <a:solidFill>
              <a:srgbClr val="ECF0EF"/>
            </a:solidFill>
            <a:prstDash val="solid"/>
          </a:ln>
        </p:spPr>
        <p:txBody>
          <a:bodyPr/>
          <a:lstStyle/>
          <a:p>
            <a:endParaRPr lang="en-US">
              <a:latin typeface="Arial" panose="020B0604020202020204" pitchFamily="34" charset="0"/>
              <a:cs typeface="Arial" panose="020B0604020202020204" pitchFamily="34" charset="0"/>
            </a:endParaRPr>
          </a:p>
        </p:txBody>
      </p:sp>
      <p:sp>
        <p:nvSpPr>
          <p:cNvPr id="13" name="Shape 9">
            <a:extLst>
              <a:ext uri="{FF2B5EF4-FFF2-40B4-BE49-F238E27FC236}">
                <a16:creationId xmlns:a16="http://schemas.microsoft.com/office/drawing/2014/main" id="{D5037249-B796-4DC8-82FA-641E8C5BCA18}"/>
              </a:ext>
            </a:extLst>
          </p:cNvPr>
          <p:cNvSpPr/>
          <p:nvPr/>
        </p:nvSpPr>
        <p:spPr>
          <a:xfrm>
            <a:off x="365522" y="2166699"/>
            <a:ext cx="635079" cy="1284565"/>
          </a:xfrm>
          <a:prstGeom prst="roundRect">
            <a:avLst>
              <a:gd name="adj" fmla="val 6181"/>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sp>
        <p:nvSpPr>
          <p:cNvPr id="14" name="Text 10">
            <a:extLst>
              <a:ext uri="{FF2B5EF4-FFF2-40B4-BE49-F238E27FC236}">
                <a16:creationId xmlns:a16="http://schemas.microsoft.com/office/drawing/2014/main" id="{3E189C3C-95ED-EB7E-D106-B5EB28BEBB25}"/>
              </a:ext>
            </a:extLst>
          </p:cNvPr>
          <p:cNvSpPr/>
          <p:nvPr/>
        </p:nvSpPr>
        <p:spPr>
          <a:xfrm>
            <a:off x="563999" y="2660094"/>
            <a:ext cx="238125" cy="297656"/>
          </a:xfrm>
          <a:prstGeom prst="rect">
            <a:avLst/>
          </a:prstGeom>
          <a:noFill/>
          <a:ln/>
        </p:spPr>
        <p:txBody>
          <a:bodyPr wrap="none" lIns="0" tIns="0" rIns="0" bIns="0" rtlCol="0" anchor="t"/>
          <a:lstStyle/>
          <a:p>
            <a:pPr marL="0" indent="0" algn="l">
              <a:lnSpc>
                <a:spcPts val="1850"/>
              </a:lnSpc>
              <a:buNone/>
            </a:pPr>
            <a:r>
              <a:rPr lang="en-US" sz="1850" dirty="0">
                <a:solidFill>
                  <a:srgbClr val="000000"/>
                </a:solidFill>
                <a:latin typeface="Arial" panose="020B0604020202020204" pitchFamily="34" charset="0"/>
                <a:ea typeface="Manrope Semi Bold" pitchFamily="34" charset="-122"/>
                <a:cs typeface="Arial" panose="020B0604020202020204" pitchFamily="34" charset="0"/>
              </a:rPr>
              <a:t>2</a:t>
            </a:r>
            <a:endParaRPr lang="en-US" sz="1850" dirty="0">
              <a:latin typeface="Arial" panose="020B0604020202020204" pitchFamily="34" charset="0"/>
              <a:cs typeface="Arial" panose="020B0604020202020204" pitchFamily="34" charset="0"/>
            </a:endParaRPr>
          </a:p>
        </p:txBody>
      </p:sp>
      <p:sp>
        <p:nvSpPr>
          <p:cNvPr id="15" name="Text 11">
            <a:extLst>
              <a:ext uri="{FF2B5EF4-FFF2-40B4-BE49-F238E27FC236}">
                <a16:creationId xmlns:a16="http://schemas.microsoft.com/office/drawing/2014/main" id="{E9F0221B-F9AF-8A45-AF6C-0E350FBFA7D4}"/>
              </a:ext>
            </a:extLst>
          </p:cNvPr>
          <p:cNvSpPr/>
          <p:nvPr/>
        </p:nvSpPr>
        <p:spPr>
          <a:xfrm>
            <a:off x="1897679" y="2214145"/>
            <a:ext cx="2665214" cy="248007"/>
          </a:xfrm>
          <a:prstGeom prst="rect">
            <a:avLst/>
          </a:prstGeom>
          <a:noFill/>
          <a:ln/>
        </p:spPr>
        <p:txBody>
          <a:bodyPr wrap="none" lIns="0" tIns="0" rIns="0" bIns="0" rtlCol="0" anchor="t"/>
          <a:lstStyle/>
          <a:p>
            <a:pPr marL="0" indent="0" algn="l">
              <a:lnSpc>
                <a:spcPts val="19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Investigations &amp; Blood Tests</a:t>
            </a:r>
            <a:endParaRPr lang="en-US" sz="1600" b="1" dirty="0">
              <a:latin typeface="Arial" panose="020B0604020202020204" pitchFamily="34" charset="0"/>
              <a:cs typeface="Arial" panose="020B0604020202020204" pitchFamily="34" charset="0"/>
            </a:endParaRPr>
          </a:p>
        </p:txBody>
      </p:sp>
      <p:sp>
        <p:nvSpPr>
          <p:cNvPr id="16" name="Text 12">
            <a:extLst>
              <a:ext uri="{FF2B5EF4-FFF2-40B4-BE49-F238E27FC236}">
                <a16:creationId xmlns:a16="http://schemas.microsoft.com/office/drawing/2014/main" id="{EA23D6C9-D44A-B227-F15D-8028C69BF43E}"/>
              </a:ext>
            </a:extLst>
          </p:cNvPr>
          <p:cNvSpPr/>
          <p:nvPr/>
        </p:nvSpPr>
        <p:spPr>
          <a:xfrm>
            <a:off x="1127522" y="2487453"/>
            <a:ext cx="5138755" cy="932022"/>
          </a:xfrm>
          <a:prstGeom prst="rect">
            <a:avLst/>
          </a:prstGeom>
          <a:noFill/>
          <a:ln/>
        </p:spPr>
        <p:txBody>
          <a:bodyPr wrap="square" lIns="0" tIns="0" rIns="0" bIns="0" rtlCol="0" anchor="t"/>
          <a:lstStyle/>
          <a:p>
            <a:pPr marL="0" indent="0" algn="just">
              <a:lnSpc>
                <a:spcPts val="1650"/>
              </a:lnSpc>
              <a:buNone/>
            </a:pPr>
            <a:r>
              <a:rPr lang="en-US" sz="1400" dirty="0">
                <a:latin typeface="Arial" panose="020B0604020202020204" pitchFamily="34" charset="0"/>
                <a:ea typeface="Inter" pitchFamily="34" charset="-122"/>
                <a:cs typeface="Arial" panose="020B0604020202020204" pitchFamily="34" charset="0"/>
              </a:rPr>
              <a:t>Blood tests include FBC, CRP, ESR, Rheumatoid Factor (RF), anti-CCP antibodies and ANA titres. X-rays of hands/feet are often normal in early inflammatory arthritis. Ultrasound may confirm synovitis (NICE NG100; Right Decisions NHS Scotland).</a:t>
            </a:r>
            <a:endParaRPr lang="en-US" sz="1400" dirty="0">
              <a:latin typeface="Arial" panose="020B0604020202020204" pitchFamily="34" charset="0"/>
              <a:cs typeface="Arial" panose="020B0604020202020204" pitchFamily="34" charset="0"/>
            </a:endParaRPr>
          </a:p>
        </p:txBody>
      </p:sp>
      <p:sp>
        <p:nvSpPr>
          <p:cNvPr id="17" name="Shape 13">
            <a:extLst>
              <a:ext uri="{FF2B5EF4-FFF2-40B4-BE49-F238E27FC236}">
                <a16:creationId xmlns:a16="http://schemas.microsoft.com/office/drawing/2014/main" id="{69EB7868-D071-AB5D-7BA0-552FBCF2CAE6}"/>
              </a:ext>
            </a:extLst>
          </p:cNvPr>
          <p:cNvSpPr/>
          <p:nvPr/>
        </p:nvSpPr>
        <p:spPr>
          <a:xfrm>
            <a:off x="342662" y="3601045"/>
            <a:ext cx="6241019" cy="1330285"/>
          </a:xfrm>
          <a:prstGeom prst="roundRect">
            <a:avLst>
              <a:gd name="adj" fmla="val 5013"/>
            </a:avLst>
          </a:prstGeom>
          <a:solidFill>
            <a:srgbClr val="FFFFFF"/>
          </a:solidFill>
          <a:ln w="22860">
            <a:solidFill>
              <a:srgbClr val="ECF0EF"/>
            </a:solidFill>
            <a:prstDash val="solid"/>
          </a:ln>
        </p:spPr>
        <p:txBody>
          <a:bodyPr/>
          <a:lstStyle/>
          <a:p>
            <a:endParaRPr lang="en-US">
              <a:latin typeface="Arial" panose="020B0604020202020204" pitchFamily="34" charset="0"/>
              <a:cs typeface="Arial" panose="020B0604020202020204" pitchFamily="34" charset="0"/>
            </a:endParaRPr>
          </a:p>
        </p:txBody>
      </p:sp>
      <p:sp>
        <p:nvSpPr>
          <p:cNvPr id="18" name="Shape 14">
            <a:extLst>
              <a:ext uri="{FF2B5EF4-FFF2-40B4-BE49-F238E27FC236}">
                <a16:creationId xmlns:a16="http://schemas.microsoft.com/office/drawing/2014/main" id="{D0A27F4F-B2A0-163F-3724-38BC0EF95A5F}"/>
              </a:ext>
            </a:extLst>
          </p:cNvPr>
          <p:cNvSpPr/>
          <p:nvPr/>
        </p:nvSpPr>
        <p:spPr>
          <a:xfrm>
            <a:off x="365522" y="3623905"/>
            <a:ext cx="635079" cy="1284565"/>
          </a:xfrm>
          <a:prstGeom prst="roundRect">
            <a:avLst>
              <a:gd name="adj" fmla="val 6181"/>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sp>
        <p:nvSpPr>
          <p:cNvPr id="19" name="Text 15">
            <a:extLst>
              <a:ext uri="{FF2B5EF4-FFF2-40B4-BE49-F238E27FC236}">
                <a16:creationId xmlns:a16="http://schemas.microsoft.com/office/drawing/2014/main" id="{4FC97FA2-67E1-3E18-C0D7-6D27DC9E58AC}"/>
              </a:ext>
            </a:extLst>
          </p:cNvPr>
          <p:cNvSpPr/>
          <p:nvPr/>
        </p:nvSpPr>
        <p:spPr>
          <a:xfrm>
            <a:off x="563999" y="4117300"/>
            <a:ext cx="238125" cy="297656"/>
          </a:xfrm>
          <a:prstGeom prst="rect">
            <a:avLst/>
          </a:prstGeom>
          <a:noFill/>
          <a:ln/>
        </p:spPr>
        <p:txBody>
          <a:bodyPr wrap="none" lIns="0" tIns="0" rIns="0" bIns="0" rtlCol="0" anchor="t"/>
          <a:lstStyle/>
          <a:p>
            <a:pPr marL="0" indent="0" algn="l">
              <a:lnSpc>
                <a:spcPts val="1850"/>
              </a:lnSpc>
              <a:buNone/>
            </a:pPr>
            <a:r>
              <a:rPr lang="en-US" sz="1850" dirty="0">
                <a:solidFill>
                  <a:srgbClr val="000000"/>
                </a:solidFill>
                <a:latin typeface="Arial" panose="020B0604020202020204" pitchFamily="34" charset="0"/>
                <a:ea typeface="Manrope Semi Bold" pitchFamily="34" charset="-122"/>
                <a:cs typeface="Arial" panose="020B0604020202020204" pitchFamily="34" charset="0"/>
              </a:rPr>
              <a:t>3</a:t>
            </a:r>
            <a:endParaRPr lang="en-US" sz="1850" dirty="0">
              <a:latin typeface="Arial" panose="020B0604020202020204" pitchFamily="34" charset="0"/>
              <a:cs typeface="Arial" panose="020B0604020202020204" pitchFamily="34" charset="0"/>
            </a:endParaRPr>
          </a:p>
        </p:txBody>
      </p:sp>
      <p:sp>
        <p:nvSpPr>
          <p:cNvPr id="20" name="Text 16">
            <a:extLst>
              <a:ext uri="{FF2B5EF4-FFF2-40B4-BE49-F238E27FC236}">
                <a16:creationId xmlns:a16="http://schemas.microsoft.com/office/drawing/2014/main" id="{88D76BF0-0751-4070-5D68-64F5FBCA9415}"/>
              </a:ext>
            </a:extLst>
          </p:cNvPr>
          <p:cNvSpPr/>
          <p:nvPr/>
        </p:nvSpPr>
        <p:spPr>
          <a:xfrm>
            <a:off x="1897679" y="3649383"/>
            <a:ext cx="2411849" cy="248007"/>
          </a:xfrm>
          <a:prstGeom prst="rect">
            <a:avLst/>
          </a:prstGeom>
          <a:noFill/>
          <a:ln/>
        </p:spPr>
        <p:txBody>
          <a:bodyPr wrap="none" lIns="0" tIns="0" rIns="0" bIns="0" rtlCol="0" anchor="t"/>
          <a:lstStyle/>
          <a:p>
            <a:pPr marL="0" indent="0" algn="l">
              <a:lnSpc>
                <a:spcPts val="19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Referral to Rheumatology</a:t>
            </a:r>
            <a:endParaRPr lang="en-US" sz="1600" b="1" dirty="0">
              <a:latin typeface="Arial" panose="020B0604020202020204" pitchFamily="34" charset="0"/>
              <a:cs typeface="Arial" panose="020B0604020202020204" pitchFamily="34" charset="0"/>
            </a:endParaRPr>
          </a:p>
        </p:txBody>
      </p:sp>
      <p:sp>
        <p:nvSpPr>
          <p:cNvPr id="21" name="Text 17">
            <a:extLst>
              <a:ext uri="{FF2B5EF4-FFF2-40B4-BE49-F238E27FC236}">
                <a16:creationId xmlns:a16="http://schemas.microsoft.com/office/drawing/2014/main" id="{709DD1B6-1C50-500B-4F03-5C26A0AAAE01}"/>
              </a:ext>
            </a:extLst>
          </p:cNvPr>
          <p:cNvSpPr/>
          <p:nvPr/>
        </p:nvSpPr>
        <p:spPr>
          <a:xfrm>
            <a:off x="1199078" y="3965970"/>
            <a:ext cx="5243925" cy="896780"/>
          </a:xfrm>
          <a:prstGeom prst="rect">
            <a:avLst/>
          </a:prstGeom>
          <a:noFill/>
          <a:ln/>
        </p:spPr>
        <p:txBody>
          <a:bodyPr wrap="square" lIns="0" tIns="0" rIns="0" bIns="0" rtlCol="0" anchor="t"/>
          <a:lstStyle/>
          <a:p>
            <a:pPr marL="0" indent="0" algn="just">
              <a:lnSpc>
                <a:spcPts val="1650"/>
              </a:lnSpc>
              <a:buNone/>
            </a:pPr>
            <a:r>
              <a:rPr lang="en-US" sz="1400" dirty="0">
                <a:latin typeface="Arial" panose="020B0604020202020204" pitchFamily="34" charset="0"/>
                <a:ea typeface="Inter" pitchFamily="34" charset="-122"/>
                <a:cs typeface="Arial" panose="020B0604020202020204" pitchFamily="34" charset="0"/>
              </a:rPr>
              <a:t>Patients with clinically suspected inflammatory arthritis should be referred </a:t>
            </a:r>
            <a:r>
              <a:rPr lang="en-US" sz="1400" b="1" dirty="0">
                <a:latin typeface="Arial" panose="020B0604020202020204" pitchFamily="34" charset="0"/>
                <a:ea typeface="Inter" pitchFamily="34" charset="-122"/>
                <a:cs typeface="Arial" panose="020B0604020202020204" pitchFamily="34" charset="0"/>
              </a:rPr>
              <a:t>urgently</a:t>
            </a:r>
            <a:r>
              <a:rPr lang="en-US" sz="1400" dirty="0">
                <a:latin typeface="Arial" panose="020B0604020202020204" pitchFamily="34" charset="0"/>
                <a:ea typeface="Inter" pitchFamily="34" charset="-122"/>
                <a:cs typeface="Arial" panose="020B0604020202020204" pitchFamily="34" charset="0"/>
              </a:rPr>
              <a:t> to a rheumatology department, especially where synovitis or dactylitis is evident. Negative investigations should NOT delay referral (Right Decisions NHS Scotland, 2022).</a:t>
            </a:r>
            <a:endParaRPr lang="en-US" sz="1400" dirty="0">
              <a:latin typeface="Arial" panose="020B0604020202020204" pitchFamily="34" charset="0"/>
              <a:cs typeface="Arial" panose="020B0604020202020204" pitchFamily="34" charset="0"/>
            </a:endParaRPr>
          </a:p>
        </p:txBody>
      </p:sp>
      <p:sp>
        <p:nvSpPr>
          <p:cNvPr id="22" name="Shape 18">
            <a:extLst>
              <a:ext uri="{FF2B5EF4-FFF2-40B4-BE49-F238E27FC236}">
                <a16:creationId xmlns:a16="http://schemas.microsoft.com/office/drawing/2014/main" id="{F7F2AE26-79D2-1707-AD34-4E7438CA88F7}"/>
              </a:ext>
            </a:extLst>
          </p:cNvPr>
          <p:cNvSpPr/>
          <p:nvPr/>
        </p:nvSpPr>
        <p:spPr>
          <a:xfrm>
            <a:off x="342662" y="5058251"/>
            <a:ext cx="6241019" cy="1330285"/>
          </a:xfrm>
          <a:prstGeom prst="roundRect">
            <a:avLst>
              <a:gd name="adj" fmla="val 5013"/>
            </a:avLst>
          </a:prstGeom>
          <a:solidFill>
            <a:srgbClr val="FFFFFF"/>
          </a:solidFill>
          <a:ln w="22860">
            <a:solidFill>
              <a:srgbClr val="ECF0EF"/>
            </a:solidFill>
            <a:prstDash val="solid"/>
          </a:ln>
        </p:spPr>
        <p:txBody>
          <a:bodyPr/>
          <a:lstStyle/>
          <a:p>
            <a:endParaRPr lang="en-US">
              <a:latin typeface="Arial" panose="020B0604020202020204" pitchFamily="34" charset="0"/>
              <a:cs typeface="Arial" panose="020B0604020202020204" pitchFamily="34" charset="0"/>
            </a:endParaRPr>
          </a:p>
        </p:txBody>
      </p:sp>
      <p:sp>
        <p:nvSpPr>
          <p:cNvPr id="23" name="Shape 19">
            <a:extLst>
              <a:ext uri="{FF2B5EF4-FFF2-40B4-BE49-F238E27FC236}">
                <a16:creationId xmlns:a16="http://schemas.microsoft.com/office/drawing/2014/main" id="{3FFF8A64-DF27-6E5B-6043-55F2E8701726}"/>
              </a:ext>
            </a:extLst>
          </p:cNvPr>
          <p:cNvSpPr/>
          <p:nvPr/>
        </p:nvSpPr>
        <p:spPr>
          <a:xfrm>
            <a:off x="365522" y="5081111"/>
            <a:ext cx="635079" cy="1284565"/>
          </a:xfrm>
          <a:prstGeom prst="roundRect">
            <a:avLst>
              <a:gd name="adj" fmla="val 6181"/>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sp>
        <p:nvSpPr>
          <p:cNvPr id="24" name="Text 20">
            <a:extLst>
              <a:ext uri="{FF2B5EF4-FFF2-40B4-BE49-F238E27FC236}">
                <a16:creationId xmlns:a16="http://schemas.microsoft.com/office/drawing/2014/main" id="{810B46F5-1C6D-768B-1ECA-8587586CD921}"/>
              </a:ext>
            </a:extLst>
          </p:cNvPr>
          <p:cNvSpPr/>
          <p:nvPr/>
        </p:nvSpPr>
        <p:spPr>
          <a:xfrm>
            <a:off x="563999" y="5574506"/>
            <a:ext cx="238125" cy="297656"/>
          </a:xfrm>
          <a:prstGeom prst="rect">
            <a:avLst/>
          </a:prstGeom>
          <a:noFill/>
          <a:ln/>
        </p:spPr>
        <p:txBody>
          <a:bodyPr wrap="none" lIns="0" tIns="0" rIns="0" bIns="0" rtlCol="0" anchor="t"/>
          <a:lstStyle/>
          <a:p>
            <a:pPr marL="0" indent="0" algn="l">
              <a:lnSpc>
                <a:spcPts val="1850"/>
              </a:lnSpc>
              <a:buNone/>
            </a:pPr>
            <a:r>
              <a:rPr lang="en-US" sz="1850" dirty="0">
                <a:solidFill>
                  <a:srgbClr val="000000"/>
                </a:solidFill>
                <a:latin typeface="Arial" panose="020B0604020202020204" pitchFamily="34" charset="0"/>
                <a:ea typeface="Manrope Semi Bold" pitchFamily="34" charset="-122"/>
                <a:cs typeface="Arial" panose="020B0604020202020204" pitchFamily="34" charset="0"/>
              </a:rPr>
              <a:t>4</a:t>
            </a:r>
            <a:endParaRPr lang="en-US" sz="1850" dirty="0">
              <a:latin typeface="Arial" panose="020B0604020202020204" pitchFamily="34" charset="0"/>
              <a:cs typeface="Arial" panose="020B0604020202020204" pitchFamily="34" charset="0"/>
            </a:endParaRPr>
          </a:p>
        </p:txBody>
      </p:sp>
      <p:sp>
        <p:nvSpPr>
          <p:cNvPr id="25" name="Text 21">
            <a:extLst>
              <a:ext uri="{FF2B5EF4-FFF2-40B4-BE49-F238E27FC236}">
                <a16:creationId xmlns:a16="http://schemas.microsoft.com/office/drawing/2014/main" id="{D36D0B1D-03F9-4B93-690A-E51C62C1EBBA}"/>
              </a:ext>
            </a:extLst>
          </p:cNvPr>
          <p:cNvSpPr/>
          <p:nvPr/>
        </p:nvSpPr>
        <p:spPr>
          <a:xfrm>
            <a:off x="1897679" y="5128557"/>
            <a:ext cx="2287548" cy="248007"/>
          </a:xfrm>
          <a:prstGeom prst="rect">
            <a:avLst/>
          </a:prstGeom>
          <a:noFill/>
          <a:ln/>
        </p:spPr>
        <p:txBody>
          <a:bodyPr wrap="none" lIns="0" tIns="0" rIns="0" bIns="0" rtlCol="0" anchor="t"/>
          <a:lstStyle/>
          <a:p>
            <a:pPr marL="0" indent="0" algn="l">
              <a:lnSpc>
                <a:spcPts val="19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Disease Activity Scoring</a:t>
            </a:r>
            <a:endParaRPr lang="en-US" sz="1600" b="1" dirty="0">
              <a:latin typeface="Arial" panose="020B0604020202020204" pitchFamily="34" charset="0"/>
              <a:cs typeface="Arial" panose="020B0604020202020204" pitchFamily="34" charset="0"/>
            </a:endParaRPr>
          </a:p>
        </p:txBody>
      </p:sp>
      <p:sp>
        <p:nvSpPr>
          <p:cNvPr id="26" name="Text 22">
            <a:extLst>
              <a:ext uri="{FF2B5EF4-FFF2-40B4-BE49-F238E27FC236}">
                <a16:creationId xmlns:a16="http://schemas.microsoft.com/office/drawing/2014/main" id="{1E32C1CF-77A2-1635-A99A-0976B6E340E0}"/>
              </a:ext>
            </a:extLst>
          </p:cNvPr>
          <p:cNvSpPr/>
          <p:nvPr/>
        </p:nvSpPr>
        <p:spPr>
          <a:xfrm>
            <a:off x="1127522" y="5401865"/>
            <a:ext cx="5315481" cy="642938"/>
          </a:xfrm>
          <a:prstGeom prst="rect">
            <a:avLst/>
          </a:prstGeom>
          <a:noFill/>
          <a:ln/>
        </p:spPr>
        <p:txBody>
          <a:bodyPr wrap="square" lIns="0" tIns="0" rIns="0" bIns="0" rtlCol="0" anchor="t"/>
          <a:lstStyle/>
          <a:p>
            <a:pPr marL="0" indent="0" algn="just">
              <a:lnSpc>
                <a:spcPts val="1650"/>
              </a:lnSpc>
              <a:buNone/>
            </a:pPr>
            <a:r>
              <a:rPr lang="en-US" sz="1400" dirty="0">
                <a:latin typeface="Arial" panose="020B0604020202020204" pitchFamily="34" charset="0"/>
                <a:ea typeface="Inter" pitchFamily="34" charset="-122"/>
                <a:cs typeface="Arial" panose="020B0604020202020204" pitchFamily="34" charset="0"/>
              </a:rPr>
              <a:t>The </a:t>
            </a:r>
            <a:r>
              <a:rPr lang="en-US" sz="1400" b="1" dirty="0">
                <a:latin typeface="Arial" panose="020B0604020202020204" pitchFamily="34" charset="0"/>
                <a:ea typeface="Inter" pitchFamily="34" charset="-122"/>
                <a:cs typeface="Arial" panose="020B0604020202020204" pitchFamily="34" charset="0"/>
              </a:rPr>
              <a:t>DAS28</a:t>
            </a:r>
            <a:r>
              <a:rPr lang="en-US" sz="1400" dirty="0">
                <a:latin typeface="Arial" panose="020B0604020202020204" pitchFamily="34" charset="0"/>
                <a:ea typeface="Inter" pitchFamily="34" charset="-122"/>
                <a:cs typeface="Arial" panose="020B0604020202020204" pitchFamily="34" charset="0"/>
              </a:rPr>
              <a:t> (Disease Activity Score across 28 joints) is used to measure disease activity in RA. Monthly monitoring of CRP and DAS28 in specialist care is recommended until remission or low disease activity is achieved (NICE NG100, 2018).</a:t>
            </a:r>
            <a:endParaRPr lang="en-US" sz="1400" dirty="0">
              <a:latin typeface="Arial" panose="020B0604020202020204" pitchFamily="34" charset="0"/>
              <a:cs typeface="Arial" panose="020B0604020202020204" pitchFamily="34" charset="0"/>
            </a:endParaRPr>
          </a:p>
        </p:txBody>
      </p:sp>
      <p:pic>
        <p:nvPicPr>
          <p:cNvPr id="1026" name="Picture 2" descr="No alternative text description for this image">
            <a:extLst>
              <a:ext uri="{FF2B5EF4-FFF2-40B4-BE49-F238E27FC236}">
                <a16:creationId xmlns:a16="http://schemas.microsoft.com/office/drawing/2014/main" id="{2B368A62-4C56-8976-9092-2E17FC477CE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326" r="9270" b="4615"/>
          <a:stretch>
            <a:fillRect/>
          </a:stretch>
        </p:blipFill>
        <p:spPr bwMode="auto">
          <a:xfrm>
            <a:off x="6710602" y="337550"/>
            <a:ext cx="5313460" cy="553461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8EFB31E-065A-AE3C-B030-7BA270F54659}"/>
              </a:ext>
            </a:extLst>
          </p:cNvPr>
          <p:cNvSpPr txBox="1"/>
          <p:nvPr/>
        </p:nvSpPr>
        <p:spPr>
          <a:xfrm>
            <a:off x="6865034" y="6044803"/>
            <a:ext cx="5212904" cy="1015663"/>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Fig.3</a:t>
            </a:r>
            <a:r>
              <a:rPr lang="en-US" sz="1400" dirty="0">
                <a:latin typeface="Arial" panose="020B0604020202020204" pitchFamily="34" charset="0"/>
                <a:cs typeface="Arial" panose="020B0604020202020204" pitchFamily="34" charset="0"/>
              </a:rPr>
              <a:t>. Rheumatoid arthritis is diagnosed using a combination of clinical features, laboratory tests, and imaging, not a single test (</a:t>
            </a:r>
            <a:r>
              <a:rPr lang="en-GB" sz="1400" dirty="0">
                <a:latin typeface="Arial" panose="020B0604020202020204" pitchFamily="34" charset="0"/>
                <a:cs typeface="Arial" panose="020B0604020202020204" pitchFamily="34" charset="0"/>
              </a:rPr>
              <a:t>Smolen et al., 2020).</a:t>
            </a:r>
            <a:br>
              <a:rPr lang="en-US" dirty="0"/>
            </a:br>
            <a:endParaRPr lang="en-US" dirty="0"/>
          </a:p>
        </p:txBody>
      </p:sp>
    </p:spTree>
    <p:extLst>
      <p:ext uri="{BB962C8B-B14F-4D97-AF65-F5344CB8AC3E}">
        <p14:creationId xmlns:p14="http://schemas.microsoft.com/office/powerpoint/2010/main" val="519817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 2">
            <a:extLst>
              <a:ext uri="{FF2B5EF4-FFF2-40B4-BE49-F238E27FC236}">
                <a16:creationId xmlns:a16="http://schemas.microsoft.com/office/drawing/2014/main" id="{D5A134B4-EF1A-FB07-3A1D-A0DFAE275060}"/>
              </a:ext>
            </a:extLst>
          </p:cNvPr>
          <p:cNvSpPr/>
          <p:nvPr/>
        </p:nvSpPr>
        <p:spPr>
          <a:xfrm>
            <a:off x="307777" y="117126"/>
            <a:ext cx="10310692" cy="527090"/>
          </a:xfrm>
          <a:prstGeom prst="rect">
            <a:avLst/>
          </a:prstGeom>
          <a:noFill/>
          <a:ln/>
        </p:spPr>
        <p:txBody>
          <a:bodyPr wrap="none" lIns="0" tIns="0" rIns="0" bIns="0" rtlCol="0" anchor="t"/>
          <a:lstStyle/>
          <a:p>
            <a:pPr marL="0" indent="0" algn="l">
              <a:lnSpc>
                <a:spcPts val="415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Management: NICE Guidance, Models &amp; Frameworks</a:t>
            </a:r>
            <a:endParaRPr lang="en-US" sz="3200" b="1" dirty="0">
              <a:latin typeface="Arial" panose="020B0604020202020204" pitchFamily="34" charset="0"/>
              <a:cs typeface="Arial" panose="020B0604020202020204" pitchFamily="34" charset="0"/>
            </a:endParaRPr>
          </a:p>
        </p:txBody>
      </p:sp>
      <p:sp>
        <p:nvSpPr>
          <p:cNvPr id="31" name="Text 3">
            <a:extLst>
              <a:ext uri="{FF2B5EF4-FFF2-40B4-BE49-F238E27FC236}">
                <a16:creationId xmlns:a16="http://schemas.microsoft.com/office/drawing/2014/main" id="{D7D461F9-BA64-94F9-91D2-C5A6A2D3CDFF}"/>
              </a:ext>
            </a:extLst>
          </p:cNvPr>
          <p:cNvSpPr/>
          <p:nvPr/>
        </p:nvSpPr>
        <p:spPr>
          <a:xfrm>
            <a:off x="34240" y="738961"/>
            <a:ext cx="10393819" cy="468154"/>
          </a:xfrm>
          <a:prstGeom prst="rect">
            <a:avLst/>
          </a:prstGeom>
          <a:noFill/>
          <a:ln/>
        </p:spPr>
        <p:txBody>
          <a:bodyPr wrap="square" lIns="0" tIns="0" rIns="0" bIns="0" rtlCol="0" anchor="t"/>
          <a:lstStyle/>
          <a:p>
            <a:pPr marL="0" indent="0" algn="l">
              <a:lnSpc>
                <a:spcPts val="1800"/>
              </a:lnSpc>
              <a:buNone/>
            </a:pPr>
            <a:r>
              <a:rPr lang="en-US" sz="1400" dirty="0">
                <a:solidFill>
                  <a:srgbClr val="125753"/>
                </a:solidFill>
                <a:latin typeface="Arial" panose="020B0604020202020204" pitchFamily="34" charset="0"/>
                <a:ea typeface="Inter" pitchFamily="34" charset="-122"/>
                <a:cs typeface="Arial" panose="020B0604020202020204" pitchFamily="34" charset="0"/>
              </a:rPr>
              <a:t>Management follows </a:t>
            </a:r>
            <a:r>
              <a:rPr lang="en-US" sz="1400" b="1" dirty="0">
                <a:solidFill>
                  <a:srgbClr val="125753"/>
                </a:solidFill>
                <a:latin typeface="Arial" panose="020B0604020202020204" pitchFamily="34" charset="0"/>
                <a:ea typeface="Inter" pitchFamily="34" charset="-122"/>
                <a:cs typeface="Arial" panose="020B0604020202020204" pitchFamily="34" charset="0"/>
              </a:rPr>
              <a:t>NICE NG100</a:t>
            </a:r>
            <a:r>
              <a:rPr lang="en-US" sz="1400" dirty="0">
                <a:solidFill>
                  <a:srgbClr val="125753"/>
                </a:solidFill>
                <a:latin typeface="Arial" panose="020B0604020202020204" pitchFamily="34" charset="0"/>
                <a:ea typeface="Inter" pitchFamily="34" charset="-122"/>
                <a:cs typeface="Arial" panose="020B0604020202020204" pitchFamily="34" charset="0"/>
              </a:rPr>
              <a:t> (RA, 2018/updated 2024) and </a:t>
            </a:r>
            <a:r>
              <a:rPr lang="en-US" sz="1400" b="1" dirty="0">
                <a:solidFill>
                  <a:srgbClr val="125753"/>
                </a:solidFill>
                <a:latin typeface="Arial" panose="020B0604020202020204" pitchFamily="34" charset="0"/>
                <a:ea typeface="Inter" pitchFamily="34" charset="-122"/>
                <a:cs typeface="Arial" panose="020B0604020202020204" pitchFamily="34" charset="0"/>
              </a:rPr>
              <a:t>NICE NG226</a:t>
            </a:r>
            <a:r>
              <a:rPr lang="en-US" sz="1400" dirty="0">
                <a:solidFill>
                  <a:srgbClr val="125753"/>
                </a:solidFill>
                <a:latin typeface="Arial" panose="020B0604020202020204" pitchFamily="34" charset="0"/>
                <a:ea typeface="Inter" pitchFamily="34" charset="-122"/>
                <a:cs typeface="Arial" panose="020B0604020202020204" pitchFamily="34" charset="0"/>
              </a:rPr>
              <a:t> (OA, 2022). The </a:t>
            </a:r>
            <a:r>
              <a:rPr lang="en-US" sz="1400" b="1" dirty="0">
                <a:solidFill>
                  <a:srgbClr val="125753"/>
                </a:solidFill>
                <a:latin typeface="Arial" panose="020B0604020202020204" pitchFamily="34" charset="0"/>
                <a:ea typeface="Inter" pitchFamily="34" charset="-122"/>
                <a:cs typeface="Arial" panose="020B0604020202020204" pitchFamily="34" charset="0"/>
              </a:rPr>
              <a:t>Chronic Care Model (CCM)</a:t>
            </a:r>
            <a:r>
              <a:rPr lang="en-US" sz="1400" dirty="0">
                <a:solidFill>
                  <a:srgbClr val="125753"/>
                </a:solidFill>
                <a:latin typeface="Arial" panose="020B0604020202020204" pitchFamily="34" charset="0"/>
                <a:ea typeface="Inter" pitchFamily="34" charset="-122"/>
                <a:cs typeface="Arial" panose="020B0604020202020204" pitchFamily="34" charset="0"/>
              </a:rPr>
              <a:t> — a public health framework — underpins integrated, proactive management of chronic arthritis.</a:t>
            </a:r>
            <a:endParaRPr lang="en-US" sz="1400" dirty="0">
              <a:latin typeface="Arial" panose="020B0604020202020204" pitchFamily="34" charset="0"/>
              <a:cs typeface="Arial" panose="020B0604020202020204" pitchFamily="34" charset="0"/>
            </a:endParaRPr>
          </a:p>
        </p:txBody>
      </p:sp>
      <p:sp>
        <p:nvSpPr>
          <p:cNvPr id="32" name="Shape 4">
            <a:extLst>
              <a:ext uri="{FF2B5EF4-FFF2-40B4-BE49-F238E27FC236}">
                <a16:creationId xmlns:a16="http://schemas.microsoft.com/office/drawing/2014/main" id="{F733BC37-9282-EDC3-BA02-8712DF6BB9E3}"/>
              </a:ext>
            </a:extLst>
          </p:cNvPr>
          <p:cNvSpPr/>
          <p:nvPr/>
        </p:nvSpPr>
        <p:spPr>
          <a:xfrm>
            <a:off x="48283" y="1388836"/>
            <a:ext cx="3765181" cy="2740463"/>
          </a:xfrm>
          <a:prstGeom prst="roundRect">
            <a:avLst>
              <a:gd name="adj" fmla="val 2586"/>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sp>
        <p:nvSpPr>
          <p:cNvPr id="33" name="Shape 5">
            <a:extLst>
              <a:ext uri="{FF2B5EF4-FFF2-40B4-BE49-F238E27FC236}">
                <a16:creationId xmlns:a16="http://schemas.microsoft.com/office/drawing/2014/main" id="{BE649A90-4624-B3C1-6FDC-9A2DB1138532}"/>
              </a:ext>
            </a:extLst>
          </p:cNvPr>
          <p:cNvSpPr/>
          <p:nvPr/>
        </p:nvSpPr>
        <p:spPr>
          <a:xfrm>
            <a:off x="168592" y="1885831"/>
            <a:ext cx="403244" cy="506016"/>
          </a:xfrm>
          <a:prstGeom prst="roundRect">
            <a:avLst>
              <a:gd name="adj" fmla="val 18068768"/>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pic>
        <p:nvPicPr>
          <p:cNvPr id="34" name="Image 1" descr="preencoded.png">
            <a:extLst>
              <a:ext uri="{FF2B5EF4-FFF2-40B4-BE49-F238E27FC236}">
                <a16:creationId xmlns:a16="http://schemas.microsoft.com/office/drawing/2014/main" id="{328F644F-E19C-2323-F992-D0D311259DE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38669" y="1620544"/>
            <a:ext cx="250520" cy="314369"/>
          </a:xfrm>
          <a:prstGeom prst="rect">
            <a:avLst/>
          </a:prstGeom>
        </p:spPr>
      </p:pic>
      <p:sp>
        <p:nvSpPr>
          <p:cNvPr id="35" name="Text 6">
            <a:extLst>
              <a:ext uri="{FF2B5EF4-FFF2-40B4-BE49-F238E27FC236}">
                <a16:creationId xmlns:a16="http://schemas.microsoft.com/office/drawing/2014/main" id="{134CBCBC-FDC3-D55F-CC47-DE6C71523EF7}"/>
              </a:ext>
            </a:extLst>
          </p:cNvPr>
          <p:cNvSpPr/>
          <p:nvPr/>
        </p:nvSpPr>
        <p:spPr>
          <a:xfrm>
            <a:off x="133236" y="2020132"/>
            <a:ext cx="3730337" cy="263485"/>
          </a:xfrm>
          <a:prstGeom prst="rect">
            <a:avLst/>
          </a:prstGeom>
          <a:noFill/>
          <a:ln/>
        </p:spPr>
        <p:txBody>
          <a:bodyPr wrap="none" lIns="0" tIns="0" rIns="0" bIns="0" rtlCol="0" anchor="t"/>
          <a:lstStyle/>
          <a:p>
            <a:pPr marL="0" indent="0" algn="l">
              <a:lnSpc>
                <a:spcPts val="20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Treat-to-Target Strategy (NICE NG100)</a:t>
            </a:r>
            <a:endParaRPr lang="en-US" sz="1600" dirty="0">
              <a:latin typeface="Arial" panose="020B0604020202020204" pitchFamily="34" charset="0"/>
              <a:cs typeface="Arial" panose="020B0604020202020204" pitchFamily="34" charset="0"/>
            </a:endParaRPr>
          </a:p>
        </p:txBody>
      </p:sp>
      <p:sp>
        <p:nvSpPr>
          <p:cNvPr id="36" name="Text 7">
            <a:extLst>
              <a:ext uri="{FF2B5EF4-FFF2-40B4-BE49-F238E27FC236}">
                <a16:creationId xmlns:a16="http://schemas.microsoft.com/office/drawing/2014/main" id="{A34D5861-8C3B-0879-943C-04C31DF25E89}"/>
              </a:ext>
            </a:extLst>
          </p:cNvPr>
          <p:cNvSpPr/>
          <p:nvPr/>
        </p:nvSpPr>
        <p:spPr>
          <a:xfrm>
            <a:off x="112889" y="2407549"/>
            <a:ext cx="3119683" cy="1613252"/>
          </a:xfrm>
          <a:prstGeom prst="rect">
            <a:avLst/>
          </a:prstGeom>
          <a:noFill/>
          <a:ln/>
        </p:spPr>
        <p:txBody>
          <a:bodyPr wrap="square" lIns="0" tIns="0" rIns="0" bIns="0" rtlCol="0" anchor="t"/>
          <a:lstStyle/>
          <a:p>
            <a:pPr marL="0" indent="0" algn="l">
              <a:lnSpc>
                <a:spcPts val="1800"/>
              </a:lnSpc>
              <a:buNone/>
            </a:pPr>
            <a:r>
              <a:rPr lang="en-US" sz="1200" dirty="0">
                <a:latin typeface="Arial" panose="020B0604020202020204" pitchFamily="34" charset="0"/>
                <a:ea typeface="Inter" pitchFamily="34" charset="-122"/>
                <a:cs typeface="Arial" panose="020B0604020202020204" pitchFamily="34" charset="0"/>
              </a:rPr>
              <a:t>Current best practice in NHS settings. The target is remission or low disease activity. Healthcare professionals set a treatment target for ~90% of RA patients (NICE 2024; National Clinical Audit 2016). Monthly DAS28 and CRP monitoring until target is achieved.</a:t>
            </a:r>
            <a:endParaRPr lang="en-US" sz="1200" dirty="0">
              <a:latin typeface="Arial" panose="020B0604020202020204" pitchFamily="34" charset="0"/>
              <a:cs typeface="Arial" panose="020B0604020202020204" pitchFamily="34" charset="0"/>
            </a:endParaRPr>
          </a:p>
        </p:txBody>
      </p:sp>
      <p:sp>
        <p:nvSpPr>
          <p:cNvPr id="37" name="Shape 8">
            <a:extLst>
              <a:ext uri="{FF2B5EF4-FFF2-40B4-BE49-F238E27FC236}">
                <a16:creationId xmlns:a16="http://schemas.microsoft.com/office/drawing/2014/main" id="{6037567C-C0C0-CBB5-52D7-6CCA867047FC}"/>
              </a:ext>
            </a:extLst>
          </p:cNvPr>
          <p:cNvSpPr/>
          <p:nvPr/>
        </p:nvSpPr>
        <p:spPr>
          <a:xfrm>
            <a:off x="4084745" y="1388796"/>
            <a:ext cx="3553081" cy="2740462"/>
          </a:xfrm>
          <a:prstGeom prst="roundRect">
            <a:avLst>
              <a:gd name="adj" fmla="val 2586"/>
            </a:avLst>
          </a:prstGeom>
          <a:solidFill>
            <a:srgbClr val="ECF0EF"/>
          </a:solidFill>
          <a:ln/>
        </p:spPr>
        <p:txBody>
          <a:bodyPr/>
          <a:lstStyle/>
          <a:p>
            <a:endParaRPr lang="en-US" dirty="0">
              <a:latin typeface="Arial" panose="020B0604020202020204" pitchFamily="34" charset="0"/>
              <a:cs typeface="Arial" panose="020B0604020202020204" pitchFamily="34" charset="0"/>
            </a:endParaRPr>
          </a:p>
        </p:txBody>
      </p:sp>
      <p:sp>
        <p:nvSpPr>
          <p:cNvPr id="38" name="Shape 9">
            <a:extLst>
              <a:ext uri="{FF2B5EF4-FFF2-40B4-BE49-F238E27FC236}">
                <a16:creationId xmlns:a16="http://schemas.microsoft.com/office/drawing/2014/main" id="{27658ACC-F09A-6C97-0235-967350285B43}"/>
              </a:ext>
            </a:extLst>
          </p:cNvPr>
          <p:cNvSpPr/>
          <p:nvPr/>
        </p:nvSpPr>
        <p:spPr>
          <a:xfrm>
            <a:off x="4563903" y="1885831"/>
            <a:ext cx="403244" cy="506016"/>
          </a:xfrm>
          <a:prstGeom prst="roundRect">
            <a:avLst>
              <a:gd name="adj" fmla="val 18068768"/>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pic>
        <p:nvPicPr>
          <p:cNvPr id="39" name="Image 2" descr="preencoded.png">
            <a:extLst>
              <a:ext uri="{FF2B5EF4-FFF2-40B4-BE49-F238E27FC236}">
                <a16:creationId xmlns:a16="http://schemas.microsoft.com/office/drawing/2014/main" id="{7C8C8BB6-0C49-EAEC-A9B1-90E21C227A5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399303" y="1530928"/>
            <a:ext cx="190224" cy="413104"/>
          </a:xfrm>
          <a:prstGeom prst="rect">
            <a:avLst/>
          </a:prstGeom>
        </p:spPr>
      </p:pic>
      <p:sp>
        <p:nvSpPr>
          <p:cNvPr id="40" name="Text 10">
            <a:extLst>
              <a:ext uri="{FF2B5EF4-FFF2-40B4-BE49-F238E27FC236}">
                <a16:creationId xmlns:a16="http://schemas.microsoft.com/office/drawing/2014/main" id="{1366DE7A-08F6-7E58-93EA-36B186E2E781}"/>
              </a:ext>
            </a:extLst>
          </p:cNvPr>
          <p:cNvSpPr/>
          <p:nvPr/>
        </p:nvSpPr>
        <p:spPr>
          <a:xfrm>
            <a:off x="4103152" y="2036197"/>
            <a:ext cx="3366940" cy="263485"/>
          </a:xfrm>
          <a:prstGeom prst="rect">
            <a:avLst/>
          </a:prstGeom>
          <a:noFill/>
          <a:ln/>
        </p:spPr>
        <p:txBody>
          <a:bodyPr wrap="none" lIns="0" tIns="0" rIns="0" bIns="0" rtlCol="0" anchor="t"/>
          <a:lstStyle/>
          <a:p>
            <a:pPr marL="0" indent="0" algn="l">
              <a:lnSpc>
                <a:spcPts val="20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Multidisciplinary Team (MDT) Model</a:t>
            </a:r>
            <a:endParaRPr lang="en-US" sz="1600" dirty="0">
              <a:latin typeface="Arial" panose="020B0604020202020204" pitchFamily="34" charset="0"/>
              <a:cs typeface="Arial" panose="020B0604020202020204" pitchFamily="34" charset="0"/>
            </a:endParaRPr>
          </a:p>
        </p:txBody>
      </p:sp>
      <p:sp>
        <p:nvSpPr>
          <p:cNvPr id="41" name="Text 11">
            <a:extLst>
              <a:ext uri="{FF2B5EF4-FFF2-40B4-BE49-F238E27FC236}">
                <a16:creationId xmlns:a16="http://schemas.microsoft.com/office/drawing/2014/main" id="{7F5C43B9-84BC-68F9-41E1-9447684436F4}"/>
              </a:ext>
            </a:extLst>
          </p:cNvPr>
          <p:cNvSpPr/>
          <p:nvPr/>
        </p:nvSpPr>
        <p:spPr>
          <a:xfrm>
            <a:off x="4103152" y="2424008"/>
            <a:ext cx="3119777" cy="1664215"/>
          </a:xfrm>
          <a:prstGeom prst="rect">
            <a:avLst/>
          </a:prstGeom>
          <a:noFill/>
          <a:ln/>
        </p:spPr>
        <p:txBody>
          <a:bodyPr wrap="square" lIns="0" tIns="0" rIns="0" bIns="0" rtlCol="0" anchor="t"/>
          <a:lstStyle/>
          <a:p>
            <a:pPr marL="0" indent="0" algn="l">
              <a:lnSpc>
                <a:spcPts val="1800"/>
              </a:lnSpc>
              <a:buNone/>
            </a:pPr>
            <a:r>
              <a:rPr lang="en-US" sz="1200" dirty="0">
                <a:latin typeface="Arial" panose="020B0604020202020204" pitchFamily="34" charset="0"/>
                <a:ea typeface="Inter" pitchFamily="34" charset="-122"/>
                <a:cs typeface="Arial" panose="020B0604020202020204" pitchFamily="34" charset="0"/>
              </a:rPr>
              <a:t>Patients should be identified quickly, referred urgently to a rheumatologist and MDT, and started immediately on therapy (BSR/NICE). Annual review checks comorbidities, functional ability (HAQ), disease activity and need for surgery referral (NICE NG100).</a:t>
            </a:r>
            <a:endParaRPr lang="en-US" sz="1200" dirty="0">
              <a:latin typeface="Arial" panose="020B0604020202020204" pitchFamily="34" charset="0"/>
              <a:cs typeface="Arial" panose="020B0604020202020204" pitchFamily="34" charset="0"/>
            </a:endParaRPr>
          </a:p>
        </p:txBody>
      </p:sp>
      <p:sp>
        <p:nvSpPr>
          <p:cNvPr id="42" name="Shape 12">
            <a:extLst>
              <a:ext uri="{FF2B5EF4-FFF2-40B4-BE49-F238E27FC236}">
                <a16:creationId xmlns:a16="http://schemas.microsoft.com/office/drawing/2014/main" id="{C1D9121C-88C1-01D2-D6A8-788AECCDA73F}"/>
              </a:ext>
            </a:extLst>
          </p:cNvPr>
          <p:cNvSpPr/>
          <p:nvPr/>
        </p:nvSpPr>
        <p:spPr>
          <a:xfrm>
            <a:off x="8134732" y="1388796"/>
            <a:ext cx="3388480" cy="2740462"/>
          </a:xfrm>
          <a:prstGeom prst="roundRect">
            <a:avLst>
              <a:gd name="adj" fmla="val 2586"/>
            </a:avLst>
          </a:prstGeom>
          <a:solidFill>
            <a:srgbClr val="ECF0EF"/>
          </a:solidFill>
          <a:ln/>
        </p:spPr>
        <p:txBody>
          <a:bodyPr/>
          <a:lstStyle/>
          <a:p>
            <a:endParaRPr lang="en-US" dirty="0">
              <a:latin typeface="Arial" panose="020B0604020202020204" pitchFamily="34" charset="0"/>
              <a:cs typeface="Arial" panose="020B0604020202020204" pitchFamily="34" charset="0"/>
            </a:endParaRPr>
          </a:p>
        </p:txBody>
      </p:sp>
      <p:sp>
        <p:nvSpPr>
          <p:cNvPr id="45" name="Text 14">
            <a:extLst>
              <a:ext uri="{FF2B5EF4-FFF2-40B4-BE49-F238E27FC236}">
                <a16:creationId xmlns:a16="http://schemas.microsoft.com/office/drawing/2014/main" id="{59CDF60D-036C-80AE-E775-DAEAFBB74744}"/>
              </a:ext>
            </a:extLst>
          </p:cNvPr>
          <p:cNvSpPr/>
          <p:nvPr/>
        </p:nvSpPr>
        <p:spPr>
          <a:xfrm>
            <a:off x="8150539" y="2024895"/>
            <a:ext cx="2645616" cy="263485"/>
          </a:xfrm>
          <a:prstGeom prst="rect">
            <a:avLst/>
          </a:prstGeom>
          <a:noFill/>
          <a:ln/>
        </p:spPr>
        <p:txBody>
          <a:bodyPr wrap="none" lIns="0" tIns="0" rIns="0" bIns="0" rtlCol="0" anchor="t"/>
          <a:lstStyle/>
          <a:p>
            <a:pPr marL="0" indent="0" algn="l">
              <a:lnSpc>
                <a:spcPts val="20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Chronic Care Model (CCM)</a:t>
            </a:r>
            <a:endParaRPr lang="en-US" sz="1600" dirty="0">
              <a:latin typeface="Arial" panose="020B0604020202020204" pitchFamily="34" charset="0"/>
              <a:cs typeface="Arial" panose="020B0604020202020204" pitchFamily="34" charset="0"/>
            </a:endParaRPr>
          </a:p>
        </p:txBody>
      </p:sp>
      <p:sp>
        <p:nvSpPr>
          <p:cNvPr id="46" name="Text 15">
            <a:extLst>
              <a:ext uri="{FF2B5EF4-FFF2-40B4-BE49-F238E27FC236}">
                <a16:creationId xmlns:a16="http://schemas.microsoft.com/office/drawing/2014/main" id="{8FCE0C6F-0899-7979-25A0-71EDA203B8E5}"/>
              </a:ext>
            </a:extLst>
          </p:cNvPr>
          <p:cNvSpPr/>
          <p:nvPr/>
        </p:nvSpPr>
        <p:spPr>
          <a:xfrm>
            <a:off x="8134732" y="2407549"/>
            <a:ext cx="3119777" cy="1721709"/>
          </a:xfrm>
          <a:prstGeom prst="rect">
            <a:avLst/>
          </a:prstGeom>
          <a:noFill/>
          <a:ln/>
        </p:spPr>
        <p:txBody>
          <a:bodyPr wrap="square" lIns="0" tIns="0" rIns="0" bIns="0" rtlCol="0" anchor="t"/>
          <a:lstStyle/>
          <a:p>
            <a:pPr marL="0" indent="0" algn="l">
              <a:lnSpc>
                <a:spcPts val="1800"/>
              </a:lnSpc>
              <a:buNone/>
            </a:pPr>
            <a:r>
              <a:rPr lang="en-US" sz="1200" dirty="0">
                <a:latin typeface="Arial" panose="020B0604020202020204" pitchFamily="34" charset="0"/>
                <a:ea typeface="Inter" pitchFamily="34" charset="-122"/>
                <a:cs typeface="Arial" panose="020B0604020202020204" pitchFamily="34" charset="0"/>
              </a:rPr>
              <a:t>Wagner's CCM integrates: health system support, delivery system redesign, decision support (NICE guidelines), clinical information systems, self-management support and community linkages. Applied to arthritis, it shifts care from reactive to planned and proactiv</a:t>
            </a:r>
            <a:r>
              <a:rPr lang="en-US" sz="1300" dirty="0">
                <a:latin typeface="Arial" panose="020B0604020202020204" pitchFamily="34" charset="0"/>
                <a:ea typeface="Inter" pitchFamily="34" charset="-122"/>
                <a:cs typeface="Arial" panose="020B0604020202020204" pitchFamily="34" charset="0"/>
              </a:rPr>
              <a:t>e.</a:t>
            </a:r>
            <a:endParaRPr lang="en-US" sz="1300" dirty="0">
              <a:latin typeface="Arial" panose="020B0604020202020204" pitchFamily="34" charset="0"/>
              <a:cs typeface="Arial" panose="020B0604020202020204" pitchFamily="34" charset="0"/>
            </a:endParaRPr>
          </a:p>
        </p:txBody>
      </p:sp>
      <p:sp>
        <p:nvSpPr>
          <p:cNvPr id="47" name="Shape 16">
            <a:extLst>
              <a:ext uri="{FF2B5EF4-FFF2-40B4-BE49-F238E27FC236}">
                <a16:creationId xmlns:a16="http://schemas.microsoft.com/office/drawing/2014/main" id="{60BAB459-7E02-9F4B-83E3-6DB50A516B2B}"/>
              </a:ext>
            </a:extLst>
          </p:cNvPr>
          <p:cNvSpPr/>
          <p:nvPr/>
        </p:nvSpPr>
        <p:spPr>
          <a:xfrm>
            <a:off x="34239" y="4866382"/>
            <a:ext cx="10393819" cy="1804154"/>
          </a:xfrm>
          <a:prstGeom prst="roundRect">
            <a:avLst>
              <a:gd name="adj" fmla="val 3927"/>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sp>
        <p:nvSpPr>
          <p:cNvPr id="48" name="Shape 17">
            <a:extLst>
              <a:ext uri="{FF2B5EF4-FFF2-40B4-BE49-F238E27FC236}">
                <a16:creationId xmlns:a16="http://schemas.microsoft.com/office/drawing/2014/main" id="{E4E86A71-2335-9721-ED4A-5140597B38F3}"/>
              </a:ext>
            </a:extLst>
          </p:cNvPr>
          <p:cNvSpPr/>
          <p:nvPr/>
        </p:nvSpPr>
        <p:spPr>
          <a:xfrm>
            <a:off x="112889" y="4827030"/>
            <a:ext cx="738508" cy="506016"/>
          </a:xfrm>
          <a:prstGeom prst="roundRect">
            <a:avLst>
              <a:gd name="adj" fmla="val 18068768"/>
            </a:avLst>
          </a:prstGeom>
          <a:solidFill>
            <a:srgbClr val="ECF0EF"/>
          </a:solidFill>
          <a:ln/>
        </p:spPr>
        <p:txBody>
          <a:bodyPr/>
          <a:lstStyle/>
          <a:p>
            <a:endParaRPr lang="en-US" dirty="0">
              <a:latin typeface="Arial" panose="020B0604020202020204" pitchFamily="34" charset="0"/>
              <a:cs typeface="Arial" panose="020B0604020202020204" pitchFamily="34" charset="0"/>
            </a:endParaRPr>
          </a:p>
        </p:txBody>
      </p:sp>
      <p:pic>
        <p:nvPicPr>
          <p:cNvPr id="49" name="Image 4" descr="preencoded.png">
            <a:extLst>
              <a:ext uri="{FF2B5EF4-FFF2-40B4-BE49-F238E27FC236}">
                <a16:creationId xmlns:a16="http://schemas.microsoft.com/office/drawing/2014/main" id="{B4FCDC9D-1FB1-EF80-34D6-EB5EF0255AF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07777" y="4908709"/>
            <a:ext cx="181412" cy="227648"/>
          </a:xfrm>
          <a:prstGeom prst="rect">
            <a:avLst/>
          </a:prstGeom>
        </p:spPr>
      </p:pic>
      <p:sp>
        <p:nvSpPr>
          <p:cNvPr id="50" name="Text 18">
            <a:extLst>
              <a:ext uri="{FF2B5EF4-FFF2-40B4-BE49-F238E27FC236}">
                <a16:creationId xmlns:a16="http://schemas.microsoft.com/office/drawing/2014/main" id="{1EFFB656-DCD4-9981-7AEB-0B45DC2FF1DF}"/>
              </a:ext>
            </a:extLst>
          </p:cNvPr>
          <p:cNvSpPr/>
          <p:nvPr/>
        </p:nvSpPr>
        <p:spPr>
          <a:xfrm>
            <a:off x="83127" y="5418265"/>
            <a:ext cx="4218271" cy="350194"/>
          </a:xfrm>
          <a:prstGeom prst="rect">
            <a:avLst/>
          </a:prstGeom>
          <a:noFill/>
          <a:ln/>
        </p:spPr>
        <p:txBody>
          <a:bodyPr wrap="none" lIns="0" tIns="0" rIns="0" bIns="0" rtlCol="0" anchor="t"/>
          <a:lstStyle/>
          <a:p>
            <a:pPr marL="0" indent="0" algn="l">
              <a:lnSpc>
                <a:spcPts val="20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NICE NG226 (OA) — Stepped Framework</a:t>
            </a:r>
            <a:endParaRPr lang="en-US" sz="1600" dirty="0">
              <a:latin typeface="Arial" panose="020B0604020202020204" pitchFamily="34" charset="0"/>
              <a:cs typeface="Arial" panose="020B0604020202020204" pitchFamily="34" charset="0"/>
            </a:endParaRPr>
          </a:p>
        </p:txBody>
      </p:sp>
      <p:sp>
        <p:nvSpPr>
          <p:cNvPr id="51" name="Text 19">
            <a:extLst>
              <a:ext uri="{FF2B5EF4-FFF2-40B4-BE49-F238E27FC236}">
                <a16:creationId xmlns:a16="http://schemas.microsoft.com/office/drawing/2014/main" id="{10675099-BA50-293F-4D7D-FC335760A28E}"/>
              </a:ext>
            </a:extLst>
          </p:cNvPr>
          <p:cNvSpPr/>
          <p:nvPr/>
        </p:nvSpPr>
        <p:spPr>
          <a:xfrm>
            <a:off x="168592" y="5768458"/>
            <a:ext cx="10125116" cy="737083"/>
          </a:xfrm>
          <a:prstGeom prst="rect">
            <a:avLst/>
          </a:prstGeom>
          <a:noFill/>
          <a:ln/>
        </p:spPr>
        <p:txBody>
          <a:bodyPr wrap="square" lIns="0" tIns="0" rIns="0" bIns="0" rtlCol="0" anchor="t"/>
          <a:lstStyle/>
          <a:p>
            <a:pPr marL="0" indent="0" algn="l">
              <a:lnSpc>
                <a:spcPts val="1800"/>
              </a:lnSpc>
              <a:buNone/>
            </a:pPr>
            <a:r>
              <a:rPr lang="en-US" sz="1200" dirty="0">
                <a:latin typeface="Arial" panose="020B0604020202020204" pitchFamily="34" charset="0"/>
                <a:ea typeface="Inter" pitchFamily="34" charset="-122"/>
                <a:cs typeface="Arial" panose="020B0604020202020204" pitchFamily="34" charset="0"/>
              </a:rPr>
              <a:t>Core treatments: therapeutic exercise and weight management combined with information, support and behaviour change approaches. Do not offer glucosamine or strong opioids. Consider structured treatment packages combining exercise with education programmes (NICE NG226, 2022).</a:t>
            </a:r>
            <a:endParaRPr lang="en-US" sz="1200" dirty="0">
              <a:latin typeface="Arial" panose="020B0604020202020204" pitchFamily="34" charset="0"/>
              <a:cs typeface="Arial" panose="020B0604020202020204" pitchFamily="34" charset="0"/>
            </a:endParaRPr>
          </a:p>
        </p:txBody>
      </p:sp>
      <p:pic>
        <p:nvPicPr>
          <p:cNvPr id="53" name="Graphic 52" descr="Egg with solid fill">
            <a:extLst>
              <a:ext uri="{FF2B5EF4-FFF2-40B4-BE49-F238E27FC236}">
                <a16:creationId xmlns:a16="http://schemas.microsoft.com/office/drawing/2014/main" id="{2DD766E4-5AA0-D2A7-0327-6AAA880526D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150539" y="1553102"/>
            <a:ext cx="368575" cy="303201"/>
          </a:xfrm>
          <a:prstGeom prst="rect">
            <a:avLst/>
          </a:prstGeom>
        </p:spPr>
      </p:pic>
    </p:spTree>
    <p:extLst>
      <p:ext uri="{BB962C8B-B14F-4D97-AF65-F5344CB8AC3E}">
        <p14:creationId xmlns:p14="http://schemas.microsoft.com/office/powerpoint/2010/main" val="2049670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2">
            <a:extLst>
              <a:ext uri="{FF2B5EF4-FFF2-40B4-BE49-F238E27FC236}">
                <a16:creationId xmlns:a16="http://schemas.microsoft.com/office/drawing/2014/main" id="{E684B935-F4B8-9363-7217-8E8FFD84D6AF}"/>
              </a:ext>
            </a:extLst>
          </p:cNvPr>
          <p:cNvSpPr/>
          <p:nvPr/>
        </p:nvSpPr>
        <p:spPr>
          <a:xfrm>
            <a:off x="5745540" y="59531"/>
            <a:ext cx="5673090" cy="527090"/>
          </a:xfrm>
          <a:prstGeom prst="rect">
            <a:avLst/>
          </a:prstGeom>
          <a:noFill/>
          <a:ln/>
        </p:spPr>
        <p:txBody>
          <a:bodyPr wrap="none" lIns="0" tIns="0" rIns="0" bIns="0" rtlCol="0" anchor="t"/>
          <a:lstStyle/>
          <a:p>
            <a:pPr marL="0" indent="0" algn="l">
              <a:lnSpc>
                <a:spcPts val="415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Treatment Options in the UK</a:t>
            </a:r>
            <a:endParaRPr lang="en-US" sz="3200" b="1" dirty="0">
              <a:latin typeface="Arial" panose="020B0604020202020204" pitchFamily="34" charset="0"/>
              <a:cs typeface="Arial" panose="020B0604020202020204" pitchFamily="34" charset="0"/>
            </a:endParaRPr>
          </a:p>
        </p:txBody>
      </p:sp>
      <p:sp>
        <p:nvSpPr>
          <p:cNvPr id="7" name="Text 3">
            <a:extLst>
              <a:ext uri="{FF2B5EF4-FFF2-40B4-BE49-F238E27FC236}">
                <a16:creationId xmlns:a16="http://schemas.microsoft.com/office/drawing/2014/main" id="{36ED23F7-9575-3475-6705-3234D9F62454}"/>
              </a:ext>
            </a:extLst>
          </p:cNvPr>
          <p:cNvSpPr/>
          <p:nvPr/>
        </p:nvSpPr>
        <p:spPr>
          <a:xfrm>
            <a:off x="5010031" y="681515"/>
            <a:ext cx="2171938" cy="263485"/>
          </a:xfrm>
          <a:prstGeom prst="rect">
            <a:avLst/>
          </a:prstGeom>
          <a:noFill/>
          <a:ln/>
        </p:spPr>
        <p:txBody>
          <a:bodyPr wrap="none" lIns="0" tIns="0" rIns="0" bIns="0" rtlCol="0" anchor="t"/>
          <a:lstStyle/>
          <a:p>
            <a:pPr marL="0" indent="0" algn="l">
              <a:lnSpc>
                <a:spcPts val="2050"/>
              </a:lnSpc>
              <a:buNone/>
            </a:pPr>
            <a:r>
              <a:rPr lang="en-US" b="1" dirty="0">
                <a:solidFill>
                  <a:srgbClr val="125753"/>
                </a:solidFill>
                <a:latin typeface="Arial" panose="020B0604020202020204" pitchFamily="34" charset="0"/>
                <a:ea typeface="Manrope Semi Bold" pitchFamily="34" charset="-122"/>
                <a:cs typeface="Arial" panose="020B0604020202020204" pitchFamily="34" charset="0"/>
              </a:rPr>
              <a:t>Non-Pharmacological</a:t>
            </a:r>
            <a:endParaRPr lang="en-US" b="1" dirty="0">
              <a:latin typeface="Arial" panose="020B0604020202020204" pitchFamily="34" charset="0"/>
              <a:cs typeface="Arial" panose="020B0604020202020204" pitchFamily="34" charset="0"/>
            </a:endParaRPr>
          </a:p>
        </p:txBody>
      </p:sp>
      <p:sp>
        <p:nvSpPr>
          <p:cNvPr id="8" name="Text 4">
            <a:extLst>
              <a:ext uri="{FF2B5EF4-FFF2-40B4-BE49-F238E27FC236}">
                <a16:creationId xmlns:a16="http://schemas.microsoft.com/office/drawing/2014/main" id="{B3AB5859-DFCA-DE53-0CEC-C453187F66B7}"/>
              </a:ext>
            </a:extLst>
          </p:cNvPr>
          <p:cNvSpPr/>
          <p:nvPr/>
        </p:nvSpPr>
        <p:spPr>
          <a:xfrm>
            <a:off x="4627960" y="1039894"/>
            <a:ext cx="3376557" cy="3243501"/>
          </a:xfrm>
          <a:prstGeom prst="rect">
            <a:avLst/>
          </a:prstGeom>
          <a:noFill/>
          <a:ln/>
        </p:spPr>
        <p:txBody>
          <a:bodyPr wrap="square" lIns="0" tIns="0" rIns="0" bIns="0" rtlCol="0" anchor="t"/>
          <a:lstStyle/>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Therapeutic exercise</a:t>
            </a:r>
            <a:r>
              <a:rPr lang="en-US" sz="1400" dirty="0">
                <a:latin typeface="Arial" panose="020B0604020202020204" pitchFamily="34" charset="0"/>
                <a:ea typeface="Inter" pitchFamily="34" charset="-122"/>
                <a:cs typeface="Arial" panose="020B0604020202020204" pitchFamily="34" charset="0"/>
              </a:rPr>
              <a:t> — cornerstone of OA management; physiotherapy for RA (NICE NG226; NHS TIMS)</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Weight management</a:t>
            </a:r>
            <a:r>
              <a:rPr lang="en-US" sz="1400" dirty="0">
                <a:latin typeface="Arial" panose="020B0604020202020204" pitchFamily="34" charset="0"/>
                <a:ea typeface="Inter" pitchFamily="34" charset="-122"/>
                <a:cs typeface="Arial" panose="020B0604020202020204" pitchFamily="34" charset="0"/>
              </a:rPr>
              <a:t> — losing 10% body weight reduces OA pain by ~50% (IDEA Trial, OA Action Alliance)</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Occupational therapy</a:t>
            </a:r>
            <a:r>
              <a:rPr lang="en-US" sz="1400" dirty="0">
                <a:latin typeface="Arial" panose="020B0604020202020204" pitchFamily="34" charset="0"/>
                <a:ea typeface="Inter" pitchFamily="34" charset="-122"/>
                <a:cs typeface="Arial" panose="020B0604020202020204" pitchFamily="34" charset="0"/>
              </a:rPr>
              <a:t> — joint protection strategies and assistive devices</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Patient education</a:t>
            </a:r>
            <a:r>
              <a:rPr lang="en-US" sz="1400" dirty="0">
                <a:latin typeface="Arial" panose="020B0604020202020204" pitchFamily="34" charset="0"/>
                <a:ea typeface="Inter" pitchFamily="34" charset="-122"/>
                <a:cs typeface="Arial" panose="020B0604020202020204" pitchFamily="34" charset="0"/>
              </a:rPr>
              <a:t> and self-management programmes</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Mediterranean diet encouraged; no strong evidence for supplements (NICE NG100)</a:t>
            </a:r>
            <a:endParaRPr lang="en-US" sz="1400" dirty="0">
              <a:latin typeface="Arial" panose="020B0604020202020204" pitchFamily="34" charset="0"/>
              <a:cs typeface="Arial" panose="020B0604020202020204" pitchFamily="34" charset="0"/>
            </a:endParaRPr>
          </a:p>
        </p:txBody>
      </p:sp>
      <p:sp>
        <p:nvSpPr>
          <p:cNvPr id="9" name="Text 5">
            <a:extLst>
              <a:ext uri="{FF2B5EF4-FFF2-40B4-BE49-F238E27FC236}">
                <a16:creationId xmlns:a16="http://schemas.microsoft.com/office/drawing/2014/main" id="{8E3F6AF0-89F8-4735-1B23-DD2850832E13}"/>
              </a:ext>
            </a:extLst>
          </p:cNvPr>
          <p:cNvSpPr/>
          <p:nvPr/>
        </p:nvSpPr>
        <p:spPr>
          <a:xfrm>
            <a:off x="5010031" y="4378289"/>
            <a:ext cx="2108716" cy="263485"/>
          </a:xfrm>
          <a:prstGeom prst="rect">
            <a:avLst/>
          </a:prstGeom>
          <a:noFill/>
          <a:ln/>
        </p:spPr>
        <p:txBody>
          <a:bodyPr wrap="none" lIns="0" tIns="0" rIns="0" bIns="0" rtlCol="0" anchor="t"/>
          <a:lstStyle/>
          <a:p>
            <a:pPr marL="0" indent="0" algn="l">
              <a:lnSpc>
                <a:spcPts val="2050"/>
              </a:lnSpc>
              <a:buNone/>
            </a:pPr>
            <a:r>
              <a:rPr lang="en-US" b="1" dirty="0">
                <a:solidFill>
                  <a:srgbClr val="125753"/>
                </a:solidFill>
                <a:latin typeface="Arial" panose="020B0604020202020204" pitchFamily="34" charset="0"/>
                <a:ea typeface="Manrope Semi Bold" pitchFamily="34" charset="-122"/>
                <a:cs typeface="Arial" panose="020B0604020202020204" pitchFamily="34" charset="0"/>
              </a:rPr>
              <a:t>Surgical</a:t>
            </a:r>
            <a:endParaRPr lang="en-US" b="1" dirty="0">
              <a:latin typeface="Arial" panose="020B0604020202020204" pitchFamily="34" charset="0"/>
              <a:cs typeface="Arial" panose="020B0604020202020204" pitchFamily="34" charset="0"/>
            </a:endParaRPr>
          </a:p>
        </p:txBody>
      </p:sp>
      <p:sp>
        <p:nvSpPr>
          <p:cNvPr id="10" name="Text 6">
            <a:extLst>
              <a:ext uri="{FF2B5EF4-FFF2-40B4-BE49-F238E27FC236}">
                <a16:creationId xmlns:a16="http://schemas.microsoft.com/office/drawing/2014/main" id="{A2BC1409-84B5-3E8B-931D-601AB1CE4E80}"/>
              </a:ext>
            </a:extLst>
          </p:cNvPr>
          <p:cNvSpPr/>
          <p:nvPr/>
        </p:nvSpPr>
        <p:spPr>
          <a:xfrm>
            <a:off x="4627960" y="4842455"/>
            <a:ext cx="3376557" cy="1220510"/>
          </a:xfrm>
          <a:prstGeom prst="rect">
            <a:avLst/>
          </a:prstGeom>
          <a:noFill/>
          <a:ln/>
        </p:spPr>
        <p:txBody>
          <a:bodyPr wrap="square" lIns="0" tIns="0" rIns="0" bIns="0" rtlCol="0" anchor="t"/>
          <a:lstStyle/>
          <a:p>
            <a:pPr marL="342900" indent="-342900" algn="just">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Joint replacement surgery (hip/knee) for advanced OA — NHS waiting lists remain lengthy (Arthritis UK, 2024)</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Joint repair or replacement for severe RA-associated damage</a:t>
            </a:r>
            <a:endParaRPr lang="en-US" sz="1400" dirty="0">
              <a:latin typeface="Arial" panose="020B0604020202020204" pitchFamily="34" charset="0"/>
              <a:cs typeface="Arial" panose="020B0604020202020204" pitchFamily="34" charset="0"/>
            </a:endParaRPr>
          </a:p>
        </p:txBody>
      </p:sp>
      <p:sp>
        <p:nvSpPr>
          <p:cNvPr id="11" name="Text 7">
            <a:extLst>
              <a:ext uri="{FF2B5EF4-FFF2-40B4-BE49-F238E27FC236}">
                <a16:creationId xmlns:a16="http://schemas.microsoft.com/office/drawing/2014/main" id="{2DED572F-11BA-13B2-7B5F-E231C808459F}"/>
              </a:ext>
            </a:extLst>
          </p:cNvPr>
          <p:cNvSpPr/>
          <p:nvPr/>
        </p:nvSpPr>
        <p:spPr>
          <a:xfrm>
            <a:off x="8582085" y="681515"/>
            <a:ext cx="3089553" cy="263485"/>
          </a:xfrm>
          <a:prstGeom prst="rect">
            <a:avLst/>
          </a:prstGeom>
          <a:noFill/>
          <a:ln/>
        </p:spPr>
        <p:txBody>
          <a:bodyPr wrap="none" lIns="0" tIns="0" rIns="0" bIns="0" rtlCol="0" anchor="t"/>
          <a:lstStyle/>
          <a:p>
            <a:pPr marL="0" indent="0" algn="l">
              <a:lnSpc>
                <a:spcPts val="2050"/>
              </a:lnSpc>
              <a:buNone/>
            </a:pPr>
            <a:r>
              <a:rPr lang="en-US" b="1" dirty="0">
                <a:solidFill>
                  <a:srgbClr val="125753"/>
                </a:solidFill>
                <a:latin typeface="Arial" panose="020B0604020202020204" pitchFamily="34" charset="0"/>
                <a:ea typeface="Manrope Semi Bold" pitchFamily="34" charset="-122"/>
                <a:cs typeface="Arial" panose="020B0604020202020204" pitchFamily="34" charset="0"/>
              </a:rPr>
              <a:t>Pharmacological (NICE NG100)</a:t>
            </a:r>
            <a:endParaRPr lang="en-US" b="1" dirty="0">
              <a:latin typeface="Arial" panose="020B0604020202020204" pitchFamily="34" charset="0"/>
              <a:cs typeface="Arial" panose="020B0604020202020204" pitchFamily="34" charset="0"/>
            </a:endParaRPr>
          </a:p>
        </p:txBody>
      </p:sp>
      <p:sp>
        <p:nvSpPr>
          <p:cNvPr id="12" name="Text 8">
            <a:extLst>
              <a:ext uri="{FF2B5EF4-FFF2-40B4-BE49-F238E27FC236}">
                <a16:creationId xmlns:a16="http://schemas.microsoft.com/office/drawing/2014/main" id="{C44DF8DF-8C05-F9A3-AE58-678D494B567F}"/>
              </a:ext>
            </a:extLst>
          </p:cNvPr>
          <p:cNvSpPr/>
          <p:nvPr/>
        </p:nvSpPr>
        <p:spPr>
          <a:xfrm>
            <a:off x="8582085" y="1066914"/>
            <a:ext cx="3223017" cy="5369820"/>
          </a:xfrm>
          <a:prstGeom prst="rect">
            <a:avLst/>
          </a:prstGeom>
          <a:noFill/>
          <a:ln/>
        </p:spPr>
        <p:txBody>
          <a:bodyPr wrap="square" lIns="0" tIns="0" rIns="0" bIns="0" rtlCol="0" anchor="t"/>
          <a:lstStyle/>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NSAIDs</a:t>
            </a:r>
            <a:r>
              <a:rPr lang="en-US" sz="1400" dirty="0">
                <a:latin typeface="Arial" panose="020B0604020202020204" pitchFamily="34" charset="0"/>
                <a:ea typeface="Inter" pitchFamily="34" charset="-122"/>
                <a:cs typeface="Arial" panose="020B0604020202020204" pitchFamily="34" charset="0"/>
              </a:rPr>
              <a:t> — first-line for symptom control (e.g. Naproxen, Ibuprofen, Etoricoxib)</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Conventional DMARDs (cDMARDs)</a:t>
            </a:r>
            <a:r>
              <a:rPr lang="en-US" sz="1400" dirty="0">
                <a:latin typeface="Arial" panose="020B0604020202020204" pitchFamily="34" charset="0"/>
                <a:ea typeface="Inter" pitchFamily="34" charset="-122"/>
                <a:cs typeface="Arial" panose="020B0604020202020204" pitchFamily="34" charset="0"/>
              </a:rPr>
              <a:t> — Methotrexate (first-line for RA); Sulfasalazine; Hydroxychloroquine. Monotherapy first, escalate if inadequate response</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Corticosteroids</a:t>
            </a:r>
            <a:r>
              <a:rPr lang="en-US" sz="1400" dirty="0">
                <a:latin typeface="Arial" panose="020B0604020202020204" pitchFamily="34" charset="0"/>
                <a:ea typeface="Inter" pitchFamily="34" charset="-122"/>
                <a:cs typeface="Arial" panose="020B0604020202020204" pitchFamily="34" charset="0"/>
              </a:rPr>
              <a:t> — short-term bridging therapy</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Biological DMARDs (bDMARDs)</a:t>
            </a:r>
            <a:r>
              <a:rPr lang="en-US" sz="1400" dirty="0">
                <a:latin typeface="Arial" panose="020B0604020202020204" pitchFamily="34" charset="0"/>
                <a:ea typeface="Inter" pitchFamily="34" charset="-122"/>
                <a:cs typeface="Arial" panose="020B0604020202020204" pitchFamily="34" charset="0"/>
              </a:rPr>
              <a:t> — TNF-α inhibitors (e.g. Etanercept, Adalimumab) after failure of ≥2 cDMARDs</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JAK Inhibitors</a:t>
            </a:r>
            <a:r>
              <a:rPr lang="en-US" sz="1400" dirty="0">
                <a:latin typeface="Arial" panose="020B0604020202020204" pitchFamily="34" charset="0"/>
                <a:ea typeface="Inter" pitchFamily="34" charset="-122"/>
                <a:cs typeface="Arial" panose="020B0604020202020204" pitchFamily="34" charset="0"/>
              </a:rPr>
              <a:t> — for severe RA where DMARDs/biologicals are ineffective or not tolerated (NHS Devon, 2022). Monitor at 6 months (</a:t>
            </a:r>
            <a:r>
              <a:rPr lang="en-GB" sz="1400" dirty="0">
                <a:latin typeface="Arial" panose="020B0604020202020204" pitchFamily="34" charset="0"/>
                <a:cs typeface="Arial" panose="020B0604020202020204" pitchFamily="34" charset="0"/>
              </a:rPr>
              <a:t>Taylor et al., 2017</a:t>
            </a:r>
            <a:r>
              <a:rPr lang="en-US" sz="1400" dirty="0">
                <a:latin typeface="Arial" panose="020B0604020202020204" pitchFamily="34" charset="0"/>
                <a:ea typeface="Inter" pitchFamily="34" charset="-122"/>
                <a:cs typeface="Arial" panose="020B0604020202020204" pitchFamily="34" charset="0"/>
              </a:rPr>
              <a:t>)</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Topical NSAIDs</a:t>
            </a:r>
            <a:r>
              <a:rPr lang="en-US" sz="1400" dirty="0">
                <a:latin typeface="Arial" panose="020B0604020202020204" pitchFamily="34" charset="0"/>
                <a:ea typeface="Inter" pitchFamily="34" charset="-122"/>
                <a:cs typeface="Arial" panose="020B0604020202020204" pitchFamily="34" charset="0"/>
              </a:rPr>
              <a:t> — preferred for OA to minimise systemic effects (NICE NG226)</a:t>
            </a:r>
            <a:endParaRPr lang="en-US" sz="14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24D01C2-3908-3A8A-DBEE-266ECD11295C}"/>
              </a:ext>
            </a:extLst>
          </p:cNvPr>
          <p:cNvPicPr>
            <a:picLocks noChangeAspect="1"/>
          </p:cNvPicPr>
          <p:nvPr/>
        </p:nvPicPr>
        <p:blipFill>
          <a:blip r:embed="rId3"/>
          <a:stretch>
            <a:fillRect/>
          </a:stretch>
        </p:blipFill>
        <p:spPr>
          <a:xfrm>
            <a:off x="140674" y="202983"/>
            <a:ext cx="4332849" cy="5369820"/>
          </a:xfrm>
          <a:prstGeom prst="rect">
            <a:avLst/>
          </a:prstGeom>
        </p:spPr>
      </p:pic>
      <p:sp>
        <p:nvSpPr>
          <p:cNvPr id="4" name="TextBox 3">
            <a:extLst>
              <a:ext uri="{FF2B5EF4-FFF2-40B4-BE49-F238E27FC236}">
                <a16:creationId xmlns:a16="http://schemas.microsoft.com/office/drawing/2014/main" id="{82AC44B1-5100-C153-A6CF-A9FC60456AB8}"/>
              </a:ext>
            </a:extLst>
          </p:cNvPr>
          <p:cNvSpPr txBox="1"/>
          <p:nvPr/>
        </p:nvSpPr>
        <p:spPr>
          <a:xfrm>
            <a:off x="140673" y="5700910"/>
            <a:ext cx="4332849" cy="954107"/>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Fig.4</a:t>
            </a:r>
            <a:r>
              <a:rPr lang="en-US" sz="1400" dirty="0">
                <a:latin typeface="Arial" panose="020B0604020202020204" pitchFamily="34" charset="0"/>
                <a:cs typeface="Arial" panose="020B0604020202020204" pitchFamily="34" charset="0"/>
              </a:rPr>
              <a:t>. UK rheumatoid arthritis management includes non-pharmacological care, pharmacological treatment (NICE NG100), and surgical options such as synovectomy and joint replacement.</a:t>
            </a:r>
          </a:p>
        </p:txBody>
      </p:sp>
      <p:sp>
        <p:nvSpPr>
          <p:cNvPr id="5" name="TextBox 4">
            <a:extLst>
              <a:ext uri="{FF2B5EF4-FFF2-40B4-BE49-F238E27FC236}">
                <a16:creationId xmlns:a16="http://schemas.microsoft.com/office/drawing/2014/main" id="{D3DC7B84-708B-5E5B-5FD1-6C2B92651A71}"/>
              </a:ext>
            </a:extLst>
          </p:cNvPr>
          <p:cNvSpPr txBox="1"/>
          <p:nvPr/>
        </p:nvSpPr>
        <p:spPr>
          <a:xfrm>
            <a:off x="8582085" y="6436734"/>
            <a:ext cx="3570991" cy="307777"/>
          </a:xfrm>
          <a:prstGeom prst="rect">
            <a:avLst/>
          </a:prstGeom>
          <a:noFill/>
        </p:spPr>
        <p:txBody>
          <a:bodyPr wrap="square">
            <a:spAutoFit/>
          </a:bodyPr>
          <a:lstStyle/>
          <a:p>
            <a:r>
              <a:rPr lang="en-GB" sz="1400" dirty="0">
                <a:solidFill>
                  <a:srgbClr val="000000"/>
                </a:solidFill>
                <a:latin typeface="Arial" panose="020B0604020202020204" pitchFamily="34" charset="0"/>
                <a:cs typeface="Arial" panose="020B0604020202020204" pitchFamily="34" charset="0"/>
              </a:rPr>
              <a:t>(</a:t>
            </a:r>
            <a:r>
              <a:rPr lang="en-GB" sz="1400" b="0" i="0" u="none" strike="noStrike" dirty="0">
                <a:solidFill>
                  <a:srgbClr val="000000"/>
                </a:solidFill>
                <a:effectLst/>
                <a:latin typeface="Arial" panose="020B0604020202020204" pitchFamily="34" charset="0"/>
                <a:cs typeface="Arial" panose="020B0604020202020204" pitchFamily="34" charset="0"/>
              </a:rPr>
              <a:t>British Society for Rheumatology, 2022)</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9415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2">
            <a:extLst>
              <a:ext uri="{FF2B5EF4-FFF2-40B4-BE49-F238E27FC236}">
                <a16:creationId xmlns:a16="http://schemas.microsoft.com/office/drawing/2014/main" id="{FDE6A013-612D-517D-C6B8-6A985722A590}"/>
              </a:ext>
            </a:extLst>
          </p:cNvPr>
          <p:cNvSpPr/>
          <p:nvPr/>
        </p:nvSpPr>
        <p:spPr>
          <a:xfrm>
            <a:off x="289237" y="286327"/>
            <a:ext cx="9225823" cy="496133"/>
          </a:xfrm>
          <a:prstGeom prst="rect">
            <a:avLst/>
          </a:prstGeom>
          <a:noFill/>
          <a:ln/>
        </p:spPr>
        <p:txBody>
          <a:bodyPr wrap="none" lIns="0" tIns="0" rIns="0" bIns="0" rtlCol="0" anchor="t"/>
          <a:lstStyle/>
          <a:p>
            <a:pPr marL="0" indent="0" algn="l">
              <a:lnSpc>
                <a:spcPts val="390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Comorbidities &amp; Prevention of Chronic Arthritis</a:t>
            </a:r>
            <a:endParaRPr lang="en-US" sz="3200" b="1" dirty="0">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9BB8FD2C-957F-488F-4CB3-485E49965535}"/>
              </a:ext>
            </a:extLst>
          </p:cNvPr>
          <p:cNvSpPr/>
          <p:nvPr/>
        </p:nvSpPr>
        <p:spPr>
          <a:xfrm>
            <a:off x="335361" y="1308775"/>
            <a:ext cx="1464238" cy="248007"/>
          </a:xfrm>
          <a:prstGeom prst="rect">
            <a:avLst/>
          </a:prstGeom>
          <a:noFill/>
          <a:ln/>
        </p:spPr>
        <p:txBody>
          <a:bodyPr wrap="none" lIns="0" tIns="0" rIns="0" bIns="0" rtlCol="0" anchor="t"/>
          <a:lstStyle/>
          <a:p>
            <a:pPr marL="0" indent="0" algn="l">
              <a:lnSpc>
                <a:spcPts val="1950"/>
              </a:lnSpc>
              <a:buNone/>
            </a:pPr>
            <a:r>
              <a:rPr lang="en-US" b="1" dirty="0">
                <a:solidFill>
                  <a:srgbClr val="125753"/>
                </a:solidFill>
                <a:latin typeface="Arial" panose="020B0604020202020204" pitchFamily="34" charset="0"/>
                <a:ea typeface="Manrope Semi Bold" pitchFamily="34" charset="-122"/>
                <a:cs typeface="Arial" panose="020B0604020202020204" pitchFamily="34" charset="0"/>
              </a:rPr>
              <a:t>Key Comorbidities</a:t>
            </a:r>
            <a:endParaRPr lang="en-US" b="1" dirty="0">
              <a:latin typeface="Arial" panose="020B0604020202020204" pitchFamily="34" charset="0"/>
              <a:cs typeface="Arial" panose="020B0604020202020204" pitchFamily="34" charset="0"/>
            </a:endParaRPr>
          </a:p>
        </p:txBody>
      </p:sp>
      <p:sp>
        <p:nvSpPr>
          <p:cNvPr id="7" name="Text 4">
            <a:extLst>
              <a:ext uri="{FF2B5EF4-FFF2-40B4-BE49-F238E27FC236}">
                <a16:creationId xmlns:a16="http://schemas.microsoft.com/office/drawing/2014/main" id="{92F8C3D7-CF3B-AFC9-84A4-4421686A2E69}"/>
              </a:ext>
            </a:extLst>
          </p:cNvPr>
          <p:cNvSpPr/>
          <p:nvPr/>
        </p:nvSpPr>
        <p:spPr>
          <a:xfrm>
            <a:off x="335361" y="1683703"/>
            <a:ext cx="4668536" cy="428625"/>
          </a:xfrm>
          <a:prstGeom prst="rect">
            <a:avLst/>
          </a:prstGeom>
          <a:noFill/>
          <a:ln/>
        </p:spPr>
        <p:txBody>
          <a:bodyPr wrap="square" lIns="0" tIns="0" rIns="0" bIns="0" rtlCol="0" anchor="t"/>
          <a:lstStyle/>
          <a:p>
            <a:pPr marL="0" indent="0" algn="l">
              <a:lnSpc>
                <a:spcPts val="1650"/>
              </a:lnSpc>
              <a:buNone/>
            </a:pPr>
            <a:r>
              <a:rPr lang="en-US" sz="1200" dirty="0">
                <a:latin typeface="Arial" panose="020B0604020202020204" pitchFamily="34" charset="0"/>
                <a:ea typeface="Inter" pitchFamily="34" charset="-122"/>
                <a:cs typeface="Arial" panose="020B0604020202020204" pitchFamily="34" charset="0"/>
              </a:rPr>
              <a:t>People with arthritis often have multiple long-term conditions (Versus Arthritis, 2024). NICE NG100 mandates annual checks for:</a:t>
            </a:r>
            <a:endParaRPr lang="en-US" sz="1200" dirty="0">
              <a:latin typeface="Arial" panose="020B0604020202020204" pitchFamily="34" charset="0"/>
              <a:cs typeface="Arial" panose="020B0604020202020204" pitchFamily="34" charset="0"/>
            </a:endParaRPr>
          </a:p>
        </p:txBody>
      </p:sp>
      <p:sp>
        <p:nvSpPr>
          <p:cNvPr id="8" name="Shape 5">
            <a:extLst>
              <a:ext uri="{FF2B5EF4-FFF2-40B4-BE49-F238E27FC236}">
                <a16:creationId xmlns:a16="http://schemas.microsoft.com/office/drawing/2014/main" id="{C05C3A43-F095-8B7A-00F2-EB134E669751}"/>
              </a:ext>
            </a:extLst>
          </p:cNvPr>
          <p:cNvSpPr/>
          <p:nvPr/>
        </p:nvSpPr>
        <p:spPr>
          <a:xfrm>
            <a:off x="335360" y="2255203"/>
            <a:ext cx="2421092" cy="1936552"/>
          </a:xfrm>
          <a:prstGeom prst="roundRect">
            <a:avLst>
              <a:gd name="adj" fmla="val 3685"/>
            </a:avLst>
          </a:prstGeom>
          <a:solidFill>
            <a:srgbClr val="FFFFFF"/>
          </a:solidFill>
          <a:ln w="22860">
            <a:solidFill>
              <a:srgbClr val="ECF0EF"/>
            </a:solidFill>
            <a:prstDash val="solid"/>
          </a:ln>
        </p:spPr>
        <p:txBody>
          <a:bodyPr/>
          <a:lstStyle/>
          <a:p>
            <a:endParaRPr lang="en-US"/>
          </a:p>
        </p:txBody>
      </p:sp>
      <p:sp>
        <p:nvSpPr>
          <p:cNvPr id="9" name="Text 6">
            <a:extLst>
              <a:ext uri="{FF2B5EF4-FFF2-40B4-BE49-F238E27FC236}">
                <a16:creationId xmlns:a16="http://schemas.microsoft.com/office/drawing/2014/main" id="{121E47C1-4CF8-7CBF-9A73-68A8AC7F9DF9}"/>
              </a:ext>
            </a:extLst>
          </p:cNvPr>
          <p:cNvSpPr/>
          <p:nvPr/>
        </p:nvSpPr>
        <p:spPr>
          <a:xfrm>
            <a:off x="448322" y="2301746"/>
            <a:ext cx="1629732"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Cardiovascular Disease</a:t>
            </a:r>
            <a:endParaRPr lang="en-US" sz="1600" dirty="0">
              <a:latin typeface="Arial" panose="020B0604020202020204" pitchFamily="34" charset="0"/>
              <a:cs typeface="Arial" panose="020B0604020202020204" pitchFamily="34" charset="0"/>
            </a:endParaRPr>
          </a:p>
        </p:txBody>
      </p:sp>
      <p:sp>
        <p:nvSpPr>
          <p:cNvPr id="10" name="Text 7">
            <a:extLst>
              <a:ext uri="{FF2B5EF4-FFF2-40B4-BE49-F238E27FC236}">
                <a16:creationId xmlns:a16="http://schemas.microsoft.com/office/drawing/2014/main" id="{425832D3-A94B-C7DD-3956-4798B839E202}"/>
              </a:ext>
            </a:extLst>
          </p:cNvPr>
          <p:cNvSpPr/>
          <p:nvPr/>
        </p:nvSpPr>
        <p:spPr>
          <a:xfrm>
            <a:off x="439758" y="2656573"/>
            <a:ext cx="2287405" cy="1551136"/>
          </a:xfrm>
          <a:prstGeom prst="rect">
            <a:avLst/>
          </a:prstGeom>
          <a:noFill/>
          <a:ln/>
        </p:spPr>
        <p:txBody>
          <a:bodyPr wrap="square" lIns="0" tIns="0" rIns="0" bIns="0" rtlCol="0" anchor="t"/>
          <a:lstStyle/>
          <a:p>
            <a:pPr marL="0" indent="0" algn="l">
              <a:lnSpc>
                <a:spcPts val="1650"/>
              </a:lnSpc>
              <a:buNone/>
            </a:pPr>
            <a:r>
              <a:rPr lang="en-US" sz="1200" dirty="0">
                <a:latin typeface="Arial" panose="020B0604020202020204" pitchFamily="34" charset="0"/>
                <a:ea typeface="Inter" pitchFamily="34" charset="-122"/>
                <a:cs typeface="Arial" panose="020B0604020202020204" pitchFamily="34" charset="0"/>
              </a:rPr>
              <a:t>Hypertension and ischaemic heart disease are common comorbidities; systemic inflammation in RA accelerates cardiovascular risk (NICE NG100 annual review)</a:t>
            </a:r>
            <a:endParaRPr lang="en-US" sz="1200" dirty="0">
              <a:latin typeface="Arial" panose="020B0604020202020204" pitchFamily="34" charset="0"/>
              <a:cs typeface="Arial" panose="020B0604020202020204" pitchFamily="34" charset="0"/>
            </a:endParaRPr>
          </a:p>
        </p:txBody>
      </p:sp>
      <p:sp>
        <p:nvSpPr>
          <p:cNvPr id="11" name="Shape 8">
            <a:extLst>
              <a:ext uri="{FF2B5EF4-FFF2-40B4-BE49-F238E27FC236}">
                <a16:creationId xmlns:a16="http://schemas.microsoft.com/office/drawing/2014/main" id="{F6724ECB-66B5-9EBF-68E8-C48011EF4559}"/>
              </a:ext>
            </a:extLst>
          </p:cNvPr>
          <p:cNvSpPr/>
          <p:nvPr/>
        </p:nvSpPr>
        <p:spPr>
          <a:xfrm>
            <a:off x="3562668" y="2255203"/>
            <a:ext cx="2287493" cy="1936552"/>
          </a:xfrm>
          <a:prstGeom prst="roundRect">
            <a:avLst>
              <a:gd name="adj" fmla="val 3685"/>
            </a:avLst>
          </a:prstGeom>
          <a:solidFill>
            <a:srgbClr val="FFFFFF"/>
          </a:solidFill>
          <a:ln w="22860">
            <a:solidFill>
              <a:srgbClr val="ECF0EF"/>
            </a:solidFill>
            <a:prstDash val="solid"/>
          </a:ln>
        </p:spPr>
        <p:txBody>
          <a:bodyPr/>
          <a:lstStyle/>
          <a:p>
            <a:endParaRPr lang="en-US"/>
          </a:p>
        </p:txBody>
      </p:sp>
      <p:sp>
        <p:nvSpPr>
          <p:cNvPr id="12" name="Text 9">
            <a:extLst>
              <a:ext uri="{FF2B5EF4-FFF2-40B4-BE49-F238E27FC236}">
                <a16:creationId xmlns:a16="http://schemas.microsoft.com/office/drawing/2014/main" id="{2BDEDE60-9A81-FEAC-E473-3CDF3B5C44B3}"/>
              </a:ext>
            </a:extLst>
          </p:cNvPr>
          <p:cNvSpPr/>
          <p:nvPr/>
        </p:nvSpPr>
        <p:spPr>
          <a:xfrm>
            <a:off x="3735076" y="2338715"/>
            <a:ext cx="1479873"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Depression &amp; Anxiety</a:t>
            </a:r>
            <a:endParaRPr lang="en-US" sz="1600" dirty="0">
              <a:latin typeface="Arial" panose="020B0604020202020204" pitchFamily="34" charset="0"/>
              <a:cs typeface="Arial" panose="020B0604020202020204" pitchFamily="34" charset="0"/>
            </a:endParaRPr>
          </a:p>
        </p:txBody>
      </p:sp>
      <p:sp>
        <p:nvSpPr>
          <p:cNvPr id="13" name="Text 10">
            <a:extLst>
              <a:ext uri="{FF2B5EF4-FFF2-40B4-BE49-F238E27FC236}">
                <a16:creationId xmlns:a16="http://schemas.microsoft.com/office/drawing/2014/main" id="{264A437F-8642-0DC4-60B8-2E07144D3CEB}"/>
              </a:ext>
            </a:extLst>
          </p:cNvPr>
          <p:cNvSpPr/>
          <p:nvPr/>
        </p:nvSpPr>
        <p:spPr>
          <a:xfrm>
            <a:off x="3562667" y="2705825"/>
            <a:ext cx="2321743" cy="1253133"/>
          </a:xfrm>
          <a:prstGeom prst="rect">
            <a:avLst/>
          </a:prstGeom>
          <a:noFill/>
          <a:ln/>
        </p:spPr>
        <p:txBody>
          <a:bodyPr wrap="square" lIns="0" tIns="0" rIns="0" bIns="0" rtlCol="0" anchor="t"/>
          <a:lstStyle/>
          <a:p>
            <a:pPr marL="0" indent="0" algn="l">
              <a:lnSpc>
                <a:spcPts val="1650"/>
              </a:lnSpc>
              <a:buNone/>
            </a:pPr>
            <a:r>
              <a:rPr lang="en-US" sz="1200" dirty="0">
                <a:latin typeface="Arial" panose="020B0604020202020204" pitchFamily="34" charset="0"/>
                <a:ea typeface="Inter" pitchFamily="34" charset="-122"/>
                <a:cs typeface="Arial" panose="020B0604020202020204" pitchFamily="34" charset="0"/>
              </a:rPr>
              <a:t>1 in 3 people with arthritis over 45 are diagnosed with depression or anxiety — 3× higher than the general population (OA Action Alliance 2024)</a:t>
            </a:r>
            <a:endParaRPr lang="en-US" sz="1200" dirty="0">
              <a:latin typeface="Arial" panose="020B0604020202020204" pitchFamily="34" charset="0"/>
              <a:cs typeface="Arial" panose="020B0604020202020204" pitchFamily="34" charset="0"/>
            </a:endParaRPr>
          </a:p>
        </p:txBody>
      </p:sp>
      <p:sp>
        <p:nvSpPr>
          <p:cNvPr id="14" name="Shape 11">
            <a:extLst>
              <a:ext uri="{FF2B5EF4-FFF2-40B4-BE49-F238E27FC236}">
                <a16:creationId xmlns:a16="http://schemas.microsoft.com/office/drawing/2014/main" id="{41972D44-178E-39DC-D9D4-6101CB673F24}"/>
              </a:ext>
            </a:extLst>
          </p:cNvPr>
          <p:cNvSpPr/>
          <p:nvPr/>
        </p:nvSpPr>
        <p:spPr>
          <a:xfrm>
            <a:off x="384164" y="4718570"/>
            <a:ext cx="2287405" cy="1809632"/>
          </a:xfrm>
          <a:prstGeom prst="roundRect">
            <a:avLst>
              <a:gd name="adj" fmla="val 3685"/>
            </a:avLst>
          </a:prstGeom>
          <a:solidFill>
            <a:srgbClr val="FFFFFF"/>
          </a:solidFill>
          <a:ln w="22860">
            <a:solidFill>
              <a:srgbClr val="ECF0EF"/>
            </a:solidFill>
            <a:prstDash val="solid"/>
          </a:ln>
        </p:spPr>
        <p:txBody>
          <a:bodyPr/>
          <a:lstStyle/>
          <a:p>
            <a:endParaRPr lang="en-US"/>
          </a:p>
        </p:txBody>
      </p:sp>
      <p:sp>
        <p:nvSpPr>
          <p:cNvPr id="15" name="Text 12">
            <a:extLst>
              <a:ext uri="{FF2B5EF4-FFF2-40B4-BE49-F238E27FC236}">
                <a16:creationId xmlns:a16="http://schemas.microsoft.com/office/drawing/2014/main" id="{3A95B8C8-6DD2-6E54-896C-9F2D3998798E}"/>
              </a:ext>
            </a:extLst>
          </p:cNvPr>
          <p:cNvSpPr/>
          <p:nvPr/>
        </p:nvSpPr>
        <p:spPr>
          <a:xfrm>
            <a:off x="768765" y="4760050"/>
            <a:ext cx="1464238"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Osteoporosis</a:t>
            </a:r>
            <a:endParaRPr lang="en-US" sz="1600" dirty="0">
              <a:latin typeface="Arial" panose="020B0604020202020204" pitchFamily="34" charset="0"/>
              <a:cs typeface="Arial" panose="020B0604020202020204" pitchFamily="34" charset="0"/>
            </a:endParaRPr>
          </a:p>
        </p:txBody>
      </p:sp>
      <p:sp>
        <p:nvSpPr>
          <p:cNvPr id="16" name="Text 13">
            <a:extLst>
              <a:ext uri="{FF2B5EF4-FFF2-40B4-BE49-F238E27FC236}">
                <a16:creationId xmlns:a16="http://schemas.microsoft.com/office/drawing/2014/main" id="{06F41695-FF97-1C63-202D-2F7F5135BE69}"/>
              </a:ext>
            </a:extLst>
          </p:cNvPr>
          <p:cNvSpPr/>
          <p:nvPr/>
        </p:nvSpPr>
        <p:spPr>
          <a:xfrm>
            <a:off x="384164" y="5174296"/>
            <a:ext cx="2233441" cy="1358703"/>
          </a:xfrm>
          <a:prstGeom prst="rect">
            <a:avLst/>
          </a:prstGeom>
          <a:noFill/>
          <a:ln/>
        </p:spPr>
        <p:txBody>
          <a:bodyPr wrap="square" lIns="0" tIns="0" rIns="0" bIns="0" rtlCol="0" anchor="t"/>
          <a:lstStyle/>
          <a:p>
            <a:pPr marL="0" indent="0" algn="l">
              <a:lnSpc>
                <a:spcPts val="1650"/>
              </a:lnSpc>
              <a:buNone/>
            </a:pPr>
            <a:r>
              <a:rPr lang="en-US" sz="1200" dirty="0">
                <a:latin typeface="Arial" panose="020B0604020202020204" pitchFamily="34" charset="0"/>
                <a:ea typeface="Inter" pitchFamily="34" charset="-122"/>
                <a:cs typeface="Arial" panose="020B0604020202020204" pitchFamily="34" charset="0"/>
              </a:rPr>
              <a:t>Chronic inflammation and corticosteroid use increase fracture risk. Annual reviews include osteoporosis screening (NICE NG100)</a:t>
            </a:r>
            <a:endParaRPr lang="en-US" sz="1200" dirty="0">
              <a:latin typeface="Arial" panose="020B0604020202020204" pitchFamily="34" charset="0"/>
              <a:cs typeface="Arial" panose="020B0604020202020204" pitchFamily="34" charset="0"/>
            </a:endParaRPr>
          </a:p>
        </p:txBody>
      </p:sp>
      <p:sp>
        <p:nvSpPr>
          <p:cNvPr id="17" name="Shape 14">
            <a:extLst>
              <a:ext uri="{FF2B5EF4-FFF2-40B4-BE49-F238E27FC236}">
                <a16:creationId xmlns:a16="http://schemas.microsoft.com/office/drawing/2014/main" id="{B67F544B-9DBF-9109-5A05-4F130B9824D4}"/>
              </a:ext>
            </a:extLst>
          </p:cNvPr>
          <p:cNvSpPr/>
          <p:nvPr/>
        </p:nvSpPr>
        <p:spPr>
          <a:xfrm>
            <a:off x="3610252" y="4723369"/>
            <a:ext cx="2287493" cy="1809631"/>
          </a:xfrm>
          <a:prstGeom prst="roundRect">
            <a:avLst>
              <a:gd name="adj" fmla="val 3685"/>
            </a:avLst>
          </a:prstGeom>
          <a:solidFill>
            <a:srgbClr val="FFFFFF"/>
          </a:solidFill>
          <a:ln w="22860">
            <a:solidFill>
              <a:srgbClr val="ECF0EF"/>
            </a:solidFill>
            <a:prstDash val="solid"/>
          </a:ln>
        </p:spPr>
        <p:txBody>
          <a:bodyPr/>
          <a:lstStyle/>
          <a:p>
            <a:endParaRPr lang="en-US"/>
          </a:p>
        </p:txBody>
      </p:sp>
      <p:sp>
        <p:nvSpPr>
          <p:cNvPr id="18" name="Text 15">
            <a:extLst>
              <a:ext uri="{FF2B5EF4-FFF2-40B4-BE49-F238E27FC236}">
                <a16:creationId xmlns:a16="http://schemas.microsoft.com/office/drawing/2014/main" id="{F8B2D8B7-FDB6-EB0E-8C78-C42B1120FEE7}"/>
              </a:ext>
            </a:extLst>
          </p:cNvPr>
          <p:cNvSpPr/>
          <p:nvPr/>
        </p:nvSpPr>
        <p:spPr>
          <a:xfrm>
            <a:off x="3873839" y="4782093"/>
            <a:ext cx="1464238"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Diabetes &amp; Obesity</a:t>
            </a:r>
            <a:endParaRPr lang="en-US" sz="1600" dirty="0">
              <a:latin typeface="Arial" panose="020B0604020202020204" pitchFamily="34" charset="0"/>
              <a:cs typeface="Arial" panose="020B0604020202020204" pitchFamily="34" charset="0"/>
            </a:endParaRPr>
          </a:p>
        </p:txBody>
      </p:sp>
      <p:sp>
        <p:nvSpPr>
          <p:cNvPr id="19" name="Text 16">
            <a:extLst>
              <a:ext uri="{FF2B5EF4-FFF2-40B4-BE49-F238E27FC236}">
                <a16:creationId xmlns:a16="http://schemas.microsoft.com/office/drawing/2014/main" id="{0279AC70-ADEB-E66A-2E15-7B470BDDD855}"/>
              </a:ext>
            </a:extLst>
          </p:cNvPr>
          <p:cNvSpPr/>
          <p:nvPr/>
        </p:nvSpPr>
        <p:spPr>
          <a:xfrm>
            <a:off x="3639341" y="5196073"/>
            <a:ext cx="2287492" cy="1427409"/>
          </a:xfrm>
          <a:prstGeom prst="rect">
            <a:avLst/>
          </a:prstGeom>
          <a:noFill/>
          <a:ln/>
        </p:spPr>
        <p:txBody>
          <a:bodyPr wrap="square" lIns="0" tIns="0" rIns="0" bIns="0" rtlCol="0" anchor="t"/>
          <a:lstStyle/>
          <a:p>
            <a:pPr marL="0" indent="0" algn="l">
              <a:lnSpc>
                <a:spcPts val="1650"/>
              </a:lnSpc>
              <a:buNone/>
            </a:pPr>
            <a:r>
              <a:rPr lang="en-US" sz="1200" dirty="0">
                <a:latin typeface="Arial" panose="020B0604020202020204" pitchFamily="34" charset="0"/>
                <a:ea typeface="Inter" pitchFamily="34" charset="-122"/>
                <a:cs typeface="Arial" panose="020B0604020202020204" pitchFamily="34" charset="0"/>
              </a:rPr>
              <a:t>Obesity is the strongest modifiable risk factor for OA and is also linked to CVD, hypertension and T2DM co-occurrence (OA Action Alliance; NICE NG226)</a:t>
            </a:r>
            <a:endParaRPr lang="en-US" sz="1200" dirty="0">
              <a:latin typeface="Arial" panose="020B0604020202020204" pitchFamily="34" charset="0"/>
              <a:cs typeface="Arial" panose="020B0604020202020204" pitchFamily="34" charset="0"/>
            </a:endParaRPr>
          </a:p>
        </p:txBody>
      </p:sp>
      <p:sp>
        <p:nvSpPr>
          <p:cNvPr id="20" name="Text 17">
            <a:extLst>
              <a:ext uri="{FF2B5EF4-FFF2-40B4-BE49-F238E27FC236}">
                <a16:creationId xmlns:a16="http://schemas.microsoft.com/office/drawing/2014/main" id="{731C5B05-5DF9-3F07-140D-762D2A24AA77}"/>
              </a:ext>
            </a:extLst>
          </p:cNvPr>
          <p:cNvSpPr/>
          <p:nvPr/>
        </p:nvSpPr>
        <p:spPr>
          <a:xfrm>
            <a:off x="7057987" y="1308775"/>
            <a:ext cx="1523794" cy="248007"/>
          </a:xfrm>
          <a:prstGeom prst="rect">
            <a:avLst/>
          </a:prstGeom>
          <a:noFill/>
          <a:ln/>
        </p:spPr>
        <p:txBody>
          <a:bodyPr wrap="none" lIns="0" tIns="0" rIns="0" bIns="0" rtlCol="0" anchor="t"/>
          <a:lstStyle/>
          <a:p>
            <a:pPr marL="0" indent="0" algn="l">
              <a:lnSpc>
                <a:spcPts val="1950"/>
              </a:lnSpc>
              <a:buNone/>
            </a:pPr>
            <a:r>
              <a:rPr lang="en-US" b="1" dirty="0">
                <a:solidFill>
                  <a:srgbClr val="125753"/>
                </a:solidFill>
                <a:latin typeface="Arial" panose="020B0604020202020204" pitchFamily="34" charset="0"/>
                <a:ea typeface="Manrope Semi Bold" pitchFamily="34" charset="-122"/>
                <a:cs typeface="Arial" panose="020B0604020202020204" pitchFamily="34" charset="0"/>
              </a:rPr>
              <a:t>Prevention Strategies</a:t>
            </a:r>
            <a:endParaRPr lang="en-US" b="1" dirty="0">
              <a:latin typeface="Arial" panose="020B0604020202020204" pitchFamily="34" charset="0"/>
              <a:cs typeface="Arial" panose="020B0604020202020204" pitchFamily="34" charset="0"/>
            </a:endParaRPr>
          </a:p>
        </p:txBody>
      </p:sp>
      <p:pic>
        <p:nvPicPr>
          <p:cNvPr id="21" name="Image 1" descr="preencoded.png">
            <a:extLst>
              <a:ext uri="{FF2B5EF4-FFF2-40B4-BE49-F238E27FC236}">
                <a16:creationId xmlns:a16="http://schemas.microsoft.com/office/drawing/2014/main" id="{419A7F72-1BA8-E25F-0940-3E78374EE1F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17518" y="1704539"/>
            <a:ext cx="175684" cy="238125"/>
          </a:xfrm>
          <a:prstGeom prst="rect">
            <a:avLst/>
          </a:prstGeom>
        </p:spPr>
      </p:pic>
      <p:sp>
        <p:nvSpPr>
          <p:cNvPr id="22" name="Text 18">
            <a:extLst>
              <a:ext uri="{FF2B5EF4-FFF2-40B4-BE49-F238E27FC236}">
                <a16:creationId xmlns:a16="http://schemas.microsoft.com/office/drawing/2014/main" id="{D90A179A-47C8-0788-39C5-BAA805120F31}"/>
              </a:ext>
            </a:extLst>
          </p:cNvPr>
          <p:cNvSpPr/>
          <p:nvPr/>
        </p:nvSpPr>
        <p:spPr>
          <a:xfrm>
            <a:off x="7573884" y="1699657"/>
            <a:ext cx="1464238"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Weight Management</a:t>
            </a:r>
            <a:endParaRPr lang="en-US" sz="1600" dirty="0">
              <a:latin typeface="Arial" panose="020B0604020202020204" pitchFamily="34" charset="0"/>
              <a:cs typeface="Arial" panose="020B0604020202020204" pitchFamily="34" charset="0"/>
            </a:endParaRPr>
          </a:p>
        </p:txBody>
      </p:sp>
      <p:sp>
        <p:nvSpPr>
          <p:cNvPr id="23" name="Text 19">
            <a:extLst>
              <a:ext uri="{FF2B5EF4-FFF2-40B4-BE49-F238E27FC236}">
                <a16:creationId xmlns:a16="http://schemas.microsoft.com/office/drawing/2014/main" id="{5BA019AC-F1ED-C78E-E9A4-692E9AF1414C}"/>
              </a:ext>
            </a:extLst>
          </p:cNvPr>
          <p:cNvSpPr/>
          <p:nvPr/>
        </p:nvSpPr>
        <p:spPr>
          <a:xfrm>
            <a:off x="7568722" y="2001123"/>
            <a:ext cx="4287917" cy="896898"/>
          </a:xfrm>
          <a:prstGeom prst="rect">
            <a:avLst/>
          </a:prstGeom>
          <a:noFill/>
          <a:ln/>
        </p:spPr>
        <p:txBody>
          <a:bodyPr wrap="square" lIns="0" tIns="0" rIns="0" bIns="0" rtlCol="0" anchor="t"/>
          <a:lstStyle/>
          <a:p>
            <a:pPr>
              <a:lnSpc>
                <a:spcPts val="1650"/>
              </a:lnSpc>
            </a:pPr>
            <a:r>
              <a:rPr lang="en-US" sz="1200" dirty="0">
                <a:latin typeface="Arial" panose="020B0604020202020204" pitchFamily="34" charset="0"/>
                <a:ea typeface="Inter" pitchFamily="34" charset="-122"/>
                <a:cs typeface="Arial" panose="020B0604020202020204" pitchFamily="34" charset="0"/>
              </a:rPr>
              <a:t>Maintaining a healthy weight reduces excess joint strain. Even a 5% weight loss produces measurable pain reduction. NICE NG226 recommends advising 10% body weight loss as a target (</a:t>
            </a:r>
            <a:r>
              <a:rPr lang="en-GB" sz="1200" dirty="0">
                <a:latin typeface="Arial" panose="020B0604020202020204" pitchFamily="34" charset="0"/>
                <a:cs typeface="Arial" panose="020B0604020202020204" pitchFamily="34" charset="0"/>
              </a:rPr>
              <a:t>Messier et al., 2013</a:t>
            </a:r>
            <a:r>
              <a:rPr lang="en-US" sz="1200" dirty="0">
                <a:latin typeface="Arial" panose="020B0604020202020204" pitchFamily="34" charset="0"/>
                <a:ea typeface="Inter"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pic>
        <p:nvPicPr>
          <p:cNvPr id="24" name="Image 2" descr="preencoded.png">
            <a:extLst>
              <a:ext uri="{FF2B5EF4-FFF2-40B4-BE49-F238E27FC236}">
                <a16:creationId xmlns:a16="http://schemas.microsoft.com/office/drawing/2014/main" id="{8ECFD56D-182F-B751-3143-DF09241689F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17518" y="2976365"/>
            <a:ext cx="175684" cy="238125"/>
          </a:xfrm>
          <a:prstGeom prst="rect">
            <a:avLst/>
          </a:prstGeom>
        </p:spPr>
      </p:pic>
      <p:sp>
        <p:nvSpPr>
          <p:cNvPr id="25" name="Text 20">
            <a:extLst>
              <a:ext uri="{FF2B5EF4-FFF2-40B4-BE49-F238E27FC236}">
                <a16:creationId xmlns:a16="http://schemas.microsoft.com/office/drawing/2014/main" id="{3335D23B-43F5-24D9-4482-70E635B0461B}"/>
              </a:ext>
            </a:extLst>
          </p:cNvPr>
          <p:cNvSpPr/>
          <p:nvPr/>
        </p:nvSpPr>
        <p:spPr>
          <a:xfrm>
            <a:off x="7573884" y="2971483"/>
            <a:ext cx="1464238"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Physical Activity</a:t>
            </a:r>
            <a:endParaRPr lang="en-US" sz="1600" dirty="0">
              <a:latin typeface="Arial" panose="020B0604020202020204" pitchFamily="34" charset="0"/>
              <a:cs typeface="Arial" panose="020B0604020202020204" pitchFamily="34" charset="0"/>
            </a:endParaRPr>
          </a:p>
        </p:txBody>
      </p:sp>
      <p:sp>
        <p:nvSpPr>
          <p:cNvPr id="26" name="Text 21">
            <a:extLst>
              <a:ext uri="{FF2B5EF4-FFF2-40B4-BE49-F238E27FC236}">
                <a16:creationId xmlns:a16="http://schemas.microsoft.com/office/drawing/2014/main" id="{30D2146C-D4D1-6D55-FDA1-8A101EE90ED4}"/>
              </a:ext>
            </a:extLst>
          </p:cNvPr>
          <p:cNvSpPr/>
          <p:nvPr/>
        </p:nvSpPr>
        <p:spPr>
          <a:xfrm>
            <a:off x="7568721" y="3253811"/>
            <a:ext cx="4287917" cy="896898"/>
          </a:xfrm>
          <a:prstGeom prst="rect">
            <a:avLst/>
          </a:prstGeom>
          <a:noFill/>
          <a:ln/>
        </p:spPr>
        <p:txBody>
          <a:bodyPr wrap="square" lIns="0" tIns="0" rIns="0" bIns="0" rtlCol="0" anchor="t"/>
          <a:lstStyle/>
          <a:p>
            <a:pPr>
              <a:lnSpc>
                <a:spcPts val="1650"/>
              </a:lnSpc>
            </a:pPr>
            <a:r>
              <a:rPr lang="en-US" sz="1200" dirty="0">
                <a:latin typeface="Arial" panose="020B0604020202020204" pitchFamily="34" charset="0"/>
                <a:ea typeface="Inter" pitchFamily="34" charset="-122"/>
                <a:cs typeface="Arial" panose="020B0604020202020204" pitchFamily="34" charset="0"/>
              </a:rPr>
              <a:t>Regular low-impact activity (walking, swimming, cycling) protects joints, reduces inflammation risk and delays disability onset. 150 mins/week of moderate activity recommended (</a:t>
            </a:r>
            <a:r>
              <a:rPr lang="en-GB" sz="1200" dirty="0">
                <a:latin typeface="Arial" panose="020B0604020202020204" pitchFamily="34" charset="0"/>
                <a:cs typeface="Arial" panose="020B0604020202020204" pitchFamily="34" charset="0"/>
              </a:rPr>
              <a:t>CDC, 2024</a:t>
            </a:r>
            <a:r>
              <a:rPr lang="en-US" sz="1200" dirty="0">
                <a:latin typeface="Arial" panose="020B0604020202020204" pitchFamily="34" charset="0"/>
                <a:ea typeface="Inter"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pic>
        <p:nvPicPr>
          <p:cNvPr id="27" name="Image 3" descr="preencoded.png">
            <a:extLst>
              <a:ext uri="{FF2B5EF4-FFF2-40B4-BE49-F238E27FC236}">
                <a16:creationId xmlns:a16="http://schemas.microsoft.com/office/drawing/2014/main" id="{6A059929-61DC-8420-6C69-D2BFB835757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17518" y="4248190"/>
            <a:ext cx="175684" cy="238125"/>
          </a:xfrm>
          <a:prstGeom prst="rect">
            <a:avLst/>
          </a:prstGeom>
        </p:spPr>
      </p:pic>
      <p:sp>
        <p:nvSpPr>
          <p:cNvPr id="28" name="Text 22">
            <a:extLst>
              <a:ext uri="{FF2B5EF4-FFF2-40B4-BE49-F238E27FC236}">
                <a16:creationId xmlns:a16="http://schemas.microsoft.com/office/drawing/2014/main" id="{B11C3361-59AC-D328-088C-C9360CD4C47F}"/>
              </a:ext>
            </a:extLst>
          </p:cNvPr>
          <p:cNvSpPr/>
          <p:nvPr/>
        </p:nvSpPr>
        <p:spPr>
          <a:xfrm>
            <a:off x="7573883" y="4243309"/>
            <a:ext cx="1509739"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Lifestyle Modification</a:t>
            </a:r>
            <a:endParaRPr lang="en-US" sz="1600" dirty="0">
              <a:latin typeface="Arial" panose="020B0604020202020204" pitchFamily="34" charset="0"/>
              <a:cs typeface="Arial" panose="020B0604020202020204" pitchFamily="34" charset="0"/>
            </a:endParaRPr>
          </a:p>
        </p:txBody>
      </p:sp>
      <p:sp>
        <p:nvSpPr>
          <p:cNvPr id="29" name="Text 23">
            <a:extLst>
              <a:ext uri="{FF2B5EF4-FFF2-40B4-BE49-F238E27FC236}">
                <a16:creationId xmlns:a16="http://schemas.microsoft.com/office/drawing/2014/main" id="{EDA7A939-A5ED-400E-8865-56E2E2688B95}"/>
              </a:ext>
            </a:extLst>
          </p:cNvPr>
          <p:cNvSpPr/>
          <p:nvPr/>
        </p:nvSpPr>
        <p:spPr>
          <a:xfrm>
            <a:off x="7575652" y="4525637"/>
            <a:ext cx="4287917" cy="896898"/>
          </a:xfrm>
          <a:prstGeom prst="rect">
            <a:avLst/>
          </a:prstGeom>
          <a:noFill/>
          <a:ln/>
        </p:spPr>
        <p:txBody>
          <a:bodyPr wrap="square" lIns="0" tIns="0" rIns="0" bIns="0" rtlCol="0" anchor="t"/>
          <a:lstStyle/>
          <a:p>
            <a:pPr marL="0" indent="0" algn="l">
              <a:lnSpc>
                <a:spcPts val="1650"/>
              </a:lnSpc>
              <a:buNone/>
            </a:pPr>
            <a:r>
              <a:rPr lang="en-US" sz="1200" dirty="0">
                <a:latin typeface="Arial" panose="020B0604020202020204" pitchFamily="34" charset="0"/>
                <a:ea typeface="Inter" pitchFamily="34" charset="-122"/>
                <a:cs typeface="Arial" panose="020B0604020202020204" pitchFamily="34" charset="0"/>
              </a:rPr>
              <a:t>Avoiding smoking, excessive alcohol and chronic stress reduces inflammatory load (Royal Berkshire NHS, 2026). Sports injury prevention and ergonomic workplace adaptations protect joints</a:t>
            </a:r>
            <a:endParaRPr lang="en-US" sz="1200" dirty="0">
              <a:latin typeface="Arial" panose="020B0604020202020204" pitchFamily="34" charset="0"/>
              <a:cs typeface="Arial" panose="020B0604020202020204" pitchFamily="34" charset="0"/>
            </a:endParaRPr>
          </a:p>
        </p:txBody>
      </p:sp>
      <p:sp>
        <p:nvSpPr>
          <p:cNvPr id="30" name="Text 24">
            <a:extLst>
              <a:ext uri="{FF2B5EF4-FFF2-40B4-BE49-F238E27FC236}">
                <a16:creationId xmlns:a16="http://schemas.microsoft.com/office/drawing/2014/main" id="{AA6ECAD6-0E0C-A08C-FA3F-90FA5EFF576E}"/>
              </a:ext>
            </a:extLst>
          </p:cNvPr>
          <p:cNvSpPr/>
          <p:nvPr/>
        </p:nvSpPr>
        <p:spPr>
          <a:xfrm>
            <a:off x="7573883" y="5515134"/>
            <a:ext cx="2333785"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Early Identification &amp; Intervention</a:t>
            </a:r>
            <a:endParaRPr lang="en-US" sz="1600" dirty="0">
              <a:latin typeface="Arial" panose="020B0604020202020204" pitchFamily="34" charset="0"/>
              <a:cs typeface="Arial" panose="020B0604020202020204" pitchFamily="34" charset="0"/>
            </a:endParaRPr>
          </a:p>
        </p:txBody>
      </p:sp>
      <p:sp>
        <p:nvSpPr>
          <p:cNvPr id="31" name="Text 25">
            <a:extLst>
              <a:ext uri="{FF2B5EF4-FFF2-40B4-BE49-F238E27FC236}">
                <a16:creationId xmlns:a16="http://schemas.microsoft.com/office/drawing/2014/main" id="{4E96C487-698E-826E-50DA-2F274062DA8A}"/>
              </a:ext>
            </a:extLst>
          </p:cNvPr>
          <p:cNvSpPr/>
          <p:nvPr/>
        </p:nvSpPr>
        <p:spPr>
          <a:xfrm>
            <a:off x="7573883" y="5890062"/>
            <a:ext cx="4287917" cy="642938"/>
          </a:xfrm>
          <a:prstGeom prst="rect">
            <a:avLst/>
          </a:prstGeom>
          <a:noFill/>
          <a:ln/>
        </p:spPr>
        <p:txBody>
          <a:bodyPr wrap="square" lIns="0" tIns="0" rIns="0" bIns="0" rtlCol="0" anchor="t"/>
          <a:lstStyle/>
          <a:p>
            <a:pPr marL="0" indent="0" algn="l">
              <a:lnSpc>
                <a:spcPts val="1650"/>
              </a:lnSpc>
              <a:buNone/>
            </a:pPr>
            <a:r>
              <a:rPr lang="en-US" sz="1200" dirty="0">
                <a:latin typeface="Arial" panose="020B0604020202020204" pitchFamily="34" charset="0"/>
                <a:ea typeface="Inter" pitchFamily="34" charset="-122"/>
                <a:cs typeface="Arial" panose="020B0604020202020204" pitchFamily="34" charset="0"/>
              </a:rPr>
              <a:t>Prompt diagnosis and early DMARD therapy is vital to reduce long-term permanent joint damage and disability (Right Decisions NHS Scotland, 2022; NICE NG100)</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9609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 name="Image 1" descr="preencoded.png">
            <a:extLst>
              <a:ext uri="{FF2B5EF4-FFF2-40B4-BE49-F238E27FC236}">
                <a16:creationId xmlns:a16="http://schemas.microsoft.com/office/drawing/2014/main" id="{99E5900F-8A3C-F023-F9F6-85142768978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06399" y="1150225"/>
            <a:ext cx="459080" cy="545570"/>
          </a:xfrm>
          <a:prstGeom prst="rect">
            <a:avLst/>
          </a:prstGeom>
        </p:spPr>
      </p:pic>
      <p:sp>
        <p:nvSpPr>
          <p:cNvPr id="42" name="Text 2">
            <a:extLst>
              <a:ext uri="{FF2B5EF4-FFF2-40B4-BE49-F238E27FC236}">
                <a16:creationId xmlns:a16="http://schemas.microsoft.com/office/drawing/2014/main" id="{1FCF5A7B-3DE4-7737-D697-5E09266189C4}"/>
              </a:ext>
            </a:extLst>
          </p:cNvPr>
          <p:cNvSpPr/>
          <p:nvPr/>
        </p:nvSpPr>
        <p:spPr>
          <a:xfrm>
            <a:off x="232910" y="189548"/>
            <a:ext cx="7768396" cy="487085"/>
          </a:xfrm>
          <a:prstGeom prst="rect">
            <a:avLst/>
          </a:prstGeom>
          <a:noFill/>
          <a:ln/>
        </p:spPr>
        <p:txBody>
          <a:bodyPr wrap="none" lIns="0" tIns="0" rIns="0" bIns="0" rtlCol="0" anchor="t"/>
          <a:lstStyle/>
          <a:p>
            <a:pPr marL="0" indent="0" algn="l">
              <a:lnSpc>
                <a:spcPts val="380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Skills, Values &amp; Behaviours for Co-productive Care</a:t>
            </a:r>
            <a:endParaRPr lang="en-US" sz="3200" b="1" dirty="0">
              <a:latin typeface="Arial" panose="020B0604020202020204" pitchFamily="34" charset="0"/>
              <a:cs typeface="Arial" panose="020B0604020202020204" pitchFamily="34" charset="0"/>
            </a:endParaRPr>
          </a:p>
        </p:txBody>
      </p:sp>
      <p:sp>
        <p:nvSpPr>
          <p:cNvPr id="43" name="Text 3">
            <a:extLst>
              <a:ext uri="{FF2B5EF4-FFF2-40B4-BE49-F238E27FC236}">
                <a16:creationId xmlns:a16="http://schemas.microsoft.com/office/drawing/2014/main" id="{423538C1-ACF4-CDF3-B89E-D7BD66188207}"/>
              </a:ext>
            </a:extLst>
          </p:cNvPr>
          <p:cNvSpPr/>
          <p:nvPr/>
        </p:nvSpPr>
        <p:spPr>
          <a:xfrm>
            <a:off x="395005" y="1855437"/>
            <a:ext cx="8676445" cy="417195"/>
          </a:xfrm>
          <a:prstGeom prst="rect">
            <a:avLst/>
          </a:prstGeom>
          <a:noFill/>
          <a:ln/>
        </p:spPr>
        <p:txBody>
          <a:bodyPr wrap="square" lIns="0" tIns="0" rIns="0" bIns="0" rtlCol="0" anchor="t"/>
          <a:lstStyle/>
          <a:p>
            <a:pPr marL="0" indent="0" algn="l">
              <a:lnSpc>
                <a:spcPts val="1600"/>
              </a:lnSpc>
              <a:buNone/>
            </a:pPr>
            <a:r>
              <a:rPr lang="en-US" sz="1200" dirty="0">
                <a:solidFill>
                  <a:srgbClr val="125753"/>
                </a:solidFill>
                <a:latin typeface="Arial" panose="020B0604020202020204" pitchFamily="34" charset="0"/>
                <a:ea typeface="Inter" pitchFamily="34" charset="-122"/>
                <a:cs typeface="Arial" panose="020B0604020202020204" pitchFamily="34" charset="0"/>
              </a:rPr>
              <a:t>Co-productive care means working </a:t>
            </a:r>
            <a:r>
              <a:rPr lang="en-US" sz="1200" i="1" dirty="0">
                <a:solidFill>
                  <a:srgbClr val="125753"/>
                </a:solidFill>
                <a:latin typeface="Arial" panose="020B0604020202020204" pitchFamily="34" charset="0"/>
                <a:ea typeface="Inter" pitchFamily="34" charset="-122"/>
                <a:cs typeface="Arial" panose="020B0604020202020204" pitchFamily="34" charset="0"/>
              </a:rPr>
              <a:t>with</a:t>
            </a:r>
            <a:r>
              <a:rPr lang="en-US" sz="1200" dirty="0">
                <a:solidFill>
                  <a:srgbClr val="125753"/>
                </a:solidFill>
                <a:latin typeface="Arial" panose="020B0604020202020204" pitchFamily="34" charset="0"/>
                <a:ea typeface="Inter" pitchFamily="34" charset="-122"/>
                <a:cs typeface="Arial" panose="020B0604020202020204" pitchFamily="34" charset="0"/>
              </a:rPr>
              <a:t> people — not </a:t>
            </a:r>
            <a:r>
              <a:rPr lang="en-US" sz="1200" i="1" dirty="0">
                <a:solidFill>
                  <a:srgbClr val="125753"/>
                </a:solidFill>
                <a:latin typeface="Arial" panose="020B0604020202020204" pitchFamily="34" charset="0"/>
                <a:ea typeface="Inter" pitchFamily="34" charset="-122"/>
                <a:cs typeface="Arial" panose="020B0604020202020204" pitchFamily="34" charset="0"/>
              </a:rPr>
              <a:t>for</a:t>
            </a:r>
            <a:r>
              <a:rPr lang="en-US" sz="1200" dirty="0">
                <a:solidFill>
                  <a:srgbClr val="125753"/>
                </a:solidFill>
                <a:latin typeface="Arial" panose="020B0604020202020204" pitchFamily="34" charset="0"/>
                <a:ea typeface="Inter" pitchFamily="34" charset="-122"/>
                <a:cs typeface="Arial" panose="020B0604020202020204" pitchFamily="34" charset="0"/>
              </a:rPr>
              <a:t> them. It requires practitioners to value and mobilise patient expertise in managing chronic arthritis alongside clinical knowledge (NHS England; Versus Arthritis).</a:t>
            </a:r>
            <a:endParaRPr lang="en-US" sz="1200" dirty="0">
              <a:latin typeface="Arial" panose="020B0604020202020204" pitchFamily="34" charset="0"/>
              <a:cs typeface="Arial" panose="020B0604020202020204" pitchFamily="34" charset="0"/>
            </a:endParaRPr>
          </a:p>
        </p:txBody>
      </p:sp>
      <p:pic>
        <p:nvPicPr>
          <p:cNvPr id="44" name="Image 2" descr="preencoded.png">
            <a:extLst>
              <a:ext uri="{FF2B5EF4-FFF2-40B4-BE49-F238E27FC236}">
                <a16:creationId xmlns:a16="http://schemas.microsoft.com/office/drawing/2014/main" id="{F020C2D1-266B-4445-C77F-AA0D950DAAC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06399" y="2452627"/>
            <a:ext cx="327912" cy="389692"/>
          </a:xfrm>
          <a:prstGeom prst="rect">
            <a:avLst/>
          </a:prstGeom>
        </p:spPr>
      </p:pic>
      <p:sp>
        <p:nvSpPr>
          <p:cNvPr id="45" name="Text 4">
            <a:extLst>
              <a:ext uri="{FF2B5EF4-FFF2-40B4-BE49-F238E27FC236}">
                <a16:creationId xmlns:a16="http://schemas.microsoft.com/office/drawing/2014/main" id="{CA9523D2-1CCA-2855-D6D0-A13689EE061B}"/>
              </a:ext>
            </a:extLst>
          </p:cNvPr>
          <p:cNvSpPr/>
          <p:nvPr/>
        </p:nvSpPr>
        <p:spPr>
          <a:xfrm>
            <a:off x="406399" y="2982397"/>
            <a:ext cx="2118353" cy="243602"/>
          </a:xfrm>
          <a:prstGeom prst="rect">
            <a:avLst/>
          </a:prstGeom>
          <a:noFill/>
          <a:ln/>
        </p:spPr>
        <p:txBody>
          <a:bodyPr wrap="none" lIns="0" tIns="0" rIns="0" bIns="0" rtlCol="0" anchor="t"/>
          <a:lstStyle/>
          <a:p>
            <a:pPr marL="0" indent="0" algn="l">
              <a:lnSpc>
                <a:spcPts val="190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Active Listening &amp; Empathy</a:t>
            </a:r>
            <a:endParaRPr lang="en-US" sz="1600" b="1" dirty="0">
              <a:latin typeface="Arial" panose="020B0604020202020204" pitchFamily="34" charset="0"/>
              <a:cs typeface="Arial" panose="020B0604020202020204" pitchFamily="34" charset="0"/>
            </a:endParaRPr>
          </a:p>
        </p:txBody>
      </p:sp>
      <p:sp>
        <p:nvSpPr>
          <p:cNvPr id="46" name="Text 5">
            <a:extLst>
              <a:ext uri="{FF2B5EF4-FFF2-40B4-BE49-F238E27FC236}">
                <a16:creationId xmlns:a16="http://schemas.microsoft.com/office/drawing/2014/main" id="{774F121A-9EAF-CC2E-DF0B-55F11CA7704A}"/>
              </a:ext>
            </a:extLst>
          </p:cNvPr>
          <p:cNvSpPr/>
          <p:nvPr/>
        </p:nvSpPr>
        <p:spPr>
          <a:xfrm>
            <a:off x="406399" y="3299460"/>
            <a:ext cx="5435243" cy="834390"/>
          </a:xfrm>
          <a:prstGeom prst="rect">
            <a:avLst/>
          </a:prstGeom>
          <a:noFill/>
          <a:ln/>
        </p:spPr>
        <p:txBody>
          <a:bodyPr wrap="square" lIns="0" tIns="0" rIns="0" bIns="0" rtlCol="0" anchor="t"/>
          <a:lstStyle/>
          <a:p>
            <a:pPr marL="0" indent="0" algn="l">
              <a:lnSpc>
                <a:spcPts val="1600"/>
              </a:lnSpc>
              <a:buNone/>
            </a:pPr>
            <a:r>
              <a:rPr lang="en-US" sz="1200" dirty="0">
                <a:solidFill>
                  <a:srgbClr val="125753"/>
                </a:solidFill>
                <a:latin typeface="Arial" panose="020B0604020202020204" pitchFamily="34" charset="0"/>
                <a:ea typeface="Inter" pitchFamily="34" charset="-122"/>
                <a:cs typeface="Arial" panose="020B0604020202020204" pitchFamily="34" charset="0"/>
              </a:rPr>
              <a:t>Practitioners must listen attentively to the individual's lived experience of arthritis — pain, fatigue, functional loss and mental health impact. Non-judgemental communication builds the therapeutic relationship essential for shared decision-making (NICE NG100).</a:t>
            </a:r>
            <a:endParaRPr lang="en-US" sz="1200" dirty="0">
              <a:latin typeface="Arial" panose="020B0604020202020204" pitchFamily="34" charset="0"/>
              <a:cs typeface="Arial" panose="020B0604020202020204" pitchFamily="34" charset="0"/>
            </a:endParaRPr>
          </a:p>
        </p:txBody>
      </p:sp>
      <p:pic>
        <p:nvPicPr>
          <p:cNvPr id="47" name="Image 3" descr="preencoded.png">
            <a:extLst>
              <a:ext uri="{FF2B5EF4-FFF2-40B4-BE49-F238E27FC236}">
                <a16:creationId xmlns:a16="http://schemas.microsoft.com/office/drawing/2014/main" id="{928C039C-4916-A040-E1C6-94193F0B58B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352574" y="2418784"/>
            <a:ext cx="327912" cy="389692"/>
          </a:xfrm>
          <a:prstGeom prst="rect">
            <a:avLst/>
          </a:prstGeom>
        </p:spPr>
      </p:pic>
      <p:sp>
        <p:nvSpPr>
          <p:cNvPr id="48" name="Text 6">
            <a:extLst>
              <a:ext uri="{FF2B5EF4-FFF2-40B4-BE49-F238E27FC236}">
                <a16:creationId xmlns:a16="http://schemas.microsoft.com/office/drawing/2014/main" id="{4B3DAA16-D611-8AEB-662F-0A8F3FA6899D}"/>
              </a:ext>
            </a:extLst>
          </p:cNvPr>
          <p:cNvSpPr/>
          <p:nvPr/>
        </p:nvSpPr>
        <p:spPr>
          <a:xfrm>
            <a:off x="6352574" y="2982397"/>
            <a:ext cx="1899845" cy="243602"/>
          </a:xfrm>
          <a:prstGeom prst="rect">
            <a:avLst/>
          </a:prstGeom>
          <a:noFill/>
          <a:ln/>
        </p:spPr>
        <p:txBody>
          <a:bodyPr wrap="none" lIns="0" tIns="0" rIns="0" bIns="0" rtlCol="0" anchor="t"/>
          <a:lstStyle/>
          <a:p>
            <a:pPr marL="0" indent="0" algn="l">
              <a:lnSpc>
                <a:spcPts val="190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Shared Decision-Making</a:t>
            </a:r>
            <a:endParaRPr lang="en-US" sz="1600" b="1" dirty="0">
              <a:latin typeface="Arial" panose="020B0604020202020204" pitchFamily="34" charset="0"/>
              <a:cs typeface="Arial" panose="020B0604020202020204" pitchFamily="34" charset="0"/>
            </a:endParaRPr>
          </a:p>
        </p:txBody>
      </p:sp>
      <p:sp>
        <p:nvSpPr>
          <p:cNvPr id="49" name="Text 7">
            <a:extLst>
              <a:ext uri="{FF2B5EF4-FFF2-40B4-BE49-F238E27FC236}">
                <a16:creationId xmlns:a16="http://schemas.microsoft.com/office/drawing/2014/main" id="{8F242E86-995E-D16C-8325-EB9EA1D69286}"/>
              </a:ext>
            </a:extLst>
          </p:cNvPr>
          <p:cNvSpPr/>
          <p:nvPr/>
        </p:nvSpPr>
        <p:spPr>
          <a:xfrm>
            <a:off x="6353779" y="3268531"/>
            <a:ext cx="5435343" cy="834390"/>
          </a:xfrm>
          <a:prstGeom prst="rect">
            <a:avLst/>
          </a:prstGeom>
          <a:noFill/>
          <a:ln/>
        </p:spPr>
        <p:txBody>
          <a:bodyPr wrap="square" lIns="0" tIns="0" rIns="0" bIns="0" rtlCol="0" anchor="t"/>
          <a:lstStyle/>
          <a:p>
            <a:pPr>
              <a:lnSpc>
                <a:spcPts val="1600"/>
              </a:lnSpc>
            </a:pPr>
            <a:r>
              <a:rPr lang="en-US" sz="1200" dirty="0">
                <a:solidFill>
                  <a:srgbClr val="125753"/>
                </a:solidFill>
                <a:latin typeface="Arial" panose="020B0604020202020204" pitchFamily="34" charset="0"/>
                <a:ea typeface="Inter" pitchFamily="34" charset="-122"/>
                <a:cs typeface="Arial" panose="020B0604020202020204" pitchFamily="34" charset="0"/>
              </a:rPr>
              <a:t>Explaining risks and benefits of all treatment options, ensuring the least costly suitable medicine is chosen collaboratively (NICE NG100, 2024). Patients' individual needs, preferences and values must guide every recommendation (</a:t>
            </a:r>
            <a:r>
              <a:rPr lang="en-GB" sz="1200" dirty="0">
                <a:latin typeface="Arial" panose="020B0604020202020204" pitchFamily="34" charset="0"/>
                <a:cs typeface="Arial" panose="020B0604020202020204" pitchFamily="34" charset="0"/>
              </a:rPr>
              <a:t>NHS England, 2019</a:t>
            </a:r>
            <a:r>
              <a:rPr lang="en-US" sz="1200" dirty="0">
                <a:solidFill>
                  <a:srgbClr val="125753"/>
                </a:solidFill>
                <a:latin typeface="Arial" panose="020B0604020202020204" pitchFamily="34" charset="0"/>
                <a:ea typeface="Inter"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pic>
        <p:nvPicPr>
          <p:cNvPr id="50" name="Image 4" descr="preencoded.png">
            <a:extLst>
              <a:ext uri="{FF2B5EF4-FFF2-40B4-BE49-F238E27FC236}">
                <a16:creationId xmlns:a16="http://schemas.microsoft.com/office/drawing/2014/main" id="{EEDBE1DD-EA49-B5DC-A8D7-98FF7EC34F9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93645" y="4432087"/>
            <a:ext cx="327912" cy="389692"/>
          </a:xfrm>
          <a:prstGeom prst="rect">
            <a:avLst/>
          </a:prstGeom>
        </p:spPr>
      </p:pic>
      <p:sp>
        <p:nvSpPr>
          <p:cNvPr id="51" name="Text 8">
            <a:extLst>
              <a:ext uri="{FF2B5EF4-FFF2-40B4-BE49-F238E27FC236}">
                <a16:creationId xmlns:a16="http://schemas.microsoft.com/office/drawing/2014/main" id="{DCC275E7-CCFA-A15D-25BA-466EA6E49593}"/>
              </a:ext>
            </a:extLst>
          </p:cNvPr>
          <p:cNvSpPr/>
          <p:nvPr/>
        </p:nvSpPr>
        <p:spPr>
          <a:xfrm>
            <a:off x="406399" y="4965675"/>
            <a:ext cx="2486440" cy="243602"/>
          </a:xfrm>
          <a:prstGeom prst="rect">
            <a:avLst/>
          </a:prstGeom>
          <a:noFill/>
          <a:ln/>
        </p:spPr>
        <p:txBody>
          <a:bodyPr wrap="none" lIns="0" tIns="0" rIns="0" bIns="0" rtlCol="0" anchor="t"/>
          <a:lstStyle/>
          <a:p>
            <a:pPr marL="0" indent="0" algn="l">
              <a:lnSpc>
                <a:spcPts val="190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Holistic, Person-Centred Values</a:t>
            </a:r>
            <a:endParaRPr lang="en-US" sz="1600" b="1" dirty="0">
              <a:latin typeface="Arial" panose="020B0604020202020204" pitchFamily="34" charset="0"/>
              <a:cs typeface="Arial" panose="020B0604020202020204" pitchFamily="34" charset="0"/>
            </a:endParaRPr>
          </a:p>
        </p:txBody>
      </p:sp>
      <p:sp>
        <p:nvSpPr>
          <p:cNvPr id="52" name="Text 9">
            <a:extLst>
              <a:ext uri="{FF2B5EF4-FFF2-40B4-BE49-F238E27FC236}">
                <a16:creationId xmlns:a16="http://schemas.microsoft.com/office/drawing/2014/main" id="{7DDB0E3A-5A81-AC26-ACB5-EA7850F72C28}"/>
              </a:ext>
            </a:extLst>
          </p:cNvPr>
          <p:cNvSpPr/>
          <p:nvPr/>
        </p:nvSpPr>
        <p:spPr>
          <a:xfrm>
            <a:off x="406399" y="5238393"/>
            <a:ext cx="5435243" cy="834390"/>
          </a:xfrm>
          <a:prstGeom prst="rect">
            <a:avLst/>
          </a:prstGeom>
          <a:noFill/>
          <a:ln/>
        </p:spPr>
        <p:txBody>
          <a:bodyPr wrap="square" lIns="0" tIns="0" rIns="0" bIns="0" rtlCol="0" anchor="t"/>
          <a:lstStyle/>
          <a:p>
            <a:pPr marL="0" indent="0" algn="l">
              <a:lnSpc>
                <a:spcPts val="1600"/>
              </a:lnSpc>
              <a:buNone/>
            </a:pPr>
            <a:r>
              <a:rPr lang="en-US" sz="1200" dirty="0">
                <a:solidFill>
                  <a:srgbClr val="125753"/>
                </a:solidFill>
                <a:latin typeface="Arial" panose="020B0604020202020204" pitchFamily="34" charset="0"/>
                <a:ea typeface="Inter" pitchFamily="34" charset="-122"/>
                <a:cs typeface="Arial" panose="020B0604020202020204" pitchFamily="34" charset="0"/>
              </a:rPr>
              <a:t>Recognising that arthritis affects work, family, independence and mental health — not just joints. Addressing psychological wellbeing, social isolation and financial strain are central to compassionate, co-productive practice (Versus Arthritis; NHS England Personalised Care).</a:t>
            </a:r>
            <a:endParaRPr lang="en-US" sz="1200" dirty="0">
              <a:latin typeface="Arial" panose="020B0604020202020204" pitchFamily="34" charset="0"/>
              <a:cs typeface="Arial" panose="020B0604020202020204" pitchFamily="34" charset="0"/>
            </a:endParaRPr>
          </a:p>
        </p:txBody>
      </p:sp>
      <p:pic>
        <p:nvPicPr>
          <p:cNvPr id="53" name="Image 5" descr="preencoded.png">
            <a:extLst>
              <a:ext uri="{FF2B5EF4-FFF2-40B4-BE49-F238E27FC236}">
                <a16:creationId xmlns:a16="http://schemas.microsoft.com/office/drawing/2014/main" id="{94CC4C7E-5B07-EBED-70E6-7D49154273B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352574" y="4310957"/>
            <a:ext cx="327912" cy="389692"/>
          </a:xfrm>
          <a:prstGeom prst="rect">
            <a:avLst/>
          </a:prstGeom>
        </p:spPr>
      </p:pic>
      <p:sp>
        <p:nvSpPr>
          <p:cNvPr id="54" name="Text 10">
            <a:extLst>
              <a:ext uri="{FF2B5EF4-FFF2-40B4-BE49-F238E27FC236}">
                <a16:creationId xmlns:a16="http://schemas.microsoft.com/office/drawing/2014/main" id="{D4290511-BE9C-D7C8-5CA3-1624E32885F6}"/>
              </a:ext>
            </a:extLst>
          </p:cNvPr>
          <p:cNvSpPr/>
          <p:nvPr/>
        </p:nvSpPr>
        <p:spPr>
          <a:xfrm>
            <a:off x="6482420" y="4921329"/>
            <a:ext cx="2589031" cy="243602"/>
          </a:xfrm>
          <a:prstGeom prst="rect">
            <a:avLst/>
          </a:prstGeom>
          <a:noFill/>
          <a:ln/>
        </p:spPr>
        <p:txBody>
          <a:bodyPr wrap="none" lIns="0" tIns="0" rIns="0" bIns="0" rtlCol="0" anchor="t"/>
          <a:lstStyle/>
          <a:p>
            <a:pPr marL="0" indent="0" algn="l">
              <a:lnSpc>
                <a:spcPts val="190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Health Literacy &amp; Education Skills</a:t>
            </a:r>
            <a:endParaRPr lang="en-US" sz="1600" b="1" dirty="0">
              <a:latin typeface="Arial" panose="020B0604020202020204" pitchFamily="34" charset="0"/>
              <a:cs typeface="Arial" panose="020B0604020202020204" pitchFamily="34" charset="0"/>
            </a:endParaRPr>
          </a:p>
        </p:txBody>
      </p:sp>
      <p:sp>
        <p:nvSpPr>
          <p:cNvPr id="55" name="Text 11">
            <a:extLst>
              <a:ext uri="{FF2B5EF4-FFF2-40B4-BE49-F238E27FC236}">
                <a16:creationId xmlns:a16="http://schemas.microsoft.com/office/drawing/2014/main" id="{2788E495-8FFC-3E42-E6ED-B4F7810EB904}"/>
              </a:ext>
            </a:extLst>
          </p:cNvPr>
          <p:cNvSpPr/>
          <p:nvPr/>
        </p:nvSpPr>
        <p:spPr>
          <a:xfrm>
            <a:off x="6482420" y="5253276"/>
            <a:ext cx="5435343" cy="834390"/>
          </a:xfrm>
          <a:prstGeom prst="rect">
            <a:avLst/>
          </a:prstGeom>
          <a:noFill/>
          <a:ln/>
        </p:spPr>
        <p:txBody>
          <a:bodyPr wrap="square" lIns="0" tIns="0" rIns="0" bIns="0" rtlCol="0" anchor="t"/>
          <a:lstStyle/>
          <a:p>
            <a:pPr marL="0" indent="0" algn="l">
              <a:lnSpc>
                <a:spcPts val="1600"/>
              </a:lnSpc>
              <a:buNone/>
            </a:pPr>
            <a:r>
              <a:rPr lang="en-US" sz="1200" dirty="0">
                <a:solidFill>
                  <a:srgbClr val="125753"/>
                </a:solidFill>
                <a:latin typeface="Arial" panose="020B0604020202020204" pitchFamily="34" charset="0"/>
                <a:ea typeface="Inter" pitchFamily="34" charset="-122"/>
                <a:cs typeface="Arial" panose="020B0604020202020204" pitchFamily="34" charset="0"/>
              </a:rPr>
              <a:t>Practitioners must have knowledge of RA/OA management, appropriate referral pathways, NICE guidance and self-management resources. They should be skilled at supporting patients to build confidence and self-efficacy (NICE NG100; Expert Patient Programme, NHS).</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8429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2">
            <a:extLst>
              <a:ext uri="{FF2B5EF4-FFF2-40B4-BE49-F238E27FC236}">
                <a16:creationId xmlns:a16="http://schemas.microsoft.com/office/drawing/2014/main" id="{0DCCB0B9-C525-3953-72B6-1CD3F0652C3F}"/>
              </a:ext>
            </a:extLst>
          </p:cNvPr>
          <p:cNvSpPr/>
          <p:nvPr/>
        </p:nvSpPr>
        <p:spPr>
          <a:xfrm>
            <a:off x="270164" y="20981"/>
            <a:ext cx="11476359" cy="505721"/>
          </a:xfrm>
          <a:prstGeom prst="rect">
            <a:avLst/>
          </a:prstGeom>
          <a:noFill/>
          <a:ln/>
        </p:spPr>
        <p:txBody>
          <a:bodyPr wrap="none" lIns="0" tIns="0" rIns="0" bIns="0" rtlCol="0" anchor="t"/>
          <a:lstStyle/>
          <a:p>
            <a:pPr marL="0" indent="0">
              <a:lnSpc>
                <a:spcPts val="3900"/>
              </a:lnSpc>
              <a:buNone/>
            </a:pPr>
            <a:r>
              <a:rPr lang="en-US" sz="2800" b="1" dirty="0">
                <a:solidFill>
                  <a:srgbClr val="125753"/>
                </a:solidFill>
                <a:latin typeface="Arial" panose="020B0604020202020204" pitchFamily="34" charset="0"/>
                <a:ea typeface="Manrope Semi Bold" pitchFamily="34" charset="-122"/>
                <a:cs typeface="Arial" panose="020B0604020202020204" pitchFamily="34" charset="0"/>
              </a:rPr>
              <a:t>Comprehensive Model of Personalised Care &amp; Self-Management</a:t>
            </a:r>
            <a:endParaRPr lang="en-US" sz="2800" b="1" dirty="0">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94BF5323-A696-29EE-8A29-011AE0CA3855}"/>
              </a:ext>
            </a:extLst>
          </p:cNvPr>
          <p:cNvSpPr/>
          <p:nvPr/>
        </p:nvSpPr>
        <p:spPr>
          <a:xfrm>
            <a:off x="387531" y="795306"/>
            <a:ext cx="8865505" cy="629514"/>
          </a:xfrm>
          <a:prstGeom prst="rect">
            <a:avLst/>
          </a:prstGeom>
          <a:noFill/>
          <a:ln/>
        </p:spPr>
        <p:txBody>
          <a:bodyPr wrap="square" lIns="0" tIns="0" rIns="0" bIns="0" rtlCol="0" anchor="t"/>
          <a:lstStyle/>
          <a:p>
            <a:pPr marL="0" indent="0" algn="l">
              <a:lnSpc>
                <a:spcPts val="1650"/>
              </a:lnSpc>
              <a:buNone/>
            </a:pPr>
            <a:r>
              <a:rPr lang="en-US" sz="1200" dirty="0">
                <a:solidFill>
                  <a:srgbClr val="125753"/>
                </a:solidFill>
                <a:latin typeface="Arial" panose="020B0604020202020204" pitchFamily="34" charset="0"/>
                <a:ea typeface="Inter" pitchFamily="34" charset="-122"/>
                <a:cs typeface="Arial" panose="020B0604020202020204" pitchFamily="34" charset="0"/>
              </a:rPr>
              <a:t>NHS England's </a:t>
            </a:r>
            <a:r>
              <a:rPr lang="en-US" sz="1200" b="1" dirty="0">
                <a:solidFill>
                  <a:srgbClr val="125753"/>
                </a:solidFill>
                <a:latin typeface="Arial" panose="020B0604020202020204" pitchFamily="34" charset="0"/>
                <a:ea typeface="Inter" pitchFamily="34" charset="-122"/>
                <a:cs typeface="Arial" panose="020B0604020202020204" pitchFamily="34" charset="0"/>
              </a:rPr>
              <a:t>Comprehensive Model of Personalised Care</a:t>
            </a:r>
            <a:r>
              <a:rPr lang="en-US" sz="1200" dirty="0">
                <a:solidFill>
                  <a:srgbClr val="125753"/>
                </a:solidFill>
                <a:latin typeface="Arial" panose="020B0604020202020204" pitchFamily="34" charset="0"/>
                <a:ea typeface="Inter" pitchFamily="34" charset="-122"/>
                <a:cs typeface="Arial" panose="020B0604020202020204" pitchFamily="34" charset="0"/>
              </a:rPr>
              <a:t> provides a six-component evidence-based framework. Applied to chronic arthritis, it transforms management from a disease-centred to a person-centred approach (NHS England, Personalised Care Institute).</a:t>
            </a:r>
            <a:endParaRPr lang="en-US" sz="1200" dirty="0">
              <a:latin typeface="Arial" panose="020B0604020202020204" pitchFamily="34" charset="0"/>
              <a:cs typeface="Arial" panose="020B0604020202020204" pitchFamily="34" charset="0"/>
            </a:endParaRPr>
          </a:p>
        </p:txBody>
      </p:sp>
      <p:sp>
        <p:nvSpPr>
          <p:cNvPr id="7" name="Shape 4">
            <a:extLst>
              <a:ext uri="{FF2B5EF4-FFF2-40B4-BE49-F238E27FC236}">
                <a16:creationId xmlns:a16="http://schemas.microsoft.com/office/drawing/2014/main" id="{EA64F194-265C-1840-E8B1-72F6930A2E82}"/>
              </a:ext>
            </a:extLst>
          </p:cNvPr>
          <p:cNvSpPr/>
          <p:nvPr/>
        </p:nvSpPr>
        <p:spPr>
          <a:xfrm>
            <a:off x="387531" y="1575554"/>
            <a:ext cx="2897600" cy="1968521"/>
          </a:xfrm>
          <a:prstGeom prst="roundRect">
            <a:avLst>
              <a:gd name="adj" fmla="val 3460"/>
            </a:avLst>
          </a:prstGeom>
          <a:solidFill>
            <a:srgbClr val="ECF0EF"/>
          </a:solidFill>
          <a:ln/>
        </p:spPr>
        <p:txBody>
          <a:bodyPr/>
          <a:lstStyle/>
          <a:p>
            <a:endParaRPr lang="en-US"/>
          </a:p>
        </p:txBody>
      </p:sp>
      <p:sp>
        <p:nvSpPr>
          <p:cNvPr id="8" name="Text 5">
            <a:extLst>
              <a:ext uri="{FF2B5EF4-FFF2-40B4-BE49-F238E27FC236}">
                <a16:creationId xmlns:a16="http://schemas.microsoft.com/office/drawing/2014/main" id="{E2CB7289-CC03-D3A6-EC60-DEB902F29F68}"/>
              </a:ext>
            </a:extLst>
          </p:cNvPr>
          <p:cNvSpPr/>
          <p:nvPr/>
        </p:nvSpPr>
        <p:spPr>
          <a:xfrm>
            <a:off x="546241" y="1575554"/>
            <a:ext cx="1679935" cy="248007"/>
          </a:xfrm>
          <a:prstGeom prst="rect">
            <a:avLst/>
          </a:prstGeom>
          <a:noFill/>
          <a:ln/>
        </p:spPr>
        <p:txBody>
          <a:bodyPr wrap="none" lIns="0" tIns="0" rIns="0" bIns="0" rtlCol="0" anchor="t"/>
          <a:lstStyle/>
          <a:p>
            <a:pPr marL="0" indent="0" algn="l">
              <a:lnSpc>
                <a:spcPts val="1950"/>
              </a:lnSpc>
              <a:buNone/>
            </a:pPr>
            <a:r>
              <a:rPr lang="en-US" sz="1200" b="1" dirty="0">
                <a:solidFill>
                  <a:srgbClr val="000000"/>
                </a:solidFill>
                <a:latin typeface="Arial" panose="020B0604020202020204" pitchFamily="34" charset="0"/>
                <a:ea typeface="Manrope Semi Bold" pitchFamily="34" charset="-122"/>
                <a:cs typeface="Arial" panose="020B0604020202020204" pitchFamily="34" charset="0"/>
              </a:rPr>
              <a:t>1. Shared Decision-Making</a:t>
            </a:r>
            <a:endParaRPr lang="en-US" sz="1200" b="1" dirty="0">
              <a:latin typeface="Arial" panose="020B0604020202020204" pitchFamily="34" charset="0"/>
              <a:cs typeface="Arial" panose="020B0604020202020204" pitchFamily="34" charset="0"/>
            </a:endParaRPr>
          </a:p>
        </p:txBody>
      </p:sp>
      <p:sp>
        <p:nvSpPr>
          <p:cNvPr id="9" name="Text 6">
            <a:extLst>
              <a:ext uri="{FF2B5EF4-FFF2-40B4-BE49-F238E27FC236}">
                <a16:creationId xmlns:a16="http://schemas.microsoft.com/office/drawing/2014/main" id="{8B1171B8-C3AE-B952-C06C-2689A579831F}"/>
              </a:ext>
            </a:extLst>
          </p:cNvPr>
          <p:cNvSpPr/>
          <p:nvPr/>
        </p:nvSpPr>
        <p:spPr>
          <a:xfrm>
            <a:off x="492063" y="1804048"/>
            <a:ext cx="2681842" cy="1740027"/>
          </a:xfrm>
          <a:prstGeom prst="rect">
            <a:avLst/>
          </a:prstGeom>
          <a:noFill/>
          <a:ln/>
        </p:spPr>
        <p:txBody>
          <a:bodyPr wrap="square" lIns="0" tIns="0" rIns="0" bIns="0" rtlCol="0" anchor="t"/>
          <a:lstStyle/>
          <a:p>
            <a:pPr>
              <a:lnSpc>
                <a:spcPts val="1650"/>
              </a:lnSpc>
            </a:pPr>
            <a:r>
              <a:rPr lang="en-US" sz="1200" dirty="0">
                <a:solidFill>
                  <a:srgbClr val="000000"/>
                </a:solidFill>
                <a:latin typeface="Arial" panose="020B0604020202020204" pitchFamily="34" charset="0"/>
                <a:ea typeface="Inter" pitchFamily="34" charset="-122"/>
                <a:cs typeface="Arial" panose="020B0604020202020204" pitchFamily="34" charset="0"/>
              </a:rPr>
              <a:t>Jointly agreeing treatment targets (e.g. remission vs. low disease activity), pharmacological choices and lifestyle plans. NICE NG100 mandates shared decisions on all pharmacological options. Patient preferences must drive care planning in arthritis management.</a:t>
            </a:r>
            <a:r>
              <a:rPr lang="en-GB" dirty="0"/>
              <a:t> (</a:t>
            </a:r>
            <a:r>
              <a:rPr lang="en-GB" sz="1200" dirty="0">
                <a:latin typeface="Arial" panose="020B0604020202020204" pitchFamily="34" charset="0"/>
                <a:cs typeface="Arial" panose="020B0604020202020204" pitchFamily="34" charset="0"/>
              </a:rPr>
              <a:t>NHS England, 2019</a:t>
            </a:r>
            <a:r>
              <a:rPr lang="en-GB" dirty="0"/>
              <a:t>)</a:t>
            </a:r>
            <a:endParaRPr lang="en-US" sz="1200" dirty="0">
              <a:latin typeface="Arial" panose="020B0604020202020204" pitchFamily="34" charset="0"/>
              <a:cs typeface="Arial" panose="020B0604020202020204" pitchFamily="34" charset="0"/>
            </a:endParaRPr>
          </a:p>
        </p:txBody>
      </p:sp>
      <p:sp>
        <p:nvSpPr>
          <p:cNvPr id="10" name="Shape 7">
            <a:extLst>
              <a:ext uri="{FF2B5EF4-FFF2-40B4-BE49-F238E27FC236}">
                <a16:creationId xmlns:a16="http://schemas.microsoft.com/office/drawing/2014/main" id="{33386B57-958C-1D91-623C-0C1E13B7254C}"/>
              </a:ext>
            </a:extLst>
          </p:cNvPr>
          <p:cNvSpPr/>
          <p:nvPr/>
        </p:nvSpPr>
        <p:spPr>
          <a:xfrm>
            <a:off x="4605074" y="1523317"/>
            <a:ext cx="3330999" cy="2005859"/>
          </a:xfrm>
          <a:prstGeom prst="roundRect">
            <a:avLst>
              <a:gd name="adj" fmla="val 3460"/>
            </a:avLst>
          </a:prstGeom>
          <a:solidFill>
            <a:srgbClr val="ECF0EF"/>
          </a:solidFill>
          <a:ln/>
        </p:spPr>
        <p:txBody>
          <a:bodyPr/>
          <a:lstStyle/>
          <a:p>
            <a:endParaRPr lang="en-US"/>
          </a:p>
        </p:txBody>
      </p:sp>
      <p:sp>
        <p:nvSpPr>
          <p:cNvPr id="11" name="Text 8">
            <a:extLst>
              <a:ext uri="{FF2B5EF4-FFF2-40B4-BE49-F238E27FC236}">
                <a16:creationId xmlns:a16="http://schemas.microsoft.com/office/drawing/2014/main" id="{DE5B4E05-F79C-8EBB-EF14-571835A8C02A}"/>
              </a:ext>
            </a:extLst>
          </p:cNvPr>
          <p:cNvSpPr/>
          <p:nvPr/>
        </p:nvSpPr>
        <p:spPr>
          <a:xfrm>
            <a:off x="4785571" y="1512573"/>
            <a:ext cx="3288080" cy="274561"/>
          </a:xfrm>
          <a:prstGeom prst="rect">
            <a:avLst/>
          </a:prstGeom>
          <a:noFill/>
          <a:ln/>
        </p:spPr>
        <p:txBody>
          <a:bodyPr wrap="none" lIns="0" tIns="0" rIns="0" bIns="0" rtlCol="0" anchor="t"/>
          <a:lstStyle/>
          <a:p>
            <a:pPr marL="0" indent="0" algn="l">
              <a:lnSpc>
                <a:spcPts val="1950"/>
              </a:lnSpc>
              <a:buNone/>
            </a:pPr>
            <a:r>
              <a:rPr lang="en-US" sz="1200" b="1" dirty="0">
                <a:solidFill>
                  <a:srgbClr val="000000"/>
                </a:solidFill>
                <a:latin typeface="Arial" panose="020B0604020202020204" pitchFamily="34" charset="0"/>
                <a:ea typeface="Manrope Semi Bold" pitchFamily="34" charset="-122"/>
                <a:cs typeface="Arial" panose="020B0604020202020204" pitchFamily="34" charset="0"/>
              </a:rPr>
              <a:t>2. Personalised Care &amp; Support Planning</a:t>
            </a:r>
            <a:endParaRPr lang="en-US" sz="1200" b="1" dirty="0">
              <a:latin typeface="Arial" panose="020B0604020202020204" pitchFamily="34" charset="0"/>
              <a:cs typeface="Arial" panose="020B0604020202020204" pitchFamily="34" charset="0"/>
            </a:endParaRPr>
          </a:p>
        </p:txBody>
      </p:sp>
      <p:sp>
        <p:nvSpPr>
          <p:cNvPr id="12" name="Text 9">
            <a:extLst>
              <a:ext uri="{FF2B5EF4-FFF2-40B4-BE49-F238E27FC236}">
                <a16:creationId xmlns:a16="http://schemas.microsoft.com/office/drawing/2014/main" id="{BF830B17-5A1A-67F6-894B-9EF1C9E702F5}"/>
              </a:ext>
            </a:extLst>
          </p:cNvPr>
          <p:cNvSpPr/>
          <p:nvPr/>
        </p:nvSpPr>
        <p:spPr>
          <a:xfrm>
            <a:off x="4785571" y="1870419"/>
            <a:ext cx="3150502" cy="1617838"/>
          </a:xfrm>
          <a:prstGeom prst="rect">
            <a:avLst/>
          </a:prstGeom>
          <a:noFill/>
          <a:ln/>
        </p:spPr>
        <p:txBody>
          <a:bodyPr wrap="square" lIns="0" tIns="0" rIns="0" bIns="0" rtlCol="0" anchor="t"/>
          <a:lstStyle/>
          <a:p>
            <a:pPr marL="0" indent="0" algn="l">
              <a:lnSpc>
                <a:spcPts val="1650"/>
              </a:lnSpc>
              <a:buNone/>
            </a:pPr>
            <a:r>
              <a:rPr lang="en-US" sz="1200" dirty="0">
                <a:solidFill>
                  <a:srgbClr val="000000"/>
                </a:solidFill>
                <a:latin typeface="Arial" panose="020B0604020202020204" pitchFamily="34" charset="0"/>
                <a:ea typeface="Inter" pitchFamily="34" charset="-122"/>
                <a:cs typeface="Arial" panose="020B0604020202020204" pitchFamily="34" charset="0"/>
              </a:rPr>
              <a:t>An individualised, documented plan covering physical, emotional and social goals. For arthritis, this includes exercise goals, pain management preferences, work adaptations and mental health support — reviewed annually (NICE NG100 Annual Review).</a:t>
            </a:r>
            <a:endParaRPr lang="en-US" sz="1200" dirty="0">
              <a:latin typeface="Arial" panose="020B0604020202020204" pitchFamily="34" charset="0"/>
              <a:cs typeface="Arial" panose="020B0604020202020204" pitchFamily="34" charset="0"/>
            </a:endParaRPr>
          </a:p>
        </p:txBody>
      </p:sp>
      <p:sp>
        <p:nvSpPr>
          <p:cNvPr id="13" name="Shape 10">
            <a:extLst>
              <a:ext uri="{FF2B5EF4-FFF2-40B4-BE49-F238E27FC236}">
                <a16:creationId xmlns:a16="http://schemas.microsoft.com/office/drawing/2014/main" id="{1F0CA52B-ED08-F0F7-D448-3744944308A0}"/>
              </a:ext>
            </a:extLst>
          </p:cNvPr>
          <p:cNvSpPr/>
          <p:nvPr/>
        </p:nvSpPr>
        <p:spPr>
          <a:xfrm>
            <a:off x="9110271" y="1500234"/>
            <a:ext cx="2897681" cy="1927503"/>
          </a:xfrm>
          <a:prstGeom prst="roundRect">
            <a:avLst>
              <a:gd name="adj" fmla="val 3460"/>
            </a:avLst>
          </a:prstGeom>
          <a:solidFill>
            <a:srgbClr val="ECF0EF"/>
          </a:solidFill>
          <a:ln/>
        </p:spPr>
        <p:txBody>
          <a:bodyPr/>
          <a:lstStyle/>
          <a:p>
            <a:endParaRPr lang="en-US"/>
          </a:p>
        </p:txBody>
      </p:sp>
      <p:sp>
        <p:nvSpPr>
          <p:cNvPr id="14" name="Text 11">
            <a:extLst>
              <a:ext uri="{FF2B5EF4-FFF2-40B4-BE49-F238E27FC236}">
                <a16:creationId xmlns:a16="http://schemas.microsoft.com/office/drawing/2014/main" id="{5634A334-EA20-F720-5363-BFD4645C34A0}"/>
              </a:ext>
            </a:extLst>
          </p:cNvPr>
          <p:cNvSpPr/>
          <p:nvPr/>
        </p:nvSpPr>
        <p:spPr>
          <a:xfrm>
            <a:off x="9326029" y="1489963"/>
            <a:ext cx="1349014" cy="248007"/>
          </a:xfrm>
          <a:prstGeom prst="rect">
            <a:avLst/>
          </a:prstGeom>
          <a:noFill/>
          <a:ln/>
        </p:spPr>
        <p:txBody>
          <a:bodyPr wrap="none" lIns="0" tIns="0" rIns="0" bIns="0" rtlCol="0" anchor="t"/>
          <a:lstStyle/>
          <a:p>
            <a:pPr marL="0" indent="0" algn="l">
              <a:lnSpc>
                <a:spcPts val="1950"/>
              </a:lnSpc>
              <a:buNone/>
            </a:pPr>
            <a:r>
              <a:rPr lang="en-US" sz="1200" b="1" dirty="0">
                <a:solidFill>
                  <a:srgbClr val="000000"/>
                </a:solidFill>
                <a:latin typeface="Arial" panose="020B0604020202020204" pitchFamily="34" charset="0"/>
                <a:ea typeface="Manrope Semi Bold" pitchFamily="34" charset="-122"/>
                <a:cs typeface="Arial" panose="020B0604020202020204" pitchFamily="34" charset="0"/>
              </a:rPr>
              <a:t>3. Enabling Choice</a:t>
            </a:r>
            <a:endParaRPr lang="en-US" sz="1200" b="1" dirty="0">
              <a:latin typeface="Arial" panose="020B0604020202020204" pitchFamily="34" charset="0"/>
              <a:cs typeface="Arial" panose="020B0604020202020204" pitchFamily="34" charset="0"/>
            </a:endParaRPr>
          </a:p>
        </p:txBody>
      </p:sp>
      <p:sp>
        <p:nvSpPr>
          <p:cNvPr id="15" name="Text 12">
            <a:extLst>
              <a:ext uri="{FF2B5EF4-FFF2-40B4-BE49-F238E27FC236}">
                <a16:creationId xmlns:a16="http://schemas.microsoft.com/office/drawing/2014/main" id="{8008BA26-6B3A-6869-2726-E0D577B76086}"/>
              </a:ext>
            </a:extLst>
          </p:cNvPr>
          <p:cNvSpPr/>
          <p:nvPr/>
        </p:nvSpPr>
        <p:spPr>
          <a:xfrm>
            <a:off x="9310348" y="1727699"/>
            <a:ext cx="2681923" cy="1564731"/>
          </a:xfrm>
          <a:prstGeom prst="rect">
            <a:avLst/>
          </a:prstGeom>
          <a:noFill/>
          <a:ln/>
        </p:spPr>
        <p:txBody>
          <a:bodyPr wrap="square" lIns="0" tIns="0" rIns="0" bIns="0" rtlCol="0" anchor="t"/>
          <a:lstStyle/>
          <a:p>
            <a:pPr marL="0" indent="0" algn="l">
              <a:lnSpc>
                <a:spcPts val="1650"/>
              </a:lnSpc>
              <a:buNone/>
            </a:pPr>
            <a:r>
              <a:rPr lang="en-US" sz="1250" dirty="0">
                <a:solidFill>
                  <a:srgbClr val="000000"/>
                </a:solidFill>
                <a:latin typeface="Inter" pitchFamily="34" charset="0"/>
                <a:ea typeface="Inter" pitchFamily="34" charset="-122"/>
                <a:cs typeface="Arial" panose="020B0604020202020204" pitchFamily="34" charset="0"/>
              </a:rPr>
              <a:t>Including choice of physiotherapy provider, treatment setting and self-management modality. NHS Occupational Therapy, Versus Arthritis resources and community-based exercise programmes all expand patient choice (NHS Inform; Versus Arthritis).</a:t>
            </a:r>
            <a:endParaRPr lang="en-US" sz="1250" dirty="0"/>
          </a:p>
        </p:txBody>
      </p:sp>
      <p:sp>
        <p:nvSpPr>
          <p:cNvPr id="16" name="Shape 13">
            <a:extLst>
              <a:ext uri="{FF2B5EF4-FFF2-40B4-BE49-F238E27FC236}">
                <a16:creationId xmlns:a16="http://schemas.microsoft.com/office/drawing/2014/main" id="{E2C3B373-578C-850A-8F1D-0FAF0F2A1401}"/>
              </a:ext>
            </a:extLst>
          </p:cNvPr>
          <p:cNvSpPr/>
          <p:nvPr/>
        </p:nvSpPr>
        <p:spPr>
          <a:xfrm>
            <a:off x="387531" y="3700474"/>
            <a:ext cx="2897600" cy="2175510"/>
          </a:xfrm>
          <a:prstGeom prst="roundRect">
            <a:avLst>
              <a:gd name="adj" fmla="val 3065"/>
            </a:avLst>
          </a:prstGeom>
          <a:solidFill>
            <a:srgbClr val="ECF0EF"/>
          </a:solidFill>
          <a:ln/>
        </p:spPr>
        <p:txBody>
          <a:bodyPr/>
          <a:lstStyle/>
          <a:p>
            <a:endParaRPr lang="en-US"/>
          </a:p>
        </p:txBody>
      </p:sp>
      <p:sp>
        <p:nvSpPr>
          <p:cNvPr id="17" name="Text 14">
            <a:extLst>
              <a:ext uri="{FF2B5EF4-FFF2-40B4-BE49-F238E27FC236}">
                <a16:creationId xmlns:a16="http://schemas.microsoft.com/office/drawing/2014/main" id="{D38FBC28-B724-DB15-9319-66B9060A7A30}"/>
              </a:ext>
            </a:extLst>
          </p:cNvPr>
          <p:cNvSpPr/>
          <p:nvPr/>
        </p:nvSpPr>
        <p:spPr>
          <a:xfrm>
            <a:off x="546241" y="3653791"/>
            <a:ext cx="2681842" cy="496014"/>
          </a:xfrm>
          <a:prstGeom prst="rect">
            <a:avLst/>
          </a:prstGeom>
          <a:noFill/>
          <a:ln/>
        </p:spPr>
        <p:txBody>
          <a:bodyPr wrap="square" lIns="0" tIns="0" rIns="0" bIns="0" rtlCol="0" anchor="t"/>
          <a:lstStyle/>
          <a:p>
            <a:pPr marL="0" indent="0" algn="l">
              <a:lnSpc>
                <a:spcPts val="1950"/>
              </a:lnSpc>
              <a:buNone/>
            </a:pPr>
            <a:r>
              <a:rPr lang="en-US" sz="1200" b="1" dirty="0">
                <a:solidFill>
                  <a:srgbClr val="000000"/>
                </a:solidFill>
                <a:latin typeface="Arial" panose="020B0604020202020204" pitchFamily="34" charset="0"/>
                <a:ea typeface="Manrope Semi Bold" pitchFamily="34" charset="-122"/>
                <a:cs typeface="Arial" panose="020B0604020202020204" pitchFamily="34" charset="0"/>
              </a:rPr>
              <a:t>4. Social Prescribing &amp; Community Referral</a:t>
            </a:r>
            <a:endParaRPr lang="en-US" sz="1200" b="1" dirty="0">
              <a:latin typeface="Arial" panose="020B0604020202020204" pitchFamily="34" charset="0"/>
              <a:cs typeface="Arial" panose="020B0604020202020204" pitchFamily="34" charset="0"/>
            </a:endParaRPr>
          </a:p>
        </p:txBody>
      </p:sp>
      <p:sp>
        <p:nvSpPr>
          <p:cNvPr id="18" name="Text 15">
            <a:extLst>
              <a:ext uri="{FF2B5EF4-FFF2-40B4-BE49-F238E27FC236}">
                <a16:creationId xmlns:a16="http://schemas.microsoft.com/office/drawing/2014/main" id="{895D3BAC-F053-38B4-1211-9746C3A6E199}"/>
              </a:ext>
            </a:extLst>
          </p:cNvPr>
          <p:cNvSpPr/>
          <p:nvPr/>
        </p:nvSpPr>
        <p:spPr>
          <a:xfrm>
            <a:off x="603289" y="4235655"/>
            <a:ext cx="2681842" cy="1554479"/>
          </a:xfrm>
          <a:prstGeom prst="rect">
            <a:avLst/>
          </a:prstGeom>
          <a:noFill/>
          <a:ln/>
        </p:spPr>
        <p:txBody>
          <a:bodyPr wrap="square" lIns="0" tIns="0" rIns="0" bIns="0" rtlCol="0" anchor="t"/>
          <a:lstStyle/>
          <a:p>
            <a:pPr marL="0" indent="0" algn="l">
              <a:lnSpc>
                <a:spcPts val="1650"/>
              </a:lnSpc>
              <a:buNone/>
            </a:pPr>
            <a:r>
              <a:rPr lang="en-US" sz="1250" dirty="0">
                <a:solidFill>
                  <a:srgbClr val="000000"/>
                </a:solidFill>
                <a:latin typeface="Inter" pitchFamily="34" charset="0"/>
                <a:ea typeface="Inter" pitchFamily="34" charset="-122"/>
                <a:cs typeface="Arial" panose="020B0604020202020204" pitchFamily="34" charset="0"/>
              </a:rPr>
              <a:t>Social prescribers support arthritis patients with debt, isolation, access to exercise services and smoking cessation — addressing wider determinants of health (NHS England Personalised Care case study, Valens PCN). The Wellbeing Star tool monitors progress.</a:t>
            </a:r>
            <a:endParaRPr lang="en-US" sz="1250" dirty="0"/>
          </a:p>
        </p:txBody>
      </p:sp>
      <p:sp>
        <p:nvSpPr>
          <p:cNvPr id="19" name="Shape 16">
            <a:extLst>
              <a:ext uri="{FF2B5EF4-FFF2-40B4-BE49-F238E27FC236}">
                <a16:creationId xmlns:a16="http://schemas.microsoft.com/office/drawing/2014/main" id="{75675E89-251A-4600-528D-A8D1F5A03F4E}"/>
              </a:ext>
            </a:extLst>
          </p:cNvPr>
          <p:cNvSpPr/>
          <p:nvPr/>
        </p:nvSpPr>
        <p:spPr>
          <a:xfrm>
            <a:off x="4600436" y="3672051"/>
            <a:ext cx="3330998" cy="2175510"/>
          </a:xfrm>
          <a:prstGeom prst="roundRect">
            <a:avLst>
              <a:gd name="adj" fmla="val 3065"/>
            </a:avLst>
          </a:prstGeom>
          <a:solidFill>
            <a:srgbClr val="ECF0EF"/>
          </a:solidFill>
          <a:ln/>
        </p:spPr>
        <p:txBody>
          <a:bodyPr/>
          <a:lstStyle/>
          <a:p>
            <a:endParaRPr lang="en-US"/>
          </a:p>
        </p:txBody>
      </p:sp>
      <p:sp>
        <p:nvSpPr>
          <p:cNvPr id="20" name="Text 17">
            <a:extLst>
              <a:ext uri="{FF2B5EF4-FFF2-40B4-BE49-F238E27FC236}">
                <a16:creationId xmlns:a16="http://schemas.microsoft.com/office/drawing/2014/main" id="{134A8D14-225B-0858-3E88-6129880A5919}"/>
              </a:ext>
            </a:extLst>
          </p:cNvPr>
          <p:cNvSpPr/>
          <p:nvPr/>
        </p:nvSpPr>
        <p:spPr>
          <a:xfrm>
            <a:off x="4785571" y="3806204"/>
            <a:ext cx="1853447" cy="248007"/>
          </a:xfrm>
          <a:prstGeom prst="rect">
            <a:avLst/>
          </a:prstGeom>
          <a:noFill/>
          <a:ln/>
        </p:spPr>
        <p:txBody>
          <a:bodyPr wrap="none" lIns="0" tIns="0" rIns="0" bIns="0" rtlCol="0" anchor="t"/>
          <a:lstStyle/>
          <a:p>
            <a:pPr marL="0" indent="0" algn="l">
              <a:lnSpc>
                <a:spcPts val="1950"/>
              </a:lnSpc>
              <a:buNone/>
            </a:pPr>
            <a:r>
              <a:rPr lang="en-US" sz="1200" b="1" dirty="0">
                <a:solidFill>
                  <a:srgbClr val="000000"/>
                </a:solidFill>
                <a:latin typeface="Arial" panose="020B0604020202020204" pitchFamily="34" charset="0"/>
                <a:ea typeface="Manrope Semi Bold" pitchFamily="34" charset="-122"/>
                <a:cs typeface="Arial" panose="020B0604020202020204" pitchFamily="34" charset="0"/>
              </a:rPr>
              <a:t>5. Self-Management Support</a:t>
            </a:r>
            <a:endParaRPr lang="en-US" sz="1200" b="1" dirty="0">
              <a:latin typeface="Arial" panose="020B0604020202020204" pitchFamily="34" charset="0"/>
              <a:cs typeface="Arial" panose="020B0604020202020204" pitchFamily="34" charset="0"/>
            </a:endParaRPr>
          </a:p>
        </p:txBody>
      </p:sp>
      <p:sp>
        <p:nvSpPr>
          <p:cNvPr id="21" name="Text 18">
            <a:extLst>
              <a:ext uri="{FF2B5EF4-FFF2-40B4-BE49-F238E27FC236}">
                <a16:creationId xmlns:a16="http://schemas.microsoft.com/office/drawing/2014/main" id="{DFDF6AF9-77F3-3FFF-BFC2-B61E740ED16C}"/>
              </a:ext>
            </a:extLst>
          </p:cNvPr>
          <p:cNvSpPr/>
          <p:nvPr/>
        </p:nvSpPr>
        <p:spPr>
          <a:xfrm>
            <a:off x="4809456" y="4137496"/>
            <a:ext cx="2978212" cy="1763089"/>
          </a:xfrm>
          <a:prstGeom prst="rect">
            <a:avLst/>
          </a:prstGeom>
          <a:noFill/>
          <a:ln/>
        </p:spPr>
        <p:txBody>
          <a:bodyPr wrap="square" lIns="0" tIns="0" rIns="0" bIns="0" rtlCol="0" anchor="t"/>
          <a:lstStyle/>
          <a:p>
            <a:pPr marL="0" indent="0" algn="l">
              <a:lnSpc>
                <a:spcPts val="1650"/>
              </a:lnSpc>
              <a:buNone/>
            </a:pPr>
            <a:r>
              <a:rPr lang="en-US" sz="1200" dirty="0">
                <a:solidFill>
                  <a:srgbClr val="000000"/>
                </a:solidFill>
                <a:latin typeface="Arial" panose="020B0604020202020204" pitchFamily="34" charset="0"/>
                <a:ea typeface="Inter" pitchFamily="34" charset="-122"/>
                <a:cs typeface="Arial" panose="020B0604020202020204" pitchFamily="34" charset="0"/>
              </a:rPr>
              <a:t>The Expert Patient Programme (NHS) — developed from the Arthritis Self-Management Programme — supports self-efficacy, pain management skills and active participation. Evidence shows HP recommendation increases self-management class attendance ninefold (CDC; PMC trial, UK).</a:t>
            </a:r>
            <a:endParaRPr lang="en-US" sz="1200" dirty="0">
              <a:latin typeface="Arial" panose="020B0604020202020204" pitchFamily="34" charset="0"/>
              <a:cs typeface="Arial" panose="020B0604020202020204" pitchFamily="34" charset="0"/>
            </a:endParaRPr>
          </a:p>
        </p:txBody>
      </p:sp>
      <p:sp>
        <p:nvSpPr>
          <p:cNvPr id="22" name="Shape 19">
            <a:extLst>
              <a:ext uri="{FF2B5EF4-FFF2-40B4-BE49-F238E27FC236}">
                <a16:creationId xmlns:a16="http://schemas.microsoft.com/office/drawing/2014/main" id="{00541395-662F-1D8A-C981-34DD93C36BF9}"/>
              </a:ext>
            </a:extLst>
          </p:cNvPr>
          <p:cNvSpPr/>
          <p:nvPr/>
        </p:nvSpPr>
        <p:spPr>
          <a:xfrm>
            <a:off x="9110271" y="3563045"/>
            <a:ext cx="2897681" cy="2393521"/>
          </a:xfrm>
          <a:prstGeom prst="roundRect">
            <a:avLst>
              <a:gd name="adj" fmla="val 3065"/>
            </a:avLst>
          </a:prstGeom>
          <a:solidFill>
            <a:srgbClr val="ECF0EF"/>
          </a:solidFill>
          <a:ln/>
        </p:spPr>
        <p:txBody>
          <a:bodyPr/>
          <a:lstStyle/>
          <a:p>
            <a:endParaRPr lang="en-US"/>
          </a:p>
        </p:txBody>
      </p:sp>
      <p:sp>
        <p:nvSpPr>
          <p:cNvPr id="23" name="Text 20">
            <a:extLst>
              <a:ext uri="{FF2B5EF4-FFF2-40B4-BE49-F238E27FC236}">
                <a16:creationId xmlns:a16="http://schemas.microsoft.com/office/drawing/2014/main" id="{37FA6569-2E97-E98D-2259-E6FC5B20BC30}"/>
              </a:ext>
            </a:extLst>
          </p:cNvPr>
          <p:cNvSpPr/>
          <p:nvPr/>
        </p:nvSpPr>
        <p:spPr>
          <a:xfrm>
            <a:off x="9326029" y="3639122"/>
            <a:ext cx="1734563" cy="248007"/>
          </a:xfrm>
          <a:prstGeom prst="rect">
            <a:avLst/>
          </a:prstGeom>
          <a:noFill/>
          <a:ln/>
        </p:spPr>
        <p:txBody>
          <a:bodyPr wrap="none" lIns="0" tIns="0" rIns="0" bIns="0" rtlCol="0" anchor="t"/>
          <a:lstStyle/>
          <a:p>
            <a:pPr marL="0" indent="0" algn="l">
              <a:lnSpc>
                <a:spcPts val="1950"/>
              </a:lnSpc>
              <a:buNone/>
            </a:pPr>
            <a:r>
              <a:rPr lang="en-US" sz="1200" b="1" dirty="0">
                <a:solidFill>
                  <a:srgbClr val="000000"/>
                </a:solidFill>
                <a:latin typeface="Arial" panose="020B0604020202020204" pitchFamily="34" charset="0"/>
                <a:ea typeface="Manrope Semi Bold" pitchFamily="34" charset="-122"/>
                <a:cs typeface="Arial" panose="020B0604020202020204" pitchFamily="34" charset="0"/>
              </a:rPr>
              <a:t>6. Personal Health Budgets</a:t>
            </a:r>
            <a:endParaRPr lang="en-US" sz="1200" b="1" dirty="0">
              <a:latin typeface="Arial" panose="020B0604020202020204" pitchFamily="34" charset="0"/>
              <a:cs typeface="Arial" panose="020B0604020202020204" pitchFamily="34" charset="0"/>
            </a:endParaRPr>
          </a:p>
        </p:txBody>
      </p:sp>
      <p:sp>
        <p:nvSpPr>
          <p:cNvPr id="24" name="Text 21">
            <a:extLst>
              <a:ext uri="{FF2B5EF4-FFF2-40B4-BE49-F238E27FC236}">
                <a16:creationId xmlns:a16="http://schemas.microsoft.com/office/drawing/2014/main" id="{D2BB0C9C-8A2D-1625-2B34-F9438DA454CA}"/>
              </a:ext>
            </a:extLst>
          </p:cNvPr>
          <p:cNvSpPr/>
          <p:nvPr/>
        </p:nvSpPr>
        <p:spPr>
          <a:xfrm>
            <a:off x="9326029" y="3932121"/>
            <a:ext cx="2681923" cy="2002036"/>
          </a:xfrm>
          <a:prstGeom prst="rect">
            <a:avLst/>
          </a:prstGeom>
          <a:noFill/>
          <a:ln/>
        </p:spPr>
        <p:txBody>
          <a:bodyPr wrap="square" lIns="0" tIns="0" rIns="0" bIns="0" rtlCol="0" anchor="t"/>
          <a:lstStyle/>
          <a:p>
            <a:pPr marL="0" indent="0" algn="l">
              <a:lnSpc>
                <a:spcPts val="1650"/>
              </a:lnSpc>
              <a:buNone/>
            </a:pPr>
            <a:r>
              <a:rPr lang="en-US" sz="1200" dirty="0">
                <a:solidFill>
                  <a:srgbClr val="000000"/>
                </a:solidFill>
                <a:latin typeface="Arial" panose="020B0604020202020204" pitchFamily="34" charset="0"/>
                <a:ea typeface="Inter" pitchFamily="34" charset="-122"/>
                <a:cs typeface="Arial" panose="020B0604020202020204" pitchFamily="34" charset="0"/>
              </a:rPr>
              <a:t>Enabling patients to direct resources towards individualised interventions — for example, adapted exercise programmes, specialist physiotherapy or assistive technology. Supports patient empowerment and co-production in chronic arthritis management (NHS England Personalised Care).</a:t>
            </a:r>
            <a:endParaRPr lang="en-US" sz="1200" dirty="0">
              <a:latin typeface="Arial" panose="020B0604020202020204" pitchFamily="34" charset="0"/>
              <a:cs typeface="Arial" panose="020B0604020202020204" pitchFamily="34" charset="0"/>
            </a:endParaRPr>
          </a:p>
        </p:txBody>
      </p:sp>
      <p:sp>
        <p:nvSpPr>
          <p:cNvPr id="25" name="Shape 22">
            <a:extLst>
              <a:ext uri="{FF2B5EF4-FFF2-40B4-BE49-F238E27FC236}">
                <a16:creationId xmlns:a16="http://schemas.microsoft.com/office/drawing/2014/main" id="{2FB7DC1C-D9C9-D0D2-D4AA-C1EC0BA5D602}"/>
              </a:ext>
            </a:extLst>
          </p:cNvPr>
          <p:cNvSpPr/>
          <p:nvPr/>
        </p:nvSpPr>
        <p:spPr>
          <a:xfrm>
            <a:off x="387532" y="5948362"/>
            <a:ext cx="8299268" cy="788789"/>
          </a:xfrm>
          <a:prstGeom prst="roundRect">
            <a:avLst>
              <a:gd name="adj" fmla="val 8454"/>
            </a:avLst>
          </a:prstGeom>
          <a:solidFill>
            <a:srgbClr val="BEF4F1"/>
          </a:solidFill>
          <a:ln/>
        </p:spPr>
        <p:txBody>
          <a:bodyPr/>
          <a:lstStyle/>
          <a:p>
            <a:endParaRPr lang="en-US"/>
          </a:p>
        </p:txBody>
      </p:sp>
      <p:pic>
        <p:nvPicPr>
          <p:cNvPr id="26" name="Image 1" descr="preencoded.png">
            <a:extLst>
              <a:ext uri="{FF2B5EF4-FFF2-40B4-BE49-F238E27FC236}">
                <a16:creationId xmlns:a16="http://schemas.microsoft.com/office/drawing/2014/main" id="{C7920E42-4F89-78E9-3513-16021EC3E9C6}"/>
              </a:ext>
            </a:extLst>
          </p:cNvPr>
          <p:cNvPicPr>
            <a:picLocks noChangeAspect="1"/>
          </p:cNvPicPr>
          <p:nvPr/>
        </p:nvPicPr>
        <p:blipFill>
          <a:blip r:embed="rId2"/>
          <a:stretch>
            <a:fillRect/>
          </a:stretch>
        </p:blipFill>
        <p:spPr>
          <a:xfrm>
            <a:off x="546241" y="6167794"/>
            <a:ext cx="134828" cy="158710"/>
          </a:xfrm>
          <a:prstGeom prst="rect">
            <a:avLst/>
          </a:prstGeom>
        </p:spPr>
      </p:pic>
      <p:sp>
        <p:nvSpPr>
          <p:cNvPr id="27" name="Text 23">
            <a:extLst>
              <a:ext uri="{FF2B5EF4-FFF2-40B4-BE49-F238E27FC236}">
                <a16:creationId xmlns:a16="http://schemas.microsoft.com/office/drawing/2014/main" id="{B09B203C-5687-850B-4551-C32BD1ACA397}"/>
              </a:ext>
            </a:extLst>
          </p:cNvPr>
          <p:cNvSpPr/>
          <p:nvPr/>
        </p:nvSpPr>
        <p:spPr>
          <a:xfrm>
            <a:off x="896826" y="6010137"/>
            <a:ext cx="7862710" cy="679070"/>
          </a:xfrm>
          <a:prstGeom prst="rect">
            <a:avLst/>
          </a:prstGeom>
          <a:noFill/>
          <a:ln/>
        </p:spPr>
        <p:txBody>
          <a:bodyPr wrap="square" lIns="0" tIns="0" rIns="0" bIns="0" rtlCol="0" anchor="t"/>
          <a:lstStyle/>
          <a:p>
            <a:pPr marL="0" indent="0" algn="l">
              <a:lnSpc>
                <a:spcPts val="1650"/>
              </a:lnSpc>
              <a:buNone/>
            </a:pPr>
            <a:r>
              <a:rPr lang="en-US" sz="1250" b="1" dirty="0">
                <a:solidFill>
                  <a:srgbClr val="000000"/>
                </a:solidFill>
                <a:latin typeface="Inter" pitchFamily="34" charset="0"/>
                <a:ea typeface="Inter" pitchFamily="34" charset="-122"/>
                <a:cs typeface="Arial" panose="020B0604020202020204" pitchFamily="34" charset="0"/>
              </a:rPr>
              <a:t>Key Sources:</a:t>
            </a:r>
            <a:r>
              <a:rPr lang="en-US" sz="1250" dirty="0">
                <a:solidFill>
                  <a:srgbClr val="000000"/>
                </a:solidFill>
                <a:latin typeface="Inter" pitchFamily="34" charset="0"/>
                <a:ea typeface="Inter" pitchFamily="34" charset="-122"/>
                <a:cs typeface="Arial" panose="020B0604020202020204" pitchFamily="34" charset="0"/>
              </a:rPr>
              <a:t> NICE NG100 (2018/2024) | NICE NG226 (2022) | Versus Arthritis State of MSK Health 2024 | NHS England Personalised Care | National Rheumatoid Arthritis Society (NRAS) | PMC pmc.ncbi.nlm.nih.gov/articles/PMC6297345 | OA Action Alliance | CDC Prev Chronic Dis 2024</a:t>
            </a:r>
            <a:endParaRPr lang="en-US" sz="1250" dirty="0"/>
          </a:p>
        </p:txBody>
      </p:sp>
    </p:spTree>
    <p:extLst>
      <p:ext uri="{BB962C8B-B14F-4D97-AF65-F5344CB8AC3E}">
        <p14:creationId xmlns:p14="http://schemas.microsoft.com/office/powerpoint/2010/main" val="2721646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1724BE-B967-E2F0-5CC8-02DA66E5CF29}"/>
            </a:ext>
          </a:extLst>
        </p:cNvPr>
        <p:cNvGrpSpPr/>
        <p:nvPr/>
      </p:nvGrpSpPr>
      <p:grpSpPr>
        <a:xfrm>
          <a:off x="0" y="0"/>
          <a:ext cx="0" cy="0"/>
          <a:chOff x="0" y="0"/>
          <a:chExt cx="0" cy="0"/>
        </a:xfrm>
      </p:grpSpPr>
      <p:sp>
        <p:nvSpPr>
          <p:cNvPr id="5" name="Text 2">
            <a:extLst>
              <a:ext uri="{FF2B5EF4-FFF2-40B4-BE49-F238E27FC236}">
                <a16:creationId xmlns:a16="http://schemas.microsoft.com/office/drawing/2014/main" id="{FBA476D6-5BAB-CF2B-9E13-F9D737EDE879}"/>
              </a:ext>
            </a:extLst>
          </p:cNvPr>
          <p:cNvSpPr/>
          <p:nvPr/>
        </p:nvSpPr>
        <p:spPr>
          <a:xfrm>
            <a:off x="635925" y="161658"/>
            <a:ext cx="6763682" cy="505721"/>
          </a:xfrm>
          <a:prstGeom prst="rect">
            <a:avLst/>
          </a:prstGeom>
          <a:noFill/>
          <a:ln/>
        </p:spPr>
        <p:txBody>
          <a:bodyPr wrap="none" lIns="0" tIns="0" rIns="0" bIns="0" rtlCol="0" anchor="t"/>
          <a:lstStyle/>
          <a:p>
            <a:r>
              <a:rPr lang="en-GB" sz="2800" b="1" dirty="0">
                <a:solidFill>
                  <a:srgbClr val="008080"/>
                </a:solidFill>
                <a:latin typeface="-webkit-standard"/>
              </a:rPr>
              <a:t>Critical Evaluation of Current UK Practice</a:t>
            </a:r>
            <a:endParaRPr lang="en-US" sz="2800" b="1" dirty="0">
              <a:solidFill>
                <a:srgbClr val="008080"/>
              </a:solidFill>
            </a:endParaRPr>
          </a:p>
        </p:txBody>
      </p:sp>
      <p:sp>
        <p:nvSpPr>
          <p:cNvPr id="3" name="TextBox 2">
            <a:extLst>
              <a:ext uri="{FF2B5EF4-FFF2-40B4-BE49-F238E27FC236}">
                <a16:creationId xmlns:a16="http://schemas.microsoft.com/office/drawing/2014/main" id="{746DFCE4-3D45-56B4-73CA-CCCE1874BF26}"/>
              </a:ext>
            </a:extLst>
          </p:cNvPr>
          <p:cNvSpPr txBox="1"/>
          <p:nvPr/>
        </p:nvSpPr>
        <p:spPr>
          <a:xfrm>
            <a:off x="523384" y="839322"/>
            <a:ext cx="4090820" cy="3607206"/>
          </a:xfrm>
          <a:prstGeom prst="rect">
            <a:avLst/>
          </a:prstGeom>
          <a:noFill/>
        </p:spPr>
        <p:txBody>
          <a:bodyPr wrap="square">
            <a:spAutoFit/>
          </a:bodyPr>
          <a:lstStyle/>
          <a:p>
            <a:pPr marL="285750" indent="-285750" algn="l">
              <a:lnSpc>
                <a:spcPct val="150000"/>
              </a:lnSpc>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Evidence-based NICE guidelines underpin RA and OA management (NICE, 2022)</a:t>
            </a:r>
          </a:p>
          <a:p>
            <a:pPr marL="285750" indent="-285750" algn="l">
              <a:lnSpc>
                <a:spcPct val="150000"/>
              </a:lnSpc>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 Multidisciplinary team (MDT) approach improves patient outcomes</a:t>
            </a:r>
          </a:p>
          <a:p>
            <a:pPr marL="285750" indent="-285750" algn="l">
              <a:lnSpc>
                <a:spcPct val="150000"/>
              </a:lnSpc>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 Chronic Care Model (CCM) partially implemented in NHS long-term condition pathways</a:t>
            </a:r>
          </a:p>
          <a:p>
            <a:pPr marL="285750" indent="-285750" algn="l">
              <a:lnSpc>
                <a:spcPct val="150000"/>
              </a:lnSpc>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 Variation in adherence to treatment protocols across trusts</a:t>
            </a:r>
          </a:p>
          <a:p>
            <a:pPr marL="285750" indent="-285750" algn="l">
              <a:lnSpc>
                <a:spcPct val="150000"/>
              </a:lnSpc>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 Limited integration between primary and secondary care</a:t>
            </a:r>
          </a:p>
        </p:txBody>
      </p:sp>
      <p:pic>
        <p:nvPicPr>
          <p:cNvPr id="2050" name="Picture 2" descr="The Chronic Care Model (CCM). ">
            <a:extLst>
              <a:ext uri="{FF2B5EF4-FFF2-40B4-BE49-F238E27FC236}">
                <a16:creationId xmlns:a16="http://schemas.microsoft.com/office/drawing/2014/main" id="{430252AD-2864-E07D-EF2A-76F20FA6E8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4287"/>
          <a:stretch>
            <a:fillRect/>
          </a:stretch>
        </p:blipFill>
        <p:spPr bwMode="auto">
          <a:xfrm>
            <a:off x="5290112" y="554838"/>
            <a:ext cx="6619875" cy="51144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2BAA0F0-E3D7-4199-1616-E7751C8FC457}"/>
              </a:ext>
            </a:extLst>
          </p:cNvPr>
          <p:cNvSpPr txBox="1"/>
          <p:nvPr/>
        </p:nvSpPr>
        <p:spPr>
          <a:xfrm>
            <a:off x="7202659" y="5908572"/>
            <a:ext cx="3995225" cy="584775"/>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Fig.5</a:t>
            </a:r>
            <a:r>
              <a:rPr lang="en-US" sz="1400" dirty="0">
                <a:latin typeface="Arial" panose="020B0604020202020204" pitchFamily="34" charset="0"/>
                <a:cs typeface="Arial" panose="020B0604020202020204" pitchFamily="34" charset="0"/>
              </a:rPr>
              <a:t>. The Chronic Care Model (CCM)</a:t>
            </a:r>
            <a:r>
              <a:rPr lang="en-GB" dirty="0"/>
              <a:t> </a:t>
            </a:r>
            <a:r>
              <a:rPr lang="en-GB" sz="1400" dirty="0">
                <a:latin typeface="Arial" panose="020B0604020202020204" pitchFamily="34" charset="0"/>
                <a:cs typeface="Arial" panose="020B0604020202020204" pitchFamily="34" charset="0"/>
              </a:rPr>
              <a:t>(Wagner et al., 2001)</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00445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7630F-7FD1-3428-5ABA-74128C6BFE13}"/>
            </a:ext>
          </a:extLst>
        </p:cNvPr>
        <p:cNvGrpSpPr/>
        <p:nvPr/>
      </p:nvGrpSpPr>
      <p:grpSpPr>
        <a:xfrm>
          <a:off x="0" y="0"/>
          <a:ext cx="0" cy="0"/>
          <a:chOff x="0" y="0"/>
          <a:chExt cx="0" cy="0"/>
        </a:xfrm>
      </p:grpSpPr>
      <p:sp>
        <p:nvSpPr>
          <p:cNvPr id="5" name="Text 2">
            <a:extLst>
              <a:ext uri="{FF2B5EF4-FFF2-40B4-BE49-F238E27FC236}">
                <a16:creationId xmlns:a16="http://schemas.microsoft.com/office/drawing/2014/main" id="{B6EC5488-EA73-C776-2BF1-B85AB387DE1C}"/>
              </a:ext>
            </a:extLst>
          </p:cNvPr>
          <p:cNvSpPr/>
          <p:nvPr/>
        </p:nvSpPr>
        <p:spPr>
          <a:xfrm>
            <a:off x="635925" y="161658"/>
            <a:ext cx="6763682" cy="505721"/>
          </a:xfrm>
          <a:prstGeom prst="rect">
            <a:avLst/>
          </a:prstGeom>
          <a:noFill/>
          <a:ln/>
        </p:spPr>
        <p:txBody>
          <a:bodyPr wrap="none" lIns="0" tIns="0" rIns="0" bIns="0" rtlCol="0" anchor="t"/>
          <a:lstStyle/>
          <a:p>
            <a:r>
              <a:rPr lang="en-GB" sz="2800" b="1" dirty="0">
                <a:solidFill>
                  <a:srgbClr val="008080"/>
                </a:solidFill>
                <a:latin typeface="-webkit-standard"/>
              </a:rPr>
              <a:t>Gaps and Barriers in NHS Arthritis Management</a:t>
            </a:r>
            <a:endParaRPr lang="en-US" sz="2800" b="1" dirty="0">
              <a:solidFill>
                <a:srgbClr val="008080"/>
              </a:solidFill>
            </a:endParaRPr>
          </a:p>
        </p:txBody>
      </p:sp>
      <p:sp>
        <p:nvSpPr>
          <p:cNvPr id="3" name="TextBox 2">
            <a:extLst>
              <a:ext uri="{FF2B5EF4-FFF2-40B4-BE49-F238E27FC236}">
                <a16:creationId xmlns:a16="http://schemas.microsoft.com/office/drawing/2014/main" id="{76BA2CCB-A370-29EA-42E3-FA0016EA88B2}"/>
              </a:ext>
            </a:extLst>
          </p:cNvPr>
          <p:cNvSpPr txBox="1"/>
          <p:nvPr/>
        </p:nvSpPr>
        <p:spPr>
          <a:xfrm>
            <a:off x="509316" y="1120676"/>
            <a:ext cx="4090820" cy="3284041"/>
          </a:xfrm>
          <a:prstGeom prst="rect">
            <a:avLst/>
          </a:prstGeom>
          <a:noFill/>
        </p:spPr>
        <p:txBody>
          <a:bodyPr wrap="square">
            <a:spAutoFit/>
          </a:bodyPr>
          <a:lstStyle/>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Delayed diagnosis due to limited early referral pathways</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Inequity in access to specialist care (regional disparities)</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Workforce constraints: shortage of rheumatologists and physiotherapists</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Patient adherence challenges: medication, exercise, lifestyle modifications</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IT and data-sharing limitations hinder holistic care coordination</a:t>
            </a:r>
          </a:p>
        </p:txBody>
      </p:sp>
      <p:pic>
        <p:nvPicPr>
          <p:cNvPr id="3074" name="Picture 2" descr="Fig. 1: The difficult-to-treat puzzle: the treat-to-target framework uncovers unmet needs in rheumatoid arthritis.">
            <a:extLst>
              <a:ext uri="{FF2B5EF4-FFF2-40B4-BE49-F238E27FC236}">
                <a16:creationId xmlns:a16="http://schemas.microsoft.com/office/drawing/2014/main" id="{964A20EA-F102-4B86-6BBE-0F9286FF87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8684" y="667379"/>
            <a:ext cx="6966880" cy="460800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1E8F3D8-96DD-D138-A106-7D2CDDA27B50}"/>
              </a:ext>
            </a:extLst>
          </p:cNvPr>
          <p:cNvSpPr txBox="1"/>
          <p:nvPr/>
        </p:nvSpPr>
        <p:spPr>
          <a:xfrm>
            <a:off x="4898684" y="5500468"/>
            <a:ext cx="7146511" cy="1015663"/>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Fig.6. </a:t>
            </a:r>
            <a:r>
              <a:rPr lang="en-US" sz="1400" dirty="0">
                <a:latin typeface="Arial" panose="020B0604020202020204" pitchFamily="34" charset="0"/>
                <a:cs typeface="Arial" panose="020B0604020202020204" pitchFamily="34" charset="0"/>
              </a:rPr>
              <a:t>Treat-to-target (T2T) guides rheumatoid arthritis management, but unmet targets may indicate difficult-to-treat (D2T) disease. Identifying biological, comorbid, pain, and psychosocial factors supports earlier recognition and more personalized, adaptive treatment to improve long-term outcomes.</a:t>
            </a:r>
            <a:r>
              <a:rPr lang="en-GB" dirty="0"/>
              <a:t> (</a:t>
            </a:r>
            <a:r>
              <a:rPr lang="en-GB" sz="1400" dirty="0">
                <a:latin typeface="Arial" panose="020B0604020202020204" pitchFamily="34" charset="0"/>
                <a:cs typeface="Arial" panose="020B0604020202020204" pitchFamily="34" charset="0"/>
              </a:rPr>
              <a:t>Smolen et al., 2016; Smolen et al., 2014)</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0664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95A2BC-1C82-7EA4-9F51-B4D74C2388A3}"/>
            </a:ext>
          </a:extLst>
        </p:cNvPr>
        <p:cNvGrpSpPr/>
        <p:nvPr/>
      </p:nvGrpSpPr>
      <p:grpSpPr>
        <a:xfrm>
          <a:off x="0" y="0"/>
          <a:ext cx="0" cy="0"/>
          <a:chOff x="0" y="0"/>
          <a:chExt cx="0" cy="0"/>
        </a:xfrm>
      </p:grpSpPr>
      <p:sp>
        <p:nvSpPr>
          <p:cNvPr id="5" name="Text 2">
            <a:extLst>
              <a:ext uri="{FF2B5EF4-FFF2-40B4-BE49-F238E27FC236}">
                <a16:creationId xmlns:a16="http://schemas.microsoft.com/office/drawing/2014/main" id="{FF42F236-AF11-B2C3-79BA-96B91160EFF9}"/>
              </a:ext>
            </a:extLst>
          </p:cNvPr>
          <p:cNvSpPr/>
          <p:nvPr/>
        </p:nvSpPr>
        <p:spPr>
          <a:xfrm>
            <a:off x="635925" y="161658"/>
            <a:ext cx="6763682" cy="505721"/>
          </a:xfrm>
          <a:prstGeom prst="rect">
            <a:avLst/>
          </a:prstGeom>
          <a:noFill/>
          <a:ln/>
        </p:spPr>
        <p:txBody>
          <a:bodyPr wrap="none" lIns="0" tIns="0" rIns="0" bIns="0" rtlCol="0" anchor="t"/>
          <a:lstStyle/>
          <a:p>
            <a:r>
              <a:rPr lang="en-GB" sz="2800" b="1" dirty="0">
                <a:solidFill>
                  <a:srgbClr val="008080"/>
                </a:solidFill>
                <a:latin typeface="Arial" panose="020B0604020202020204" pitchFamily="34" charset="0"/>
                <a:cs typeface="Arial" panose="020B0604020202020204" pitchFamily="34" charset="0"/>
              </a:rPr>
              <a:t>Strengths and Weaknesses of UK Management</a:t>
            </a:r>
            <a:endParaRPr lang="en-US" sz="2800" b="1" dirty="0">
              <a:solidFill>
                <a:srgbClr val="008080"/>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3EAEC47-01D6-55F9-F17B-7C8774F8B46D}"/>
              </a:ext>
            </a:extLst>
          </p:cNvPr>
          <p:cNvSpPr txBox="1"/>
          <p:nvPr/>
        </p:nvSpPr>
        <p:spPr>
          <a:xfrm>
            <a:off x="509316" y="1120676"/>
            <a:ext cx="4090820" cy="4576702"/>
          </a:xfrm>
          <a:prstGeom prst="rect">
            <a:avLst/>
          </a:prstGeom>
          <a:noFill/>
        </p:spPr>
        <p:txBody>
          <a:bodyPr wrap="square">
            <a:spAutoFit/>
          </a:bodyPr>
          <a:lstStyle/>
          <a:p>
            <a:pPr defTabSz="914400" eaLnBrk="0" fontAlgn="base" hangingPunct="0">
              <a:lnSpc>
                <a:spcPct val="150000"/>
              </a:lnSpc>
              <a:spcBef>
                <a:spcPct val="0"/>
              </a:spcBef>
              <a:spcAft>
                <a:spcPct val="0"/>
              </a:spcAft>
            </a:pPr>
            <a:r>
              <a:rPr lang="en-US" altLang="en-US" sz="1400" dirty="0">
                <a:latin typeface="Arial" panose="020B0604020202020204" pitchFamily="34" charset="0"/>
              </a:rPr>
              <a:t> </a:t>
            </a:r>
            <a:r>
              <a:rPr lang="en-US" altLang="en-US" sz="1400" b="1" dirty="0">
                <a:latin typeface="Arial" panose="020B0604020202020204" pitchFamily="34" charset="0"/>
              </a:rPr>
              <a:t>Strength:</a:t>
            </a:r>
            <a:endParaRPr lang="en-US" altLang="en-US" sz="1400" dirty="0">
              <a:latin typeface="Arial" panose="020B0604020202020204" pitchFamily="34" charset="0"/>
            </a:endParaRP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Comprehensive, guideline-based care pathways (NICE, 2022)</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Strong emphasis on patient-</a:t>
            </a:r>
            <a:r>
              <a:rPr lang="en-US" altLang="en-US" sz="1400" dirty="0" err="1">
                <a:latin typeface="Arial" panose="020B0604020202020204" pitchFamily="34" charset="0"/>
              </a:rPr>
              <a:t>centred</a:t>
            </a:r>
            <a:r>
              <a:rPr lang="en-US" altLang="en-US" sz="1400" dirty="0">
                <a:latin typeface="Arial" panose="020B0604020202020204" pitchFamily="34" charset="0"/>
              </a:rPr>
              <a:t> and </a:t>
            </a:r>
            <a:r>
              <a:rPr lang="en-US" altLang="en-US" sz="1400" dirty="0" err="1">
                <a:latin typeface="Arial" panose="020B0604020202020204" pitchFamily="34" charset="0"/>
              </a:rPr>
              <a:t>personalised</a:t>
            </a:r>
            <a:r>
              <a:rPr lang="en-US" altLang="en-US" sz="1400" dirty="0">
                <a:latin typeface="Arial" panose="020B0604020202020204" pitchFamily="34" charset="0"/>
              </a:rPr>
              <a:t> care</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Well-established patient education and self-management programs</a:t>
            </a:r>
          </a:p>
          <a:p>
            <a:pPr lvl="0" defTabSz="914400" eaLnBrk="0" fontAlgn="base" hangingPunct="0">
              <a:lnSpc>
                <a:spcPct val="150000"/>
              </a:lnSpc>
              <a:spcBef>
                <a:spcPct val="0"/>
              </a:spcBef>
              <a:spcAft>
                <a:spcPct val="0"/>
              </a:spcAft>
            </a:pPr>
            <a:r>
              <a:rPr lang="en-US" altLang="en-US" sz="1400" dirty="0">
                <a:latin typeface="Arial" panose="020B0604020202020204" pitchFamily="34" charset="0"/>
              </a:rPr>
              <a:t> </a:t>
            </a:r>
            <a:r>
              <a:rPr lang="en-US" altLang="en-US" sz="1400" b="1" dirty="0">
                <a:latin typeface="Arial" panose="020B0604020202020204" pitchFamily="34" charset="0"/>
              </a:rPr>
              <a:t>Weaknesses:</a:t>
            </a:r>
            <a:endParaRPr lang="en-US" altLang="en-US" sz="1400" dirty="0">
              <a:latin typeface="Arial" panose="020B0604020202020204" pitchFamily="34" charset="0"/>
            </a:endParaRP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Regional variability in service provision and access</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Inconsistent implementation of chronic disease frameworks (CCM)</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Limited outcome measurement and long-term follow-up outside specialist </a:t>
            </a:r>
            <a:r>
              <a:rPr lang="en-US" altLang="en-US" sz="1400" dirty="0" err="1">
                <a:latin typeface="Arial" panose="020B0604020202020204" pitchFamily="34" charset="0"/>
              </a:rPr>
              <a:t>centres</a:t>
            </a:r>
            <a:r>
              <a:rPr lang="en-US" altLang="en-US" sz="1400" dirty="0">
                <a:latin typeface="Arial" panose="020B0604020202020204" pitchFamily="34" charset="0"/>
              </a:rPr>
              <a:t>.</a:t>
            </a:r>
          </a:p>
        </p:txBody>
      </p:sp>
      <p:sp>
        <p:nvSpPr>
          <p:cNvPr id="2" name="TextBox 1">
            <a:extLst>
              <a:ext uri="{FF2B5EF4-FFF2-40B4-BE49-F238E27FC236}">
                <a16:creationId xmlns:a16="http://schemas.microsoft.com/office/drawing/2014/main" id="{4D69C749-72CA-3D7E-4F3F-68AADA988A40}"/>
              </a:ext>
            </a:extLst>
          </p:cNvPr>
          <p:cNvSpPr txBox="1"/>
          <p:nvPr/>
        </p:nvSpPr>
        <p:spPr>
          <a:xfrm>
            <a:off x="5320715" y="5435768"/>
            <a:ext cx="6580553" cy="523220"/>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Fig.7. </a:t>
            </a:r>
            <a:r>
              <a:rPr lang="en-US" sz="1400" dirty="0">
                <a:latin typeface="Arial" panose="020B0604020202020204" pitchFamily="34" charset="0"/>
                <a:cs typeface="Arial" panose="020B0604020202020204" pitchFamily="34" charset="0"/>
              </a:rPr>
              <a:t>Criticisms and strategies of rheumatoid arthritis (RA) management in primary care (PC)</a:t>
            </a:r>
          </a:p>
        </p:txBody>
      </p:sp>
      <p:pic>
        <p:nvPicPr>
          <p:cNvPr id="4098" name="Picture 2" descr="Ijerph 21 00662 g004">
            <a:extLst>
              <a:ext uri="{FF2B5EF4-FFF2-40B4-BE49-F238E27FC236}">
                <a16:creationId xmlns:a16="http://schemas.microsoft.com/office/drawing/2014/main" id="{EFCFF376-75FA-4849-463F-1310623988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9476" y="1120676"/>
            <a:ext cx="6803208" cy="4143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0148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745848-8C93-8C2B-619C-5C2972239979}"/>
            </a:ext>
          </a:extLst>
        </p:cNvPr>
        <p:cNvGrpSpPr/>
        <p:nvPr/>
      </p:nvGrpSpPr>
      <p:grpSpPr>
        <a:xfrm>
          <a:off x="0" y="0"/>
          <a:ext cx="0" cy="0"/>
          <a:chOff x="0" y="0"/>
          <a:chExt cx="0" cy="0"/>
        </a:xfrm>
      </p:grpSpPr>
      <p:sp>
        <p:nvSpPr>
          <p:cNvPr id="5" name="Text 2">
            <a:extLst>
              <a:ext uri="{FF2B5EF4-FFF2-40B4-BE49-F238E27FC236}">
                <a16:creationId xmlns:a16="http://schemas.microsoft.com/office/drawing/2014/main" id="{DD4C17C3-E1D5-31CE-9833-F8DF2C9BE384}"/>
              </a:ext>
            </a:extLst>
          </p:cNvPr>
          <p:cNvSpPr/>
          <p:nvPr/>
        </p:nvSpPr>
        <p:spPr>
          <a:xfrm>
            <a:off x="635925" y="161658"/>
            <a:ext cx="6763682" cy="505721"/>
          </a:xfrm>
          <a:prstGeom prst="rect">
            <a:avLst/>
          </a:prstGeom>
          <a:noFill/>
          <a:ln/>
        </p:spPr>
        <p:txBody>
          <a:bodyPr wrap="none" lIns="0" tIns="0" rIns="0" bIns="0" rtlCol="0" anchor="t"/>
          <a:lstStyle/>
          <a:p>
            <a:r>
              <a:rPr lang="en-GB" sz="2800" b="1" dirty="0">
                <a:solidFill>
                  <a:srgbClr val="008080"/>
                </a:solidFill>
                <a:latin typeface="Arial" panose="020B0604020202020204" pitchFamily="34" charset="0"/>
                <a:cs typeface="Arial" panose="020B0604020202020204" pitchFamily="34" charset="0"/>
              </a:rPr>
              <a:t>Recommendations for Practice Improvement</a:t>
            </a:r>
            <a:endParaRPr lang="en-US" sz="2800" b="1" dirty="0">
              <a:solidFill>
                <a:srgbClr val="008080"/>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F37112B-D5AE-053A-D722-538CD3D498C7}"/>
              </a:ext>
            </a:extLst>
          </p:cNvPr>
          <p:cNvSpPr txBox="1"/>
          <p:nvPr/>
        </p:nvSpPr>
        <p:spPr>
          <a:xfrm>
            <a:off x="509316" y="1120676"/>
            <a:ext cx="4090820" cy="3613746"/>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Full integration of the Chronic Care Model across NHS trusts</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Expand early arthritis clinics and rapid referral pathways</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Invest in workforce development: rheumatologists, specialist nurses, allied health professionals</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Standardise IT-enabled shared care plans for multidisciplinary coordination</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Enhance patient self-management support via digital platforms and education</a:t>
            </a:r>
          </a:p>
        </p:txBody>
      </p:sp>
      <p:sp>
        <p:nvSpPr>
          <p:cNvPr id="2" name="TextBox 1">
            <a:extLst>
              <a:ext uri="{FF2B5EF4-FFF2-40B4-BE49-F238E27FC236}">
                <a16:creationId xmlns:a16="http://schemas.microsoft.com/office/drawing/2014/main" id="{2A5261F3-23EC-A9A1-8611-7EC97DE9C2BA}"/>
              </a:ext>
            </a:extLst>
          </p:cNvPr>
          <p:cNvSpPr txBox="1"/>
          <p:nvPr/>
        </p:nvSpPr>
        <p:spPr>
          <a:xfrm>
            <a:off x="4778262" y="5819616"/>
            <a:ext cx="7146511" cy="1169551"/>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Fig.8. </a:t>
            </a:r>
            <a:r>
              <a:rPr lang="en-US" sz="1400" dirty="0">
                <a:latin typeface="Arial" panose="020B0604020202020204" pitchFamily="34" charset="0"/>
                <a:cs typeface="Arial" panose="020B0604020202020204" pitchFamily="34" charset="0"/>
              </a:rPr>
              <a:t>Algorithm for rheumatoid arthritis management based on 2016 EULAR recommendations, outlining stepwise use of </a:t>
            </a:r>
            <a:r>
              <a:rPr lang="en-US" sz="1400" dirty="0" err="1">
                <a:latin typeface="Arial" panose="020B0604020202020204" pitchFamily="34" charset="0"/>
                <a:cs typeface="Arial" panose="020B0604020202020204" pitchFamily="34" charset="0"/>
              </a:rPr>
              <a:t>csDMARDs</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bDMARDs</a:t>
            </a:r>
            <a:r>
              <a:rPr lang="en-US" sz="1400" dirty="0">
                <a:latin typeface="Arial" panose="020B0604020202020204" pitchFamily="34" charset="0"/>
                <a:cs typeface="Arial" panose="020B0604020202020204" pitchFamily="34" charset="0"/>
              </a:rPr>
              <a:t>, and </a:t>
            </a:r>
            <a:r>
              <a:rPr lang="en-US" sz="1400" dirty="0" err="1">
                <a:latin typeface="Arial" panose="020B0604020202020204" pitchFamily="34" charset="0"/>
                <a:cs typeface="Arial" panose="020B0604020202020204" pitchFamily="34" charset="0"/>
              </a:rPr>
              <a:t>tsDMARDs</a:t>
            </a:r>
            <a:r>
              <a:rPr lang="en-US" sz="1400" dirty="0">
                <a:latin typeface="Arial" panose="020B0604020202020204" pitchFamily="34" charset="0"/>
                <a:cs typeface="Arial" panose="020B0604020202020204" pitchFamily="34" charset="0"/>
              </a:rPr>
              <a:t> guided by disease activity and prognostic factors. Abbreviations: ACPA, RF, MTX, TNF, IL, EMA, and FDA</a:t>
            </a:r>
            <a:r>
              <a:rPr lang="en-GB" sz="1400" dirty="0">
                <a:latin typeface="Arial" panose="020B0604020202020204" pitchFamily="34" charset="0"/>
                <a:cs typeface="Arial" panose="020B0604020202020204" pitchFamily="34" charset="0"/>
              </a:rPr>
              <a:t> (Smolen et al., 2020).</a:t>
            </a:r>
            <a:endParaRPr lang="en-US" sz="1400" dirty="0">
              <a:latin typeface="Arial" panose="020B0604020202020204" pitchFamily="34" charset="0"/>
              <a:cs typeface="Arial" panose="020B0604020202020204" pitchFamily="34" charset="0"/>
            </a:endParaRPr>
          </a:p>
          <a:p>
            <a:pPr algn="just"/>
            <a:endParaRPr lang="en-US" sz="1400" dirty="0">
              <a:latin typeface="Arial" panose="020B0604020202020204" pitchFamily="34" charset="0"/>
              <a:cs typeface="Arial" panose="020B0604020202020204" pitchFamily="34" charset="0"/>
            </a:endParaRPr>
          </a:p>
        </p:txBody>
      </p:sp>
      <p:pic>
        <p:nvPicPr>
          <p:cNvPr id="5124" name="Picture 4">
            <a:extLst>
              <a:ext uri="{FF2B5EF4-FFF2-40B4-BE49-F238E27FC236}">
                <a16:creationId xmlns:a16="http://schemas.microsoft.com/office/drawing/2014/main" id="{405F9436-18BB-806F-EBEF-2B52C54645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3641"/>
          <a:stretch>
            <a:fillRect/>
          </a:stretch>
        </p:blipFill>
        <p:spPr bwMode="auto">
          <a:xfrm>
            <a:off x="4778261" y="667379"/>
            <a:ext cx="7146511" cy="5152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7998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D9F2D-6102-F837-C1D5-CD073A69C765}"/>
            </a:ext>
          </a:extLst>
        </p:cNvPr>
        <p:cNvGrpSpPr/>
        <p:nvPr/>
      </p:nvGrpSpPr>
      <p:grpSpPr>
        <a:xfrm>
          <a:off x="0" y="0"/>
          <a:ext cx="0" cy="0"/>
          <a:chOff x="0" y="0"/>
          <a:chExt cx="0" cy="0"/>
        </a:xfrm>
      </p:grpSpPr>
      <p:sp>
        <p:nvSpPr>
          <p:cNvPr id="5" name="Text 2">
            <a:extLst>
              <a:ext uri="{FF2B5EF4-FFF2-40B4-BE49-F238E27FC236}">
                <a16:creationId xmlns:a16="http://schemas.microsoft.com/office/drawing/2014/main" id="{AC83A8DF-E2B9-73C5-8A1C-D0B2EEE1A3D1}"/>
              </a:ext>
            </a:extLst>
          </p:cNvPr>
          <p:cNvSpPr/>
          <p:nvPr/>
        </p:nvSpPr>
        <p:spPr>
          <a:xfrm>
            <a:off x="635925" y="161658"/>
            <a:ext cx="6763682" cy="505721"/>
          </a:xfrm>
          <a:prstGeom prst="rect">
            <a:avLst/>
          </a:prstGeom>
          <a:noFill/>
          <a:ln/>
        </p:spPr>
        <p:txBody>
          <a:bodyPr wrap="none" lIns="0" tIns="0" rIns="0" bIns="0" rtlCol="0" anchor="t"/>
          <a:lstStyle/>
          <a:p>
            <a:r>
              <a:rPr lang="en-GB" sz="2800" b="1" dirty="0">
                <a:solidFill>
                  <a:srgbClr val="008080"/>
                </a:solidFill>
                <a:latin typeface="Arial" panose="020B0604020202020204" pitchFamily="34" charset="0"/>
                <a:cs typeface="Arial" panose="020B0604020202020204" pitchFamily="34" charset="0"/>
              </a:rPr>
              <a:t>Conclusion and Future Directions</a:t>
            </a:r>
          </a:p>
        </p:txBody>
      </p:sp>
      <p:sp>
        <p:nvSpPr>
          <p:cNvPr id="3" name="TextBox 2">
            <a:extLst>
              <a:ext uri="{FF2B5EF4-FFF2-40B4-BE49-F238E27FC236}">
                <a16:creationId xmlns:a16="http://schemas.microsoft.com/office/drawing/2014/main" id="{D74C6CF7-A186-F61C-D678-72CB4CA25401}"/>
              </a:ext>
            </a:extLst>
          </p:cNvPr>
          <p:cNvSpPr txBox="1"/>
          <p:nvPr/>
        </p:nvSpPr>
        <p:spPr>
          <a:xfrm>
            <a:off x="495248" y="951864"/>
            <a:ext cx="4090820" cy="3930371"/>
          </a:xfrm>
          <a:prstGeom prst="rect">
            <a:avLst/>
          </a:prstGeom>
          <a:noFill/>
        </p:spPr>
        <p:txBody>
          <a:bodyPr wrap="square">
            <a:spAutoFit/>
          </a:bodyPr>
          <a:lstStyle/>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UK management is evidence-based but inconsistently applied</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Key barriers: access, workforce, data integration, patient adherence</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Strengths: patient-</a:t>
            </a:r>
            <a:r>
              <a:rPr lang="en-US" altLang="en-US" sz="1400" dirty="0" err="1">
                <a:latin typeface="Arial" panose="020B0604020202020204" pitchFamily="34" charset="0"/>
              </a:rPr>
              <a:t>centred</a:t>
            </a:r>
            <a:r>
              <a:rPr lang="en-US" altLang="en-US" sz="1400" dirty="0">
                <a:latin typeface="Arial" panose="020B0604020202020204" pitchFamily="34" charset="0"/>
              </a:rPr>
              <a:t> care, guideline-driven pathways</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Recommendations: CCM implementation, early intervention, digital self-management, workforce expansion</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Future research: evaluating new models of care, addressing inequities, long-term outcome measurement</a:t>
            </a:r>
          </a:p>
        </p:txBody>
      </p:sp>
      <p:sp>
        <p:nvSpPr>
          <p:cNvPr id="2" name="TextBox 1">
            <a:extLst>
              <a:ext uri="{FF2B5EF4-FFF2-40B4-BE49-F238E27FC236}">
                <a16:creationId xmlns:a16="http://schemas.microsoft.com/office/drawing/2014/main" id="{977ACEEF-EA2F-DD51-BBE4-159C2C64D466}"/>
              </a:ext>
            </a:extLst>
          </p:cNvPr>
          <p:cNvSpPr txBox="1"/>
          <p:nvPr/>
        </p:nvSpPr>
        <p:spPr>
          <a:xfrm>
            <a:off x="4898684" y="5500468"/>
            <a:ext cx="7146511" cy="954107"/>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Fig.9. </a:t>
            </a:r>
            <a:r>
              <a:rPr lang="en-US" sz="1400" dirty="0">
                <a:latin typeface="Arial" panose="020B0604020202020204" pitchFamily="34" charset="0"/>
                <a:cs typeface="Arial" panose="020B0604020202020204" pitchFamily="34" charset="0"/>
              </a:rPr>
              <a:t>Treat-to-target (T2T) guides rheumatoid arthritis management, but unmet targets may indicate difficult-to-treat (D2T) disease. Identifying biological, comorbid, pain, and psychosocial factors supports earlier recognition and more personalized, adaptive treatment to improve long-term outcomes.</a:t>
            </a:r>
          </a:p>
        </p:txBody>
      </p:sp>
      <p:sp>
        <p:nvSpPr>
          <p:cNvPr id="6" name="TextBox 5">
            <a:extLst>
              <a:ext uri="{FF2B5EF4-FFF2-40B4-BE49-F238E27FC236}">
                <a16:creationId xmlns:a16="http://schemas.microsoft.com/office/drawing/2014/main" id="{75B6C561-AB79-733F-73AE-622D01CFDE2D}"/>
              </a:ext>
            </a:extLst>
          </p:cNvPr>
          <p:cNvSpPr txBox="1"/>
          <p:nvPr/>
        </p:nvSpPr>
        <p:spPr>
          <a:xfrm>
            <a:off x="8471939" y="6454575"/>
            <a:ext cx="3573256" cy="307777"/>
          </a:xfrm>
          <a:prstGeom prst="rect">
            <a:avLst/>
          </a:prstGeom>
          <a:noFill/>
        </p:spPr>
        <p:txBody>
          <a:bodyPr wrap="square">
            <a:spAutoFit/>
          </a:bodyPr>
          <a:lstStyle/>
          <a:p>
            <a:r>
              <a:rPr lang="en-GB" sz="1400" b="0" i="0" u="none" strike="noStrike" dirty="0">
                <a:solidFill>
                  <a:srgbClr val="000000"/>
                </a:solidFill>
                <a:effectLst/>
                <a:latin typeface="Arial" panose="020B0604020202020204" pitchFamily="34" charset="0"/>
                <a:cs typeface="Arial" panose="020B0604020202020204" pitchFamily="34" charset="0"/>
              </a:rPr>
              <a:t>(Hunter &amp; Bierma-Zeinstra, 2019)</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0346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8812E1-A129-628D-9FB4-EC5EA185F9BF}"/>
              </a:ext>
            </a:extLst>
          </p:cNvPr>
          <p:cNvSpPr txBox="1"/>
          <p:nvPr/>
        </p:nvSpPr>
        <p:spPr>
          <a:xfrm>
            <a:off x="293077" y="0"/>
            <a:ext cx="2309446" cy="800219"/>
          </a:xfrm>
          <a:prstGeom prst="rect">
            <a:avLst/>
          </a:prstGeom>
          <a:noFill/>
        </p:spPr>
        <p:txBody>
          <a:bodyPr wrap="square" rtlCol="0">
            <a:spAutoFit/>
          </a:bodyPr>
          <a:lstStyle/>
          <a:p>
            <a:r>
              <a:rPr lang="en-GB" sz="2800" b="1" dirty="0">
                <a:solidFill>
                  <a:srgbClr val="008080"/>
                </a:solidFill>
                <a:latin typeface="Arial" panose="020B0604020202020204" pitchFamily="34" charset="0"/>
                <a:cs typeface="Arial" panose="020B0604020202020204" pitchFamily="34" charset="0"/>
              </a:rPr>
              <a:t>References</a:t>
            </a:r>
          </a:p>
          <a:p>
            <a:endParaRPr lang="en-US" dirty="0"/>
          </a:p>
        </p:txBody>
      </p:sp>
      <p:sp>
        <p:nvSpPr>
          <p:cNvPr id="3" name="Rectangle 1">
            <a:extLst>
              <a:ext uri="{FF2B5EF4-FFF2-40B4-BE49-F238E27FC236}">
                <a16:creationId xmlns:a16="http://schemas.microsoft.com/office/drawing/2014/main" id="{294F18D9-EE13-CA61-2310-BF106EF31D69}"/>
              </a:ext>
            </a:extLst>
          </p:cNvPr>
          <p:cNvSpPr>
            <a:spLocks noChangeArrowheads="1"/>
          </p:cNvSpPr>
          <p:nvPr/>
        </p:nvSpPr>
        <p:spPr bwMode="auto">
          <a:xfrm>
            <a:off x="-42349" y="665330"/>
            <a:ext cx="12276698" cy="61926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Arthritis UK. (2024). </a:t>
            </a:r>
            <a:r>
              <a:rPr kumimoji="0" lang="en-US" altLang="en-US" sz="1400" b="0" i="1" u="none" strike="noStrike" cap="none" normalizeH="0" baseline="0" dirty="0">
                <a:ln>
                  <a:noFill/>
                </a:ln>
                <a:solidFill>
                  <a:srgbClr val="000000"/>
                </a:solidFill>
                <a:effectLst/>
                <a:cs typeface="Arial" panose="020B0604020202020204" pitchFamily="34" charset="0"/>
              </a:rPr>
              <a:t>The State of Musculoskeletal Health</a:t>
            </a:r>
            <a:r>
              <a:rPr kumimoji="0" lang="en-US" altLang="en-US" sz="1400" b="0" i="0" u="none" strike="noStrike" cap="none" normalizeH="0" baseline="0" dirty="0">
                <a:ln>
                  <a:noFill/>
                </a:ln>
                <a:solidFill>
                  <a:srgbClr val="000000"/>
                </a:solidFill>
                <a:effectLst/>
                <a:cs typeface="Arial" panose="020B0604020202020204" pitchFamily="34" charset="0"/>
              </a:rPr>
              <a:t>. [online] Available at: https://</a:t>
            </a:r>
            <a:r>
              <a:rPr kumimoji="0" lang="en-US" altLang="en-US" sz="1400" b="0" i="0" u="none" strike="noStrike" cap="none" normalizeH="0" baseline="0" dirty="0" err="1">
                <a:ln>
                  <a:noFill/>
                </a:ln>
                <a:solidFill>
                  <a:srgbClr val="000000"/>
                </a:solidFill>
                <a:effectLst/>
                <a:cs typeface="Arial" panose="020B0604020202020204" pitchFamily="34" charset="0"/>
              </a:rPr>
              <a:t>www.arthritis-uk.org</a:t>
            </a:r>
            <a:r>
              <a:rPr kumimoji="0" lang="en-US" altLang="en-US" sz="1400" b="0" i="0" u="none" strike="noStrike" cap="none" normalizeH="0" baseline="0" dirty="0">
                <a:ln>
                  <a:noFill/>
                </a:ln>
                <a:solidFill>
                  <a:srgbClr val="000000"/>
                </a:solidFill>
                <a:effectLst/>
                <a:cs typeface="Arial" panose="020B0604020202020204" pitchFamily="34" charset="0"/>
              </a:rPr>
              <a:t>/policy-and-data/health-intelligence/the-state-of-musculoskeletal-health/.</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Bowman, S.J. and Guest, L. (2016). The national clinical audit for rheumatoid and early inflammatory arthritis. </a:t>
            </a:r>
            <a:r>
              <a:rPr kumimoji="0" lang="en-US" altLang="en-US" sz="1400" b="0" i="1" u="none" strike="noStrike" cap="none" normalizeH="0" baseline="0" dirty="0">
                <a:ln>
                  <a:noFill/>
                </a:ln>
                <a:solidFill>
                  <a:srgbClr val="000000"/>
                </a:solidFill>
                <a:effectLst/>
                <a:cs typeface="Arial" panose="020B0604020202020204" pitchFamily="34" charset="0"/>
              </a:rPr>
              <a:t>Clinical Medicine</a:t>
            </a:r>
            <a:r>
              <a:rPr kumimoji="0" lang="en-US" altLang="en-US" sz="1400" b="0" i="0" u="none" strike="noStrike" cap="none" normalizeH="0" baseline="0" dirty="0">
                <a:ln>
                  <a:noFill/>
                </a:ln>
                <a:solidFill>
                  <a:srgbClr val="000000"/>
                </a:solidFill>
                <a:effectLst/>
                <a:cs typeface="Arial" panose="020B0604020202020204" pitchFamily="34" charset="0"/>
              </a:rPr>
              <a:t>, [online] 16(6), pp.500–501.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/10.7861/clinmedicine.16-6-500.</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Briggs, A.M., Woolf, A.D., </a:t>
            </a:r>
            <a:r>
              <a:rPr kumimoji="0" lang="en-US" altLang="en-US" sz="1400" b="0" i="0" u="none" strike="noStrike" cap="none" normalizeH="0" baseline="0" dirty="0" err="1">
                <a:ln>
                  <a:noFill/>
                </a:ln>
                <a:solidFill>
                  <a:srgbClr val="000000"/>
                </a:solidFill>
                <a:effectLst/>
                <a:cs typeface="Arial" panose="020B0604020202020204" pitchFamily="34" charset="0"/>
              </a:rPr>
              <a:t>Dreinhöfer</a:t>
            </a:r>
            <a:r>
              <a:rPr kumimoji="0" lang="en-US" altLang="en-US" sz="1400" b="0" i="0" u="none" strike="noStrike" cap="none" normalizeH="0" baseline="0" dirty="0">
                <a:ln>
                  <a:noFill/>
                </a:ln>
                <a:solidFill>
                  <a:srgbClr val="000000"/>
                </a:solidFill>
                <a:effectLst/>
                <a:cs typeface="Arial" panose="020B0604020202020204" pitchFamily="34" charset="0"/>
              </a:rPr>
              <a:t>, K., Homb, N., Hoy, D.G., </a:t>
            </a:r>
            <a:r>
              <a:rPr kumimoji="0" lang="en-US" altLang="en-US" sz="1400" b="0" i="0" u="none" strike="noStrike" cap="none" normalizeH="0" baseline="0" dirty="0" err="1">
                <a:ln>
                  <a:noFill/>
                </a:ln>
                <a:solidFill>
                  <a:srgbClr val="000000"/>
                </a:solidFill>
                <a:effectLst/>
                <a:cs typeface="Arial" panose="020B0604020202020204" pitchFamily="34" charset="0"/>
              </a:rPr>
              <a:t>Kopansky</a:t>
            </a:r>
            <a:r>
              <a:rPr kumimoji="0" lang="en-US" altLang="en-US" sz="1400" b="0" i="0" u="none" strike="noStrike" cap="none" normalizeH="0" baseline="0" dirty="0">
                <a:ln>
                  <a:noFill/>
                </a:ln>
                <a:solidFill>
                  <a:srgbClr val="000000"/>
                </a:solidFill>
                <a:effectLst/>
                <a:cs typeface="Arial" panose="020B0604020202020204" pitchFamily="34" charset="0"/>
              </a:rPr>
              <a:t>-Giles, D., Åkesson, K. and March, L. (2018). Reducing the global burden of musculoskeletal conditions. </a:t>
            </a:r>
            <a:r>
              <a:rPr kumimoji="0" lang="en-US" altLang="en-US" sz="1400" b="0" i="1" u="none" strike="noStrike" cap="none" normalizeH="0" baseline="0" dirty="0">
                <a:ln>
                  <a:noFill/>
                </a:ln>
                <a:solidFill>
                  <a:srgbClr val="000000"/>
                </a:solidFill>
                <a:effectLst/>
                <a:cs typeface="Arial" panose="020B0604020202020204" pitchFamily="34" charset="0"/>
              </a:rPr>
              <a:t>Bulletin of the World Health Organization</a:t>
            </a:r>
            <a:r>
              <a:rPr kumimoji="0" lang="en-US" altLang="en-US" sz="1400" b="0" i="0" u="none" strike="noStrike" cap="none" normalizeH="0" baseline="0" dirty="0">
                <a:ln>
                  <a:noFill/>
                </a:ln>
                <a:solidFill>
                  <a:srgbClr val="000000"/>
                </a:solidFill>
                <a:effectLst/>
                <a:cs typeface="Arial" panose="020B0604020202020204" pitchFamily="34" charset="0"/>
              </a:rPr>
              <a:t>, [online] 96(5), pp.366–368.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/10.2471/blt.17.204891.</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CDC (2024). </a:t>
            </a:r>
            <a:r>
              <a:rPr kumimoji="0" lang="en-US" altLang="en-US" sz="1400" b="0" i="1" u="none" strike="noStrike" cap="none" normalizeH="0" baseline="0" dirty="0">
                <a:ln>
                  <a:noFill/>
                </a:ln>
                <a:solidFill>
                  <a:srgbClr val="000000"/>
                </a:solidFill>
                <a:effectLst/>
                <a:cs typeface="Arial" panose="020B0604020202020204" pitchFamily="34" charset="0"/>
              </a:rPr>
              <a:t>Physical Activity and Self-Management Education Programs for Arthritis</a:t>
            </a:r>
            <a:r>
              <a:rPr kumimoji="0" lang="en-US" altLang="en-US" sz="1400" b="0" i="0" u="none" strike="noStrike" cap="none" normalizeH="0" baseline="0" dirty="0">
                <a:ln>
                  <a:noFill/>
                </a:ln>
                <a:solidFill>
                  <a:srgbClr val="000000"/>
                </a:solidFill>
                <a:effectLst/>
                <a:cs typeface="Arial" panose="020B0604020202020204" pitchFamily="34" charset="0"/>
              </a:rPr>
              <a:t>. [online] Arthritis. Available at: https://</a:t>
            </a:r>
            <a:r>
              <a:rPr kumimoji="0" lang="en-US" altLang="en-US" sz="1400" b="0" i="0" u="none" strike="noStrike" cap="none" normalizeH="0" baseline="0" dirty="0" err="1">
                <a:ln>
                  <a:noFill/>
                </a:ln>
                <a:solidFill>
                  <a:srgbClr val="000000"/>
                </a:solidFill>
                <a:effectLst/>
                <a:cs typeface="Arial" panose="020B0604020202020204" pitchFamily="34" charset="0"/>
              </a:rPr>
              <a:t>www.cdc.gov</a:t>
            </a:r>
            <a:r>
              <a:rPr kumimoji="0" lang="en-US" altLang="en-US" sz="1400" b="0" i="0" u="none" strike="noStrike" cap="none" normalizeH="0" baseline="0" dirty="0">
                <a:ln>
                  <a:noFill/>
                </a:ln>
                <a:solidFill>
                  <a:srgbClr val="000000"/>
                </a:solidFill>
                <a:effectLst/>
                <a:cs typeface="Arial" panose="020B0604020202020204" pitchFamily="34" charset="0"/>
              </a:rPr>
              <a:t>/arthritis/programs/</a:t>
            </a:r>
            <a:r>
              <a:rPr kumimoji="0" lang="en-US" altLang="en-US" sz="1400" b="0" i="0" u="none" strike="noStrike" cap="none" normalizeH="0" baseline="0" dirty="0" err="1">
                <a:ln>
                  <a:noFill/>
                </a:ln>
                <a:solidFill>
                  <a:srgbClr val="000000"/>
                </a:solidFill>
                <a:effectLst/>
                <a:cs typeface="Arial" panose="020B0604020202020204" pitchFamily="34" charset="0"/>
              </a:rPr>
              <a:t>index.html</a:t>
            </a:r>
            <a:r>
              <a:rPr kumimoji="0" lang="en-US" altLang="en-US" sz="1400" b="0" i="0" u="none" strike="noStrike" cap="none" normalizeH="0" baseline="0" dirty="0">
                <a:ln>
                  <a:noFill/>
                </a:ln>
                <a:solidFill>
                  <a:srgbClr val="000000"/>
                </a:solidFill>
                <a:effectLst/>
                <a:cs typeface="Arial" panose="020B0604020202020204" pitchFamily="34" charset="0"/>
              </a:rPr>
              <a: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Cross, M., Smith, E., Hoy, D., Nolte, S., Ackerman, I., Fransen, M., Bridgett, L., Williams, S., Guillemin, F., Hill, C.L., </a:t>
            </a:r>
            <a:r>
              <a:rPr kumimoji="0" lang="en-US" altLang="en-US" sz="1400" b="0" i="0" u="none" strike="noStrike" cap="none" normalizeH="0" baseline="0" dirty="0" err="1">
                <a:ln>
                  <a:noFill/>
                </a:ln>
                <a:solidFill>
                  <a:srgbClr val="000000"/>
                </a:solidFill>
                <a:effectLst/>
                <a:cs typeface="Arial" panose="020B0604020202020204" pitchFamily="34" charset="0"/>
              </a:rPr>
              <a:t>Laslett</a:t>
            </a:r>
            <a:r>
              <a:rPr kumimoji="0" lang="en-US" altLang="en-US" sz="1400" b="0" i="0" u="none" strike="noStrike" cap="none" normalizeH="0" baseline="0" dirty="0">
                <a:ln>
                  <a:noFill/>
                </a:ln>
                <a:solidFill>
                  <a:srgbClr val="000000"/>
                </a:solidFill>
                <a:effectLst/>
                <a:cs typeface="Arial" panose="020B0604020202020204" pitchFamily="34" charset="0"/>
              </a:rPr>
              <a:t>, L.L., Jones, G., </a:t>
            </a:r>
            <a:r>
              <a:rPr kumimoji="0" lang="en-US" altLang="en-US" sz="1400" b="0" i="0" u="none" strike="noStrike" cap="none" normalizeH="0" baseline="0" dirty="0" err="1">
                <a:ln>
                  <a:noFill/>
                </a:ln>
                <a:solidFill>
                  <a:srgbClr val="000000"/>
                </a:solidFill>
                <a:effectLst/>
                <a:cs typeface="Arial" panose="020B0604020202020204" pitchFamily="34" charset="0"/>
              </a:rPr>
              <a:t>Cicuttini</a:t>
            </a:r>
            <a:r>
              <a:rPr kumimoji="0" lang="en-US" altLang="en-US" sz="1400" b="0" i="0" u="none" strike="noStrike" cap="none" normalizeH="0" baseline="0" dirty="0">
                <a:ln>
                  <a:noFill/>
                </a:ln>
                <a:solidFill>
                  <a:srgbClr val="000000"/>
                </a:solidFill>
                <a:effectLst/>
                <a:cs typeface="Arial" panose="020B0604020202020204" pitchFamily="34" charset="0"/>
              </a:rPr>
              <a:t>, F., Osborne, R., Vos, T., Buchbinder, R., Woolf, A. and March, L. (2014). The global burden of hip and knee osteoarthritis: estimates from the Global Burden of Disease 2010 study. </a:t>
            </a:r>
            <a:r>
              <a:rPr kumimoji="0" lang="en-US" altLang="en-US" sz="1400" b="0" i="1" u="none" strike="noStrike" cap="none" normalizeH="0" baseline="0" dirty="0">
                <a:ln>
                  <a:noFill/>
                </a:ln>
                <a:solidFill>
                  <a:srgbClr val="000000"/>
                </a:solidFill>
                <a:effectLst/>
                <a:cs typeface="Arial" panose="020B0604020202020204" pitchFamily="34" charset="0"/>
              </a:rPr>
              <a:t>Annals of the Rheumatic Diseases</a:t>
            </a:r>
            <a:r>
              <a:rPr kumimoji="0" lang="en-US" altLang="en-US" sz="1400" b="0" i="0" u="none" strike="noStrike" cap="none" normalizeH="0" baseline="0" dirty="0">
                <a:ln>
                  <a:noFill/>
                </a:ln>
                <a:solidFill>
                  <a:srgbClr val="000000"/>
                </a:solidFill>
                <a:effectLst/>
                <a:cs typeface="Arial" panose="020B0604020202020204" pitchFamily="34" charset="0"/>
              </a:rPr>
              <a:t>, [online] 73(7), pp.1323–1330.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/10.1136/annrheumdis-2013-204763.</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Garreth (2025). </a:t>
            </a:r>
            <a:r>
              <a:rPr kumimoji="0" lang="en-US" altLang="en-US" sz="1400" b="0" i="1" u="none" strike="noStrike" cap="none" normalizeH="0" baseline="0" dirty="0">
                <a:ln>
                  <a:noFill/>
                </a:ln>
                <a:solidFill>
                  <a:srgbClr val="000000"/>
                </a:solidFill>
                <a:effectLst/>
                <a:cs typeface="Arial" panose="020B0604020202020204" pitchFamily="34" charset="0"/>
              </a:rPr>
              <a:t>Versus Arthritis Work Adjustment Plan | Self-manage at work</a:t>
            </a:r>
            <a:r>
              <a:rPr kumimoji="0" lang="en-US" altLang="en-US" sz="1400" b="0" i="0" u="none" strike="noStrike" cap="none" normalizeH="0" baseline="0" dirty="0">
                <a:ln>
                  <a:noFill/>
                </a:ln>
                <a:solidFill>
                  <a:srgbClr val="000000"/>
                </a:solidFill>
                <a:effectLst/>
                <a:cs typeface="Arial" panose="020B0604020202020204" pitchFamily="34" charset="0"/>
              </a:rPr>
              <a:t>. [online] </a:t>
            </a:r>
            <a:r>
              <a:rPr kumimoji="0" lang="en-US" altLang="en-US" sz="1400" b="0" i="0" u="none" strike="noStrike" cap="none" normalizeH="0" baseline="0" dirty="0" err="1">
                <a:ln>
                  <a:noFill/>
                </a:ln>
                <a:solidFill>
                  <a:srgbClr val="000000"/>
                </a:solidFill>
                <a:effectLst/>
                <a:cs typeface="Arial" panose="020B0604020202020204" pitchFamily="34" charset="0"/>
              </a:rPr>
              <a:t>Uk.net</a:t>
            </a:r>
            <a:r>
              <a:rPr kumimoji="0" lang="en-US" altLang="en-US" sz="1400" b="0" i="0" u="none" strike="noStrike" cap="none" normalizeH="0" baseline="0" dirty="0">
                <a:ln>
                  <a:noFill/>
                </a:ln>
                <a:solidFill>
                  <a:srgbClr val="000000"/>
                </a:solidFill>
                <a:effectLst/>
                <a:cs typeface="Arial" panose="020B0604020202020204" pitchFamily="34" charset="0"/>
              </a:rPr>
              <a:t>. Available at: https://</a:t>
            </a:r>
            <a:r>
              <a:rPr kumimoji="0" lang="en-US" altLang="en-US" sz="1400" b="0" i="0" u="none" strike="noStrike" cap="none" normalizeH="0" baseline="0" dirty="0" err="1">
                <a:ln>
                  <a:noFill/>
                </a:ln>
                <a:solidFill>
                  <a:srgbClr val="000000"/>
                </a:solidFill>
                <a:effectLst/>
                <a:cs typeface="Arial" panose="020B0604020202020204" pitchFamily="34" charset="0"/>
              </a:rPr>
              <a:t>arma.uk.net</a:t>
            </a:r>
            <a:r>
              <a:rPr kumimoji="0" lang="en-US" altLang="en-US" sz="1400" b="0" i="0" u="none" strike="noStrike" cap="none" normalizeH="0" baseline="0" dirty="0">
                <a:ln>
                  <a:noFill/>
                </a:ln>
                <a:solidFill>
                  <a:srgbClr val="000000"/>
                </a:solidFill>
                <a:effectLst/>
                <a:cs typeface="Arial" panose="020B0604020202020204" pitchFamily="34" charset="0"/>
              </a:rPr>
              <a:t>/versus-arthritis-work-adjustment-plan-self-manage-their-condition-in-work/ [Accessed 13 Apr. 2026].</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rgbClr val="000000"/>
                </a:solidFill>
                <a:effectLst/>
                <a:cs typeface="Arial" panose="020B0604020202020204" pitchFamily="34" charset="0"/>
              </a:rPr>
              <a:t>Gossec</a:t>
            </a:r>
            <a:r>
              <a:rPr kumimoji="0" lang="en-US" altLang="en-US" sz="1400" b="0" i="0" u="none" strike="noStrike" cap="none" normalizeH="0" baseline="0" dirty="0">
                <a:ln>
                  <a:noFill/>
                </a:ln>
                <a:solidFill>
                  <a:srgbClr val="000000"/>
                </a:solidFill>
                <a:effectLst/>
                <a:cs typeface="Arial" panose="020B0604020202020204" pitchFamily="34" charset="0"/>
              </a:rPr>
              <a:t>, L., </a:t>
            </a:r>
            <a:r>
              <a:rPr kumimoji="0" lang="en-US" altLang="en-US" sz="1400" b="0" i="0" u="none" strike="noStrike" cap="none" normalizeH="0" baseline="0" dirty="0" err="1">
                <a:ln>
                  <a:noFill/>
                </a:ln>
                <a:solidFill>
                  <a:srgbClr val="000000"/>
                </a:solidFill>
                <a:effectLst/>
                <a:cs typeface="Arial" panose="020B0604020202020204" pitchFamily="34" charset="0"/>
              </a:rPr>
              <a:t>Baraliakos</a:t>
            </a:r>
            <a:r>
              <a:rPr kumimoji="0" lang="en-US" altLang="en-US" sz="1400" b="0" i="0" u="none" strike="noStrike" cap="none" normalizeH="0" baseline="0" dirty="0">
                <a:ln>
                  <a:noFill/>
                </a:ln>
                <a:solidFill>
                  <a:srgbClr val="000000"/>
                </a:solidFill>
                <a:effectLst/>
                <a:cs typeface="Arial" panose="020B0604020202020204" pitchFamily="34" charset="0"/>
              </a:rPr>
              <a:t>, X., McInnes, I., </a:t>
            </a:r>
            <a:r>
              <a:rPr kumimoji="0" lang="en-US" altLang="en-US" sz="1400" b="0" i="0" u="none" strike="noStrike" cap="none" normalizeH="0" baseline="0" dirty="0" err="1">
                <a:ln>
                  <a:noFill/>
                </a:ln>
                <a:solidFill>
                  <a:srgbClr val="000000"/>
                </a:solidFill>
                <a:effectLst/>
                <a:cs typeface="Arial" panose="020B0604020202020204" pitchFamily="34" charset="0"/>
              </a:rPr>
              <a:t>Kerschbaumer</a:t>
            </a:r>
            <a:r>
              <a:rPr kumimoji="0" lang="en-US" altLang="en-US" sz="1400" b="0" i="0" u="none" strike="noStrike" cap="none" normalizeH="0" baseline="0" dirty="0">
                <a:ln>
                  <a:noFill/>
                </a:ln>
                <a:solidFill>
                  <a:srgbClr val="000000"/>
                </a:solidFill>
                <a:effectLst/>
                <a:cs typeface="Arial" panose="020B0604020202020204" pitchFamily="34" charset="0"/>
              </a:rPr>
              <a:t>, A., de Wit, M., </a:t>
            </a:r>
            <a:r>
              <a:rPr kumimoji="0" lang="en-US" altLang="en-US" sz="1400" b="0" i="0" u="none" strike="noStrike" cap="none" normalizeH="0" baseline="0" dirty="0" err="1">
                <a:ln>
                  <a:noFill/>
                </a:ln>
                <a:solidFill>
                  <a:srgbClr val="000000"/>
                </a:solidFill>
                <a:effectLst/>
                <a:cs typeface="Arial" panose="020B0604020202020204" pitchFamily="34" charset="0"/>
              </a:rPr>
              <a:t>Dougados</a:t>
            </a:r>
            <a:r>
              <a:rPr kumimoji="0" lang="en-US" altLang="en-US" sz="1400" b="0" i="0" u="none" strike="noStrike" cap="none" normalizeH="0" baseline="0" dirty="0">
                <a:ln>
                  <a:noFill/>
                </a:ln>
                <a:solidFill>
                  <a:srgbClr val="000000"/>
                </a:solidFill>
                <a:effectLst/>
                <a:cs typeface="Arial" panose="020B0604020202020204" pitchFamily="34" charset="0"/>
              </a:rPr>
              <a:t>, M., Primdahl, J., van der Heijde, D. and Smolen, J.S. (2020). Response to: ‘Comment on: “EULAR recommendations for the management of psoriatic arthritis with pharmacological therapies: 2019 update” by </a:t>
            </a:r>
            <a:r>
              <a:rPr kumimoji="0" lang="en-US" altLang="en-US" sz="1400" b="0" i="0" u="none" strike="noStrike" cap="none" normalizeH="0" baseline="0" dirty="0" err="1">
                <a:ln>
                  <a:noFill/>
                </a:ln>
                <a:solidFill>
                  <a:srgbClr val="000000"/>
                </a:solidFill>
                <a:effectLst/>
                <a:cs typeface="Arial" panose="020B0604020202020204" pitchFamily="34" charset="0"/>
              </a:rPr>
              <a:t>Gossec</a:t>
            </a:r>
            <a:r>
              <a:rPr kumimoji="0" lang="en-US" altLang="en-US" sz="1400" b="0" i="0" u="none" strike="noStrike" cap="none" normalizeH="0" baseline="0" dirty="0">
                <a:ln>
                  <a:noFill/>
                </a:ln>
                <a:solidFill>
                  <a:srgbClr val="000000"/>
                </a:solidFill>
                <a:effectLst/>
                <a:cs typeface="Arial" panose="020B0604020202020204" pitchFamily="34" charset="0"/>
              </a:rPr>
              <a:t> et al’ by Wei et al. </a:t>
            </a:r>
            <a:r>
              <a:rPr kumimoji="0" lang="en-US" altLang="en-US" sz="1400" b="0" i="1" u="none" strike="noStrike" cap="none" normalizeH="0" baseline="0" dirty="0">
                <a:ln>
                  <a:noFill/>
                </a:ln>
                <a:solidFill>
                  <a:srgbClr val="000000"/>
                </a:solidFill>
                <a:effectLst/>
                <a:cs typeface="Arial" panose="020B0604020202020204" pitchFamily="34" charset="0"/>
              </a:rPr>
              <a:t>Annals of the Rheumatic Diseases</a:t>
            </a:r>
            <a:r>
              <a:rPr kumimoji="0" lang="en-US" altLang="en-US" sz="1400" b="0" i="0" u="none" strike="noStrike" cap="none" normalizeH="0" baseline="0" dirty="0">
                <a:ln>
                  <a:noFill/>
                </a:ln>
                <a:solidFill>
                  <a:srgbClr val="000000"/>
                </a:solidFill>
                <a:effectLst/>
                <a:cs typeface="Arial" panose="020B0604020202020204" pitchFamily="34" charset="0"/>
              </a:rPr>
              <a:t>, p.annrheumdis-2020-218456.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/10.1136/annrheumdis-2020-218456.</a:t>
            </a:r>
          </a:p>
          <a:p>
            <a:pPr marL="285750" indent="-285750">
              <a:buFont typeface="Arial" panose="020B0604020202020204" pitchFamily="34" charset="0"/>
              <a:buChar char="•"/>
            </a:pPr>
            <a:r>
              <a:rPr lang="en-GB" sz="1400" dirty="0">
                <a:cs typeface="Arial" panose="020B0604020202020204" pitchFamily="34" charset="0"/>
              </a:rPr>
              <a:t>guideline NG100, N.I.C.E., 2018. Rheumatoid arthritis in adults: diagnosis and management. </a:t>
            </a:r>
            <a:r>
              <a:rPr lang="en-GB" sz="1400" i="1" dirty="0">
                <a:cs typeface="Arial" panose="020B0604020202020204" pitchFamily="34" charset="0"/>
              </a:rPr>
              <a:t>National Institute for Health and Care Excellence: London, UK</a:t>
            </a:r>
            <a:r>
              <a:rPr lang="en-GB" sz="1400" dirty="0">
                <a:cs typeface="Arial" panose="020B0604020202020204" pitchFamily="34" charset="0"/>
              </a:rPr>
              <a: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Healey, E.L., Lewis, M., Corp, N., Noureen Shivji, Danielle, Babatunde, O.O., Simkins, J., Bartlam, B., Rowlands, G. and Protheroe, J. (2023). Supported self-management for all with musculoskeletal pain: an inclusive approach to intervention development: the EASIER study. </a:t>
            </a:r>
            <a:r>
              <a:rPr kumimoji="0" lang="en-US" altLang="en-US" sz="1400" b="0" i="1" u="none" strike="noStrike" cap="none" normalizeH="0" baseline="0" dirty="0">
                <a:ln>
                  <a:noFill/>
                </a:ln>
                <a:solidFill>
                  <a:srgbClr val="000000"/>
                </a:solidFill>
                <a:effectLst/>
                <a:cs typeface="Arial" panose="020B0604020202020204" pitchFamily="34" charset="0"/>
              </a:rPr>
              <a:t>versus arthritis</a:t>
            </a:r>
            <a:r>
              <a:rPr kumimoji="0" lang="en-US" altLang="en-US" sz="1400" b="0" i="0" u="none" strike="noStrike" cap="none" normalizeH="0" baseline="0" dirty="0">
                <a:ln>
                  <a:noFill/>
                </a:ln>
                <a:solidFill>
                  <a:srgbClr val="000000"/>
                </a:solidFill>
                <a:effectLst/>
                <a:cs typeface="Arial" panose="020B0604020202020204" pitchFamily="34" charset="0"/>
              </a:rPr>
              <a:t>, 24(1).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/10.1186/s12891-023-06452-4.</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Hunter, D.J. and Bierma-Zeinstra, S. (2019). Osteoarthritis. </a:t>
            </a:r>
            <a:r>
              <a:rPr kumimoji="0" lang="en-US" altLang="en-US" sz="1400" b="0" i="1" u="none" strike="noStrike" cap="none" normalizeH="0" baseline="0" dirty="0">
                <a:ln>
                  <a:noFill/>
                </a:ln>
                <a:solidFill>
                  <a:srgbClr val="000000"/>
                </a:solidFill>
                <a:effectLst/>
                <a:cs typeface="Arial" panose="020B0604020202020204" pitchFamily="34" charset="0"/>
              </a:rPr>
              <a:t>The Lancet</a:t>
            </a:r>
            <a:r>
              <a:rPr kumimoji="0" lang="en-US" altLang="en-US" sz="1400" b="0" i="0" u="none" strike="noStrike" cap="none" normalizeH="0" baseline="0" dirty="0">
                <a:ln>
                  <a:noFill/>
                </a:ln>
                <a:solidFill>
                  <a:srgbClr val="000000"/>
                </a:solidFill>
                <a:effectLst/>
                <a:cs typeface="Arial" panose="020B0604020202020204" pitchFamily="34" charset="0"/>
              </a:rPr>
              <a:t>, 393(10182), pp.1745–1759.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/10.1016/s0140-6736(19)30417-9.</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Lee, R.R., Rashid, A., Thomson, W. and Cordingley, L. (2019). ‘Reluctant to assess pain’: A qualitative study of healthcare professionals’ beliefs about the role of pain in Juvenile Idiopathic Arthritis. </a:t>
            </a:r>
            <a:r>
              <a:rPr kumimoji="0" lang="en-US" altLang="en-US" sz="1400" b="0" i="1" u="none" strike="noStrike" cap="none" normalizeH="0" baseline="0" dirty="0">
                <a:ln>
                  <a:noFill/>
                </a:ln>
                <a:solidFill>
                  <a:srgbClr val="000000"/>
                </a:solidFill>
                <a:effectLst/>
                <a:cs typeface="Arial" panose="020B0604020202020204" pitchFamily="34" charset="0"/>
              </a:rPr>
              <a:t>Arthritis Care &amp; Research</a:t>
            </a:r>
            <a:r>
              <a:rPr kumimoji="0" lang="en-US" altLang="en-US" sz="1400" b="0" i="0" u="none" strike="noStrike" cap="none" normalizeH="0" baseline="0" dirty="0">
                <a:ln>
                  <a:noFill/>
                </a:ln>
                <a:solidFill>
                  <a:srgbClr val="000000"/>
                </a:solidFill>
                <a:effectLst/>
                <a:cs typeface="Arial" panose="020B0604020202020204" pitchFamily="34" charset="0"/>
              </a:rPr>
              <a:t>, 72(1).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/10.1002/acr.23827.</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rgbClr val="000000"/>
                </a:solidFill>
                <a:effectLst/>
                <a:cs typeface="Arial" panose="020B0604020202020204" pitchFamily="34" charset="0"/>
              </a:rPr>
              <a:t>Matcham</a:t>
            </a:r>
            <a:r>
              <a:rPr kumimoji="0" lang="en-US" altLang="en-US" sz="1400" b="0" i="0" u="none" strike="noStrike" cap="none" normalizeH="0" baseline="0" dirty="0">
                <a:ln>
                  <a:noFill/>
                </a:ln>
                <a:solidFill>
                  <a:srgbClr val="000000"/>
                </a:solidFill>
                <a:effectLst/>
                <a:cs typeface="Arial" panose="020B0604020202020204" pitchFamily="34" charset="0"/>
              </a:rPr>
              <a:t>, F., Rayner, L., Steer, S. and </a:t>
            </a:r>
            <a:r>
              <a:rPr kumimoji="0" lang="en-US" altLang="en-US" sz="1400" b="0" i="0" u="none" strike="noStrike" cap="none" normalizeH="0" baseline="0" dirty="0" err="1">
                <a:ln>
                  <a:noFill/>
                </a:ln>
                <a:solidFill>
                  <a:srgbClr val="000000"/>
                </a:solidFill>
                <a:effectLst/>
                <a:cs typeface="Arial" panose="020B0604020202020204" pitchFamily="34" charset="0"/>
              </a:rPr>
              <a:t>Hotopf</a:t>
            </a:r>
            <a:r>
              <a:rPr kumimoji="0" lang="en-US" altLang="en-US" sz="1400" b="0" i="0" u="none" strike="noStrike" cap="none" normalizeH="0" baseline="0" dirty="0">
                <a:ln>
                  <a:noFill/>
                </a:ln>
                <a:solidFill>
                  <a:srgbClr val="000000"/>
                </a:solidFill>
                <a:effectLst/>
                <a:cs typeface="Arial" panose="020B0604020202020204" pitchFamily="34" charset="0"/>
              </a:rPr>
              <a:t>, M. (2013). The prevalence of depression in rheumatoid arthritis: a systematic review and meta-analysis. </a:t>
            </a:r>
            <a:r>
              <a:rPr kumimoji="0" lang="en-US" altLang="en-US" sz="1400" b="0" i="1" u="none" strike="noStrike" cap="none" normalizeH="0" baseline="0" dirty="0">
                <a:ln>
                  <a:noFill/>
                </a:ln>
                <a:solidFill>
                  <a:srgbClr val="000000"/>
                </a:solidFill>
                <a:effectLst/>
                <a:cs typeface="Arial" panose="020B0604020202020204" pitchFamily="34" charset="0"/>
              </a:rPr>
              <a:t>Rheumatology</a:t>
            </a:r>
            <a:r>
              <a:rPr kumimoji="0" lang="en-US" altLang="en-US" sz="1400" b="0" i="0" u="none" strike="noStrike" cap="none" normalizeH="0" baseline="0" dirty="0">
                <a:ln>
                  <a:noFill/>
                </a:ln>
                <a:solidFill>
                  <a:srgbClr val="000000"/>
                </a:solidFill>
                <a:effectLst/>
                <a:cs typeface="Arial" panose="020B0604020202020204" pitchFamily="34" charset="0"/>
              </a:rPr>
              <a:t>, 52(12), pp.2136–2148.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/10.1093/rheumatology/ket169.</a:t>
            </a:r>
          </a:p>
        </p:txBody>
      </p:sp>
    </p:spTree>
    <p:extLst>
      <p:ext uri="{BB962C8B-B14F-4D97-AF65-F5344CB8AC3E}">
        <p14:creationId xmlns:p14="http://schemas.microsoft.com/office/powerpoint/2010/main" val="3638553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0335D2-5C37-A167-B346-D689691A7356}"/>
              </a:ext>
            </a:extLst>
          </p:cNvPr>
          <p:cNvSpPr txBox="1"/>
          <p:nvPr/>
        </p:nvSpPr>
        <p:spPr>
          <a:xfrm>
            <a:off x="0" y="274290"/>
            <a:ext cx="12192000" cy="6309420"/>
          </a:xfrm>
          <a:prstGeom prst="rect">
            <a:avLst/>
          </a:prstGeom>
          <a:noFill/>
        </p:spPr>
        <p:txBody>
          <a:bodyPr wrap="square">
            <a:spAutoFit/>
          </a:bodyPr>
          <a:lstStyle/>
          <a:p>
            <a:pPr marL="285750" indent="-285750" eaLnBrk="0" fontAlgn="base" hangingPunct="0">
              <a:spcBef>
                <a:spcPct val="0"/>
              </a:spcBef>
              <a:spcAft>
                <a:spcPct val="0"/>
              </a:spcAft>
              <a:buFont typeface="Arial" panose="020B0604020202020204" pitchFamily="34" charset="0"/>
              <a:buChar char="•"/>
            </a:pPr>
            <a:r>
              <a:rPr lang="en-US" altLang="en-US" sz="1400" dirty="0">
                <a:solidFill>
                  <a:srgbClr val="000000"/>
                </a:solidFill>
                <a:latin typeface="Arial" panose="020B0604020202020204" pitchFamily="34" charset="0"/>
                <a:cs typeface="Arial" panose="020B0604020202020204" pitchFamily="34" charset="0"/>
              </a:rPr>
              <a:t>McDermott, G.C., </a:t>
            </a:r>
            <a:r>
              <a:rPr lang="en-US" altLang="en-US" sz="1400" dirty="0" err="1">
                <a:solidFill>
                  <a:srgbClr val="000000"/>
                </a:solidFill>
                <a:latin typeface="Arial" panose="020B0604020202020204" pitchFamily="34" charset="0"/>
                <a:cs typeface="Arial" panose="020B0604020202020204" pitchFamily="34" charset="0"/>
              </a:rPr>
              <a:t>Monshizadeh</a:t>
            </a:r>
            <a:r>
              <a:rPr lang="en-US" altLang="en-US" sz="1400" dirty="0">
                <a:solidFill>
                  <a:srgbClr val="000000"/>
                </a:solidFill>
                <a:latin typeface="Arial" panose="020B0604020202020204" pitchFamily="34" charset="0"/>
                <a:cs typeface="Arial" panose="020B0604020202020204" pitchFamily="34" charset="0"/>
              </a:rPr>
              <a:t>, A., Selzer, F., Zhao, S.S., Ermann, J. and Katz, J.N. (2024). Factors Associated With Diagnostic Delay in Axial Spondyloarthritis: Impact of Clinical Factors and Social Vulnerability. </a:t>
            </a:r>
            <a:r>
              <a:rPr lang="en-US" altLang="en-US" sz="1400" i="1" dirty="0">
                <a:solidFill>
                  <a:srgbClr val="000000"/>
                </a:solidFill>
                <a:latin typeface="Arial" panose="020B0604020202020204" pitchFamily="34" charset="0"/>
                <a:cs typeface="Arial" panose="020B0604020202020204" pitchFamily="34" charset="0"/>
              </a:rPr>
              <a:t>Arthritis Care &amp; Research</a:t>
            </a:r>
            <a:r>
              <a:rPr lang="en-US" altLang="en-US" sz="1400" dirty="0">
                <a:solidFill>
                  <a:srgbClr val="000000"/>
                </a:solidFill>
                <a:latin typeface="Arial" panose="020B0604020202020204" pitchFamily="34" charset="0"/>
                <a:cs typeface="Arial" panose="020B0604020202020204" pitchFamily="34" charset="0"/>
              </a:rPr>
              <a:t>, 76(4), pp.541–549. </a:t>
            </a:r>
            <a:r>
              <a:rPr lang="en-US" altLang="en-US" sz="1400" dirty="0" err="1">
                <a:solidFill>
                  <a:srgbClr val="000000"/>
                </a:solidFill>
                <a:latin typeface="Arial" panose="020B0604020202020204" pitchFamily="34" charset="0"/>
                <a:cs typeface="Arial" panose="020B0604020202020204" pitchFamily="34" charset="0"/>
              </a:rPr>
              <a:t>doi:https</a:t>
            </a:r>
            <a:r>
              <a:rPr lang="en-US" altLang="en-US" sz="1400" dirty="0">
                <a:solidFill>
                  <a:srgbClr val="000000"/>
                </a:solidFill>
                <a:latin typeface="Arial" panose="020B0604020202020204" pitchFamily="34" charset="0"/>
                <a:cs typeface="Arial" panose="020B0604020202020204" pitchFamily="34" charset="0"/>
              </a:rPr>
              <a:t>://</a:t>
            </a:r>
            <a:r>
              <a:rPr lang="en-US" altLang="en-US" sz="1400" dirty="0" err="1">
                <a:solidFill>
                  <a:srgbClr val="000000"/>
                </a:solidFill>
                <a:latin typeface="Arial" panose="020B0604020202020204" pitchFamily="34" charset="0"/>
                <a:cs typeface="Arial" panose="020B0604020202020204" pitchFamily="34" charset="0"/>
              </a:rPr>
              <a:t>doi.org</a:t>
            </a:r>
            <a:r>
              <a:rPr lang="en-US" altLang="en-US" sz="1400" dirty="0">
                <a:solidFill>
                  <a:srgbClr val="000000"/>
                </a:solidFill>
                <a:latin typeface="Arial" panose="020B0604020202020204" pitchFamily="34" charset="0"/>
                <a:cs typeface="Arial" panose="020B0604020202020204" pitchFamily="34" charset="0"/>
              </a:rPr>
              <a:t>/10.1002/acr.25264.</a:t>
            </a:r>
          </a:p>
          <a:p>
            <a:pPr marL="285750" indent="-285750" eaLnBrk="0" fontAlgn="base" hangingPunct="0">
              <a:spcBef>
                <a:spcPct val="0"/>
              </a:spcBef>
              <a:spcAft>
                <a:spcPct val="0"/>
              </a:spcAft>
              <a:buFont typeface="Arial" panose="020B0604020202020204" pitchFamily="34" charset="0"/>
              <a:buChar char="•"/>
            </a:pPr>
            <a:r>
              <a:rPr lang="en-US" altLang="en-US" sz="1400" dirty="0">
                <a:solidFill>
                  <a:srgbClr val="000000"/>
                </a:solidFill>
                <a:latin typeface="Arial" panose="020B0604020202020204" pitchFamily="34" charset="0"/>
                <a:cs typeface="Arial" panose="020B0604020202020204" pitchFamily="34" charset="0"/>
              </a:rPr>
              <a:t>McInnes, I.B. and </a:t>
            </a:r>
            <a:r>
              <a:rPr lang="en-US" altLang="en-US" sz="1400" dirty="0" err="1">
                <a:solidFill>
                  <a:srgbClr val="000000"/>
                </a:solidFill>
                <a:latin typeface="Arial" panose="020B0604020202020204" pitchFamily="34" charset="0"/>
                <a:cs typeface="Arial" panose="020B0604020202020204" pitchFamily="34" charset="0"/>
              </a:rPr>
              <a:t>Schett</a:t>
            </a:r>
            <a:r>
              <a:rPr lang="en-US" altLang="en-US" sz="1400" dirty="0">
                <a:solidFill>
                  <a:srgbClr val="000000"/>
                </a:solidFill>
                <a:latin typeface="Arial" panose="020B0604020202020204" pitchFamily="34" charset="0"/>
                <a:cs typeface="Arial" panose="020B0604020202020204" pitchFamily="34" charset="0"/>
              </a:rPr>
              <a:t>, G. (2007). Cytokines in the pathogenesis of rheumatoid arthritis. </a:t>
            </a:r>
            <a:r>
              <a:rPr lang="en-US" altLang="en-US" sz="1400" i="1" dirty="0">
                <a:solidFill>
                  <a:srgbClr val="000000"/>
                </a:solidFill>
                <a:latin typeface="Arial" panose="020B0604020202020204" pitchFamily="34" charset="0"/>
                <a:cs typeface="Arial" panose="020B0604020202020204" pitchFamily="34" charset="0"/>
              </a:rPr>
              <a:t>Nature Reviews Immunology</a:t>
            </a:r>
            <a:r>
              <a:rPr lang="en-US" altLang="en-US" sz="1400" dirty="0">
                <a:solidFill>
                  <a:srgbClr val="000000"/>
                </a:solidFill>
                <a:latin typeface="Arial" panose="020B0604020202020204" pitchFamily="34" charset="0"/>
                <a:cs typeface="Arial" panose="020B0604020202020204" pitchFamily="34" charset="0"/>
              </a:rPr>
              <a:t>, 7(6), pp.429–442. </a:t>
            </a:r>
            <a:r>
              <a:rPr lang="en-US" altLang="en-US" sz="1400" dirty="0" err="1">
                <a:solidFill>
                  <a:srgbClr val="000000"/>
                </a:solidFill>
                <a:latin typeface="Arial" panose="020B0604020202020204" pitchFamily="34" charset="0"/>
                <a:cs typeface="Arial" panose="020B0604020202020204" pitchFamily="34" charset="0"/>
              </a:rPr>
              <a:t>doi:https</a:t>
            </a:r>
            <a:r>
              <a:rPr lang="en-US" altLang="en-US" sz="1400" dirty="0">
                <a:solidFill>
                  <a:srgbClr val="000000"/>
                </a:solidFill>
                <a:latin typeface="Arial" panose="020B0604020202020204" pitchFamily="34" charset="0"/>
                <a:cs typeface="Arial" panose="020B0604020202020204" pitchFamily="34" charset="0"/>
              </a:rPr>
              <a:t>://</a:t>
            </a:r>
            <a:r>
              <a:rPr lang="en-US" altLang="en-US" sz="1400" dirty="0" err="1">
                <a:solidFill>
                  <a:srgbClr val="000000"/>
                </a:solidFill>
                <a:latin typeface="Arial" panose="020B0604020202020204" pitchFamily="34" charset="0"/>
                <a:cs typeface="Arial" panose="020B0604020202020204" pitchFamily="34" charset="0"/>
              </a:rPr>
              <a:t>doi.org</a:t>
            </a:r>
            <a:r>
              <a:rPr lang="en-US" altLang="en-US" sz="1400" dirty="0">
                <a:solidFill>
                  <a:srgbClr val="000000"/>
                </a:solidFill>
                <a:latin typeface="Arial" panose="020B0604020202020204" pitchFamily="34" charset="0"/>
                <a:cs typeface="Arial" panose="020B0604020202020204" pitchFamily="34" charset="0"/>
              </a:rPr>
              <a:t>/10.1038/nri2094.</a:t>
            </a:r>
          </a:p>
          <a:p>
            <a:pPr marL="285750" indent="-285750" eaLnBrk="0" fontAlgn="base" hangingPunct="0">
              <a:spcBef>
                <a:spcPct val="0"/>
              </a:spcBef>
              <a:spcAft>
                <a:spcPct val="0"/>
              </a:spcAft>
              <a:buFont typeface="Arial" panose="020B0604020202020204" pitchFamily="34" charset="0"/>
              <a:buChar char="•"/>
            </a:pPr>
            <a:r>
              <a:rPr lang="en-US" altLang="en-US" sz="1400" dirty="0">
                <a:solidFill>
                  <a:srgbClr val="000000"/>
                </a:solidFill>
                <a:latin typeface="Arial" panose="020B0604020202020204" pitchFamily="34" charset="0"/>
                <a:cs typeface="Arial" panose="020B0604020202020204" pitchFamily="34" charset="0"/>
              </a:rPr>
              <a:t>Messier, S.P., Mihalko, S.L., Legault, C., Miller, G.D., Nicklas, B.J., DeVita, P., Beavers, D.P., Hunter, D.J., Lyles, M.F., Eckstein, F., Williamson, J.D., Carr, J.J., </a:t>
            </a:r>
            <a:r>
              <a:rPr lang="en-US" altLang="en-US" sz="1400" dirty="0" err="1">
                <a:solidFill>
                  <a:srgbClr val="000000"/>
                </a:solidFill>
                <a:latin typeface="Arial" panose="020B0604020202020204" pitchFamily="34" charset="0"/>
                <a:cs typeface="Arial" panose="020B0604020202020204" pitchFamily="34" charset="0"/>
              </a:rPr>
              <a:t>Guermazi</a:t>
            </a:r>
            <a:r>
              <a:rPr lang="en-US" altLang="en-US" sz="1400" dirty="0">
                <a:solidFill>
                  <a:srgbClr val="000000"/>
                </a:solidFill>
                <a:latin typeface="Arial" panose="020B0604020202020204" pitchFamily="34" charset="0"/>
                <a:cs typeface="Arial" panose="020B0604020202020204" pitchFamily="34" charset="0"/>
              </a:rPr>
              <a:t>, A. and Loeser, R.F. (2013). Effects of Intensive Diet and Exercise on Knee Joint Loads, Inflammation, and Clinical Outcomes Among Overweight and Obese Adults With Knee Osteoarthritis. </a:t>
            </a:r>
            <a:r>
              <a:rPr lang="en-US" altLang="en-US" sz="1400" i="1" dirty="0">
                <a:solidFill>
                  <a:srgbClr val="000000"/>
                </a:solidFill>
                <a:latin typeface="Arial" panose="020B0604020202020204" pitchFamily="34" charset="0"/>
                <a:cs typeface="Arial" panose="020B0604020202020204" pitchFamily="34" charset="0"/>
              </a:rPr>
              <a:t>JAMA</a:t>
            </a:r>
            <a:r>
              <a:rPr lang="en-US" altLang="en-US" sz="1400" dirty="0">
                <a:solidFill>
                  <a:srgbClr val="000000"/>
                </a:solidFill>
                <a:latin typeface="Arial" panose="020B0604020202020204" pitchFamily="34" charset="0"/>
                <a:cs typeface="Arial" panose="020B0604020202020204" pitchFamily="34" charset="0"/>
              </a:rPr>
              <a:t>, [online] 310(12), p.1263. </a:t>
            </a:r>
            <a:r>
              <a:rPr lang="en-US" altLang="en-US" sz="1400" dirty="0" err="1">
                <a:solidFill>
                  <a:srgbClr val="000000"/>
                </a:solidFill>
                <a:latin typeface="Arial" panose="020B0604020202020204" pitchFamily="34" charset="0"/>
                <a:cs typeface="Arial" panose="020B0604020202020204" pitchFamily="34" charset="0"/>
              </a:rPr>
              <a:t>doi:https</a:t>
            </a:r>
            <a:r>
              <a:rPr lang="en-US" altLang="en-US" sz="1400" dirty="0">
                <a:solidFill>
                  <a:srgbClr val="000000"/>
                </a:solidFill>
                <a:latin typeface="Arial" panose="020B0604020202020204" pitchFamily="34" charset="0"/>
                <a:cs typeface="Arial" panose="020B0604020202020204" pitchFamily="34" charset="0"/>
              </a:rPr>
              <a:t>://</a:t>
            </a:r>
            <a:r>
              <a:rPr lang="en-US" altLang="en-US" sz="1400" dirty="0" err="1">
                <a:solidFill>
                  <a:srgbClr val="000000"/>
                </a:solidFill>
                <a:latin typeface="Arial" panose="020B0604020202020204" pitchFamily="34" charset="0"/>
                <a:cs typeface="Arial" panose="020B0604020202020204" pitchFamily="34" charset="0"/>
              </a:rPr>
              <a:t>doi.org</a:t>
            </a:r>
            <a:r>
              <a:rPr lang="en-US" altLang="en-US" sz="1400" dirty="0">
                <a:solidFill>
                  <a:srgbClr val="000000"/>
                </a:solidFill>
                <a:latin typeface="Arial" panose="020B0604020202020204" pitchFamily="34" charset="0"/>
                <a:cs typeface="Arial" panose="020B0604020202020204" pitchFamily="34" charset="0"/>
              </a:rPr>
              <a:t>/10.1001/jama.2013.277669.</a:t>
            </a:r>
          </a:p>
          <a:p>
            <a:pPr marL="285750" indent="-285750" eaLnBrk="0" fontAlgn="base" hangingPunct="0">
              <a:spcBef>
                <a:spcPct val="0"/>
              </a:spcBef>
              <a:spcAft>
                <a:spcPct val="0"/>
              </a:spcAft>
              <a:buFont typeface="Arial" panose="020B0604020202020204" pitchFamily="34" charset="0"/>
              <a:buChar char="•"/>
            </a:pPr>
            <a:r>
              <a:rPr lang="en-US" altLang="en-US" sz="1400" dirty="0">
                <a:solidFill>
                  <a:srgbClr val="000000"/>
                </a:solidFill>
                <a:latin typeface="Arial" panose="020B0604020202020204" pitchFamily="34" charset="0"/>
                <a:cs typeface="Arial" panose="020B0604020202020204" pitchFamily="34" charset="0"/>
              </a:rPr>
              <a:t>National Audit Office (2009). </a:t>
            </a:r>
            <a:r>
              <a:rPr lang="en-US" altLang="en-US" sz="1400" i="1" dirty="0">
                <a:solidFill>
                  <a:srgbClr val="000000"/>
                </a:solidFill>
                <a:latin typeface="Arial" panose="020B0604020202020204" pitchFamily="34" charset="0"/>
                <a:cs typeface="Arial" panose="020B0604020202020204" pitchFamily="34" charset="0"/>
              </a:rPr>
              <a:t>Services for people with rheumatoid arthritis - National Audit Office (NAO) report</a:t>
            </a:r>
            <a:r>
              <a:rPr lang="en-US" altLang="en-US" sz="1400" dirty="0">
                <a:solidFill>
                  <a:srgbClr val="000000"/>
                </a:solidFill>
                <a:latin typeface="Arial" panose="020B0604020202020204" pitchFamily="34" charset="0"/>
                <a:cs typeface="Arial" panose="020B0604020202020204" pitchFamily="34" charset="0"/>
              </a:rPr>
              <a:t>. [online] National Audit Office (NAO). Available at: https://</a:t>
            </a:r>
            <a:r>
              <a:rPr lang="en-US" altLang="en-US" sz="1400" dirty="0" err="1">
                <a:solidFill>
                  <a:srgbClr val="000000"/>
                </a:solidFill>
                <a:latin typeface="Arial" panose="020B0604020202020204" pitchFamily="34" charset="0"/>
                <a:cs typeface="Arial" panose="020B0604020202020204" pitchFamily="34" charset="0"/>
              </a:rPr>
              <a:t>www.nao.org.uk</a:t>
            </a:r>
            <a:r>
              <a:rPr lang="en-US" altLang="en-US" sz="1400" dirty="0">
                <a:solidFill>
                  <a:srgbClr val="000000"/>
                </a:solidFill>
                <a:latin typeface="Arial" panose="020B0604020202020204" pitchFamily="34" charset="0"/>
                <a:cs typeface="Arial" panose="020B0604020202020204" pitchFamily="34" charset="0"/>
              </a:rPr>
              <a:t>/reports/services-for-people-with-rheumatoid-arthritis/.</a:t>
            </a:r>
          </a:p>
          <a:p>
            <a:pPr marL="285750" indent="-285750" eaLnBrk="0" fontAlgn="base" hangingPunct="0">
              <a:spcBef>
                <a:spcPct val="0"/>
              </a:spcBef>
              <a:spcAft>
                <a:spcPct val="0"/>
              </a:spcAft>
              <a:buFont typeface="Arial" panose="020B0604020202020204" pitchFamily="34" charset="0"/>
              <a:buChar char="•"/>
            </a:pPr>
            <a:r>
              <a:rPr lang="en-US" altLang="en-US" sz="1400" dirty="0">
                <a:solidFill>
                  <a:srgbClr val="000000"/>
                </a:solidFill>
                <a:latin typeface="Arial" panose="020B0604020202020204" pitchFamily="34" charset="0"/>
                <a:cs typeface="Arial" panose="020B0604020202020204" pitchFamily="34" charset="0"/>
              </a:rPr>
              <a:t>National Institute for Health and Care Excellence (2020). </a:t>
            </a:r>
            <a:r>
              <a:rPr lang="en-US" altLang="en-US" sz="1400" i="1" dirty="0">
                <a:solidFill>
                  <a:srgbClr val="000000"/>
                </a:solidFill>
                <a:latin typeface="Arial" panose="020B0604020202020204" pitchFamily="34" charset="0"/>
                <a:cs typeface="Arial" panose="020B0604020202020204" pitchFamily="34" charset="0"/>
              </a:rPr>
              <a:t>Overview | Rheumatoid arthritis in adults: management | Guidance | NICE</a:t>
            </a:r>
            <a:r>
              <a:rPr lang="en-US" altLang="en-US" sz="1400" dirty="0">
                <a:solidFill>
                  <a:srgbClr val="000000"/>
                </a:solidFill>
                <a:latin typeface="Arial" panose="020B0604020202020204" pitchFamily="34" charset="0"/>
                <a:cs typeface="Arial" panose="020B0604020202020204" pitchFamily="34" charset="0"/>
              </a:rPr>
              <a:t>. [online] </a:t>
            </a:r>
            <a:r>
              <a:rPr lang="en-US" altLang="en-US" sz="1400" dirty="0" err="1">
                <a:solidFill>
                  <a:srgbClr val="000000"/>
                </a:solidFill>
                <a:latin typeface="Arial" panose="020B0604020202020204" pitchFamily="34" charset="0"/>
                <a:cs typeface="Arial" panose="020B0604020202020204" pitchFamily="34" charset="0"/>
              </a:rPr>
              <a:t>Nice.org.uk</a:t>
            </a:r>
            <a:r>
              <a:rPr lang="en-US" altLang="en-US" sz="1400" dirty="0">
                <a:solidFill>
                  <a:srgbClr val="000000"/>
                </a:solidFill>
                <a:latin typeface="Arial" panose="020B0604020202020204" pitchFamily="34" charset="0"/>
                <a:cs typeface="Arial" panose="020B0604020202020204" pitchFamily="34" charset="0"/>
              </a:rPr>
              <a:t>. Available at: https://</a:t>
            </a:r>
            <a:r>
              <a:rPr lang="en-US" altLang="en-US" sz="1400" dirty="0" err="1">
                <a:solidFill>
                  <a:srgbClr val="000000"/>
                </a:solidFill>
                <a:latin typeface="Arial" panose="020B0604020202020204" pitchFamily="34" charset="0"/>
                <a:cs typeface="Arial" panose="020B0604020202020204" pitchFamily="34" charset="0"/>
              </a:rPr>
              <a:t>www.nice.org.uk</a:t>
            </a:r>
            <a:r>
              <a:rPr lang="en-US" altLang="en-US" sz="1400" dirty="0">
                <a:solidFill>
                  <a:srgbClr val="000000"/>
                </a:solidFill>
                <a:latin typeface="Arial" panose="020B0604020202020204" pitchFamily="34" charset="0"/>
                <a:cs typeface="Arial" panose="020B0604020202020204" pitchFamily="34" charset="0"/>
              </a:rPr>
              <a:t>/guidance/ng100</a:t>
            </a:r>
          </a:p>
          <a:p>
            <a:pPr marL="285750" indent="-285750" eaLnBrk="0" fontAlgn="base" hangingPunct="0">
              <a:spcBef>
                <a:spcPct val="0"/>
              </a:spcBef>
              <a:spcAft>
                <a:spcPct val="0"/>
              </a:spcAft>
              <a:buFont typeface="Arial" panose="020B0604020202020204" pitchFamily="34" charset="0"/>
              <a:buChar char="•"/>
            </a:pPr>
            <a:r>
              <a:rPr lang="en-US" altLang="en-US" sz="1400" dirty="0">
                <a:solidFill>
                  <a:srgbClr val="000000"/>
                </a:solidFill>
                <a:latin typeface="Arial" panose="020B0604020202020204" pitchFamily="34" charset="0"/>
                <a:cs typeface="Arial" panose="020B0604020202020204" pitchFamily="34" charset="0"/>
              </a:rPr>
              <a:t>Network Pharmacology and Molecular Docking Study of the Chinese Miao Medicine </a:t>
            </a:r>
            <a:r>
              <a:rPr lang="en-US" altLang="en-US" sz="1400" dirty="0" err="1">
                <a:solidFill>
                  <a:srgbClr val="000000"/>
                </a:solidFill>
                <a:latin typeface="Arial" panose="020B0604020202020204" pitchFamily="34" charset="0"/>
                <a:cs typeface="Arial" panose="020B0604020202020204" pitchFamily="34" charset="0"/>
              </a:rPr>
              <a:t>LiuYueHuanYang</a:t>
            </a:r>
            <a:r>
              <a:rPr lang="en-US" altLang="en-US" sz="1400" dirty="0">
                <a:solidFill>
                  <a:srgbClr val="000000"/>
                </a:solidFill>
                <a:latin typeface="Arial" panose="020B0604020202020204" pitchFamily="34" charset="0"/>
                <a:cs typeface="Arial" panose="020B0604020202020204" pitchFamily="34" charset="0"/>
              </a:rPr>
              <a:t> in the Treatment of Osteoarthritis. (2024). </a:t>
            </a:r>
            <a:r>
              <a:rPr lang="en-US" altLang="en-US" sz="1400" i="1" dirty="0">
                <a:solidFill>
                  <a:srgbClr val="000000"/>
                </a:solidFill>
                <a:latin typeface="Arial" panose="020B0604020202020204" pitchFamily="34" charset="0"/>
                <a:cs typeface="Arial" panose="020B0604020202020204" pitchFamily="34" charset="0"/>
              </a:rPr>
              <a:t>International Journal of Frontiers in Medicine</a:t>
            </a:r>
            <a:r>
              <a:rPr lang="en-US" altLang="en-US" sz="1400" dirty="0">
                <a:solidFill>
                  <a:srgbClr val="000000"/>
                </a:solidFill>
                <a:latin typeface="Arial" panose="020B0604020202020204" pitchFamily="34" charset="0"/>
                <a:cs typeface="Arial" panose="020B0604020202020204" pitchFamily="34" charset="0"/>
              </a:rPr>
              <a:t>, 6(11). </a:t>
            </a:r>
            <a:r>
              <a:rPr lang="en-US" altLang="en-US" sz="1400" dirty="0" err="1">
                <a:solidFill>
                  <a:srgbClr val="000000"/>
                </a:solidFill>
                <a:latin typeface="Arial" panose="020B0604020202020204" pitchFamily="34" charset="0"/>
                <a:cs typeface="Arial" panose="020B0604020202020204" pitchFamily="34" charset="0"/>
              </a:rPr>
              <a:t>doi:https</a:t>
            </a:r>
            <a:r>
              <a:rPr lang="en-US" altLang="en-US" sz="1400" dirty="0">
                <a:solidFill>
                  <a:srgbClr val="000000"/>
                </a:solidFill>
                <a:latin typeface="Arial" panose="020B0604020202020204" pitchFamily="34" charset="0"/>
                <a:cs typeface="Arial" panose="020B0604020202020204" pitchFamily="34" charset="0"/>
              </a:rPr>
              <a:t>://</a:t>
            </a:r>
            <a:r>
              <a:rPr lang="en-US" altLang="en-US" sz="1400" dirty="0" err="1">
                <a:solidFill>
                  <a:srgbClr val="000000"/>
                </a:solidFill>
                <a:latin typeface="Arial" panose="020B0604020202020204" pitchFamily="34" charset="0"/>
                <a:cs typeface="Arial" panose="020B0604020202020204" pitchFamily="34" charset="0"/>
              </a:rPr>
              <a:t>doi.org</a:t>
            </a:r>
            <a:r>
              <a:rPr lang="en-US" altLang="en-US" sz="1400" dirty="0">
                <a:solidFill>
                  <a:srgbClr val="000000"/>
                </a:solidFill>
                <a:latin typeface="Arial" panose="020B0604020202020204" pitchFamily="34" charset="0"/>
                <a:cs typeface="Arial" panose="020B0604020202020204" pitchFamily="34" charset="0"/>
              </a:rPr>
              <a:t>/10.25236/ijfm.2024.061101.</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NHS England (2019). </a:t>
            </a:r>
            <a:r>
              <a:rPr kumimoji="0" lang="en-US" altLang="en-US" sz="1400" b="0" i="1" u="none" strike="noStrike" cap="none" normalizeH="0" baseline="0" dirty="0" err="1">
                <a:ln>
                  <a:noFill/>
                </a:ln>
                <a:solidFill>
                  <a:srgbClr val="000000"/>
                </a:solidFill>
                <a:effectLst/>
                <a:latin typeface="Arial" panose="020B0604020202020204" pitchFamily="34" charset="0"/>
                <a:cs typeface="Arial" panose="020B0604020202020204" pitchFamily="34" charset="0"/>
              </a:rPr>
              <a:t>Personalised</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 Care Shared Decision Making Summary Guide NHS England and NHS Improvement 2 SDM Mini Guide v4</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NHS ENGLAND</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NHS England. Available at: https://</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www.england.nhs.uk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/wp-content/uploads/2019/01/shared-decision-making-summary-guide-v1.pdf.</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NHS England to launch </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personalised</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therapy. (2019). </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Cancer Nursing Practice</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18(1), pp.7–7. </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doi.org</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/10.7748/cnp.18.1.7.s5.</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NICE (2022). </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Overview | Osteoarthritis in over 16s: Diagnosis and Management | Guidance | NICE</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www.nice.org.uk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Available at: https://</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www.nice.org.uk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/guidance/ng226.</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Osteoarthritis Action Alliance (2024). </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OA Prevalence and Burden</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Osteoarthritis Action Alliance. Available at: https://</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oaaction.unc.edu</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oa</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-module/</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oa</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-prevalence-and-burden/.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Royalberkshire.nhs.uk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(2026). </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Reducing chronic inflammation in rheumatoid arthritis - Royal Berkshire NHS Foundation Trust</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Available at: https://</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www.royalberkshire.nhs.uk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/leaflets/reducing-chronic-inflammation-in-rheumatoid-arthritis [Accessed 14 Apr. 2026].</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Royaldevon.nhs.uk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(2019). </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NHS Royal Devon | Inflammatory arthritis</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Available at: https://</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www.royaldevon.nhs.uk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/services/rheumatology-musculoskeletal-system-joints/conditions-we-treat/inflammatory-arthritis/.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Scot.nhs.uk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(2022). </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Inflammatory Arthritis Referral Guideline | Right Decisions</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Available at: https://</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www.rightdecisions.scot.nhs.uk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nhsl</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-referral-pathways/rheumatology-referral-pathways/inflammatory-arthritis-referral-guideline/ [Accessed 14 Apr. 2026].</a:t>
            </a:r>
          </a:p>
          <a:p>
            <a:pPr marR="0" lvl="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1698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C36F3F-8BD0-9DE2-CB32-12BF8065B3EC}"/>
              </a:ext>
            </a:extLst>
          </p:cNvPr>
          <p:cNvSpPr txBox="1"/>
          <p:nvPr/>
        </p:nvSpPr>
        <p:spPr>
          <a:xfrm>
            <a:off x="0" y="163519"/>
            <a:ext cx="12086492" cy="5047536"/>
          </a:xfrm>
          <a:prstGeom prst="rect">
            <a:avLst/>
          </a:prstGeom>
          <a:noFill/>
        </p:spPr>
        <p:txBody>
          <a:bodyPr wrap="square">
            <a:spAutoFit/>
          </a:bodyPr>
          <a:lstStyle/>
          <a:p>
            <a:pPr marL="171450" indent="-17145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Scott, I.C., Babatunde, O., Barker, C., Beesley, R., Beesley, R., Birkinshaw, H., Brooke, M., Chaplin, H., Chapman, L., </a:t>
            </a:r>
            <a:r>
              <a:rPr lang="en-US" altLang="en-US" sz="1400" dirty="0" err="1">
                <a:latin typeface="Arial" panose="020B0604020202020204" pitchFamily="34" charset="0"/>
                <a:cs typeface="Arial" panose="020B0604020202020204" pitchFamily="34" charset="0"/>
              </a:rPr>
              <a:t>Coziana</a:t>
            </a:r>
            <a:r>
              <a:rPr lang="en-US" altLang="en-US" sz="1400" dirty="0">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Ciurtin</a:t>
            </a:r>
            <a:r>
              <a:rPr lang="en-US" altLang="en-US" sz="1400" dirty="0">
                <a:latin typeface="Arial" panose="020B0604020202020204" pitchFamily="34" charset="0"/>
                <a:cs typeface="Arial" panose="020B0604020202020204" pitchFamily="34" charset="0"/>
              </a:rPr>
              <a:t>, Dale, J., Dervil </a:t>
            </a:r>
            <a:r>
              <a:rPr lang="en-US" altLang="en-US" sz="1400" dirty="0" err="1">
                <a:latin typeface="Arial" panose="020B0604020202020204" pitchFamily="34" charset="0"/>
                <a:cs typeface="Arial" panose="020B0604020202020204" pitchFamily="34" charset="0"/>
              </a:rPr>
              <a:t>Dockrell</a:t>
            </a:r>
            <a:r>
              <a:rPr lang="en-US" altLang="en-US" sz="1400" dirty="0">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Dures</a:t>
            </a:r>
            <a:r>
              <a:rPr lang="en-US" altLang="en-US" sz="1400" dirty="0">
                <a:latin typeface="Arial" panose="020B0604020202020204" pitchFamily="34" charset="0"/>
                <a:cs typeface="Arial" panose="020B0604020202020204" pitchFamily="34" charset="0"/>
              </a:rPr>
              <a:t>, E., Harrison, K., Jani, M., Lee, C., McCarron, M., Mallen, C.D., Assie O’Connor and Pidgeon, C. (2024). Pain management in people with inflammatory arthritis: British Society for Rheumatology guideline scope. </a:t>
            </a:r>
            <a:r>
              <a:rPr lang="en-US" altLang="en-US" sz="1400" i="1" dirty="0">
                <a:latin typeface="Arial" panose="020B0604020202020204" pitchFamily="34" charset="0"/>
                <a:cs typeface="Arial" panose="020B0604020202020204" pitchFamily="34" charset="0"/>
              </a:rPr>
              <a:t>Rheumatology Advances in Practice</a:t>
            </a:r>
            <a:r>
              <a:rPr lang="en-US" altLang="en-US" sz="1400" dirty="0">
                <a:latin typeface="Arial" panose="020B0604020202020204" pitchFamily="34" charset="0"/>
                <a:cs typeface="Arial" panose="020B0604020202020204" pitchFamily="34" charset="0"/>
              </a:rPr>
              <a:t>, [online] 8(4). </a:t>
            </a:r>
            <a:r>
              <a:rPr lang="en-US" altLang="en-US" sz="1400" dirty="0" err="1">
                <a:latin typeface="Arial" panose="020B0604020202020204" pitchFamily="34" charset="0"/>
                <a:cs typeface="Arial" panose="020B0604020202020204" pitchFamily="34" charset="0"/>
              </a:rPr>
              <a:t>doi:https</a:t>
            </a:r>
            <a:r>
              <a:rPr lang="en-US" altLang="en-US" sz="1400" dirty="0">
                <a:latin typeface="Arial" panose="020B0604020202020204" pitchFamily="34" charset="0"/>
                <a:cs typeface="Arial" panose="020B0604020202020204" pitchFamily="34" charset="0"/>
              </a:rPr>
              <a:t>://</a:t>
            </a:r>
            <a:r>
              <a:rPr lang="en-US" altLang="en-US" sz="1400" dirty="0" err="1">
                <a:latin typeface="Arial" panose="020B0604020202020204" pitchFamily="34" charset="0"/>
                <a:cs typeface="Arial" panose="020B0604020202020204" pitchFamily="34" charset="0"/>
              </a:rPr>
              <a:t>doi.org</a:t>
            </a:r>
            <a:r>
              <a:rPr lang="en-US" altLang="en-US" sz="1400" dirty="0">
                <a:latin typeface="Arial" panose="020B0604020202020204" pitchFamily="34" charset="0"/>
                <a:cs typeface="Arial" panose="020B0604020202020204" pitchFamily="34" charset="0"/>
              </a:rPr>
              <a:t>/10.1093/rap/rkae128.</a:t>
            </a:r>
          </a:p>
          <a:p>
            <a:pPr marL="171450" indent="-17145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Smolen, J.S. (2016). Treat-to-target as an approach in inflammatory arthritis. </a:t>
            </a:r>
            <a:r>
              <a:rPr lang="en-US" altLang="en-US" sz="1400" i="1" dirty="0">
                <a:latin typeface="Arial" panose="020B0604020202020204" pitchFamily="34" charset="0"/>
                <a:cs typeface="Arial" panose="020B0604020202020204" pitchFamily="34" charset="0"/>
              </a:rPr>
              <a:t>Current Opinion in Rheumatology</a:t>
            </a:r>
            <a:r>
              <a:rPr lang="en-US" altLang="en-US" sz="1400" dirty="0">
                <a:latin typeface="Arial" panose="020B0604020202020204" pitchFamily="34" charset="0"/>
                <a:cs typeface="Arial" panose="020B0604020202020204" pitchFamily="34" charset="0"/>
              </a:rPr>
              <a:t>, 28(3), pp.297–302. </a:t>
            </a:r>
            <a:r>
              <a:rPr lang="en-US" altLang="en-US" sz="1400" dirty="0" err="1">
                <a:latin typeface="Arial" panose="020B0604020202020204" pitchFamily="34" charset="0"/>
                <a:cs typeface="Arial" panose="020B0604020202020204" pitchFamily="34" charset="0"/>
              </a:rPr>
              <a:t>doi:https</a:t>
            </a:r>
            <a:r>
              <a:rPr lang="en-US" altLang="en-US" sz="1400" dirty="0">
                <a:latin typeface="Arial" panose="020B0604020202020204" pitchFamily="34" charset="0"/>
                <a:cs typeface="Arial" panose="020B0604020202020204" pitchFamily="34" charset="0"/>
              </a:rPr>
              <a:t>://</a:t>
            </a:r>
            <a:r>
              <a:rPr lang="en-US" altLang="en-US" sz="1400" dirty="0" err="1">
                <a:latin typeface="Arial" panose="020B0604020202020204" pitchFamily="34" charset="0"/>
                <a:cs typeface="Arial" panose="020B0604020202020204" pitchFamily="34" charset="0"/>
              </a:rPr>
              <a:t>doi.org</a:t>
            </a:r>
            <a:r>
              <a:rPr lang="en-US" altLang="en-US" sz="1400" dirty="0">
                <a:latin typeface="Arial" panose="020B0604020202020204" pitchFamily="34" charset="0"/>
                <a:cs typeface="Arial" panose="020B0604020202020204" pitchFamily="34" charset="0"/>
              </a:rPr>
              <a:t>/10.1097/bor.0000000000000284.</a:t>
            </a:r>
          </a:p>
          <a:p>
            <a:pPr marL="171450" indent="-17145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Stowe, E.W., White, D.K., Boring, M.A., Barbour, K.E., Lites, T.D. and Fallon, E.A. (2025). Prevalence of Arthritis‐Attributable Activity Limitations – United States, 2023. </a:t>
            </a:r>
            <a:r>
              <a:rPr lang="en-US" altLang="en-US" sz="1400" i="1" dirty="0">
                <a:latin typeface="Arial" panose="020B0604020202020204" pitchFamily="34" charset="0"/>
                <a:cs typeface="Arial" panose="020B0604020202020204" pitchFamily="34" charset="0"/>
              </a:rPr>
              <a:t>Arthritis Care &amp; Research</a:t>
            </a:r>
            <a:r>
              <a:rPr lang="en-US" altLang="en-US" sz="1400" dirty="0">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doi:https</a:t>
            </a:r>
            <a:r>
              <a:rPr lang="en-US" altLang="en-US" sz="1400" dirty="0">
                <a:latin typeface="Arial" panose="020B0604020202020204" pitchFamily="34" charset="0"/>
                <a:cs typeface="Arial" panose="020B0604020202020204" pitchFamily="34" charset="0"/>
              </a:rPr>
              <a:t>://</a:t>
            </a:r>
            <a:r>
              <a:rPr lang="en-US" altLang="en-US" sz="1400" dirty="0" err="1">
                <a:latin typeface="Arial" panose="020B0604020202020204" pitchFamily="34" charset="0"/>
                <a:cs typeface="Arial" panose="020B0604020202020204" pitchFamily="34" charset="0"/>
              </a:rPr>
              <a:t>doi.org</a:t>
            </a:r>
            <a:r>
              <a:rPr lang="en-US" altLang="en-US" sz="1400" dirty="0">
                <a:latin typeface="Arial" panose="020B0604020202020204" pitchFamily="34" charset="0"/>
                <a:cs typeface="Arial" panose="020B0604020202020204" pitchFamily="34" charset="0"/>
              </a:rPr>
              <a:t>/10.1002/acr.70018.</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Swain, S., </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Sarmanova</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A., Mallen, C., Kuo, C.F., Coupland, C., Doherty, M. and Zhang, W. (2020). Trends in Incidence and Prevalence of Osteoarthritis in the United Kingdom: Findings from the Clinical Practice Research Datalink (CPRD).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Osteoarthritis and Cartilage</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[online] 28(6), pp.792–801. </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doi.org</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/10.1016/j.joca.2020.03.004.</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THE STATE OF MUSCULOSKELETAL HEALTH 2024. (n.d.). Available at: https://</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www.arthritis-uk.org</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/media/</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tffdkiax</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/va_state-of-msk-report-nov2024-1.pdf.</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Tucker, L., Allen, A., Chandler, D., </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Ciurtin</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C., Dick, A., Foulkes, A., Gullick, N., Helliwell, P., Jadon, D., Jones, G., Kyle, S., Madhok, V., McHugh, N., Parkinson, A., Raine, T., Siebert, S., Smith, C., Tillett, W. and Coates, L.C. (2022). The 2022 British Society for Rheumatology guideline for the treatment of psoriatic arthritis with biologic and targeted synthetic DMARDs.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Rheumatology</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[online] 61(9), pp.e255–e266. </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doi.org</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/10.1093/rheumatology/keac295.</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Wagner, E.H., Grothaus, L.C., Sandhu, N., Galvin, M.S., McGregor, M., Artz, K. and Coleman, E.A. (2001). Chronic Care Clinics for Diabetes in Primary Care: A system-wide randomized trial.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Diabetes Care</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24(4), pp.695–700. </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doi.org</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/10.2337/diacare.24.4.695.</a:t>
            </a:r>
          </a:p>
          <a:p>
            <a:pPr marL="171450" indent="-171450" eaLnBrk="0" fontAlgn="base" hangingPunct="0">
              <a:spcBef>
                <a:spcPct val="0"/>
              </a:spcBef>
              <a:spcAft>
                <a:spcPct val="0"/>
              </a:spcAft>
              <a:buFont typeface="Arial" panose="020B0604020202020204" pitchFamily="34" charset="0"/>
              <a:buChar char="•"/>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World Health Organization (2022).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Musculoskeletal health</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[online] World Health Organization. Available at: </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https://www.who.int/news-room/fact-sheets/detail/musculoskeletal-conditions</a:t>
            </a:r>
            <a:endParaRPr kumimoji="0" lang="en-US" altLang="en-US" sz="1400" b="0" i="0" u="none" strike="noStrike" cap="none" normalizeH="0" baseline="0" dirty="0">
              <a:ln>
                <a:noFill/>
              </a:ln>
              <a:effectLst/>
              <a:latin typeface="Arial" panose="020B0604020202020204" pitchFamily="34" charset="0"/>
              <a:cs typeface="Arial" panose="020B0604020202020204" pitchFamily="34" charset="0"/>
            </a:endParaRPr>
          </a:p>
          <a:p>
            <a:pPr marL="171450" indent="-171450" eaLnBrk="0" fontAlgn="base" hangingPunct="0">
              <a:spcBef>
                <a:spcPct val="0"/>
              </a:spcBef>
              <a:spcAft>
                <a:spcPct val="0"/>
              </a:spcAft>
              <a:buFont typeface="Arial" panose="020B0604020202020204" pitchFamily="34" charset="0"/>
              <a:buChar char="•"/>
            </a:pPr>
            <a:r>
              <a:rPr lang="en-GB" sz="1400" dirty="0">
                <a:latin typeface="Arial" panose="020B0604020202020204" pitchFamily="34" charset="0"/>
                <a:cs typeface="Arial" panose="020B0604020202020204" pitchFamily="34" charset="0"/>
              </a:rPr>
              <a:t>World Health Organization, 2023. </a:t>
            </a:r>
            <a:r>
              <a:rPr lang="en-GB" sz="1400" i="1" dirty="0">
                <a:latin typeface="Arial" panose="020B0604020202020204" pitchFamily="34" charset="0"/>
                <a:cs typeface="Arial" panose="020B0604020202020204" pitchFamily="34" charset="0"/>
              </a:rPr>
              <a:t>Package of interventions for rehabilitation. Module 2. Musculoskeletal conditions</a:t>
            </a:r>
            <a:r>
              <a:rPr lang="en-GB" sz="1400" dirty="0">
                <a:latin typeface="Arial" panose="020B0604020202020204" pitchFamily="34" charset="0"/>
                <a:cs typeface="Arial" panose="020B0604020202020204" pitchFamily="34" charset="0"/>
              </a:rPr>
              <a:t>. World Health Organization.</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sz="1400" dirty="0"/>
          </a:p>
        </p:txBody>
      </p:sp>
    </p:spTree>
    <p:extLst>
      <p:ext uri="{BB962C8B-B14F-4D97-AF65-F5344CB8AC3E}">
        <p14:creationId xmlns:p14="http://schemas.microsoft.com/office/powerpoint/2010/main" val="34386462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474</TotalTime>
  <Words>5770</Words>
  <Application>Microsoft Macintosh PowerPoint</Application>
  <PresentationFormat>Widescreen</PresentationFormat>
  <Paragraphs>256</Paragraphs>
  <Slides>19</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-webkit-standard</vt:lpstr>
      <vt:lpstr>Aptos</vt:lpstr>
      <vt:lpstr>Aptos Display</vt:lpstr>
      <vt:lpstr>Arial</vt:lpstr>
      <vt:lpstr>Inter</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Amit Tiwari (2526931)</dc:creator>
  <cp:lastModifiedBy>Amit Tiwari (2526931)</cp:lastModifiedBy>
  <cp:revision>4</cp:revision>
  <dcterms:created xsi:type="dcterms:W3CDTF">2026-04-13T14:40:39Z</dcterms:created>
  <dcterms:modified xsi:type="dcterms:W3CDTF">2026-04-14T15:10:47Z</dcterms:modified>
</cp:coreProperties>
</file>