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455" r:id="rId3"/>
    <p:sldId id="456" r:id="rId4"/>
    <p:sldId id="442" r:id="rId5"/>
    <p:sldId id="468" r:id="rId6"/>
    <p:sldId id="469" r:id="rId7"/>
    <p:sldId id="458" r:id="rId8"/>
    <p:sldId id="466" r:id="rId9"/>
    <p:sldId id="457" r:id="rId10"/>
    <p:sldId id="460" r:id="rId11"/>
    <p:sldId id="452" r:id="rId12"/>
    <p:sldId id="459" r:id="rId13"/>
    <p:sldId id="454" r:id="rId14"/>
    <p:sldId id="450" r:id="rId15"/>
    <p:sldId id="467"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F163C5F-6AC3-DF19-4AE2-191E8E9C51B9}" name="Emilia si Dan Voiculescu" initials="EV" userId="404855a677e898d5"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B26345-74AB-45BD-B459-002FA3CD3A99}" v="175" dt="2026-04-20T20:51:22.5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080" autoAdjust="0"/>
  </p:normalViewPr>
  <p:slideViewPr>
    <p:cSldViewPr>
      <p:cViewPr varScale="1">
        <p:scale>
          <a:sx n="70" d="100"/>
          <a:sy n="70" d="100"/>
        </p:scale>
        <p:origin x="1204" y="48"/>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 Voiculescu" userId="8fa0bb1013fba5c5" providerId="LiveId" clId="{A1427CCF-6A9D-4FB7-BEB2-44F114A33B56}"/>
    <pc:docChg chg="undo redo custSel addSld delSld modSld">
      <pc:chgData name="Dan Voiculescu" userId="8fa0bb1013fba5c5" providerId="LiveId" clId="{A1427CCF-6A9D-4FB7-BEB2-44F114A33B56}" dt="2026-04-22T08:46:45.179" v="3110" actId="20577"/>
      <pc:docMkLst>
        <pc:docMk/>
      </pc:docMkLst>
      <pc:sldChg chg="addSp delSp modSp mod modTransition modAnim">
        <pc:chgData name="Dan Voiculescu" userId="8fa0bb1013fba5c5" providerId="LiveId" clId="{A1427CCF-6A9D-4FB7-BEB2-44F114A33B56}" dt="2026-04-20T20:50:27.609" v="3105"/>
        <pc:sldMkLst>
          <pc:docMk/>
          <pc:sldMk cId="0" sldId="277"/>
        </pc:sldMkLst>
        <pc:spChg chg="mod">
          <ac:chgData name="Dan Voiculescu" userId="8fa0bb1013fba5c5" providerId="LiveId" clId="{A1427CCF-6A9D-4FB7-BEB2-44F114A33B56}" dt="2026-04-03T15:46:46.903" v="10" actId="255"/>
          <ac:spMkLst>
            <pc:docMk/>
            <pc:sldMk cId="0" sldId="277"/>
            <ac:spMk id="2" creationId="{E1395D8D-91D7-46CE-A5B6-850E6A9F59AD}"/>
          </ac:spMkLst>
        </pc:spChg>
        <pc:spChg chg="mod">
          <ac:chgData name="Dan Voiculescu" userId="8fa0bb1013fba5c5" providerId="LiveId" clId="{A1427CCF-6A9D-4FB7-BEB2-44F114A33B56}" dt="2026-04-03T15:49:23.107" v="24" actId="20577"/>
          <ac:spMkLst>
            <pc:docMk/>
            <pc:sldMk cId="0" sldId="277"/>
            <ac:spMk id="6147" creationId="{00000000-0000-0000-0000-000000000000}"/>
          </ac:spMkLst>
        </pc:spChg>
        <pc:picChg chg="add mod">
          <ac:chgData name="Dan Voiculescu" userId="8fa0bb1013fba5c5" providerId="LiveId" clId="{A1427CCF-6A9D-4FB7-BEB2-44F114A33B56}" dt="2026-04-20T20:50:27.609" v="3105"/>
          <ac:picMkLst>
            <pc:docMk/>
            <pc:sldMk cId="0" sldId="277"/>
            <ac:picMk id="5" creationId="{ABA408B7-2CEE-D087-DE80-172A4647A01F}"/>
          </ac:picMkLst>
        </pc:picChg>
      </pc:sldChg>
      <pc:sldChg chg="addSp delSp modSp mod modTransition modClrScheme chgLayout">
        <pc:chgData name="Dan Voiculescu" userId="8fa0bb1013fba5c5" providerId="LiveId" clId="{A1427CCF-6A9D-4FB7-BEB2-44F114A33B56}" dt="2026-04-18T14:49:42.096" v="2072" actId="27636"/>
        <pc:sldMkLst>
          <pc:docMk/>
          <pc:sldMk cId="711734170" sldId="442"/>
        </pc:sldMkLst>
        <pc:spChg chg="add mod">
          <ac:chgData name="Dan Voiculescu" userId="8fa0bb1013fba5c5" providerId="LiveId" clId="{A1427CCF-6A9D-4FB7-BEB2-44F114A33B56}" dt="2026-04-18T14:15:22.117" v="1533" actId="255"/>
          <ac:spMkLst>
            <pc:docMk/>
            <pc:sldMk cId="711734170" sldId="442"/>
            <ac:spMk id="2" creationId="{4263B882-E389-0802-77EF-F2269A04EA20}"/>
          </ac:spMkLst>
        </pc:spChg>
        <pc:spChg chg="add mod">
          <ac:chgData name="Dan Voiculescu" userId="8fa0bb1013fba5c5" providerId="LiveId" clId="{A1427CCF-6A9D-4FB7-BEB2-44F114A33B56}" dt="2026-04-17T07:23:59.585" v="422" actId="26606"/>
          <ac:spMkLst>
            <pc:docMk/>
            <pc:sldMk cId="711734170" sldId="442"/>
            <ac:spMk id="4" creationId="{BD60C21C-404B-435E-6BF4-CB990C6E575D}"/>
          </ac:spMkLst>
        </pc:spChg>
        <pc:spChg chg="add mod">
          <ac:chgData name="Dan Voiculescu" userId="8fa0bb1013fba5c5" providerId="LiveId" clId="{A1427CCF-6A9D-4FB7-BEB2-44F114A33B56}" dt="2026-04-17T07:23:59.585" v="422" actId="26606"/>
          <ac:spMkLst>
            <pc:docMk/>
            <pc:sldMk cId="711734170" sldId="442"/>
            <ac:spMk id="5" creationId="{6104890E-25F1-B9A1-4555-7E17D63F9910}"/>
          </ac:spMkLst>
        </pc:spChg>
        <pc:spChg chg="add del mod">
          <ac:chgData name="Dan Voiculescu" userId="8fa0bb1013fba5c5" providerId="LiveId" clId="{A1427CCF-6A9D-4FB7-BEB2-44F114A33B56}" dt="2026-04-18T14:04:52.520" v="1349" actId="20577"/>
          <ac:spMkLst>
            <pc:docMk/>
            <pc:sldMk cId="711734170" sldId="442"/>
            <ac:spMk id="6" creationId="{922B3044-DDFD-1327-10F9-AEF76891ACD7}"/>
          </ac:spMkLst>
        </pc:spChg>
        <pc:spChg chg="add mod">
          <ac:chgData name="Dan Voiculescu" userId="8fa0bb1013fba5c5" providerId="LiveId" clId="{A1427CCF-6A9D-4FB7-BEB2-44F114A33B56}" dt="2026-04-18T14:49:42.096" v="2072" actId="27636"/>
          <ac:spMkLst>
            <pc:docMk/>
            <pc:sldMk cId="711734170" sldId="442"/>
            <ac:spMk id="7" creationId="{71C751B7-0C7E-45C9-AC10-6C66DA995807}"/>
          </ac:spMkLst>
        </pc:spChg>
        <pc:picChg chg="add del mod ord">
          <ac:chgData name="Dan Voiculescu" userId="8fa0bb1013fba5c5" providerId="LiveId" clId="{A1427CCF-6A9D-4FB7-BEB2-44F114A33B56}" dt="2026-04-18T13:30:39.732" v="1293" actId="1076"/>
          <ac:picMkLst>
            <pc:docMk/>
            <pc:sldMk cId="711734170" sldId="442"/>
            <ac:picMk id="9" creationId="{8CF0536A-B777-43A6-AF02-47CBE22F14D1}"/>
          </ac:picMkLst>
        </pc:picChg>
      </pc:sldChg>
      <pc:sldChg chg="modSp mod modTransition">
        <pc:chgData name="Dan Voiculescu" userId="8fa0bb1013fba5c5" providerId="LiveId" clId="{A1427CCF-6A9D-4FB7-BEB2-44F114A33B56}" dt="2026-04-18T14:00:28.993" v="1342"/>
        <pc:sldMkLst>
          <pc:docMk/>
          <pc:sldMk cId="3521001056" sldId="450"/>
        </pc:sldMkLst>
        <pc:spChg chg="mod">
          <ac:chgData name="Dan Voiculescu" userId="8fa0bb1013fba5c5" providerId="LiveId" clId="{A1427CCF-6A9D-4FB7-BEB2-44F114A33B56}" dt="2026-04-11T15:46:09.435" v="345" actId="2711"/>
          <ac:spMkLst>
            <pc:docMk/>
            <pc:sldMk cId="3521001056" sldId="450"/>
            <ac:spMk id="6" creationId="{A4085575-4426-A9AB-0F8A-7A51209EE3B6}"/>
          </ac:spMkLst>
        </pc:spChg>
      </pc:sldChg>
      <pc:sldChg chg="modTransition">
        <pc:chgData name="Dan Voiculescu" userId="8fa0bb1013fba5c5" providerId="LiveId" clId="{A1427CCF-6A9D-4FB7-BEB2-44F114A33B56}" dt="2026-04-18T14:00:28.993" v="1342"/>
        <pc:sldMkLst>
          <pc:docMk/>
          <pc:sldMk cId="1688727333" sldId="452"/>
        </pc:sldMkLst>
      </pc:sldChg>
      <pc:sldChg chg="modSp mod modTransition">
        <pc:chgData name="Dan Voiculescu" userId="8fa0bb1013fba5c5" providerId="LiveId" clId="{A1427CCF-6A9D-4FB7-BEB2-44F114A33B56}" dt="2026-04-18T14:00:28.993" v="1342"/>
        <pc:sldMkLst>
          <pc:docMk/>
          <pc:sldMk cId="1278544363" sldId="454"/>
        </pc:sldMkLst>
        <pc:spChg chg="mod">
          <ac:chgData name="Dan Voiculescu" userId="8fa0bb1013fba5c5" providerId="LiveId" clId="{A1427CCF-6A9D-4FB7-BEB2-44F114A33B56}" dt="2026-04-17T07:11:44.521" v="396" actId="20577"/>
          <ac:spMkLst>
            <pc:docMk/>
            <pc:sldMk cId="1278544363" sldId="454"/>
            <ac:spMk id="6" creationId="{C68C4224-F958-CB66-7629-688D5AD53A53}"/>
          </ac:spMkLst>
        </pc:spChg>
      </pc:sldChg>
      <pc:sldChg chg="addSp delSp modSp mod modTransition modAnim">
        <pc:chgData name="Dan Voiculescu" userId="8fa0bb1013fba5c5" providerId="LiveId" clId="{A1427CCF-6A9D-4FB7-BEB2-44F114A33B56}" dt="2026-04-20T20:51:22.568" v="3106"/>
        <pc:sldMkLst>
          <pc:docMk/>
          <pc:sldMk cId="1044028000" sldId="455"/>
        </pc:sldMkLst>
        <pc:spChg chg="mod">
          <ac:chgData name="Dan Voiculescu" userId="8fa0bb1013fba5c5" providerId="LiveId" clId="{A1427CCF-6A9D-4FB7-BEB2-44F114A33B56}" dt="2026-04-18T14:15:00.930" v="1531" actId="2711"/>
          <ac:spMkLst>
            <pc:docMk/>
            <pc:sldMk cId="1044028000" sldId="455"/>
            <ac:spMk id="2" creationId="{C79C3CB7-D278-A2A4-CAD1-A290CF81F7AE}"/>
          </ac:spMkLst>
        </pc:spChg>
        <pc:spChg chg="mod">
          <ac:chgData name="Dan Voiculescu" userId="8fa0bb1013fba5c5" providerId="LiveId" clId="{A1427CCF-6A9D-4FB7-BEB2-44F114A33B56}" dt="2026-04-18T14:33:01.938" v="1677" actId="14100"/>
          <ac:spMkLst>
            <pc:docMk/>
            <pc:sldMk cId="1044028000" sldId="455"/>
            <ac:spMk id="3" creationId="{0F63D4A8-101E-12D0-65B2-FF0482C77A7B}"/>
          </ac:spMkLst>
        </pc:spChg>
        <pc:picChg chg="add mod">
          <ac:chgData name="Dan Voiculescu" userId="8fa0bb1013fba5c5" providerId="LiveId" clId="{A1427CCF-6A9D-4FB7-BEB2-44F114A33B56}" dt="2026-04-20T20:51:22.568" v="3106"/>
          <ac:picMkLst>
            <pc:docMk/>
            <pc:sldMk cId="1044028000" sldId="455"/>
            <ac:picMk id="10" creationId="{EC78230A-903B-4379-454F-A69E4F074426}"/>
          </ac:picMkLst>
        </pc:picChg>
      </pc:sldChg>
      <pc:sldChg chg="modSp mod modTransition">
        <pc:chgData name="Dan Voiculescu" userId="8fa0bb1013fba5c5" providerId="LiveId" clId="{A1427CCF-6A9D-4FB7-BEB2-44F114A33B56}" dt="2026-04-22T08:46:45.179" v="3110" actId="20577"/>
        <pc:sldMkLst>
          <pc:docMk/>
          <pc:sldMk cId="1196154705" sldId="456"/>
        </pc:sldMkLst>
        <pc:spChg chg="mod">
          <ac:chgData name="Dan Voiculescu" userId="8fa0bb1013fba5c5" providerId="LiveId" clId="{A1427CCF-6A9D-4FB7-BEB2-44F114A33B56}" dt="2026-04-19T15:45:36.507" v="3029" actId="14100"/>
          <ac:spMkLst>
            <pc:docMk/>
            <pc:sldMk cId="1196154705" sldId="456"/>
            <ac:spMk id="2" creationId="{A821B7D8-FAFA-459E-E97E-26762F0675AB}"/>
          </ac:spMkLst>
        </pc:spChg>
        <pc:spChg chg="mod">
          <ac:chgData name="Dan Voiculescu" userId="8fa0bb1013fba5c5" providerId="LiveId" clId="{A1427CCF-6A9D-4FB7-BEB2-44F114A33B56}" dt="2026-04-22T08:46:45.179" v="3110" actId="20577"/>
          <ac:spMkLst>
            <pc:docMk/>
            <pc:sldMk cId="1196154705" sldId="456"/>
            <ac:spMk id="3" creationId="{53880F13-35A9-9D38-4535-EF0C49E1491E}"/>
          </ac:spMkLst>
        </pc:spChg>
      </pc:sldChg>
      <pc:sldChg chg="modSp mod modTransition">
        <pc:chgData name="Dan Voiculescu" userId="8fa0bb1013fba5c5" providerId="LiveId" clId="{A1427CCF-6A9D-4FB7-BEB2-44F114A33B56}" dt="2026-04-18T15:41:33.959" v="2743" actId="20577"/>
        <pc:sldMkLst>
          <pc:docMk/>
          <pc:sldMk cId="425489401" sldId="457"/>
        </pc:sldMkLst>
        <pc:spChg chg="mod">
          <ac:chgData name="Dan Voiculescu" userId="8fa0bb1013fba5c5" providerId="LiveId" clId="{A1427CCF-6A9D-4FB7-BEB2-44F114A33B56}" dt="2026-04-18T15:41:33.959" v="2743" actId="20577"/>
          <ac:spMkLst>
            <pc:docMk/>
            <pc:sldMk cId="425489401" sldId="457"/>
            <ac:spMk id="3" creationId="{D8D4FB70-B25A-602C-D334-08F645D206D5}"/>
          </ac:spMkLst>
        </pc:spChg>
      </pc:sldChg>
      <pc:sldChg chg="modSp mod modTransition">
        <pc:chgData name="Dan Voiculescu" userId="8fa0bb1013fba5c5" providerId="LiveId" clId="{A1427CCF-6A9D-4FB7-BEB2-44F114A33B56}" dt="2026-04-18T15:50:01.207" v="2809" actId="20577"/>
        <pc:sldMkLst>
          <pc:docMk/>
          <pc:sldMk cId="2070946817" sldId="458"/>
        </pc:sldMkLst>
        <pc:spChg chg="mod">
          <ac:chgData name="Dan Voiculescu" userId="8fa0bb1013fba5c5" providerId="LiveId" clId="{A1427CCF-6A9D-4FB7-BEB2-44F114A33B56}" dt="2026-04-18T15:39:32.791" v="2737" actId="2711"/>
          <ac:spMkLst>
            <pc:docMk/>
            <pc:sldMk cId="2070946817" sldId="458"/>
            <ac:spMk id="2" creationId="{33B924A3-1440-EE2D-BFA7-E4E87ED0695F}"/>
          </ac:spMkLst>
        </pc:spChg>
        <pc:spChg chg="mod">
          <ac:chgData name="Dan Voiculescu" userId="8fa0bb1013fba5c5" providerId="LiveId" clId="{A1427CCF-6A9D-4FB7-BEB2-44F114A33B56}" dt="2026-04-18T15:50:01.207" v="2809" actId="20577"/>
          <ac:spMkLst>
            <pc:docMk/>
            <pc:sldMk cId="2070946817" sldId="458"/>
            <ac:spMk id="3" creationId="{6434F549-6873-A292-8A34-6B47A514022A}"/>
          </ac:spMkLst>
        </pc:spChg>
      </pc:sldChg>
      <pc:sldChg chg="modTransition">
        <pc:chgData name="Dan Voiculescu" userId="8fa0bb1013fba5c5" providerId="LiveId" clId="{A1427CCF-6A9D-4FB7-BEB2-44F114A33B56}" dt="2026-04-18T14:00:28.993" v="1342"/>
        <pc:sldMkLst>
          <pc:docMk/>
          <pc:sldMk cId="872766868" sldId="459"/>
        </pc:sldMkLst>
      </pc:sldChg>
      <pc:sldChg chg="modTransition">
        <pc:chgData name="Dan Voiculescu" userId="8fa0bb1013fba5c5" providerId="LiveId" clId="{A1427CCF-6A9D-4FB7-BEB2-44F114A33B56}" dt="2026-04-18T14:00:28.993" v="1342"/>
        <pc:sldMkLst>
          <pc:docMk/>
          <pc:sldMk cId="3418309274" sldId="460"/>
        </pc:sldMkLst>
      </pc:sldChg>
      <pc:sldChg chg="modSp mod modTransition">
        <pc:chgData name="Dan Voiculescu" userId="8fa0bb1013fba5c5" providerId="LiveId" clId="{A1427CCF-6A9D-4FB7-BEB2-44F114A33B56}" dt="2026-04-18T15:50:37.984" v="2810" actId="2711"/>
        <pc:sldMkLst>
          <pc:docMk/>
          <pc:sldMk cId="3369588502" sldId="466"/>
        </pc:sldMkLst>
        <pc:spChg chg="mod">
          <ac:chgData name="Dan Voiculescu" userId="8fa0bb1013fba5c5" providerId="LiveId" clId="{A1427CCF-6A9D-4FB7-BEB2-44F114A33B56}" dt="2026-04-18T15:50:37.984" v="2810" actId="2711"/>
          <ac:spMkLst>
            <pc:docMk/>
            <pc:sldMk cId="3369588502" sldId="466"/>
            <ac:spMk id="3" creationId="{99614E48-806B-954C-18DE-0CB49D29F50D}"/>
          </ac:spMkLst>
        </pc:spChg>
      </pc:sldChg>
      <pc:sldChg chg="modSp mod modTransition">
        <pc:chgData name="Dan Voiculescu" userId="8fa0bb1013fba5c5" providerId="LiveId" clId="{A1427CCF-6A9D-4FB7-BEB2-44F114A33B56}" dt="2026-04-18T14:11:04.552" v="1450" actId="6549"/>
        <pc:sldMkLst>
          <pc:docMk/>
          <pc:sldMk cId="2861865530" sldId="467"/>
        </pc:sldMkLst>
        <pc:spChg chg="mod">
          <ac:chgData name="Dan Voiculescu" userId="8fa0bb1013fba5c5" providerId="LiveId" clId="{A1427CCF-6A9D-4FB7-BEB2-44F114A33B56}" dt="2026-04-18T14:11:04.552" v="1450" actId="6549"/>
          <ac:spMkLst>
            <pc:docMk/>
            <pc:sldMk cId="2861865530" sldId="467"/>
            <ac:spMk id="3" creationId="{D65A950A-85E8-0E9D-A821-0CCCE3BFE058}"/>
          </ac:spMkLst>
        </pc:spChg>
      </pc:sldChg>
      <pc:sldChg chg="modSp mod modTransition">
        <pc:chgData name="Dan Voiculescu" userId="8fa0bb1013fba5c5" providerId="LiveId" clId="{A1427CCF-6A9D-4FB7-BEB2-44F114A33B56}" dt="2026-04-18T15:38:28.345" v="2735" actId="255"/>
        <pc:sldMkLst>
          <pc:docMk/>
          <pc:sldMk cId="2656471416" sldId="468"/>
        </pc:sldMkLst>
        <pc:spChg chg="mod">
          <ac:chgData name="Dan Voiculescu" userId="8fa0bb1013fba5c5" providerId="LiveId" clId="{A1427CCF-6A9D-4FB7-BEB2-44F114A33B56}" dt="2026-04-18T14:15:32.693" v="1534" actId="255"/>
          <ac:spMkLst>
            <pc:docMk/>
            <pc:sldMk cId="2656471416" sldId="468"/>
            <ac:spMk id="2" creationId="{62EFD19E-5E34-09D9-B462-321432DD0AF8}"/>
          </ac:spMkLst>
        </pc:spChg>
        <pc:spChg chg="mod">
          <ac:chgData name="Dan Voiculescu" userId="8fa0bb1013fba5c5" providerId="LiveId" clId="{A1427CCF-6A9D-4FB7-BEB2-44F114A33B56}" dt="2026-04-18T15:38:18.194" v="2734" actId="255"/>
          <ac:spMkLst>
            <pc:docMk/>
            <pc:sldMk cId="2656471416" sldId="468"/>
            <ac:spMk id="3" creationId="{352AA61A-60D2-7433-667A-B03B02647B15}"/>
          </ac:spMkLst>
        </pc:spChg>
        <pc:spChg chg="mod">
          <ac:chgData name="Dan Voiculescu" userId="8fa0bb1013fba5c5" providerId="LiveId" clId="{A1427CCF-6A9D-4FB7-BEB2-44F114A33B56}" dt="2026-04-18T15:38:28.345" v="2735" actId="255"/>
          <ac:spMkLst>
            <pc:docMk/>
            <pc:sldMk cId="2656471416" sldId="468"/>
            <ac:spMk id="4" creationId="{231474ED-5218-A457-AE0B-4159717B84E8}"/>
          </ac:spMkLst>
        </pc:spChg>
      </pc:sldChg>
      <pc:sldChg chg="addSp modSp new mod modTransition">
        <pc:chgData name="Dan Voiculescu" userId="8fa0bb1013fba5c5" providerId="LiveId" clId="{A1427CCF-6A9D-4FB7-BEB2-44F114A33B56}" dt="2026-04-18T16:07:58.797" v="2988" actId="20577"/>
        <pc:sldMkLst>
          <pc:docMk/>
          <pc:sldMk cId="2442746140" sldId="469"/>
        </pc:sldMkLst>
        <pc:spChg chg="mod">
          <ac:chgData name="Dan Voiculescu" userId="8fa0bb1013fba5c5" providerId="LiveId" clId="{A1427CCF-6A9D-4FB7-BEB2-44F114A33B56}" dt="2026-04-18T15:38:44.062" v="2736" actId="255"/>
          <ac:spMkLst>
            <pc:docMk/>
            <pc:sldMk cId="2442746140" sldId="469"/>
            <ac:spMk id="2" creationId="{7B59FEF9-A0FE-8D11-A513-56A28FE9ACBA}"/>
          </ac:spMkLst>
        </pc:spChg>
        <pc:spChg chg="add mod">
          <ac:chgData name="Dan Voiculescu" userId="8fa0bb1013fba5c5" providerId="LiveId" clId="{A1427CCF-6A9D-4FB7-BEB2-44F114A33B56}" dt="2026-04-18T16:07:58.797" v="2988" actId="20577"/>
          <ac:spMkLst>
            <pc:docMk/>
            <pc:sldMk cId="2442746140" sldId="469"/>
            <ac:spMk id="6" creationId="{07BCBF40-9993-2438-01BD-49CA28E2564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2276533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Together, these systems maintain digestive efficiency and metabolic homeostasis.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6338212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2968/bjon.2024.0362" TargetMode="External"/><Relationship Id="rId2" Type="http://schemas.openxmlformats.org/officeDocument/2006/relationships/hyperlink" Target="https://doi.org/10.1111/dme.13895" TargetMode="External"/><Relationship Id="rId1" Type="http://schemas.openxmlformats.org/officeDocument/2006/relationships/slideLayout" Target="../slideLayouts/slideLayout2.xml"/><Relationship Id="rId4" Type="http://schemas.openxmlformats.org/officeDocument/2006/relationships/hyperlink" Target="https://www.nhs.uk/"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36/bmjopen-2019-033231" TargetMode="External"/><Relationship Id="rId2" Type="http://schemas.openxmlformats.org/officeDocument/2006/relationships/hyperlink" Target="https://doi.org/10.1136/bmjdrc-2020-001926" TargetMode="External"/><Relationship Id="rId1" Type="http://schemas.openxmlformats.org/officeDocument/2006/relationships/slideLayout" Target="../slideLayouts/slideLayout2.xml"/><Relationship Id="rId5" Type="http://schemas.openxmlformats.org/officeDocument/2006/relationships/hyperlink" Target="https://www.ox.ac.uk/news/2022-11-14-key-cause-type-2-diabetes-uncovered" TargetMode="External"/><Relationship Id="rId4" Type="http://schemas.openxmlformats.org/officeDocument/2006/relationships/hyperlink" Target="https://doi.org/10.1111/imj.164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628800"/>
            <a:ext cx="8050709" cy="1296144"/>
          </a:xfrm>
        </p:spPr>
        <p:txBody>
          <a:bodyPr/>
          <a:lstStyle/>
          <a:p>
            <a:pPr algn="l" eaLnBrk="1" hangingPunct="1"/>
            <a:r>
              <a:rPr lang="en-GB" altLang="en-US" sz="2800" b="1" dirty="0">
                <a:solidFill>
                  <a:schemeClr val="bg1"/>
                </a:solidFill>
              </a:rPr>
              <a:t>BMHP5032_LON Introduction to Physiology</a:t>
            </a:r>
          </a:p>
          <a:p>
            <a:pPr algn="l" eaLnBrk="1" hangingPunct="1"/>
            <a:r>
              <a:rPr lang="en-GB" altLang="en-US" sz="2800" b="1" dirty="0">
                <a:solidFill>
                  <a:schemeClr val="bg1"/>
                </a:solidFill>
              </a:rPr>
              <a:t>Component 2  Presentation </a:t>
            </a:r>
          </a:p>
          <a:p>
            <a:pPr algn="l" eaLnBrk="1" hangingPunct="1"/>
            <a:r>
              <a:rPr lang="en-GB" altLang="en-US" sz="2800" b="1" dirty="0">
                <a:solidFill>
                  <a:schemeClr val="bg1"/>
                </a:solidFill>
              </a:rPr>
              <a:t>Care Plan Diabates type 2</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2411572 </a:t>
            </a:r>
          </a:p>
          <a:p>
            <a:pPr algn="l" eaLnBrk="1" hangingPunct="1"/>
            <a:r>
              <a:rPr lang="en-GB" altLang="en-US" sz="2800" b="1" dirty="0">
                <a:solidFill>
                  <a:schemeClr val="bg1"/>
                </a:solidFill>
              </a:rPr>
              <a:t>Group 2</a:t>
            </a:r>
          </a:p>
          <a:p>
            <a:pPr algn="l" eaLnBrk="1" hangingPunct="1"/>
            <a:r>
              <a:rPr lang="en-GB" altLang="en-US" sz="2800" b="1" dirty="0">
                <a:solidFill>
                  <a:schemeClr val="bg1"/>
                </a:solidFill>
              </a:rPr>
              <a:t>Student name: Dan-Matei Voiculescu</a:t>
            </a:r>
          </a:p>
          <a:p>
            <a:pPr algn="l" eaLnBrk="1" hangingPunct="1"/>
            <a:r>
              <a:rPr lang="en-GB" altLang="en-US" sz="2800" b="1" dirty="0">
                <a:solidFill>
                  <a:schemeClr val="bg1"/>
                </a:solidFill>
              </a:rPr>
              <a:t>Lecturer Name: Dr. Soban Sadiq</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2" name="TextBox 1">
            <a:extLst>
              <a:ext uri="{FF2B5EF4-FFF2-40B4-BE49-F238E27FC236}">
                <a16:creationId xmlns:a16="http://schemas.microsoft.com/office/drawing/2014/main" id="{E1395D8D-91D7-46CE-A5B6-850E6A9F59AD}"/>
              </a:ext>
            </a:extLst>
          </p:cNvPr>
          <p:cNvSpPr txBox="1"/>
          <p:nvPr/>
        </p:nvSpPr>
        <p:spPr>
          <a:xfrm>
            <a:off x="827584" y="1052736"/>
            <a:ext cx="3096344" cy="261610"/>
          </a:xfrm>
          <a:prstGeom prst="rect">
            <a:avLst/>
          </a:prstGeom>
          <a:noFill/>
        </p:spPr>
        <p:txBody>
          <a:bodyPr wrap="square" rtlCol="0">
            <a:spAutoFit/>
          </a:bodyPr>
          <a:lstStyle/>
          <a:p>
            <a:r>
              <a:rPr lang="en-GB" sz="1100" b="1" dirty="0">
                <a:solidFill>
                  <a:schemeClr val="bg1"/>
                </a:solidFill>
              </a:rPr>
              <a:t>BSc (Hons) Health and Social Care</a:t>
            </a:r>
            <a:endParaRPr lang="en-GB" sz="1100" dirty="0">
              <a:solidFill>
                <a:schemeClr val="bg1"/>
              </a:solidFill>
            </a:endParaRPr>
          </a:p>
        </p:txBody>
      </p:sp>
      <p:pic>
        <p:nvPicPr>
          <p:cNvPr id="5" name="Audio 4">
            <a:hlinkClick r:id="" action="ppaction://media"/>
            <a:extLst>
              <a:ext uri="{FF2B5EF4-FFF2-40B4-BE49-F238E27FC236}">
                <a16:creationId xmlns:a16="http://schemas.microsoft.com/office/drawing/2014/main" id="{ABA408B7-2CEE-D087-DE80-172A4647A01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6370"/>
    </mc:Choice>
    <mc:Fallback xmlns="">
      <p:transition spd="slow" advTm="26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60648"/>
            <a:ext cx="8229600" cy="850106"/>
          </a:xfrm>
        </p:spPr>
        <p:txBody>
          <a:bodyPr/>
          <a:lstStyle/>
          <a:p>
            <a:r>
              <a:rPr lang="en-GB" sz="36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110754"/>
            <a:ext cx="8229600" cy="3974430"/>
          </a:xfrm>
        </p:spPr>
        <p:txBody>
          <a:bodyPr/>
          <a:lstStyle/>
          <a:p>
            <a:pPr lvl="0"/>
            <a:r>
              <a:rPr lang="en-GB" sz="2400" dirty="0">
                <a:latin typeface="Arial" panose="020B0604020202020204" pitchFamily="34" charset="0"/>
                <a:cs typeface="Arial" panose="020B0604020202020204" pitchFamily="34" charset="0"/>
              </a:rPr>
              <a:t>Diabetes is a chronic illness that results in elevated blood sugar levels due to incorrect insulin production.</a:t>
            </a:r>
          </a:p>
          <a:p>
            <a:pPr lvl="0"/>
            <a:r>
              <a:rPr lang="en-GB" sz="2400" dirty="0">
                <a:latin typeface="Arial" panose="020B0604020202020204" pitchFamily="34" charset="0"/>
                <a:cs typeface="Arial" panose="020B0604020202020204" pitchFamily="34" charset="0"/>
              </a:rPr>
              <a:t>In the </a:t>
            </a:r>
            <a:r>
              <a:rPr lang="en-GB" sz="2400" b="1" dirty="0">
                <a:latin typeface="Arial" panose="020B0604020202020204" pitchFamily="34" charset="0"/>
                <a:cs typeface="Arial" panose="020B0604020202020204" pitchFamily="34" charset="0"/>
              </a:rPr>
              <a:t>UK</a:t>
            </a:r>
            <a:r>
              <a:rPr lang="en-GB" sz="2400" dirty="0">
                <a:latin typeface="Arial" panose="020B0604020202020204" pitchFamily="34" charset="0"/>
                <a:cs typeface="Arial" panose="020B0604020202020204" pitchFamily="34" charset="0"/>
              </a:rPr>
              <a:t>, it is increasingly common, with around </a:t>
            </a:r>
            <a:r>
              <a:rPr lang="en-GB" sz="2400" b="1" dirty="0">
                <a:latin typeface="Arial" panose="020B0604020202020204" pitchFamily="34" charset="0"/>
                <a:cs typeface="Arial" panose="020B0604020202020204" pitchFamily="34" charset="0"/>
              </a:rPr>
              <a:t>7% of adults in England</a:t>
            </a:r>
            <a:r>
              <a:rPr lang="en-GB" sz="2400" dirty="0">
                <a:latin typeface="Arial" panose="020B0604020202020204" pitchFamily="34" charset="0"/>
                <a:cs typeface="Arial" panose="020B0604020202020204" pitchFamily="34" charset="0"/>
              </a:rPr>
              <a:t> recorded as having Type 2 diabetes, according to recent NHS data. </a:t>
            </a:r>
          </a:p>
          <a:p>
            <a:pPr lvl="0"/>
            <a:r>
              <a:rPr lang="en-GB" sz="2400" dirty="0">
                <a:latin typeface="Arial" panose="020B0604020202020204" pitchFamily="34" charset="0"/>
                <a:cs typeface="Arial" panose="020B0604020202020204" pitchFamily="34" charset="0"/>
              </a:rPr>
              <a:t>Care is delivered through </a:t>
            </a:r>
            <a:r>
              <a:rPr lang="en-GB" sz="2400" b="1" dirty="0">
                <a:latin typeface="Arial" panose="020B0604020202020204" pitchFamily="34" charset="0"/>
                <a:cs typeface="Arial" panose="020B0604020202020204" pitchFamily="34" charset="0"/>
              </a:rPr>
              <a:t>NHS pathways</a:t>
            </a:r>
            <a:r>
              <a:rPr lang="en-GB" sz="2400" dirty="0">
                <a:latin typeface="Arial" panose="020B0604020202020204" pitchFamily="34" charset="0"/>
                <a:cs typeface="Arial" panose="020B0604020202020204" pitchFamily="34" charset="0"/>
              </a:rPr>
              <a:t>, including annual reviews, retinal screening and structured education. Good management helps prevent complications affecting the heart, kidneys, eyes and nerves.</a:t>
            </a:r>
          </a:p>
          <a:p>
            <a:pPr marL="0" lvl="0" indent="0">
              <a:buNone/>
            </a:pPr>
            <a:r>
              <a:rPr lang="en-GB" sz="2000" dirty="0"/>
              <a:t>                      </a:t>
            </a:r>
          </a:p>
          <a:p>
            <a:pPr marL="0" lvl="0" indent="0">
              <a:buNone/>
            </a:pPr>
            <a:r>
              <a:rPr lang="en-GB" sz="2000" dirty="0"/>
              <a:t>                               (Office for Health Improvement &amp; Disparities ,2025)</a:t>
            </a:r>
            <a:endParaRPr lang="en-GB" sz="2000"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9" name="Rectangle 4">
            <a:extLst>
              <a:ext uri="{FF2B5EF4-FFF2-40B4-BE49-F238E27FC236}">
                <a16:creationId xmlns:a16="http://schemas.microsoft.com/office/drawing/2014/main" id="{2C37D0DA-E285-E478-BABC-AC1336354271}"/>
              </a:ext>
            </a:extLst>
          </p:cNvPr>
          <p:cNvSpPr>
            <a:spLocks noChangeArrowheads="1"/>
          </p:cNvSpPr>
          <p:nvPr/>
        </p:nvSpPr>
        <p:spPr bwMode="auto">
          <a:xfrm>
            <a:off x="0" y="-184666"/>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pic>
        <p:nvPicPr>
          <p:cNvPr id="10" name="Audio 9">
            <a:hlinkClick r:id="" action="ppaction://media"/>
            <a:extLst>
              <a:ext uri="{FF2B5EF4-FFF2-40B4-BE49-F238E27FC236}">
                <a16:creationId xmlns:a16="http://schemas.microsoft.com/office/drawing/2014/main" id="{EC78230A-903B-4379-454F-A69E4F07442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43529"/>
    </mc:Choice>
    <mc:Fallback xmlns="">
      <p:transition spd="slow" advTm="43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0"/>
            <a:ext cx="8229600" cy="1340767"/>
          </a:xfrm>
        </p:spPr>
        <p:txBody>
          <a:bodyPr/>
          <a:lstStyle/>
          <a:p>
            <a:r>
              <a:rPr lang="en-GB" sz="3600" b="1" dirty="0">
                <a:latin typeface="Arial" panose="020B0604020202020204" pitchFamily="34" charset="0"/>
                <a:cs typeface="Arial" panose="020B0604020202020204" pitchFamily="34" charset="0"/>
              </a:rPr>
              <a:t>Information about John Milton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908720"/>
            <a:ext cx="8003232" cy="4680520"/>
          </a:xfrm>
        </p:spPr>
        <p:txBody>
          <a:bodyPr/>
          <a:lstStyle/>
          <a:p>
            <a:r>
              <a:rPr lang="en-GB" sz="2400" dirty="0">
                <a:latin typeface="Arial" panose="020B0604020202020204" pitchFamily="34" charset="0"/>
                <a:cs typeface="Arial" panose="020B0604020202020204" pitchFamily="34" charset="0"/>
              </a:rPr>
              <a:t>Bangladeshi (Asian/Asian British), male</a:t>
            </a:r>
            <a:r>
              <a:rPr lang="en-GB" sz="2400">
                <a:latin typeface="Arial" panose="020B0604020202020204" pitchFamily="34" charset="0"/>
                <a:cs typeface="Arial" panose="020B0604020202020204" pitchFamily="34" charset="0"/>
              </a:rPr>
              <a:t>, 51 </a:t>
            </a:r>
            <a:r>
              <a:rPr lang="en-GB" sz="2400" dirty="0">
                <a:latin typeface="Arial" panose="020B0604020202020204" pitchFamily="34" charset="0"/>
                <a:cs typeface="Arial" panose="020B0604020202020204" pitchFamily="34" charset="0"/>
              </a:rPr>
              <a:t>years old, Height 172, Weight 91kg, BMI 30, taxi driver</a:t>
            </a:r>
            <a:r>
              <a:rPr lang="en-GB"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with a family history of diabetes, no underlying conditions</a:t>
            </a:r>
          </a:p>
          <a:p>
            <a:pPr lvl="0"/>
            <a:r>
              <a:rPr lang="en-GB" sz="2400" dirty="0">
                <a:latin typeface="Arial" panose="020B0604020202020204" pitchFamily="34" charset="0"/>
                <a:cs typeface="Arial" panose="020B0604020202020204" pitchFamily="34" charset="0"/>
              </a:rPr>
              <a:t>Sedentary lifestyle due to job / Obesity (Class 1)</a:t>
            </a:r>
          </a:p>
          <a:p>
            <a:pPr lvl="0"/>
            <a:r>
              <a:rPr lang="en-GB" sz="2400" dirty="0">
                <a:latin typeface="Arial" panose="020B0604020202020204" pitchFamily="34" charset="0"/>
                <a:cs typeface="Arial" panose="020B0604020202020204" pitchFamily="34" charset="0"/>
              </a:rPr>
              <a:t>Working long shifts / Nights</a:t>
            </a:r>
          </a:p>
          <a:p>
            <a:r>
              <a:rPr lang="en-GB" sz="2400" dirty="0">
                <a:latin typeface="Arial" panose="020B0604020202020204" pitchFamily="34" charset="0"/>
                <a:cs typeface="Arial" panose="020B0604020202020204" pitchFamily="34" charset="0"/>
              </a:rPr>
              <a:t>Poor diet / Smoker / rarely drink alcohol</a:t>
            </a:r>
          </a:p>
          <a:p>
            <a:r>
              <a:rPr lang="en-GB" sz="2400" dirty="0">
                <a:latin typeface="Arial" panose="020B0604020202020204" pitchFamily="34" charset="0"/>
                <a:cs typeface="Arial" panose="020B0604020202020204" pitchFamily="34" charset="0"/>
              </a:rPr>
              <a:t>Average blood pressure 140/90 mmHg </a:t>
            </a:r>
          </a:p>
          <a:p>
            <a:r>
              <a:rPr lang="en-GB" sz="2400" dirty="0">
                <a:latin typeface="Arial" panose="020B0604020202020204" pitchFamily="34" charset="0"/>
                <a:cs typeface="Arial" panose="020B0604020202020204" pitchFamily="34" charset="0"/>
              </a:rPr>
              <a:t>HbA1c of 52 mmol/mol (6.8%)</a:t>
            </a:r>
          </a:p>
          <a:p>
            <a:r>
              <a:rPr lang="en-GB" sz="2400" dirty="0">
                <a:latin typeface="Arial" panose="020B0604020202020204" pitchFamily="34" charset="0"/>
                <a:cs typeface="Arial" panose="020B0604020202020204" pitchFamily="34" charset="0"/>
              </a:rPr>
              <a:t>Glucose between 8 when fasting and random 12 mmol/L</a:t>
            </a:r>
          </a:p>
          <a:p>
            <a:r>
              <a:rPr lang="en-GB" sz="2400" dirty="0">
                <a:latin typeface="Arial" panose="020B0604020202020204" pitchFamily="34" charset="0"/>
                <a:cs typeface="Arial" panose="020B0604020202020204" pitchFamily="34" charset="0"/>
              </a:rPr>
              <a:t>Diagnosed with Diabetes mellitus type 2</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19615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3B882-E389-0802-77EF-F2269A04EA20}"/>
              </a:ext>
            </a:extLst>
          </p:cNvPr>
          <p:cNvSpPr>
            <a:spLocks noGrp="1"/>
          </p:cNvSpPr>
          <p:nvPr>
            <p:ph type="title"/>
          </p:nvPr>
        </p:nvSpPr>
        <p:spPr>
          <a:xfrm>
            <a:off x="457200" y="274638"/>
            <a:ext cx="8229600" cy="706090"/>
          </a:xfrm>
        </p:spPr>
        <p:txBody>
          <a:bodyPr vert="horz" wrap="square" lIns="91440" tIns="45720" rIns="91440" bIns="45720" numCol="1" anchor="ctr" anchorCtr="0" compatLnSpc="1">
            <a:prstTxWarp prst="textNoShape">
              <a:avLst/>
            </a:prstTxWarp>
            <a:normAutofit/>
          </a:bodyPr>
          <a:lstStyle/>
          <a:p>
            <a:r>
              <a:rPr lang="en-GB" sz="3600" b="1" dirty="0">
                <a:latin typeface="Arial" panose="020B0604020202020204" pitchFamily="34" charset="0"/>
                <a:cs typeface="Arial" panose="020B0604020202020204" pitchFamily="34" charset="0"/>
              </a:rPr>
              <a:t>Anatomy of Pancreas </a:t>
            </a:r>
          </a:p>
        </p:txBody>
      </p:sp>
      <p:sp>
        <p:nvSpPr>
          <p:cNvPr id="7" name="TextBox 6">
            <a:extLst>
              <a:ext uri="{FF2B5EF4-FFF2-40B4-BE49-F238E27FC236}">
                <a16:creationId xmlns:a16="http://schemas.microsoft.com/office/drawing/2014/main" id="{71C751B7-0C7E-45C9-AC10-6C66DA995807}"/>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bwMode="auto">
          <a:xfrm>
            <a:off x="457200" y="1196752"/>
            <a:ext cx="5122912" cy="4392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marL="285750" indent="-285750">
              <a:spcBef>
                <a:spcPts val="2500"/>
              </a:spcBef>
              <a:buFont typeface="Arial" panose="020B0604020202020204" pitchFamily="34" charset="0"/>
              <a:buChar char="•"/>
            </a:pPr>
            <a:r>
              <a:rPr lang="en-GB" sz="1900" dirty="0"/>
              <a:t>Located posterior to the stomach, the pancreas is a retroperitoneal glandular organ that extends transversely from the duodenum on the right to spleen on the left.</a:t>
            </a:r>
          </a:p>
          <a:p>
            <a:pPr marL="285750" indent="-285750">
              <a:spcBef>
                <a:spcPts val="2500"/>
              </a:spcBef>
              <a:buFont typeface="Arial" panose="020B0604020202020204" pitchFamily="34" charset="0"/>
              <a:buChar char="•"/>
            </a:pPr>
            <a:r>
              <a:rPr lang="en-GB" sz="1900" dirty="0"/>
              <a:t>It is divided into the head, neck, body and tail, with the main pancreatic duct running its length to drain digestive enzymes into the duodenum.</a:t>
            </a:r>
          </a:p>
          <a:p>
            <a:pPr marL="285750" indent="-285750">
              <a:spcBef>
                <a:spcPts val="2500"/>
              </a:spcBef>
              <a:buFont typeface="Arial" panose="020B0604020202020204" pitchFamily="34" charset="0"/>
              <a:buChar char="•"/>
            </a:pPr>
            <a:r>
              <a:rPr lang="en-GB" sz="1900" dirty="0"/>
              <a:t>It has endocrine islets of Langerhans, which release hormones like glucagon and insulin into the blood stream and exocrine acinar cells which emit digesting enzymes.</a:t>
            </a:r>
          </a:p>
        </p:txBody>
      </p:sp>
      <p:sp>
        <p:nvSpPr>
          <p:cNvPr id="4" name="Date Placeholder 3">
            <a:extLst>
              <a:ext uri="{FF2B5EF4-FFF2-40B4-BE49-F238E27FC236}">
                <a16:creationId xmlns:a16="http://schemas.microsoft.com/office/drawing/2014/main" id="{BD60C21C-404B-435E-6BF4-CB990C6E575D}"/>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22/04/2026</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6104890E-25F1-B9A1-4555-7E17D63F9910}"/>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4</a:t>
            </a:fld>
            <a:endParaRPr lang="en-GB" altLang="en-US" kern="1200">
              <a:latin typeface="Myriad Pro"/>
              <a:ea typeface="+mn-ea"/>
              <a:cs typeface="Arial" panose="020B0604020202020204" pitchFamily="34" charset="0"/>
            </a:endParaRPr>
          </a:p>
        </p:txBody>
      </p:sp>
      <p:pic>
        <p:nvPicPr>
          <p:cNvPr id="9" name="Content Placeholder 9">
            <a:extLst>
              <a:ext uri="{FF2B5EF4-FFF2-40B4-BE49-F238E27FC236}">
                <a16:creationId xmlns:a16="http://schemas.microsoft.com/office/drawing/2014/main" id="{8CF0536A-B777-43A6-AF02-47CBE22F14D1}"/>
              </a:ext>
            </a:extLst>
          </p:cNvPr>
          <p:cNvPicPr>
            <a:picLocks noGrp="1" noChangeAspect="1"/>
          </p:cNvPicPr>
          <p:nvPr>
            <p:ph sz="half" idx="2"/>
          </p:nvPr>
        </p:nvPicPr>
        <p:blipFill rotWithShape="1">
          <a:blip r:embed="rId2"/>
          <a:srcRect b="5651"/>
          <a:stretch/>
        </p:blipFill>
        <p:spPr>
          <a:xfrm>
            <a:off x="5759624" y="1556792"/>
            <a:ext cx="3384376" cy="3312368"/>
          </a:xfrm>
          <a:prstGeom prst="rect">
            <a:avLst/>
          </a:prstGeom>
        </p:spPr>
      </p:pic>
      <p:sp>
        <p:nvSpPr>
          <p:cNvPr id="6" name="TextBox 5">
            <a:extLst>
              <a:ext uri="{FF2B5EF4-FFF2-40B4-BE49-F238E27FC236}">
                <a16:creationId xmlns:a16="http://schemas.microsoft.com/office/drawing/2014/main" id="{922B3044-DDFD-1327-10F9-AEF76891ACD7}"/>
              </a:ext>
            </a:extLst>
          </p:cNvPr>
          <p:cNvSpPr txBox="1"/>
          <p:nvPr/>
        </p:nvSpPr>
        <p:spPr>
          <a:xfrm>
            <a:off x="6300192" y="4682742"/>
            <a:ext cx="2344971" cy="369332"/>
          </a:xfrm>
          <a:prstGeom prst="rect">
            <a:avLst/>
          </a:prstGeom>
          <a:noFill/>
        </p:spPr>
        <p:txBody>
          <a:bodyPr wrap="square" rtlCol="0">
            <a:spAutoFit/>
          </a:bodyPr>
          <a:lstStyle/>
          <a:p>
            <a:r>
              <a:rPr lang="en-GB" dirty="0"/>
              <a:t>(Anonymous picture)</a:t>
            </a:r>
          </a:p>
        </p:txBody>
      </p:sp>
    </p:spTree>
    <p:extLst>
      <p:ext uri="{BB962C8B-B14F-4D97-AF65-F5344CB8AC3E}">
        <p14:creationId xmlns:p14="http://schemas.microsoft.com/office/powerpoint/2010/main" val="711734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FD19E-5E34-09D9-B462-321432DD0AF8}"/>
              </a:ext>
            </a:extLst>
          </p:cNvPr>
          <p:cNvSpPr>
            <a:spLocks noGrp="1"/>
          </p:cNvSpPr>
          <p:nvPr>
            <p:ph type="title"/>
          </p:nvPr>
        </p:nvSpPr>
        <p:spPr>
          <a:xfrm>
            <a:off x="457200" y="274638"/>
            <a:ext cx="8229600" cy="634082"/>
          </a:xfrm>
        </p:spPr>
        <p:txBody>
          <a:bodyPr/>
          <a:lstStyle/>
          <a:p>
            <a:r>
              <a:rPr lang="en-GB" sz="3600" b="1" dirty="0">
                <a:latin typeface="Arial" panose="020B0604020202020204" pitchFamily="34" charset="0"/>
                <a:cs typeface="Arial" panose="020B0604020202020204" pitchFamily="34" charset="0"/>
              </a:rPr>
              <a:t>Physiology of Pancreas</a:t>
            </a:r>
          </a:p>
        </p:txBody>
      </p:sp>
      <p:sp>
        <p:nvSpPr>
          <p:cNvPr id="3" name="Content Placeholder 2">
            <a:extLst>
              <a:ext uri="{FF2B5EF4-FFF2-40B4-BE49-F238E27FC236}">
                <a16:creationId xmlns:a16="http://schemas.microsoft.com/office/drawing/2014/main" id="{352AA61A-60D2-7433-667A-B03B02647B15}"/>
              </a:ext>
            </a:extLst>
          </p:cNvPr>
          <p:cNvSpPr>
            <a:spLocks noGrp="1"/>
          </p:cNvSpPr>
          <p:nvPr>
            <p:ph sz="half" idx="1"/>
          </p:nvPr>
        </p:nvSpPr>
        <p:spPr>
          <a:xfrm>
            <a:off x="457200" y="980728"/>
            <a:ext cx="4038600" cy="4608513"/>
          </a:xfrm>
        </p:spPr>
        <p:txBody>
          <a:bodyPr/>
          <a:lstStyle/>
          <a:p>
            <a:pPr marL="0" indent="0">
              <a:buNone/>
            </a:pPr>
            <a:r>
              <a:rPr lang="en-GB" b="1" dirty="0"/>
              <a:t>     </a:t>
            </a:r>
            <a:r>
              <a:rPr lang="en-GB" sz="2600" b="1" dirty="0"/>
              <a:t>Exocrine function</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Pancreas secretes bicarbonate-rich fluid and digestive enzymes including lipase, amylase and protease into the duodenum to help break down proteins, lipids and carbohydrates (university of Oxford, 2022)</a:t>
            </a:r>
          </a:p>
        </p:txBody>
      </p:sp>
      <p:sp>
        <p:nvSpPr>
          <p:cNvPr id="4" name="Content Placeholder 3">
            <a:extLst>
              <a:ext uri="{FF2B5EF4-FFF2-40B4-BE49-F238E27FC236}">
                <a16:creationId xmlns:a16="http://schemas.microsoft.com/office/drawing/2014/main" id="{231474ED-5218-A457-AE0B-4159717B84E8}"/>
              </a:ext>
            </a:extLst>
          </p:cNvPr>
          <p:cNvSpPr>
            <a:spLocks noGrp="1"/>
          </p:cNvSpPr>
          <p:nvPr>
            <p:ph sz="half" idx="2"/>
          </p:nvPr>
        </p:nvSpPr>
        <p:spPr>
          <a:xfrm>
            <a:off x="4648200" y="980728"/>
            <a:ext cx="4038600" cy="4608513"/>
          </a:xfrm>
        </p:spPr>
        <p:txBody>
          <a:bodyPr/>
          <a:lstStyle/>
          <a:p>
            <a:pPr marL="0" indent="0">
              <a:buNone/>
            </a:pPr>
            <a:r>
              <a:rPr lang="en-GB" sz="2400" dirty="0"/>
              <a:t>       </a:t>
            </a:r>
            <a:r>
              <a:rPr lang="en-GB" sz="2600" b="1" dirty="0">
                <a:latin typeface="Arial" panose="020B0604020202020204" pitchFamily="34" charset="0"/>
                <a:cs typeface="Arial" panose="020B0604020202020204" pitchFamily="34" charset="0"/>
              </a:rPr>
              <a:t>Endocrine function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islets of Langerhans which release important hormones into the bloodstream, are responsible for this function. </a:t>
            </a:r>
          </a:p>
          <a:p>
            <a:r>
              <a:rPr lang="en-GB" sz="2000" dirty="0">
                <a:latin typeface="Arial" panose="020B0604020202020204" pitchFamily="34" charset="0"/>
                <a:cs typeface="Arial" panose="020B0604020202020204" pitchFamily="34" charset="0"/>
              </a:rPr>
              <a:t>While </a:t>
            </a:r>
            <a:r>
              <a:rPr lang="el-GR" sz="2000" dirty="0">
                <a:latin typeface="Arial" panose="020B0604020202020204" pitchFamily="34" charset="0"/>
                <a:cs typeface="Arial" panose="020B0604020202020204" pitchFamily="34" charset="0"/>
              </a:rPr>
              <a:t>α-</a:t>
            </a:r>
            <a:r>
              <a:rPr lang="en-GB" sz="2000" dirty="0">
                <a:latin typeface="Arial" panose="020B0604020202020204" pitchFamily="34" charset="0"/>
                <a:cs typeface="Arial" panose="020B0604020202020204" pitchFamily="34" charset="0"/>
              </a:rPr>
              <a:t>cells emit glucagon, which raises blood glucose by glycogenolysis and </a:t>
            </a:r>
            <a:r>
              <a:rPr lang="en-GB" sz="2000" dirty="0" err="1">
                <a:latin typeface="Arial" panose="020B0604020202020204" pitchFamily="34" charset="0"/>
                <a:cs typeface="Arial" panose="020B0604020202020204" pitchFamily="34" charset="0"/>
              </a:rPr>
              <a:t>gluconeo</a:t>
            </a:r>
            <a:r>
              <a:rPr lang="en-GB" sz="2000" dirty="0">
                <a:latin typeface="Arial" panose="020B0604020202020204" pitchFamily="34" charset="0"/>
                <a:cs typeface="Arial" panose="020B0604020202020204" pitchFamily="34" charset="0"/>
              </a:rPr>
              <a:t>-genesis, </a:t>
            </a:r>
            <a:r>
              <a:rPr lang="el-GR" sz="2000" dirty="0">
                <a:latin typeface="Arial" panose="020B0604020202020204" pitchFamily="34" charset="0"/>
                <a:cs typeface="Arial" panose="020B0604020202020204" pitchFamily="34" charset="0"/>
              </a:rPr>
              <a:t>β-</a:t>
            </a:r>
            <a:r>
              <a:rPr lang="en-GB" sz="2000" dirty="0">
                <a:latin typeface="Arial" panose="020B0604020202020204" pitchFamily="34" charset="0"/>
                <a:cs typeface="Arial" panose="020B0604020202020204" pitchFamily="34" charset="0"/>
              </a:rPr>
              <a:t>cells create insulin, which reduces blood glucose by encouraging cellular absorption (University of Oxford,2022)</a:t>
            </a:r>
          </a:p>
          <a:p>
            <a:pPr marL="0" indent="0">
              <a:buNone/>
            </a:pPr>
            <a:endParaRPr lang="en-GB" sz="1200" dirty="0">
              <a:latin typeface="Arial" panose="020B0604020202020204" pitchFamily="34" charset="0"/>
              <a:cs typeface="Arial" panose="020B0604020202020204" pitchFamily="34" charset="0"/>
            </a:endParaRPr>
          </a:p>
        </p:txBody>
      </p:sp>
      <p:sp>
        <p:nvSpPr>
          <p:cNvPr id="5" name="Date Placeholder 4">
            <a:extLst>
              <a:ext uri="{FF2B5EF4-FFF2-40B4-BE49-F238E27FC236}">
                <a16:creationId xmlns:a16="http://schemas.microsoft.com/office/drawing/2014/main" id="{A259B1D6-085B-C17E-537D-2C766AD4CB3E}"/>
              </a:ext>
            </a:extLst>
          </p:cNvPr>
          <p:cNvSpPr>
            <a:spLocks noGrp="1"/>
          </p:cNvSpPr>
          <p:nvPr>
            <p:ph type="dt" sz="half" idx="10"/>
          </p:nvPr>
        </p:nvSpPr>
        <p:spPr/>
        <p:txBody>
          <a:bodyPr/>
          <a:lstStyle/>
          <a:p>
            <a:pPr>
              <a:defRPr/>
            </a:pPr>
            <a:fld id="{F7614AD2-EBEE-4B9C-B8EB-7B45076136C4}" type="datetime1">
              <a:rPr lang="en-GB" altLang="en-US" smtClean="0"/>
              <a:pPr>
                <a:defRPr/>
              </a:pPr>
              <a:t>22/04/2026</a:t>
            </a:fld>
            <a:endParaRPr lang="en-GB" altLang="en-US"/>
          </a:p>
        </p:txBody>
      </p:sp>
      <p:sp>
        <p:nvSpPr>
          <p:cNvPr id="6" name="Slide Number Placeholder 5">
            <a:extLst>
              <a:ext uri="{FF2B5EF4-FFF2-40B4-BE49-F238E27FC236}">
                <a16:creationId xmlns:a16="http://schemas.microsoft.com/office/drawing/2014/main" id="{ACD93DFD-5968-5347-A981-6A8C0652B716}"/>
              </a:ext>
            </a:extLst>
          </p:cNvPr>
          <p:cNvSpPr>
            <a:spLocks noGrp="1"/>
          </p:cNvSpPr>
          <p:nvPr>
            <p:ph type="sldNum" sz="quarter" idx="11"/>
          </p:nvPr>
        </p:nvSpPr>
        <p:spPr/>
        <p:txBody>
          <a:bodyPr/>
          <a:lstStyle/>
          <a:p>
            <a:pPr>
              <a:defRPr/>
            </a:pPr>
            <a:fld id="{386495F9-B3F5-4DDF-9323-6CEC80C52C17}" type="slidenum">
              <a:rPr lang="en-GB" altLang="en-US" smtClean="0"/>
              <a:pPr>
                <a:defRPr/>
              </a:pPr>
              <a:t>5</a:t>
            </a:fld>
            <a:endParaRPr lang="en-GB" altLang="en-US"/>
          </a:p>
        </p:txBody>
      </p:sp>
    </p:spTree>
    <p:extLst>
      <p:ext uri="{BB962C8B-B14F-4D97-AF65-F5344CB8AC3E}">
        <p14:creationId xmlns:p14="http://schemas.microsoft.com/office/powerpoint/2010/main" val="2656471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9FEF9-A0FE-8D11-A513-56A28FE9ACBA}"/>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Pathophysiology of Pancreas</a:t>
            </a:r>
          </a:p>
        </p:txBody>
      </p:sp>
      <p:sp>
        <p:nvSpPr>
          <p:cNvPr id="3" name="Date Placeholder 2">
            <a:extLst>
              <a:ext uri="{FF2B5EF4-FFF2-40B4-BE49-F238E27FC236}">
                <a16:creationId xmlns:a16="http://schemas.microsoft.com/office/drawing/2014/main" id="{73D6F859-B1A5-6898-312A-79FE8996A3C5}"/>
              </a:ext>
            </a:extLst>
          </p:cNvPr>
          <p:cNvSpPr>
            <a:spLocks noGrp="1"/>
          </p:cNvSpPr>
          <p:nvPr>
            <p:ph type="dt" sz="half" idx="10"/>
          </p:nvPr>
        </p:nvSpPr>
        <p:spPr/>
        <p:txBody>
          <a:bodyPr/>
          <a:lstStyle/>
          <a:p>
            <a:pPr>
              <a:defRPr/>
            </a:pPr>
            <a:fld id="{D58B45E6-64D3-4C5F-BDB6-A1B894EEEA29}" type="datetime1">
              <a:rPr lang="en-GB" altLang="en-US" smtClean="0"/>
              <a:pPr>
                <a:defRPr/>
              </a:pPr>
              <a:t>22/04/2026</a:t>
            </a:fld>
            <a:endParaRPr lang="en-GB" altLang="en-US"/>
          </a:p>
        </p:txBody>
      </p:sp>
      <p:sp>
        <p:nvSpPr>
          <p:cNvPr id="4" name="Slide Number Placeholder 3">
            <a:extLst>
              <a:ext uri="{FF2B5EF4-FFF2-40B4-BE49-F238E27FC236}">
                <a16:creationId xmlns:a16="http://schemas.microsoft.com/office/drawing/2014/main" id="{927D3EB5-5629-7E2A-D0A8-EF5D0D73481C}"/>
              </a:ext>
            </a:extLst>
          </p:cNvPr>
          <p:cNvSpPr>
            <a:spLocks noGrp="1"/>
          </p:cNvSpPr>
          <p:nvPr>
            <p:ph type="sldNum" sz="quarter" idx="11"/>
          </p:nvPr>
        </p:nvSpPr>
        <p:spPr/>
        <p:txBody>
          <a:bodyPr/>
          <a:lstStyle/>
          <a:p>
            <a:pPr>
              <a:defRPr/>
            </a:pPr>
            <a:fld id="{FAF5663D-1B9D-48C8-BD8E-835F92F174D7}" type="slidenum">
              <a:rPr lang="en-GB" altLang="en-US" smtClean="0"/>
              <a:pPr>
                <a:defRPr/>
              </a:pPr>
              <a:t>6</a:t>
            </a:fld>
            <a:endParaRPr lang="en-GB" altLang="en-US"/>
          </a:p>
        </p:txBody>
      </p:sp>
      <p:sp>
        <p:nvSpPr>
          <p:cNvPr id="6" name="TextBox 5">
            <a:extLst>
              <a:ext uri="{FF2B5EF4-FFF2-40B4-BE49-F238E27FC236}">
                <a16:creationId xmlns:a16="http://schemas.microsoft.com/office/drawing/2014/main" id="{07BCBF40-9993-2438-01BD-49CA28E25643}"/>
              </a:ext>
            </a:extLst>
          </p:cNvPr>
          <p:cNvSpPr txBox="1"/>
          <p:nvPr/>
        </p:nvSpPr>
        <p:spPr>
          <a:xfrm>
            <a:off x="107504" y="1196752"/>
            <a:ext cx="8785671" cy="5878532"/>
          </a:xfrm>
          <a:prstGeom prst="rect">
            <a:avLst/>
          </a:prstGeom>
          <a:noFill/>
        </p:spPr>
        <p:txBody>
          <a:bodyPr wrap="square">
            <a:spAutoFit/>
          </a:bodyPr>
          <a:lstStyle/>
          <a:p>
            <a:pPr marL="285750" indent="-285750">
              <a:buFont typeface="Arial" panose="020B0604020202020204" pitchFamily="34" charset="0"/>
              <a:buChar char="•"/>
            </a:pPr>
            <a:endParaRPr lang="en-GB" dirty="0"/>
          </a:p>
          <a:p>
            <a:pPr marL="342900" indent="-342900">
              <a:buFont typeface="Arial" panose="020B0604020202020204" pitchFamily="34" charset="0"/>
              <a:buChar char="•"/>
            </a:pPr>
            <a:r>
              <a:rPr lang="en-GB" sz="2200" dirty="0"/>
              <a:t>Type 2 diabetes occurs when the pancreas does not produce enough insulin or when the body’s cells do not respond properly to insulin, leading to high blood glucose levels over time (NHS, 2023).</a:t>
            </a:r>
          </a:p>
          <a:p>
            <a:pPr marL="342900" indent="-34290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It is a combination of insulin resistance and progressive β‑cell dysfunction which leads to gradual hyperglycaemia and metabolic dysregulation.</a:t>
            </a:r>
          </a:p>
          <a:p>
            <a:endParaRPr lang="en-GB" sz="2200" dirty="0"/>
          </a:p>
          <a:p>
            <a:pPr marL="285750" indent="-285750">
              <a:buFont typeface="Arial" panose="020B0604020202020204" pitchFamily="34" charset="0"/>
              <a:buChar char="•"/>
            </a:pPr>
            <a:r>
              <a:rPr lang="en-GB" sz="2200" dirty="0"/>
              <a:t>UK research shows chronic high glucose levels impair β‑cell mitochondrial function, reducing insulin secretion (University of Oxford, 2022).</a:t>
            </a:r>
          </a:p>
          <a:p>
            <a:endParaRPr lang="en-GB" sz="22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442746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latin typeface="Arial" panose="020B0604020202020204" pitchFamily="34" charset="0"/>
                <a:cs typeface="Arial" panose="020B0604020202020204" pitchFamily="34" charset="0"/>
              </a:rPr>
              <a:t>Care Plan </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683568" y="1412775"/>
            <a:ext cx="8229600" cy="4032449"/>
          </a:xfrm>
        </p:spPr>
        <p:txBody>
          <a:bodyPr/>
          <a:lstStyle/>
          <a:p>
            <a:r>
              <a:rPr lang="en-GB" sz="2800" dirty="0">
                <a:latin typeface="Arial" panose="020B0604020202020204" pitchFamily="34" charset="0"/>
                <a:cs typeface="Arial" panose="020B0604020202020204" pitchFamily="34" charset="0"/>
              </a:rPr>
              <a:t>John was informed of the findings after his blood  test result and provided with initial education regarding lifestyle modification, glycaemic control, and the importance of ongoing monitoring. </a:t>
            </a:r>
          </a:p>
          <a:p>
            <a:r>
              <a:rPr lang="en-GB" sz="2800" dirty="0">
                <a:latin typeface="Arial" panose="020B0604020202020204" pitchFamily="34" charset="0"/>
                <a:cs typeface="Arial" panose="020B0604020202020204" pitchFamily="34" charset="0"/>
              </a:rPr>
              <a:t>After that a follow‑up appointment with a diabetic nurse was arranged to discuss management options and to initiate an appropriate treatment Care Plan. </a:t>
            </a:r>
            <a:endParaRPr lang="en-GB" sz="2400" dirty="0">
              <a:latin typeface="Arial" panose="020B0604020202020204" pitchFamily="34" charset="0"/>
              <a:cs typeface="Arial" panose="020B0604020202020204" pitchFamily="34" charset="0"/>
            </a:endParaRPr>
          </a:p>
          <a:p>
            <a:endParaRPr lang="en-GB" sz="2400" dirty="0">
              <a:solidFill>
                <a:srgbClr val="0070C0"/>
              </a:solidFill>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a:t>
            </a:r>
            <a:r>
              <a:rPr lang="da-DK" sz="2400" dirty="0">
                <a:latin typeface="Arial" panose="020B0604020202020204" pitchFamily="34" charset="0"/>
                <a:cs typeface="Arial" panose="020B0604020202020204" pitchFamily="34" charset="0"/>
              </a:rPr>
              <a:t>Zghebi et al, 2017, p.1539)</a:t>
            </a:r>
            <a:endParaRPr lang="en-GB" sz="24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070946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72049-2181-7ED8-FEB4-34BC697257F2}"/>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Care plan goals</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9614E48-806B-954C-18DE-0CB49D29F50D}"/>
              </a:ext>
            </a:extLst>
          </p:cNvPr>
          <p:cNvSpPr>
            <a:spLocks noGrp="1"/>
          </p:cNvSpPr>
          <p:nvPr>
            <p:ph idx="1"/>
          </p:nvPr>
        </p:nvSpPr>
        <p:spPr>
          <a:xfrm>
            <a:off x="457200" y="1700808"/>
            <a:ext cx="8229600" cy="3600400"/>
          </a:xfrm>
        </p:spPr>
        <p:txBody>
          <a:bodyPr/>
          <a:lstStyle/>
          <a:p>
            <a:pPr marL="0" lvl="0" indent="0">
              <a:lnSpc>
                <a:spcPct val="90000"/>
              </a:lnSpc>
              <a:spcBef>
                <a:spcPct val="0"/>
              </a:spcBef>
              <a:spcAft>
                <a:spcPts val="600"/>
              </a:spcAft>
              <a:buFontTx/>
              <a:buChar char="•"/>
            </a:pPr>
            <a:r>
              <a:rPr lang="en-US" altLang="en-US" sz="2800" dirty="0">
                <a:latin typeface="Arial" panose="020B0604020202020204" pitchFamily="34" charset="0"/>
                <a:cs typeface="Arial" panose="020B0604020202020204" pitchFamily="34" charset="0"/>
              </a:rPr>
              <a:t>Achieve and maintain target HbA1c as agreed with clinician.</a:t>
            </a:r>
          </a:p>
          <a:p>
            <a:pPr marL="0" indent="0">
              <a:lnSpc>
                <a:spcPct val="90000"/>
              </a:lnSpc>
              <a:spcBef>
                <a:spcPct val="0"/>
              </a:spcBef>
              <a:spcAft>
                <a:spcPts val="600"/>
              </a:spcAft>
              <a:buFontTx/>
              <a:buChar char="•"/>
            </a:pPr>
            <a:r>
              <a:rPr lang="en-US" altLang="en-US" sz="2800" dirty="0">
                <a:latin typeface="Arial" panose="020B0604020202020204" pitchFamily="34" charset="0"/>
                <a:cs typeface="Arial" panose="020B0604020202020204" pitchFamily="34" charset="0"/>
              </a:rPr>
              <a:t> Prevent or delay diabetes‑related complications. </a:t>
            </a:r>
          </a:p>
          <a:p>
            <a:pPr marL="0" indent="0">
              <a:lnSpc>
                <a:spcPct val="90000"/>
              </a:lnSpc>
              <a:spcBef>
                <a:spcPct val="0"/>
              </a:spcBef>
              <a:spcAft>
                <a:spcPts val="600"/>
              </a:spcAft>
              <a:buFontTx/>
              <a:buChar char="•"/>
            </a:pPr>
            <a:r>
              <a:rPr lang="en-US" altLang="en-US" sz="2800" dirty="0">
                <a:latin typeface="Arial" panose="020B0604020202020204" pitchFamily="34" charset="0"/>
                <a:cs typeface="Arial" panose="020B0604020202020204" pitchFamily="34" charset="0"/>
              </a:rPr>
              <a:t> Support sustainable lifestyle changes. </a:t>
            </a:r>
          </a:p>
          <a:p>
            <a:pPr marL="0" lvl="0" indent="0">
              <a:lnSpc>
                <a:spcPct val="90000"/>
              </a:lnSpc>
              <a:spcBef>
                <a:spcPct val="0"/>
              </a:spcBef>
              <a:spcAft>
                <a:spcPts val="600"/>
              </a:spcAft>
              <a:buFontTx/>
              <a:buChar char="•"/>
            </a:pPr>
            <a:r>
              <a:rPr lang="en-GB" sz="2800" dirty="0">
                <a:latin typeface="Arial" panose="020B0604020202020204" pitchFamily="34" charset="0"/>
                <a:cs typeface="Arial" panose="020B0604020202020204" pitchFamily="34" charset="0"/>
              </a:rPr>
              <a:t> Encourage balanced meals.</a:t>
            </a:r>
            <a:endParaRPr lang="en-US" altLang="en-US" sz="2800" dirty="0">
              <a:latin typeface="Arial" panose="020B0604020202020204" pitchFamily="34" charset="0"/>
              <a:cs typeface="Arial" panose="020B0604020202020204" pitchFamily="34" charset="0"/>
            </a:endParaRPr>
          </a:p>
          <a:p>
            <a:pPr marL="0" lvl="0" indent="0">
              <a:lnSpc>
                <a:spcPct val="90000"/>
              </a:lnSpc>
              <a:spcBef>
                <a:spcPct val="0"/>
              </a:spcBef>
              <a:spcAft>
                <a:spcPts val="600"/>
              </a:spcAft>
              <a:buFontTx/>
              <a:buChar char="•"/>
            </a:pPr>
            <a:r>
              <a:rPr lang="en-US" altLang="en-US" sz="2800" dirty="0">
                <a:latin typeface="Arial" panose="020B0604020202020204" pitchFamily="34" charset="0"/>
                <a:cs typeface="Arial" panose="020B0604020202020204" pitchFamily="34" charset="0"/>
              </a:rPr>
              <a:t> Improve patient confidence in self‑management </a:t>
            </a:r>
          </a:p>
          <a:p>
            <a:pPr marL="0" lvl="0" indent="0">
              <a:lnSpc>
                <a:spcPct val="90000"/>
              </a:lnSpc>
              <a:spcBef>
                <a:spcPct val="0"/>
              </a:spcBef>
              <a:spcAft>
                <a:spcPts val="600"/>
              </a:spcAft>
              <a:buFontTx/>
              <a:buChar char="•"/>
            </a:pPr>
            <a:r>
              <a:rPr lang="en-US" altLang="en-US" sz="2800" dirty="0">
                <a:latin typeface="Arial" panose="020B0604020202020204" pitchFamily="34" charset="0"/>
                <a:cs typeface="Arial" panose="020B0604020202020204" pitchFamily="34" charset="0"/>
              </a:rPr>
              <a:t> Promote healthy weight loss if necessary.</a:t>
            </a:r>
          </a:p>
          <a:p>
            <a:pPr marL="0" indent="0">
              <a:buNone/>
            </a:pPr>
            <a:r>
              <a:rPr lang="en-GB" sz="2000" dirty="0">
                <a:latin typeface="Arial" panose="020B0604020202020204" pitchFamily="34" charset="0"/>
                <a:cs typeface="Arial" panose="020B0604020202020204" pitchFamily="34" charset="0"/>
              </a:rPr>
              <a:t>                                                                        (Rutten et al, 2020)</a:t>
            </a:r>
          </a:p>
        </p:txBody>
      </p:sp>
      <p:sp>
        <p:nvSpPr>
          <p:cNvPr id="4" name="Date Placeholder 3">
            <a:extLst>
              <a:ext uri="{FF2B5EF4-FFF2-40B4-BE49-F238E27FC236}">
                <a16:creationId xmlns:a16="http://schemas.microsoft.com/office/drawing/2014/main" id="{829A357C-FE47-A27A-6623-9E6C9CCC014A}"/>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EC997973-65A7-4E2E-2A41-FD2DCD79BE78}"/>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369588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latin typeface="Arial" panose="020B0604020202020204" pitchFamily="34" charset="0"/>
                <a:cs typeface="Arial" panose="020B0604020202020204" pitchFamily="34" charset="0"/>
              </a:rPr>
              <a:t>Dietary support</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1124744"/>
            <a:ext cx="8229600" cy="4392489"/>
          </a:xfrm>
        </p:spPr>
        <p:txBody>
          <a:bodyPr/>
          <a:lstStyle/>
          <a:p>
            <a:r>
              <a:rPr lang="en-GB" sz="2200" dirty="0">
                <a:latin typeface="Arial" panose="020B0604020202020204" pitchFamily="34" charset="0"/>
                <a:cs typeface="Arial" panose="020B0604020202020204" pitchFamily="34" charset="0"/>
              </a:rPr>
              <a:t>John will be referred to a dietitian or structured diabetes education programme.</a:t>
            </a:r>
          </a:p>
          <a:p>
            <a:r>
              <a:rPr lang="en-GB" sz="2200" dirty="0">
                <a:latin typeface="Arial" panose="020B0604020202020204" pitchFamily="34" charset="0"/>
                <a:cs typeface="Arial" panose="020B0604020202020204" pitchFamily="34" charset="0"/>
              </a:rPr>
              <a:t>Encourage him to balanced meals with:</a:t>
            </a:r>
          </a:p>
          <a:p>
            <a:pPr lvl="1"/>
            <a:r>
              <a:rPr lang="en-GB" sz="2200" dirty="0">
                <a:latin typeface="Arial" panose="020B0604020202020204" pitchFamily="34" charset="0"/>
                <a:cs typeface="Arial" panose="020B0604020202020204" pitchFamily="34" charset="0"/>
              </a:rPr>
              <a:t>High‑fibre carbohydrates</a:t>
            </a:r>
          </a:p>
          <a:p>
            <a:pPr lvl="1"/>
            <a:r>
              <a:rPr lang="en-GB" sz="2200" dirty="0">
                <a:latin typeface="Arial" panose="020B0604020202020204" pitchFamily="34" charset="0"/>
                <a:cs typeface="Arial" panose="020B0604020202020204" pitchFamily="34" charset="0"/>
              </a:rPr>
              <a:t>Lean protein</a:t>
            </a:r>
          </a:p>
          <a:p>
            <a:pPr lvl="1"/>
            <a:r>
              <a:rPr lang="en-GB" sz="2200" dirty="0">
                <a:latin typeface="Arial" panose="020B0604020202020204" pitchFamily="34" charset="0"/>
                <a:cs typeface="Arial" panose="020B0604020202020204" pitchFamily="34" charset="0"/>
              </a:rPr>
              <a:t>Reduced saturated fat</a:t>
            </a:r>
          </a:p>
          <a:p>
            <a:pPr lvl="1"/>
            <a:r>
              <a:rPr lang="en-GB" sz="2200" dirty="0">
                <a:latin typeface="Arial" panose="020B0604020202020204" pitchFamily="34" charset="0"/>
                <a:cs typeface="Arial" panose="020B0604020202020204" pitchFamily="34" charset="0"/>
              </a:rPr>
              <a:t>Limited sugary drinks/snacks.</a:t>
            </a:r>
          </a:p>
          <a:p>
            <a:r>
              <a:rPr lang="en-GB" sz="2200" dirty="0">
                <a:latin typeface="Arial" panose="020B0604020202020204" pitchFamily="34" charset="0"/>
                <a:cs typeface="Arial" panose="020B0604020202020204" pitchFamily="34" charset="0"/>
              </a:rPr>
              <a:t>Portion control and regular meal timing.</a:t>
            </a:r>
          </a:p>
          <a:p>
            <a:r>
              <a:rPr lang="en-GB" sz="2200" dirty="0">
                <a:latin typeface="Arial" panose="020B0604020202020204" pitchFamily="34" charset="0"/>
                <a:cs typeface="Arial" panose="020B0604020202020204" pitchFamily="34" charset="0"/>
              </a:rPr>
              <a:t>Discuss healthier alternatives for cultural or personal food preferences.</a:t>
            </a:r>
          </a:p>
          <a:p>
            <a:pPr marL="0" indent="0">
              <a:buNone/>
            </a:pPr>
            <a:r>
              <a:rPr lang="en-GB" sz="24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(Harris, 2025)</a:t>
            </a:r>
            <a:endParaRPr lang="en-GB" sz="2000" dirty="0">
              <a:solidFill>
                <a:srgbClr val="0070C0"/>
              </a:solidFill>
              <a:latin typeface="Arial" panose="020B0604020202020204" pitchFamily="34" charset="0"/>
              <a:cs typeface="Arial" panose="020B0604020202020204" pitchFamily="34" charset="0"/>
            </a:endParaRPr>
          </a:p>
          <a:p>
            <a:endParaRPr lang="en-GB"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425489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br>
              <a:rPr lang="en-GB" sz="3600"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Physical Activity and Weight Management</a:t>
            </a:r>
            <a:br>
              <a:rPr lang="en-GB" sz="3600" dirty="0">
                <a:latin typeface="Arial" panose="020B0604020202020204" pitchFamily="34" charset="0"/>
                <a:cs typeface="Arial" panose="020B0604020202020204" pitchFamily="34" charset="0"/>
              </a:rPr>
            </a:br>
            <a:endParaRPr lang="en-GB" sz="3600" b="1" dirty="0"/>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Encourage John to gradual increase in activity:</a:t>
            </a:r>
          </a:p>
          <a:p>
            <a:pPr lvl="1"/>
            <a:r>
              <a:rPr lang="en-GB" sz="2400" dirty="0">
                <a:latin typeface="Arial" panose="020B0604020202020204" pitchFamily="34" charset="0"/>
                <a:cs typeface="Arial" panose="020B0604020202020204" pitchFamily="34" charset="0"/>
              </a:rPr>
              <a:t>Aim for 150 minutes/week of moderate exercise</a:t>
            </a:r>
          </a:p>
          <a:p>
            <a:pPr lvl="1"/>
            <a:r>
              <a:rPr lang="en-GB" sz="2400" dirty="0">
                <a:latin typeface="Arial" panose="020B0604020202020204" pitchFamily="34" charset="0"/>
                <a:cs typeface="Arial" panose="020B0604020202020204" pitchFamily="34" charset="0"/>
              </a:rPr>
              <a:t>Include strength‑based activities twice weekly</a:t>
            </a:r>
          </a:p>
          <a:p>
            <a:r>
              <a:rPr lang="en-GB" sz="2400" dirty="0">
                <a:latin typeface="Arial" panose="020B0604020202020204" pitchFamily="34" charset="0"/>
                <a:cs typeface="Arial" panose="020B0604020202020204" pitchFamily="34" charset="0"/>
              </a:rPr>
              <a:t>Suggest realistic options: walking, home exercises, short active breaks.</a:t>
            </a:r>
          </a:p>
          <a:p>
            <a:r>
              <a:rPr lang="en-GB" sz="2400" dirty="0">
                <a:latin typeface="Arial" panose="020B0604020202020204" pitchFamily="34" charset="0"/>
                <a:cs typeface="Arial" panose="020B0604020202020204" pitchFamily="34" charset="0"/>
              </a:rPr>
              <a:t>Agree a realistic goal(</a:t>
            </a:r>
            <a:r>
              <a:rPr lang="en-US" altLang="en-US" sz="2400" dirty="0">
                <a:latin typeface="Arial" panose="020B0604020202020204" pitchFamily="34" charset="0"/>
              </a:rPr>
              <a:t>e.g., 5–10% weight reduction)</a:t>
            </a:r>
          </a:p>
          <a:p>
            <a:r>
              <a:rPr lang="en-US" altLang="en-US" sz="2400" dirty="0">
                <a:latin typeface="Arial" panose="020B0604020202020204" pitchFamily="34" charset="0"/>
              </a:rPr>
              <a:t>Offer referral to weight‑management services if appropriate. </a:t>
            </a:r>
          </a:p>
          <a:p>
            <a:pPr marL="0" indent="0">
              <a:buNone/>
            </a:pPr>
            <a:r>
              <a:rPr lang="en-GB" sz="2400" dirty="0"/>
              <a:t>                                                             </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Małkowska</a:t>
            </a:r>
            <a:r>
              <a:rPr lang="en-GB" sz="2400" dirty="0">
                <a:latin typeface="Arial" panose="020B0604020202020204" pitchFamily="34" charset="0"/>
                <a:cs typeface="Arial" panose="020B0604020202020204" pitchFamily="34" charset="0"/>
              </a:rPr>
              <a:t>, 2024)</a:t>
            </a:r>
            <a:endParaRPr lang="en-GB" sz="2200"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418309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648072"/>
          </a:xfrm>
        </p:spPr>
        <p:txBody>
          <a:bodyPr/>
          <a:lstStyle/>
          <a:p>
            <a:r>
              <a:rPr lang="en-GB" sz="3600" b="1" dirty="0">
                <a:latin typeface="Arial" panose="020B0604020202020204" pitchFamily="34" charset="0"/>
                <a:cs typeface="Arial" panose="020B0604020202020204" pitchFamily="34" charset="0"/>
              </a:rPr>
              <a:t>Complication Prevention</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0" y="692696"/>
            <a:ext cx="8686800" cy="4752528"/>
          </a:xfrm>
        </p:spPr>
        <p:txBody>
          <a:bodyPr/>
          <a:lstStyle/>
          <a:p>
            <a:pPr marL="0" indent="0">
              <a:buNone/>
            </a:pPr>
            <a:r>
              <a:rPr lang="en-GB" sz="2000" b="1" dirty="0">
                <a:solidFill>
                  <a:srgbClr val="0070C0"/>
                </a:solidFill>
                <a:latin typeface="Arial" panose="020B0604020202020204" pitchFamily="34" charset="0"/>
                <a:cs typeface="Arial" panose="020B0604020202020204" pitchFamily="34" charset="0"/>
              </a:rPr>
              <a:t>Foot Care</a:t>
            </a:r>
            <a:r>
              <a:rPr lang="en-GB" sz="2000" dirty="0">
                <a:solidFill>
                  <a:srgbClr val="0070C0"/>
                </a:solidFill>
                <a:latin typeface="Arial" panose="020B0604020202020204" pitchFamily="34" charset="0"/>
                <a:cs typeface="Arial" panose="020B0604020202020204" pitchFamily="34" charset="0"/>
              </a:rPr>
              <a:t>                        </a:t>
            </a:r>
            <a:r>
              <a:rPr lang="en-GB" sz="1800" dirty="0">
                <a:solidFill>
                  <a:srgbClr val="0070C0"/>
                </a:solidFill>
                <a:latin typeface="Arial" panose="020B0604020202020204" pitchFamily="34" charset="0"/>
                <a:cs typeface="Arial" panose="020B0604020202020204" pitchFamily="34" charset="0"/>
              </a:rPr>
              <a:t>Annual foot check.</a:t>
            </a:r>
          </a:p>
          <a:p>
            <a:pPr marL="0" indent="0">
              <a:buNone/>
            </a:pPr>
            <a:r>
              <a:rPr lang="en-GB" sz="1800" dirty="0">
                <a:solidFill>
                  <a:srgbClr val="0070C0"/>
                </a:solidFill>
                <a:latin typeface="Arial" panose="020B0604020202020204" pitchFamily="34" charset="0"/>
                <a:cs typeface="Arial" panose="020B0604020202020204" pitchFamily="34" charset="0"/>
              </a:rPr>
              <a:t>                                             Teach daily self‑inspection.</a:t>
            </a:r>
          </a:p>
          <a:p>
            <a:pPr marL="0" indent="0">
              <a:buNone/>
            </a:pPr>
            <a:r>
              <a:rPr lang="en-GB" sz="1800" dirty="0">
                <a:solidFill>
                  <a:srgbClr val="0070C0"/>
                </a:solidFill>
                <a:latin typeface="Arial" panose="020B0604020202020204" pitchFamily="34" charset="0"/>
                <a:cs typeface="Arial" panose="020B0604020202020204" pitchFamily="34" charset="0"/>
              </a:rPr>
              <a:t>                                             Advise on appropriate footwear.</a:t>
            </a:r>
          </a:p>
          <a:p>
            <a:pPr marL="0" indent="0">
              <a:buNone/>
            </a:pPr>
            <a:r>
              <a:rPr lang="en-GB" sz="1800" dirty="0">
                <a:solidFill>
                  <a:srgbClr val="0070C0"/>
                </a:solidFill>
                <a:latin typeface="Arial" panose="020B0604020202020204" pitchFamily="34" charset="0"/>
                <a:cs typeface="Arial" panose="020B0604020202020204" pitchFamily="34" charset="0"/>
              </a:rPr>
              <a:t>                                             Refer to podiatry if neuropathy or ulcers present.</a:t>
            </a:r>
          </a:p>
          <a:p>
            <a:pPr marL="0" indent="0">
              <a:buNone/>
            </a:pPr>
            <a:r>
              <a:rPr lang="en-GB" sz="2000" b="1" dirty="0">
                <a:solidFill>
                  <a:srgbClr val="00B050"/>
                </a:solidFill>
                <a:latin typeface="Arial" panose="020B0604020202020204" pitchFamily="34" charset="0"/>
                <a:cs typeface="Arial" panose="020B0604020202020204" pitchFamily="34" charset="0"/>
              </a:rPr>
              <a:t>Eye Health     </a:t>
            </a:r>
            <a:r>
              <a:rPr lang="en-GB" sz="1800" b="1" dirty="0">
                <a:solidFill>
                  <a:srgbClr val="00B050"/>
                </a:solidFill>
                <a:latin typeface="Arial" panose="020B0604020202020204" pitchFamily="34" charset="0"/>
                <a:cs typeface="Arial" panose="020B0604020202020204" pitchFamily="34" charset="0"/>
              </a:rPr>
              <a:t>                   </a:t>
            </a:r>
            <a:r>
              <a:rPr lang="en-GB" sz="1800" dirty="0">
                <a:solidFill>
                  <a:srgbClr val="00B050"/>
                </a:solidFill>
                <a:latin typeface="Arial" panose="020B0604020202020204" pitchFamily="34" charset="0"/>
                <a:cs typeface="Arial" panose="020B0604020202020204" pitchFamily="34" charset="0"/>
              </a:rPr>
              <a:t>Ensure annual retinal screening attendance.</a:t>
            </a:r>
          </a:p>
          <a:p>
            <a:pPr marL="0" indent="0">
              <a:buNone/>
            </a:pPr>
            <a:r>
              <a:rPr lang="en-GB" sz="2000" b="1" dirty="0">
                <a:solidFill>
                  <a:srgbClr val="C00000"/>
                </a:solidFill>
                <a:latin typeface="Arial" panose="020B0604020202020204" pitchFamily="34" charset="0"/>
                <a:cs typeface="Arial" panose="020B0604020202020204" pitchFamily="34" charset="0"/>
              </a:rPr>
              <a:t>Cardiovascular Risk      </a:t>
            </a:r>
            <a:r>
              <a:rPr lang="en-GB" sz="1800" dirty="0">
                <a:solidFill>
                  <a:srgbClr val="C00000"/>
                </a:solidFill>
                <a:latin typeface="Arial" panose="020B0604020202020204" pitchFamily="34" charset="0"/>
                <a:cs typeface="Arial" panose="020B0604020202020204" pitchFamily="34" charset="0"/>
              </a:rPr>
              <a:t>Monitor BP, lipids, smoking status.</a:t>
            </a:r>
          </a:p>
          <a:p>
            <a:pPr marL="0" indent="0">
              <a:buNone/>
            </a:pPr>
            <a:r>
              <a:rPr lang="en-GB" sz="1800" dirty="0">
                <a:solidFill>
                  <a:srgbClr val="C00000"/>
                </a:solidFill>
                <a:latin typeface="Arial" panose="020B0604020202020204" pitchFamily="34" charset="0"/>
                <a:cs typeface="Arial" panose="020B0604020202020204" pitchFamily="34" charset="0"/>
              </a:rPr>
              <a:t>                                             Encourage smoking cessation support if needed.</a:t>
            </a:r>
          </a:p>
          <a:p>
            <a:pPr marL="0" indent="0">
              <a:buNone/>
            </a:pPr>
            <a:r>
              <a:rPr lang="en-GB" sz="2000" b="1" dirty="0">
                <a:latin typeface="Arial" panose="020B0604020202020204" pitchFamily="34" charset="0"/>
                <a:cs typeface="Arial" panose="020B0604020202020204" pitchFamily="34" charset="0"/>
              </a:rPr>
              <a:t>Renal Health                   </a:t>
            </a:r>
            <a:r>
              <a:rPr lang="en-GB" sz="1800" dirty="0">
                <a:latin typeface="Arial" panose="020B0604020202020204" pitchFamily="34" charset="0"/>
                <a:cs typeface="Arial" panose="020B0604020202020204" pitchFamily="34" charset="0"/>
              </a:rPr>
              <a:t>Annual urine ACR and eGFR monitoring.</a:t>
            </a:r>
          </a:p>
          <a:p>
            <a:pPr marL="0" indent="0">
              <a:buNone/>
            </a:pPr>
            <a:r>
              <a:rPr lang="en-GB" sz="1800" dirty="0"/>
              <a:t>                                              </a:t>
            </a:r>
            <a:r>
              <a:rPr lang="en-GB" sz="1800" dirty="0">
                <a:latin typeface="Arial" panose="020B0604020202020204" pitchFamily="34" charset="0"/>
                <a:cs typeface="Arial" panose="020B0604020202020204" pitchFamily="34" charset="0"/>
              </a:rPr>
              <a:t>Reinforce hydration and medication adherence.</a:t>
            </a:r>
          </a:p>
          <a:p>
            <a:pPr marL="0" indent="0">
              <a:buNone/>
            </a:pPr>
            <a:r>
              <a:rPr lang="en-GB" sz="2000" b="1" dirty="0">
                <a:solidFill>
                  <a:srgbClr val="7030A0"/>
                </a:solidFill>
                <a:latin typeface="Arial" panose="020B0604020202020204" pitchFamily="34" charset="0"/>
                <a:cs typeface="Arial" panose="020B0604020202020204" pitchFamily="34" charset="0"/>
              </a:rPr>
              <a:t>Psychosocial Support   </a:t>
            </a:r>
            <a:r>
              <a:rPr lang="en-GB" sz="1800" dirty="0">
                <a:solidFill>
                  <a:srgbClr val="7030A0"/>
                </a:solidFill>
                <a:latin typeface="Arial" panose="020B0604020202020204" pitchFamily="34" charset="0"/>
                <a:cs typeface="Arial" panose="020B0604020202020204" pitchFamily="34" charset="0"/>
              </a:rPr>
              <a:t>Explore emotional impact of diagnosis.</a:t>
            </a:r>
          </a:p>
          <a:p>
            <a:pPr marL="0" indent="0">
              <a:buNone/>
            </a:pPr>
            <a:r>
              <a:rPr lang="en-GB" sz="1800" dirty="0">
                <a:solidFill>
                  <a:srgbClr val="7030A0"/>
                </a:solidFill>
                <a:latin typeface="Arial" panose="020B0604020202020204" pitchFamily="34" charset="0"/>
                <a:cs typeface="Arial" panose="020B0604020202020204" pitchFamily="34" charset="0"/>
              </a:rPr>
              <a:t>                                             Assess for stress, anxiety, or low mood.</a:t>
            </a:r>
          </a:p>
          <a:p>
            <a:pPr marL="0" indent="0">
              <a:buNone/>
            </a:pPr>
            <a:r>
              <a:rPr lang="en-GB" sz="1800" dirty="0">
                <a:solidFill>
                  <a:srgbClr val="7030A0"/>
                </a:solidFill>
                <a:latin typeface="Arial" panose="020B0604020202020204" pitchFamily="34" charset="0"/>
                <a:cs typeface="Arial" panose="020B0604020202020204" pitchFamily="34" charset="0"/>
              </a:rPr>
              <a:t>                                             Offer referral to wellbeing or mental‑health services.</a:t>
            </a:r>
          </a:p>
          <a:p>
            <a:pPr marL="0" indent="0">
              <a:buNone/>
            </a:pPr>
            <a:r>
              <a:rPr lang="en-GB" sz="1800" dirty="0">
                <a:solidFill>
                  <a:srgbClr val="7030A0"/>
                </a:solidFill>
                <a:latin typeface="Arial" panose="020B0604020202020204" pitchFamily="34" charset="0"/>
                <a:cs typeface="Arial" panose="020B0604020202020204" pitchFamily="34" charset="0"/>
              </a:rPr>
              <a:t>                                             Encourage peer support groups or diabetes education.</a:t>
            </a:r>
          </a:p>
          <a:p>
            <a:pPr marL="0" indent="0">
              <a:buNone/>
            </a:pPr>
            <a:r>
              <a:rPr lang="en-GB" sz="1800" dirty="0"/>
              <a:t>                                                                                                  (Templer et al. 2024)</a:t>
            </a:r>
            <a:endParaRPr lang="en-GB" sz="1800" dirty="0">
              <a:solidFill>
                <a:srgbClr val="7030A0"/>
              </a:solidFill>
              <a:latin typeface="Arial" panose="020B0604020202020204" pitchFamily="34" charset="0"/>
              <a:cs typeface="Arial" panose="020B0604020202020204" pitchFamily="34" charset="0"/>
            </a:endParaRPr>
          </a:p>
          <a:p>
            <a:endParaRPr lang="en-GB" dirty="0">
              <a:solidFill>
                <a:srgbClr val="0070C0"/>
              </a:solidFill>
            </a:endParaRPr>
          </a:p>
        </p:txBody>
      </p:sp>
    </p:spTree>
    <p:extLst>
      <p:ext uri="{BB962C8B-B14F-4D97-AF65-F5344CB8AC3E}">
        <p14:creationId xmlns:p14="http://schemas.microsoft.com/office/powerpoint/2010/main" val="1688727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A strong routine helps stabilise blood glucose and reduces long‑term complications.</a:t>
            </a:r>
          </a:p>
          <a:p>
            <a:r>
              <a:rPr lang="en-GB" sz="2400" dirty="0">
                <a:latin typeface="Arial" panose="020B0604020202020204" pitchFamily="34" charset="0"/>
                <a:cs typeface="Arial" panose="020B0604020202020204" pitchFamily="34" charset="0"/>
              </a:rPr>
              <a:t>Aim for regular movement throughout the day.</a:t>
            </a:r>
          </a:p>
          <a:p>
            <a:r>
              <a:rPr lang="en-GB" sz="2400" dirty="0"/>
              <a:t>Build routines that fit John`s lifestyle (pill organisers, reminders, simple schedules).</a:t>
            </a:r>
          </a:p>
          <a:p>
            <a:r>
              <a:rPr lang="en-GB" sz="2400" dirty="0"/>
              <a:t>Daily foot checks for cuts, blisters, redness, or swelling.</a:t>
            </a:r>
          </a:p>
          <a:p>
            <a:r>
              <a:rPr lang="en-GB" sz="2400" dirty="0"/>
              <a:t>Encourage smoking cessation.</a:t>
            </a:r>
          </a:p>
          <a:p>
            <a:r>
              <a:rPr lang="en-GB" sz="2400" dirty="0"/>
              <a:t>Regular blood pressure checks.</a:t>
            </a:r>
            <a:endParaRPr lang="en-GB" sz="24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872766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0" y="1417638"/>
            <a:ext cx="8964488" cy="4099595"/>
          </a:xfrm>
        </p:spPr>
        <p:txBody>
          <a:bodyPr/>
          <a:lstStyle/>
          <a:p>
            <a:pPr lvl="0"/>
            <a:r>
              <a:rPr lang="en-GB" sz="2800" dirty="0">
                <a:latin typeface="Arial" panose="020B0604020202020204" pitchFamily="34" charset="0"/>
                <a:cs typeface="Arial" panose="020B0604020202020204" pitchFamily="34" charset="0"/>
              </a:rPr>
              <a:t>Type 2 diabetes is a chronic metabolic disorder characterised by high blood glucose levels</a:t>
            </a:r>
          </a:p>
          <a:p>
            <a:pPr lvl="0"/>
            <a:r>
              <a:rPr lang="en-GB" sz="2800" dirty="0">
                <a:latin typeface="Arial" panose="020B0604020202020204" pitchFamily="34" charset="0"/>
                <a:cs typeface="Arial" panose="020B0604020202020204" pitchFamily="34" charset="0"/>
              </a:rPr>
              <a:t>An estimated 5.8 million individuals in the UK suffer from diabetes, making it an important issue for the nation's health. </a:t>
            </a:r>
          </a:p>
          <a:p>
            <a:pPr lvl="0"/>
            <a:r>
              <a:rPr lang="en-GB" sz="2800" dirty="0">
                <a:latin typeface="Arial" panose="020B0604020202020204" pitchFamily="34" charset="0"/>
                <a:cs typeface="Arial" panose="020B0604020202020204" pitchFamily="34" charset="0"/>
              </a:rPr>
              <a:t>Diabetes care costs the NHS around £10.7 billion annually, accounting for approximately 6% of the overall budget.</a:t>
            </a:r>
          </a:p>
          <a:p>
            <a:pPr marL="0" lvl="0" indent="0">
              <a:buNone/>
            </a:pPr>
            <a:endParaRPr lang="en-GB" sz="2400" dirty="0">
              <a:latin typeface="Arial" panose="020B0604020202020204" pitchFamily="34" charset="0"/>
              <a:cs typeface="Arial" panose="020B0604020202020204" pitchFamily="34" charset="0"/>
            </a:endParaRP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2785443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288032"/>
          </a:xfrm>
        </p:spPr>
        <p:txBody>
          <a:bodyPr/>
          <a:lstStyle/>
          <a:p>
            <a:r>
              <a:rPr lang="en-GB" sz="3600" b="1" dirty="0">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620688"/>
            <a:ext cx="8435280" cy="4536504"/>
          </a:xfrm>
        </p:spPr>
        <p:txBody>
          <a:bodyPr/>
          <a:lstStyle/>
          <a:p>
            <a:pPr lvl="0"/>
            <a:r>
              <a:rPr lang="en-GB" sz="1600" dirty="0">
                <a:latin typeface="Arial" panose="020B0604020202020204" pitchFamily="34" charset="0"/>
                <a:cs typeface="Arial" panose="020B0604020202020204" pitchFamily="34" charset="0"/>
              </a:rPr>
              <a:t>Goff, L.M. (2019) “Ethnicity and Type 2 diabetes in the UK,” </a:t>
            </a:r>
            <a:r>
              <a:rPr lang="en-GB" sz="1600" i="1" dirty="0">
                <a:latin typeface="Arial" panose="020B0604020202020204" pitchFamily="34" charset="0"/>
                <a:cs typeface="Arial" panose="020B0604020202020204" pitchFamily="34" charset="0"/>
              </a:rPr>
              <a:t>Diabetic medicine</a:t>
            </a:r>
            <a:r>
              <a:rPr lang="en-GB" sz="1600" dirty="0">
                <a:latin typeface="Arial" panose="020B0604020202020204" pitchFamily="34" charset="0"/>
                <a:cs typeface="Arial" panose="020B0604020202020204" pitchFamily="34" charset="0"/>
              </a:rPr>
              <a:t>, 36(8), pp. 927–938. Available at: </a:t>
            </a:r>
            <a:r>
              <a:rPr lang="en-GB" sz="1600" u="sng" dirty="0">
                <a:latin typeface="Arial" panose="020B0604020202020204" pitchFamily="34" charset="0"/>
                <a:cs typeface="Arial" panose="020B0604020202020204" pitchFamily="34" charset="0"/>
                <a:hlinkClick r:id="rId2"/>
              </a:rPr>
              <a:t>https://doi.org/10.1111/dme.13895</a:t>
            </a:r>
            <a:r>
              <a:rPr lang="en-GB" sz="1600" dirty="0">
                <a:latin typeface="Arial" panose="020B0604020202020204" pitchFamily="34" charset="0"/>
                <a:cs typeface="Arial" panose="020B0604020202020204" pitchFamily="34" charset="0"/>
              </a:rPr>
              <a:t>.</a:t>
            </a:r>
          </a:p>
          <a:p>
            <a:pPr lvl="0"/>
            <a:r>
              <a:rPr lang="en-GB" sz="1600" dirty="0">
                <a:latin typeface="Arial" panose="020B0604020202020204" pitchFamily="34" charset="0"/>
                <a:cs typeface="Arial" panose="020B0604020202020204" pitchFamily="34" charset="0"/>
              </a:rPr>
              <a:t>Harris, S. (2025) “Nutrition and diet in type 2 diabetes management,” </a:t>
            </a:r>
            <a:r>
              <a:rPr lang="en-GB" sz="1600" i="1" dirty="0">
                <a:latin typeface="Arial" panose="020B0604020202020204" pitchFamily="34" charset="0"/>
                <a:cs typeface="Arial" panose="020B0604020202020204" pitchFamily="34" charset="0"/>
              </a:rPr>
              <a:t>British journal of nursing (Mark Allen Publishing)</a:t>
            </a:r>
            <a:r>
              <a:rPr lang="en-GB" sz="1600" dirty="0">
                <a:latin typeface="Arial" panose="020B0604020202020204" pitchFamily="34" charset="0"/>
                <a:cs typeface="Arial" panose="020B0604020202020204" pitchFamily="34" charset="0"/>
              </a:rPr>
              <a:t>, 34(8), pp. S11–S18. Available at: </a:t>
            </a:r>
            <a:r>
              <a:rPr lang="en-GB" sz="1600" u="sng" dirty="0">
                <a:latin typeface="Arial" panose="020B0604020202020204" pitchFamily="34" charset="0"/>
                <a:cs typeface="Arial" panose="020B0604020202020204" pitchFamily="34" charset="0"/>
                <a:hlinkClick r:id="rId3"/>
              </a:rPr>
              <a:t>https://doi.org/10.12968/bjon.2024.0362</a:t>
            </a:r>
            <a:r>
              <a:rPr lang="en-GB" sz="1600" dirty="0">
                <a:latin typeface="Arial" panose="020B0604020202020204" pitchFamily="34" charset="0"/>
                <a:cs typeface="Arial" panose="020B0604020202020204" pitchFamily="34" charset="0"/>
              </a:rPr>
              <a:t>.</a:t>
            </a:r>
          </a:p>
          <a:p>
            <a:pPr lvl="0"/>
            <a:r>
              <a:rPr lang="en-GB" sz="1600" dirty="0" err="1">
                <a:latin typeface="Arial" panose="020B0604020202020204" pitchFamily="34" charset="0"/>
                <a:cs typeface="Arial" panose="020B0604020202020204" pitchFamily="34" charset="0"/>
              </a:rPr>
              <a:t>Kossakowska</a:t>
            </a:r>
            <a:r>
              <a:rPr lang="en-GB" sz="1600" dirty="0">
                <a:latin typeface="Arial" panose="020B0604020202020204" pitchFamily="34" charset="0"/>
                <a:cs typeface="Arial" panose="020B0604020202020204" pitchFamily="34" charset="0"/>
              </a:rPr>
              <a:t>, A., Leicht, J., Hassan, A., Hassan, S., </a:t>
            </a:r>
            <a:r>
              <a:rPr lang="en-GB" sz="1600" dirty="0" err="1">
                <a:latin typeface="Arial" panose="020B0604020202020204" pitchFamily="34" charset="0"/>
                <a:cs typeface="Arial" panose="020B0604020202020204" pitchFamily="34" charset="0"/>
              </a:rPr>
              <a:t>Bienia</a:t>
            </a:r>
            <a:r>
              <a:rPr lang="en-GB" sz="1600" dirty="0">
                <a:latin typeface="Arial" panose="020B0604020202020204" pitchFamily="34" charset="0"/>
                <a:cs typeface="Arial" panose="020B0604020202020204" pitchFamily="34" charset="0"/>
              </a:rPr>
              <a:t>, S., Al‑Batool, W., </a:t>
            </a:r>
            <a:r>
              <a:rPr lang="en-GB" sz="1600" dirty="0" err="1">
                <a:latin typeface="Arial" panose="020B0604020202020204" pitchFamily="34" charset="0"/>
                <a:cs typeface="Arial" panose="020B0604020202020204" pitchFamily="34" charset="0"/>
              </a:rPr>
              <a:t>Zarecka</a:t>
            </a:r>
            <a:r>
              <a:rPr lang="en-GB" sz="1600" dirty="0">
                <a:latin typeface="Arial" panose="020B0604020202020204" pitchFamily="34" charset="0"/>
                <a:cs typeface="Arial" panose="020B0604020202020204" pitchFamily="34" charset="0"/>
              </a:rPr>
              <a:t>, I. and </a:t>
            </a:r>
            <a:r>
              <a:rPr lang="en-GB" sz="1600" dirty="0" err="1">
                <a:latin typeface="Arial" panose="020B0604020202020204" pitchFamily="34" charset="0"/>
                <a:cs typeface="Arial" panose="020B0604020202020204" pitchFamily="34" charset="0"/>
              </a:rPr>
              <a:t>Konieczna</a:t>
            </a:r>
            <a:r>
              <a:rPr lang="en-GB" sz="1600" dirty="0">
                <a:latin typeface="Arial" panose="020B0604020202020204" pitchFamily="34" charset="0"/>
                <a:cs typeface="Arial" panose="020B0604020202020204" pitchFamily="34" charset="0"/>
              </a:rPr>
              <a:t>, K. (2024) ‘Impact of Physical Activity on Treatment Outcomes in Patients with Type 2 Diabetes’, </a:t>
            </a:r>
            <a:r>
              <a:rPr lang="en-GB" sz="1600" i="1" dirty="0">
                <a:latin typeface="Arial" panose="020B0604020202020204" pitchFamily="34" charset="0"/>
                <a:cs typeface="Arial" panose="020B0604020202020204" pitchFamily="34" charset="0"/>
              </a:rPr>
              <a:t>Quality in Sport</a:t>
            </a:r>
            <a:r>
              <a:rPr lang="en-GB" sz="1600" dirty="0">
                <a:latin typeface="Arial" panose="020B0604020202020204" pitchFamily="34" charset="0"/>
                <a:cs typeface="Arial" panose="020B0604020202020204" pitchFamily="34" charset="0"/>
              </a:rPr>
              <a:t>, 35, p. 56403. </a:t>
            </a:r>
            <a:r>
              <a:rPr lang="en-GB" sz="1600" dirty="0" err="1">
                <a:latin typeface="Arial" panose="020B0604020202020204" pitchFamily="34" charset="0"/>
                <a:cs typeface="Arial" panose="020B0604020202020204" pitchFamily="34" charset="0"/>
              </a:rPr>
              <a:t>doi</a:t>
            </a:r>
            <a:r>
              <a:rPr lang="en-GB" sz="1600" dirty="0">
                <a:latin typeface="Arial" panose="020B0604020202020204" pitchFamily="34" charset="0"/>
                <a:cs typeface="Arial" panose="020B0604020202020204" pitchFamily="34" charset="0"/>
              </a:rPr>
              <a:t>: 10.12775/QS.2024.35.56403.</a:t>
            </a:r>
          </a:p>
          <a:p>
            <a:pPr lvl="0"/>
            <a:r>
              <a:rPr lang="en-GB" sz="1600" dirty="0" err="1">
                <a:latin typeface="Arial" panose="020B0604020202020204" pitchFamily="34" charset="0"/>
                <a:cs typeface="Arial" panose="020B0604020202020204" pitchFamily="34" charset="0"/>
              </a:rPr>
              <a:t>Małkowska</a:t>
            </a:r>
            <a:r>
              <a:rPr lang="en-GB" sz="1600" dirty="0">
                <a:latin typeface="Arial" panose="020B0604020202020204" pitchFamily="34" charset="0"/>
                <a:cs typeface="Arial" panose="020B0604020202020204" pitchFamily="34" charset="0"/>
              </a:rPr>
              <a:t>, P. (2024) “Positive Effects of Physical Activity on Insulin </a:t>
            </a:r>
            <a:r>
              <a:rPr lang="en-GB" sz="1600" dirty="0" err="1">
                <a:latin typeface="Arial" panose="020B0604020202020204" pitchFamily="34" charset="0"/>
                <a:cs typeface="Arial" panose="020B0604020202020204" pitchFamily="34" charset="0"/>
              </a:rPr>
              <a:t>Signaling</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Current issues in molecular biology</a:t>
            </a:r>
            <a:r>
              <a:rPr lang="en-GB" sz="1600" dirty="0">
                <a:latin typeface="Arial" panose="020B0604020202020204" pitchFamily="34" charset="0"/>
                <a:cs typeface="Arial" panose="020B0604020202020204" pitchFamily="34" charset="0"/>
              </a:rPr>
              <a:t>, 46(6), pp. 5467–5487. Available at: https://doi.org/10.3390/cimb46060327.</a:t>
            </a:r>
          </a:p>
          <a:p>
            <a:pPr lvl="0"/>
            <a:r>
              <a:rPr lang="en-GB" sz="1600" dirty="0">
                <a:latin typeface="Arial" panose="020B0604020202020204" pitchFamily="34" charset="0"/>
                <a:cs typeface="Arial" panose="020B0604020202020204" pitchFamily="34" charset="0"/>
              </a:rPr>
              <a:t>NICE (2023) </a:t>
            </a:r>
            <a:r>
              <a:rPr lang="en-GB" sz="1600" i="1" dirty="0">
                <a:latin typeface="Arial" panose="020B0604020202020204" pitchFamily="34" charset="0"/>
                <a:cs typeface="Arial" panose="020B0604020202020204" pitchFamily="34" charset="0"/>
              </a:rPr>
              <a:t>Type 2 diabetes in adults: management</a:t>
            </a:r>
            <a:r>
              <a:rPr lang="en-GB" sz="1600" dirty="0">
                <a:latin typeface="Arial" panose="020B0604020202020204" pitchFamily="34" charset="0"/>
                <a:cs typeface="Arial" panose="020B0604020202020204" pitchFamily="34" charset="0"/>
              </a:rPr>
              <a:t>. London: NICE.</a:t>
            </a:r>
          </a:p>
          <a:p>
            <a:pPr lvl="0"/>
            <a:r>
              <a:rPr lang="en-GB" sz="1600" dirty="0">
                <a:latin typeface="Arial" panose="020B0604020202020204" pitchFamily="34" charset="0"/>
                <a:cs typeface="Arial" panose="020B0604020202020204" pitchFamily="34" charset="0"/>
              </a:rPr>
              <a:t>NHS (2023) </a:t>
            </a:r>
            <a:r>
              <a:rPr lang="en-GB" sz="1600" i="1" dirty="0">
                <a:latin typeface="Arial" panose="020B0604020202020204" pitchFamily="34" charset="0"/>
                <a:cs typeface="Arial" panose="020B0604020202020204" pitchFamily="34" charset="0"/>
              </a:rPr>
              <a:t>Type 2 diabetes</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4"/>
              </a:rPr>
              <a:t>https://www.nhs.uk</a:t>
            </a:r>
            <a:r>
              <a:rPr lang="en-GB" sz="1600" u="sng" dirty="0">
                <a:latin typeface="Arial" panose="020B0604020202020204" pitchFamily="34" charset="0"/>
                <a:cs typeface="Arial" panose="020B0604020202020204" pitchFamily="34" charset="0"/>
              </a:rPr>
              <a:t>/ (Accessed: 23 March 2026)</a:t>
            </a:r>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Office for Health Improvement &amp; Disparities (2025) </a:t>
            </a:r>
            <a:r>
              <a:rPr lang="en-GB" sz="1600" i="1" dirty="0">
                <a:latin typeface="Arial" panose="020B0604020202020204" pitchFamily="34" charset="0"/>
                <a:cs typeface="Arial" panose="020B0604020202020204" pitchFamily="34" charset="0"/>
              </a:rPr>
              <a:t>Diabetes profile: statistical commentary, March 2025</a:t>
            </a:r>
            <a:r>
              <a:rPr lang="en-GB" sz="1600" dirty="0">
                <a:latin typeface="Arial" panose="020B0604020202020204" pitchFamily="34" charset="0"/>
                <a:cs typeface="Arial" panose="020B0604020202020204" pitchFamily="34" charset="0"/>
              </a:rPr>
              <a:t>. GOV.UK. Available at: https://www.gov.uk/government/statistics/diabetes-profile-update-march-2025/diabetes-profile-statistical-commentary-march-2025 (Accessed: 11 April 2026).</a:t>
            </a:r>
          </a:p>
          <a:p>
            <a:endParaRPr lang="en-GB" sz="12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5210010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5A950A-85E8-0E9D-A821-0CCCE3BFE058}"/>
              </a:ext>
            </a:extLst>
          </p:cNvPr>
          <p:cNvSpPr>
            <a:spLocks noGrp="1"/>
          </p:cNvSpPr>
          <p:nvPr>
            <p:ph idx="1"/>
          </p:nvPr>
        </p:nvSpPr>
        <p:spPr>
          <a:xfrm>
            <a:off x="457200" y="404664"/>
            <a:ext cx="8229600" cy="4968552"/>
          </a:xfrm>
        </p:spPr>
        <p:txBody>
          <a:bodyPr/>
          <a:lstStyle/>
          <a:p>
            <a:pPr lvl="0"/>
            <a:r>
              <a:rPr lang="en-GB" sz="1600" dirty="0">
                <a:latin typeface="Arial" panose="020B0604020202020204" pitchFamily="34" charset="0"/>
                <a:cs typeface="Arial" panose="020B0604020202020204" pitchFamily="34" charset="0"/>
              </a:rPr>
              <a:t>Rutten, G.E.H.M., Van </a:t>
            </a:r>
            <a:r>
              <a:rPr lang="en-GB" sz="1600" dirty="0" err="1">
                <a:latin typeface="Arial" panose="020B0604020202020204" pitchFamily="34" charset="0"/>
                <a:cs typeface="Arial" panose="020B0604020202020204" pitchFamily="34" charset="0"/>
              </a:rPr>
              <a:t>Vugt</a:t>
            </a:r>
            <a:r>
              <a:rPr lang="en-GB" sz="1600" dirty="0">
                <a:latin typeface="Arial" panose="020B0604020202020204" pitchFamily="34" charset="0"/>
                <a:cs typeface="Arial" panose="020B0604020202020204" pitchFamily="34" charset="0"/>
              </a:rPr>
              <a:t>, H. and de Koning, E. (2020) “Person-</a:t>
            </a:r>
            <a:r>
              <a:rPr lang="en-GB" sz="1600" dirty="0" err="1">
                <a:latin typeface="Arial" panose="020B0604020202020204" pitchFamily="34" charset="0"/>
                <a:cs typeface="Arial" panose="020B0604020202020204" pitchFamily="34" charset="0"/>
              </a:rPr>
              <a:t>centered</a:t>
            </a:r>
            <a:r>
              <a:rPr lang="en-GB" sz="1600" dirty="0">
                <a:latin typeface="Arial" panose="020B0604020202020204" pitchFamily="34" charset="0"/>
                <a:cs typeface="Arial" panose="020B0604020202020204" pitchFamily="34" charset="0"/>
              </a:rPr>
              <a:t> diabetes care and patient activation in people with type 2 diabetes,” </a:t>
            </a:r>
            <a:r>
              <a:rPr lang="en-GB" sz="1600" i="1" dirty="0">
                <a:latin typeface="Arial" panose="020B0604020202020204" pitchFamily="34" charset="0"/>
                <a:cs typeface="Arial" panose="020B0604020202020204" pitchFamily="34" charset="0"/>
              </a:rPr>
              <a:t>BMJ open diabetes research &amp; care</a:t>
            </a:r>
            <a:r>
              <a:rPr lang="en-GB" sz="1600" dirty="0">
                <a:latin typeface="Arial" panose="020B0604020202020204" pitchFamily="34" charset="0"/>
                <a:cs typeface="Arial" panose="020B0604020202020204" pitchFamily="34" charset="0"/>
              </a:rPr>
              <a:t>, 8(2), p. e001926. Available at: </a:t>
            </a:r>
            <a:r>
              <a:rPr lang="en-GB" sz="1600" u="sng" dirty="0">
                <a:latin typeface="Arial" panose="020B0604020202020204" pitchFamily="34" charset="0"/>
                <a:cs typeface="Arial" panose="020B0604020202020204" pitchFamily="34" charset="0"/>
                <a:hlinkClick r:id="rId2"/>
              </a:rPr>
              <a:t>https://doi.org/10.1136/bmjdrc-2020-001926</a:t>
            </a:r>
            <a:r>
              <a:rPr lang="en-GB" sz="1600" dirty="0">
                <a:latin typeface="Arial" panose="020B0604020202020204" pitchFamily="34" charset="0"/>
                <a:cs typeface="Arial" panose="020B0604020202020204" pitchFamily="34" charset="0"/>
              </a:rPr>
              <a:t>.</a:t>
            </a:r>
          </a:p>
          <a:p>
            <a:pPr lvl="0"/>
            <a:r>
              <a:rPr lang="en-GB" sz="1600" dirty="0">
                <a:latin typeface="Arial" panose="020B0604020202020204" pitchFamily="34" charset="0"/>
                <a:cs typeface="Arial" panose="020B0604020202020204" pitchFamily="34" charset="0"/>
              </a:rPr>
              <a:t>Stedman, M., Lunt, M., Davies, M., Livingston, M., Duff, C., Fryer, A., Anderson, S.G., Gadsby, R., Gibson, M., Rayman, G. and Heald, A. (2020) “Cost of hospital treatment of type 1 diabetes (T1DM) and type 2 diabetes (T2DM) compared to the non-diabetes population: a detailed economic evaluation,” </a:t>
            </a:r>
            <a:r>
              <a:rPr lang="en-GB" sz="1600" i="1" dirty="0">
                <a:latin typeface="Arial" panose="020B0604020202020204" pitchFamily="34" charset="0"/>
                <a:cs typeface="Arial" panose="020B0604020202020204" pitchFamily="34" charset="0"/>
              </a:rPr>
              <a:t>BMJ open</a:t>
            </a:r>
            <a:r>
              <a:rPr lang="en-GB" sz="1600" dirty="0">
                <a:latin typeface="Arial" panose="020B0604020202020204" pitchFamily="34" charset="0"/>
                <a:cs typeface="Arial" panose="020B0604020202020204" pitchFamily="34" charset="0"/>
              </a:rPr>
              <a:t>, 10(5), p. e033231. Available at: </a:t>
            </a:r>
            <a:r>
              <a:rPr lang="en-GB" sz="1600" u="sng" dirty="0">
                <a:latin typeface="Arial" panose="020B0604020202020204" pitchFamily="34" charset="0"/>
                <a:cs typeface="Arial" panose="020B0604020202020204" pitchFamily="34" charset="0"/>
                <a:hlinkClick r:id="rId3"/>
              </a:rPr>
              <a:t>https://doi.org/10.1136/bmjopen-2019-033231</a:t>
            </a:r>
            <a:r>
              <a:rPr lang="en-GB" sz="1600" dirty="0">
                <a:latin typeface="Arial" panose="020B0604020202020204" pitchFamily="34" charset="0"/>
                <a:cs typeface="Arial" panose="020B0604020202020204" pitchFamily="34" charset="0"/>
              </a:rPr>
              <a:t>.</a:t>
            </a:r>
          </a:p>
          <a:p>
            <a:pPr lvl="0"/>
            <a:r>
              <a:rPr lang="en-GB" sz="1600" dirty="0">
                <a:latin typeface="Arial" panose="020B0604020202020204" pitchFamily="34" charset="0"/>
                <a:cs typeface="Arial" panose="020B0604020202020204" pitchFamily="34" charset="0"/>
              </a:rPr>
              <a:t>Templer, S., Abdo, S. and Wong, T. (2024) “Preventing diabetes complications,” </a:t>
            </a:r>
            <a:r>
              <a:rPr lang="en-GB" sz="1600" i="1" dirty="0">
                <a:latin typeface="Arial" panose="020B0604020202020204" pitchFamily="34" charset="0"/>
                <a:cs typeface="Arial" panose="020B0604020202020204" pitchFamily="34" charset="0"/>
              </a:rPr>
              <a:t>Internal medicine journal</a:t>
            </a:r>
            <a:r>
              <a:rPr lang="en-GB" sz="1600" dirty="0">
                <a:latin typeface="Arial" panose="020B0604020202020204" pitchFamily="34" charset="0"/>
                <a:cs typeface="Arial" panose="020B0604020202020204" pitchFamily="34" charset="0"/>
              </a:rPr>
              <a:t>, 54(8), pp. 1264–1274. Available at: </a:t>
            </a:r>
            <a:r>
              <a:rPr lang="en-GB" sz="1600" u="sng" dirty="0">
                <a:latin typeface="Arial" panose="020B0604020202020204" pitchFamily="34" charset="0"/>
                <a:cs typeface="Arial" panose="020B0604020202020204" pitchFamily="34" charset="0"/>
                <a:hlinkClick r:id="rId4"/>
              </a:rPr>
              <a:t>https://doi.org/10.1111/imj.16455</a:t>
            </a:r>
            <a:r>
              <a:rPr lang="en-GB" sz="1600" dirty="0">
                <a:latin typeface="Arial" panose="020B0604020202020204" pitchFamily="34" charset="0"/>
                <a:cs typeface="Arial" panose="020B0604020202020204" pitchFamily="34" charset="0"/>
              </a:rPr>
              <a:t>.</a:t>
            </a:r>
          </a:p>
          <a:p>
            <a:pPr lvl="0"/>
            <a:r>
              <a:rPr lang="en-GB" sz="1600" dirty="0" err="1">
                <a:latin typeface="Arial" panose="020B0604020202020204" pitchFamily="34" charset="0"/>
                <a:cs typeface="Arial" panose="020B0604020202020204" pitchFamily="34" charset="0"/>
              </a:rPr>
              <a:t>Zghebi</a:t>
            </a:r>
            <a:r>
              <a:rPr lang="en-GB" sz="1600" dirty="0">
                <a:latin typeface="Arial" panose="020B0604020202020204" pitchFamily="34" charset="0"/>
                <a:cs typeface="Arial" panose="020B0604020202020204" pitchFamily="34" charset="0"/>
              </a:rPr>
              <a:t>, S.S., Steinke, D.T., Carr, M.J., Rutter, M.K., Emsley, R.A. and Ashcroft, D.M. (2017) ‘Examining trends in type 2 diabetes incidence, prevalence and mortality in the UK between 2004 and 2014’, </a:t>
            </a:r>
            <a:r>
              <a:rPr lang="en-GB" sz="1600" i="1" dirty="0">
                <a:latin typeface="Arial" panose="020B0604020202020204" pitchFamily="34" charset="0"/>
                <a:cs typeface="Arial" panose="020B0604020202020204" pitchFamily="34" charset="0"/>
              </a:rPr>
              <a:t>Diabetes, Obesity and Metabolism</a:t>
            </a:r>
            <a:r>
              <a:rPr lang="en-GB" sz="1600" dirty="0">
                <a:latin typeface="Arial" panose="020B0604020202020204" pitchFamily="34" charset="0"/>
                <a:cs typeface="Arial" panose="020B0604020202020204" pitchFamily="34" charset="0"/>
              </a:rPr>
              <a:t>, 19(11), pp. 1537–1545. </a:t>
            </a:r>
            <a:r>
              <a:rPr lang="en-GB" sz="1600" dirty="0" err="1">
                <a:latin typeface="Arial" panose="020B0604020202020204" pitchFamily="34" charset="0"/>
                <a:cs typeface="Arial" panose="020B0604020202020204" pitchFamily="34" charset="0"/>
              </a:rPr>
              <a:t>doi</a:t>
            </a:r>
            <a:r>
              <a:rPr lang="en-GB" sz="1600" dirty="0">
                <a:latin typeface="Arial" panose="020B0604020202020204" pitchFamily="34" charset="0"/>
                <a:cs typeface="Arial" panose="020B0604020202020204" pitchFamily="34" charset="0"/>
              </a:rPr>
              <a:t>: 10.1111/dom.12964. </a:t>
            </a:r>
          </a:p>
          <a:p>
            <a:pPr lvl="0"/>
            <a:r>
              <a:rPr lang="en-GB" sz="1600" dirty="0">
                <a:latin typeface="Arial" panose="020B0604020202020204" pitchFamily="34" charset="0"/>
                <a:cs typeface="Arial" panose="020B0604020202020204" pitchFamily="34" charset="0"/>
              </a:rPr>
              <a:t>University of Oxford (2022) </a:t>
            </a:r>
            <a:r>
              <a:rPr lang="en-GB" sz="1600" i="1" dirty="0">
                <a:latin typeface="Arial" panose="020B0604020202020204" pitchFamily="34" charset="0"/>
                <a:cs typeface="Arial" panose="020B0604020202020204" pitchFamily="34" charset="0"/>
              </a:rPr>
              <a:t>Key cause of type 2 diabetes uncovered</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5"/>
              </a:rPr>
              <a:t>https://www.ox.ac.uk/news/2022-11-14-key-cause-type-2-diabetes-uncovered</a:t>
            </a:r>
            <a:r>
              <a:rPr lang="en-GB" sz="1600" dirty="0">
                <a:latin typeface="Arial" panose="020B0604020202020204" pitchFamily="34" charset="0"/>
                <a:cs typeface="Arial" panose="020B0604020202020204" pitchFamily="34" charset="0"/>
              </a:rPr>
              <a:t> (Accessed: 10 April 2026).</a:t>
            </a:r>
          </a:p>
          <a:p>
            <a:pPr marL="0" indent="0">
              <a:buNone/>
            </a:pPr>
            <a:r>
              <a:rPr lang="en-GB" sz="1600" dirty="0">
                <a:latin typeface="Arial" panose="020B0604020202020204" pitchFamily="34" charset="0"/>
                <a:cs typeface="Arial" panose="020B0604020202020204" pitchFamily="34" charset="0"/>
              </a:rPr>
              <a:t> </a:t>
            </a:r>
          </a:p>
          <a:p>
            <a:endParaRPr lang="en-GB" sz="1400" dirty="0">
              <a:latin typeface="Arial" panose="020B0604020202020204" pitchFamily="34" charset="0"/>
              <a:cs typeface="Arial" panose="020B0604020202020204" pitchFamily="34" charset="0"/>
            </a:endParaRPr>
          </a:p>
          <a:p>
            <a:endParaRPr lang="en-GB" sz="1200" dirty="0"/>
          </a:p>
        </p:txBody>
      </p:sp>
      <p:sp>
        <p:nvSpPr>
          <p:cNvPr id="4" name="Date Placeholder 3">
            <a:extLst>
              <a:ext uri="{FF2B5EF4-FFF2-40B4-BE49-F238E27FC236}">
                <a16:creationId xmlns:a16="http://schemas.microsoft.com/office/drawing/2014/main" id="{C33B7E26-54AF-203D-590D-317D8F873208}"/>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C11983E4-ADBB-B004-09C6-EBC3996CA743}"/>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86186553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848</TotalTime>
  <Words>1665</Words>
  <Application>Microsoft Office PowerPoint</Application>
  <PresentationFormat>On-screen Show (4:3)</PresentationFormat>
  <Paragraphs>150</Paragraphs>
  <Slides>15</Slides>
  <Notes>2</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Myriad Pro</vt:lpstr>
      <vt:lpstr>Verdana</vt:lpstr>
      <vt:lpstr>20140311PresentationUWTSDTemplate</vt:lpstr>
      <vt:lpstr>PowerPoint Presentation</vt:lpstr>
      <vt:lpstr>Introduction</vt:lpstr>
      <vt:lpstr>Information about John Milton</vt:lpstr>
      <vt:lpstr>Anatomy of Pancreas </vt:lpstr>
      <vt:lpstr>Physiology of Pancreas</vt:lpstr>
      <vt:lpstr>Pathophysiology of Pancreas</vt:lpstr>
      <vt:lpstr>Care Plan </vt:lpstr>
      <vt:lpstr>Care plan goals</vt:lpstr>
      <vt:lpstr>Dietary support</vt:lpstr>
      <vt:lpstr> Physical Activity and Weight Management </vt:lpstr>
      <vt:lpstr>Complication Prevention</vt:lpstr>
      <vt:lpstr>Recommendations</vt:lpstr>
      <vt:lpstr>Conclusion</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Dan Voiculescu</cp:lastModifiedBy>
  <cp:revision>244</cp:revision>
  <cp:lastPrinted>2018-07-09T15:27:01Z</cp:lastPrinted>
  <dcterms:created xsi:type="dcterms:W3CDTF">2002-10-07T19:43:58Z</dcterms:created>
  <dcterms:modified xsi:type="dcterms:W3CDTF">2026-04-22T08:46:53Z</dcterms:modified>
</cp:coreProperties>
</file>