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8" r:id="rId2"/>
    <p:sldId id="264" r:id="rId3"/>
    <p:sldId id="256" r:id="rId4"/>
    <p:sldId id="267" r:id="rId5"/>
    <p:sldId id="263" r:id="rId6"/>
    <p:sldId id="265" r:id="rId7"/>
    <p:sldId id="268" r:id="rId8"/>
    <p:sldId id="259"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1525" autoAdjust="0"/>
  </p:normalViewPr>
  <p:slideViewPr>
    <p:cSldViewPr snapToGrid="0">
      <p:cViewPr varScale="1">
        <p:scale>
          <a:sx n="89" d="100"/>
          <a:sy n="89" d="100"/>
        </p:scale>
        <p:origin x="43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DD0EC-4B38-4A94-83F2-9B7ADAF5871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zh-CN" altLang="en-US"/>
        </a:p>
      </dgm:t>
    </dgm:pt>
    <dgm:pt modelId="{B512DA3A-123E-43EF-964B-26A7A2D930FB}">
      <dgm:prSet phldrT="[文本]"/>
      <dgm:spPr/>
      <dgm:t>
        <a:bodyPr/>
        <a:lstStyle/>
        <a:p>
          <a:r>
            <a:rPr lang="zh-CN" altLang="en-US" dirty="0"/>
            <a:t>concept</a:t>
          </a:r>
        </a:p>
      </dgm:t>
    </dgm:pt>
    <dgm:pt modelId="{8EC2F87F-7492-4A1D-AA92-862AC453A102}" type="parTrans" cxnId="{0E43D2C5-805E-4BC5-BB40-FC4C50F81118}">
      <dgm:prSet/>
      <dgm:spPr/>
      <dgm:t>
        <a:bodyPr/>
        <a:lstStyle/>
        <a:p>
          <a:endParaRPr lang="zh-CN" altLang="en-US"/>
        </a:p>
      </dgm:t>
    </dgm:pt>
    <dgm:pt modelId="{D835EF55-3929-47F9-B815-8E607F9510AA}" type="sibTrans" cxnId="{0E43D2C5-805E-4BC5-BB40-FC4C50F81118}">
      <dgm:prSet/>
      <dgm:spPr/>
      <dgm:t>
        <a:bodyPr/>
        <a:lstStyle/>
        <a:p>
          <a:endParaRPr lang="zh-CN" altLang="en-US"/>
        </a:p>
      </dgm:t>
    </dgm:pt>
    <dgm:pt modelId="{B00AF876-CFC8-483C-AD83-17DFD3206F8E}">
      <dgm:prSet phldrT="[文本]" custT="1"/>
      <dgm:spPr/>
      <dgm:t>
        <a:bodyPr/>
        <a:lstStyle/>
        <a:p>
          <a:r>
            <a:rPr lang="zh-CN" altLang="en-US" sz="1400" dirty="0"/>
            <a:t>"Research data management concerns the organisation of data, from its entry to the research cycle through to the dissemination and archiving of valuable results. It aims to ensure reliable verification of results, and permits new and innovative research built on existing information."</a:t>
          </a:r>
        </a:p>
      </dgm:t>
    </dgm:pt>
    <dgm:pt modelId="{2227F0BA-18BC-40E3-BEC1-3891CDB9DB95}" type="parTrans" cxnId="{98FC9061-AEEB-4BA3-AC6A-FF5622D91663}">
      <dgm:prSet/>
      <dgm:spPr/>
      <dgm:t>
        <a:bodyPr/>
        <a:lstStyle/>
        <a:p>
          <a:endParaRPr lang="zh-CN" altLang="en-US"/>
        </a:p>
      </dgm:t>
    </dgm:pt>
    <dgm:pt modelId="{1A67BDA3-30D7-457A-9112-EF14FDC4C257}" type="sibTrans" cxnId="{98FC9061-AEEB-4BA3-AC6A-FF5622D91663}">
      <dgm:prSet/>
      <dgm:spPr/>
      <dgm:t>
        <a:bodyPr/>
        <a:lstStyle/>
        <a:p>
          <a:endParaRPr lang="zh-CN" altLang="en-US"/>
        </a:p>
      </dgm:t>
    </dgm:pt>
    <dgm:pt modelId="{56D88841-0C0F-47E8-B2E9-21CF65B1A5AF}">
      <dgm:prSet phldrT="[文本]"/>
      <dgm:spPr/>
      <dgm:t>
        <a:bodyPr/>
        <a:lstStyle/>
        <a:p>
          <a:r>
            <a:rPr lang="en-US" altLang="en-US" dirty="0"/>
            <a:t>concerned</a:t>
          </a:r>
          <a:endParaRPr lang="zh-CN" altLang="en-US" dirty="0"/>
        </a:p>
      </dgm:t>
    </dgm:pt>
    <dgm:pt modelId="{1AF2607C-4D24-430C-AACC-CA595C952C41}" type="parTrans" cxnId="{E592087A-5B2D-405C-9DB8-607BC18448C0}">
      <dgm:prSet/>
      <dgm:spPr/>
      <dgm:t>
        <a:bodyPr/>
        <a:lstStyle/>
        <a:p>
          <a:endParaRPr lang="zh-CN" altLang="en-US"/>
        </a:p>
      </dgm:t>
    </dgm:pt>
    <dgm:pt modelId="{714EDB27-CB9D-46C2-AB4A-1708A0B55427}" type="sibTrans" cxnId="{E592087A-5B2D-405C-9DB8-607BC18448C0}">
      <dgm:prSet/>
      <dgm:spPr/>
      <dgm:t>
        <a:bodyPr/>
        <a:lstStyle/>
        <a:p>
          <a:endParaRPr lang="zh-CN" altLang="en-US"/>
        </a:p>
      </dgm:t>
    </dgm:pt>
    <dgm:pt modelId="{045EC36F-F04E-47C7-9AA9-33BAA662C4B2}">
      <dgm:prSet phldrT="[文本]" custT="1"/>
      <dgm:spPr/>
      <dgm:t>
        <a:bodyPr/>
        <a:lstStyle/>
        <a:p>
          <a:r>
            <a:rPr lang="en-US" altLang="en-US" sz="1400" dirty="0"/>
            <a:t>Create data and plan for its use,
</a:t>
          </a:r>
          <a:r>
            <a:rPr lang="en-US" altLang="en-US" sz="1400" dirty="0" err="1"/>
            <a:t>Organise</a:t>
          </a:r>
          <a:r>
            <a:rPr lang="en-US" altLang="en-US" sz="1400" dirty="0"/>
            <a:t>, structure, and name data,
Keep it – make it secure, provide access, store and back it up,
Find information resources, and share with collaborators and more broadly, publish and get cited. </a:t>
          </a:r>
          <a:endParaRPr lang="zh-CN" altLang="en-US" sz="1400" dirty="0"/>
        </a:p>
      </dgm:t>
    </dgm:pt>
    <dgm:pt modelId="{7B0A6F78-3D25-49D2-A04F-F4EFA6A52BF3}" type="parTrans" cxnId="{4622C8B4-7C8B-4B5A-8A89-0A3B6BA273FA}">
      <dgm:prSet/>
      <dgm:spPr/>
      <dgm:t>
        <a:bodyPr/>
        <a:lstStyle/>
        <a:p>
          <a:endParaRPr lang="zh-CN" altLang="en-US"/>
        </a:p>
      </dgm:t>
    </dgm:pt>
    <dgm:pt modelId="{BC619E9B-AD55-4EFC-9B0E-C59A7E910FAF}" type="sibTrans" cxnId="{4622C8B4-7C8B-4B5A-8A89-0A3B6BA273FA}">
      <dgm:prSet/>
      <dgm:spPr/>
      <dgm:t>
        <a:bodyPr/>
        <a:lstStyle/>
        <a:p>
          <a:endParaRPr lang="zh-CN" altLang="en-US"/>
        </a:p>
      </dgm:t>
    </dgm:pt>
    <dgm:pt modelId="{A0722E10-C112-42FF-A33E-808AD0F7296B}">
      <dgm:prSet phldrT="[文本]"/>
      <dgm:spPr/>
      <dgm:t>
        <a:bodyPr/>
        <a:lstStyle/>
        <a:p>
          <a:r>
            <a:rPr lang="en-US" altLang="zh-CN" dirty="0"/>
            <a:t>About ethic</a:t>
          </a:r>
          <a:endParaRPr lang="zh-CN" altLang="en-US" dirty="0"/>
        </a:p>
      </dgm:t>
    </dgm:pt>
    <dgm:pt modelId="{84796D10-5AF7-4AA0-99EA-26C1DD30A440}" type="parTrans" cxnId="{F6D52FDF-1DD5-40D1-994B-222E798C2F3E}">
      <dgm:prSet/>
      <dgm:spPr/>
      <dgm:t>
        <a:bodyPr/>
        <a:lstStyle/>
        <a:p>
          <a:endParaRPr lang="zh-CN" altLang="en-US"/>
        </a:p>
      </dgm:t>
    </dgm:pt>
    <dgm:pt modelId="{EA44A905-F7DA-436C-8F51-EA17DB2D770B}" type="sibTrans" cxnId="{F6D52FDF-1DD5-40D1-994B-222E798C2F3E}">
      <dgm:prSet/>
      <dgm:spPr/>
      <dgm:t>
        <a:bodyPr/>
        <a:lstStyle/>
        <a:p>
          <a:endParaRPr lang="zh-CN" altLang="en-US"/>
        </a:p>
      </dgm:t>
    </dgm:pt>
    <dgm:pt modelId="{D0128D91-C353-4BFC-9F18-7952CEFD803D}">
      <dgm:prSet phldrT="[文本]" custT="1"/>
      <dgm:spPr/>
      <dgm:t>
        <a:bodyPr/>
        <a:lstStyle/>
        <a:p>
          <a:r>
            <a:rPr lang="en-US" altLang="en-US" sz="1600" dirty="0"/>
            <a:t>In general these practices must ensure that research data and records are:
Accurate, complete, authentic and reliable;
Identifiable, retrievable, and accessible;
Retained in a safe and secure manner
Retained in a manner that is compliant with legal obligations and, where applicable, the
requirements of funding bodies and project-specific protocols approved by the University’s
Research Ethics Committee;
 Available to others in line with appropriate ethical, data sharing and open access
principles;
 Commensurate with the legitimate interests and protection of human participants of
research data.</a:t>
          </a:r>
          <a:endParaRPr lang="zh-CN" altLang="en-US" sz="1600" dirty="0"/>
        </a:p>
      </dgm:t>
    </dgm:pt>
    <dgm:pt modelId="{13529976-584F-4F48-A133-FF22003C5D1E}" type="parTrans" cxnId="{8D9A0E8D-0DA6-4837-854E-C6902979A847}">
      <dgm:prSet/>
      <dgm:spPr/>
      <dgm:t>
        <a:bodyPr/>
        <a:lstStyle/>
        <a:p>
          <a:endParaRPr lang="zh-CN" altLang="en-US"/>
        </a:p>
      </dgm:t>
    </dgm:pt>
    <dgm:pt modelId="{592A5551-84C8-4091-83F8-EB327804A4CD}" type="sibTrans" cxnId="{8D9A0E8D-0DA6-4837-854E-C6902979A847}">
      <dgm:prSet/>
      <dgm:spPr/>
      <dgm:t>
        <a:bodyPr/>
        <a:lstStyle/>
        <a:p>
          <a:endParaRPr lang="zh-CN" altLang="en-US"/>
        </a:p>
      </dgm:t>
    </dgm:pt>
    <dgm:pt modelId="{154A1E22-9000-4C8D-8EAE-09D19E7B26FB}" type="pres">
      <dgm:prSet presAssocID="{7D0DD0EC-4B38-4A94-83F2-9B7ADAF5871D}" presName="linearFlow" presStyleCnt="0">
        <dgm:presLayoutVars>
          <dgm:dir/>
          <dgm:animLvl val="lvl"/>
          <dgm:resizeHandles val="exact"/>
        </dgm:presLayoutVars>
      </dgm:prSet>
      <dgm:spPr/>
      <dgm:t>
        <a:bodyPr/>
        <a:lstStyle/>
        <a:p>
          <a:endParaRPr lang="en-US"/>
        </a:p>
      </dgm:t>
    </dgm:pt>
    <dgm:pt modelId="{8D43AD60-A849-4901-A3F9-999D06BF3ED4}" type="pres">
      <dgm:prSet presAssocID="{B512DA3A-123E-43EF-964B-26A7A2D930FB}" presName="composite" presStyleCnt="0"/>
      <dgm:spPr/>
    </dgm:pt>
    <dgm:pt modelId="{8B18EBAB-25BD-40DE-AB1C-57E11C830EA1}" type="pres">
      <dgm:prSet presAssocID="{B512DA3A-123E-43EF-964B-26A7A2D930FB}" presName="parentText" presStyleLbl="alignNode1" presStyleIdx="0" presStyleCnt="3">
        <dgm:presLayoutVars>
          <dgm:chMax val="1"/>
          <dgm:bulletEnabled val="1"/>
        </dgm:presLayoutVars>
      </dgm:prSet>
      <dgm:spPr/>
      <dgm:t>
        <a:bodyPr/>
        <a:lstStyle/>
        <a:p>
          <a:endParaRPr lang="en-US"/>
        </a:p>
      </dgm:t>
    </dgm:pt>
    <dgm:pt modelId="{E4571C86-B5BD-4AAB-BD0F-29605C8870B3}" type="pres">
      <dgm:prSet presAssocID="{B512DA3A-123E-43EF-964B-26A7A2D930FB}" presName="descendantText" presStyleLbl="alignAcc1" presStyleIdx="0" presStyleCnt="3">
        <dgm:presLayoutVars>
          <dgm:bulletEnabled val="1"/>
        </dgm:presLayoutVars>
      </dgm:prSet>
      <dgm:spPr/>
      <dgm:t>
        <a:bodyPr/>
        <a:lstStyle/>
        <a:p>
          <a:endParaRPr lang="en-US"/>
        </a:p>
      </dgm:t>
    </dgm:pt>
    <dgm:pt modelId="{47FA12DD-AA20-4996-90FB-4AB27FBCADF5}" type="pres">
      <dgm:prSet presAssocID="{D835EF55-3929-47F9-B815-8E607F9510AA}" presName="sp" presStyleCnt="0"/>
      <dgm:spPr/>
    </dgm:pt>
    <dgm:pt modelId="{40EBB5ED-267E-4C9C-ACE6-32314D3AB615}" type="pres">
      <dgm:prSet presAssocID="{56D88841-0C0F-47E8-B2E9-21CF65B1A5AF}" presName="composite" presStyleCnt="0"/>
      <dgm:spPr/>
    </dgm:pt>
    <dgm:pt modelId="{2D897D65-014D-4829-87AA-6003BD3B9341}" type="pres">
      <dgm:prSet presAssocID="{56D88841-0C0F-47E8-B2E9-21CF65B1A5AF}" presName="parentText" presStyleLbl="alignNode1" presStyleIdx="1" presStyleCnt="3">
        <dgm:presLayoutVars>
          <dgm:chMax val="1"/>
          <dgm:bulletEnabled val="1"/>
        </dgm:presLayoutVars>
      </dgm:prSet>
      <dgm:spPr/>
      <dgm:t>
        <a:bodyPr/>
        <a:lstStyle/>
        <a:p>
          <a:endParaRPr lang="en-US"/>
        </a:p>
      </dgm:t>
    </dgm:pt>
    <dgm:pt modelId="{8224BE7A-E9C6-4180-AF5E-F9E09BDD5306}" type="pres">
      <dgm:prSet presAssocID="{56D88841-0C0F-47E8-B2E9-21CF65B1A5AF}" presName="descendantText" presStyleLbl="alignAcc1" presStyleIdx="1" presStyleCnt="3">
        <dgm:presLayoutVars>
          <dgm:bulletEnabled val="1"/>
        </dgm:presLayoutVars>
      </dgm:prSet>
      <dgm:spPr/>
      <dgm:t>
        <a:bodyPr/>
        <a:lstStyle/>
        <a:p>
          <a:endParaRPr lang="en-US"/>
        </a:p>
      </dgm:t>
    </dgm:pt>
    <dgm:pt modelId="{9916E32F-1D59-474B-90DE-2DE6B3E55B10}" type="pres">
      <dgm:prSet presAssocID="{714EDB27-CB9D-46C2-AB4A-1708A0B55427}" presName="sp" presStyleCnt="0"/>
      <dgm:spPr/>
    </dgm:pt>
    <dgm:pt modelId="{2C61D612-BECD-493A-9295-6ABE80D299C2}" type="pres">
      <dgm:prSet presAssocID="{A0722E10-C112-42FF-A33E-808AD0F7296B}" presName="composite" presStyleCnt="0"/>
      <dgm:spPr/>
    </dgm:pt>
    <dgm:pt modelId="{12B4784D-96CB-4915-A48E-8882368B9FD9}" type="pres">
      <dgm:prSet presAssocID="{A0722E10-C112-42FF-A33E-808AD0F7296B}" presName="parentText" presStyleLbl="alignNode1" presStyleIdx="2" presStyleCnt="3">
        <dgm:presLayoutVars>
          <dgm:chMax val="1"/>
          <dgm:bulletEnabled val="1"/>
        </dgm:presLayoutVars>
      </dgm:prSet>
      <dgm:spPr/>
      <dgm:t>
        <a:bodyPr/>
        <a:lstStyle/>
        <a:p>
          <a:endParaRPr lang="en-US"/>
        </a:p>
      </dgm:t>
    </dgm:pt>
    <dgm:pt modelId="{50D12588-3533-4920-92FA-166529784DC7}" type="pres">
      <dgm:prSet presAssocID="{A0722E10-C112-42FF-A33E-808AD0F7296B}" presName="descendantText" presStyleLbl="alignAcc1" presStyleIdx="2" presStyleCnt="3" custScaleY="306811">
        <dgm:presLayoutVars>
          <dgm:bulletEnabled val="1"/>
        </dgm:presLayoutVars>
      </dgm:prSet>
      <dgm:spPr/>
      <dgm:t>
        <a:bodyPr/>
        <a:lstStyle/>
        <a:p>
          <a:endParaRPr lang="en-US"/>
        </a:p>
      </dgm:t>
    </dgm:pt>
  </dgm:ptLst>
  <dgm:cxnLst>
    <dgm:cxn modelId="{4622C8B4-7C8B-4B5A-8A89-0A3B6BA273FA}" srcId="{56D88841-0C0F-47E8-B2E9-21CF65B1A5AF}" destId="{045EC36F-F04E-47C7-9AA9-33BAA662C4B2}" srcOrd="0" destOrd="0" parTransId="{7B0A6F78-3D25-49D2-A04F-F4EFA6A52BF3}" sibTransId="{BC619E9B-AD55-4EFC-9B0E-C59A7E910FAF}"/>
    <dgm:cxn modelId="{E34CC7EB-5712-4C73-9A2E-EAF26D01B8F7}" type="presOf" srcId="{B00AF876-CFC8-483C-AD83-17DFD3206F8E}" destId="{E4571C86-B5BD-4AAB-BD0F-29605C8870B3}" srcOrd="0" destOrd="0" presId="urn:microsoft.com/office/officeart/2005/8/layout/chevron2"/>
    <dgm:cxn modelId="{F6D52FDF-1DD5-40D1-994B-222E798C2F3E}" srcId="{7D0DD0EC-4B38-4A94-83F2-9B7ADAF5871D}" destId="{A0722E10-C112-42FF-A33E-808AD0F7296B}" srcOrd="2" destOrd="0" parTransId="{84796D10-5AF7-4AA0-99EA-26C1DD30A440}" sibTransId="{EA44A905-F7DA-436C-8F51-EA17DB2D770B}"/>
    <dgm:cxn modelId="{23DAE88A-47B8-44FB-B35E-4EC9C1CDC6AA}" type="presOf" srcId="{A0722E10-C112-42FF-A33E-808AD0F7296B}" destId="{12B4784D-96CB-4915-A48E-8882368B9FD9}" srcOrd="0" destOrd="0" presId="urn:microsoft.com/office/officeart/2005/8/layout/chevron2"/>
    <dgm:cxn modelId="{0E43D2C5-805E-4BC5-BB40-FC4C50F81118}" srcId="{7D0DD0EC-4B38-4A94-83F2-9B7ADAF5871D}" destId="{B512DA3A-123E-43EF-964B-26A7A2D930FB}" srcOrd="0" destOrd="0" parTransId="{8EC2F87F-7492-4A1D-AA92-862AC453A102}" sibTransId="{D835EF55-3929-47F9-B815-8E607F9510AA}"/>
    <dgm:cxn modelId="{E592087A-5B2D-405C-9DB8-607BC18448C0}" srcId="{7D0DD0EC-4B38-4A94-83F2-9B7ADAF5871D}" destId="{56D88841-0C0F-47E8-B2E9-21CF65B1A5AF}" srcOrd="1" destOrd="0" parTransId="{1AF2607C-4D24-430C-AACC-CA595C952C41}" sibTransId="{714EDB27-CB9D-46C2-AB4A-1708A0B55427}"/>
    <dgm:cxn modelId="{E62BBF67-54AB-4DFE-9600-75BF2B2AFB5B}" type="presOf" srcId="{045EC36F-F04E-47C7-9AA9-33BAA662C4B2}" destId="{8224BE7A-E9C6-4180-AF5E-F9E09BDD5306}" srcOrd="0" destOrd="0" presId="urn:microsoft.com/office/officeart/2005/8/layout/chevron2"/>
    <dgm:cxn modelId="{EB4DEB34-289C-4B0F-9C82-D1C3FAE6991E}" type="presOf" srcId="{B512DA3A-123E-43EF-964B-26A7A2D930FB}" destId="{8B18EBAB-25BD-40DE-AB1C-57E11C830EA1}" srcOrd="0" destOrd="0" presId="urn:microsoft.com/office/officeart/2005/8/layout/chevron2"/>
    <dgm:cxn modelId="{98FC9061-AEEB-4BA3-AC6A-FF5622D91663}" srcId="{B512DA3A-123E-43EF-964B-26A7A2D930FB}" destId="{B00AF876-CFC8-483C-AD83-17DFD3206F8E}" srcOrd="0" destOrd="0" parTransId="{2227F0BA-18BC-40E3-BEC1-3891CDB9DB95}" sibTransId="{1A67BDA3-30D7-457A-9112-EF14FDC4C257}"/>
    <dgm:cxn modelId="{8D9A0E8D-0DA6-4837-854E-C6902979A847}" srcId="{A0722E10-C112-42FF-A33E-808AD0F7296B}" destId="{D0128D91-C353-4BFC-9F18-7952CEFD803D}" srcOrd="0" destOrd="0" parTransId="{13529976-584F-4F48-A133-FF22003C5D1E}" sibTransId="{592A5551-84C8-4091-83F8-EB327804A4CD}"/>
    <dgm:cxn modelId="{FC352A20-2DA1-4113-8648-26AA84EE40C2}" type="presOf" srcId="{D0128D91-C353-4BFC-9F18-7952CEFD803D}" destId="{50D12588-3533-4920-92FA-166529784DC7}" srcOrd="0" destOrd="0" presId="urn:microsoft.com/office/officeart/2005/8/layout/chevron2"/>
    <dgm:cxn modelId="{7AFFF70E-0531-4654-903C-618C82B0B96A}" type="presOf" srcId="{7D0DD0EC-4B38-4A94-83F2-9B7ADAF5871D}" destId="{154A1E22-9000-4C8D-8EAE-09D19E7B26FB}" srcOrd="0" destOrd="0" presId="urn:microsoft.com/office/officeart/2005/8/layout/chevron2"/>
    <dgm:cxn modelId="{CAF733A8-68C0-466A-926C-4DB1EA383E88}" type="presOf" srcId="{56D88841-0C0F-47E8-B2E9-21CF65B1A5AF}" destId="{2D897D65-014D-4829-87AA-6003BD3B9341}" srcOrd="0" destOrd="0" presId="urn:microsoft.com/office/officeart/2005/8/layout/chevron2"/>
    <dgm:cxn modelId="{71A876C1-FB81-4E01-A192-8E656474DF23}" type="presParOf" srcId="{154A1E22-9000-4C8D-8EAE-09D19E7B26FB}" destId="{8D43AD60-A849-4901-A3F9-999D06BF3ED4}" srcOrd="0" destOrd="0" presId="urn:microsoft.com/office/officeart/2005/8/layout/chevron2"/>
    <dgm:cxn modelId="{B8476A7D-4993-468D-A1DD-31649E7B33D9}" type="presParOf" srcId="{8D43AD60-A849-4901-A3F9-999D06BF3ED4}" destId="{8B18EBAB-25BD-40DE-AB1C-57E11C830EA1}" srcOrd="0" destOrd="0" presId="urn:microsoft.com/office/officeart/2005/8/layout/chevron2"/>
    <dgm:cxn modelId="{2D82060E-4915-469C-A1D1-3F88F845C042}" type="presParOf" srcId="{8D43AD60-A849-4901-A3F9-999D06BF3ED4}" destId="{E4571C86-B5BD-4AAB-BD0F-29605C8870B3}" srcOrd="1" destOrd="0" presId="urn:microsoft.com/office/officeart/2005/8/layout/chevron2"/>
    <dgm:cxn modelId="{304E5097-06E5-4673-B5D5-FCDBEF1F3198}" type="presParOf" srcId="{154A1E22-9000-4C8D-8EAE-09D19E7B26FB}" destId="{47FA12DD-AA20-4996-90FB-4AB27FBCADF5}" srcOrd="1" destOrd="0" presId="urn:microsoft.com/office/officeart/2005/8/layout/chevron2"/>
    <dgm:cxn modelId="{236AAC54-FDFF-4C68-81EB-E12EAD45C7D5}" type="presParOf" srcId="{154A1E22-9000-4C8D-8EAE-09D19E7B26FB}" destId="{40EBB5ED-267E-4C9C-ACE6-32314D3AB615}" srcOrd="2" destOrd="0" presId="urn:microsoft.com/office/officeart/2005/8/layout/chevron2"/>
    <dgm:cxn modelId="{E79EC9B5-3D9F-4175-A076-4DBC84C0584C}" type="presParOf" srcId="{40EBB5ED-267E-4C9C-ACE6-32314D3AB615}" destId="{2D897D65-014D-4829-87AA-6003BD3B9341}" srcOrd="0" destOrd="0" presId="urn:microsoft.com/office/officeart/2005/8/layout/chevron2"/>
    <dgm:cxn modelId="{29E6F101-4FA8-4031-A141-9D6DA69448B7}" type="presParOf" srcId="{40EBB5ED-267E-4C9C-ACE6-32314D3AB615}" destId="{8224BE7A-E9C6-4180-AF5E-F9E09BDD5306}" srcOrd="1" destOrd="0" presId="urn:microsoft.com/office/officeart/2005/8/layout/chevron2"/>
    <dgm:cxn modelId="{5D844EF5-CE28-4B78-80D5-C8241020EE01}" type="presParOf" srcId="{154A1E22-9000-4C8D-8EAE-09D19E7B26FB}" destId="{9916E32F-1D59-474B-90DE-2DE6B3E55B10}" srcOrd="3" destOrd="0" presId="urn:microsoft.com/office/officeart/2005/8/layout/chevron2"/>
    <dgm:cxn modelId="{D7D8EA8D-B94E-4651-99B9-283ECAFEE662}" type="presParOf" srcId="{154A1E22-9000-4C8D-8EAE-09D19E7B26FB}" destId="{2C61D612-BECD-493A-9295-6ABE80D299C2}" srcOrd="4" destOrd="0" presId="urn:microsoft.com/office/officeart/2005/8/layout/chevron2"/>
    <dgm:cxn modelId="{9FEC4579-6232-4D85-A6AF-12F0D855E2F1}" type="presParOf" srcId="{2C61D612-BECD-493A-9295-6ABE80D299C2}" destId="{12B4784D-96CB-4915-A48E-8882368B9FD9}" srcOrd="0" destOrd="0" presId="urn:microsoft.com/office/officeart/2005/8/layout/chevron2"/>
    <dgm:cxn modelId="{9D6DBB48-0601-468F-8533-E99BCDBFE91D}" type="presParOf" srcId="{2C61D612-BECD-493A-9295-6ABE80D299C2}" destId="{50D12588-3533-4920-92FA-166529784DC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8EBAB-25BD-40DE-AB1C-57E11C830EA1}">
      <dsp:nvSpPr>
        <dsp:cNvPr id="0" name=""/>
        <dsp:cNvSpPr/>
      </dsp:nvSpPr>
      <dsp:spPr>
        <a:xfrm rot="5400000">
          <a:off x="-222742" y="226815"/>
          <a:ext cx="1484950" cy="1039465"/>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CN" altLang="en-US" sz="1600" kern="1200" dirty="0"/>
            <a:t>concept</a:t>
          </a:r>
        </a:p>
      </dsp:txBody>
      <dsp:txXfrm rot="-5400000">
        <a:off x="1" y="523806"/>
        <a:ext cx="1039465" cy="445485"/>
      </dsp:txXfrm>
    </dsp:sp>
    <dsp:sp modelId="{E4571C86-B5BD-4AAB-BD0F-29605C8870B3}">
      <dsp:nvSpPr>
        <dsp:cNvPr id="0" name=""/>
        <dsp:cNvSpPr/>
      </dsp:nvSpPr>
      <dsp:spPr>
        <a:xfrm rot="5400000">
          <a:off x="5204342" y="-4160804"/>
          <a:ext cx="965217" cy="9294972"/>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zh-CN" altLang="en-US" sz="1400" kern="1200" dirty="0"/>
            <a:t>"Research data management concerns the organisation of data, from its entry to the research cycle through to the dissemination and archiving of valuable results. It aims to ensure reliable verification of results, and permits new and innovative research built on existing information."</a:t>
          </a:r>
        </a:p>
      </dsp:txBody>
      <dsp:txXfrm rot="-5400000">
        <a:off x="1039465" y="51191"/>
        <a:ext cx="9247854" cy="870981"/>
      </dsp:txXfrm>
    </dsp:sp>
    <dsp:sp modelId="{2D897D65-014D-4829-87AA-6003BD3B9341}">
      <dsp:nvSpPr>
        <dsp:cNvPr id="0" name=""/>
        <dsp:cNvSpPr/>
      </dsp:nvSpPr>
      <dsp:spPr>
        <a:xfrm rot="5400000">
          <a:off x="-222742" y="1571182"/>
          <a:ext cx="1484950" cy="1039465"/>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altLang="en-US" sz="1600" kern="1200" dirty="0"/>
            <a:t>concerned</a:t>
          </a:r>
          <a:endParaRPr lang="zh-CN" altLang="en-US" sz="1600" kern="1200" dirty="0"/>
        </a:p>
      </dsp:txBody>
      <dsp:txXfrm rot="-5400000">
        <a:off x="1" y="1868173"/>
        <a:ext cx="1039465" cy="445485"/>
      </dsp:txXfrm>
    </dsp:sp>
    <dsp:sp modelId="{8224BE7A-E9C6-4180-AF5E-F9E09BDD5306}">
      <dsp:nvSpPr>
        <dsp:cNvPr id="0" name=""/>
        <dsp:cNvSpPr/>
      </dsp:nvSpPr>
      <dsp:spPr>
        <a:xfrm rot="5400000">
          <a:off x="5204342" y="-2816437"/>
          <a:ext cx="965217" cy="9294972"/>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altLang="en-US" sz="1400" kern="1200" dirty="0"/>
            <a:t>Create data and plan for its use,
</a:t>
          </a:r>
          <a:r>
            <a:rPr lang="en-US" altLang="en-US" sz="1400" kern="1200" dirty="0" err="1"/>
            <a:t>Organise</a:t>
          </a:r>
          <a:r>
            <a:rPr lang="en-US" altLang="en-US" sz="1400" kern="1200" dirty="0"/>
            <a:t>, structure, and name data,
Keep it – make it secure, provide access, store and back it up,
Find information resources, and share with collaborators and more broadly, publish and get cited. </a:t>
          </a:r>
          <a:endParaRPr lang="zh-CN" altLang="en-US" sz="1400" kern="1200" dirty="0"/>
        </a:p>
      </dsp:txBody>
      <dsp:txXfrm rot="-5400000">
        <a:off x="1039465" y="1395558"/>
        <a:ext cx="9247854" cy="870981"/>
      </dsp:txXfrm>
    </dsp:sp>
    <dsp:sp modelId="{12B4784D-96CB-4915-A48E-8882368B9FD9}">
      <dsp:nvSpPr>
        <dsp:cNvPr id="0" name=""/>
        <dsp:cNvSpPr/>
      </dsp:nvSpPr>
      <dsp:spPr>
        <a:xfrm rot="5400000">
          <a:off x="-222742" y="3913637"/>
          <a:ext cx="1484950" cy="1039465"/>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altLang="zh-CN" sz="1600" kern="1200" dirty="0"/>
            <a:t>About ethic</a:t>
          </a:r>
          <a:endParaRPr lang="zh-CN" altLang="en-US" sz="1600" kern="1200" dirty="0"/>
        </a:p>
      </dsp:txBody>
      <dsp:txXfrm rot="-5400000">
        <a:off x="1" y="4210628"/>
        <a:ext cx="1039465" cy="445485"/>
      </dsp:txXfrm>
    </dsp:sp>
    <dsp:sp modelId="{50D12588-3533-4920-92FA-166529784DC7}">
      <dsp:nvSpPr>
        <dsp:cNvPr id="0" name=""/>
        <dsp:cNvSpPr/>
      </dsp:nvSpPr>
      <dsp:spPr>
        <a:xfrm rot="5400000">
          <a:off x="4206254" y="-473982"/>
          <a:ext cx="2961394" cy="9294972"/>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altLang="en-US" sz="1600" kern="1200" dirty="0"/>
            <a:t>In general these practices must ensure that research data and records are:
Accurate, complete, authentic and reliable;
Identifiable, retrievable, and accessible;
Retained in a safe and secure manner
Retained in a manner that is compliant with legal obligations and, where applicable, the
requirements of funding bodies and project-specific protocols approved by the University’s
Research Ethics Committee;
 Available to others in line with appropriate ethical, data sharing and open access
principles;
 Commensurate with the legitimate interests and protection of human participants of
research data.</a:t>
          </a:r>
          <a:endParaRPr lang="zh-CN" altLang="en-US" sz="1600" kern="1200" dirty="0"/>
        </a:p>
      </dsp:txBody>
      <dsp:txXfrm rot="-5400000">
        <a:off x="1039466" y="2837369"/>
        <a:ext cx="9150409" cy="267226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DD0AA2-3DFA-4BC5-AE6E-284AEA6B4605}" type="datetimeFigureOut">
              <a:rPr lang="zh-CN" altLang="en-US" smtClean="0"/>
              <a:t>2019/4/25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EABE3D-2636-4BB9-8B7A-4A2926B12924}" type="slidenum">
              <a:rPr lang="zh-CN" altLang="en-US" smtClean="0"/>
              <a:t>‹#›</a:t>
            </a:fld>
            <a:endParaRPr lang="zh-CN" altLang="en-US"/>
          </a:p>
        </p:txBody>
      </p:sp>
    </p:spTree>
    <p:extLst>
      <p:ext uri="{BB962C8B-B14F-4D97-AF65-F5344CB8AC3E}">
        <p14:creationId xmlns:p14="http://schemas.microsoft.com/office/powerpoint/2010/main" val="495694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ABE3D-2636-4BB9-8B7A-4A2926B12924}" type="slidenum">
              <a:rPr lang="zh-CN" altLang="en-US" smtClean="0"/>
              <a:t>1</a:t>
            </a:fld>
            <a:endParaRPr lang="zh-CN" altLang="en-US"/>
          </a:p>
        </p:txBody>
      </p:sp>
    </p:spTree>
    <p:extLst>
      <p:ext uri="{BB962C8B-B14F-4D97-AF65-F5344CB8AC3E}">
        <p14:creationId xmlns:p14="http://schemas.microsoft.com/office/powerpoint/2010/main" val="2245519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from, Whyte, A., </a:t>
            </a:r>
            <a:r>
              <a:rPr lang="en-US" altLang="zh-CN" dirty="0" err="1"/>
              <a:t>Tedds</a:t>
            </a:r>
            <a:r>
              <a:rPr lang="en-US" altLang="zh-CN" dirty="0"/>
              <a:t>, J. (2011). ‘Making the Case for Research Data Management’. DCC Briefing Papers. Edinburgh: Digital Curation Centre.</a:t>
            </a:r>
            <a:endParaRPr lang="zh-CN" altLang="en-US" dirty="0"/>
          </a:p>
        </p:txBody>
      </p:sp>
      <p:sp>
        <p:nvSpPr>
          <p:cNvPr id="4" name="灯片编号占位符 3"/>
          <p:cNvSpPr>
            <a:spLocks noGrp="1"/>
          </p:cNvSpPr>
          <p:nvPr>
            <p:ph type="sldNum" sz="quarter" idx="5"/>
          </p:nvPr>
        </p:nvSpPr>
        <p:spPr/>
        <p:txBody>
          <a:bodyPr/>
          <a:lstStyle/>
          <a:p>
            <a:fld id="{9BEABE3D-2636-4BB9-8B7A-4A2926B12924}" type="slidenum">
              <a:rPr lang="zh-CN" altLang="en-US" smtClean="0"/>
              <a:t>3</a:t>
            </a:fld>
            <a:endParaRPr lang="zh-CN" altLang="en-US"/>
          </a:p>
        </p:txBody>
      </p:sp>
    </p:spTree>
    <p:extLst>
      <p:ext uri="{BB962C8B-B14F-4D97-AF65-F5344CB8AC3E}">
        <p14:creationId xmlns:p14="http://schemas.microsoft.com/office/powerpoint/2010/main" val="3085635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1" kern="1200" dirty="0">
                <a:solidFill>
                  <a:schemeClr val="tx1"/>
                </a:solidFill>
                <a:latin typeface="+mn-lt"/>
                <a:ea typeface="+mn-ea"/>
                <a:cs typeface="+mn-cs"/>
              </a:rPr>
              <a:t>https://gdpr-info.eu/</a:t>
            </a:r>
            <a:endParaRPr lang="zh-CN" altLang="en-US" sz="1200" b="1" kern="1200" dirty="0">
              <a:solidFill>
                <a:schemeClr val="tx1"/>
              </a:solidFill>
              <a:latin typeface="+mn-lt"/>
              <a:ea typeface="+mn-ea"/>
              <a:cs typeface="+mn-cs"/>
            </a:endParaRPr>
          </a:p>
          <a:p>
            <a:endParaRPr lang="zh-CN" altLang="en-US" dirty="0"/>
          </a:p>
        </p:txBody>
      </p:sp>
      <p:sp>
        <p:nvSpPr>
          <p:cNvPr id="4" name="灯片编号占位符 3"/>
          <p:cNvSpPr>
            <a:spLocks noGrp="1"/>
          </p:cNvSpPr>
          <p:nvPr>
            <p:ph type="sldNum" sz="quarter" idx="5"/>
          </p:nvPr>
        </p:nvSpPr>
        <p:spPr/>
        <p:txBody>
          <a:bodyPr/>
          <a:lstStyle/>
          <a:p>
            <a:fld id="{9BEABE3D-2636-4BB9-8B7A-4A2926B12924}" type="slidenum">
              <a:rPr lang="zh-CN" altLang="en-US" smtClean="0"/>
              <a:t>6</a:t>
            </a:fld>
            <a:endParaRPr lang="zh-CN" altLang="en-US"/>
          </a:p>
        </p:txBody>
      </p:sp>
    </p:spTree>
    <p:extLst>
      <p:ext uri="{BB962C8B-B14F-4D97-AF65-F5344CB8AC3E}">
        <p14:creationId xmlns:p14="http://schemas.microsoft.com/office/powerpoint/2010/main" val="2967782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https://www.questionpro.com/blog/gdpr-ready-may-2018/</a:t>
            </a:r>
          </a:p>
          <a:p>
            <a:endParaRPr lang="en-GB" altLang="zh-CN" dirty="0"/>
          </a:p>
          <a:p>
            <a:r>
              <a:rPr lang="en-GB" altLang="zh-CN" dirty="0"/>
              <a:t>https://en.wikipedia.org/wiki/General_Data_Protection_Regulation</a:t>
            </a:r>
          </a:p>
          <a:p>
            <a:endParaRPr lang="zh-CN" altLang="en-US" dirty="0"/>
          </a:p>
        </p:txBody>
      </p:sp>
      <p:sp>
        <p:nvSpPr>
          <p:cNvPr id="4" name="灯片编号占位符 3"/>
          <p:cNvSpPr>
            <a:spLocks noGrp="1"/>
          </p:cNvSpPr>
          <p:nvPr>
            <p:ph type="sldNum" sz="quarter" idx="5"/>
          </p:nvPr>
        </p:nvSpPr>
        <p:spPr/>
        <p:txBody>
          <a:bodyPr/>
          <a:lstStyle/>
          <a:p>
            <a:fld id="{9BEABE3D-2636-4BB9-8B7A-4A2926B12924}" type="slidenum">
              <a:rPr lang="zh-CN" altLang="en-US" smtClean="0"/>
              <a:t>7</a:t>
            </a:fld>
            <a:endParaRPr lang="zh-CN" altLang="en-US"/>
          </a:p>
        </p:txBody>
      </p:sp>
    </p:spTree>
    <p:extLst>
      <p:ext uri="{BB962C8B-B14F-4D97-AF65-F5344CB8AC3E}">
        <p14:creationId xmlns:p14="http://schemas.microsoft.com/office/powerpoint/2010/main" val="343960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1" i="0" kern="1200" cap="all" dirty="0">
                <a:solidFill>
                  <a:schemeClr val="tx1"/>
                </a:solidFill>
                <a:effectLst/>
                <a:latin typeface="+mn-lt"/>
                <a:ea typeface="+mn-ea"/>
                <a:cs typeface="+mn-cs"/>
              </a:rPr>
              <a:t>HOW TO PREPARE YOUR ORGANISATION FOR THE GENERAL DATA PROTECTION REGULATION (GDPR)</a:t>
            </a:r>
          </a:p>
          <a:p>
            <a:r>
              <a:rPr lang="en-GB" altLang="zh-CN" dirty="0"/>
              <a:t>https://www.cmsdistribution.com/steps-general-data-protection-regulation-gdpr/</a:t>
            </a:r>
          </a:p>
          <a:p>
            <a:endParaRPr lang="en-US" altLang="zh-CN" dirty="0"/>
          </a:p>
          <a:p>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i="0" kern="1200" dirty="0">
                <a:solidFill>
                  <a:schemeClr val="tx1"/>
                </a:solidFill>
                <a:effectLst/>
                <a:latin typeface="+mn-lt"/>
                <a:ea typeface="+mn-ea"/>
                <a:cs typeface="+mn-cs"/>
              </a:rPr>
              <a:t>GDPR – compliance nightmare or business opportunity?</a:t>
            </a:r>
          </a:p>
          <a:p>
            <a:r>
              <a:rPr lang="en-GB" altLang="zh-CN" dirty="0"/>
              <a:t>https://www.sciencedirect.com/science/article/pii/S1361372318300551</a:t>
            </a:r>
          </a:p>
          <a:p>
            <a:endParaRPr lang="zh-CN" altLang="en-US" dirty="0"/>
          </a:p>
        </p:txBody>
      </p:sp>
      <p:sp>
        <p:nvSpPr>
          <p:cNvPr id="4" name="灯片编号占位符 3"/>
          <p:cNvSpPr>
            <a:spLocks noGrp="1"/>
          </p:cNvSpPr>
          <p:nvPr>
            <p:ph type="sldNum" sz="quarter" idx="5"/>
          </p:nvPr>
        </p:nvSpPr>
        <p:spPr/>
        <p:txBody>
          <a:bodyPr/>
          <a:lstStyle/>
          <a:p>
            <a:fld id="{9BEABE3D-2636-4BB9-8B7A-4A2926B12924}" type="slidenum">
              <a:rPr lang="zh-CN" altLang="en-US" smtClean="0"/>
              <a:t>8</a:t>
            </a:fld>
            <a:endParaRPr lang="zh-CN" altLang="en-US"/>
          </a:p>
        </p:txBody>
      </p:sp>
    </p:spTree>
    <p:extLst>
      <p:ext uri="{BB962C8B-B14F-4D97-AF65-F5344CB8AC3E}">
        <p14:creationId xmlns:p14="http://schemas.microsoft.com/office/powerpoint/2010/main" val="3374179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4185113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3795077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3771946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1134744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687991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3561413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4126338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CN" altLang="en-US"/>
              <a:t>单击此处编辑母版标题样式</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79525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3479849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1079033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35285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3080150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43638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2992181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4118012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600593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A63FDB-9BE2-44D1-94B4-615C76A52596}" type="datetimeFigureOut">
              <a:rPr lang="zh-CN" altLang="en-US" smtClean="0"/>
              <a:t>2019/4/25</a:t>
            </a:fld>
            <a:endParaRPr lang="zh-CN"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D24D085-F558-4EA9-A729-3FCF33A8A854}" type="slidenum">
              <a:rPr lang="zh-CN" altLang="en-US" smtClean="0"/>
              <a:t>‹#›</a:t>
            </a:fld>
            <a:endParaRPr lang="zh-CN" altLang="en-US"/>
          </a:p>
        </p:txBody>
      </p:sp>
    </p:spTree>
    <p:extLst>
      <p:ext uri="{BB962C8B-B14F-4D97-AF65-F5344CB8AC3E}">
        <p14:creationId xmlns:p14="http://schemas.microsoft.com/office/powerpoint/2010/main" val="176171512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179DE42-5613-4B35-A1E6-6CCBAA13C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EB898B32-3891-4C3A-8F58-C5969D2E903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xmlns="" id="{4AE4806D-B8F9-4679-A68A-9BD21C01A30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52FB45E9-914E-4471-AC87-E475CD5176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C310626D-5743-49D4-8F7D-88C4F8F057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3C195FC1-B568-4C72-9902-34CB35DDD7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xmlns="" id="{EF2BDF77-362C-43F0-8CBB-A969EC2AE0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xmlns="" id="{4BE96B01-3929-432D-B8C2-ADBCB74C2E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xmlns="" id="{2A6FCDE6-CDE2-4C51-B18E-A95CFB6797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xmlns="" id="{60C74EEB-24B6-486A-9BAB-D6D2CE806EA0}"/>
              </a:ext>
            </a:extLst>
          </p:cNvPr>
          <p:cNvSpPr>
            <a:spLocks noGrp="1"/>
          </p:cNvSpPr>
          <p:nvPr>
            <p:ph type="ctrTitle"/>
          </p:nvPr>
        </p:nvSpPr>
        <p:spPr>
          <a:xfrm>
            <a:off x="4419136" y="1020871"/>
            <a:ext cx="6960759" cy="2849671"/>
          </a:xfrm>
        </p:spPr>
        <p:txBody>
          <a:bodyPr>
            <a:normAutofit/>
          </a:bodyPr>
          <a:lstStyle/>
          <a:p>
            <a:pPr algn="l"/>
            <a:r>
              <a:rPr lang="en-US" altLang="zh-CN" sz="6000" dirty="0">
                <a:solidFill>
                  <a:srgbClr val="FFFFFF"/>
                </a:solidFill>
              </a:rPr>
              <a:t>Data Management</a:t>
            </a:r>
            <a:br>
              <a:rPr lang="en-US" altLang="zh-CN" sz="6000" dirty="0">
                <a:solidFill>
                  <a:srgbClr val="FFFFFF"/>
                </a:solidFill>
              </a:rPr>
            </a:br>
            <a:r>
              <a:rPr lang="en-US" altLang="zh-CN" sz="6000" dirty="0">
                <a:solidFill>
                  <a:srgbClr val="FFFFFF"/>
                </a:solidFill>
              </a:rPr>
              <a:t>Data Protection</a:t>
            </a:r>
            <a:endParaRPr lang="zh-CN" altLang="en-US" sz="6000" dirty="0">
              <a:solidFill>
                <a:srgbClr val="FFFFFF"/>
              </a:solidFill>
            </a:endParaRPr>
          </a:p>
        </p:txBody>
      </p:sp>
      <p:sp>
        <p:nvSpPr>
          <p:cNvPr id="3" name="副标题 2">
            <a:extLst>
              <a:ext uri="{FF2B5EF4-FFF2-40B4-BE49-F238E27FC236}">
                <a16:creationId xmlns:a16="http://schemas.microsoft.com/office/drawing/2014/main" xmlns="" id="{80FED02C-0EE9-4C8B-9EF8-C273528AB182}"/>
              </a:ext>
            </a:extLst>
          </p:cNvPr>
          <p:cNvSpPr>
            <a:spLocks noGrp="1"/>
          </p:cNvSpPr>
          <p:nvPr>
            <p:ph type="subTitle" idx="1"/>
          </p:nvPr>
        </p:nvSpPr>
        <p:spPr>
          <a:xfrm>
            <a:off x="4548104" y="3962088"/>
            <a:ext cx="6112077" cy="1186108"/>
          </a:xfrm>
        </p:spPr>
        <p:txBody>
          <a:bodyPr>
            <a:normAutofit/>
          </a:bodyPr>
          <a:lstStyle/>
          <a:p>
            <a:endParaRPr lang="en-US" altLang="zh-CN" dirty="0">
              <a:solidFill>
                <a:srgbClr val="FFFFFF">
                  <a:alpha val="70000"/>
                </a:srgbClr>
              </a:solidFill>
            </a:endParaRPr>
          </a:p>
          <a:p>
            <a:r>
              <a:rPr lang="en-US" altLang="zh-CN" dirty="0">
                <a:solidFill>
                  <a:srgbClr val="FFFFFF">
                    <a:alpha val="70000"/>
                  </a:srgbClr>
                </a:solidFill>
              </a:rPr>
              <a:t>Xiao Rui Chen, Wei Zhao, Xi Jiang</a:t>
            </a:r>
          </a:p>
          <a:p>
            <a:r>
              <a:rPr lang="en-US" altLang="zh-CN" dirty="0">
                <a:solidFill>
                  <a:srgbClr val="FFFFFF">
                    <a:alpha val="70000"/>
                  </a:srgbClr>
                </a:solidFill>
              </a:rPr>
              <a:t>(Sherry, Shadow, </a:t>
            </a:r>
            <a:r>
              <a:rPr lang="en-US" altLang="zh-CN" dirty="0" err="1">
                <a:solidFill>
                  <a:srgbClr val="FFFFFF">
                    <a:alpha val="70000"/>
                  </a:srgbClr>
                </a:solidFill>
              </a:rPr>
              <a:t>Sissi</a:t>
            </a:r>
            <a:r>
              <a:rPr lang="en-US" altLang="zh-CN" dirty="0">
                <a:solidFill>
                  <a:srgbClr val="FFFFFF">
                    <a:alpha val="70000"/>
                  </a:srgbClr>
                </a:solidFill>
              </a:rPr>
              <a:t>)</a:t>
            </a:r>
            <a:endParaRPr lang="zh-CN" altLang="en-US" dirty="0">
              <a:solidFill>
                <a:srgbClr val="FFFFFF">
                  <a:alpha val="70000"/>
                </a:srgbClr>
              </a:solidFill>
            </a:endParaRPr>
          </a:p>
        </p:txBody>
      </p:sp>
      <p:sp>
        <p:nvSpPr>
          <p:cNvPr id="26" name="Isosceles Triangle 25">
            <a:extLst>
              <a:ext uri="{FF2B5EF4-FFF2-40B4-BE49-F238E27FC236}">
                <a16:creationId xmlns:a16="http://schemas.microsoft.com/office/drawing/2014/main" xmlns="" id="{9D2E8756-2465-473A-BA2A-2DB1D62247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14933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60C74EEB-24B6-486A-9BAB-D6D2CE806EA0}"/>
              </a:ext>
            </a:extLst>
          </p:cNvPr>
          <p:cNvSpPr>
            <a:spLocks noGrp="1"/>
          </p:cNvSpPr>
          <p:nvPr>
            <p:ph type="ctrTitle"/>
          </p:nvPr>
        </p:nvSpPr>
        <p:spPr>
          <a:xfrm>
            <a:off x="4441371" y="1855651"/>
            <a:ext cx="6426925" cy="1980251"/>
          </a:xfrm>
        </p:spPr>
        <p:txBody>
          <a:bodyPr>
            <a:normAutofit/>
          </a:bodyPr>
          <a:lstStyle/>
          <a:p>
            <a:pPr algn="l">
              <a:lnSpc>
                <a:spcPct val="90000"/>
              </a:lnSpc>
            </a:pPr>
            <a:r>
              <a:rPr lang="en-US" altLang="zh-CN" dirty="0"/>
              <a:t>Data Management</a:t>
            </a:r>
            <a:endParaRPr lang="zh-CN" altLang="en-US" dirty="0"/>
          </a:p>
        </p:txBody>
      </p:sp>
      <p:sp>
        <p:nvSpPr>
          <p:cNvPr id="10" name="Isosceles Triangle 9">
            <a:extLst>
              <a:ext uri="{FF2B5EF4-FFF2-40B4-BE49-F238E27FC236}">
                <a16:creationId xmlns:a16="http://schemas.microsoft.com/office/drawing/2014/main" xmlns="" id="{5A7802B6-FF37-40CF-A7E2-6F2A0D9A91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a:extLst>
              <a:ext uri="{FF2B5EF4-FFF2-40B4-BE49-F238E27FC236}">
                <a16:creationId xmlns:a16="http://schemas.microsoft.com/office/drawing/2014/main" xmlns="" id="{056CA290-FA4F-4625-8827-C899E49DAE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944465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21029ED5-F105-4DD2-99C8-1E44228179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xmlns="" id="{2D621E68-BF28-4A1C-B1A2-4E55E139E79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74" name="Straight Connector 73">
              <a:extLst>
                <a:ext uri="{FF2B5EF4-FFF2-40B4-BE49-F238E27FC236}">
                  <a16:creationId xmlns:a16="http://schemas.microsoft.com/office/drawing/2014/main" xmlns="" id="{BE8BBE4D-F0DF-49B9-B75A-99DAC53ACA7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xmlns="" id="{E0F07DDC-34A6-46A1-9DE9-2BBE2931A5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xmlns="" id="{2CEB2BF9-B8DB-45B9-86EA-D197B5B1AE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xmlns="" id="{08B5BB34-3801-4E70-A981-FE007635E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xmlns="" id="{38432A75-2CEB-463C-A8F2-ABB50A79F4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xmlns="" id="{E7E850B8-C050-4597-8BEB-113FEC9A27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xmlns="" id="{24ACC798-9CEC-4B6F-A8DD-F8E6FCCCF1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xmlns="" id="{1D58A8C6-1294-4CD9-89BC-F1E981A524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xmlns="" id="{F32F2ED6-6143-46C4-A641-72D42732B6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xmlns="" id="{5C9652B3-A450-4ED6-8FBF-F536BA60B4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矩形 1">
            <a:extLst>
              <a:ext uri="{FF2B5EF4-FFF2-40B4-BE49-F238E27FC236}">
                <a16:creationId xmlns:a16="http://schemas.microsoft.com/office/drawing/2014/main" xmlns="" id="{E69B46E4-65AC-4490-84EB-4DDD253DD928}"/>
              </a:ext>
            </a:extLst>
          </p:cNvPr>
          <p:cNvSpPr/>
          <p:nvPr/>
        </p:nvSpPr>
        <p:spPr>
          <a:xfrm>
            <a:off x="1110343" y="2551837"/>
            <a:ext cx="8033657" cy="369332"/>
          </a:xfrm>
          <a:prstGeom prst="rect">
            <a:avLst/>
          </a:prstGeom>
        </p:spPr>
        <p:txBody>
          <a:bodyPr wrap="square">
            <a:spAutoFit/>
          </a:bodyPr>
          <a:lstStyle/>
          <a:p>
            <a:endParaRPr lang="zh-CN" altLang="en-US" dirty="0"/>
          </a:p>
        </p:txBody>
      </p:sp>
      <p:graphicFrame>
        <p:nvGraphicFramePr>
          <p:cNvPr id="4" name="图示 3">
            <a:extLst>
              <a:ext uri="{FF2B5EF4-FFF2-40B4-BE49-F238E27FC236}">
                <a16:creationId xmlns:a16="http://schemas.microsoft.com/office/drawing/2014/main" xmlns="" id="{1A78F464-C820-49C5-8F16-9496A8E540E6}"/>
              </a:ext>
            </a:extLst>
          </p:cNvPr>
          <p:cNvGraphicFramePr/>
          <p:nvPr>
            <p:extLst>
              <p:ext uri="{D42A27DB-BD31-4B8C-83A1-F6EECF244321}">
                <p14:modId xmlns:p14="http://schemas.microsoft.com/office/powerpoint/2010/main" val="3149655438"/>
              </p:ext>
            </p:extLst>
          </p:nvPr>
        </p:nvGraphicFramePr>
        <p:xfrm>
          <a:off x="925745" y="480060"/>
          <a:ext cx="10334438" cy="5658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4822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a:extLst>
              <a:ext uri="{FF2B5EF4-FFF2-40B4-BE49-F238E27FC236}">
                <a16:creationId xmlns:a16="http://schemas.microsoft.com/office/drawing/2014/main" xmlns="" id="{634C67BB-17F4-41DD-AA61-0AB466AF3C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870" y="142875"/>
            <a:ext cx="9496583" cy="6572249"/>
          </a:xfrm>
          <a:prstGeom prst="rect">
            <a:avLst/>
          </a:prstGeom>
        </p:spPr>
      </p:pic>
    </p:spTree>
    <p:extLst>
      <p:ext uri="{BB962C8B-B14F-4D97-AF65-F5344CB8AC3E}">
        <p14:creationId xmlns:p14="http://schemas.microsoft.com/office/powerpoint/2010/main" val="1889153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xmlns="" id="{60C74EEB-24B6-486A-9BAB-D6D2CE806EA0}"/>
              </a:ext>
            </a:extLst>
          </p:cNvPr>
          <p:cNvSpPr>
            <a:spLocks noGrp="1"/>
          </p:cNvSpPr>
          <p:nvPr>
            <p:ph type="ctrTitle"/>
          </p:nvPr>
        </p:nvSpPr>
        <p:spPr>
          <a:xfrm>
            <a:off x="4708291" y="2343554"/>
            <a:ext cx="5658829" cy="1679805"/>
          </a:xfrm>
        </p:spPr>
        <p:txBody>
          <a:bodyPr>
            <a:normAutofit/>
          </a:bodyPr>
          <a:lstStyle/>
          <a:p>
            <a:pPr algn="l">
              <a:lnSpc>
                <a:spcPct val="90000"/>
              </a:lnSpc>
            </a:pPr>
            <a:r>
              <a:rPr lang="en-US" altLang="zh-CN" dirty="0"/>
              <a:t/>
            </a:r>
            <a:br>
              <a:rPr lang="en-US" altLang="zh-CN" dirty="0"/>
            </a:br>
            <a:r>
              <a:rPr lang="en-US" altLang="zh-CN" dirty="0"/>
              <a:t>Data Protection</a:t>
            </a:r>
            <a:endParaRPr lang="zh-CN" altLang="en-US" dirty="0"/>
          </a:p>
        </p:txBody>
      </p:sp>
      <p:sp>
        <p:nvSpPr>
          <p:cNvPr id="10" name="Isosceles Triangle 9">
            <a:extLst>
              <a:ext uri="{FF2B5EF4-FFF2-40B4-BE49-F238E27FC236}">
                <a16:creationId xmlns:a16="http://schemas.microsoft.com/office/drawing/2014/main" xmlns="" id="{5A7802B6-FF37-40CF-A7E2-6F2A0D9A91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a:extLst>
              <a:ext uri="{FF2B5EF4-FFF2-40B4-BE49-F238E27FC236}">
                <a16:creationId xmlns:a16="http://schemas.microsoft.com/office/drawing/2014/main" xmlns="" id="{855D9BDB-724D-44DC-971A-DAE13C6027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485769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DD6BC9EB-F181-48AB-BCA2-3D1DB20D2D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xmlns="" id="{60C74EEB-24B6-486A-9BAB-D6D2CE806EA0}"/>
              </a:ext>
            </a:extLst>
          </p:cNvPr>
          <p:cNvSpPr>
            <a:spLocks noGrp="1"/>
          </p:cNvSpPr>
          <p:nvPr>
            <p:ph type="ctrTitle"/>
          </p:nvPr>
        </p:nvSpPr>
        <p:spPr>
          <a:xfrm>
            <a:off x="640180" y="999460"/>
            <a:ext cx="5698067" cy="4479852"/>
          </a:xfrm>
        </p:spPr>
        <p:txBody>
          <a:bodyPr anchor="ctr">
            <a:normAutofit/>
          </a:bodyPr>
          <a:lstStyle/>
          <a:p>
            <a:r>
              <a:rPr lang="en-US" altLang="zh-CN" dirty="0"/>
              <a:t>GDPR</a:t>
            </a:r>
            <a:br>
              <a:rPr lang="en-US" altLang="zh-CN" dirty="0"/>
            </a:br>
            <a:r>
              <a:rPr lang="en-US" altLang="zh-CN" sz="1800" dirty="0"/>
              <a:t>General Data Protection Regulation</a:t>
            </a:r>
            <a:endParaRPr lang="zh-CN" altLang="en-US" sz="1800" dirty="0"/>
          </a:p>
        </p:txBody>
      </p:sp>
      <p:sp>
        <p:nvSpPr>
          <p:cNvPr id="3" name="副标题 2">
            <a:extLst>
              <a:ext uri="{FF2B5EF4-FFF2-40B4-BE49-F238E27FC236}">
                <a16:creationId xmlns:a16="http://schemas.microsoft.com/office/drawing/2014/main" xmlns="" id="{80FED02C-0EE9-4C8B-9EF8-C273528AB182}"/>
              </a:ext>
            </a:extLst>
          </p:cNvPr>
          <p:cNvSpPr>
            <a:spLocks noGrp="1"/>
          </p:cNvSpPr>
          <p:nvPr>
            <p:ph type="subTitle" idx="1"/>
          </p:nvPr>
        </p:nvSpPr>
        <p:spPr>
          <a:xfrm>
            <a:off x="7871971" y="999460"/>
            <a:ext cx="3123620" cy="4479852"/>
          </a:xfrm>
        </p:spPr>
        <p:txBody>
          <a:bodyPr anchor="ctr">
            <a:normAutofit/>
          </a:bodyPr>
          <a:lstStyle/>
          <a:p>
            <a:pPr algn="l"/>
            <a:r>
              <a:rPr lang="en-US" altLang="zh-CN" dirty="0"/>
              <a:t>The General Data Protection Regulation (EU) 2016/679 ("GDPR") is a regulation in EU law on data protection and privacy for all individuals within the European Union (EU) and the European Economic Area (EEA</a:t>
            </a:r>
            <a:r>
              <a:rPr lang="en-US" altLang="zh-CN" dirty="0" smtClean="0"/>
              <a:t>).</a:t>
            </a:r>
          </a:p>
          <a:p>
            <a:pPr algn="l"/>
            <a:endParaRPr lang="en-US" altLang="zh-CN" dirty="0"/>
          </a:p>
          <a:p>
            <a:pPr algn="l"/>
            <a:r>
              <a:rPr lang="en-US" altLang="zh-CN" dirty="0" smtClean="0">
                <a:solidFill>
                  <a:srgbClr val="FF0000"/>
                </a:solidFill>
              </a:rPr>
              <a:t>Also UK legislation to match GDPR in 2018 </a:t>
            </a:r>
            <a:endParaRPr lang="en-US" altLang="zh-CN" dirty="0">
              <a:solidFill>
                <a:srgbClr val="FF0000"/>
              </a:solidFill>
            </a:endParaRPr>
          </a:p>
        </p:txBody>
      </p:sp>
      <p:sp>
        <p:nvSpPr>
          <p:cNvPr id="10" name="Isosceles Triangle 9">
            <a:extLst>
              <a:ext uri="{FF2B5EF4-FFF2-40B4-BE49-F238E27FC236}">
                <a16:creationId xmlns:a16="http://schemas.microsoft.com/office/drawing/2014/main" xmlns="" id="{D33AAA80-39DC-4020-9BFF-0718F35C76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C9C5D90B-7EE3-4D26-AB7D-A5A3A6E112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xmlns="" id="{1177F295-741F-4EFF-B0CA-BE69295ADA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88526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DD6BC9EB-F181-48AB-BCA2-3D1DB20D2D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xmlns="" id="{60C74EEB-24B6-486A-9BAB-D6D2CE806EA0}"/>
              </a:ext>
            </a:extLst>
          </p:cNvPr>
          <p:cNvSpPr>
            <a:spLocks noGrp="1"/>
          </p:cNvSpPr>
          <p:nvPr>
            <p:ph type="ctrTitle"/>
          </p:nvPr>
        </p:nvSpPr>
        <p:spPr>
          <a:xfrm>
            <a:off x="680337" y="5597424"/>
            <a:ext cx="11090365" cy="1332638"/>
          </a:xfrm>
        </p:spPr>
        <p:txBody>
          <a:bodyPr anchor="ctr">
            <a:normAutofit/>
          </a:bodyPr>
          <a:lstStyle/>
          <a:p>
            <a:pPr algn="l"/>
            <a:r>
              <a:rPr lang="en-US" altLang="zh-CN" sz="2800" cap="all" dirty="0"/>
              <a:t>7 THINGS ALL MARKET RESEARCHERS MUST DO TO BE GPDR-READY </a:t>
            </a:r>
          </a:p>
        </p:txBody>
      </p:sp>
      <p:sp>
        <p:nvSpPr>
          <p:cNvPr id="10" name="Isosceles Triangle 9">
            <a:extLst>
              <a:ext uri="{FF2B5EF4-FFF2-40B4-BE49-F238E27FC236}">
                <a16:creationId xmlns:a16="http://schemas.microsoft.com/office/drawing/2014/main" xmlns="" id="{D33AAA80-39DC-4020-9BFF-0718F35C76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C9C5D90B-7EE3-4D26-AB7D-A5A3A6E1120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xmlns="" id="{1177F295-741F-4EFF-B0CA-BE69295ADA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3" name="图片 12">
            <a:extLst>
              <a:ext uri="{FF2B5EF4-FFF2-40B4-BE49-F238E27FC236}">
                <a16:creationId xmlns:a16="http://schemas.microsoft.com/office/drawing/2014/main" xmlns="" id="{ED3051A7-E41C-4785-9DA9-28506FCF38CF}"/>
              </a:ext>
            </a:extLst>
          </p:cNvPr>
          <p:cNvPicPr>
            <a:picLocks noChangeAspect="1"/>
          </p:cNvPicPr>
          <p:nvPr/>
        </p:nvPicPr>
        <p:blipFill>
          <a:blip r:embed="rId3"/>
          <a:stretch>
            <a:fillRect/>
          </a:stretch>
        </p:blipFill>
        <p:spPr>
          <a:xfrm>
            <a:off x="5978282" y="1332638"/>
            <a:ext cx="6203604" cy="4456386"/>
          </a:xfrm>
          <a:prstGeom prst="rect">
            <a:avLst/>
          </a:prstGeom>
        </p:spPr>
      </p:pic>
      <p:sp>
        <p:nvSpPr>
          <p:cNvPr id="19" name="标题 1">
            <a:extLst>
              <a:ext uri="{FF2B5EF4-FFF2-40B4-BE49-F238E27FC236}">
                <a16:creationId xmlns:a16="http://schemas.microsoft.com/office/drawing/2014/main" xmlns="" id="{67DE6302-09CF-41CB-9686-35D0B244EE40}"/>
              </a:ext>
            </a:extLst>
          </p:cNvPr>
          <p:cNvSpPr txBox="1">
            <a:spLocks/>
          </p:cNvSpPr>
          <p:nvPr/>
        </p:nvSpPr>
        <p:spPr>
          <a:xfrm>
            <a:off x="930651" y="0"/>
            <a:ext cx="11090365" cy="1332638"/>
          </a:xfrm>
          <a:prstGeom prst="rect">
            <a:avLst/>
          </a:prstGeom>
        </p:spPr>
        <p:txBody>
          <a:bodyPr vert="horz" lIns="91440" tIns="45720" rIns="91440" bIns="45720" rtlCol="0" anchor="ctr">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US" altLang="zh-CN" sz="2800" cap="all" dirty="0"/>
              <a:t>GDPR STRUCTURE</a:t>
            </a:r>
          </a:p>
        </p:txBody>
      </p:sp>
      <p:sp>
        <p:nvSpPr>
          <p:cNvPr id="17" name="矩形 16">
            <a:extLst>
              <a:ext uri="{FF2B5EF4-FFF2-40B4-BE49-F238E27FC236}">
                <a16:creationId xmlns:a16="http://schemas.microsoft.com/office/drawing/2014/main" xmlns="" id="{B88ECC3F-D3BB-4336-9F4A-1D52FD5E389C}"/>
              </a:ext>
            </a:extLst>
          </p:cNvPr>
          <p:cNvSpPr/>
          <p:nvPr/>
        </p:nvSpPr>
        <p:spPr>
          <a:xfrm>
            <a:off x="105987" y="1034213"/>
            <a:ext cx="6096000" cy="4524315"/>
          </a:xfrm>
          <a:prstGeom prst="rect">
            <a:avLst/>
          </a:prstGeom>
        </p:spPr>
        <p:txBody>
          <a:bodyPr>
            <a:spAutoFit/>
          </a:bodyPr>
          <a:lstStyle/>
          <a:p>
            <a:r>
              <a:rPr lang="en-US" altLang="zh-CN" dirty="0">
                <a:solidFill>
                  <a:srgbClr val="222222"/>
                </a:solidFill>
                <a:latin typeface="Arial" panose="020B0604020202020204" pitchFamily="34" charset="0"/>
              </a:rPr>
              <a:t>The GDPR consists of 99 </a:t>
            </a:r>
            <a:r>
              <a:rPr lang="en-US" altLang="zh-CN" i="1" dirty="0">
                <a:solidFill>
                  <a:srgbClr val="222222"/>
                </a:solidFill>
                <a:latin typeface="Arial" panose="020B0604020202020204" pitchFamily="34" charset="0"/>
              </a:rPr>
              <a:t>articles</a:t>
            </a:r>
            <a:r>
              <a:rPr lang="en-US" altLang="zh-CN" dirty="0">
                <a:solidFill>
                  <a:srgbClr val="222222"/>
                </a:solidFill>
                <a:latin typeface="Arial" panose="020B0604020202020204" pitchFamily="34" charset="0"/>
              </a:rPr>
              <a:t>, grouped into 11 chapters, and an additional 173 </a:t>
            </a:r>
            <a:r>
              <a:rPr lang="en-US" altLang="zh-CN" i="1" dirty="0">
                <a:solidFill>
                  <a:srgbClr val="222222"/>
                </a:solidFill>
                <a:latin typeface="Arial" panose="020B0604020202020204" pitchFamily="34" charset="0"/>
              </a:rPr>
              <a:t>recitals</a:t>
            </a:r>
            <a:r>
              <a:rPr lang="en-US" altLang="zh-CN" dirty="0">
                <a:solidFill>
                  <a:srgbClr val="222222"/>
                </a:solidFill>
                <a:latin typeface="Arial" panose="020B0604020202020204" pitchFamily="34" charset="0"/>
              </a:rPr>
              <a:t> with explanatory remarks. The chapters' headings are:</a:t>
            </a:r>
          </a:p>
          <a:p>
            <a:endParaRPr lang="en-US" altLang="zh-CN" dirty="0">
              <a:solidFill>
                <a:srgbClr val="222222"/>
              </a:solidFill>
              <a:latin typeface="Arial" panose="020B0604020202020204" pitchFamily="34" charset="0"/>
            </a:endParaRPr>
          </a:p>
          <a:p>
            <a:pPr>
              <a:buFont typeface="Arial" panose="020B0604020202020204" pitchFamily="34" charset="0"/>
              <a:buChar char="•"/>
            </a:pPr>
            <a:r>
              <a:rPr lang="en-US" altLang="zh-CN" dirty="0">
                <a:solidFill>
                  <a:srgbClr val="222222"/>
                </a:solidFill>
                <a:latin typeface="Arial" panose="020B0604020202020204" pitchFamily="34" charset="0"/>
              </a:rPr>
              <a:t>I – General provisions</a:t>
            </a:r>
          </a:p>
          <a:p>
            <a:pPr>
              <a:buFont typeface="Arial" panose="020B0604020202020204" pitchFamily="34" charset="0"/>
              <a:buChar char="•"/>
            </a:pPr>
            <a:r>
              <a:rPr lang="en-US" altLang="zh-CN" dirty="0">
                <a:solidFill>
                  <a:srgbClr val="222222"/>
                </a:solidFill>
                <a:latin typeface="Arial" panose="020B0604020202020204" pitchFamily="34" charset="0"/>
              </a:rPr>
              <a:t>II – Principles</a:t>
            </a:r>
          </a:p>
          <a:p>
            <a:pPr>
              <a:buFont typeface="Arial" panose="020B0604020202020204" pitchFamily="34" charset="0"/>
              <a:buChar char="•"/>
            </a:pPr>
            <a:r>
              <a:rPr lang="en-US" altLang="zh-CN" dirty="0">
                <a:solidFill>
                  <a:srgbClr val="222222"/>
                </a:solidFill>
                <a:latin typeface="Arial" panose="020B0604020202020204" pitchFamily="34" charset="0"/>
              </a:rPr>
              <a:t>III – Rights of the data subject</a:t>
            </a:r>
          </a:p>
          <a:p>
            <a:pPr>
              <a:buFont typeface="Arial" panose="020B0604020202020204" pitchFamily="34" charset="0"/>
              <a:buChar char="•"/>
            </a:pPr>
            <a:r>
              <a:rPr lang="en-US" altLang="zh-CN" dirty="0">
                <a:solidFill>
                  <a:srgbClr val="222222"/>
                </a:solidFill>
                <a:latin typeface="Arial" panose="020B0604020202020204" pitchFamily="34" charset="0"/>
              </a:rPr>
              <a:t>IV – Controller and processor</a:t>
            </a:r>
          </a:p>
          <a:p>
            <a:pPr>
              <a:buFont typeface="Arial" panose="020B0604020202020204" pitchFamily="34" charset="0"/>
              <a:buChar char="•"/>
            </a:pPr>
            <a:r>
              <a:rPr lang="en-US" altLang="zh-CN" dirty="0">
                <a:solidFill>
                  <a:srgbClr val="222222"/>
                </a:solidFill>
                <a:latin typeface="Arial" panose="020B0604020202020204" pitchFamily="34" charset="0"/>
              </a:rPr>
              <a:t>V – Transfers of personal data to third countries or international </a:t>
            </a:r>
            <a:r>
              <a:rPr lang="en-US" altLang="zh-CN" dirty="0" err="1">
                <a:solidFill>
                  <a:srgbClr val="222222"/>
                </a:solidFill>
                <a:latin typeface="Arial" panose="020B0604020202020204" pitchFamily="34" charset="0"/>
              </a:rPr>
              <a:t>organisations</a:t>
            </a:r>
            <a:endParaRPr lang="en-US" altLang="zh-CN" dirty="0">
              <a:solidFill>
                <a:srgbClr val="222222"/>
              </a:solidFill>
              <a:latin typeface="Arial" panose="020B0604020202020204" pitchFamily="34" charset="0"/>
            </a:endParaRPr>
          </a:p>
          <a:p>
            <a:pPr>
              <a:buFont typeface="Arial" panose="020B0604020202020204" pitchFamily="34" charset="0"/>
              <a:buChar char="•"/>
            </a:pPr>
            <a:r>
              <a:rPr lang="en-US" altLang="zh-CN" dirty="0">
                <a:solidFill>
                  <a:srgbClr val="222222"/>
                </a:solidFill>
                <a:latin typeface="Arial" panose="020B0604020202020204" pitchFamily="34" charset="0"/>
              </a:rPr>
              <a:t>VI – Independent supervisory authorities</a:t>
            </a:r>
          </a:p>
          <a:p>
            <a:pPr>
              <a:buFont typeface="Arial" panose="020B0604020202020204" pitchFamily="34" charset="0"/>
              <a:buChar char="•"/>
            </a:pPr>
            <a:r>
              <a:rPr lang="en-US" altLang="zh-CN" dirty="0">
                <a:solidFill>
                  <a:srgbClr val="222222"/>
                </a:solidFill>
                <a:latin typeface="Arial" panose="020B0604020202020204" pitchFamily="34" charset="0"/>
              </a:rPr>
              <a:t>VII – Cooperation and consistency</a:t>
            </a:r>
          </a:p>
          <a:p>
            <a:pPr>
              <a:buFont typeface="Arial" panose="020B0604020202020204" pitchFamily="34" charset="0"/>
              <a:buChar char="•"/>
            </a:pPr>
            <a:r>
              <a:rPr lang="en-US" altLang="zh-CN" dirty="0">
                <a:solidFill>
                  <a:srgbClr val="222222"/>
                </a:solidFill>
                <a:latin typeface="Arial" panose="020B0604020202020204" pitchFamily="34" charset="0"/>
              </a:rPr>
              <a:t>VIII – Remedies, liability and penalties</a:t>
            </a:r>
          </a:p>
          <a:p>
            <a:pPr>
              <a:buFont typeface="Arial" panose="020B0604020202020204" pitchFamily="34" charset="0"/>
              <a:buChar char="•"/>
            </a:pPr>
            <a:r>
              <a:rPr lang="en-US" altLang="zh-CN" dirty="0">
                <a:solidFill>
                  <a:srgbClr val="222222"/>
                </a:solidFill>
                <a:latin typeface="Arial" panose="020B0604020202020204" pitchFamily="34" charset="0"/>
              </a:rPr>
              <a:t>IX – Provisions relating to specific processing situations</a:t>
            </a:r>
          </a:p>
          <a:p>
            <a:pPr>
              <a:buFont typeface="Arial" panose="020B0604020202020204" pitchFamily="34" charset="0"/>
              <a:buChar char="•"/>
            </a:pPr>
            <a:r>
              <a:rPr lang="en-US" altLang="zh-CN" dirty="0">
                <a:solidFill>
                  <a:srgbClr val="222222"/>
                </a:solidFill>
                <a:latin typeface="Arial" panose="020B0604020202020204" pitchFamily="34" charset="0"/>
              </a:rPr>
              <a:t>X – Delegated acts and implementing acts</a:t>
            </a:r>
          </a:p>
          <a:p>
            <a:pPr>
              <a:buFont typeface="Arial" panose="020B0604020202020204" pitchFamily="34" charset="0"/>
              <a:buChar char="•"/>
            </a:pPr>
            <a:r>
              <a:rPr lang="en-US" altLang="zh-CN" dirty="0">
                <a:solidFill>
                  <a:srgbClr val="222222"/>
                </a:solidFill>
                <a:latin typeface="Arial" panose="020B0604020202020204" pitchFamily="34" charset="0"/>
              </a:rPr>
              <a:t>XI – Final provisions</a:t>
            </a:r>
            <a:endParaRPr lang="en-US" altLang="zh-CN"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827036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xmlns="" id="{03E8462A-FEBA-4848-81CC-3F8DA3E47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xmlns="" id="{2109F83F-40FE-4DB3-84CC-09FB3340D0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xmlns="" id="{1DE492D7-C3C3-48FF-80C8-37021EA0262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xmlns="" id="{0B30FF97-2E9A-490A-AED2-90BA2E0EC1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xmlns="" id="{B6D53C7D-A312-47B6-A66A-230A19CFAC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xmlns="" id="{9329D58C-0D2E-4A2B-AD6A-9CEE506784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xmlns="" id="{9D446EDE-C690-4461-8BF2-7634808FC8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xmlns="" id="{323F3D34-6531-4AD7-A8C6-195A090281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xmlns="" id="{B9B0AE3F-2350-435F-A9B0-C310BF8763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xmlns="" id="{4EFA655C-9E50-4C14-A89E-AD7B648E4E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xmlns="" id="{3E843863-7D25-4C01-9A17-E817CB6D9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xmlns="" id="{7941F9B1-B01B-4A84-89D9-B169AEB4E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图片 2">
            <a:extLst>
              <a:ext uri="{FF2B5EF4-FFF2-40B4-BE49-F238E27FC236}">
                <a16:creationId xmlns:a16="http://schemas.microsoft.com/office/drawing/2014/main" xmlns="" id="{EA2DE6A0-662C-4799-8CAD-79EF20EB17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002" y="853440"/>
            <a:ext cx="8126678" cy="5019039"/>
          </a:xfrm>
          <a:prstGeom prst="rect">
            <a:avLst/>
          </a:prstGeom>
        </p:spPr>
      </p:pic>
      <p:sp>
        <p:nvSpPr>
          <p:cNvPr id="4" name="文本框 3">
            <a:extLst>
              <a:ext uri="{FF2B5EF4-FFF2-40B4-BE49-F238E27FC236}">
                <a16:creationId xmlns:a16="http://schemas.microsoft.com/office/drawing/2014/main" xmlns="" id="{1700EE86-AC1D-44A8-BFE5-6863B6B511D4}"/>
              </a:ext>
            </a:extLst>
          </p:cNvPr>
          <p:cNvSpPr txBox="1"/>
          <p:nvPr/>
        </p:nvSpPr>
        <p:spPr>
          <a:xfrm>
            <a:off x="8932333" y="2275840"/>
            <a:ext cx="2770665" cy="3539430"/>
          </a:xfrm>
          <a:prstGeom prst="rect">
            <a:avLst/>
          </a:prstGeom>
          <a:noFill/>
        </p:spPr>
        <p:txBody>
          <a:bodyPr wrap="square" rtlCol="0">
            <a:spAutoFit/>
          </a:bodyPr>
          <a:lstStyle/>
          <a:p>
            <a:r>
              <a:rPr lang="en-US" altLang="zh-CN" sz="2800" dirty="0">
                <a:solidFill>
                  <a:schemeClr val="bg1"/>
                </a:solidFill>
              </a:rPr>
              <a:t>Data </a:t>
            </a:r>
            <a:r>
              <a:rPr lang="en-US" altLang="zh-CN" sz="2800" dirty="0" smtClean="0">
                <a:solidFill>
                  <a:schemeClr val="bg1"/>
                </a:solidFill>
              </a:rPr>
              <a:t>Protection </a:t>
            </a:r>
            <a:r>
              <a:rPr lang="en-US" altLang="zh-CN" sz="2800" dirty="0">
                <a:solidFill>
                  <a:schemeClr val="bg1"/>
                </a:solidFill>
              </a:rPr>
              <a:t>Act1998</a:t>
            </a:r>
          </a:p>
          <a:p>
            <a:r>
              <a:rPr lang="en-US" altLang="zh-CN" sz="2800" dirty="0">
                <a:solidFill>
                  <a:schemeClr val="bg1"/>
                </a:solidFill>
              </a:rPr>
              <a:t>(</a:t>
            </a:r>
            <a:r>
              <a:rPr lang="en-US" altLang="zh-CN" sz="2800" dirty="0" smtClean="0">
                <a:solidFill>
                  <a:schemeClr val="bg1"/>
                </a:solidFill>
              </a:rPr>
              <a:t>Stationery Office)</a:t>
            </a:r>
          </a:p>
          <a:p>
            <a:endParaRPr lang="en-GB" altLang="zh-CN" sz="2800" dirty="0">
              <a:solidFill>
                <a:schemeClr val="bg1"/>
              </a:solidFill>
            </a:endParaRPr>
          </a:p>
          <a:p>
            <a:r>
              <a:rPr lang="en-GB" altLang="zh-CN" sz="2800" dirty="0" smtClean="0">
                <a:solidFill>
                  <a:srgbClr val="FF0000"/>
                </a:solidFill>
              </a:rPr>
              <a:t>Now replaced by 2018 legislation</a:t>
            </a:r>
            <a:endParaRPr lang="zh-CN" altLang="en-US" sz="2800" dirty="0">
              <a:solidFill>
                <a:srgbClr val="FF0000"/>
              </a:solidFill>
            </a:endParaRPr>
          </a:p>
        </p:txBody>
      </p:sp>
    </p:spTree>
    <p:extLst>
      <p:ext uri="{BB962C8B-B14F-4D97-AF65-F5344CB8AC3E}">
        <p14:creationId xmlns:p14="http://schemas.microsoft.com/office/powerpoint/2010/main" val="1278961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179DE42-5613-4B35-A1E6-6CCBAA13C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EB898B32-3891-4C3A-8F58-C5969D2E903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xmlns="" id="{4AE4806D-B8F9-4679-A68A-9BD21C01A30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52FB45E9-914E-4471-AC87-E475CD5176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C310626D-5743-49D4-8F7D-88C4F8F057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3C195FC1-B568-4C72-9902-34CB35DDD7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xmlns="" id="{EF2BDF77-362C-43F0-8CBB-A969EC2AE0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xmlns="" id="{4BE96B01-3929-432D-B8C2-ADBCB74C2E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xmlns="" id="{2A6FCDE6-CDE2-4C51-B18E-A95CFB6797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xmlns="" id="{55B66FB2-27D3-4760-A342-312489333EF3}"/>
              </a:ext>
            </a:extLst>
          </p:cNvPr>
          <p:cNvSpPr>
            <a:spLocks noGrp="1"/>
          </p:cNvSpPr>
          <p:nvPr>
            <p:ph type="ctrTitle"/>
          </p:nvPr>
        </p:nvSpPr>
        <p:spPr>
          <a:xfrm>
            <a:off x="1554120" y="1020871"/>
            <a:ext cx="6960759" cy="2849671"/>
          </a:xfrm>
        </p:spPr>
        <p:txBody>
          <a:bodyPr>
            <a:normAutofit/>
          </a:bodyPr>
          <a:lstStyle/>
          <a:p>
            <a:pPr algn="l"/>
            <a:r>
              <a:rPr lang="en-US" altLang="zh-CN" sz="7200" dirty="0">
                <a:solidFill>
                  <a:srgbClr val="FFFFFF"/>
                </a:solidFill>
              </a:rPr>
              <a:t>Thank you</a:t>
            </a:r>
            <a:endParaRPr lang="zh-CN" altLang="en-US" sz="7200" dirty="0">
              <a:solidFill>
                <a:srgbClr val="FFFFFF"/>
              </a:solidFill>
            </a:endParaRPr>
          </a:p>
        </p:txBody>
      </p:sp>
      <p:sp>
        <p:nvSpPr>
          <p:cNvPr id="26" name="Isosceles Triangle 25">
            <a:extLst>
              <a:ext uri="{FF2B5EF4-FFF2-40B4-BE49-F238E27FC236}">
                <a16:creationId xmlns:a16="http://schemas.microsoft.com/office/drawing/2014/main" xmlns="" id="{9D2E8756-2465-473A-BA2A-2DB1D62247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839532"/>
      </p:ext>
    </p:extLst>
  </p:cSld>
  <p:clrMapOvr>
    <a:masterClrMapping/>
  </p:clrMapOvr>
</p:sld>
</file>

<file path=ppt/theme/theme1.xml><?xml version="1.0" encoding="utf-8"?>
<a:theme xmlns:a="http://schemas.openxmlformats.org/drawingml/2006/main" name="平面">
  <a:themeElements>
    <a:clrScheme name="平面">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平面">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平面">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219</Words>
  <Application>Microsoft Office PowerPoint</Application>
  <PresentationFormat>Widescreen</PresentationFormat>
  <Paragraphs>52</Paragraphs>
  <Slides>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等线</vt:lpstr>
      <vt:lpstr>方正姚体</vt:lpstr>
      <vt:lpstr>华文新魏</vt:lpstr>
      <vt:lpstr>Trebuchet MS</vt:lpstr>
      <vt:lpstr>Wingdings 3</vt:lpstr>
      <vt:lpstr>平面</vt:lpstr>
      <vt:lpstr>Data Management Data Protection</vt:lpstr>
      <vt:lpstr>Data Management</vt:lpstr>
      <vt:lpstr>PowerPoint Presentation</vt:lpstr>
      <vt:lpstr>PowerPoint Presentation</vt:lpstr>
      <vt:lpstr> Data Protection</vt:lpstr>
      <vt:lpstr>GDPR General Data Protection Regulation</vt:lpstr>
      <vt:lpstr>7 THINGS ALL MARKET RESEARCHERS MUST DO TO BE GPDR-READY </vt:lpstr>
      <vt:lpstr>PowerPoint Presentation</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Management Data Protection</dc:title>
  <dc:creator>zifeiwo</dc:creator>
  <cp:lastModifiedBy>Jill Venus</cp:lastModifiedBy>
  <cp:revision>3</cp:revision>
  <dcterms:created xsi:type="dcterms:W3CDTF">2019-04-16T11:34:11Z</dcterms:created>
  <dcterms:modified xsi:type="dcterms:W3CDTF">2019-04-25T08:50:54Z</dcterms:modified>
</cp:coreProperties>
</file>