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71" r:id="rId4"/>
  </p:sldMasterIdLst>
  <p:notesMasterIdLst>
    <p:notesMasterId r:id="rId18"/>
  </p:notesMasterIdLst>
  <p:handoutMasterIdLst>
    <p:handoutMasterId r:id="rId19"/>
  </p:handoutMasterIdLst>
  <p:sldIdLst>
    <p:sldId id="539" r:id="rId5"/>
    <p:sldId id="257" r:id="rId6"/>
    <p:sldId id="564" r:id="rId7"/>
    <p:sldId id="256" r:id="rId8"/>
    <p:sldId id="547" r:id="rId9"/>
    <p:sldId id="560" r:id="rId10"/>
    <p:sldId id="562" r:id="rId11"/>
    <p:sldId id="555" r:id="rId12"/>
    <p:sldId id="563" r:id="rId13"/>
    <p:sldId id="558" r:id="rId14"/>
    <p:sldId id="556" r:id="rId15"/>
    <p:sldId id="565" r:id="rId16"/>
    <p:sldId id="549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DBED569-4797-4DF1-A0F4-6AAB3CD982D8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5A111915-BE36-4E01-A7E5-04B1672EAD32}" styleName="Light Style 2 -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E8B1032C-EA38-4F05-BA0D-38AFFFC7BED3}" styleName="Light Style 3 – Accent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16" autoAdjust="0"/>
    <p:restoredTop sz="93760" autoAdjust="0"/>
  </p:normalViewPr>
  <p:slideViewPr>
    <p:cSldViewPr snapToGrid="0">
      <p:cViewPr varScale="1">
        <p:scale>
          <a:sx n="99" d="100"/>
          <a:sy n="99" d="100"/>
        </p:scale>
        <p:origin x="96" y="72"/>
      </p:cViewPr>
      <p:guideLst/>
    </p:cSldViewPr>
  </p:slideViewPr>
  <p:outlineViewPr>
    <p:cViewPr>
      <p:scale>
        <a:sx n="33" d="100"/>
        <a:sy n="33" d="100"/>
      </p:scale>
      <p:origin x="0" y="-1440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58" d="100"/>
          <a:sy n="58" d="100"/>
        </p:scale>
        <p:origin x="3240" y="67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4D0B883-0A39-E05B-61ED-5FE94E7E6C8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71B2735-0E3E-EB93-68DA-1402951418E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4DA340-CA88-40FE-8D9F-FB95A67E2ACC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01912F7-468D-0E8D-7580-A7ADE9D11BA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45DA9A4-3BA2-3E7F-4048-A9EB25D5A28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4C7120-FABF-42CA-85D1-839480B5B4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999982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0BC4F2-6A87-450D-AD53-D2188421BC53}" type="datetimeFigureOut">
              <a:rPr lang="en-US" smtClean="0"/>
              <a:t>7/19/2026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C3B2649-7BD8-4005-A99E-30D13769A8B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4811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3401A8-3220-413E-B964-4A8659985FD3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4187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3B2649-7BD8-4005-A99E-30D13769A8BD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74952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3B2649-7BD8-4005-A99E-30D13769A8BD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26156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751A4182-6276-41ED-8EAF-0C6A4D8FF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099048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EF4B644F-A23D-409C-9540-B41AC18DB5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5334003" cy="617561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0AF812-9F51-0D2C-2EA5-A8D6DA6627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841248"/>
            <a:ext cx="4114800" cy="347472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Subtitle 19">
            <a:extLst>
              <a:ext uri="{FF2B5EF4-FFF2-40B4-BE49-F238E27FC236}">
                <a16:creationId xmlns:a16="http://schemas.microsoft.com/office/drawing/2014/main" id="{E8F46CAD-D4FF-4BBC-937E-CBBD034A180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62000" y="4570807"/>
            <a:ext cx="4123899" cy="1524000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</a:lstStyle>
          <a:p>
            <a:pPr algn="l"/>
            <a:r>
              <a:rPr lang="en-US" dirty="0"/>
              <a:t>Click to add subtitle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A2750E7C-D01B-4533-A0B8-2E7EF2B168D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330952" y="754711"/>
            <a:ext cx="6099048" cy="5340096"/>
          </a:xfrm>
          <a:solidFill>
            <a:schemeClr val="accent6"/>
          </a:solid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27379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FAC5ABB9-3EAC-446C-B128-CFDB09B247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2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0DED2D7-7BC9-473D-8241-8289B5821C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1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19C2616F-4436-4A60-BB08-54EC762C53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762001"/>
            <a:ext cx="12192000" cy="6095999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62A5B690-D47A-166B-0BEE-8CDC1BB598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1517904"/>
            <a:ext cx="4114800" cy="4572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D99B7A4E-1E73-5148-8EF4-5232DBEAFE0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96000" y="1517904"/>
            <a:ext cx="5212080" cy="4572000"/>
          </a:xfr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  <a:buNone/>
              <a:defRPr sz="2400"/>
            </a:lvl1pPr>
            <a:lvl2pPr>
              <a:defRPr sz="18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2CFE08-03FE-487B-8963-9FAD3049CF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58952" y="6400800"/>
            <a:ext cx="6099048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7862271-51F6-4122-9709-D279042F88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3/1/20XX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935A50-18AE-4CB1-BB10-1CBDD8A7C2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96138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with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751A4182-6276-41ED-8EAF-0C6A4D8FF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099048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EF4B644F-A23D-409C-9540-B41AC18DB5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857997" y="0"/>
            <a:ext cx="5334003" cy="617561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C320B4-1D6E-D480-A44F-13517DFF7C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06640" y="841248"/>
            <a:ext cx="4114800" cy="347472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9" name="Subtitle 19">
            <a:extLst>
              <a:ext uri="{FF2B5EF4-FFF2-40B4-BE49-F238E27FC236}">
                <a16:creationId xmlns:a16="http://schemas.microsoft.com/office/drawing/2014/main" id="{E8F46CAD-D4FF-4BBC-937E-CBBD034A180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406641" y="4570807"/>
            <a:ext cx="4114800" cy="1524000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</a:lstStyle>
          <a:p>
            <a:pPr algn="l"/>
            <a:r>
              <a:rPr lang="en-US" dirty="0"/>
              <a:t>Click to add subtitle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A2750E7C-D01B-4533-A0B8-2E7EF2B168D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8952" y="758952"/>
            <a:ext cx="6099048" cy="5340096"/>
          </a:xfrm>
          <a:solidFill>
            <a:schemeClr val="accent6"/>
          </a:solid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00275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with sub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D03AAFC-F6FA-4A24-BE1D-34AE6AD64C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105524"/>
          </a:xfrm>
          <a:custGeom>
            <a:avLst/>
            <a:gdLst>
              <a:gd name="connsiteX0" fmla="*/ 0 w 12192000"/>
              <a:gd name="connsiteY0" fmla="*/ 0 h 6105524"/>
              <a:gd name="connsiteX1" fmla="*/ 12192000 w 12192000"/>
              <a:gd name="connsiteY1" fmla="*/ 0 h 6105524"/>
              <a:gd name="connsiteX2" fmla="*/ 12192000 w 12192000"/>
              <a:gd name="connsiteY2" fmla="*/ 6105524 h 6105524"/>
              <a:gd name="connsiteX3" fmla="*/ 11435080 w 12192000"/>
              <a:gd name="connsiteY3" fmla="*/ 6105524 h 6105524"/>
              <a:gd name="connsiteX4" fmla="*/ 11435080 w 12192000"/>
              <a:gd name="connsiteY4" fmla="*/ 771523 h 6105524"/>
              <a:gd name="connsiteX5" fmla="*/ 767080 w 12192000"/>
              <a:gd name="connsiteY5" fmla="*/ 771523 h 6105524"/>
              <a:gd name="connsiteX6" fmla="*/ 767080 w 12192000"/>
              <a:gd name="connsiteY6" fmla="*/ 6105524 h 6105524"/>
              <a:gd name="connsiteX7" fmla="*/ 0 w 12192000"/>
              <a:gd name="connsiteY7" fmla="*/ 6105524 h 6105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105524">
                <a:moveTo>
                  <a:pt x="0" y="0"/>
                </a:moveTo>
                <a:lnTo>
                  <a:pt x="12192000" y="0"/>
                </a:lnTo>
                <a:lnTo>
                  <a:pt x="12192000" y="6105524"/>
                </a:lnTo>
                <a:lnTo>
                  <a:pt x="11435080" y="6105524"/>
                </a:lnTo>
                <a:lnTo>
                  <a:pt x="11435080" y="771523"/>
                </a:lnTo>
                <a:lnTo>
                  <a:pt x="767080" y="771523"/>
                </a:lnTo>
                <a:lnTo>
                  <a:pt x="767080" y="6105524"/>
                </a:lnTo>
                <a:lnTo>
                  <a:pt x="0" y="6105524"/>
                </a:lnTo>
                <a:close/>
              </a:path>
            </a:pathLst>
          </a:cu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5" name="Title 16">
            <a:extLst>
              <a:ext uri="{FF2B5EF4-FFF2-40B4-BE49-F238E27FC236}">
                <a16:creationId xmlns:a16="http://schemas.microsoft.com/office/drawing/2014/main" id="{8950CCE3-163E-46A1-B489-395F3F75FE3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17904" y="1517904"/>
            <a:ext cx="5212080" cy="2788920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pPr algn="l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6" name="Subtitle 17">
            <a:extLst>
              <a:ext uri="{FF2B5EF4-FFF2-40B4-BE49-F238E27FC236}">
                <a16:creationId xmlns:a16="http://schemas.microsoft.com/office/drawing/2014/main" id="{81E38157-454C-44D5-8D2B-A220A53D78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17904" y="4571999"/>
            <a:ext cx="5212080" cy="1645920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</a:lstStyle>
          <a:p>
            <a:pPr algn="l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2190B39-D040-425A-9AD6-58A7533FEA6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013448" y="756284"/>
            <a:ext cx="4434840" cy="5349240"/>
          </a:xfrm>
          <a:solidFill>
            <a:schemeClr val="accent6"/>
          </a:solid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3064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24A1CC7-4419-4A64-9DC9-AE157407AF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A2F8EC6-DD66-475C-B129-22B374F49A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-1"/>
            <a:ext cx="12192000" cy="6099048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86FA963F-8B94-469B-B1A5-890D9134FB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1430001" cy="6168789"/>
          </a:xfrm>
          <a:custGeom>
            <a:avLst/>
            <a:gdLst>
              <a:gd name="connsiteX0" fmla="*/ 0 w 11430001"/>
              <a:gd name="connsiteY0" fmla="*/ 0 h 6168789"/>
              <a:gd name="connsiteX1" fmla="*/ 5334002 w 11430001"/>
              <a:gd name="connsiteY1" fmla="*/ 0 h 6168789"/>
              <a:gd name="connsiteX2" fmla="*/ 5334002 w 11430001"/>
              <a:gd name="connsiteY2" fmla="*/ 771523 h 6168789"/>
              <a:gd name="connsiteX3" fmla="*/ 11430001 w 11430001"/>
              <a:gd name="connsiteY3" fmla="*/ 771523 h 6168789"/>
              <a:gd name="connsiteX4" fmla="*/ 11430001 w 11430001"/>
              <a:gd name="connsiteY4" fmla="*/ 6168789 h 6168789"/>
              <a:gd name="connsiteX5" fmla="*/ 0 w 11430001"/>
              <a:gd name="connsiteY5" fmla="*/ 6168789 h 61687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430001" h="6168789">
                <a:moveTo>
                  <a:pt x="0" y="0"/>
                </a:moveTo>
                <a:lnTo>
                  <a:pt x="5334002" y="0"/>
                </a:lnTo>
                <a:lnTo>
                  <a:pt x="5334002" y="771523"/>
                </a:lnTo>
                <a:lnTo>
                  <a:pt x="11430001" y="771523"/>
                </a:lnTo>
                <a:lnTo>
                  <a:pt x="11430001" y="6168789"/>
                </a:lnTo>
                <a:lnTo>
                  <a:pt x="0" y="6168789"/>
                </a:lnTo>
                <a:close/>
              </a:path>
            </a:pathLst>
          </a:cu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3" name="Title 5">
            <a:extLst>
              <a:ext uri="{FF2B5EF4-FFF2-40B4-BE49-F238E27FC236}">
                <a16:creationId xmlns:a16="http://schemas.microsoft.com/office/drawing/2014/main" id="{4CD44A43-6E39-4FE6-87BB-C65CE8FC6B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71616" y="1517649"/>
            <a:ext cx="4663440" cy="155448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5229EB0D-B986-4E26-BDF3-305AE3233EB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8952" y="883487"/>
            <a:ext cx="4562856" cy="5148072"/>
          </a:xfrm>
          <a:solidFill>
            <a:schemeClr val="accent6"/>
          </a:solid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B73FFA1-F0AE-DFF4-B013-E635479FD56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71616" y="3291840"/>
            <a:ext cx="4663440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4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2CFE08-03FE-487B-8963-9FAD3049CF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58952" y="6400800"/>
            <a:ext cx="6099048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7862271-51F6-4122-9709-D279042F88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3/1/20XX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935A50-18AE-4CB1-BB10-1CBDD8A7C2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36258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D03AAFC-F6FA-4A24-BE1D-34AE6AD64C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105524"/>
          </a:xfrm>
          <a:custGeom>
            <a:avLst/>
            <a:gdLst>
              <a:gd name="connsiteX0" fmla="*/ 0 w 12192000"/>
              <a:gd name="connsiteY0" fmla="*/ 0 h 6105524"/>
              <a:gd name="connsiteX1" fmla="*/ 12192000 w 12192000"/>
              <a:gd name="connsiteY1" fmla="*/ 0 h 6105524"/>
              <a:gd name="connsiteX2" fmla="*/ 12192000 w 12192000"/>
              <a:gd name="connsiteY2" fmla="*/ 6105524 h 6105524"/>
              <a:gd name="connsiteX3" fmla="*/ 11435080 w 12192000"/>
              <a:gd name="connsiteY3" fmla="*/ 6105524 h 6105524"/>
              <a:gd name="connsiteX4" fmla="*/ 11435080 w 12192000"/>
              <a:gd name="connsiteY4" fmla="*/ 771523 h 6105524"/>
              <a:gd name="connsiteX5" fmla="*/ 767080 w 12192000"/>
              <a:gd name="connsiteY5" fmla="*/ 771523 h 6105524"/>
              <a:gd name="connsiteX6" fmla="*/ 767080 w 12192000"/>
              <a:gd name="connsiteY6" fmla="*/ 6105524 h 6105524"/>
              <a:gd name="connsiteX7" fmla="*/ 0 w 12192000"/>
              <a:gd name="connsiteY7" fmla="*/ 6105524 h 6105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105524">
                <a:moveTo>
                  <a:pt x="0" y="0"/>
                </a:moveTo>
                <a:lnTo>
                  <a:pt x="12192000" y="0"/>
                </a:lnTo>
                <a:lnTo>
                  <a:pt x="12192000" y="6105524"/>
                </a:lnTo>
                <a:lnTo>
                  <a:pt x="11435080" y="6105524"/>
                </a:lnTo>
                <a:lnTo>
                  <a:pt x="11435080" y="771523"/>
                </a:lnTo>
                <a:lnTo>
                  <a:pt x="767080" y="771523"/>
                </a:lnTo>
                <a:lnTo>
                  <a:pt x="767080" y="6105524"/>
                </a:lnTo>
                <a:lnTo>
                  <a:pt x="0" y="6105524"/>
                </a:lnTo>
                <a:close/>
              </a:path>
            </a:pathLst>
          </a:cu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5" name="Title 16">
            <a:extLst>
              <a:ext uri="{FF2B5EF4-FFF2-40B4-BE49-F238E27FC236}">
                <a16:creationId xmlns:a16="http://schemas.microsoft.com/office/drawing/2014/main" id="{8950CCE3-163E-46A1-B489-395F3F75FE3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17904" y="1517903"/>
            <a:ext cx="4663440" cy="4590288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pPr algn="l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2190B39-D040-425A-9AD6-58A7533FEA6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665976" y="756284"/>
            <a:ext cx="4773168" cy="5349240"/>
          </a:xfrm>
          <a:solidFill>
            <a:schemeClr val="accent6"/>
          </a:solid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98986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,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24A1CC7-4419-4A64-9DC9-AE157407AF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A2F8EC6-DD66-475C-B129-22B374F49A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-1"/>
            <a:ext cx="12192000" cy="6099048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86FA963F-8B94-469B-B1A5-890D9134FB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761999" y="0"/>
            <a:ext cx="11430001" cy="6168789"/>
          </a:xfrm>
          <a:custGeom>
            <a:avLst/>
            <a:gdLst>
              <a:gd name="connsiteX0" fmla="*/ 0 w 11430001"/>
              <a:gd name="connsiteY0" fmla="*/ 0 h 6168789"/>
              <a:gd name="connsiteX1" fmla="*/ 5334002 w 11430001"/>
              <a:gd name="connsiteY1" fmla="*/ 0 h 6168789"/>
              <a:gd name="connsiteX2" fmla="*/ 5334002 w 11430001"/>
              <a:gd name="connsiteY2" fmla="*/ 771523 h 6168789"/>
              <a:gd name="connsiteX3" fmla="*/ 11430001 w 11430001"/>
              <a:gd name="connsiteY3" fmla="*/ 771523 h 6168789"/>
              <a:gd name="connsiteX4" fmla="*/ 11430001 w 11430001"/>
              <a:gd name="connsiteY4" fmla="*/ 6168789 h 6168789"/>
              <a:gd name="connsiteX5" fmla="*/ 0 w 11430001"/>
              <a:gd name="connsiteY5" fmla="*/ 6168789 h 61687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430001" h="6168789">
                <a:moveTo>
                  <a:pt x="0" y="0"/>
                </a:moveTo>
                <a:lnTo>
                  <a:pt x="5334002" y="0"/>
                </a:lnTo>
                <a:lnTo>
                  <a:pt x="5334002" y="771523"/>
                </a:lnTo>
                <a:lnTo>
                  <a:pt x="11430001" y="771523"/>
                </a:lnTo>
                <a:lnTo>
                  <a:pt x="11430001" y="6168789"/>
                </a:lnTo>
                <a:lnTo>
                  <a:pt x="0" y="6168789"/>
                </a:lnTo>
                <a:close/>
              </a:path>
            </a:pathLst>
          </a:cu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3" name="Title 5">
            <a:extLst>
              <a:ext uri="{FF2B5EF4-FFF2-40B4-BE49-F238E27FC236}">
                <a16:creationId xmlns:a16="http://schemas.microsoft.com/office/drawing/2014/main" id="{4CD44A43-6E39-4FE6-87BB-C65CE8FC6B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649"/>
            <a:ext cx="4754880" cy="164592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Content Placeholder 5">
            <a:extLst>
              <a:ext uri="{FF2B5EF4-FFF2-40B4-BE49-F238E27FC236}">
                <a16:creationId xmlns:a16="http://schemas.microsoft.com/office/drawing/2014/main" id="{0C795068-4EB8-AD75-B4FA-E0676D82352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517904" y="3291840"/>
            <a:ext cx="4754880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4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5229EB0D-B986-4E26-BDF3-305AE3233EB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900954" y="883486"/>
            <a:ext cx="4562856" cy="5212513"/>
          </a:xfrm>
          <a:solidFill>
            <a:schemeClr val="accent6"/>
          </a:solid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2CFE08-03FE-487B-8963-9FAD3049CF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58952" y="6400800"/>
            <a:ext cx="6099048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7862271-51F6-4122-9709-D279042F88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3/1/20XX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935A50-18AE-4CB1-BB10-1CBDD8A7C2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39070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wo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D9D22302-83E3-4E22-93DF-1E5D463B64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128016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" name="Content Placeholder 5">
            <a:extLst>
              <a:ext uri="{FF2B5EF4-FFF2-40B4-BE49-F238E27FC236}">
                <a16:creationId xmlns:a16="http://schemas.microsoft.com/office/drawing/2014/main" id="{56DDD407-AEC1-3D37-ADE9-45D0416B2084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517904" y="3108960"/>
            <a:ext cx="4334256" cy="301752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4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6200E1C4-7A2D-07AE-8DB0-52CEF088A187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336792" y="3108960"/>
            <a:ext cx="4334256" cy="301752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4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6AF721-83FE-4B57-B910-C395D23FDE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58952" y="6400800"/>
            <a:ext cx="6099048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F3A70F0-5AFA-4C5A-812B-220C6A38DB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3/1/20XX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56A5893-52F1-44A1-AE8E-CF094DB41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10211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wo Content">
    <p:bg>
      <p:bgPr>
        <a:gradFill>
          <a:gsLst>
            <a:gs pos="10000">
              <a:schemeClr val="accent5"/>
            </a:gs>
            <a:gs pos="90000">
              <a:schemeClr val="accent1"/>
            </a:gs>
            <a:gs pos="70000">
              <a:schemeClr val="accent2"/>
            </a:gs>
            <a:gs pos="30000">
              <a:schemeClr val="accent4"/>
            </a:gs>
            <a:gs pos="50000">
              <a:schemeClr val="accent3">
                <a:lumMod val="60000"/>
                <a:lumOff val="40000"/>
              </a:schemeClr>
            </a:gs>
          </a:gsLst>
          <a:lin ang="7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D47E0814-6B26-FB38-93C1-BA5A000BD0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762001"/>
            <a:ext cx="12192000" cy="6095999"/>
          </a:xfrm>
          <a:prstGeom prst="rect">
            <a:avLst/>
          </a:prstGeom>
          <a:solidFill>
            <a:schemeClr val="bg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9D22302-83E3-4E22-93DF-1E5D463B64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1517904"/>
            <a:ext cx="5340096" cy="1911096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" name="Content Placeholder 5">
            <a:extLst>
              <a:ext uri="{FF2B5EF4-FFF2-40B4-BE49-F238E27FC236}">
                <a16:creationId xmlns:a16="http://schemas.microsoft.com/office/drawing/2014/main" id="{56DDD407-AEC1-3D37-ADE9-45D0416B2084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9048" y="1517904"/>
            <a:ext cx="5340096" cy="191109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4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6200E1C4-7A2D-07AE-8DB0-52CEF088A187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886968" y="3867912"/>
            <a:ext cx="10424160" cy="23774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4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6AF721-83FE-4B57-B910-C395D23FDE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58952" y="6400800"/>
            <a:ext cx="6099048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F3A70F0-5AFA-4C5A-812B-220C6A38DB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3/1/20XX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56A5893-52F1-44A1-AE8E-CF094DB41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95100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wo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FAC5ABB9-3EAC-446C-B128-CFDB09B247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2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0DED2D7-7BC9-473D-8241-8289B5821C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1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19C2616F-4436-4A60-BB08-54EC762C53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762001"/>
            <a:ext cx="12192000" cy="6095999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Title 9">
            <a:extLst>
              <a:ext uri="{FF2B5EF4-FFF2-40B4-BE49-F238E27FC236}">
                <a16:creationId xmlns:a16="http://schemas.microsoft.com/office/drawing/2014/main" id="{DF86B59D-D895-19E7-B742-EE199B7184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1517904"/>
            <a:ext cx="10424160" cy="128016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Content Placeholder 5">
            <a:extLst>
              <a:ext uri="{FF2B5EF4-FFF2-40B4-BE49-F238E27FC236}">
                <a16:creationId xmlns:a16="http://schemas.microsoft.com/office/drawing/2014/main" id="{A7544B75-76FD-A2AD-3444-313EF1771A4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58952" y="3200400"/>
            <a:ext cx="6400800" cy="2926080"/>
          </a:xfrm>
        </p:spPr>
        <p:txBody>
          <a:bodyPr>
            <a:normAutofit/>
          </a:bodyPr>
          <a:lstStyle>
            <a:lvl1pPr>
              <a:spcBef>
                <a:spcPts val="500"/>
              </a:spcBef>
              <a:defRPr sz="1800" b="1"/>
            </a:lvl1pPr>
            <a:lvl2pPr>
              <a:spcBef>
                <a:spcPts val="0"/>
              </a:spcBef>
              <a:spcAft>
                <a:spcPts val="500"/>
              </a:spcAft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0" name="Content Placeholder 5">
            <a:extLst>
              <a:ext uri="{FF2B5EF4-FFF2-40B4-BE49-F238E27FC236}">
                <a16:creationId xmlns:a16="http://schemas.microsoft.com/office/drawing/2014/main" id="{0F9EB1B3-9B21-0E61-FC8A-659EDC63DAA1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598664" y="3108960"/>
            <a:ext cx="3739896" cy="292608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4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2CFE08-03FE-487B-8963-9FAD3049CF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58952" y="6400800"/>
            <a:ext cx="6099048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7862271-51F6-4122-9709-D279042F88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3/1/20XX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935A50-18AE-4CB1-BB10-1CBDD8A7C2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75382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4C5BB2-C09C-49B0-BAFA-DE1801CD3E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128016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A47C21-944D-47FE-9519-A255188371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7904" y="3108960"/>
            <a:ext cx="9144000" cy="292608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2AD668-6E19-425C-88F7-AF4220662C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7CE36D-6B7B-4D5E-831E-34A4286D6E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r>
              <a:rPr lang="en-US" dirty="0"/>
              <a:t>3/1/20XX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905C53-CF7C-4936-9E35-1BEBD68362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4190543569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D9D22302-83E3-4E22-93DF-1E5D463B64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4206240" cy="201168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778B8B-E9A3-44BE-85A6-3E316659A9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17904" y="3739896"/>
            <a:ext cx="4206240" cy="237744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A336BAA8-288D-4A65-AF12-E44ED08AF83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9048" y="1517904"/>
            <a:ext cx="4572000" cy="45720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6AF721-83FE-4B57-B910-C395D23FDE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58952" y="6400800"/>
            <a:ext cx="6099048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F3A70F0-5AFA-4C5A-812B-220C6A38DB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3/1/20XX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56A5893-52F1-44A1-AE8E-CF094DB41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87418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53A25B7-A924-4C03-8022-000A9EA88D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E3A68D8-CB71-4A41-B029-626BD6912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" y="-9524"/>
            <a:ext cx="12192000" cy="6105524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rgbClr val="FCEA37"/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9ECFC55D-2CEE-47A4-9ACA-D6C78D2369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2" y="-9523"/>
            <a:ext cx="11430001" cy="6105523"/>
          </a:xfrm>
          <a:custGeom>
            <a:avLst/>
            <a:gdLst>
              <a:gd name="connsiteX0" fmla="*/ 0 w 11430001"/>
              <a:gd name="connsiteY0" fmla="*/ 0 h 6105523"/>
              <a:gd name="connsiteX1" fmla="*/ 7874003 w 11430001"/>
              <a:gd name="connsiteY1" fmla="*/ 0 h 6105523"/>
              <a:gd name="connsiteX2" fmla="*/ 7874003 w 11430001"/>
              <a:gd name="connsiteY2" fmla="*/ 771522 h 6105523"/>
              <a:gd name="connsiteX3" fmla="*/ 11430001 w 11430001"/>
              <a:gd name="connsiteY3" fmla="*/ 771522 h 6105523"/>
              <a:gd name="connsiteX4" fmla="*/ 11430001 w 11430001"/>
              <a:gd name="connsiteY4" fmla="*/ 6105523 h 6105523"/>
              <a:gd name="connsiteX5" fmla="*/ 7874003 w 11430001"/>
              <a:gd name="connsiteY5" fmla="*/ 6105523 h 6105523"/>
              <a:gd name="connsiteX6" fmla="*/ 5334002 w 11430001"/>
              <a:gd name="connsiteY6" fmla="*/ 6105523 h 6105523"/>
              <a:gd name="connsiteX7" fmla="*/ 0 w 11430001"/>
              <a:gd name="connsiteY7" fmla="*/ 6105523 h 61055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430001" h="6105523">
                <a:moveTo>
                  <a:pt x="0" y="0"/>
                </a:moveTo>
                <a:lnTo>
                  <a:pt x="7874003" y="0"/>
                </a:lnTo>
                <a:lnTo>
                  <a:pt x="7874003" y="771522"/>
                </a:lnTo>
                <a:lnTo>
                  <a:pt x="11430001" y="771522"/>
                </a:lnTo>
                <a:lnTo>
                  <a:pt x="11430001" y="6105523"/>
                </a:lnTo>
                <a:lnTo>
                  <a:pt x="7874003" y="6105523"/>
                </a:lnTo>
                <a:lnTo>
                  <a:pt x="5334002" y="6105523"/>
                </a:lnTo>
                <a:lnTo>
                  <a:pt x="0" y="6105523"/>
                </a:lnTo>
                <a:close/>
              </a:path>
            </a:pathLst>
          </a:custGeom>
          <a:ln w="508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5" name="Title 5">
            <a:extLst>
              <a:ext uri="{FF2B5EF4-FFF2-40B4-BE49-F238E27FC236}">
                <a16:creationId xmlns:a16="http://schemas.microsoft.com/office/drawing/2014/main" id="{00406F9C-B330-46B3-A03C-15F85CD760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3822282"/>
            <a:ext cx="10241280" cy="1554480"/>
          </a:xfrm>
        </p:spPr>
        <p:txBody>
          <a:bodyPr anchor="t">
            <a:normAutofit/>
          </a:bodyPr>
          <a:lstStyle>
            <a:lvl1pPr>
              <a:defRPr sz="4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34FC9061-555D-4FE2-ABE9-07A195BC022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8952" y="761988"/>
            <a:ext cx="10689336" cy="2660904"/>
          </a:xfrm>
          <a:solidFill>
            <a:schemeClr val="accent6"/>
          </a:solid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6B179E90-1F70-6673-6D11-A0CDD3C3BF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8952" y="5486400"/>
            <a:ext cx="10241280" cy="548640"/>
          </a:xfrm>
        </p:spPr>
        <p:txBody>
          <a:bodyPr anchor="b"/>
          <a:lstStyle>
            <a:lvl1pPr marL="0" indent="0">
              <a:buNone/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71666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B1D84C-7934-4E5B-B6E4-A1D6EC2995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134416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6A990F-40AC-447A-964A-840C94A647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904" y="2971800"/>
            <a:ext cx="9144000" cy="31272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D832A1-FFBA-48B6-B2D0-E5414F12838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05672" y="6400800"/>
            <a:ext cx="18653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pPr algn="r"/>
            <a:r>
              <a:rPr lang="en-US" dirty="0"/>
              <a:t>3/1/20XX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933EC1-4EE2-4453-841C-CFDFE70894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58952" y="6400800"/>
            <a:ext cx="60990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sz="10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CEBA78-E732-44EF-BA0B-FC42F79313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99648" y="6400800"/>
            <a:ext cx="5303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>
                <a:solidFill>
                  <a:schemeClr val="tx1"/>
                </a:solidFill>
              </a:defRPr>
            </a:lvl1pPr>
          </a:lstStyle>
          <a:p>
            <a:fld id="{CB1E4CB7-CB13-4810-BF18-BE31AFC64F93}" type="slidenum">
              <a:rPr lang="en-US" smtClean="0"/>
              <a:pPr/>
              <a:t>‹#›</a:t>
            </a:fld>
            <a:endParaRPr lang="en-US" sz="100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9306479-8C4D-4E4A-A330-DFC80A8A01BE}"/>
              </a:ext>
            </a:extLst>
          </p:cNvPr>
          <p:cNvSpPr/>
          <p:nvPr/>
        </p:nvSpPr>
        <p:spPr>
          <a:xfrm>
            <a:off x="0" y="0"/>
            <a:ext cx="12192000" cy="6105524"/>
          </a:xfrm>
          <a:custGeom>
            <a:avLst/>
            <a:gdLst>
              <a:gd name="connsiteX0" fmla="*/ 0 w 12192000"/>
              <a:gd name="connsiteY0" fmla="*/ 0 h 6105524"/>
              <a:gd name="connsiteX1" fmla="*/ 12192000 w 12192000"/>
              <a:gd name="connsiteY1" fmla="*/ 0 h 6105524"/>
              <a:gd name="connsiteX2" fmla="*/ 12192000 w 12192000"/>
              <a:gd name="connsiteY2" fmla="*/ 6105524 h 6105524"/>
              <a:gd name="connsiteX3" fmla="*/ 11435080 w 12192000"/>
              <a:gd name="connsiteY3" fmla="*/ 6105524 h 6105524"/>
              <a:gd name="connsiteX4" fmla="*/ 11435080 w 12192000"/>
              <a:gd name="connsiteY4" fmla="*/ 771523 h 6105524"/>
              <a:gd name="connsiteX5" fmla="*/ 767080 w 12192000"/>
              <a:gd name="connsiteY5" fmla="*/ 771523 h 6105524"/>
              <a:gd name="connsiteX6" fmla="*/ 767080 w 12192000"/>
              <a:gd name="connsiteY6" fmla="*/ 6105524 h 6105524"/>
              <a:gd name="connsiteX7" fmla="*/ 0 w 12192000"/>
              <a:gd name="connsiteY7" fmla="*/ 6105524 h 6105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105524">
                <a:moveTo>
                  <a:pt x="0" y="0"/>
                </a:moveTo>
                <a:lnTo>
                  <a:pt x="12192000" y="0"/>
                </a:lnTo>
                <a:lnTo>
                  <a:pt x="12192000" y="6105524"/>
                </a:lnTo>
                <a:lnTo>
                  <a:pt x="11435080" y="6105524"/>
                </a:lnTo>
                <a:lnTo>
                  <a:pt x="11435080" y="771523"/>
                </a:lnTo>
                <a:lnTo>
                  <a:pt x="767080" y="771523"/>
                </a:lnTo>
                <a:lnTo>
                  <a:pt x="767080" y="6105524"/>
                </a:lnTo>
                <a:lnTo>
                  <a:pt x="0" y="6105524"/>
                </a:lnTo>
                <a:close/>
              </a:path>
            </a:pathLst>
          </a:cu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7515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96" r:id="rId2"/>
    <p:sldLayoutId id="2147483694" r:id="rId3"/>
    <p:sldLayoutId id="2147483697" r:id="rId4"/>
    <p:sldLayoutId id="2147483685" r:id="rId5"/>
    <p:sldLayoutId id="2147483686" r:id="rId6"/>
    <p:sldLayoutId id="2147483695" r:id="rId7"/>
    <p:sldLayoutId id="2147483688" r:id="rId8"/>
    <p:sldLayoutId id="2147483698" r:id="rId9"/>
    <p:sldLayoutId id="2147483684" r:id="rId10"/>
    <p:sldLayoutId id="2147483673" r:id="rId11"/>
    <p:sldLayoutId id="2147483689" r:id="rId12"/>
    <p:sldLayoutId id="2147483691" r:id="rId13"/>
  </p:sldLayoutIdLst>
  <p:hf sldNum="0" hdr="0" ftr="0" dt="0"/>
  <p:txStyles>
    <p:titleStyle>
      <a:lvl1pPr algn="l" defTabSz="914400" rtl="0" eaLnBrk="1" latinLnBrk="0" hangingPunct="1">
        <a:lnSpc>
          <a:spcPct val="95000"/>
        </a:lnSpc>
        <a:spcBef>
          <a:spcPct val="0"/>
        </a:spcBef>
        <a:buNone/>
        <a:defRPr sz="42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65760" indent="-365760" algn="l" defTabSz="914400" rtl="0" eaLnBrk="1" latinLnBrk="0" hangingPunct="1">
        <a:lnSpc>
          <a:spcPct val="105000"/>
        </a:lnSpc>
        <a:spcBef>
          <a:spcPts val="900"/>
        </a:spcBef>
        <a:buClr>
          <a:schemeClr val="accent5"/>
        </a:buClr>
        <a:buFont typeface="Avenir Next LT Pro" panose="020B0504020202020204" pitchFamily="34" charset="0"/>
        <a:buChar char="+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365760" indent="0" algn="l" defTabSz="914400" rtl="0" eaLnBrk="1" latinLnBrk="0" hangingPunct="1">
        <a:lnSpc>
          <a:spcPct val="105000"/>
        </a:lnSpc>
        <a:spcBef>
          <a:spcPts val="900"/>
        </a:spcBef>
        <a:buFont typeface="Arial" panose="020B0604020202020204" pitchFamily="34" charset="0"/>
        <a:buNone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640080" indent="-274320" algn="l" defTabSz="914400" rtl="0" eaLnBrk="1" latinLnBrk="0" hangingPunct="1">
        <a:lnSpc>
          <a:spcPct val="105000"/>
        </a:lnSpc>
        <a:spcBef>
          <a:spcPts val="600"/>
        </a:spcBef>
        <a:buClr>
          <a:schemeClr val="accent5"/>
        </a:buClr>
        <a:buFont typeface="Avenir Next LT Pro" panose="020B0504020202020204" pitchFamily="34" charset="0"/>
        <a:buChar char="+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640080" indent="0" algn="l" defTabSz="914400" rtl="0" eaLnBrk="1" latinLnBrk="0" hangingPunct="1">
        <a:lnSpc>
          <a:spcPct val="105000"/>
        </a:lnSpc>
        <a:spcBef>
          <a:spcPts val="600"/>
        </a:spcBef>
        <a:buFontTx/>
        <a:buNone/>
        <a:defRPr sz="1800" i="1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886968" indent="-274320" algn="l" defTabSz="914400" rtl="0" eaLnBrk="1" latinLnBrk="0" hangingPunct="1">
        <a:lnSpc>
          <a:spcPct val="105000"/>
        </a:lnSpc>
        <a:spcBef>
          <a:spcPts val="6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7" Type="http://schemas.openxmlformats.org/officeDocument/2006/relationships/hyperlink" Target="https://creativecommons.org/licenses/by-nc-nd/3.0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s://ca.wikipedia.org/wiki/Prehist%C3%B2ria_a_Catalunya" TargetMode="External"/><Relationship Id="rId4" Type="http://schemas.openxmlformats.org/officeDocument/2006/relationships/hyperlink" Target="https://www.todocooking.com/crema-catalana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tresorsabarcelona.blogspot.com/2020/07/pa-amb-tomaquet.html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creativecommons.org/licenses/by-nc-nd/3.0/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gfoodonfoot.com/2016/06/hungrygowheres-gss-orchard-dining.html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creativecommons.org/licenses/by-nc-nd/3.0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Relationship Id="rId5" Type="http://schemas.openxmlformats.org/officeDocument/2006/relationships/hyperlink" Target="https://creativecommons.org/licenses/by-nc-sa/3.0/" TargetMode="External"/><Relationship Id="rId4" Type="http://schemas.openxmlformats.org/officeDocument/2006/relationships/hyperlink" Target="https://lesreceptesdelmiquel.blogspot.com/2019/12/crema-catalana-de-turron.html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tallerdesucre.blogspot.com/2010/11/rovellons-i-pinatells-al-forn.html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8.xml"/><Relationship Id="rId4" Type="http://schemas.openxmlformats.org/officeDocument/2006/relationships/hyperlink" Target="https://creativecommons.org/licenses/by-nc-nd/3.0/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chalkboard/r/reference.html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sa/3.0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kpik.com/question-mark-street-sweeper-street-cleaning-problems-problem-solution-return-60542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it.wikipedia.org/wiki/Indipendentismo_catalano" TargetMode="Externa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ca.wikipedia.org/wiki/Prehist%C3%B2ria_a_Cataluny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itle 18">
            <a:extLst>
              <a:ext uri="{FF2B5EF4-FFF2-40B4-BE49-F238E27FC236}">
                <a16:creationId xmlns:a16="http://schemas.microsoft.com/office/drawing/2014/main" id="{C60B4E40-ED59-4DFA-97D2-04570E2808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841248"/>
            <a:ext cx="4114800" cy="3474720"/>
          </a:xfrm>
        </p:spPr>
        <p:txBody>
          <a:bodyPr anchor="ctr">
            <a:normAutofit/>
          </a:bodyPr>
          <a:lstStyle/>
          <a:p>
            <a:r>
              <a:rPr lang="en-US" dirty="0"/>
              <a:t>La  </a:t>
            </a:r>
            <a:r>
              <a:rPr lang="en-US" dirty="0" err="1"/>
              <a:t>llar</a:t>
            </a:r>
            <a:r>
              <a:rPr lang="en-US" dirty="0"/>
              <a:t> </a:t>
            </a:r>
            <a:r>
              <a:rPr lang="en-US" dirty="0" err="1"/>
              <a:t>catalana</a:t>
            </a:r>
            <a:r>
              <a:rPr lang="en-US" dirty="0"/>
              <a:t> </a:t>
            </a:r>
          </a:p>
        </p:txBody>
      </p:sp>
      <p:sp>
        <p:nvSpPr>
          <p:cNvPr id="20" name="Subtitle 19">
            <a:extLst>
              <a:ext uri="{FF2B5EF4-FFF2-40B4-BE49-F238E27FC236}">
                <a16:creationId xmlns:a16="http://schemas.microsoft.com/office/drawing/2014/main" id="{35E6FB68-BA70-4F6F-9874-1F349422D89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4570807"/>
            <a:ext cx="4123899" cy="1524000"/>
          </a:xfrm>
        </p:spPr>
        <p:txBody>
          <a:bodyPr>
            <a:normAutofit/>
          </a:bodyPr>
          <a:lstStyle/>
          <a:p>
            <a:r>
              <a:rPr lang="en-US"/>
              <a:t>~ Business presentation </a:t>
            </a:r>
          </a:p>
          <a:p>
            <a:r>
              <a:rPr lang="en-US"/>
              <a:t>~ Marita Ioana Pirvu </a:t>
            </a:r>
          </a:p>
          <a:p>
            <a:r>
              <a:rPr lang="en-US"/>
              <a:t>~ Module: LCLM4006</a:t>
            </a: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7FC60E5F-56C5-2C82-0EE9-A61FED3BB58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7172" r="7172"/>
          <a:stretch/>
        </p:blipFill>
        <p:spPr>
          <a:xfrm>
            <a:off x="5331068" y="754711"/>
            <a:ext cx="6098815" cy="5340096"/>
          </a:xfrm>
          <a:noFill/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9C97E26-5D53-CA3D-0EB6-6C56ED0B5F3F}"/>
              </a:ext>
            </a:extLst>
          </p:cNvPr>
          <p:cNvSpPr txBox="1"/>
          <p:nvPr/>
        </p:nvSpPr>
        <p:spPr>
          <a:xfrm>
            <a:off x="9623669" y="6870700"/>
            <a:ext cx="256833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s://ca.wikipedia.org/wiki/Prehist%C3%B2ria_a_Catalunya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6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86F4BDB-B333-7162-7A9C-F231B2CBD60B}"/>
              </a:ext>
            </a:extLst>
          </p:cNvPr>
          <p:cNvSpPr txBox="1"/>
          <p:nvPr/>
        </p:nvSpPr>
        <p:spPr>
          <a:xfrm>
            <a:off x="8675604" y="5894752"/>
            <a:ext cx="275427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www.todocooking.com/crema-catalana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7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14015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4CF172-3947-42CE-B33F-43FB799FDB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1517904"/>
            <a:ext cx="4114800" cy="4572000"/>
          </a:xfrm>
        </p:spPr>
        <p:txBody>
          <a:bodyPr>
            <a:normAutofit/>
          </a:bodyPr>
          <a:lstStyle/>
          <a:p>
            <a:r>
              <a:rPr lang="en-US" sz="2400" dirty="0" err="1"/>
              <a:t>Busieness</a:t>
            </a:r>
            <a:r>
              <a:rPr lang="en-US" sz="2400" dirty="0"/>
              <a:t> Idea :</a:t>
            </a:r>
            <a:br>
              <a:rPr lang="en-US" sz="2400" dirty="0"/>
            </a:br>
            <a:br>
              <a:rPr lang="en-US" sz="2400" dirty="0"/>
            </a:br>
            <a:br>
              <a:rPr lang="en-US" sz="2400" dirty="0"/>
            </a:br>
            <a:r>
              <a:rPr lang="en-US" sz="2400" dirty="0"/>
              <a:t>this presentation will </a:t>
            </a:r>
            <a:r>
              <a:rPr lang="en-US" sz="2400" dirty="0" err="1"/>
              <a:t>conatain</a:t>
            </a:r>
            <a:r>
              <a:rPr lang="en-US" sz="2400" dirty="0"/>
              <a:t> an overview of this business idea</a:t>
            </a:r>
            <a:br>
              <a:rPr lang="en-US" sz="2400" dirty="0"/>
            </a:br>
            <a:br>
              <a:rPr lang="en-US" sz="2400" dirty="0"/>
            </a:br>
            <a:r>
              <a:rPr lang="en-US" sz="2400" dirty="0"/>
              <a:t>a PASTEL framework </a:t>
            </a:r>
            <a:br>
              <a:rPr lang="en-US" sz="2400" dirty="0"/>
            </a:br>
            <a:br>
              <a:rPr lang="en-US" sz="2400" dirty="0"/>
            </a:br>
            <a:r>
              <a:rPr lang="en-US" sz="2400" dirty="0"/>
              <a:t>Excel calculations</a:t>
            </a:r>
            <a:br>
              <a:rPr lang="en-US" sz="2400" dirty="0"/>
            </a:br>
            <a:endParaRPr lang="en-US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F14772-A1EE-4EA8-8C5D-46383706A55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96000" y="1517904"/>
            <a:ext cx="5212080" cy="4572000"/>
          </a:xfrm>
        </p:spPr>
        <p:txBody>
          <a:bodyPr>
            <a:normAutofit/>
          </a:bodyPr>
          <a:lstStyle/>
          <a:p>
            <a:r>
              <a:rPr lang="en-US" dirty="0"/>
              <a:t>~ Authentic Catalan restaurant </a:t>
            </a:r>
          </a:p>
          <a:p>
            <a:r>
              <a:rPr lang="en-US" dirty="0"/>
              <a:t>~ Central Birmingham </a:t>
            </a:r>
          </a:p>
          <a:p>
            <a:r>
              <a:rPr lang="en-US" dirty="0"/>
              <a:t>~ Ltd Company </a:t>
            </a:r>
          </a:p>
          <a:p>
            <a:r>
              <a:rPr lang="en-US" dirty="0"/>
              <a:t>~Target  : tourists, </a:t>
            </a:r>
            <a:r>
              <a:rPr lang="en-US" dirty="0" err="1"/>
              <a:t>proessionals</a:t>
            </a:r>
            <a:r>
              <a:rPr lang="en-US" dirty="0"/>
              <a:t>, </a:t>
            </a:r>
            <a:r>
              <a:rPr lang="en-US" dirty="0" err="1"/>
              <a:t>studentsfamilies</a:t>
            </a:r>
            <a:r>
              <a:rPr lang="en-US" dirty="0"/>
              <a:t>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05029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536991D1-444A-535F-FEE3-EB4604B0EA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71616" y="1517649"/>
            <a:ext cx="4663440" cy="1554480"/>
          </a:xfrm>
        </p:spPr>
        <p:txBody>
          <a:bodyPr anchor="t" anchorCtr="0">
            <a:normAutofit/>
          </a:bodyPr>
          <a:lstStyle/>
          <a:p>
            <a:r>
              <a:rPr lang="en-US"/>
              <a:t>About La </a:t>
            </a:r>
            <a:r>
              <a:rPr lang="en-US" err="1"/>
              <a:t>Llar</a:t>
            </a:r>
            <a:r>
              <a:rPr lang="en-US"/>
              <a:t> Catalana</a:t>
            </a: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C85D0575-49C3-5296-7757-D9C7E07DC73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1741" r="9096" b="-1"/>
          <a:stretch>
            <a:fillRect/>
          </a:stretch>
        </p:blipFill>
        <p:spPr>
          <a:xfrm>
            <a:off x="758952" y="883487"/>
            <a:ext cx="4562856" cy="5148072"/>
          </a:xfrm>
          <a:noFill/>
        </p:spPr>
      </p:pic>
      <p:sp>
        <p:nvSpPr>
          <p:cNvPr id="4" name="Subtitle 3">
            <a:extLst>
              <a:ext uri="{FF2B5EF4-FFF2-40B4-BE49-F238E27FC236}">
                <a16:creationId xmlns:a16="http://schemas.microsoft.com/office/drawing/2014/main" id="{79F282F1-6A9B-4AEC-B229-20A3E6BF242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21808" y="2085923"/>
            <a:ext cx="4663440" cy="2743200"/>
          </a:xfrm>
        </p:spPr>
        <p:txBody>
          <a:bodyPr>
            <a:normAutofit fontScale="92500"/>
          </a:bodyPr>
          <a:lstStyle/>
          <a:p>
            <a:pPr>
              <a:lnSpc>
                <a:spcPct val="95000"/>
              </a:lnSpc>
            </a:pPr>
            <a:r>
              <a:rPr lang="en-US" sz="1500" dirty="0"/>
              <a:t>La </a:t>
            </a:r>
            <a:r>
              <a:rPr lang="en-US" sz="1500" dirty="0" err="1"/>
              <a:t>Llar</a:t>
            </a:r>
            <a:r>
              <a:rPr lang="en-US" sz="1500" dirty="0"/>
              <a:t> </a:t>
            </a:r>
            <a:r>
              <a:rPr lang="en-US" sz="1500" dirty="0" err="1"/>
              <a:t>catalana</a:t>
            </a:r>
            <a:r>
              <a:rPr lang="en-US" sz="1500" dirty="0"/>
              <a:t>  its  about  providing a service and also a product, with that being  said, the idea is  that  people from </a:t>
            </a:r>
            <a:r>
              <a:rPr lang="en-US" sz="1500" dirty="0" err="1"/>
              <a:t>birminghgam</a:t>
            </a:r>
            <a:r>
              <a:rPr lang="en-US" sz="1500" dirty="0"/>
              <a:t> to feel like  they are  in Barcelona (Catalunya)</a:t>
            </a:r>
          </a:p>
          <a:p>
            <a:pPr>
              <a:lnSpc>
                <a:spcPct val="95000"/>
              </a:lnSpc>
            </a:pPr>
            <a:r>
              <a:rPr lang="en-US" sz="1500" dirty="0"/>
              <a:t>Not just people from </a:t>
            </a:r>
            <a:r>
              <a:rPr lang="en-US" sz="1500" dirty="0" err="1"/>
              <a:t>birminghaam</a:t>
            </a:r>
            <a:r>
              <a:rPr lang="en-US" sz="1500" dirty="0"/>
              <a:t>, also people that have moved here  from Catalunya  to go and  try  this new restaurant so they can  feel back home.  </a:t>
            </a:r>
          </a:p>
          <a:p>
            <a:pPr>
              <a:lnSpc>
                <a:spcPct val="95000"/>
              </a:lnSpc>
            </a:pPr>
            <a:endParaRPr lang="en-US" sz="1500" dirty="0"/>
          </a:p>
          <a:p>
            <a:pPr>
              <a:lnSpc>
                <a:spcPct val="95000"/>
              </a:lnSpc>
            </a:pPr>
            <a:r>
              <a:rPr lang="en-US" sz="1500" dirty="0"/>
              <a:t>With the  </a:t>
            </a:r>
            <a:r>
              <a:rPr lang="en-US" sz="1500" dirty="0" err="1"/>
              <a:t>catalanian</a:t>
            </a:r>
            <a:r>
              <a:rPr lang="en-US" sz="1500" dirty="0"/>
              <a:t> gastronomy and  the place  to  have the same  energy as  they are in there  without  having  to travel  that  much.  </a:t>
            </a:r>
          </a:p>
          <a:p>
            <a:pPr>
              <a:lnSpc>
                <a:spcPct val="95000"/>
              </a:lnSpc>
            </a:pPr>
            <a:endParaRPr lang="en-US" sz="1500" dirty="0"/>
          </a:p>
          <a:p>
            <a:pPr>
              <a:lnSpc>
                <a:spcPct val="95000"/>
              </a:lnSpc>
            </a:pPr>
            <a:endParaRPr lang="en-US" sz="1500" dirty="0"/>
          </a:p>
          <a:p>
            <a:pPr>
              <a:lnSpc>
                <a:spcPct val="95000"/>
              </a:lnSpc>
            </a:pPr>
            <a:endParaRPr lang="en-US" sz="1500" dirty="0"/>
          </a:p>
          <a:p>
            <a:pPr>
              <a:lnSpc>
                <a:spcPct val="95000"/>
              </a:lnSpc>
            </a:pPr>
            <a:endParaRPr lang="en-US" sz="15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BAB9508-302C-1F20-1443-983DA0771741}"/>
              </a:ext>
            </a:extLst>
          </p:cNvPr>
          <p:cNvSpPr txBox="1"/>
          <p:nvPr/>
        </p:nvSpPr>
        <p:spPr>
          <a:xfrm>
            <a:off x="2567529" y="5831504"/>
            <a:ext cx="275427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tresorsabarcelona.blogspot.com/2020/07/pa-amb-tomaquet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32686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AF764D8E-8D44-4B0E-A17E-DF05833AC7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8093" y="756284"/>
            <a:ext cx="4966315" cy="629252"/>
          </a:xfrm>
        </p:spPr>
        <p:txBody>
          <a:bodyPr anchor="b" anchorCtr="0">
            <a:noAutofit/>
          </a:bodyPr>
          <a:lstStyle/>
          <a:p>
            <a:r>
              <a:rPr lang="en-US" dirty="0"/>
              <a:t>Product overview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EE30C49B-3963-5357-7913-37FEE1C746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28093" y="1280160"/>
            <a:ext cx="5212080" cy="1082040"/>
          </a:xfrm>
        </p:spPr>
        <p:txBody>
          <a:bodyPr>
            <a:normAutofit fontScale="92500" lnSpcReduction="10000"/>
          </a:bodyPr>
          <a:lstStyle/>
          <a:p>
            <a:r>
              <a:rPr lang="en-US" sz="1400" dirty="0"/>
              <a:t>The food will be  </a:t>
            </a:r>
            <a:r>
              <a:rPr lang="en-US" sz="1400" dirty="0" err="1"/>
              <a:t>devided</a:t>
            </a:r>
            <a:r>
              <a:rPr lang="en-US" sz="1400" dirty="0"/>
              <a:t>  in a menu  of the day</a:t>
            </a:r>
          </a:p>
          <a:p>
            <a:r>
              <a:rPr lang="en-US" sz="1400" dirty="0"/>
              <a:t>Such  as  “menu  del </a:t>
            </a:r>
            <a:r>
              <a:rPr lang="en-US" sz="1400" dirty="0" err="1"/>
              <a:t>dia</a:t>
            </a:r>
            <a:r>
              <a:rPr lang="en-US" sz="1400" dirty="0"/>
              <a:t>” that means menu  of  the day  that  normally  would be  from 12:30  to 16:00</a:t>
            </a:r>
          </a:p>
          <a:p>
            <a:r>
              <a:rPr lang="en-US" sz="1400" dirty="0"/>
              <a:t> </a:t>
            </a:r>
            <a:endParaRPr lang="en-US" sz="1900" dirty="0"/>
          </a:p>
          <a:p>
            <a:endParaRPr lang="en-US" sz="1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F3BFA1F-1B10-452D-CB8C-69A1DDD302F0}"/>
              </a:ext>
            </a:extLst>
          </p:cNvPr>
          <p:cNvSpPr txBox="1"/>
          <p:nvPr/>
        </p:nvSpPr>
        <p:spPr>
          <a:xfrm>
            <a:off x="895350" y="2247900"/>
            <a:ext cx="3819525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Example :</a:t>
            </a:r>
          </a:p>
          <a:p>
            <a:endParaRPr lang="en-GB" dirty="0"/>
          </a:p>
          <a:p>
            <a:r>
              <a:rPr lang="en-GB" sz="1200" dirty="0"/>
              <a:t>Menu del </a:t>
            </a:r>
            <a:r>
              <a:rPr lang="en-GB" sz="1200" dirty="0" err="1"/>
              <a:t>dia</a:t>
            </a:r>
            <a:r>
              <a:rPr lang="en-GB" sz="1200" dirty="0"/>
              <a:t> : </a:t>
            </a:r>
          </a:p>
          <a:p>
            <a:r>
              <a:rPr lang="en-GB" sz="1200" dirty="0"/>
              <a:t>Entrants : </a:t>
            </a:r>
            <a:r>
              <a:rPr lang="en-GB" sz="1200" dirty="0" err="1"/>
              <a:t>amanida</a:t>
            </a:r>
            <a:r>
              <a:rPr lang="en-GB" sz="1200" dirty="0"/>
              <a:t> xató, </a:t>
            </a:r>
            <a:r>
              <a:rPr lang="en-GB" sz="1200" dirty="0" err="1"/>
              <a:t>croquetes</a:t>
            </a:r>
            <a:r>
              <a:rPr lang="en-GB" sz="1200" dirty="0"/>
              <a:t> de calamars, </a:t>
            </a:r>
            <a:r>
              <a:rPr lang="en-GB" sz="1200" dirty="0" err="1"/>
              <a:t>salto</a:t>
            </a:r>
            <a:r>
              <a:rPr lang="en-GB" sz="1200" dirty="0"/>
              <a:t> </a:t>
            </a:r>
            <a:r>
              <a:rPr lang="en-GB" sz="1200" dirty="0" err="1"/>
              <a:t>fregit</a:t>
            </a:r>
            <a:r>
              <a:rPr lang="en-GB" sz="1200" dirty="0"/>
              <a:t>, </a:t>
            </a:r>
            <a:r>
              <a:rPr lang="en-GB" sz="1200" dirty="0" err="1"/>
              <a:t>sopa</a:t>
            </a:r>
            <a:r>
              <a:rPr lang="en-GB" sz="1200" dirty="0"/>
              <a:t> de </a:t>
            </a:r>
            <a:r>
              <a:rPr lang="en-GB" sz="1200" dirty="0" err="1"/>
              <a:t>ceba</a:t>
            </a:r>
            <a:r>
              <a:rPr lang="en-GB" sz="1200" dirty="0"/>
              <a:t> </a:t>
            </a:r>
            <a:r>
              <a:rPr lang="en-GB" sz="1200" dirty="0" err="1"/>
              <a:t>gratinada</a:t>
            </a:r>
            <a:r>
              <a:rPr lang="en-GB" sz="1200" dirty="0"/>
              <a:t>  , </a:t>
            </a:r>
            <a:r>
              <a:rPr lang="en-GB" sz="1200" dirty="0" err="1"/>
              <a:t>muslos</a:t>
            </a:r>
            <a:r>
              <a:rPr lang="en-GB" sz="1200" dirty="0"/>
              <a:t>  a  la  </a:t>
            </a:r>
            <a:r>
              <a:rPr lang="en-GB" sz="1200" dirty="0" err="1"/>
              <a:t>planxa</a:t>
            </a:r>
            <a:endParaRPr lang="en-GB" sz="1200" dirty="0"/>
          </a:p>
          <a:p>
            <a:endParaRPr lang="en-GB" sz="1200" dirty="0"/>
          </a:p>
          <a:p>
            <a:r>
              <a:rPr lang="en-GB" sz="1200" dirty="0" err="1"/>
              <a:t>Segons</a:t>
            </a:r>
            <a:r>
              <a:rPr lang="en-GB" sz="1200" dirty="0"/>
              <a:t> :</a:t>
            </a:r>
            <a:r>
              <a:rPr lang="en-GB" sz="1200" dirty="0" err="1"/>
              <a:t>oarada</a:t>
            </a:r>
            <a:r>
              <a:rPr lang="en-GB" sz="1200" dirty="0"/>
              <a:t> a la </a:t>
            </a:r>
            <a:r>
              <a:rPr lang="en-GB" sz="1200" dirty="0" err="1"/>
              <a:t>brasa</a:t>
            </a:r>
            <a:r>
              <a:rPr lang="en-GB" sz="1200" dirty="0"/>
              <a:t>  </a:t>
            </a:r>
            <a:r>
              <a:rPr lang="en-GB" sz="1200" dirty="0" err="1"/>
              <a:t>bacalla</a:t>
            </a:r>
            <a:r>
              <a:rPr lang="en-GB" sz="1200" dirty="0"/>
              <a:t>  a la </a:t>
            </a:r>
            <a:r>
              <a:rPr lang="en-GB" sz="1200" dirty="0" err="1"/>
              <a:t>llauna</a:t>
            </a:r>
            <a:r>
              <a:rPr lang="en-GB" sz="1200" dirty="0"/>
              <a:t>  </a:t>
            </a:r>
            <a:r>
              <a:rPr lang="en-GB" sz="1200" dirty="0" err="1"/>
              <a:t>arros</a:t>
            </a:r>
            <a:r>
              <a:rPr lang="en-GB" sz="1200" dirty="0"/>
              <a:t>  </a:t>
            </a:r>
            <a:r>
              <a:rPr lang="en-GB" sz="1200" dirty="0" err="1"/>
              <a:t>negre</a:t>
            </a:r>
            <a:r>
              <a:rPr lang="en-GB" sz="1200" dirty="0"/>
              <a:t> </a:t>
            </a:r>
            <a:r>
              <a:rPr lang="en-GB" sz="1200" dirty="0" err="1"/>
              <a:t>entrecot</a:t>
            </a:r>
            <a:r>
              <a:rPr lang="en-GB" sz="1200" dirty="0"/>
              <a:t> de  </a:t>
            </a:r>
            <a:r>
              <a:rPr lang="en-GB" sz="1200" dirty="0" err="1"/>
              <a:t>vaca</a:t>
            </a:r>
            <a:r>
              <a:rPr lang="en-GB" sz="1200" dirty="0"/>
              <a:t> a la </a:t>
            </a:r>
            <a:r>
              <a:rPr lang="en-GB" sz="1200" dirty="0" err="1"/>
              <a:t>brasa</a:t>
            </a:r>
            <a:r>
              <a:rPr lang="en-GB" sz="1200" dirty="0"/>
              <a:t> ( supplement £4)</a:t>
            </a:r>
          </a:p>
          <a:p>
            <a:endParaRPr lang="en-GB" sz="1200" dirty="0"/>
          </a:p>
          <a:p>
            <a:endParaRPr lang="en-GB" sz="1200" dirty="0"/>
          </a:p>
          <a:p>
            <a:r>
              <a:rPr lang="en-GB" sz="1200" dirty="0" err="1"/>
              <a:t>Postres</a:t>
            </a:r>
            <a:r>
              <a:rPr lang="en-GB" sz="1200" dirty="0"/>
              <a:t>:  pastis del </a:t>
            </a:r>
            <a:r>
              <a:rPr lang="en-GB" sz="1200" dirty="0" err="1"/>
              <a:t>dia</a:t>
            </a:r>
            <a:r>
              <a:rPr lang="en-GB" sz="1200" dirty="0"/>
              <a:t>  , flam </a:t>
            </a:r>
            <a:r>
              <a:rPr lang="en-GB" sz="1200" dirty="0" err="1"/>
              <a:t>amb</a:t>
            </a:r>
            <a:r>
              <a:rPr lang="en-GB" sz="1200" dirty="0"/>
              <a:t> </a:t>
            </a:r>
            <a:r>
              <a:rPr lang="en-GB" sz="1200" dirty="0" err="1"/>
              <a:t>natta</a:t>
            </a:r>
            <a:r>
              <a:rPr lang="en-GB" sz="1200" dirty="0"/>
              <a:t> , tiramisu . Fruita del temps , Coca de </a:t>
            </a:r>
            <a:r>
              <a:rPr lang="en-GB" sz="1200" dirty="0" err="1"/>
              <a:t>llavaneres</a:t>
            </a:r>
            <a:r>
              <a:rPr lang="en-GB" sz="1200" dirty="0"/>
              <a:t> 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E3E3AAE-2A3F-4E3B-45E6-5CD3C2087E06}"/>
              </a:ext>
            </a:extLst>
          </p:cNvPr>
          <p:cNvSpPr txBox="1"/>
          <p:nvPr/>
        </p:nvSpPr>
        <p:spPr>
          <a:xfrm>
            <a:off x="5567364" y="2712869"/>
            <a:ext cx="3819525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Menu of the day </a:t>
            </a:r>
          </a:p>
          <a:p>
            <a:endParaRPr lang="en-GB" sz="1200" dirty="0"/>
          </a:p>
          <a:p>
            <a:r>
              <a:rPr lang="en-GB" sz="1200" dirty="0"/>
              <a:t>Starters: Xató salad, squid croquettes, fried smelt, French onion soup (gratinéed), grilled chicken thighs Main</a:t>
            </a:r>
          </a:p>
          <a:p>
            <a:endParaRPr lang="en-GB" sz="1200" dirty="0"/>
          </a:p>
          <a:p>
            <a:r>
              <a:rPr lang="en-GB" sz="1200" dirty="0"/>
              <a:t> Courses: Grilled sea bream, </a:t>
            </a:r>
            <a:r>
              <a:rPr lang="en-GB" sz="1200" dirty="0" err="1"/>
              <a:t>bacallà</a:t>
            </a:r>
            <a:r>
              <a:rPr lang="en-GB" sz="1200" dirty="0"/>
              <a:t> a la </a:t>
            </a:r>
            <a:r>
              <a:rPr lang="en-GB" sz="1200" dirty="0" err="1"/>
              <a:t>llauna</a:t>
            </a:r>
            <a:r>
              <a:rPr lang="en-GB" sz="1200" dirty="0"/>
              <a:t> (pan-roasted salt cod), black rice, grilled beef entrecote (£4 supplement)</a:t>
            </a:r>
          </a:p>
          <a:p>
            <a:endParaRPr lang="en-GB" sz="1200" dirty="0"/>
          </a:p>
          <a:p>
            <a:r>
              <a:rPr lang="en-GB" sz="1200" dirty="0"/>
              <a:t> Desserts: Cake of the day, flan with whipped cream, tiramisu, seasonal fruit, </a:t>
            </a:r>
            <a:r>
              <a:rPr lang="en-GB" sz="1200" dirty="0" err="1"/>
              <a:t>Llavaneres</a:t>
            </a:r>
            <a:r>
              <a:rPr lang="en-GB" sz="1200" dirty="0"/>
              <a:t> pastry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E6E80DB-8974-7322-70E8-F0B207E83737}"/>
              </a:ext>
            </a:extLst>
          </p:cNvPr>
          <p:cNvSpPr txBox="1"/>
          <p:nvPr/>
        </p:nvSpPr>
        <p:spPr>
          <a:xfrm>
            <a:off x="895350" y="5021193"/>
            <a:ext cx="422910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 err="1"/>
              <a:t>Beguda</a:t>
            </a:r>
            <a:r>
              <a:rPr lang="en-GB" sz="1200" dirty="0"/>
              <a:t> per </a:t>
            </a:r>
            <a:r>
              <a:rPr lang="en-GB" sz="1200" dirty="0" err="1"/>
              <a:t>escollir</a:t>
            </a:r>
            <a:r>
              <a:rPr lang="en-GB" sz="1200" dirty="0"/>
              <a:t>:  </a:t>
            </a:r>
            <a:r>
              <a:rPr lang="en-GB" sz="1200" dirty="0" err="1"/>
              <a:t>refresc</a:t>
            </a:r>
            <a:r>
              <a:rPr lang="en-GB" sz="1200" dirty="0"/>
              <a:t> o </a:t>
            </a:r>
            <a:r>
              <a:rPr lang="en-GB" sz="1200" dirty="0" err="1"/>
              <a:t>cervesa</a:t>
            </a:r>
            <a:r>
              <a:rPr lang="en-GB" sz="1200" dirty="0"/>
              <a:t> , </a:t>
            </a:r>
            <a:r>
              <a:rPr lang="en-GB" sz="1200" dirty="0" err="1"/>
              <a:t>Suplement</a:t>
            </a:r>
            <a:r>
              <a:rPr lang="en-GB" sz="1200" dirty="0"/>
              <a:t> </a:t>
            </a:r>
            <a:r>
              <a:rPr lang="en-GB" sz="1200" dirty="0" err="1"/>
              <a:t>ampolla</a:t>
            </a:r>
            <a:r>
              <a:rPr lang="en-GB" sz="1200" dirty="0"/>
              <a:t> de vi </a:t>
            </a:r>
            <a:r>
              <a:rPr lang="en-GB" sz="1200" dirty="0" err="1"/>
              <a:t>albariño</a:t>
            </a:r>
            <a:r>
              <a:rPr lang="en-GB" sz="1200" dirty="0"/>
              <a:t> Burgans 6€.Suplement cava de la casa 9,50€.Suplement sangria de vi 6€.Suplement de sangria de cava 9,5€(Amb el cava, el vi </a:t>
            </a:r>
            <a:r>
              <a:rPr lang="en-GB" sz="1200" dirty="0" err="1"/>
              <a:t>albariño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la sangria, </a:t>
            </a:r>
            <a:r>
              <a:rPr lang="en-GB" sz="1200" dirty="0" err="1"/>
              <a:t>mínim</a:t>
            </a:r>
            <a:r>
              <a:rPr lang="en-GB" sz="1200" dirty="0"/>
              <a:t> dues </a:t>
            </a:r>
            <a:r>
              <a:rPr lang="en-GB" sz="1200" dirty="0" err="1"/>
              <a:t>persones</a:t>
            </a:r>
            <a:r>
              <a:rPr lang="en-GB" sz="1200" dirty="0"/>
              <a:t>)</a:t>
            </a:r>
            <a:r>
              <a:rPr lang="en-GB" sz="1200" dirty="0" err="1"/>
              <a:t>CafèSuplement</a:t>
            </a:r>
            <a:r>
              <a:rPr lang="en-GB" sz="1200" dirty="0"/>
              <a:t> </a:t>
            </a:r>
            <a:r>
              <a:rPr lang="en-GB" sz="1200" dirty="0" err="1"/>
              <a:t>cigaló</a:t>
            </a:r>
            <a:r>
              <a:rPr lang="en-GB" sz="1200" dirty="0"/>
              <a:t> 1€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09119D1-062B-BC81-D1F2-BBF9E47BAA2E}"/>
              </a:ext>
            </a:extLst>
          </p:cNvPr>
          <p:cNvSpPr txBox="1"/>
          <p:nvPr/>
        </p:nvSpPr>
        <p:spPr>
          <a:xfrm>
            <a:off x="5643855" y="5021193"/>
            <a:ext cx="5281320" cy="9387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/>
              <a:t>Choice of drink: Quarter-bottle of wine, soft drink, or beer ,Supplement for a bottle of Burgans </a:t>
            </a:r>
            <a:r>
              <a:rPr lang="en-GB" sz="1100" dirty="0" err="1"/>
              <a:t>Albariño</a:t>
            </a:r>
            <a:r>
              <a:rPr lang="en-GB" sz="1100" dirty="0"/>
              <a:t>, £4 Supplement for house Cava: £7.50 , Supplement for wine sangria: £4 .Supplement for Cava sangria: £7.50 (Minimum of two people for Cava, </a:t>
            </a:r>
            <a:r>
              <a:rPr lang="en-GB" sz="1100" dirty="0" err="1"/>
              <a:t>Albariño</a:t>
            </a:r>
            <a:r>
              <a:rPr lang="en-GB" sz="1100" dirty="0"/>
              <a:t>, and sangria) Coffee Supplement for </a:t>
            </a:r>
            <a:r>
              <a:rPr lang="en-GB" sz="1100" dirty="0" err="1"/>
              <a:t>cigaló</a:t>
            </a:r>
            <a:r>
              <a:rPr lang="en-GB" sz="1100" dirty="0"/>
              <a:t> (coffee with a splash of spirit): £1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429A6EA-DC6C-43AD-D398-D9D61B57AE72}"/>
              </a:ext>
            </a:extLst>
          </p:cNvPr>
          <p:cNvSpPr txBox="1"/>
          <p:nvPr/>
        </p:nvSpPr>
        <p:spPr>
          <a:xfrm>
            <a:off x="6362700" y="1280160"/>
            <a:ext cx="48863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Price of  this  menu of  the day  22£</a:t>
            </a:r>
          </a:p>
        </p:txBody>
      </p:sp>
    </p:spTree>
    <p:extLst>
      <p:ext uri="{BB962C8B-B14F-4D97-AF65-F5344CB8AC3E}">
        <p14:creationId xmlns:p14="http://schemas.microsoft.com/office/powerpoint/2010/main" val="7142873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393C99-3405-401F-845E-319BF9031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7847" y="884005"/>
            <a:ext cx="4663440" cy="648035"/>
          </a:xfrm>
        </p:spPr>
        <p:txBody>
          <a:bodyPr anchor="t">
            <a:normAutofit/>
          </a:bodyPr>
          <a:lstStyle/>
          <a:p>
            <a:r>
              <a:rPr lang="en-US" dirty="0"/>
              <a:t>Product benefits  </a:t>
            </a:r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E477BA3C-A009-4BDC-A7A7-098178B9897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0413" r="20413"/>
          <a:stretch/>
        </p:blipFill>
        <p:spPr>
          <a:xfrm>
            <a:off x="758952" y="884005"/>
            <a:ext cx="4562856" cy="5147035"/>
          </a:xfrm>
          <a:noFill/>
        </p:spPr>
      </p:pic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98C71850-2415-3A61-92A8-AE037E3246EE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97847" y="1430164"/>
            <a:ext cx="4663440" cy="209268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Healthy </a:t>
            </a:r>
          </a:p>
          <a:p>
            <a:pPr marL="0" indent="0">
              <a:buNone/>
            </a:pPr>
            <a:r>
              <a:rPr lang="en-US" dirty="0"/>
              <a:t>A lot to chose from </a:t>
            </a:r>
          </a:p>
          <a:p>
            <a:pPr marL="0" indent="0">
              <a:buNone/>
            </a:pPr>
            <a:r>
              <a:rPr lang="en-US" dirty="0"/>
              <a:t>Authentic  tastes </a:t>
            </a:r>
          </a:p>
          <a:p>
            <a:pPr marL="0" indent="0">
              <a:buNone/>
            </a:pPr>
            <a:r>
              <a:rPr lang="en-US" dirty="0"/>
              <a:t>Good quality </a:t>
            </a:r>
          </a:p>
          <a:p>
            <a:pPr marL="0" indent="0">
              <a:buNone/>
            </a:pPr>
            <a:r>
              <a:rPr lang="en-US" dirty="0" err="1"/>
              <a:t>Atractive</a:t>
            </a:r>
            <a:r>
              <a:rPr lang="en-US" dirty="0"/>
              <a:t> to the market /  people 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7FF419C-2C2A-24FC-3B85-53BEAE2DB582}"/>
              </a:ext>
            </a:extLst>
          </p:cNvPr>
          <p:cNvSpPr txBox="1"/>
          <p:nvPr/>
        </p:nvSpPr>
        <p:spPr>
          <a:xfrm>
            <a:off x="2567528" y="5830985"/>
            <a:ext cx="275428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sgfoodonfoot.com/2016/06/hungrygowheres-gss-orchard-dining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1A88E56-DDA1-5C08-3477-C4A1DF8A4018}"/>
              </a:ext>
            </a:extLst>
          </p:cNvPr>
          <p:cNvSpPr txBox="1"/>
          <p:nvPr/>
        </p:nvSpPr>
        <p:spPr>
          <a:xfrm>
            <a:off x="5397847" y="3532371"/>
            <a:ext cx="4933950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ptos ExtraBold" panose="020F0502020204030204" pitchFamily="34" charset="0"/>
              </a:rPr>
              <a:t>Products &amp; USP </a:t>
            </a:r>
          </a:p>
          <a:p>
            <a:endParaRPr lang="en-GB" sz="1400" dirty="0"/>
          </a:p>
          <a:p>
            <a:r>
              <a:rPr lang="en-GB" sz="1400" dirty="0"/>
              <a:t>Traditional Catalan  dishes </a:t>
            </a:r>
          </a:p>
          <a:p>
            <a:endParaRPr lang="en-GB" sz="1400" dirty="0"/>
          </a:p>
          <a:p>
            <a:r>
              <a:rPr lang="en-GB" sz="1400" dirty="0"/>
              <a:t> sustainable sourcing</a:t>
            </a:r>
          </a:p>
          <a:p>
            <a:r>
              <a:rPr lang="en-GB" sz="1400" dirty="0"/>
              <a:t> </a:t>
            </a:r>
          </a:p>
          <a:p>
            <a:r>
              <a:rPr lang="en-GB" sz="1400" dirty="0"/>
              <a:t> local suppliers </a:t>
            </a:r>
          </a:p>
          <a:p>
            <a:endParaRPr lang="en-GB" sz="1400" dirty="0"/>
          </a:p>
          <a:p>
            <a:r>
              <a:rPr lang="en-GB" sz="1400" dirty="0"/>
              <a:t>Community events </a:t>
            </a:r>
          </a:p>
        </p:txBody>
      </p:sp>
    </p:spTree>
    <p:extLst>
      <p:ext uri="{BB962C8B-B14F-4D97-AF65-F5344CB8AC3E}">
        <p14:creationId xmlns:p14="http://schemas.microsoft.com/office/powerpoint/2010/main" val="15592817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AF764D8E-8D44-4B0E-A17E-DF05833AC7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1517904"/>
            <a:ext cx="10424160" cy="1280160"/>
          </a:xfrm>
        </p:spPr>
        <p:txBody>
          <a:bodyPr vert="horz" lIns="91440" tIns="45720" rIns="91440" bIns="45720" rtlCol="0" anchor="t" anchorCtr="0">
            <a:normAutofit/>
          </a:bodyPr>
          <a:lstStyle/>
          <a:p>
            <a:r>
              <a:rPr lang="en-US"/>
              <a:t>Marketing strategy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FA3872A-4835-D918-0891-861A1DF9E533}"/>
              </a:ext>
            </a:extLst>
          </p:cNvPr>
          <p:cNvSpPr txBox="1"/>
          <p:nvPr/>
        </p:nvSpPr>
        <p:spPr>
          <a:xfrm>
            <a:off x="758952" y="3200400"/>
            <a:ext cx="6400800" cy="29260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65760" indent="-365760">
              <a:lnSpc>
                <a:spcPct val="95000"/>
              </a:lnSpc>
              <a:spcBef>
                <a:spcPts val="500"/>
              </a:spcBef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r>
              <a:rPr lang="en-US" sz="1300" b="1"/>
              <a:t>~ social media such  as Instagram facebook and tiktok </a:t>
            </a:r>
          </a:p>
          <a:p>
            <a:pPr marL="365760" indent="-365760">
              <a:lnSpc>
                <a:spcPct val="95000"/>
              </a:lnSpc>
              <a:spcBef>
                <a:spcPts val="500"/>
              </a:spcBef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endParaRPr lang="en-US" sz="1300" b="1"/>
          </a:p>
          <a:p>
            <a:pPr marL="365760" indent="-365760">
              <a:lnSpc>
                <a:spcPct val="95000"/>
              </a:lnSpc>
              <a:spcBef>
                <a:spcPts val="500"/>
              </a:spcBef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endParaRPr lang="en-US" sz="1300" b="1"/>
          </a:p>
          <a:p>
            <a:pPr marL="365760" indent="-365760">
              <a:lnSpc>
                <a:spcPct val="95000"/>
              </a:lnSpc>
              <a:spcBef>
                <a:spcPts val="500"/>
              </a:spcBef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r>
              <a:rPr lang="en-US" sz="1300" b="1"/>
              <a:t>~ university partenerships</a:t>
            </a:r>
          </a:p>
          <a:p>
            <a:pPr marL="365760" indent="-365760">
              <a:lnSpc>
                <a:spcPct val="95000"/>
              </a:lnSpc>
              <a:spcBef>
                <a:spcPts val="500"/>
              </a:spcBef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endParaRPr lang="en-US" sz="1300" b="1"/>
          </a:p>
          <a:p>
            <a:pPr marL="365760" indent="-365760">
              <a:lnSpc>
                <a:spcPct val="95000"/>
              </a:lnSpc>
              <a:spcBef>
                <a:spcPts val="500"/>
              </a:spcBef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endParaRPr lang="en-US" sz="1300" b="1"/>
          </a:p>
          <a:p>
            <a:pPr marL="365760" indent="-365760">
              <a:lnSpc>
                <a:spcPct val="95000"/>
              </a:lnSpc>
              <a:spcBef>
                <a:spcPts val="500"/>
              </a:spcBef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r>
              <a:rPr lang="en-US" sz="1300" b="1"/>
              <a:t>~ loyalty card </a:t>
            </a:r>
          </a:p>
          <a:p>
            <a:pPr marL="365760" indent="-365760">
              <a:lnSpc>
                <a:spcPct val="95000"/>
              </a:lnSpc>
              <a:spcBef>
                <a:spcPts val="500"/>
              </a:spcBef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endParaRPr lang="en-US" sz="1300" b="1"/>
          </a:p>
          <a:p>
            <a:pPr marL="365760" indent="-365760">
              <a:lnSpc>
                <a:spcPct val="95000"/>
              </a:lnSpc>
              <a:spcBef>
                <a:spcPts val="500"/>
              </a:spcBef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endParaRPr lang="en-US" sz="1300" b="1"/>
          </a:p>
          <a:p>
            <a:pPr marL="365760" indent="-365760">
              <a:lnSpc>
                <a:spcPct val="95000"/>
              </a:lnSpc>
              <a:spcBef>
                <a:spcPts val="500"/>
              </a:spcBef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endParaRPr lang="en-US" sz="1300" b="1"/>
          </a:p>
          <a:p>
            <a:pPr marL="365760" indent="-365760">
              <a:lnSpc>
                <a:spcPct val="95000"/>
              </a:lnSpc>
              <a:spcBef>
                <a:spcPts val="500"/>
              </a:spcBef>
              <a:buClr>
                <a:schemeClr val="accent5"/>
              </a:buClr>
              <a:buFont typeface="Avenir Next LT Pro" panose="020B0504020202020204" pitchFamily="34" charset="0"/>
              <a:buChar char="+"/>
            </a:pPr>
            <a:r>
              <a:rPr lang="en-US" sz="1300" b="1"/>
              <a:t>~ 15% lunch  offer  ( menu del dia)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BDB15C36-74F7-DBD2-86F7-64FC83320DB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252154" y="1797939"/>
            <a:ext cx="3739896" cy="2804922"/>
          </a:xfrm>
          <a:prstGeom prst="rect">
            <a:avLst/>
          </a:prstGeom>
          <a:noFill/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1CF5F491-E163-80D4-D7FB-8EBDFEF72B78}"/>
              </a:ext>
            </a:extLst>
          </p:cNvPr>
          <p:cNvSpPr txBox="1"/>
          <p:nvPr/>
        </p:nvSpPr>
        <p:spPr>
          <a:xfrm>
            <a:off x="8261815" y="4402806"/>
            <a:ext cx="2730235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lesreceptesdelmiquel.blogspot.com/2019/12/crema-catalana-de-turron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49645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F0893E-F8B1-EF3E-89B9-F5F1D65B0F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1280160"/>
          </a:xfrm>
        </p:spPr>
        <p:txBody>
          <a:bodyPr anchor="t">
            <a:normAutofit/>
          </a:bodyPr>
          <a:lstStyle/>
          <a:p>
            <a:r>
              <a:rPr lang="en-US" dirty="0"/>
              <a:t>Management Structure 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A23CE332-C2D5-49A7-1080-DB59647EF275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517904" y="3108960"/>
            <a:ext cx="4334256" cy="3017520"/>
          </a:xfrm>
        </p:spPr>
        <p:txBody>
          <a:bodyPr>
            <a:normAutofit/>
          </a:bodyPr>
          <a:lstStyle/>
          <a:p>
            <a:r>
              <a:rPr lang="en-US"/>
              <a:t>General manager </a:t>
            </a:r>
          </a:p>
          <a:p>
            <a:r>
              <a:rPr lang="en-US"/>
              <a:t>Head chef </a:t>
            </a:r>
          </a:p>
          <a:p>
            <a:r>
              <a:rPr lang="en-US"/>
              <a:t>Front  of the house supervisor </a:t>
            </a:r>
          </a:p>
          <a:p>
            <a:r>
              <a:rPr lang="en-US"/>
              <a:t>2 waiters </a:t>
            </a:r>
          </a:p>
          <a:p>
            <a:r>
              <a:rPr lang="en-US"/>
              <a:t>1  kitchen assistant </a:t>
            </a:r>
          </a:p>
          <a:p>
            <a:endParaRPr lang="en-US" dirty="0"/>
          </a:p>
        </p:txBody>
      </p:sp>
      <p:pic>
        <p:nvPicPr>
          <p:cNvPr id="5" name="Picture Placeholder 19">
            <a:extLst>
              <a:ext uri="{FF2B5EF4-FFF2-40B4-BE49-F238E27FC236}">
                <a16:creationId xmlns:a16="http://schemas.microsoft.com/office/drawing/2014/main" id="{BA65276A-CC55-0C0B-2D3E-8211549ED94B}"/>
              </a:ext>
            </a:extLst>
          </p:cNvPr>
          <p:cNvPicPr>
            <a:picLocks noGrp="1" noChangeAspect="1"/>
          </p:cNvPicPr>
          <p:nvPr>
            <p:ph sz="quarter" idx="15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5013" r="3" b="2164"/>
          <a:stretch>
            <a:fillRect/>
          </a:stretch>
        </p:blipFill>
        <p:spPr>
          <a:xfrm>
            <a:off x="6336792" y="3108960"/>
            <a:ext cx="4334256" cy="3017520"/>
          </a:xfrm>
          <a:noFill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15612B4-E414-0811-53B3-336FC0692A61}"/>
              </a:ext>
            </a:extLst>
          </p:cNvPr>
          <p:cNvSpPr txBox="1"/>
          <p:nvPr/>
        </p:nvSpPr>
        <p:spPr>
          <a:xfrm>
            <a:off x="7916768" y="5926425"/>
            <a:ext cx="275428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tallerdesucre.blogspot.com/2010/11/rovellons-i-pinatells-al-forn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87905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70A7EF77-B3A6-4EC7-9C15-89EEB984E0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2104" y="803529"/>
            <a:ext cx="9144000" cy="520446"/>
          </a:xfrm>
        </p:spPr>
        <p:txBody>
          <a:bodyPr>
            <a:noAutofit/>
          </a:bodyPr>
          <a:lstStyle/>
          <a:p>
            <a:r>
              <a:rPr lang="en-US" dirty="0"/>
              <a:t>PASTEL framework 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0E76CA57-F975-2737-DE12-F1FFE3A9013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98366501"/>
              </p:ext>
            </p:extLst>
          </p:nvPr>
        </p:nvGraphicFramePr>
        <p:xfrm>
          <a:off x="1848101" y="1976966"/>
          <a:ext cx="8962775" cy="2857500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1493796">
                  <a:extLst>
                    <a:ext uri="{9D8B030D-6E8A-4147-A177-3AD203B41FA5}">
                      <a16:colId xmlns:a16="http://schemas.microsoft.com/office/drawing/2014/main" val="1448742434"/>
                    </a:ext>
                  </a:extLst>
                </a:gridCol>
                <a:gridCol w="1493796">
                  <a:extLst>
                    <a:ext uri="{9D8B030D-6E8A-4147-A177-3AD203B41FA5}">
                      <a16:colId xmlns:a16="http://schemas.microsoft.com/office/drawing/2014/main" val="375624971"/>
                    </a:ext>
                  </a:extLst>
                </a:gridCol>
                <a:gridCol w="1374607">
                  <a:extLst>
                    <a:ext uri="{9D8B030D-6E8A-4147-A177-3AD203B41FA5}">
                      <a16:colId xmlns:a16="http://schemas.microsoft.com/office/drawing/2014/main" val="3893891305"/>
                    </a:ext>
                  </a:extLst>
                </a:gridCol>
                <a:gridCol w="1685925">
                  <a:extLst>
                    <a:ext uri="{9D8B030D-6E8A-4147-A177-3AD203B41FA5}">
                      <a16:colId xmlns:a16="http://schemas.microsoft.com/office/drawing/2014/main" val="4215816701"/>
                    </a:ext>
                  </a:extLst>
                </a:gridCol>
                <a:gridCol w="1787022">
                  <a:extLst>
                    <a:ext uri="{9D8B030D-6E8A-4147-A177-3AD203B41FA5}">
                      <a16:colId xmlns:a16="http://schemas.microsoft.com/office/drawing/2014/main" val="2370333017"/>
                    </a:ext>
                  </a:extLst>
                </a:gridCol>
                <a:gridCol w="1127629">
                  <a:extLst>
                    <a:ext uri="{9D8B030D-6E8A-4147-A177-3AD203B41FA5}">
                      <a16:colId xmlns:a16="http://schemas.microsoft.com/office/drawing/2014/main" val="2736923643"/>
                    </a:ext>
                  </a:extLst>
                </a:gridCol>
              </a:tblGrid>
              <a:tr h="356659">
                <a:tc>
                  <a:txBody>
                    <a:bodyPr/>
                    <a:lstStyle/>
                    <a:p>
                      <a:r>
                        <a:rPr lang="en-GB" dirty="0"/>
                        <a:t>political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economic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social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technological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enviromental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Legal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882605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 </a:t>
                      </a:r>
                      <a:r>
                        <a:rPr lang="en-GB" sz="1100" dirty="0"/>
                        <a:t>Complies with UK Food Standards Agency , regulations  Requires food hygiene and alcohol licences. Post Brexit trade still allows importing authentic Catalan products.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Birmingham has a strong economy and over 80,000 </a:t>
                      </a:r>
                      <a:r>
                        <a:rPr lang="en-GB" sz="1100" dirty="0" err="1"/>
                        <a:t>students.Cost</a:t>
                      </a:r>
                      <a:r>
                        <a:rPr lang="en-GB" sz="1100" dirty="0"/>
                        <a:t> of living crisis affects spending Customers are willing to pay more for authentic, </a:t>
                      </a:r>
                      <a:r>
                        <a:rPr lang="en-GB" sz="1100" dirty="0" err="1"/>
                        <a:t>highquality</a:t>
                      </a:r>
                      <a:r>
                        <a:rPr lang="en-GB" sz="1100" dirty="0"/>
                        <a:t> food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dirty="0"/>
                        <a:t>growing demand for authentic international cuisine Mediterranean diet is associated with healthy eating Consumers value sustainable and community-focused businesses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online booking and digital POS system. Social media marketing (Instagram &amp; Facebook TikTok).</a:t>
                      </a:r>
                    </a:p>
                    <a:p>
                      <a:endParaRPr lang="en-GB" sz="1100" dirty="0"/>
                    </a:p>
                    <a:p>
                      <a:r>
                        <a:rPr lang="en-GB" sz="1100" dirty="0"/>
                        <a:t>Technology improves efficiency and customer experience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75% of fresh ingredients sourced locally Compostable packaging and no single-use plastics. Energy efficient equipment reduces costs and emission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dirty="0"/>
                        <a:t>Compliance with food safety and employment laws.* Public and employer liability insurance required.* Accessible facilities meeting UK health and safety standards.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4409103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601776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4CF172-3947-42CE-B33F-43FB799FDB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97244" y="1161288"/>
            <a:ext cx="5997512" cy="542544"/>
          </a:xfrm>
        </p:spPr>
        <p:txBody>
          <a:bodyPr>
            <a:noAutofit/>
          </a:bodyPr>
          <a:lstStyle/>
          <a:p>
            <a:r>
              <a:rPr lang="en-US" dirty="0"/>
              <a:t>2 major marketing  strategies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F44CB0E-1CE3-5F02-0FAC-56718036F185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6052" y="2414016"/>
            <a:ext cx="3739896" cy="2926080"/>
          </a:xfrm>
        </p:spPr>
        <p:txBody>
          <a:bodyPr>
            <a:normAutofit fontScale="92500"/>
          </a:bodyPr>
          <a:lstStyle/>
          <a:p>
            <a:r>
              <a:rPr lang="en-GB" dirty="0"/>
              <a:t>Targeted Digital Marketing Promote authentic Catalan cuisine sustainability and community values on Instagram/Facebook/TikTok</a:t>
            </a:r>
          </a:p>
          <a:p>
            <a:r>
              <a:rPr lang="en-GB" dirty="0"/>
              <a:t> Optimise for local searches like "Catalan restaurant Birmingham“ </a:t>
            </a:r>
          </a:p>
          <a:p>
            <a:r>
              <a:rPr lang="en-GB" dirty="0"/>
              <a:t>Reach students, expats and local diners with tailored content.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E097DAA-0563-4E92-2BF8-DD9A562BD54B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443216" y="2499360"/>
            <a:ext cx="3739896" cy="3710940"/>
          </a:xfrm>
        </p:spPr>
        <p:txBody>
          <a:bodyPr>
            <a:normAutofit/>
          </a:bodyPr>
          <a:lstStyle/>
          <a:p>
            <a:r>
              <a:rPr lang="en-GB" dirty="0"/>
              <a:t>2. Experiential &amp; Community Marketing</a:t>
            </a:r>
          </a:p>
          <a:p>
            <a:r>
              <a:rPr lang="en-GB" dirty="0"/>
              <a:t>Deliver a warm "Catalan home" experience, sharing dish stories with guests.</a:t>
            </a:r>
          </a:p>
          <a:p>
            <a:r>
              <a:rPr lang="en-GB" dirty="0"/>
              <a:t>Host cultural events and partner with universities/associations.* Build repeat visits via loyalty cards and referral offers.</a:t>
            </a:r>
          </a:p>
        </p:txBody>
      </p:sp>
    </p:spTree>
    <p:extLst>
      <p:ext uri="{BB962C8B-B14F-4D97-AF65-F5344CB8AC3E}">
        <p14:creationId xmlns:p14="http://schemas.microsoft.com/office/powerpoint/2010/main" val="38379363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05E3A2-D7AF-4CD5-A5F2-A7655264A3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4252" y="-419662"/>
            <a:ext cx="4114800" cy="2648511"/>
          </a:xfrm>
        </p:spPr>
        <p:txBody>
          <a:bodyPr anchor="ctr">
            <a:normAutofit/>
          </a:bodyPr>
          <a:lstStyle/>
          <a:p>
            <a:r>
              <a:rPr lang="en-US" dirty="0"/>
              <a:t>Financials</a:t>
            </a:r>
            <a:br>
              <a:rPr lang="en-US" dirty="0"/>
            </a:br>
            <a:r>
              <a:rPr lang="en-US" dirty="0"/>
              <a:t>excel 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15D374DC-7A10-06F3-C778-F5C403178BD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tretch/>
        </p:blipFill>
        <p:spPr>
          <a:xfrm>
            <a:off x="1854461" y="878536"/>
            <a:ext cx="5099791" cy="534009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349492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15277E5C-1EE4-F968-26F2-A50D5B4FC0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9279" y="978408"/>
            <a:ext cx="1882521" cy="539496"/>
          </a:xfrm>
        </p:spPr>
        <p:txBody>
          <a:bodyPr>
            <a:normAutofit fontScale="90000"/>
          </a:bodyPr>
          <a:lstStyle/>
          <a:p>
            <a:r>
              <a:rPr lang="en-US" dirty="0"/>
              <a:t>Summary</a:t>
            </a:r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4D79DD6C-5BEF-EF1D-3F4D-29E75E63C1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9279" y="1730121"/>
            <a:ext cx="4206240" cy="1946529"/>
          </a:xfrm>
        </p:spPr>
        <p:txBody>
          <a:bodyPr>
            <a:normAutofit/>
          </a:bodyPr>
          <a:lstStyle/>
          <a:p>
            <a:r>
              <a:rPr lang="en-US" dirty="0"/>
              <a:t>Authentic </a:t>
            </a:r>
          </a:p>
          <a:p>
            <a:r>
              <a:rPr lang="en-US" dirty="0"/>
              <a:t>Sustainable </a:t>
            </a:r>
          </a:p>
          <a:p>
            <a:r>
              <a:rPr lang="en-US" dirty="0"/>
              <a:t>Community focused  </a:t>
            </a:r>
          </a:p>
          <a:p>
            <a:r>
              <a:rPr lang="en-US" dirty="0"/>
              <a:t>Strong  financial plan </a:t>
            </a:r>
          </a:p>
          <a:p>
            <a:endParaRPr lang="en-US" dirty="0"/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0A5B022A-A099-30B1-D276-022E37F4689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0" y="1813179"/>
            <a:ext cx="4572000" cy="169887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Low  footfall </a:t>
            </a:r>
          </a:p>
          <a:p>
            <a:pPr marL="0" indent="0">
              <a:buNone/>
            </a:pPr>
            <a:r>
              <a:rPr lang="en-US" dirty="0"/>
              <a:t>  ingredient costs </a:t>
            </a:r>
          </a:p>
          <a:p>
            <a:pPr marL="0" indent="0">
              <a:buNone/>
            </a:pPr>
            <a:r>
              <a:rPr lang="en-US" dirty="0" err="1"/>
              <a:t>Seasonal;ity</a:t>
            </a:r>
            <a:r>
              <a:rPr lang="en-US" dirty="0"/>
              <a:t> </a:t>
            </a:r>
          </a:p>
          <a:p>
            <a:pPr marL="0" indent="0">
              <a:buNone/>
            </a:pPr>
            <a:r>
              <a:rPr lang="en-US" dirty="0"/>
              <a:t>Future: takeaway  , evens ,  retail products  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70FA341-D521-AD2E-2AB9-6A3234A44BE0}"/>
              </a:ext>
            </a:extLst>
          </p:cNvPr>
          <p:cNvSpPr txBox="1"/>
          <p:nvPr/>
        </p:nvSpPr>
        <p:spPr>
          <a:xfrm>
            <a:off x="5962650" y="1095375"/>
            <a:ext cx="36004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ptos ExtraBold" panose="020B0004020202020204" pitchFamily="34" charset="0"/>
              </a:rPr>
              <a:t>Risks</a:t>
            </a:r>
            <a:r>
              <a:rPr lang="en-GB" dirty="0">
                <a:latin typeface="Aptos ExtraBold" panose="020B0004020202020204" pitchFamily="34" charset="0"/>
              </a:rPr>
              <a:t> </a:t>
            </a:r>
            <a:r>
              <a:rPr lang="en-GB" sz="2400" dirty="0">
                <a:latin typeface="Aptos ExtraBold" panose="020B0004020202020204" pitchFamily="34" charset="0"/>
              </a:rPr>
              <a:t>&amp; Future </a:t>
            </a:r>
            <a:endParaRPr lang="en-GB" dirty="0">
              <a:latin typeface="Aptos ExtraBold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00411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F8843-5D2C-2614-0D58-94003FB41D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9120" y="5640403"/>
            <a:ext cx="4114800" cy="571741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1C77CA-A727-CD32-71ED-D6C42C56AD0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8232" y="134754"/>
            <a:ext cx="4123899" cy="5390147"/>
          </a:xfrm>
        </p:spPr>
        <p:txBody>
          <a:bodyPr>
            <a:normAutofit fontScale="92500" lnSpcReduction="10000"/>
          </a:bodyPr>
          <a:lstStyle/>
          <a:p>
            <a:r>
              <a:rPr lang="en-GB" sz="1800" dirty="0"/>
              <a:t> Catalan Tourist Board (2025). Gastronomy and Traditions of Catalonia. Barcelona: </a:t>
            </a:r>
            <a:r>
              <a:rPr lang="en-GB" sz="1800" dirty="0" err="1"/>
              <a:t>Agència</a:t>
            </a:r>
            <a:r>
              <a:rPr lang="en-GB" sz="1800" dirty="0"/>
              <a:t> Catalana de </a:t>
            </a:r>
            <a:r>
              <a:rPr lang="en-GB" sz="1800" dirty="0" err="1"/>
              <a:t>Turisme</a:t>
            </a:r>
            <a:r>
              <a:rPr lang="en-GB" sz="1800" dirty="0"/>
              <a:t>.</a:t>
            </a:r>
          </a:p>
          <a:p>
            <a:r>
              <a:rPr lang="en-GB" sz="1800" dirty="0"/>
              <a:t> Food Standards Agency (2025). Safer Food Better Business. London: UK Government.</a:t>
            </a:r>
          </a:p>
          <a:p>
            <a:r>
              <a:rPr lang="en-GB" sz="1800" dirty="0"/>
              <a:t> IBISWorld (2026). Full-Service Restaurants in the UK Industry Report. London: IBISWorld UK.[20:10, Kotler, P., Bowen, J. and Makens, J. (2017). Marketing for Hospitality and Tourism. 7th </a:t>
            </a:r>
            <a:r>
              <a:rPr lang="en-GB" sz="1800" dirty="0" err="1"/>
              <a:t>edn</a:t>
            </a:r>
            <a:r>
              <a:rPr lang="en-GB" sz="1800" dirty="0"/>
              <a:t>. Harlow: Pearson Education.* Bowie, D. and Buttle, F. (2016). Hospitality Marketing: Principles and Practice. 3rd </a:t>
            </a:r>
            <a:r>
              <a:rPr lang="en-GB" sz="1800" dirty="0" err="1"/>
              <a:t>edn</a:t>
            </a:r>
            <a:r>
              <a:rPr lang="en-GB" sz="1800" dirty="0"/>
              <a:t>. Oxford: Routledge.* Jobber, D. and Ellis-Chadwick, F. (2019). Principles and Practice of Marketing. 9th </a:t>
            </a:r>
            <a:r>
              <a:rPr lang="en-GB" sz="1800" dirty="0" err="1"/>
              <a:t>edn</a:t>
            </a:r>
            <a:r>
              <a:rPr lang="en-GB" sz="1800" dirty="0"/>
              <a:t>. Maidenhead: McGraw-Hill Education.</a:t>
            </a: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940A5266-9C5E-CB56-27E1-EC9B66207571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2454" r="12454"/>
          <a:stretch>
            <a:fillRect/>
          </a:stretch>
        </p:blipFill>
        <p:spPr>
          <a:xfrm>
            <a:off x="5821840" y="446702"/>
            <a:ext cx="6099048" cy="5340096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625689-D510-57BA-40EC-3CCD59B5B1C2}"/>
              </a:ext>
            </a:extLst>
          </p:cNvPr>
          <p:cNvSpPr txBox="1"/>
          <p:nvPr/>
        </p:nvSpPr>
        <p:spPr>
          <a:xfrm>
            <a:off x="5821840" y="5786798"/>
            <a:ext cx="609904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www.picpedia.org/chalkboard/r/reference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sa/3.0/"/>
              </a:rPr>
              <a:t>CC BY-SA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22010781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FC2480-21DF-4547-B928-8E2BEDC475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1517904"/>
            <a:ext cx="4114800" cy="4572000"/>
          </a:xfrm>
        </p:spPr>
        <p:txBody>
          <a:bodyPr anchor="t">
            <a:normAutofit/>
          </a:bodyPr>
          <a:lstStyle/>
          <a:p>
            <a:r>
              <a:rPr lang="en-US" dirty="0"/>
              <a:t>Thank you. Any questions?  </a:t>
            </a:r>
          </a:p>
        </p:txBody>
      </p:sp>
      <p:pic>
        <p:nvPicPr>
          <p:cNvPr id="10" name="Picture Placeholder 9">
            <a:extLst>
              <a:ext uri="{FF2B5EF4-FFF2-40B4-BE49-F238E27FC236}">
                <a16:creationId xmlns:a16="http://schemas.microsoft.com/office/drawing/2014/main" id="{8D6B48A4-267D-0EF4-A492-274369CD4848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6517" r="26483"/>
          <a:stretch>
            <a:fillRect/>
          </a:stretch>
        </p:blipFill>
        <p:spPr>
          <a:xfrm>
            <a:off x="6096000" y="1517904"/>
            <a:ext cx="5212080" cy="4572000"/>
          </a:xfrm>
          <a:prstGeom prst="rect">
            <a:avLst/>
          </a:prstGeom>
          <a:noFill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7ABE11A-54E4-A4D4-5931-8A84E348A942}"/>
              </a:ext>
            </a:extLst>
          </p:cNvPr>
          <p:cNvSpPr txBox="1"/>
          <p:nvPr/>
        </p:nvSpPr>
        <p:spPr>
          <a:xfrm>
            <a:off x="9623669" y="6870700"/>
            <a:ext cx="256833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ca.wikipedia.org/wiki/Prehist%C3%B2ria_a_Catalunya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EDF789C-72F0-DE1B-6962-18D59ED35D0E}"/>
              </a:ext>
            </a:extLst>
          </p:cNvPr>
          <p:cNvSpPr txBox="1"/>
          <p:nvPr/>
        </p:nvSpPr>
        <p:spPr>
          <a:xfrm>
            <a:off x="7042638" y="6870700"/>
            <a:ext cx="256833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6" tooltip="https://it.wikipedia.org/wiki/Indipendentismo_catalano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2894961"/>
      </p:ext>
    </p:extLst>
  </p:cSld>
  <p:clrMapOvr>
    <a:masterClrMapping/>
  </p:clrMapOvr>
</p:sld>
</file>

<file path=ppt/theme/theme1.xml><?xml version="1.0" encoding="utf-8"?>
<a:theme xmlns:a="http://schemas.openxmlformats.org/drawingml/2006/main" name="PrismaticVTI">
  <a:themeElements>
    <a:clrScheme name="Prismatic">
      <a:dk1>
        <a:sysClr val="windowText" lastClr="000000"/>
      </a:dk1>
      <a:lt1>
        <a:sysClr val="window" lastClr="FFFFFF"/>
      </a:lt1>
      <a:dk2>
        <a:srgbClr val="131523"/>
      </a:dk2>
      <a:lt2>
        <a:srgbClr val="E7E6E6"/>
      </a:lt2>
      <a:accent1>
        <a:srgbClr val="42B3BD"/>
      </a:accent1>
      <a:accent2>
        <a:srgbClr val="51B851"/>
      </a:accent2>
      <a:accent3>
        <a:srgbClr val="B5A603"/>
      </a:accent3>
      <a:accent4>
        <a:srgbClr val="F58505"/>
      </a:accent4>
      <a:accent5>
        <a:srgbClr val="FA2481"/>
      </a:accent5>
      <a:accent6>
        <a:srgbClr val="9CA2AB"/>
      </a:accent6>
      <a:hlink>
        <a:srgbClr val="FA2481"/>
      </a:hlink>
      <a:folHlink>
        <a:srgbClr val="57618E"/>
      </a:folHlink>
    </a:clrScheme>
    <a:fontScheme name="Custom 14">
      <a:majorFont>
        <a:latin typeface="Aharoni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ismatic design_win32_EF_v4.potx" id="{2F35A8D2-2794-49E9-8A0C-100147B6AC9C}" vid="{55693A51-CC17-4AC7-B6BD-D840FAE3791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TaxCatchAll xmlns="230e9df3-be65-4c73-a93b-d1236ebd677e" xsi:nil="true"/>
    <MediaServiceKeyPoints xmlns="71af3243-3dd4-4a8d-8c0d-dd76da1f02a5" xsi:nil="true"/>
    <Background xmlns="71af3243-3dd4-4a8d-8c0d-dd76da1f02a5">false</Background>
    <ImageTagsTaxHTField xmlns="71af3243-3dd4-4a8d-8c0d-dd76da1f02a5">
      <Terms xmlns="http://schemas.microsoft.com/office/infopath/2007/PartnerControls"/>
    </ImageTagsTaxHTField>
  </documentManagement>
</p:properties>
</file>

<file path=customXml/itemProps1.xml><?xml version="1.0" encoding="utf-8"?>
<ds:datastoreItem xmlns:ds="http://schemas.openxmlformats.org/officeDocument/2006/customXml" ds:itemID="{4CA8F0A8-0272-4870-9FED-50919032B81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6D4D9BD-AE11-4F3A-9185-74D1F42CA59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2B7AAFC-BA46-4192-9EDD-FC31D26BDA5D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{F67753A0-BF82-46A3-AF41-2183C27C2D80}TFfb841b95-6888-4989-aa81-d6d215e93b34ab395874_win32-a3299d0568ec</Template>
  <TotalTime>160</TotalTime>
  <Words>1042</Words>
  <Application>Microsoft Office PowerPoint</Application>
  <PresentationFormat>Widescreen</PresentationFormat>
  <Paragraphs>122</Paragraphs>
  <Slides>13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Aharoni</vt:lpstr>
      <vt:lpstr>Aptos</vt:lpstr>
      <vt:lpstr>Aptos ExtraBold</vt:lpstr>
      <vt:lpstr>Arial</vt:lpstr>
      <vt:lpstr>Avenir Next LT Pro</vt:lpstr>
      <vt:lpstr>Avenir Next LT Pro Light</vt:lpstr>
      <vt:lpstr>Calibri</vt:lpstr>
      <vt:lpstr>PrismaticVTI</vt:lpstr>
      <vt:lpstr>La  llar catalana </vt:lpstr>
      <vt:lpstr>Busieness Idea :   this presentation will conatain an overview of this business idea  a PASTEL framework   Excel calculations </vt:lpstr>
      <vt:lpstr>About La Llar Catalana</vt:lpstr>
      <vt:lpstr>Product overview</vt:lpstr>
      <vt:lpstr>Product benefits  </vt:lpstr>
      <vt:lpstr>Marketing strategy </vt:lpstr>
      <vt:lpstr>Management Structure </vt:lpstr>
      <vt:lpstr>PASTEL framework </vt:lpstr>
      <vt:lpstr>2 major marketing  strategies</vt:lpstr>
      <vt:lpstr>Financials excel </vt:lpstr>
      <vt:lpstr>Summary</vt:lpstr>
      <vt:lpstr>References </vt:lpstr>
      <vt:lpstr>Thank you. Any questions?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Marita-Ioana Pirvu (2508930)</dc:creator>
  <cp:lastModifiedBy>Marita-Ioana Pirvu (2508930)</cp:lastModifiedBy>
  <cp:revision>2</cp:revision>
  <dcterms:created xsi:type="dcterms:W3CDTF">2026-07-19T16:40:57Z</dcterms:created>
  <dcterms:modified xsi:type="dcterms:W3CDTF">2026-07-19T19:29:58Z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