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autoCompressPictures="0">
  <p:sldMasterIdLst>
    <p:sldMasterId id="2147483659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20"/>
      <p:bold r:id="rId21"/>
      <p:italic r:id="rId22"/>
      <p:boldItalic r:id="rId23"/>
    </p:embeddedFont>
    <p:embeddedFont>
      <p:font typeface="Lucida Sans" panose="020B0602030504020204" pitchFamily="34" charset="77"/>
      <p:regular r:id="rId24"/>
      <p:bold r:id="rId25"/>
      <p:italic r:id="rId26"/>
      <p:boldItalic r:id="rId27"/>
    </p:embeddedFont>
    <p:embeddedFont>
      <p:font typeface="Quattrocento Sans" panose="020B0802050000020003" pitchFamily="34" charset="0"/>
      <p:regular r:id="rId28"/>
      <p:bold r:id="rId29"/>
      <p:italic r:id="rId30"/>
      <p:boldItalic r:id="rId3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AEABC819-A2F1-4D67-8D00-292D2A0BE7EF}">
  <a:tblStyle styleId="{AEABC819-A2F1-4D67-8D00-292D2A0BE7EF}" styleName="Table_0">
    <a:wholeTbl>
      <a:tcTxStyle b="off" i="off">
        <a:font>
          <a:latin typeface="Arial"/>
          <a:ea typeface="Arial"/>
          <a:cs typeface="Arial"/>
        </a:font>
        <a:schemeClr val="dk1"/>
      </a:tcTxStyle>
      <a:tcStyle>
        <a:tcBdr>
          <a:left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FFFFFF">
              <a:alpha val="0"/>
            </a:srgbClr>
          </a:solidFill>
        </a:fill>
      </a:tcStyle>
    </a:wholeTbl>
    <a:band1H>
      <a:tcTxStyle/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chemeClr val="accent4">
              <a:alpha val="20000"/>
            </a:schemeClr>
          </a:solidFill>
        </a:fill>
      </a:tcStyle>
    </a:band1V>
    <a:band2V>
      <a:tcTxStyle/>
      <a:tcStyle>
        <a:tcBdr/>
      </a:tcStyle>
    </a:band2V>
    <a:lastCol>
      <a:tcTxStyle b="on" i="off"/>
      <a:tcStyle>
        <a:tcBdr/>
      </a:tcStyle>
    </a:lastCol>
    <a:firstCol>
      <a:tcTxStyle b="on" i="off"/>
      <a:tcStyle>
        <a:tcBdr/>
      </a:tcStyle>
    </a:firstCol>
    <a:lastRow>
      <a:tcTxStyle b="on" i="off"/>
      <a:tcStyle>
        <a:tcBdr>
          <a:top>
            <a:ln w="12700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rgbClr val="FFFFFF">
              <a:alpha val="0"/>
            </a:srgbClr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/>
      <a:tcStyle>
        <a:tcBdr>
          <a:bottom>
            <a:ln w="12700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rgbClr val="FFFFFF">
              <a:alpha val="0"/>
            </a:srgbClr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90D3025A-F415-41E3-A688-EFAEBD33DB0D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206"/>
  </p:normalViewPr>
  <p:slideViewPr>
    <p:cSldViewPr snapToGrid="0" snapToObjects="1">
      <p:cViewPr varScale="1">
        <p:scale>
          <a:sx n="63" d="100"/>
          <a:sy n="63" d="100"/>
        </p:scale>
        <p:origin x="51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7.fntdata"/><Relationship Id="rId3" Type="http://schemas.openxmlformats.org/officeDocument/2006/relationships/slide" Target="slides/slide2.xml"/><Relationship Id="rId21" Type="http://schemas.openxmlformats.org/officeDocument/2006/relationships/font" Target="fonts/font2.fntdata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6.fntdata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1.fntdata"/><Relationship Id="rId29" Type="http://schemas.openxmlformats.org/officeDocument/2006/relationships/font" Target="fonts/font10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5.fntdata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4.fntdata"/><Relationship Id="rId28" Type="http://schemas.openxmlformats.org/officeDocument/2006/relationships/font" Target="fonts/font9.fntdata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31" Type="http://schemas.openxmlformats.org/officeDocument/2006/relationships/font" Target="fonts/font1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openxmlformats.org/officeDocument/2006/relationships/font" Target="fonts/font8.fntdata"/><Relationship Id="rId30" Type="http://schemas.openxmlformats.org/officeDocument/2006/relationships/font" Target="fonts/font11.fntdata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8" name="Google Shape;88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" name="Google Shape;10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4" name="Google Shape;114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2" name="Google Shape;122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" name="Google Shape;133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0" name="Google Shape;140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7" name="Google Shape;147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3" name="Google Shape;163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4" name="Google Shape;174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6" name="Google Shape;186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198" name="Google Shape;198;p1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9" name="Google Shape;199;p1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12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0" name="Google Shape;200;p17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Hawlfraint Canolfan Peniarth 2014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1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8" name="Google Shape;208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215" name="Google Shape;215;p1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6" name="Google Shape;216;p1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14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7" name="Google Shape;217;p19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Hawlfraint Canolfan Peniarth 2014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224" name="Google Shape;224;p2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5" name="Google Shape;225;p2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15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6" name="Google Shape;226;p20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Hawlfraint Canolfan Peniarth 2014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2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3" name="Google Shape;233;p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p2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0" name="Google Shape;240;p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Slide" type="title">
  <p:cSld name="TITLE">
    <p:bg>
      <p:bgPr>
        <a:solidFill>
          <a:schemeClr val="lt1"/>
        </a:solidFill>
        <a:effectLst/>
      </p:bgPr>
    </p:bg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Google Shape;17;p2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1567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Google Shape;18;p2"/>
          <p:cNvSpPr txBox="1">
            <a:spLocks noGrp="1"/>
          </p:cNvSpPr>
          <p:nvPr>
            <p:ph type="ctrTitle"/>
          </p:nvPr>
        </p:nvSpPr>
        <p:spPr>
          <a:xfrm>
            <a:off x="468313" y="1196975"/>
            <a:ext cx="8207375" cy="1082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9" name="Google Shape;19;p2"/>
          <p:cNvSpPr txBox="1">
            <a:spLocks noGrp="1"/>
          </p:cNvSpPr>
          <p:nvPr>
            <p:ph type="subTitle" idx="1"/>
          </p:nvPr>
        </p:nvSpPr>
        <p:spPr>
          <a:xfrm>
            <a:off x="469900" y="2422525"/>
            <a:ext cx="8212138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ctr" rtl="0">
              <a:spcBef>
                <a:spcPts val="64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None/>
              <a:defRPr sz="3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0" name="Google Shape;20;p2"/>
          <p:cNvSpPr txBox="1"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1" name="Google Shape;21;p2"/>
          <p:cNvSpPr txBox="1"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2" name="Google Shape;22;p2"/>
          <p:cNvSpPr txBox="1"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3"/>
          <p:cNvSpPr txBox="1">
            <a:spLocks noGrp="1"/>
          </p:cNvSpPr>
          <p:nvPr>
            <p:ph type="title"/>
          </p:nvPr>
        </p:nvSpPr>
        <p:spPr>
          <a:xfrm>
            <a:off x="457200" y="190500"/>
            <a:ext cx="8229600" cy="5826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5" name="Google Shape;25;p3"/>
          <p:cNvSpPr txBox="1">
            <a:spLocks noGrp="1"/>
          </p:cNvSpPr>
          <p:nvPr>
            <p:ph type="body" idx="1"/>
          </p:nvPr>
        </p:nvSpPr>
        <p:spPr>
          <a:xfrm>
            <a:off x="457200" y="1174750"/>
            <a:ext cx="8229600" cy="49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6" name="Google Shape;26;p3"/>
          <p:cNvSpPr txBox="1"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7" name="Google Shape;27;p3"/>
          <p:cNvSpPr txBox="1"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8" name="Google Shape;28;p3"/>
          <p:cNvSpPr txBox="1"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4"/>
          <p:cNvSpPr txBox="1">
            <a:spLocks noGrp="1"/>
          </p:cNvSpPr>
          <p:nvPr>
            <p:ph type="title"/>
          </p:nvPr>
        </p:nvSpPr>
        <p:spPr>
          <a:xfrm>
            <a:off x="457200" y="190500"/>
            <a:ext cx="8229600" cy="5826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1" name="Google Shape;31;p4"/>
          <p:cNvSpPr txBox="1">
            <a:spLocks noGrp="1"/>
          </p:cNvSpPr>
          <p:nvPr>
            <p:ph type="body" idx="1"/>
          </p:nvPr>
        </p:nvSpPr>
        <p:spPr>
          <a:xfrm>
            <a:off x="457200" y="1174750"/>
            <a:ext cx="4038600" cy="49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2" name="Google Shape;32;p4"/>
          <p:cNvSpPr txBox="1">
            <a:spLocks noGrp="1"/>
          </p:cNvSpPr>
          <p:nvPr>
            <p:ph type="body" idx="2"/>
          </p:nvPr>
        </p:nvSpPr>
        <p:spPr>
          <a:xfrm>
            <a:off x="4648200" y="1174750"/>
            <a:ext cx="4038600" cy="49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3" name="Google Shape;33;p4"/>
          <p:cNvSpPr txBox="1"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4" name="Google Shape;34;p4"/>
          <p:cNvSpPr txBox="1"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5" name="Google Shape;35;p4"/>
          <p:cNvSpPr txBox="1"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5"/>
          <p:cNvSpPr txBox="1"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8" name="Google Shape;38;p5"/>
          <p:cNvSpPr txBox="1"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9" name="Google Shape;39;p5"/>
          <p:cNvSpPr txBox="1"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6"/>
          <p:cNvSpPr txBox="1"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6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2" name="Google Shape;42;p6"/>
          <p:cNvSpPr txBox="1"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2286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28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286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286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286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3" name="Google Shape;43;p6"/>
          <p:cNvSpPr txBox="1"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4" name="Google Shape;44;p6"/>
          <p:cNvSpPr txBox="1"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5" name="Google Shape;45;p6"/>
          <p:cNvSpPr txBox="1"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7"/>
          <p:cNvSpPr txBox="1"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L="457200" marR="0" lvl="0" indent="-2286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28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286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286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286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9" name="Google Shape;49;p7"/>
          <p:cNvSpPr txBox="1">
            <a:spLocks noGrp="1"/>
          </p:cNvSpPr>
          <p:nvPr>
            <p:ph type="body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0" name="Google Shape;50;p7"/>
          <p:cNvSpPr txBox="1">
            <a:spLocks noGrp="1"/>
          </p:cNvSpPr>
          <p:nvPr>
            <p:ph type="body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L="457200" marR="0" lvl="0" indent="-2286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28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286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286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286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1" name="Google Shape;51;p7"/>
          <p:cNvSpPr txBox="1">
            <a:spLocks noGrp="1"/>
          </p:cNvSpPr>
          <p:nvPr>
            <p:ph type="body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2" name="Google Shape;52;p7"/>
          <p:cNvSpPr txBox="1"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3" name="Google Shape;53;p7"/>
          <p:cNvSpPr txBox="1"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4" name="Google Shape;54;p7"/>
          <p:cNvSpPr txBox="1"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8"/>
          <p:cNvSpPr txBox="1">
            <a:spLocks noGrp="1"/>
          </p:cNvSpPr>
          <p:nvPr>
            <p:ph type="title"/>
          </p:nvPr>
        </p:nvSpPr>
        <p:spPr>
          <a:xfrm>
            <a:off x="457200" y="190500"/>
            <a:ext cx="8229600" cy="5826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7" name="Google Shape;57;p8"/>
          <p:cNvSpPr txBox="1"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8" name="Google Shape;58;p8"/>
          <p:cNvSpPr txBox="1"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9" name="Google Shape;59;p8"/>
          <p:cNvSpPr txBox="1"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9"/>
          <p:cNvSpPr txBox="1"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2" name="Google Shape;62;p9"/>
          <p:cNvSpPr txBox="1">
            <a:spLocks noGrp="1"/>
          </p:cNvSpPr>
          <p:nvPr>
            <p:ph type="body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3" name="Google Shape;63;p9"/>
          <p:cNvSpPr txBox="1">
            <a:spLocks noGrp="1"/>
          </p:cNvSpPr>
          <p:nvPr>
            <p:ph type="body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2286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28600" algn="l" rtl="0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28600" algn="l" rtl="0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286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286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4" name="Google Shape;64;p9"/>
          <p:cNvSpPr txBox="1"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5" name="Google Shape;65;p9"/>
          <p:cNvSpPr txBox="1"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6" name="Google Shape;66;p9"/>
          <p:cNvSpPr txBox="1"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0"/>
          <p:cNvSpPr txBox="1"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9" name="Google Shape;69;p10"/>
          <p:cNvSpPr>
            <a:spLocks noGrp="1"/>
          </p:cNvSpPr>
          <p:nvPr>
            <p:ph type="pic" idx="2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0" name="Google Shape;70;p10"/>
          <p:cNvSpPr txBox="1">
            <a:spLocks noGrp="1"/>
          </p:cNvSpPr>
          <p:nvPr>
            <p:ph type="body" idx="1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2286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28600" algn="l" rtl="0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28600" algn="l" rtl="0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286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2860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1" name="Google Shape;71;p10"/>
          <p:cNvSpPr txBox="1"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2" name="Google Shape;72;p10"/>
          <p:cNvSpPr txBox="1"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3" name="Google Shape;73;p10"/>
          <p:cNvSpPr txBox="1"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1"/>
          <p:cNvSpPr txBox="1">
            <a:spLocks noGrp="1"/>
          </p:cNvSpPr>
          <p:nvPr>
            <p:ph type="title"/>
          </p:nvPr>
        </p:nvSpPr>
        <p:spPr>
          <a:xfrm>
            <a:off x="457200" y="190500"/>
            <a:ext cx="8229600" cy="5826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6" name="Google Shape;76;p11"/>
          <p:cNvSpPr txBox="1">
            <a:spLocks noGrp="1"/>
          </p:cNvSpPr>
          <p:nvPr>
            <p:ph type="body" idx="1"/>
          </p:nvPr>
        </p:nvSpPr>
        <p:spPr>
          <a:xfrm rot="5400000">
            <a:off x="2095500" y="-463550"/>
            <a:ext cx="4953000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7" name="Google Shape;77;p11"/>
          <p:cNvSpPr txBox="1"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8" name="Google Shape;78;p11"/>
          <p:cNvSpPr txBox="1"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9" name="Google Shape;79;p11"/>
          <p:cNvSpPr txBox="1"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2"/>
          <p:cNvSpPr txBox="1">
            <a:spLocks noGrp="1"/>
          </p:cNvSpPr>
          <p:nvPr>
            <p:ph type="title"/>
          </p:nvPr>
        </p:nvSpPr>
        <p:spPr>
          <a:xfrm rot="5400000">
            <a:off x="4689475" y="2130425"/>
            <a:ext cx="5937250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2" name="Google Shape;82;p12"/>
          <p:cNvSpPr txBox="1">
            <a:spLocks noGrp="1"/>
          </p:cNvSpPr>
          <p:nvPr>
            <p:ph type="body" idx="1"/>
          </p:nvPr>
        </p:nvSpPr>
        <p:spPr>
          <a:xfrm rot="5400000">
            <a:off x="498475" y="149225"/>
            <a:ext cx="5937250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3" name="Google Shape;83;p12"/>
          <p:cNvSpPr txBox="1"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4" name="Google Shape;84;p12"/>
          <p:cNvSpPr txBox="1"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5" name="Google Shape;85;p12"/>
          <p:cNvSpPr txBox="1"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oogle Shape;10;p1"/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0" y="0"/>
            <a:ext cx="91567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Google Shape;11;p1"/>
          <p:cNvSpPr txBox="1">
            <a:spLocks noGrp="1"/>
          </p:cNvSpPr>
          <p:nvPr>
            <p:ph type="title"/>
          </p:nvPr>
        </p:nvSpPr>
        <p:spPr>
          <a:xfrm>
            <a:off x="457200" y="190500"/>
            <a:ext cx="8229600" cy="5826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2" name="Google Shape;12;p1"/>
          <p:cNvSpPr txBox="1">
            <a:spLocks noGrp="1"/>
          </p:cNvSpPr>
          <p:nvPr>
            <p:ph type="body" idx="1"/>
          </p:nvPr>
        </p:nvSpPr>
        <p:spPr>
          <a:xfrm>
            <a:off x="457200" y="1174750"/>
            <a:ext cx="8229600" cy="49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3" name="Google Shape;13;p1"/>
          <p:cNvSpPr txBox="1"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4" name="Google Shape;14;p1"/>
          <p:cNvSpPr txBox="1"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5" name="Google Shape;15;p1"/>
          <p:cNvSpPr txBox="1"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sgiliauiaith.colegcymraeg.ac.uk/tasgau/index.html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3"/>
          <p:cNvSpPr txBox="1"/>
          <p:nvPr/>
        </p:nvSpPr>
        <p:spPr>
          <a:xfrm>
            <a:off x="2126499" y="705254"/>
            <a:ext cx="5221605" cy="8388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b="0" i="0" u="none" strike="noStrike" cap="none" dirty="0" err="1">
                <a:solidFill>
                  <a:srgbClr val="FEFEFE"/>
                </a:solidFill>
                <a:latin typeface="Quattrocento Sans"/>
                <a:ea typeface="Quattrocento Sans"/>
                <a:cs typeface="Quattrocento Sans"/>
                <a:sym typeface="Quattrocento Sans"/>
              </a:rPr>
              <a:t>Egwyddorion</a:t>
            </a:r>
            <a:r>
              <a:rPr lang="en-GB" sz="4000" b="0" i="0" u="none" strike="noStrike" cap="none" dirty="0">
                <a:solidFill>
                  <a:srgbClr val="FEFEFE"/>
                </a:solidFill>
                <a:latin typeface="Quattrocento Sans"/>
                <a:ea typeface="Quattrocento Sans"/>
                <a:cs typeface="Quattrocento Sans"/>
                <a:sym typeface="Quattrocento Sans"/>
              </a:rPr>
              <a:t> </a:t>
            </a:r>
            <a:r>
              <a:rPr lang="en-GB" sz="4000" b="0" i="0" u="none" strike="noStrike" cap="none" dirty="0" err="1">
                <a:solidFill>
                  <a:srgbClr val="FEFEFE"/>
                </a:solidFill>
                <a:latin typeface="Quattrocento Sans"/>
                <a:ea typeface="Quattrocento Sans"/>
                <a:cs typeface="Quattrocento Sans"/>
                <a:sym typeface="Quattrocento Sans"/>
              </a:rPr>
              <a:t>sillafu</a:t>
            </a:r>
            <a:endParaRPr sz="4000" dirty="0">
              <a:solidFill>
                <a:srgbClr val="FEFEFE"/>
              </a:solidFill>
              <a:latin typeface="Quattrocento Sans"/>
              <a:ea typeface="Quattrocento Sans"/>
              <a:cs typeface="Quattrocento Sans"/>
              <a:sym typeface="Quattrocento Sans"/>
            </a:endParaRPr>
          </a:p>
        </p:txBody>
      </p:sp>
      <p:pic>
        <p:nvPicPr>
          <p:cNvPr id="3" name="Picture 2" descr="A close up of a logo&#10;&#10;Description automatically generated">
            <a:extLst>
              <a:ext uri="{FF2B5EF4-FFF2-40B4-BE49-F238E27FC236}">
                <a16:creationId xmlns:a16="http://schemas.microsoft.com/office/drawing/2014/main" id="{95B898F1-6D8C-6B4C-89F7-8CC2A03129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8571" y="5739467"/>
            <a:ext cx="4245429" cy="95489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14"/>
          <p:cNvSpPr txBox="1">
            <a:spLocks noGrp="1"/>
          </p:cNvSpPr>
          <p:nvPr>
            <p:ph type="title"/>
          </p:nvPr>
        </p:nvSpPr>
        <p:spPr>
          <a:xfrm>
            <a:off x="457200" y="430530"/>
            <a:ext cx="8229600" cy="10147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4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Sillafu</a:t>
            </a:r>
            <a:r>
              <a:rPr lang="en-GB" sz="324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br>
              <a:rPr lang="en-GB" sz="324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GB" sz="324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 lythrennau sy’n dyblu?</a:t>
            </a:r>
            <a:endParaRPr sz="324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0" name="Google Shape;100;p14"/>
          <p:cNvSpPr txBox="1">
            <a:spLocks noGrp="1"/>
          </p:cNvSpPr>
          <p:nvPr>
            <p:ph type="body" idx="1"/>
          </p:nvPr>
        </p:nvSpPr>
        <p:spPr>
          <a:xfrm>
            <a:off x="338455" y="2089785"/>
            <a:ext cx="8229600" cy="33769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1905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endParaRPr sz="2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1905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endParaRPr sz="2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2" name="Google Shape;102;p14"/>
          <p:cNvSpPr/>
          <p:nvPr/>
        </p:nvSpPr>
        <p:spPr>
          <a:xfrm rot="-840000">
            <a:off x="1135380" y="2069465"/>
            <a:ext cx="2738120" cy="1520825"/>
          </a:xfrm>
          <a:prstGeom prst="irregularSeal1">
            <a:avLst/>
          </a:prstGeom>
          <a:solidFill>
            <a:srgbClr val="FFFF00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Arial"/>
              <a:buNone/>
            </a:pPr>
            <a:r>
              <a:rPr lang="en-GB" sz="35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</a:t>
            </a:r>
            <a:endParaRPr sz="35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3" name="Google Shape;103;p14"/>
          <p:cNvSpPr/>
          <p:nvPr/>
        </p:nvSpPr>
        <p:spPr>
          <a:xfrm rot="840000">
            <a:off x="4864100" y="2149475"/>
            <a:ext cx="2738120" cy="1520825"/>
          </a:xfrm>
          <a:prstGeom prst="irregularSeal1">
            <a:avLst/>
          </a:prstGeom>
          <a:solidFill>
            <a:srgbClr val="00B050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Arial"/>
              <a:buNone/>
            </a:pPr>
            <a:r>
              <a:rPr lang="en-GB" sz="35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</a:t>
            </a:r>
            <a:endParaRPr sz="35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4" name="Google Shape;104;p14"/>
          <p:cNvSpPr/>
          <p:nvPr/>
        </p:nvSpPr>
        <p:spPr>
          <a:xfrm>
            <a:off x="1240155" y="3898900"/>
            <a:ext cx="6663055" cy="686435"/>
          </a:xfrm>
          <a:prstGeom prst="horizontalScroll">
            <a:avLst>
              <a:gd name="adj" fmla="val 12500"/>
            </a:avLst>
          </a:prstGeom>
          <a:gradFill>
            <a:gsLst>
              <a:gs pos="0">
                <a:srgbClr val="68D6CA"/>
              </a:gs>
              <a:gs pos="97000">
                <a:srgbClr val="68D6CA"/>
              </a:gs>
              <a:gs pos="100000">
                <a:srgbClr val="68D6CA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GB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DYMA'R </a:t>
            </a:r>
            <a:r>
              <a:rPr lang="en-GB" sz="1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UNIG </a:t>
            </a:r>
            <a:r>
              <a:rPr lang="en-GB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LYTHRENNAU SY'N DYBLU YN Y GYMRAEG</a:t>
            </a: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9" name="Picture 8" descr="A close up of a logo&#10;&#10;Description automatically generated">
            <a:extLst>
              <a:ext uri="{FF2B5EF4-FFF2-40B4-BE49-F238E27FC236}">
                <a16:creationId xmlns:a16="http://schemas.microsoft.com/office/drawing/2014/main" id="{7E2321CF-9D25-6740-9A2E-5D0D13072A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8571" y="5739467"/>
            <a:ext cx="4245429" cy="9548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15"/>
          <p:cNvSpPr txBox="1">
            <a:spLocks noGrp="1"/>
          </p:cNvSpPr>
          <p:nvPr>
            <p:ph type="title"/>
          </p:nvPr>
        </p:nvSpPr>
        <p:spPr>
          <a:xfrm>
            <a:off x="457200" y="190500"/>
            <a:ext cx="8229600" cy="5826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Rheol 1</a:t>
            </a:r>
            <a:endParaRPr sz="3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0" name="Google Shape;110;p15"/>
          <p:cNvSpPr txBox="1">
            <a:spLocks noGrp="1"/>
          </p:cNvSpPr>
          <p:nvPr>
            <p:ph type="body" idx="1"/>
          </p:nvPr>
        </p:nvSpPr>
        <p:spPr>
          <a:xfrm>
            <a:off x="457199" y="1005840"/>
            <a:ext cx="8477002" cy="39163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20"/>
              <a:buFont typeface="Calibri"/>
              <a:buChar char="•"/>
            </a:pPr>
            <a:r>
              <a:rPr lang="en-GB" sz="252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‘nn’ ac ‘rr’ mewn geiriau unsill.</a:t>
            </a:r>
            <a:endParaRPr sz="252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182880" algn="l" rtl="0">
              <a:lnSpc>
                <a:spcPct val="90000"/>
              </a:lnSpc>
              <a:spcBef>
                <a:spcPts val="504"/>
              </a:spcBef>
              <a:spcAft>
                <a:spcPts val="0"/>
              </a:spcAft>
              <a:buClr>
                <a:schemeClr val="dk1"/>
              </a:buClr>
              <a:buSzPts val="2520"/>
              <a:buFont typeface="Arial"/>
              <a:buNone/>
            </a:pPr>
            <a:endParaRPr sz="252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504"/>
              </a:spcBef>
              <a:spcAft>
                <a:spcPts val="0"/>
              </a:spcAft>
              <a:buClr>
                <a:schemeClr val="dk1"/>
              </a:buClr>
              <a:buSzPts val="2520"/>
              <a:buFont typeface="Calibri"/>
              <a:buNone/>
            </a:pPr>
            <a:r>
              <a:rPr lang="en-GB" sz="252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Un rheswm yn unig &gt; osgoi amwysedd:</a:t>
            </a:r>
            <a:endParaRPr sz="252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504"/>
              </a:spcBef>
              <a:spcAft>
                <a:spcPts val="0"/>
              </a:spcAft>
              <a:buClr>
                <a:schemeClr val="dk1"/>
              </a:buClr>
              <a:buSzPts val="2520"/>
              <a:buFont typeface="Calibri"/>
              <a:buNone/>
            </a:pPr>
            <a:r>
              <a:rPr lang="en-GB" sz="252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(gan ddefnyddio geiriadur – darganfyddwch ystyron y geiriau hyn )</a:t>
            </a:r>
            <a:endParaRPr sz="252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GB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yn	_______________________	ynn ______________________</a:t>
            </a: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GB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dyn 	_______________________	dynn _____________________</a:t>
            </a: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GB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myr	_______________________	myrr______________________</a:t>
            </a: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GB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yr 	_______________________	yrr _______________________</a:t>
            </a: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72EDAC52-C266-E041-98C0-6D623DC403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8571" y="5739467"/>
            <a:ext cx="4245429" cy="954896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16"/>
          <p:cNvSpPr txBox="1">
            <a:spLocks noGrp="1"/>
          </p:cNvSpPr>
          <p:nvPr>
            <p:ph type="title"/>
          </p:nvPr>
        </p:nvSpPr>
        <p:spPr>
          <a:xfrm>
            <a:off x="457200" y="190500"/>
            <a:ext cx="8229600" cy="5826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Rheol 2</a:t>
            </a:r>
            <a:endParaRPr sz="3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7" name="Google Shape;117;p16"/>
          <p:cNvSpPr txBox="1">
            <a:spLocks noGrp="1"/>
          </p:cNvSpPr>
          <p:nvPr>
            <p:ph type="body" idx="1"/>
          </p:nvPr>
        </p:nvSpPr>
        <p:spPr>
          <a:xfrm>
            <a:off x="457200" y="1174750"/>
            <a:ext cx="8229600" cy="49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</a:pPr>
            <a:r>
              <a:rPr lang="en-GB" sz="3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Y GOBEN - GWAHANIAETHU</a:t>
            </a:r>
            <a:endParaRPr sz="3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endParaRPr sz="3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aphicFrame>
        <p:nvGraphicFramePr>
          <p:cNvPr id="118" name="Google Shape;118;p16"/>
          <p:cNvGraphicFramePr/>
          <p:nvPr/>
        </p:nvGraphicFramePr>
        <p:xfrm>
          <a:off x="1524000" y="2802023"/>
          <a:ext cx="6096000" cy="3253575"/>
        </p:xfrm>
        <a:graphic>
          <a:graphicData uri="http://schemas.openxmlformats.org/drawingml/2006/table">
            <a:tbl>
              <a:tblPr firstRow="1" bandRow="1">
                <a:noFill/>
                <a:tableStyleId>{AEABC819-A2F1-4D67-8D00-292D2A0BE7EF}</a:tableStyleId>
              </a:tblPr>
              <a:tblGrid>
                <a:gridCol w="1524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985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494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2535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u="none" strike="noStrike" cap="none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‘n’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canu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cynydd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gwanaf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gynau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tanau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tonau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‘nn’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cannu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cynnydd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gwannaf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gynnau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tannau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tonnau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‘r’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tori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tyrau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‘rr’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torri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tyrrau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49056D85-EC4A-1144-AB13-6A14BAA1CC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8571" y="5739467"/>
            <a:ext cx="4245429" cy="95489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17"/>
          <p:cNvSpPr txBox="1">
            <a:spLocks noGrp="1"/>
          </p:cNvSpPr>
          <p:nvPr>
            <p:ph type="title"/>
          </p:nvPr>
        </p:nvSpPr>
        <p:spPr>
          <a:xfrm>
            <a:off x="457200" y="190500"/>
            <a:ext cx="8229600" cy="5826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Rheol 2</a:t>
            </a:r>
            <a:endParaRPr sz="3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5" name="Google Shape;125;p17"/>
          <p:cNvSpPr txBox="1">
            <a:spLocks noGrp="1"/>
          </p:cNvSpPr>
          <p:nvPr>
            <p:ph type="body" idx="1"/>
          </p:nvPr>
        </p:nvSpPr>
        <p:spPr>
          <a:xfrm>
            <a:off x="457200" y="1174750"/>
            <a:ext cx="8229600" cy="49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Char char="•"/>
            </a:pPr>
            <a:r>
              <a:rPr lang="en-GB" sz="3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Y GOBEN – HYD Y LLAFARIAD</a:t>
            </a:r>
            <a:endParaRPr sz="30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2900" marR="0" lvl="0" indent="-34290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Char char="•"/>
            </a:pPr>
            <a:r>
              <a:rPr lang="en-GB" sz="3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Os yw llafariad gair unsill sy’n gorffen gydag ‘n’ neu ‘r’ yn FYR, bydd dwy ‘n’ neu ‘r’ yn y goben:</a:t>
            </a:r>
            <a:endParaRPr sz="30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2900" marR="0" lvl="0" indent="-15240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None/>
            </a:pPr>
            <a:endParaRPr sz="30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None/>
            </a:pPr>
            <a:r>
              <a:rPr lang="en-GB" sz="3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pen			pennau</a:t>
            </a:r>
            <a:endParaRPr sz="30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None/>
            </a:pPr>
            <a:r>
              <a:rPr lang="en-GB" sz="3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rhan			rhannau</a:t>
            </a:r>
            <a:endParaRPr sz="30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None/>
            </a:pPr>
            <a:r>
              <a:rPr lang="en-GB" sz="3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tor			torri</a:t>
            </a:r>
            <a:endParaRPr sz="30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None/>
            </a:pPr>
            <a:r>
              <a:rPr lang="en-GB" sz="3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twr 			tyrru</a:t>
            </a:r>
            <a:endParaRPr sz="30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127" name="Google Shape;127;p17"/>
          <p:cNvCxnSpPr/>
          <p:nvPr/>
        </p:nvCxnSpPr>
        <p:spPr>
          <a:xfrm>
            <a:off x="1779905" y="403479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28" name="Google Shape;128;p17"/>
          <p:cNvCxnSpPr/>
          <p:nvPr/>
        </p:nvCxnSpPr>
        <p:spPr>
          <a:xfrm>
            <a:off x="1779905" y="4581525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29" name="Google Shape;129;p17"/>
          <p:cNvCxnSpPr/>
          <p:nvPr/>
        </p:nvCxnSpPr>
        <p:spPr>
          <a:xfrm>
            <a:off x="1779905" y="5127625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30" name="Google Shape;130;p17"/>
          <p:cNvCxnSpPr/>
          <p:nvPr/>
        </p:nvCxnSpPr>
        <p:spPr>
          <a:xfrm>
            <a:off x="1779905" y="569595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pic>
        <p:nvPicPr>
          <p:cNvPr id="9" name="Picture 8" descr="A close up of a logo&#10;&#10;Description automatically generated">
            <a:extLst>
              <a:ext uri="{FF2B5EF4-FFF2-40B4-BE49-F238E27FC236}">
                <a16:creationId xmlns:a16="http://schemas.microsoft.com/office/drawing/2014/main" id="{70E98029-A4FB-B14C-A64B-5CD1A64601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8571" y="5739467"/>
            <a:ext cx="4245429" cy="954896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18"/>
          <p:cNvSpPr txBox="1">
            <a:spLocks noGrp="1"/>
          </p:cNvSpPr>
          <p:nvPr>
            <p:ph type="title"/>
          </p:nvPr>
        </p:nvSpPr>
        <p:spPr>
          <a:xfrm>
            <a:off x="457200" y="190500"/>
            <a:ext cx="8229600" cy="5826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Rheol 3</a:t>
            </a:r>
            <a:endParaRPr sz="3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6" name="Google Shape;136;p18"/>
          <p:cNvSpPr txBox="1">
            <a:spLocks noGrp="1"/>
          </p:cNvSpPr>
          <p:nvPr>
            <p:ph type="body" idx="1"/>
          </p:nvPr>
        </p:nvSpPr>
        <p:spPr>
          <a:xfrm>
            <a:off x="457200" y="1174750"/>
            <a:ext cx="8229600" cy="49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Mae 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“n”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yn dyblu ar ôl 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an </a:t>
            </a:r>
            <a:endParaRPr sz="2400" b="1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2900" marR="0" lvl="0" indent="-1905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2900" marR="0" lvl="0" indent="-1905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an + t = annh        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an + tebyg = a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nnh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ebyg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an + d = ann    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an + dymunol = a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nn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ymunol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an + n = ann        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an + naturiol = a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nn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aturiol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2900" marR="0" lvl="0" indent="-1905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D0CC2CA3-0E61-5A4C-9E0C-28BA4CC5A9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8571" y="5739467"/>
            <a:ext cx="4245429" cy="954896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19"/>
          <p:cNvSpPr txBox="1">
            <a:spLocks noGrp="1"/>
          </p:cNvSpPr>
          <p:nvPr>
            <p:ph type="title"/>
          </p:nvPr>
        </p:nvSpPr>
        <p:spPr>
          <a:xfrm>
            <a:off x="457200" y="190500"/>
            <a:ext cx="8229600" cy="5826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OND</a:t>
            </a:r>
            <a:endParaRPr sz="3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3" name="Google Shape;143;p19"/>
          <p:cNvSpPr txBox="1">
            <a:spLocks noGrp="1"/>
          </p:cNvSpPr>
          <p:nvPr>
            <p:ph type="body" idx="1"/>
          </p:nvPr>
        </p:nvSpPr>
        <p:spPr>
          <a:xfrm>
            <a:off x="457200" y="1174750"/>
            <a:ext cx="8229600" cy="49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</a:pP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an + tr =anhr	</a:t>
            </a:r>
            <a:endParaRPr sz="2400" b="1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2900" marR="0" lvl="0" indent="-1905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endParaRPr sz="2400" b="1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2900" marR="0" lvl="0" indent="-3429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e.e. an + trefn = a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nhr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efn 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78F4D5D1-F866-0F4C-85D8-00D9B3B856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8571" y="5739467"/>
            <a:ext cx="4245429" cy="954896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20"/>
          <p:cNvSpPr txBox="1">
            <a:spLocks noGrp="1"/>
          </p:cNvSpPr>
          <p:nvPr>
            <p:ph type="title"/>
          </p:nvPr>
        </p:nvSpPr>
        <p:spPr>
          <a:xfrm>
            <a:off x="457200" y="190500"/>
            <a:ext cx="8229600" cy="5826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Rheol 4- </a:t>
            </a:r>
            <a:r>
              <a:rPr lang="en-GB" sz="3600" b="0" i="1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Anti Ann</a:t>
            </a:r>
            <a:endParaRPr sz="3600" b="0" i="1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0" name="Google Shape;150;p20"/>
          <p:cNvSpPr txBox="1">
            <a:spLocks noGrp="1"/>
          </p:cNvSpPr>
          <p:nvPr>
            <p:ph type="body" idx="1"/>
          </p:nvPr>
        </p:nvSpPr>
        <p:spPr>
          <a:xfrm>
            <a:off x="457200" y="1174750"/>
            <a:ext cx="7785100" cy="49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Mae’r 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“n”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yn dyblu wrth ychwanegu sillaf at eiriau sy’n gorffen gyda 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–nt:</a:t>
            </a:r>
            <a:endParaRPr sz="2400" b="1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2900" marR="0" lvl="0" indent="-1905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llwyddiant 			llwyddia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nn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au; 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peiriant  			peiria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nn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au; 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diwylliant 			diwyllia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nn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ol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dant				dannedd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cant				cannoedd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tant				tannau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methiant			methiannau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punt				punnoedd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2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 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2900" marR="0" lvl="0" indent="-1397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endParaRPr sz="3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152" name="Google Shape;152;p20"/>
          <p:cNvCxnSpPr/>
          <p:nvPr/>
        </p:nvCxnSpPr>
        <p:spPr>
          <a:xfrm>
            <a:off x="2440940" y="376301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53" name="Google Shape;153;p20"/>
          <p:cNvCxnSpPr/>
          <p:nvPr/>
        </p:nvCxnSpPr>
        <p:spPr>
          <a:xfrm>
            <a:off x="2440940" y="324612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54" name="Google Shape;154;p20"/>
          <p:cNvCxnSpPr/>
          <p:nvPr/>
        </p:nvCxnSpPr>
        <p:spPr>
          <a:xfrm>
            <a:off x="2440940" y="274574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55" name="Google Shape;155;p20"/>
          <p:cNvCxnSpPr/>
          <p:nvPr/>
        </p:nvCxnSpPr>
        <p:spPr>
          <a:xfrm>
            <a:off x="2440940" y="4275455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56" name="Google Shape;156;p20"/>
          <p:cNvCxnSpPr/>
          <p:nvPr/>
        </p:nvCxnSpPr>
        <p:spPr>
          <a:xfrm>
            <a:off x="2440940" y="4788535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57" name="Google Shape;157;p20"/>
          <p:cNvCxnSpPr/>
          <p:nvPr/>
        </p:nvCxnSpPr>
        <p:spPr>
          <a:xfrm>
            <a:off x="2440940" y="529717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58" name="Google Shape;158;p20"/>
          <p:cNvCxnSpPr/>
          <p:nvPr/>
        </p:nvCxnSpPr>
        <p:spPr>
          <a:xfrm>
            <a:off x="2440940" y="581406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59" name="Google Shape;159;p20"/>
          <p:cNvCxnSpPr/>
          <p:nvPr/>
        </p:nvCxnSpPr>
        <p:spPr>
          <a:xfrm>
            <a:off x="2440940" y="634746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pic>
        <p:nvPicPr>
          <p:cNvPr id="160" name="Google Shape;160;p20" descr="anti ann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 r="7965"/>
          <a:stretch/>
        </p:blipFill>
        <p:spPr>
          <a:xfrm>
            <a:off x="4342765" y="59055"/>
            <a:ext cx="800100" cy="104648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Picture 13" descr="A close up of a logo&#10;&#10;Description automatically generated">
            <a:extLst>
              <a:ext uri="{FF2B5EF4-FFF2-40B4-BE49-F238E27FC236}">
                <a16:creationId xmlns:a16="http://schemas.microsoft.com/office/drawing/2014/main" id="{4D20652F-5D47-9F46-A864-1712710C8B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521" y="6008913"/>
            <a:ext cx="3047479" cy="685449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21"/>
          <p:cNvSpPr txBox="1">
            <a:spLocks noGrp="1"/>
          </p:cNvSpPr>
          <p:nvPr>
            <p:ph type="title"/>
          </p:nvPr>
        </p:nvSpPr>
        <p:spPr>
          <a:xfrm>
            <a:off x="457200" y="190500"/>
            <a:ext cx="8229600" cy="5826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Rheol 5</a:t>
            </a:r>
            <a:endParaRPr sz="3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6" name="Google Shape;166;p21"/>
          <p:cNvSpPr txBox="1">
            <a:spLocks noGrp="1"/>
          </p:cNvSpPr>
          <p:nvPr>
            <p:ph type="body" idx="1"/>
          </p:nvPr>
        </p:nvSpPr>
        <p:spPr>
          <a:xfrm>
            <a:off x="457200" y="1174750"/>
            <a:ext cx="8229600" cy="49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Mae’r “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n”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yn dyblu os ydym yn ychwanegu sillaf at air sy’n gorffen gyda 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-en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neu 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-yn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: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llythyren 			llythre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nn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au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llyfryn  			llyfry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nn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au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dogfen 			dogfe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nn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au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offeryn  			offery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nn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au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*Mae 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emyn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gwenyn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a </a:t>
            </a:r>
            <a:r>
              <a:rPr lang="en-GB" sz="24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telyn</a:t>
            </a:r>
            <a:r>
              <a:rPr lang="en-GB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yn eithriadau.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2900" marR="0" lvl="0" indent="-1397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endParaRPr sz="3200" b="1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168" name="Google Shape;168;p21"/>
          <p:cNvCxnSpPr/>
          <p:nvPr/>
        </p:nvCxnSpPr>
        <p:spPr>
          <a:xfrm>
            <a:off x="2263140" y="265303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69" name="Google Shape;169;p21"/>
          <p:cNvCxnSpPr/>
          <p:nvPr/>
        </p:nvCxnSpPr>
        <p:spPr>
          <a:xfrm>
            <a:off x="2263140" y="3101975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70" name="Google Shape;170;p21"/>
          <p:cNvCxnSpPr/>
          <p:nvPr/>
        </p:nvCxnSpPr>
        <p:spPr>
          <a:xfrm>
            <a:off x="2263140" y="356870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71" name="Google Shape;171;p21"/>
          <p:cNvCxnSpPr/>
          <p:nvPr/>
        </p:nvCxnSpPr>
        <p:spPr>
          <a:xfrm>
            <a:off x="2263140" y="4034155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pic>
        <p:nvPicPr>
          <p:cNvPr id="9" name="Picture 8" descr="A close up of a logo&#10;&#10;Description automatically generated">
            <a:extLst>
              <a:ext uri="{FF2B5EF4-FFF2-40B4-BE49-F238E27FC236}">
                <a16:creationId xmlns:a16="http://schemas.microsoft.com/office/drawing/2014/main" id="{9C01B02D-30C7-DA44-8BC3-ABF4570CD0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8571" y="5739467"/>
            <a:ext cx="4245429" cy="954896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22"/>
          <p:cNvSpPr txBox="1">
            <a:spLocks noGrp="1"/>
          </p:cNvSpPr>
          <p:nvPr>
            <p:ph type="title"/>
          </p:nvPr>
        </p:nvSpPr>
        <p:spPr>
          <a:xfrm>
            <a:off x="457200" y="190500"/>
            <a:ext cx="8229600" cy="5826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Rheol 6</a:t>
            </a:r>
            <a:endParaRPr sz="3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7" name="Google Shape;177;p22"/>
          <p:cNvSpPr txBox="1">
            <a:spLocks noGrp="1"/>
          </p:cNvSpPr>
          <p:nvPr>
            <p:ph type="body" idx="1"/>
          </p:nvPr>
        </p:nvSpPr>
        <p:spPr>
          <a:xfrm>
            <a:off x="457200" y="1174750"/>
            <a:ext cx="8229600" cy="49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libri"/>
              <a:buNone/>
            </a:pP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Nid yw “</a:t>
            </a:r>
            <a:r>
              <a:rPr lang="en-GB" sz="3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n” </a:t>
            </a: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yn dyblu mewn geiriau sy’n gorffen gyda </a:t>
            </a:r>
            <a:r>
              <a:rPr lang="en-GB" sz="3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–iwn, -ion</a:t>
            </a: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(benthyciadau o’r Saesneg) os ydym yn ychwanegu sillaf: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None/>
            </a:pP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libri"/>
              <a:buNone/>
            </a:pP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cwestiwn  		cwestiy</a:t>
            </a:r>
            <a:r>
              <a:rPr lang="en-GB" sz="3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</a:t>
            </a: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au			cwestiy</a:t>
            </a:r>
            <a:r>
              <a:rPr lang="en-GB" sz="3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</a:t>
            </a: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libri"/>
              <a:buNone/>
            </a:pP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ffasiwn 		ffasiy</a:t>
            </a:r>
            <a:r>
              <a:rPr lang="en-GB" sz="3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</a:t>
            </a: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au			ffasiy</a:t>
            </a:r>
            <a:r>
              <a:rPr lang="en-GB" sz="3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</a:t>
            </a: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ol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libri"/>
              <a:buNone/>
            </a:pP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fersiwn 		fersiy</a:t>
            </a:r>
            <a:r>
              <a:rPr lang="en-GB" sz="3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</a:t>
            </a: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au 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15240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None/>
            </a:pP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79" name="Google Shape;179;p22"/>
          <p:cNvCxnSpPr/>
          <p:nvPr/>
        </p:nvCxnSpPr>
        <p:spPr>
          <a:xfrm>
            <a:off x="2161540" y="3508375"/>
            <a:ext cx="1059815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80" name="Google Shape;180;p22"/>
          <p:cNvCxnSpPr/>
          <p:nvPr/>
        </p:nvCxnSpPr>
        <p:spPr>
          <a:xfrm>
            <a:off x="2161540" y="4034790"/>
            <a:ext cx="1059815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81" name="Google Shape;181;p22"/>
          <p:cNvCxnSpPr/>
          <p:nvPr/>
        </p:nvCxnSpPr>
        <p:spPr>
          <a:xfrm>
            <a:off x="2161540" y="4610735"/>
            <a:ext cx="1059815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82" name="Google Shape;182;p22"/>
          <p:cNvCxnSpPr/>
          <p:nvPr/>
        </p:nvCxnSpPr>
        <p:spPr>
          <a:xfrm>
            <a:off x="5356225" y="403479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83" name="Google Shape;183;p22"/>
          <p:cNvCxnSpPr/>
          <p:nvPr/>
        </p:nvCxnSpPr>
        <p:spPr>
          <a:xfrm>
            <a:off x="5356225" y="3508375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pic>
        <p:nvPicPr>
          <p:cNvPr id="10" name="Picture 9" descr="A close up of a logo&#10;&#10;Description automatically generated">
            <a:extLst>
              <a:ext uri="{FF2B5EF4-FFF2-40B4-BE49-F238E27FC236}">
                <a16:creationId xmlns:a16="http://schemas.microsoft.com/office/drawing/2014/main" id="{D5C4D147-B37B-3940-812A-45229BF7B5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8571" y="5739467"/>
            <a:ext cx="4245429" cy="954896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p23"/>
          <p:cNvSpPr txBox="1">
            <a:spLocks noGrp="1"/>
          </p:cNvSpPr>
          <p:nvPr>
            <p:ph type="title"/>
          </p:nvPr>
        </p:nvSpPr>
        <p:spPr>
          <a:xfrm>
            <a:off x="457200" y="190500"/>
            <a:ext cx="8229600" cy="5826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Rheol 7</a:t>
            </a:r>
            <a:endParaRPr sz="3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9" name="Google Shape;189;p23"/>
          <p:cNvSpPr txBox="1">
            <a:spLocks noGrp="1"/>
          </p:cNvSpPr>
          <p:nvPr>
            <p:ph type="body" idx="1"/>
          </p:nvPr>
        </p:nvSpPr>
        <p:spPr>
          <a:xfrm>
            <a:off x="457200" y="1174750"/>
            <a:ext cx="8229600" cy="49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libri"/>
              <a:buNone/>
            </a:pP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Nid yw </a:t>
            </a:r>
            <a:r>
              <a:rPr lang="en-GB" sz="3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“n”</a:t>
            </a: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yn dyblu o flaen y terfyniadau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libri"/>
              <a:buNone/>
            </a:pP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3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-wyr, -ion, -iad</a:t>
            </a:r>
            <a:endParaRPr sz="3000" b="1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None/>
            </a:pP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libri"/>
              <a:buNone/>
            </a:pP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difla</a:t>
            </a:r>
            <a:r>
              <a:rPr lang="en-GB" sz="3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nn</a:t>
            </a: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 			 difla</a:t>
            </a:r>
            <a:r>
              <a:rPr lang="en-GB" sz="3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</a:t>
            </a: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iad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libri"/>
              <a:buNone/>
            </a:pP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offery</a:t>
            </a:r>
            <a:r>
              <a:rPr lang="en-GB" sz="3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nn</a:t>
            </a: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au			 offery</a:t>
            </a:r>
            <a:r>
              <a:rPr lang="en-GB" sz="3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</a:t>
            </a: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wyr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libri"/>
              <a:buNone/>
            </a:pP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gwy</a:t>
            </a:r>
            <a:r>
              <a:rPr lang="en-GB" sz="3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nn</a:t>
            </a: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 			gwy</a:t>
            </a:r>
            <a:r>
              <a:rPr lang="en-GB" sz="3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</a:t>
            </a: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ion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libri"/>
              <a:buNone/>
            </a:pP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cwr  				cy</a:t>
            </a:r>
            <a:r>
              <a:rPr lang="en-GB" sz="3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</a:t>
            </a: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ion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libri"/>
              <a:buNone/>
            </a:pP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gy</a:t>
            </a:r>
            <a:r>
              <a:rPr lang="en-GB" sz="3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rr</a:t>
            </a:r>
            <a:r>
              <a:rPr lang="en-GB" sz="3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  			gyrwyr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91" name="Google Shape;191;p23"/>
          <p:cNvCxnSpPr/>
          <p:nvPr/>
        </p:nvCxnSpPr>
        <p:spPr>
          <a:xfrm>
            <a:off x="2644775" y="3127375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92" name="Google Shape;192;p23"/>
          <p:cNvCxnSpPr/>
          <p:nvPr/>
        </p:nvCxnSpPr>
        <p:spPr>
          <a:xfrm>
            <a:off x="2644775" y="370840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93" name="Google Shape;193;p23"/>
          <p:cNvCxnSpPr/>
          <p:nvPr/>
        </p:nvCxnSpPr>
        <p:spPr>
          <a:xfrm>
            <a:off x="2644775" y="4305935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94" name="Google Shape;194;p23"/>
          <p:cNvCxnSpPr/>
          <p:nvPr/>
        </p:nvCxnSpPr>
        <p:spPr>
          <a:xfrm>
            <a:off x="2644775" y="481838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95" name="Google Shape;195;p23"/>
          <p:cNvCxnSpPr/>
          <p:nvPr/>
        </p:nvCxnSpPr>
        <p:spPr>
          <a:xfrm>
            <a:off x="2644775" y="5330825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pic>
        <p:nvPicPr>
          <p:cNvPr id="10" name="Picture 9" descr="A close up of a logo&#10;&#10;Description automatically generated">
            <a:extLst>
              <a:ext uri="{FF2B5EF4-FFF2-40B4-BE49-F238E27FC236}">
                <a16:creationId xmlns:a16="http://schemas.microsoft.com/office/drawing/2014/main" id="{23C2AB24-C533-8849-B9C9-E67D979EC0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8571" y="5739467"/>
            <a:ext cx="4245429" cy="954896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24"/>
          <p:cNvSpPr txBox="1">
            <a:spLocks noGrp="1"/>
          </p:cNvSpPr>
          <p:nvPr>
            <p:ph type="title" idx="4294967295"/>
          </p:nvPr>
        </p:nvSpPr>
        <p:spPr>
          <a:xfrm>
            <a:off x="972515" y="449752"/>
            <a:ext cx="4828686" cy="10048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5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Ydy’r geiriau hyn yn gywir?</a:t>
            </a:r>
            <a:endParaRPr sz="28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3" name="Google Shape;203;p24"/>
          <p:cNvSpPr txBox="1">
            <a:spLocks noGrp="1"/>
          </p:cNvSpPr>
          <p:nvPr>
            <p:ph type="body" idx="4294967295"/>
          </p:nvPr>
        </p:nvSpPr>
        <p:spPr>
          <a:xfrm>
            <a:off x="803275" y="1758950"/>
            <a:ext cx="6334125" cy="37261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libri"/>
              <a:buChar char="•"/>
            </a:pPr>
            <a:r>
              <a:rPr lang="en-GB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anifyr</a:t>
            </a: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4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libri"/>
              <a:buChar char="•"/>
            </a:pPr>
            <a:r>
              <a:rPr lang="en-GB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anhrefn</a:t>
            </a: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4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libri"/>
              <a:buChar char="•"/>
            </a:pPr>
            <a:r>
              <a:rPr lang="en-GB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anniddorol</a:t>
            </a: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4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libri"/>
              <a:buChar char="•"/>
            </a:pPr>
            <a:r>
              <a:rPr lang="en-GB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ysgrifennyddes</a:t>
            </a: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4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libri"/>
              <a:buChar char="•"/>
            </a:pPr>
            <a:r>
              <a:rPr lang="en-GB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canu </a:t>
            </a: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180340" algn="l" rtl="0">
              <a:spcBef>
                <a:spcPts val="512"/>
              </a:spcBef>
              <a:spcAft>
                <a:spcPts val="0"/>
              </a:spcAft>
              <a:buClr>
                <a:schemeClr val="dk1"/>
              </a:buClr>
              <a:buSzPts val="2560"/>
              <a:buFont typeface="Arial"/>
              <a:buNone/>
            </a:pPr>
            <a:endParaRPr sz="256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2900" marR="0" lvl="0" indent="-180340" algn="l" rtl="0">
              <a:spcBef>
                <a:spcPts val="512"/>
              </a:spcBef>
              <a:spcAft>
                <a:spcPts val="0"/>
              </a:spcAft>
              <a:buClr>
                <a:schemeClr val="dk1"/>
              </a:buClr>
              <a:buSzPts val="2560"/>
              <a:buFont typeface="Arial"/>
              <a:buNone/>
            </a:pPr>
            <a:endParaRPr sz="256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04" name="Google Shape;204;p2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327170" y="449875"/>
            <a:ext cx="1028732" cy="1373411"/>
          </a:xfrm>
          <a:prstGeom prst="rect">
            <a:avLst/>
          </a:prstGeom>
          <a:noFill/>
          <a:ln>
            <a:noFill/>
          </a:ln>
        </p:spPr>
      </p:pic>
      <p:sp>
        <p:nvSpPr>
          <p:cNvPr id="205" name="Google Shape;205;p24"/>
          <p:cNvSpPr/>
          <p:nvPr/>
        </p:nvSpPr>
        <p:spPr>
          <a:xfrm>
            <a:off x="5112385" y="3762375"/>
            <a:ext cx="3602990" cy="2322830"/>
          </a:xfrm>
          <a:prstGeom prst="cloudCallout">
            <a:avLst>
              <a:gd name="adj1" fmla="val -75414"/>
              <a:gd name="adj2" fmla="val -66703"/>
            </a:avLst>
          </a:prstGeom>
          <a:solidFill>
            <a:srgbClr val="00B050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Allwch chi </a:t>
            </a:r>
            <a:endParaRPr sz="3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ddweud pam?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BC8CF68A-B64E-514E-BC77-85387E6E80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2464" y="5839309"/>
            <a:ext cx="4245429" cy="954896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25"/>
          <p:cNvSpPr txBox="1"/>
          <p:nvPr/>
        </p:nvSpPr>
        <p:spPr>
          <a:xfrm>
            <a:off x="1013460" y="1624330"/>
            <a:ext cx="2828290" cy="433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•"/>
            </a:pPr>
            <a:r>
              <a:rPr lang="en-GB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anfon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•"/>
            </a:pPr>
            <a:r>
              <a:rPr lang="en-GB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torrodd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•"/>
            </a:pPr>
            <a:r>
              <a:rPr lang="en-GB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ysgrifennyddes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•"/>
            </a:pPr>
            <a:r>
              <a:rPr lang="en-GB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carrio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•"/>
            </a:pPr>
            <a:r>
              <a:rPr lang="en-GB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emynnau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•"/>
            </a:pPr>
            <a:r>
              <a:rPr lang="en-GB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ennillodd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•"/>
            </a:pPr>
            <a:r>
              <a:rPr lang="en-GB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tarran</a:t>
            </a:r>
            <a:endParaRPr sz="2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•"/>
            </a:pPr>
            <a:r>
              <a:rPr lang="en-GB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byrach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dk1"/>
              </a:solidFill>
              <a:latin typeface="Lucida Sans"/>
              <a:ea typeface="Lucida Sans"/>
              <a:cs typeface="Lucida Sans"/>
              <a:sym typeface="Lucida Sans"/>
            </a:endParaRPr>
          </a:p>
          <a:p>
            <a:pPr marL="342900" marR="0" lvl="0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1" name="Google Shape;211;p25"/>
          <p:cNvSpPr txBox="1"/>
          <p:nvPr/>
        </p:nvSpPr>
        <p:spPr>
          <a:xfrm>
            <a:off x="4441825" y="1624330"/>
            <a:ext cx="2414905" cy="39503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•"/>
            </a:pPr>
            <a:r>
              <a:rPr lang="en-GB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penderfynu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•"/>
            </a:pPr>
            <a:r>
              <a:rPr lang="en-GB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prynnu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•"/>
            </a:pPr>
            <a:r>
              <a:rPr lang="en-GB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anhebygol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•"/>
            </a:pPr>
            <a:r>
              <a:rPr lang="en-GB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barrug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•"/>
            </a:pPr>
            <a:r>
              <a:rPr lang="en-GB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gofynodd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•"/>
            </a:pPr>
            <a:r>
              <a:rPr lang="en-GB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pentyru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•"/>
            </a:pPr>
            <a:r>
              <a:rPr lang="en-GB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cylchgronau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Calibri"/>
              <a:buChar char="•"/>
            </a:pPr>
            <a:r>
              <a:rPr lang="en-GB" sz="25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gyrru</a:t>
            </a:r>
            <a:endParaRPr sz="2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2" name="Google Shape;212;p25"/>
          <p:cNvSpPr/>
          <p:nvPr/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400"/>
              <a:buFont typeface="Lucida Sans"/>
              <a:buNone/>
            </a:pPr>
            <a:r>
              <a:rPr lang="en-GB" sz="4400" b="0" i="0" u="none" strike="noStrike" cap="none">
                <a:solidFill>
                  <a:schemeClr val="dk2"/>
                </a:solidFill>
                <a:latin typeface="Lucida Sans"/>
                <a:ea typeface="Lucida Sans"/>
                <a:cs typeface="Lucida Sans"/>
                <a:sym typeface="Lucida Sans"/>
              </a:rPr>
              <a:t>Pa eiriau sy’n anghywir?</a:t>
            </a:r>
            <a:endParaRPr sz="4400" b="0" i="0" u="none" strike="noStrike" cap="none">
              <a:solidFill>
                <a:schemeClr val="dk2"/>
              </a:solidFill>
              <a:latin typeface="Lucida Sans"/>
              <a:ea typeface="Lucida Sans"/>
              <a:cs typeface="Lucida Sans"/>
              <a:sym typeface="Lucida Sans"/>
            </a:endParaRPr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F8FED6AF-5206-A846-9E88-5C8C47C572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6396" y="5687449"/>
            <a:ext cx="4245429" cy="954896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26"/>
          <p:cNvSpPr txBox="1">
            <a:spLocks noGrp="1"/>
          </p:cNvSpPr>
          <p:nvPr>
            <p:ph type="title" idx="4294967295"/>
          </p:nvPr>
        </p:nvSpPr>
        <p:spPr>
          <a:xfrm>
            <a:off x="430530" y="257810"/>
            <a:ext cx="6297295" cy="857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5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Beth yw ffurf lluosog y geiriau yma?</a:t>
            </a:r>
            <a:endParaRPr sz="28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aphicFrame>
        <p:nvGraphicFramePr>
          <p:cNvPr id="220" name="Google Shape;220;p26"/>
          <p:cNvGraphicFramePr/>
          <p:nvPr/>
        </p:nvGraphicFramePr>
        <p:xfrm>
          <a:off x="1469837" y="1886016"/>
          <a:ext cx="5257800" cy="3086100"/>
        </p:xfrm>
        <a:graphic>
          <a:graphicData uri="http://schemas.openxmlformats.org/drawingml/2006/table">
            <a:tbl>
              <a:tblPr>
                <a:noFill/>
                <a:tableStyleId>{90D3025A-F415-41E3-A688-EFAEBD33DB0D}</a:tableStyleId>
              </a:tblPr>
              <a:tblGrid>
                <a:gridCol w="1752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5430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365"/>
                        <a:buFont typeface="Noto Sans Symbols"/>
                        <a:buNone/>
                      </a:pPr>
                      <a:r>
                        <a:rPr lang="en-GB" sz="1950" b="0" i="0" u="none" strike="noStrike" cap="none">
                          <a:solidFill>
                            <a:schemeClr val="dk2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Man</a:t>
                      </a:r>
                      <a:endParaRPr sz="1950" b="0" i="0" u="none" strike="noStrike" cap="none">
                        <a:solidFill>
                          <a:schemeClr val="dk2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575" marR="68575" marT="34300" marB="34300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365"/>
                        <a:buFont typeface="Noto Sans Symbols"/>
                        <a:buNone/>
                      </a:pPr>
                      <a:r>
                        <a:rPr lang="en-GB" sz="1950" b="0" i="0" u="none" strike="noStrike" cap="none">
                          <a:solidFill>
                            <a:schemeClr val="dk2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Môr</a:t>
                      </a:r>
                      <a:endParaRPr sz="1950" b="0" i="0" u="none" strike="noStrike" cap="none">
                        <a:solidFill>
                          <a:schemeClr val="dk2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575" marR="68575" marT="34300" marB="34300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365"/>
                        <a:buFont typeface="Noto Sans Symbols"/>
                        <a:buNone/>
                      </a:pPr>
                      <a:r>
                        <a:rPr lang="en-GB" sz="1950" b="0" i="0" u="none" strike="noStrike" cap="none">
                          <a:solidFill>
                            <a:schemeClr val="dk2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Pennawd</a:t>
                      </a:r>
                      <a:endParaRPr sz="1950" b="0" i="0" u="none" strike="noStrike" cap="none">
                        <a:solidFill>
                          <a:schemeClr val="dk2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575" marR="68575" marT="34300" marB="34300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430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365"/>
                        <a:buFont typeface="Noto Sans Symbols"/>
                        <a:buNone/>
                      </a:pPr>
                      <a:r>
                        <a:rPr lang="en-GB" sz="1950" b="0" i="0" u="none" strike="noStrike" cap="none">
                          <a:solidFill>
                            <a:schemeClr val="dk2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Dant</a:t>
                      </a:r>
                      <a:endParaRPr sz="1950" b="0" i="0" u="none" strike="noStrike" cap="none">
                        <a:solidFill>
                          <a:schemeClr val="dk2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575" marR="68575" marT="34300" marB="34300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365"/>
                        <a:buFont typeface="Noto Sans Symbols"/>
                        <a:buNone/>
                      </a:pPr>
                      <a:r>
                        <a:rPr lang="en-GB" sz="1950" b="0" i="0" u="none" strike="noStrike" cap="none">
                          <a:solidFill>
                            <a:schemeClr val="dk2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Gyrrwr</a:t>
                      </a:r>
                      <a:endParaRPr sz="1950" b="0" i="0" u="none" strike="noStrike" cap="none">
                        <a:solidFill>
                          <a:schemeClr val="dk2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575" marR="68575" marT="34300" marB="34300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365"/>
                        <a:buFont typeface="Noto Sans Symbols"/>
                        <a:buNone/>
                      </a:pPr>
                      <a:r>
                        <a:rPr lang="en-GB" sz="1950" b="0" i="0" u="none" strike="noStrike" cap="none">
                          <a:solidFill>
                            <a:schemeClr val="dk2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Cwestiwn</a:t>
                      </a:r>
                      <a:endParaRPr sz="1950" b="0" i="0" u="none" strike="noStrike" cap="none">
                        <a:solidFill>
                          <a:schemeClr val="dk2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575" marR="68575" marT="34300" marB="34300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221" name="Google Shape;221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966592" y="258049"/>
            <a:ext cx="832291" cy="1111151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21A3E955-D3B3-3B4F-8897-BFCFAA17F3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6764" y="5645294"/>
            <a:ext cx="4245429" cy="954896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27"/>
          <p:cNvSpPr txBox="1">
            <a:spLocks noGrp="1"/>
          </p:cNvSpPr>
          <p:nvPr>
            <p:ph type="title" idx="4294967295"/>
          </p:nvPr>
        </p:nvSpPr>
        <p:spPr>
          <a:xfrm>
            <a:off x="636432" y="478664"/>
            <a:ext cx="5257800" cy="628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175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Dewiswch y ffurfiau cywir …</a:t>
            </a:r>
            <a:endParaRPr sz="2175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9" name="Google Shape;229;p27"/>
          <p:cNvSpPr txBox="1">
            <a:spLocks noGrp="1"/>
          </p:cNvSpPr>
          <p:nvPr>
            <p:ph type="body" idx="4294967295"/>
          </p:nvPr>
        </p:nvSpPr>
        <p:spPr>
          <a:xfrm>
            <a:off x="938530" y="1479550"/>
            <a:ext cx="6119495" cy="38144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609600" marR="0" lvl="0" indent="-60960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Noto Sans Symbols"/>
              <a:buNone/>
            </a:pPr>
            <a:r>
              <a:rPr lang="en-GB" sz="2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1. 	Mae’r diwydiant yn wynebu nifer  o …… (doriadau/dorriadau)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609600" marR="0" lvl="0" indent="-609600" algn="l" rtl="0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Noto Sans Symbols"/>
              <a:buNone/>
            </a:pP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609600" marR="0" lvl="0" indent="-609600" algn="l" rtl="0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Noto Sans Symbols"/>
              <a:buAutoNum type="arabicPeriod" startAt="2"/>
            </a:pPr>
            <a:r>
              <a:rPr lang="en-GB" sz="2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Mae’n rhaid i chi ……….’r penderfyniad  (gwestiynnu/gwestiynu)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609600" marR="0" lvl="0" indent="-609600" algn="l" rtl="0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Noto Sans Symbols"/>
              <a:buNone/>
            </a:pP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609600" marR="0" lvl="0" indent="-609600" algn="l" rtl="0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Noto Sans Symbols"/>
              <a:buAutoNum type="arabicPeriod" startAt="2"/>
            </a:pPr>
            <a:r>
              <a:rPr lang="en-GB" sz="2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Mae’r sefyllfa yn …….. (anheg/annheg)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609600" marR="0" lvl="0" indent="-609600" algn="l" rtl="0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Noto Sans Symbols"/>
              <a:buNone/>
            </a:pP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609600" marR="0" lvl="0" indent="-609600" algn="l" rtl="0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Noto Sans Symbols"/>
              <a:buAutoNum type="arabicPeriod" startAt="2"/>
            </a:pPr>
            <a:r>
              <a:rPr lang="en-GB" sz="2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Wyt ti wedi dod o hyd i’r ………….? (cyfrifiaduron/cyfrifiadurron)</a:t>
            </a:r>
            <a:endParaRPr sz="2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609600" marR="0" lvl="0" indent="-519112" algn="l" rtl="0">
              <a:lnSpc>
                <a:spcPct val="80000"/>
              </a:lnSpc>
              <a:spcBef>
                <a:spcPts val="285"/>
              </a:spcBef>
              <a:spcAft>
                <a:spcPts val="0"/>
              </a:spcAft>
              <a:buClr>
                <a:schemeClr val="dk1"/>
              </a:buClr>
              <a:buSzPts val="1425"/>
              <a:buFont typeface="Noto Sans Symbols"/>
              <a:buNone/>
            </a:pPr>
            <a:endParaRPr sz="1425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609600" marR="0" lvl="0" indent="-519112" algn="l" rtl="0">
              <a:lnSpc>
                <a:spcPct val="80000"/>
              </a:lnSpc>
              <a:spcBef>
                <a:spcPts val="285"/>
              </a:spcBef>
              <a:spcAft>
                <a:spcPts val="0"/>
              </a:spcAft>
              <a:buClr>
                <a:schemeClr val="dk1"/>
              </a:buClr>
              <a:buSzPts val="1425"/>
              <a:buFont typeface="Noto Sans Symbols"/>
              <a:buNone/>
            </a:pPr>
            <a:endParaRPr sz="1425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609600" marR="0" lvl="0" indent="-609600" algn="l" rtl="0">
              <a:lnSpc>
                <a:spcPct val="80000"/>
              </a:lnSpc>
              <a:spcBef>
                <a:spcPts val="285"/>
              </a:spcBef>
              <a:spcAft>
                <a:spcPts val="0"/>
              </a:spcAft>
              <a:buClr>
                <a:schemeClr val="dk1"/>
              </a:buClr>
              <a:buSzPts val="1425"/>
              <a:buFont typeface="Noto Sans Symbols"/>
              <a:buNone/>
            </a:pPr>
            <a:r>
              <a:rPr lang="en-GB" sz="1425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1425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30" name="Google Shape;230;p2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315117" y="106284"/>
            <a:ext cx="1028732" cy="1373411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D6C8ECD3-1024-6C41-9CFD-3310F2D6FA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3721" y="5666231"/>
            <a:ext cx="4245429" cy="954896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p28"/>
          <p:cNvSpPr txBox="1">
            <a:spLocks noGrp="1"/>
          </p:cNvSpPr>
          <p:nvPr>
            <p:ph type="title"/>
          </p:nvPr>
        </p:nvSpPr>
        <p:spPr>
          <a:xfrm>
            <a:off x="432434" y="255270"/>
            <a:ext cx="6508377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‘i’ neu ‘u’??</a:t>
            </a:r>
            <a:endParaRPr sz="3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6" name="Google Shape;236;p28"/>
          <p:cNvSpPr/>
          <p:nvPr/>
        </p:nvSpPr>
        <p:spPr>
          <a:xfrm>
            <a:off x="250190" y="1287780"/>
            <a:ext cx="8922385" cy="445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92549"/>
              </a:buClr>
              <a:buSzPts val="2200"/>
              <a:buFont typeface="Arial"/>
              <a:buNone/>
            </a:pPr>
            <a:r>
              <a:rPr lang="en-GB" sz="2200">
                <a:solidFill>
                  <a:srgbClr val="192549"/>
                </a:solidFill>
                <a:latin typeface="Arial"/>
                <a:ea typeface="Arial"/>
                <a:cs typeface="Arial"/>
                <a:sym typeface="Arial"/>
              </a:rPr>
              <a:t>‘o’ yng nghanol berfenw = ‘i’ ar y diwedd,</a:t>
            </a:r>
            <a:r>
              <a:rPr lang="en-GB" sz="2200">
                <a:solidFill>
                  <a:srgbClr val="00B050"/>
                </a:solidFill>
                <a:latin typeface="Arial"/>
                <a:ea typeface="Arial"/>
                <a:cs typeface="Arial"/>
                <a:sym typeface="Arial"/>
              </a:rPr>
              <a:t> e.e. colli, pori</a:t>
            </a:r>
            <a:endParaRPr sz="2200">
              <a:solidFill>
                <a:srgbClr val="00B05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</a:pPr>
            <a:endParaRPr sz="2200">
              <a:solidFill>
                <a:srgbClr val="192549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92549"/>
              </a:buClr>
              <a:buSzPts val="2200"/>
              <a:buFont typeface="Arial"/>
              <a:buNone/>
            </a:pPr>
            <a:r>
              <a:rPr lang="en-GB" sz="2200">
                <a:solidFill>
                  <a:srgbClr val="192549"/>
                </a:solidFill>
                <a:latin typeface="Arial"/>
                <a:ea typeface="Arial"/>
                <a:cs typeface="Arial"/>
                <a:sym typeface="Arial"/>
              </a:rPr>
              <a:t>  ‘a’ yng nghanol berfenw = ‘u’ ar y diwedd, </a:t>
            </a:r>
            <a:r>
              <a:rPr lang="en-GB" sz="2200">
                <a:solidFill>
                  <a:srgbClr val="00B050"/>
                </a:solidFill>
                <a:latin typeface="Arial"/>
                <a:ea typeface="Arial"/>
                <a:cs typeface="Arial"/>
                <a:sym typeface="Arial"/>
              </a:rPr>
              <a:t>e.e. canu, taranu</a:t>
            </a:r>
            <a:endParaRPr sz="2200">
              <a:solidFill>
                <a:srgbClr val="00B05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</a:pPr>
            <a:endParaRPr sz="2200">
              <a:solidFill>
                <a:srgbClr val="192549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92549"/>
              </a:buClr>
              <a:buSzPts val="2200"/>
              <a:buFont typeface="Arial"/>
              <a:buNone/>
            </a:pPr>
            <a:r>
              <a:rPr lang="en-GB" sz="2200">
                <a:solidFill>
                  <a:srgbClr val="192549"/>
                </a:solidFill>
                <a:latin typeface="Arial"/>
                <a:ea typeface="Arial"/>
                <a:cs typeface="Arial"/>
                <a:sym typeface="Arial"/>
              </a:rPr>
              <a:t> ‘y’ neu ‘w’ yng nghanol berfenw = ‘u’ ar y diwedd, </a:t>
            </a:r>
            <a:r>
              <a:rPr lang="en-GB" sz="2200">
                <a:solidFill>
                  <a:srgbClr val="00B050"/>
                </a:solidFill>
                <a:latin typeface="Arial"/>
                <a:ea typeface="Arial"/>
                <a:cs typeface="Arial"/>
                <a:sym typeface="Arial"/>
              </a:rPr>
              <a:t>e.e. cysgu, chwyrnu</a:t>
            </a:r>
            <a:endParaRPr sz="2200">
              <a:solidFill>
                <a:srgbClr val="00B05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</a:pPr>
            <a:endParaRPr sz="2200">
              <a:solidFill>
                <a:srgbClr val="192549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92549"/>
              </a:buClr>
              <a:buSzPts val="2200"/>
              <a:buFont typeface="Arial"/>
              <a:buNone/>
            </a:pPr>
            <a:r>
              <a:rPr lang="en-GB" sz="2200">
                <a:solidFill>
                  <a:srgbClr val="192549"/>
                </a:solidFill>
                <a:latin typeface="Arial"/>
                <a:ea typeface="Arial"/>
                <a:cs typeface="Arial"/>
                <a:sym typeface="Arial"/>
              </a:rPr>
              <a:t> ‘w’ yn agos at ddiwedd berfenw = ‘i’ yn ei dilyn, </a:t>
            </a:r>
            <a:r>
              <a:rPr lang="en-GB" sz="2200">
                <a:solidFill>
                  <a:srgbClr val="00B050"/>
                </a:solidFill>
                <a:latin typeface="Arial"/>
                <a:ea typeface="Arial"/>
                <a:cs typeface="Arial"/>
                <a:sym typeface="Arial"/>
              </a:rPr>
              <a:t>e.e. berwi, drewi</a:t>
            </a:r>
            <a:endParaRPr sz="2200">
              <a:solidFill>
                <a:srgbClr val="00B05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</a:pPr>
            <a:endParaRPr sz="2200">
              <a:solidFill>
                <a:srgbClr val="00B05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</a:pPr>
            <a:endParaRPr sz="2200">
              <a:solidFill>
                <a:srgbClr val="00B05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92549"/>
              </a:buClr>
              <a:buSzPts val="2200"/>
              <a:buFont typeface="Arial"/>
              <a:buNone/>
            </a:pPr>
            <a:r>
              <a:rPr lang="en-GB" sz="2200">
                <a:solidFill>
                  <a:srgbClr val="192549"/>
                </a:solidFill>
                <a:latin typeface="Arial"/>
                <a:ea typeface="Arial"/>
                <a:cs typeface="Arial"/>
                <a:sym typeface="Arial"/>
              </a:rPr>
              <a:t>Gyda geiriau tebyg eu sain, mae berfenwau fel arfer yn gorffen gydag </a:t>
            </a:r>
            <a:r>
              <a:rPr lang="en-GB" sz="2200" b="1">
                <a:solidFill>
                  <a:srgbClr val="192549"/>
                </a:solidFill>
                <a:latin typeface="Arial"/>
                <a:ea typeface="Arial"/>
                <a:cs typeface="Arial"/>
                <a:sym typeface="Arial"/>
              </a:rPr>
              <a:t>u</a:t>
            </a:r>
            <a:r>
              <a:rPr lang="en-GB" sz="2200">
                <a:solidFill>
                  <a:srgbClr val="192549"/>
                </a:solidFill>
                <a:latin typeface="Arial"/>
                <a:ea typeface="Arial"/>
                <a:cs typeface="Arial"/>
                <a:sym typeface="Arial"/>
              </a:rPr>
              <a:t>, ac enwau lluosog yn gorffen gydag </a:t>
            </a:r>
            <a:r>
              <a:rPr lang="en-GB" sz="2200" b="1">
                <a:solidFill>
                  <a:srgbClr val="192549"/>
                </a:solidFill>
                <a:latin typeface="Arial"/>
                <a:ea typeface="Arial"/>
                <a:cs typeface="Arial"/>
                <a:sym typeface="Arial"/>
              </a:rPr>
              <a:t>i</a:t>
            </a:r>
            <a:r>
              <a:rPr lang="en-GB" sz="2200">
                <a:solidFill>
                  <a:srgbClr val="192549"/>
                </a:solidFill>
                <a:latin typeface="Arial"/>
                <a:ea typeface="Arial"/>
                <a:cs typeface="Arial"/>
                <a:sym typeface="Arial"/>
              </a:rPr>
              <a:t>, e.e. r</a:t>
            </a:r>
            <a:r>
              <a:rPr lang="en-GB" sz="2200">
                <a:solidFill>
                  <a:srgbClr val="00B050"/>
                </a:solidFill>
                <a:latin typeface="Arial"/>
                <a:ea typeface="Arial"/>
                <a:cs typeface="Arial"/>
                <a:sym typeface="Arial"/>
              </a:rPr>
              <a:t>hestru (</a:t>
            </a:r>
            <a:r>
              <a:rPr lang="en-GB" sz="2200" i="1">
                <a:solidFill>
                  <a:srgbClr val="00B050"/>
                </a:solidFill>
                <a:latin typeface="Arial"/>
                <a:ea typeface="Arial"/>
                <a:cs typeface="Arial"/>
                <a:sym typeface="Arial"/>
              </a:rPr>
              <a:t>to list</a:t>
            </a:r>
            <a:r>
              <a:rPr lang="en-GB" sz="2200">
                <a:solidFill>
                  <a:srgbClr val="00B050"/>
                </a:solidFill>
                <a:latin typeface="Arial"/>
                <a:ea typeface="Arial"/>
                <a:cs typeface="Arial"/>
                <a:sym typeface="Arial"/>
              </a:rPr>
              <a:t>), rhestri (lists)</a:t>
            </a:r>
            <a:endParaRPr sz="2200">
              <a:solidFill>
                <a:srgbClr val="00B05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rgbClr val="00B05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37" name="Google Shape;237;p2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144769" y="159045"/>
            <a:ext cx="1083016" cy="107002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C280C446-6697-F641-958B-1684CAF40F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8571" y="5739467"/>
            <a:ext cx="4245429" cy="954896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29"/>
          <p:cNvSpPr txBox="1">
            <a:spLocks noGrp="1"/>
          </p:cNvSpPr>
          <p:nvPr>
            <p:ph type="title"/>
          </p:nvPr>
        </p:nvSpPr>
        <p:spPr>
          <a:xfrm>
            <a:off x="520824" y="602991"/>
            <a:ext cx="6508377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Ymarferion adolygu …</a:t>
            </a:r>
            <a:endParaRPr sz="3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4" name="Google Shape;244;p29"/>
          <p:cNvSpPr/>
          <p:nvPr/>
        </p:nvSpPr>
        <p:spPr>
          <a:xfrm>
            <a:off x="657923" y="2090172"/>
            <a:ext cx="7558479" cy="33547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Ymarferion Papur – cywiro paragraffau</a:t>
            </a:r>
            <a:endParaRPr sz="20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0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Ymarferion ar-lein </a:t>
            </a:r>
            <a:endParaRPr sz="20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	 http://www.canolfanpeniarth.org/cywirdeb_iaith/</a:t>
            </a:r>
            <a:endParaRPr sz="20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0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Ymarferion ar-lein</a:t>
            </a:r>
            <a:endParaRPr sz="20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1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lang="en-GB" sz="2400" b="0" i="0" u="sng" strike="noStrike" cap="none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http://sgiliauiaith.colegcymraeg.ac.uk/tasgau/index.html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1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23302F8D-280F-7644-87DD-A2ECECF45B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733" y="5777561"/>
            <a:ext cx="4245429" cy="95489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Blue Waves">
  <a:themeElements>
    <a:clrScheme name="Blue Waves 13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66CC"/>
      </a:accent1>
      <a:accent2>
        <a:srgbClr val="3399FF"/>
      </a:accent2>
      <a:accent3>
        <a:srgbClr val="FFFFFF"/>
      </a:accent3>
      <a:accent4>
        <a:srgbClr val="000000"/>
      </a:accent4>
      <a:accent5>
        <a:srgbClr val="AAB8E2"/>
      </a:accent5>
      <a:accent6>
        <a:srgbClr val="2D8AE7"/>
      </a:accent6>
      <a:hlink>
        <a:srgbClr val="CC3300"/>
      </a:hlink>
      <a:folHlink>
        <a:srgbClr val="99660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746</Words>
  <Application>Microsoft Macintosh PowerPoint</Application>
  <PresentationFormat>On-screen Show (4:3)</PresentationFormat>
  <Paragraphs>166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Quattrocento Sans</vt:lpstr>
      <vt:lpstr>Lucida Sans</vt:lpstr>
      <vt:lpstr>Calibri</vt:lpstr>
      <vt:lpstr>Arial</vt:lpstr>
      <vt:lpstr>Noto Sans Symbols</vt:lpstr>
      <vt:lpstr>Blue Waves</vt:lpstr>
      <vt:lpstr>PowerPoint Presentation</vt:lpstr>
      <vt:lpstr>Sillafu  Pa lythrennau sy’n dyblu?</vt:lpstr>
      <vt:lpstr>Rheol 1</vt:lpstr>
      <vt:lpstr>Rheol 2</vt:lpstr>
      <vt:lpstr>Rheol 2</vt:lpstr>
      <vt:lpstr>Rheol 3</vt:lpstr>
      <vt:lpstr>OND</vt:lpstr>
      <vt:lpstr>Rheol 4- Anti Ann</vt:lpstr>
      <vt:lpstr>Rheol 5</vt:lpstr>
      <vt:lpstr>Rheol 6</vt:lpstr>
      <vt:lpstr>Rheol 7</vt:lpstr>
      <vt:lpstr>Ydy’r geiriau hyn yn gywir?</vt:lpstr>
      <vt:lpstr>PowerPoint Presentation</vt:lpstr>
      <vt:lpstr>Beth yw ffurf lluosog y geiriau yma?</vt:lpstr>
      <vt:lpstr>Dewiswch y ffurfiau cywir …</vt:lpstr>
      <vt:lpstr>‘i’ neu ‘u’??</vt:lpstr>
      <vt:lpstr>Ymarferion adolygu …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Cwrs Uwch Cyfunol </dc:title>
  <cp:lastModifiedBy>Lois Slaymaker-Jones</cp:lastModifiedBy>
  <cp:revision>6</cp:revision>
  <dcterms:modified xsi:type="dcterms:W3CDTF">2021-02-08T13:57:09Z</dcterms:modified>
</cp:coreProperties>
</file>